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6" r:id="rId3"/>
    <p:sldId id="278" r:id="rId4"/>
    <p:sldId id="279" r:id="rId5"/>
    <p:sldId id="280" r:id="rId6"/>
    <p:sldId id="281" r:id="rId7"/>
    <p:sldId id="282" r:id="rId8"/>
    <p:sldId id="284" r:id="rId9"/>
    <p:sldId id="283" r:id="rId10"/>
    <p:sldId id="285" r:id="rId11"/>
    <p:sldId id="286" r:id="rId12"/>
    <p:sldId id="287" r:id="rId13"/>
    <p:sldId id="276" r:id="rId14"/>
    <p:sldId id="257" r:id="rId15"/>
    <p:sldId id="259" r:id="rId16"/>
    <p:sldId id="258" r:id="rId17"/>
    <p:sldId id="260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89" r:id="rId28"/>
    <p:sldId id="271" r:id="rId29"/>
    <p:sldId id="272" r:id="rId30"/>
    <p:sldId id="273" r:id="rId31"/>
    <p:sldId id="274" r:id="rId32"/>
    <p:sldId id="275" r:id="rId33"/>
    <p:sldId id="288" r:id="rId34"/>
    <p:sldId id="290" r:id="rId35"/>
    <p:sldId id="292" r:id="rId36"/>
    <p:sldId id="291" r:id="rId37"/>
  </p:sldIdLst>
  <p:sldSz cx="9144000" cy="6858000" type="screen4x3"/>
  <p:notesSz cx="7023100" cy="93091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5FCF"/>
    <a:srgbClr val="7B1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41" autoAdjust="0"/>
  </p:normalViewPr>
  <p:slideViewPr>
    <p:cSldViewPr snapToGrid="0">
      <p:cViewPr varScale="1">
        <p:scale>
          <a:sx n="70" d="100"/>
          <a:sy n="70" d="100"/>
        </p:scale>
        <p:origin x="1368" y="72"/>
      </p:cViewPr>
      <p:guideLst/>
    </p:cSldViewPr>
  </p:slideViewPr>
  <p:outlineViewPr>
    <p:cViewPr>
      <p:scale>
        <a:sx n="33" d="100"/>
        <a:sy n="33" d="100"/>
      </p:scale>
      <p:origin x="0" y="-10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ara.argueta\Documents\ACTIVIDADES\Actividades%20a&#241;o%202018\28.%20Observaciones%20a%20Edo%20de%20situacion%20de%20la%20memoria\Estadisticas%20para%20violencia%20sexua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image" Target="../media/image32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10901806456486E-2"/>
          <c:y val="3.6191617068188471E-2"/>
          <c:w val="0.89988637172349106"/>
          <c:h val="0.81398264639085494"/>
        </c:manualLayout>
      </c:layout>
      <c:lineChart>
        <c:grouping val="standard"/>
        <c:varyColors val="0"/>
        <c:ser>
          <c:idx val="0"/>
          <c:order val="0"/>
          <c:tx>
            <c:strRef>
              <c:f>'Cob total'!$A$4</c:f>
              <c:strCache>
                <c:ptCount val="1"/>
                <c:pt idx="0">
                  <c:v>Inicial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'Cob total'!$B$3:$J$3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'Cob total'!$B$4:$J$4</c:f>
              <c:numCache>
                <c:formatCode>0.0%</c:formatCode>
                <c:ptCount val="9"/>
                <c:pt idx="0">
                  <c:v>4.0000000000000001E-3</c:v>
                </c:pt>
                <c:pt idx="1">
                  <c:v>6.0000000000000001E-3</c:v>
                </c:pt>
                <c:pt idx="2">
                  <c:v>6.0000000000000001E-3</c:v>
                </c:pt>
                <c:pt idx="3">
                  <c:v>7.0000000000000001E-3</c:v>
                </c:pt>
                <c:pt idx="4">
                  <c:v>1.2E-2</c:v>
                </c:pt>
                <c:pt idx="5">
                  <c:v>1.3999999999999999E-2</c:v>
                </c:pt>
                <c:pt idx="6">
                  <c:v>2.1000000000000001E-2</c:v>
                </c:pt>
                <c:pt idx="7" formatCode="General">
                  <c:v>0</c:v>
                </c:pt>
                <c:pt idx="8" formatCode="0.00%">
                  <c:v>5.0999999999999997E-2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'Cob total'!$A$5</c:f>
              <c:strCache>
                <c:ptCount val="1"/>
                <c:pt idx="0">
                  <c:v>Parvularia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'Cob total'!$B$3:$J$3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'Cob total'!$B$5:$J$5</c:f>
              <c:numCache>
                <c:formatCode>0.0%</c:formatCode>
                <c:ptCount val="9"/>
                <c:pt idx="0">
                  <c:v>0.47499999999999998</c:v>
                </c:pt>
                <c:pt idx="1">
                  <c:v>0.51800000000000002</c:v>
                </c:pt>
                <c:pt idx="2">
                  <c:v>0.52300000000000002</c:v>
                </c:pt>
                <c:pt idx="3">
                  <c:v>0.53800000000000003</c:v>
                </c:pt>
                <c:pt idx="4">
                  <c:v>0.56399999999999995</c:v>
                </c:pt>
                <c:pt idx="5">
                  <c:v>0.58599999999999997</c:v>
                </c:pt>
                <c:pt idx="6">
                  <c:v>0.57499999999999996</c:v>
                </c:pt>
                <c:pt idx="7" formatCode="0.00%">
                  <c:v>0.57299999999999995</c:v>
                </c:pt>
                <c:pt idx="8" formatCode="0.00%">
                  <c:v>0.56299999999999994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'Cob total'!$A$6</c:f>
              <c:strCache>
                <c:ptCount val="1"/>
                <c:pt idx="0">
                  <c:v>Básica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'Cob total'!$B$3:$J$3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'Cob total'!$B$6:$J$6</c:f>
              <c:numCache>
                <c:formatCode>0.0%</c:formatCode>
                <c:ptCount val="9"/>
                <c:pt idx="0">
                  <c:v>0.92400000000000004</c:v>
                </c:pt>
                <c:pt idx="1">
                  <c:v>0.93200000000000005</c:v>
                </c:pt>
                <c:pt idx="2">
                  <c:v>0.92500000000000004</c:v>
                </c:pt>
                <c:pt idx="3">
                  <c:v>0.91300000000000003</c:v>
                </c:pt>
                <c:pt idx="4">
                  <c:v>0.90100000000000002</c:v>
                </c:pt>
                <c:pt idx="5">
                  <c:v>0.88400000000000001</c:v>
                </c:pt>
                <c:pt idx="6">
                  <c:v>0.86219999999999997</c:v>
                </c:pt>
                <c:pt idx="7" formatCode="0.00%">
                  <c:v>0.83799999999999997</c:v>
                </c:pt>
                <c:pt idx="8" formatCode="0.00%">
                  <c:v>0.79600000000000004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'Cob total'!$A$7</c:f>
              <c:strCache>
                <c:ptCount val="1"/>
                <c:pt idx="0">
                  <c:v>Media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'Cob total'!$B$3:$J$3</c:f>
              <c:numCache>
                <c:formatCode>General</c:formatCod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numCache>
            </c:numRef>
          </c:cat>
          <c:val>
            <c:numRef>
              <c:f>'Cob total'!$B$7:$J$7</c:f>
              <c:numCache>
                <c:formatCode>0.0%</c:formatCode>
                <c:ptCount val="9"/>
                <c:pt idx="0">
                  <c:v>0.32500000000000001</c:v>
                </c:pt>
                <c:pt idx="1">
                  <c:v>0.33</c:v>
                </c:pt>
                <c:pt idx="2">
                  <c:v>0.34899999999999998</c:v>
                </c:pt>
                <c:pt idx="3">
                  <c:v>0.36399999999999999</c:v>
                </c:pt>
                <c:pt idx="4">
                  <c:v>0.376</c:v>
                </c:pt>
                <c:pt idx="5">
                  <c:v>0.375</c:v>
                </c:pt>
                <c:pt idx="6">
                  <c:v>0.378</c:v>
                </c:pt>
                <c:pt idx="7" formatCode="0.00%">
                  <c:v>0.377</c:v>
                </c:pt>
                <c:pt idx="8" formatCode="0.00%">
                  <c:v>0.36799999999999999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042832"/>
        <c:axId val="194043392"/>
      </c:lineChart>
      <c:catAx>
        <c:axId val="194042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4043392"/>
        <c:crosses val="autoZero"/>
        <c:auto val="1"/>
        <c:lblAlgn val="ctr"/>
        <c:lblOffset val="100"/>
        <c:noMultiLvlLbl val="0"/>
      </c:catAx>
      <c:valAx>
        <c:axId val="194043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404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74813733344696"/>
          <c:y val="0.94241239791964737"/>
          <c:w val="0.58372174841195912"/>
          <c:h val="5.758760208035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Hoja2!$B$3:$B$6</c:f>
              <c:strCache>
                <c:ptCount val="4"/>
                <c:pt idx="0">
                  <c:v>NNA víctimas de violaciones</c:v>
                </c:pt>
                <c:pt idx="1">
                  <c:v>NNA víctimas de agresiones sexuales</c:v>
                </c:pt>
                <c:pt idx="2">
                  <c:v>NNA víctimas de Estupro</c:v>
                </c:pt>
                <c:pt idx="3">
                  <c:v>NNA víctimas de Acoso Sexual </c:v>
                </c:pt>
              </c:strCache>
            </c:strRef>
          </c:cat>
          <c:val>
            <c:numRef>
              <c:f>Hoja2!$C$3:$C$6</c:f>
              <c:numCache>
                <c:formatCode>#,##0</c:formatCode>
                <c:ptCount val="4"/>
                <c:pt idx="0">
                  <c:v>2025</c:v>
                </c:pt>
                <c:pt idx="1">
                  <c:v>1027</c:v>
                </c:pt>
                <c:pt idx="2">
                  <c:v>1211</c:v>
                </c:pt>
                <c:pt idx="3" formatCode="General">
                  <c:v>291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4045632"/>
        <c:axId val="194046192"/>
      </c:barChart>
      <c:catAx>
        <c:axId val="194045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4046192"/>
        <c:crosses val="autoZero"/>
        <c:auto val="1"/>
        <c:lblAlgn val="ctr"/>
        <c:lblOffset val="100"/>
        <c:noMultiLvlLbl val="0"/>
      </c:catAx>
      <c:valAx>
        <c:axId val="19404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4045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771990565872696E-2"/>
          <c:y val="5.5382707591990002E-2"/>
          <c:w val="0.94445601886825459"/>
          <c:h val="0.640934520751270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blipFill>
              <a:blip xmlns:r="http://schemas.openxmlformats.org/officeDocument/2006/relationships" r:embed="rId1"/>
              <a:stretch>
                <a:fillRect/>
              </a:stretch>
            </a:blip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0" tIns="36000" rIns="72000" bIns="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Hoja1!$A$2:$A$17</c:f>
              <c:strCache>
                <c:ptCount val="16"/>
                <c:pt idx="0">
                  <c:v>JP AH</c:v>
                </c:pt>
                <c:pt idx="1">
                  <c:v>JP SA</c:v>
                </c:pt>
                <c:pt idx="2">
                  <c:v>JP SO</c:v>
                </c:pt>
                <c:pt idx="3">
                  <c:v>JP CH</c:v>
                </c:pt>
                <c:pt idx="4">
                  <c:v>JP LL</c:v>
                </c:pt>
                <c:pt idx="5">
                  <c:v>JP SSI</c:v>
                </c:pt>
                <c:pt idx="6">
                  <c:v>JP SSII</c:v>
                </c:pt>
                <c:pt idx="7">
                  <c:v>JP SSIII</c:v>
                </c:pt>
                <c:pt idx="8">
                  <c:v>JP CU</c:v>
                </c:pt>
                <c:pt idx="9">
                  <c:v>JP LP</c:v>
                </c:pt>
                <c:pt idx="10">
                  <c:v>JP CA</c:v>
                </c:pt>
                <c:pt idx="11">
                  <c:v>JP SV</c:v>
                </c:pt>
                <c:pt idx="12">
                  <c:v>JP US</c:v>
                </c:pt>
                <c:pt idx="13">
                  <c:v>JP SM</c:v>
                </c:pt>
                <c:pt idx="14">
                  <c:v>JP MO</c:v>
                </c:pt>
                <c:pt idx="15">
                  <c:v>JP LU</c:v>
                </c:pt>
              </c:strCache>
            </c:strRef>
          </c:cat>
          <c:val>
            <c:numRef>
              <c:f>Hoja1!$B$2:$B$17</c:f>
              <c:numCache>
                <c:formatCode>#,##0</c:formatCode>
                <c:ptCount val="16"/>
                <c:pt idx="0">
                  <c:v>684</c:v>
                </c:pt>
                <c:pt idx="1">
                  <c:v>804</c:v>
                </c:pt>
                <c:pt idx="2">
                  <c:v>702</c:v>
                </c:pt>
                <c:pt idx="3">
                  <c:v>333</c:v>
                </c:pt>
                <c:pt idx="4">
                  <c:v>797</c:v>
                </c:pt>
                <c:pt idx="5">
                  <c:v>838</c:v>
                </c:pt>
                <c:pt idx="6">
                  <c:v>803</c:v>
                </c:pt>
                <c:pt idx="7">
                  <c:v>736</c:v>
                </c:pt>
                <c:pt idx="8">
                  <c:v>366</c:v>
                </c:pt>
                <c:pt idx="9">
                  <c:v>329</c:v>
                </c:pt>
                <c:pt idx="10">
                  <c:v>404</c:v>
                </c:pt>
                <c:pt idx="11">
                  <c:v>249</c:v>
                </c:pt>
                <c:pt idx="12">
                  <c:v>557</c:v>
                </c:pt>
                <c:pt idx="13">
                  <c:v>964</c:v>
                </c:pt>
                <c:pt idx="14">
                  <c:v>515</c:v>
                </c:pt>
                <c:pt idx="15">
                  <c:v>489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F8-4CD5-8F50-521B2B0A3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192491392"/>
        <c:axId val="190479744"/>
      </c:barChart>
      <c:catAx>
        <c:axId val="192491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857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64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SV"/>
          </a:p>
        </c:txPr>
        <c:crossAx val="190479744"/>
        <c:crosses val="autoZero"/>
        <c:auto val="1"/>
        <c:lblAlgn val="ctr"/>
        <c:lblOffset val="100"/>
        <c:noMultiLvlLbl val="0"/>
      </c:catAx>
      <c:valAx>
        <c:axId val="19047974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24913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SV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4499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568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61133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4" y="0"/>
            <a:ext cx="91291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67297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0" y="0"/>
            <a:ext cx="91291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0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547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1992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656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7102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03184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4987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E629C-5D3A-485C-90F9-F534886AC96C}" type="datetimeFigureOut">
              <a:rPr lang="es-SV" smtClean="0"/>
              <a:t>09/11/2018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BB154-D0FB-4C38-A09A-F28092C12AC2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406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366395"/>
          </a:xfrm>
        </p:spPr>
        <p:txBody>
          <a:bodyPr/>
          <a:lstStyle/>
          <a:p>
            <a:endParaRPr lang="es-SV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43000" y="4564145"/>
            <a:ext cx="6858000" cy="1655762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54608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429" y="354388"/>
            <a:ext cx="8348374" cy="841099"/>
          </a:xfrm>
        </p:spPr>
        <p:txBody>
          <a:bodyPr>
            <a:noAutofit/>
          </a:bodyPr>
          <a:lstStyle/>
          <a:p>
            <a:r>
              <a:rPr lang="es-SV" sz="2800" b="1" dirty="0"/>
              <a:t>Principales amenazas y vulneraciones a derechos de NNA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374" y="1184607"/>
            <a:ext cx="7886700" cy="360970"/>
          </a:xfrm>
        </p:spPr>
        <p:txBody>
          <a:bodyPr>
            <a:normAutofit lnSpcReduction="10000"/>
          </a:bodyPr>
          <a:lstStyle/>
          <a:p>
            <a:pPr marL="357188" indent="-357188">
              <a:buFont typeface="+mj-lt"/>
              <a:buAutoNum type="alphaLcPeriod"/>
            </a:pPr>
            <a:r>
              <a:rPr lang="es-SV" sz="2000" b="1" dirty="0" smtClean="0"/>
              <a:t>Derecho </a:t>
            </a:r>
            <a:r>
              <a:rPr lang="es-SV" sz="2000" b="1" dirty="0"/>
              <a:t>a la vida</a:t>
            </a:r>
            <a:endParaRPr lang="es-SV" sz="2000" dirty="0"/>
          </a:p>
          <a:p>
            <a:pPr marL="0" indent="0">
              <a:buNone/>
            </a:pPr>
            <a:endParaRPr lang="es-SV" sz="1800" dirty="0"/>
          </a:p>
        </p:txBody>
      </p:sp>
      <p:sp>
        <p:nvSpPr>
          <p:cNvPr id="4" name="Cheurón 3"/>
          <p:cNvSpPr/>
          <p:nvPr/>
        </p:nvSpPr>
        <p:spPr>
          <a:xfrm>
            <a:off x="110673" y="559348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116078"/>
              </p:ext>
            </p:extLst>
          </p:nvPr>
        </p:nvGraphicFramePr>
        <p:xfrm>
          <a:off x="924338" y="1608628"/>
          <a:ext cx="7311225" cy="243251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02135"/>
                <a:gridCol w="2731004"/>
                <a:gridCol w="707666"/>
                <a:gridCol w="699715"/>
                <a:gridCol w="771277"/>
                <a:gridCol w="667909"/>
                <a:gridCol w="731519"/>
              </a:tblGrid>
              <a:tr h="177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200" dirty="0">
                          <a:effectLst/>
                        </a:rPr>
                        <a:t>Variable</a:t>
                      </a:r>
                      <a:endParaRPr lang="es-SV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Dato/indicador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2014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2015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2016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2017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2018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</a:tr>
              <a:tr h="4494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Homicidios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Homicidios de NNA / IML  </a:t>
                      </a:r>
                      <a:endParaRPr lang="es-SV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(% del total de homicidios)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 smtClean="0">
                          <a:effectLst/>
                        </a:rPr>
                        <a:t>431</a:t>
                      </a: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(11.0%)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 smtClean="0">
                          <a:effectLst/>
                        </a:rPr>
                        <a:t>731</a:t>
                      </a: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(10.9%)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 smtClean="0">
                          <a:effectLst/>
                        </a:rPr>
                        <a:t>665</a:t>
                      </a: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(12.6%)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 smtClean="0">
                          <a:effectLst/>
                        </a:rPr>
                        <a:t>365</a:t>
                      </a: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(9.2%)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162</a:t>
                      </a:r>
                      <a:r>
                        <a:rPr lang="es-SV" sz="1100" dirty="0" smtClean="0">
                          <a:effectLst/>
                        </a:rPr>
                        <a:t>*</a:t>
                      </a: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(7.9%)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</a:tr>
              <a:tr h="55444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Tasas de homicidios</a:t>
                      </a:r>
                      <a:r>
                        <a:rPr lang="es-SV" sz="1100" baseline="30000" dirty="0">
                          <a:effectLst/>
                        </a:rPr>
                        <a:t>3</a:t>
                      </a:r>
                      <a:r>
                        <a:rPr lang="es-SV" sz="1100" dirty="0">
                          <a:effectLst/>
                        </a:rPr>
                        <a:t> 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Tasa de homicidios de 0 a 17años (x 100,000 niñas, niños y adolescentes)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19.20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33.07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30.61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17.06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</a:tr>
              <a:tr h="600836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Tasa de Homicidios Nacional </a:t>
                      </a:r>
                      <a:endParaRPr lang="es-SV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(x 100,000 hab.)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61.25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103.03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>
                          <a:effectLst/>
                        </a:rPr>
                        <a:t>80.97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60.20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</a:tr>
              <a:tr h="6407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Suicidios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Suicidios de NNA / IML</a:t>
                      </a:r>
                      <a:endParaRPr lang="es-SV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(% del total de suicidios)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48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(11.1%)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57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(11.3%)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36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(8.7%)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30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(6.81%)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100" dirty="0">
                          <a:effectLst/>
                        </a:rPr>
                        <a:t> 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824" marR="53824" marT="0" marB="0"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924338" y="4032633"/>
            <a:ext cx="2113079" cy="2734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s-SV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Homicidios</a:t>
            </a:r>
            <a:r>
              <a:rPr lang="es-SV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mes de agosto 2018</a:t>
            </a:r>
            <a:endParaRPr lang="es-SV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85601" y="4497526"/>
            <a:ext cx="8230246" cy="179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0" indent="-1825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2017, una de las principales contribuciones del PESS ha sido la reducción en la tasa de homicidios; en el caso de homicidios de niñas, niños y adolescentes se evidencia una reducción significativa posterior a 2015.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lvl="0" indent="-182563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S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2015, los homicidios ascendieron a 731 y en 2017 bajaron a 365 mostrando una reducción del 50.3% (366 homicidios menos)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595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056" y="1078204"/>
            <a:ext cx="7707740" cy="248398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s-SV" dirty="0"/>
              <a:t>En 2017, el retorno de niñas, niños y adolescentes disminuyó. </a:t>
            </a:r>
            <a:r>
              <a:rPr lang="es-SV" b="1" dirty="0"/>
              <a:t>61% menos respecto a 2016</a:t>
            </a:r>
            <a:r>
              <a:rPr lang="es-SV" dirty="0"/>
              <a:t> </a:t>
            </a:r>
            <a:endParaRPr lang="es-SV" dirty="0" smtClean="0"/>
          </a:p>
          <a:p>
            <a:pPr lvl="0"/>
            <a:endParaRPr lang="es-SV" dirty="0"/>
          </a:p>
          <a:p>
            <a:pPr lvl="0"/>
            <a:r>
              <a:rPr lang="es-SV" dirty="0"/>
              <a:t>En 2017, se registraron 2,598 niñas, niños y adolescentes retornados, lo que representa </a:t>
            </a:r>
            <a:r>
              <a:rPr lang="es-SV" b="1" dirty="0"/>
              <a:t>6,661 menos que en 2016</a:t>
            </a:r>
            <a:r>
              <a:rPr lang="es-SV" b="1" dirty="0" smtClean="0"/>
              <a:t>.</a:t>
            </a:r>
          </a:p>
          <a:p>
            <a:pPr lvl="0"/>
            <a:endParaRPr lang="es-SV" dirty="0"/>
          </a:p>
          <a:p>
            <a:pPr lvl="0"/>
            <a:r>
              <a:rPr lang="es-SV" dirty="0"/>
              <a:t>Hasta el mes de agosto de </a:t>
            </a:r>
            <a:r>
              <a:rPr lang="es-SV" b="1" dirty="0"/>
              <a:t>2018 han retornado 1,451 niñas, niños y adolescentes</a:t>
            </a:r>
          </a:p>
          <a:p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243861" y="498678"/>
            <a:ext cx="2486065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Migración irregular</a:t>
            </a:r>
            <a:endParaRPr lang="es-S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534612"/>
              </p:ext>
            </p:extLst>
          </p:nvPr>
        </p:nvGraphicFramePr>
        <p:xfrm>
          <a:off x="881134" y="3907230"/>
          <a:ext cx="6925584" cy="2159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9670"/>
                <a:gridCol w="2337683"/>
                <a:gridCol w="683813"/>
                <a:gridCol w="683812"/>
                <a:gridCol w="596348"/>
                <a:gridCol w="580445"/>
                <a:gridCol w="683813"/>
              </a:tblGrid>
              <a:tr h="322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Variable/Condición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Dato/Indicador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2014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2015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2016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2017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2018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</a:tr>
              <a:tr h="66791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Migración Irregular 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(DGME)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NNA migrantes retornados </a:t>
                      </a:r>
                      <a:endParaRPr lang="es-SV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(% del total de personas migrantes retornadas)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4,944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(9.65%)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7,545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(14.4%)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9,259</a:t>
                      </a:r>
                      <a:endParaRPr lang="es-SV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(17.5%)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2,598</a:t>
                      </a:r>
                      <a:endParaRPr lang="es-S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(9.7%)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1,451*</a:t>
                      </a:r>
                      <a:endParaRPr lang="es-SV" sz="12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(8.6%)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</a:tr>
              <a:tr h="54068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% de Niñas y adolescentes mujeres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37.3%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45.6%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39.9%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41.1%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41.5%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</a:tr>
              <a:tr h="62786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% de Niños y adolescentes hombres 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>
                          <a:effectLst/>
                        </a:rPr>
                        <a:t>62.7%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61.7%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60.1%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58.9%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SV" sz="1050" dirty="0">
                          <a:effectLst/>
                        </a:rPr>
                        <a:t>58.5%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51" marR="68551" marT="0" marB="0" anchor="ctr"/>
                </a:tc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788459" y="6066558"/>
            <a:ext cx="229902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*Retornos al mes de agosto de 2018</a:t>
            </a:r>
            <a:endParaRPr lang="es-SV" sz="1100" dirty="0"/>
          </a:p>
        </p:txBody>
      </p:sp>
    </p:spTree>
    <p:extLst>
      <p:ext uri="{BB962C8B-B14F-4D97-AF65-F5344CB8AC3E}">
        <p14:creationId xmlns:p14="http://schemas.microsoft.com/office/powerpoint/2010/main" val="29211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99818" y="486754"/>
            <a:ext cx="2127377" cy="407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Violencia sexual</a:t>
            </a:r>
            <a:endParaRPr lang="es-SV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18537" y="983618"/>
            <a:ext cx="63650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latin typeface="CenturyGothic-Bold"/>
                <a:ea typeface="Calibri" panose="020F0502020204030204" pitchFamily="34" charset="0"/>
                <a:cs typeface="CenturyGothic-Bold"/>
              </a:rPr>
              <a:t>NNA víctimas de delitos contra la libertad sexual,  2017</a:t>
            </a:r>
            <a:endParaRPr lang="es-SV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609030121"/>
              </p:ext>
            </p:extLst>
          </p:nvPr>
        </p:nvGraphicFramePr>
        <p:xfrm>
          <a:off x="620202" y="1442779"/>
          <a:ext cx="7688911" cy="2686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ángulo 6"/>
          <p:cNvSpPr/>
          <p:nvPr/>
        </p:nvSpPr>
        <p:spPr>
          <a:xfrm>
            <a:off x="620202" y="4049513"/>
            <a:ext cx="4572000" cy="2734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SV" sz="11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Fuente: </a:t>
            </a:r>
            <a:r>
              <a:rPr lang="es-SV" sz="1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Elaboración propia con base en datos de FGR. </a:t>
            </a:r>
            <a:endParaRPr lang="es-S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37250" y="4588254"/>
            <a:ext cx="8054813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S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4,554 niñas, niños y adolescentes fueron víctimas de delitos contra la libertad sexual</a:t>
            </a:r>
            <a:r>
              <a:rPr lang="es-SV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</a:t>
            </a:r>
            <a:r>
              <a:rPr lang="es-S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2017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SV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44.5</a:t>
            </a:r>
            <a:r>
              <a:rPr lang="es-S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niñas, niños y adolescentes víctimas de violación,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SV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26.59</a:t>
            </a:r>
            <a:r>
              <a:rPr lang="es-S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corresponde a víctimas de estupro,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SV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22.6</a:t>
            </a:r>
            <a:r>
              <a:rPr lang="es-S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agresiones sexuales  y </a:t>
            </a:r>
            <a:endParaRPr lang="es-S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SV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6.39</a:t>
            </a:r>
            <a:r>
              <a:rPr lang="es-SV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s-S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acoso sexual.</a:t>
            </a:r>
            <a:endParaRPr lang="es-S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73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721185" y="2581275"/>
            <a:ext cx="47310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b="1" i="0" u="none" strike="noStrike" baseline="0" dirty="0" smtClean="0">
                <a:latin typeface="Century Gothic" panose="020B0502020202020204" pitchFamily="34" charset="0"/>
              </a:rPr>
              <a:t>Línea Estratégica I</a:t>
            </a:r>
            <a:endParaRPr lang="es-SV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611" y="0"/>
            <a:ext cx="9216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91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1449659" y="1532035"/>
            <a:ext cx="66924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Dirigimos el proceso de construcción de la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1" dirty="0" smtClean="0">
                <a:latin typeface="Century Gothic" panose="020B0502020202020204" pitchFamily="34" charset="0"/>
              </a:rPr>
              <a:t>Estrategia </a:t>
            </a:r>
            <a:r>
              <a:rPr lang="es-SV" b="1" dirty="0">
                <a:latin typeface="Century Gothic" panose="020B0502020202020204" pitchFamily="34" charset="0"/>
              </a:rPr>
              <a:t>Intersectorial de Prevención </a:t>
            </a:r>
            <a:r>
              <a:rPr lang="es-SV" b="1" dirty="0" smtClean="0">
                <a:latin typeface="Century Gothic" panose="020B0502020202020204" pitchFamily="34" charset="0"/>
              </a:rPr>
              <a:t>del Embarazo </a:t>
            </a:r>
            <a:r>
              <a:rPr lang="es-SV" b="1" dirty="0">
                <a:latin typeface="Century Gothic" panose="020B0502020202020204" pitchFamily="34" charset="0"/>
              </a:rPr>
              <a:t>en niñas y en </a:t>
            </a:r>
            <a:r>
              <a:rPr lang="es-SV" b="1" dirty="0" smtClean="0">
                <a:latin typeface="Century Gothic" panose="020B0502020202020204" pitchFamily="34" charset="0"/>
              </a:rPr>
              <a:t>adolescentes 2017-2027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, en coordinación con el Gabinete de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Gestión Social e Inclusión, la Comisión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Intersectorial de Salud, Organizaciones de la</a:t>
            </a:r>
          </a:p>
          <a:p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Sociedad Civil, niñas, niños y adolescentes, y la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asistencia técnica del UNFPA.</a:t>
            </a:r>
          </a:p>
          <a:p>
            <a:endParaRPr lang="es-SV" b="0" i="0" u="none" strike="noStrike" baseline="0" dirty="0" smtClean="0">
              <a:latin typeface="Century Gothic" panose="020B0502020202020204" pitchFamily="34" charset="0"/>
            </a:endParaRPr>
          </a:p>
          <a:p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La Estrategia define acciones de carácter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público para </a:t>
            </a:r>
            <a:r>
              <a:rPr lang="es-SV" b="1" dirty="0">
                <a:latin typeface="Century Gothic" panose="020B0502020202020204" pitchFamily="34" charset="0"/>
              </a:rPr>
              <a:t>eliminar el embarazo en </a:t>
            </a:r>
            <a:r>
              <a:rPr lang="es-SV" b="1" dirty="0" smtClean="0">
                <a:latin typeface="Century Gothic" panose="020B0502020202020204" pitchFamily="34" charset="0"/>
              </a:rPr>
              <a:t>niñas y </a:t>
            </a:r>
            <a:r>
              <a:rPr lang="es-SV" b="1" dirty="0">
                <a:latin typeface="Century Gothic" panose="020B0502020202020204" pitchFamily="34" charset="0"/>
              </a:rPr>
              <a:t>adolescentes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con intervenciones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intersectoriales articuladas, que incorporen el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enfoque de derechos humanos, género e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inclusión; </a:t>
            </a:r>
            <a:r>
              <a:rPr lang="es-SV" b="1" dirty="0">
                <a:latin typeface="Century Gothic" panose="020B0502020202020204" pitchFamily="34" charset="0"/>
              </a:rPr>
              <a:t>facilitando el empoderamiento </a:t>
            </a:r>
            <a:r>
              <a:rPr lang="es-SV" b="1" dirty="0" smtClean="0">
                <a:latin typeface="Century Gothic" panose="020B0502020202020204" pitchFamily="34" charset="0"/>
              </a:rPr>
              <a:t>de niñas </a:t>
            </a:r>
            <a:r>
              <a:rPr lang="es-SV" b="1" dirty="0">
                <a:latin typeface="Century Gothic" panose="020B0502020202020204" pitchFamily="34" charset="0"/>
              </a:rPr>
              <a:t>y adolescentes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para su pleno desarrollo.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305" y="459614"/>
            <a:ext cx="7618512" cy="878531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743415" y="1598341"/>
            <a:ext cx="654205" cy="26019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Flecha derecha 5"/>
          <p:cNvSpPr/>
          <p:nvPr/>
        </p:nvSpPr>
        <p:spPr>
          <a:xfrm>
            <a:off x="743414" y="3795131"/>
            <a:ext cx="654205" cy="260195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461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56840" y="4663067"/>
            <a:ext cx="862360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Formulamos la</a:t>
            </a:r>
            <a:r>
              <a:rPr lang="es-SV" b="1" dirty="0">
                <a:latin typeface="Century Gothic" panose="020B0502020202020204" pitchFamily="34" charset="0"/>
              </a:rPr>
              <a:t> Estrategia Nacional para el desarrollo de la primera infancia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, en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coordinación con el Comité Técnico de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Primera Infancia.</a:t>
            </a:r>
          </a:p>
          <a:p>
            <a:endParaRPr lang="es-SV" b="0" i="0" u="none" strike="noStrike" baseline="0" dirty="0" smtClean="0">
              <a:latin typeface="Century Gothic" panose="020B0502020202020204" pitchFamily="34" charset="0"/>
            </a:endParaRPr>
          </a:p>
          <a:p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La Estrategia es una herramienta que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brinda dirección a las instituciones del</a:t>
            </a:r>
            <a:r>
              <a:rPr lang="es-SV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Estado Salvadoreño para </a:t>
            </a:r>
            <a:r>
              <a:rPr lang="es-SV" b="1" dirty="0">
                <a:latin typeface="Century Gothic" panose="020B0502020202020204" pitchFamily="34" charset="0"/>
              </a:rPr>
              <a:t>garantizar los derechos de las niñas y niños de entre cero y nueve años.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7" b="17470"/>
          <a:stretch/>
        </p:blipFill>
        <p:spPr>
          <a:xfrm>
            <a:off x="0" y="0"/>
            <a:ext cx="9144000" cy="439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96" y="192959"/>
            <a:ext cx="7224838" cy="828697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46492" y="1248355"/>
            <a:ext cx="426984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400" b="0" i="0" u="none" strike="noStrike" baseline="0" dirty="0" smtClean="0">
                <a:latin typeface="Century Gothic" panose="020B0502020202020204" pitchFamily="34" charset="0"/>
              </a:rPr>
              <a:t>Verificamos que las instituciones del Sistema Nacional</a:t>
            </a:r>
            <a:r>
              <a:rPr lang="es-SV" sz="14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400" b="0" i="0" u="none" strike="noStrike" baseline="0" dirty="0" smtClean="0">
                <a:latin typeface="Century Gothic" panose="020B0502020202020204" pitchFamily="34" charset="0"/>
              </a:rPr>
              <a:t>de Protección y otras instituciones garantes,</a:t>
            </a:r>
            <a:r>
              <a:rPr lang="es-SV" sz="14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400" b="0" i="0" u="none" strike="noStrike" baseline="0" dirty="0" smtClean="0">
                <a:latin typeface="Century Gothic" panose="020B0502020202020204" pitchFamily="34" charset="0"/>
              </a:rPr>
              <a:t>responsables de brindar </a:t>
            </a:r>
            <a:r>
              <a:rPr lang="es-SV" sz="1400" b="1" dirty="0">
                <a:latin typeface="Century Gothic" panose="020B0502020202020204" pitchFamily="34" charset="0"/>
              </a:rPr>
              <a:t>servicios de salud </a:t>
            </a:r>
            <a:r>
              <a:rPr lang="es-SV" sz="1400" b="0" i="0" u="none" strike="noStrike" baseline="0" dirty="0" smtClean="0">
                <a:latin typeface="Century Gothic" panose="020B0502020202020204" pitchFamily="34" charset="0"/>
              </a:rPr>
              <a:t>mejoraron el </a:t>
            </a:r>
            <a:r>
              <a:rPr lang="es-SV" sz="1400" b="1" dirty="0">
                <a:latin typeface="Century Gothic" panose="020B0502020202020204" pitchFamily="34" charset="0"/>
              </a:rPr>
              <a:t>acceso de las niñas, niños y adolescentes </a:t>
            </a:r>
            <a:r>
              <a:rPr lang="es-SV" sz="1400" b="0" i="0" u="none" strike="noStrike" baseline="0" dirty="0" smtClean="0">
                <a:latin typeface="Century Gothic" panose="020B0502020202020204" pitchFamily="34" charset="0"/>
              </a:rPr>
              <a:t>a través de las siguientes acciones:</a:t>
            </a:r>
            <a:endParaRPr lang="es-SV" sz="1400" dirty="0"/>
          </a:p>
        </p:txBody>
      </p:sp>
      <p:sp>
        <p:nvSpPr>
          <p:cNvPr id="8" name="Rectángulo 7"/>
          <p:cNvSpPr/>
          <p:nvPr/>
        </p:nvSpPr>
        <p:spPr>
          <a:xfrm>
            <a:off x="421418" y="2766584"/>
            <a:ext cx="3848431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Ampliación de los horarios de atención </a:t>
            </a:r>
          </a:p>
          <a:p>
            <a:pPr marL="285750" indent="-285750">
              <a:buFontTx/>
              <a:buChar char="-"/>
            </a:pPr>
            <a:endParaRPr lang="es-SV" sz="1600" b="0" i="0" u="none" strike="noStrike" baseline="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Nuevos servicios de hospitalización y atención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de emergencias</a:t>
            </a:r>
          </a:p>
          <a:p>
            <a:pPr marL="285750" indent="-285750">
              <a:buFontTx/>
              <a:buChar char="-"/>
            </a:pPr>
            <a:endParaRPr lang="es-SV" sz="1600" b="0" i="0" u="none" strike="noStrike" baseline="0" dirty="0" smtClean="0"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Atención especializada a enfermedades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crónicas</a:t>
            </a:r>
          </a:p>
          <a:p>
            <a:pPr marL="285750" indent="-285750">
              <a:buFontTx/>
              <a:buChar char="-"/>
            </a:pPr>
            <a:endParaRPr lang="es-SV" sz="1600" b="0" i="0" u="none" strike="noStrike" baseline="0" dirty="0" smtClean="0">
              <a:latin typeface="Century Gothic" panose="020B0502020202020204" pitchFamily="34" charset="0"/>
            </a:endParaRPr>
          </a:p>
          <a:p>
            <a:pPr marL="269875" indent="-182563"/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-  </a:t>
            </a:r>
            <a:r>
              <a:rPr lang="es-SV" sz="1550" b="0" i="0" u="none" strike="noStrike" baseline="0" dirty="0" smtClean="0">
                <a:latin typeface="Century Gothic" panose="020B0502020202020204" pitchFamily="34" charset="0"/>
              </a:rPr>
              <a:t>Creación de salas para lactancia materna en</a:t>
            </a:r>
            <a:r>
              <a:rPr lang="es-SV" sz="155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550" b="0" i="0" u="none" strike="noStrike" baseline="0" dirty="0" smtClean="0">
                <a:latin typeface="Century Gothic" panose="020B0502020202020204" pitchFamily="34" charset="0"/>
              </a:rPr>
              <a:t>la red de</a:t>
            </a:r>
            <a:r>
              <a:rPr lang="es-SV" sz="155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550" b="0" i="0" u="none" strike="noStrike" baseline="0" dirty="0" smtClean="0">
                <a:latin typeface="Century Gothic" panose="020B0502020202020204" pitchFamily="34" charset="0"/>
              </a:rPr>
              <a:t>hospitales, unidades médicas y en las</a:t>
            </a:r>
            <a:r>
              <a:rPr lang="es-SV" sz="155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550" b="0" i="0" u="none" strike="noStrike" baseline="0" dirty="0" smtClean="0">
                <a:latin typeface="Century Gothic" panose="020B0502020202020204" pitchFamily="34" charset="0"/>
              </a:rPr>
              <a:t>clínicas empresariales afiliadas al ISSS</a:t>
            </a:r>
            <a:endParaRPr lang="es-SV" sz="1550" dirty="0"/>
          </a:p>
        </p:txBody>
      </p:sp>
      <p:cxnSp>
        <p:nvCxnSpPr>
          <p:cNvPr id="9" name="Conector recto 8"/>
          <p:cNvCxnSpPr/>
          <p:nvPr/>
        </p:nvCxnSpPr>
        <p:spPr>
          <a:xfrm>
            <a:off x="4516341" y="1248355"/>
            <a:ext cx="0" cy="527171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Flecha derecha 11"/>
          <p:cNvSpPr/>
          <p:nvPr/>
        </p:nvSpPr>
        <p:spPr>
          <a:xfrm>
            <a:off x="361275" y="3623023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Flecha derecha 12"/>
          <p:cNvSpPr/>
          <p:nvPr/>
        </p:nvSpPr>
        <p:spPr>
          <a:xfrm>
            <a:off x="361275" y="2894827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Flecha derecha 13"/>
          <p:cNvSpPr/>
          <p:nvPr/>
        </p:nvSpPr>
        <p:spPr>
          <a:xfrm>
            <a:off x="361275" y="4599101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5" name="Flecha derecha 14"/>
          <p:cNvSpPr/>
          <p:nvPr/>
        </p:nvSpPr>
        <p:spPr>
          <a:xfrm>
            <a:off x="361274" y="5325336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6" name="Rectángulo 15"/>
          <p:cNvSpPr/>
          <p:nvPr/>
        </p:nvSpPr>
        <p:spPr>
          <a:xfrm>
            <a:off x="4945711" y="2433099"/>
            <a:ext cx="3665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 smtClean="0">
                <a:latin typeface="Century Gothic" panose="020B0502020202020204" pitchFamily="34" charset="0"/>
              </a:rPr>
              <a:t>Creación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de mecanismos para la inscripción de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niñas, niños y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adolescentes</a:t>
            </a:r>
          </a:p>
          <a:p>
            <a:endParaRPr lang="es-SV" sz="1600" b="0" i="0" u="none" strike="noStrike" baseline="0" dirty="0" smtClean="0">
              <a:latin typeface="Century Gothic" panose="020B0502020202020204" pitchFamily="34" charset="0"/>
            </a:endParaRPr>
          </a:p>
          <a:p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Incorporación de niñas y niños de primera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infancia a la educación inicial por la vía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institucional y familiar-comunitaria.</a:t>
            </a:r>
          </a:p>
          <a:p>
            <a:endParaRPr lang="es-SV" sz="1600" b="0" i="0" u="none" strike="noStrike" baseline="0" dirty="0" smtClean="0">
              <a:latin typeface="Century Gothic" panose="020B0502020202020204" pitchFamily="34" charset="0"/>
            </a:endParaRPr>
          </a:p>
          <a:p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Formación y asistencia técnica a docentes para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la atención a niñez y adolescencia con discapacidad.</a:t>
            </a:r>
          </a:p>
          <a:p>
            <a:pPr marL="285750" indent="-285750">
              <a:buFontTx/>
              <a:buChar char="-"/>
            </a:pPr>
            <a:endParaRPr lang="es-SV" sz="1600" b="0" i="0" u="none" strike="noStrike" baseline="0" dirty="0" smtClean="0">
              <a:latin typeface="Century Gothic" panose="020B0502020202020204" pitchFamily="34" charset="0"/>
            </a:endParaRPr>
          </a:p>
          <a:p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Dotación de equipo tecnológico, paquetes y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útiles escolares.</a:t>
            </a:r>
            <a:endParaRPr lang="es-SV" sz="1600" dirty="0"/>
          </a:p>
        </p:txBody>
      </p:sp>
      <p:sp>
        <p:nvSpPr>
          <p:cNvPr id="17" name="Rectángulo 16"/>
          <p:cNvSpPr/>
          <p:nvPr/>
        </p:nvSpPr>
        <p:spPr>
          <a:xfrm>
            <a:off x="4619708" y="1421301"/>
            <a:ext cx="4118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400" b="1" i="0" u="none" strike="noStrike" baseline="0" dirty="0" smtClean="0">
                <a:latin typeface="Century Gothic" panose="020B0502020202020204" pitchFamily="34" charset="0"/>
              </a:rPr>
              <a:t>Con relación a los derechos de desarrollo</a:t>
            </a:r>
            <a:r>
              <a:rPr lang="es-SV" sz="1400" b="1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400" b="1" i="0" u="none" strike="noStrike" baseline="0" dirty="0" smtClean="0">
                <a:latin typeface="Century Gothic" panose="020B0502020202020204" pitchFamily="34" charset="0"/>
              </a:rPr>
              <a:t>verificamos los siguientes avances:</a:t>
            </a:r>
            <a:endParaRPr lang="es-SV" sz="1400" dirty="0"/>
          </a:p>
        </p:txBody>
      </p:sp>
      <p:sp>
        <p:nvSpPr>
          <p:cNvPr id="18" name="Flecha derecha 17"/>
          <p:cNvSpPr/>
          <p:nvPr/>
        </p:nvSpPr>
        <p:spPr>
          <a:xfrm>
            <a:off x="4643560" y="2553837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Flecha derecha 18"/>
          <p:cNvSpPr/>
          <p:nvPr/>
        </p:nvSpPr>
        <p:spPr>
          <a:xfrm>
            <a:off x="4679339" y="3519657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0" name="Flecha derecha 19"/>
          <p:cNvSpPr/>
          <p:nvPr/>
        </p:nvSpPr>
        <p:spPr>
          <a:xfrm>
            <a:off x="4679339" y="4726322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1" name="Flecha derecha 20"/>
          <p:cNvSpPr/>
          <p:nvPr/>
        </p:nvSpPr>
        <p:spPr>
          <a:xfrm>
            <a:off x="4679339" y="5718865"/>
            <a:ext cx="310101" cy="127221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837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278294" y="1917392"/>
            <a:ext cx="4721315" cy="3522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391851" y="2016613"/>
            <a:ext cx="4241998" cy="332398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SV" sz="2000" b="1" i="0" u="none" strike="noStrike" baseline="0" dirty="0" smtClean="0">
                <a:latin typeface="Century Gothic" panose="020B0502020202020204" pitchFamily="34" charset="0"/>
              </a:rPr>
              <a:t>Brindamos asistencia técnica en </a:t>
            </a:r>
            <a:r>
              <a:rPr lang="es-SV" sz="1600" i="0" u="none" strike="noStrike" baseline="0" dirty="0" smtClean="0">
                <a:latin typeface="Century Gothic" panose="020B0502020202020204" pitchFamily="34" charset="0"/>
              </a:rPr>
              <a:t>la formulación, actualización y adecuación de políticas de niñez y adolescencia en</a:t>
            </a:r>
            <a:r>
              <a:rPr lang="es-SV" sz="1600" i="0" u="none" strike="noStrike" dirty="0" smtClean="0">
                <a:latin typeface="Century Gothic" panose="020B0502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s-SV" sz="2400" b="1" i="0" u="none" strike="noStrike" baseline="0" dirty="0" smtClean="0">
                <a:latin typeface="Century Gothic" panose="020B0502020202020204" pitchFamily="34" charset="0"/>
              </a:rPr>
              <a:t>20 municipios </a:t>
            </a:r>
          </a:p>
          <a:p>
            <a:pPr algn="ctr">
              <a:lnSpc>
                <a:spcPct val="150000"/>
              </a:lnSpc>
            </a:pPr>
            <a:r>
              <a:rPr lang="es-SV" sz="1600" i="0" u="none" strike="noStrike" baseline="0" dirty="0" smtClean="0">
                <a:latin typeface="Century Gothic" panose="020B0502020202020204" pitchFamily="34" charset="0"/>
              </a:rPr>
              <a:t>Santa Ana, Ahuachapán, Sonsonate, La Libertad, San Vicente, San Miguel, Usulután, La Paz, Morazán y </a:t>
            </a:r>
            <a:r>
              <a:rPr lang="es-SV" sz="1600" dirty="0">
                <a:latin typeface="Century Gothic" panose="020B0502020202020204" pitchFamily="34" charset="0"/>
              </a:rPr>
              <a:t>La</a:t>
            </a:r>
            <a:r>
              <a:rPr lang="es-SV" sz="1600" i="0" u="none" strike="noStrike" baseline="0" dirty="0" smtClean="0">
                <a:latin typeface="Century Gothic" panose="020B0502020202020204" pitchFamily="34" charset="0"/>
              </a:rPr>
              <a:t> Unión</a:t>
            </a:r>
            <a:r>
              <a:rPr lang="es-SV" sz="1600" b="1" i="0" u="none" strike="noStrike" baseline="0" dirty="0" smtClean="0">
                <a:latin typeface="Century Gothic" panose="020B0502020202020204" pitchFamily="34" charset="0"/>
              </a:rPr>
              <a:t>.</a:t>
            </a:r>
            <a:endParaRPr lang="es-SV" sz="16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88" y="226616"/>
            <a:ext cx="7177501" cy="79875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8939" y="1232258"/>
            <a:ext cx="3063556" cy="541125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645150" y="1273752"/>
            <a:ext cx="271167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64</a:t>
            </a:r>
            <a:r>
              <a:rPr lang="es-SV" sz="1600" i="0" u="none" strike="noStrike" baseline="0" dirty="0" smtClean="0">
                <a:latin typeface="Century Gothic" panose="020B0502020202020204" pitchFamily="34" charset="0"/>
              </a:rPr>
              <a:t> municipios cuentan</a:t>
            </a:r>
          </a:p>
          <a:p>
            <a:r>
              <a:rPr lang="es-SV" sz="1600" i="0" u="none" strike="noStrike" baseline="0" dirty="0" smtClean="0">
                <a:latin typeface="Century Gothic" panose="020B0502020202020204" pitchFamily="34" charset="0"/>
              </a:rPr>
              <a:t>con políticas municipales</a:t>
            </a:r>
          </a:p>
          <a:p>
            <a:r>
              <a:rPr lang="es-SV" sz="1600" i="0" u="none" strike="noStrike" baseline="0" dirty="0" smtClean="0">
                <a:latin typeface="Century Gothic" panose="020B0502020202020204" pitchFamily="34" charset="0"/>
              </a:rPr>
              <a:t>de niñez y adolescencia</a:t>
            </a:r>
            <a:endParaRPr lang="es-SV" sz="1600" dirty="0"/>
          </a:p>
        </p:txBody>
      </p:sp>
      <p:sp>
        <p:nvSpPr>
          <p:cNvPr id="7" name="Rectángulo 6"/>
          <p:cNvSpPr/>
          <p:nvPr/>
        </p:nvSpPr>
        <p:spPr>
          <a:xfrm>
            <a:off x="5605396" y="2754746"/>
            <a:ext cx="2671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400" dirty="0" smtClean="0">
                <a:latin typeface="Century Gothic" panose="020B0502020202020204" pitchFamily="34" charset="0"/>
              </a:rPr>
              <a:t>Comités </a:t>
            </a:r>
            <a:r>
              <a:rPr lang="es-SV" sz="1400" dirty="0">
                <a:latin typeface="Century Gothic" panose="020B0502020202020204" pitchFamily="34" charset="0"/>
              </a:rPr>
              <a:t>Locales de</a:t>
            </a:r>
          </a:p>
          <a:p>
            <a:pPr algn="ctr"/>
            <a:r>
              <a:rPr lang="es-SV" sz="1400" dirty="0">
                <a:latin typeface="Century Gothic" panose="020B0502020202020204" pitchFamily="34" charset="0"/>
              </a:rPr>
              <a:t>Derechos han</a:t>
            </a:r>
          </a:p>
          <a:p>
            <a:pPr algn="ctr"/>
            <a:r>
              <a:rPr lang="es-SV" sz="1400" dirty="0">
                <a:latin typeface="Century Gothic" panose="020B0502020202020204" pitchFamily="34" charset="0"/>
              </a:rPr>
              <a:t>actualizado sus</a:t>
            </a:r>
          </a:p>
          <a:p>
            <a:pPr algn="ctr"/>
            <a:r>
              <a:rPr lang="es-SV" sz="1400" dirty="0">
                <a:latin typeface="Century Gothic" panose="020B0502020202020204" pitchFamily="34" charset="0"/>
              </a:rPr>
              <a:t>planes de trabajo.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645151" y="4440843"/>
            <a:ext cx="2671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Comités Locales de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Derechos elaboraron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planes de gestión para</a:t>
            </a:r>
          </a:p>
          <a:p>
            <a:pPr algn="ctr"/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la inversión municipal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con enfoque de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derechos de niñez y</a:t>
            </a:r>
            <a:r>
              <a:rPr lang="es-SV" sz="1600" b="0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600" b="0" i="0" u="none" strike="noStrike" baseline="0" dirty="0" smtClean="0">
                <a:latin typeface="Century Gothic" panose="020B0502020202020204" pitchFamily="34" charset="0"/>
              </a:rPr>
              <a:t>adolescencia.</a:t>
            </a:r>
            <a:endParaRPr lang="es-SV" sz="1600" dirty="0"/>
          </a:p>
        </p:txBody>
      </p:sp>
      <p:sp>
        <p:nvSpPr>
          <p:cNvPr id="11" name="Rectángulo 10"/>
          <p:cNvSpPr/>
          <p:nvPr/>
        </p:nvSpPr>
        <p:spPr>
          <a:xfrm>
            <a:off x="6560740" y="2237936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entury Gothic" panose="020B0502020202020204" pitchFamily="34" charset="0"/>
              </a:rPr>
              <a:t>112</a:t>
            </a:r>
            <a:endParaRPr lang="es-SV" sz="2400" b="1" dirty="0"/>
          </a:p>
        </p:txBody>
      </p:sp>
      <p:sp>
        <p:nvSpPr>
          <p:cNvPr id="12" name="Rectángulo 11"/>
          <p:cNvSpPr/>
          <p:nvPr/>
        </p:nvSpPr>
        <p:spPr>
          <a:xfrm>
            <a:off x="6578697" y="3776307"/>
            <a:ext cx="704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2400" b="1" dirty="0">
                <a:latin typeface="Century Gothic" panose="020B0502020202020204" pitchFamily="34" charset="0"/>
              </a:rPr>
              <a:t>115</a:t>
            </a:r>
            <a:endParaRPr lang="es-SV" sz="2400" b="1" dirty="0"/>
          </a:p>
        </p:txBody>
      </p:sp>
    </p:spTree>
    <p:extLst>
      <p:ext uri="{BB962C8B-B14F-4D97-AF65-F5344CB8AC3E}">
        <p14:creationId xmlns:p14="http://schemas.microsoft.com/office/powerpoint/2010/main" val="20927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572" y="1208597"/>
            <a:ext cx="4034581" cy="2061608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43646" y="1707525"/>
            <a:ext cx="338714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>
                <a:latin typeface="Century Gothic" panose="020B0502020202020204" pitchFamily="34" charset="0"/>
              </a:rPr>
              <a:t>158 </a:t>
            </a:r>
            <a:r>
              <a:rPr lang="es-SV" sz="1600" b="1" dirty="0">
                <a:latin typeface="Century Gothic" panose="020B0502020202020204" pitchFamily="34" charset="0"/>
              </a:rPr>
              <a:t>programas de radio </a:t>
            </a:r>
            <a:r>
              <a:rPr lang="es-SV" sz="1400" dirty="0" err="1">
                <a:latin typeface="Century Gothic" panose="020B0502020202020204" pitchFamily="34" charset="0"/>
              </a:rPr>
              <a:t>Hablá</a:t>
            </a:r>
            <a:r>
              <a:rPr lang="es-SV" sz="1400" dirty="0">
                <a:latin typeface="Century Gothic" panose="020B0502020202020204" pitchFamily="34" charset="0"/>
              </a:rPr>
              <a:t> conmigo producidos </a:t>
            </a:r>
            <a:r>
              <a:rPr lang="es-SV" sz="1400" dirty="0" smtClean="0">
                <a:latin typeface="Century Gothic" panose="020B0502020202020204" pitchFamily="34" charset="0"/>
              </a:rPr>
              <a:t>y transmitidos</a:t>
            </a:r>
            <a:endParaRPr lang="es-SV" sz="1400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38514" y="944820"/>
            <a:ext cx="37974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i="0" u="none" strike="noStrike" baseline="0" dirty="0" smtClean="0">
                <a:latin typeface="Century Gothic" panose="020B0502020202020204" pitchFamily="34" charset="0"/>
              </a:rPr>
              <a:t>3</a:t>
            </a:r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 </a:t>
            </a:r>
            <a:r>
              <a:rPr lang="es-SV" sz="2000" b="1" dirty="0" smtClean="0">
                <a:latin typeface="Century Gothic" panose="020B0502020202020204" pitchFamily="34" charset="0"/>
              </a:rPr>
              <a:t>años</a:t>
            </a:r>
            <a:r>
              <a:rPr lang="es-SV" b="1" dirty="0" smtClean="0">
                <a:latin typeface="Century Gothic" panose="020B0502020202020204" pitchFamily="34" charset="0"/>
              </a:rPr>
              <a:t> </a:t>
            </a:r>
            <a:r>
              <a:rPr lang="es-SV" sz="1400" b="1" dirty="0" smtClean="0">
                <a:latin typeface="Century Gothic" panose="020B0502020202020204" pitchFamily="34" charset="0"/>
              </a:rPr>
              <a:t>p</a:t>
            </a:r>
            <a:r>
              <a:rPr lang="es-SV" sz="1400" b="1" i="0" u="none" strike="noStrike" baseline="0" dirty="0" smtClean="0">
                <a:latin typeface="Century Gothic" panose="020B0502020202020204" pitchFamily="34" charset="0"/>
              </a:rPr>
              <a:t>romoviendo disciplina positiva y</a:t>
            </a:r>
            <a:r>
              <a:rPr lang="es-SV" sz="1400" b="1" i="0" u="none" strike="noStrike" dirty="0" smtClean="0">
                <a:latin typeface="Century Gothic" panose="020B0502020202020204" pitchFamily="34" charset="0"/>
              </a:rPr>
              <a:t> </a:t>
            </a:r>
            <a:r>
              <a:rPr lang="es-SV" sz="1400" b="1" i="0" u="none" strike="noStrike" baseline="0" dirty="0" smtClean="0">
                <a:latin typeface="Century Gothic" panose="020B0502020202020204" pitchFamily="34" charset="0"/>
              </a:rPr>
              <a:t>cultura de paz en los hogares.</a:t>
            </a:r>
            <a:endParaRPr lang="es-SV" sz="1400" dirty="0"/>
          </a:p>
        </p:txBody>
      </p:sp>
      <p:sp>
        <p:nvSpPr>
          <p:cNvPr id="10" name="Rectángulo 9"/>
          <p:cNvSpPr/>
          <p:nvPr/>
        </p:nvSpPr>
        <p:spPr>
          <a:xfrm>
            <a:off x="156256" y="4156531"/>
            <a:ext cx="4161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Difundimos la campaña</a:t>
            </a:r>
            <a:endParaRPr lang="es-SV" b="1" dirty="0"/>
          </a:p>
        </p:txBody>
      </p:sp>
      <p:sp>
        <p:nvSpPr>
          <p:cNvPr id="11" name="Rectángulo 10"/>
          <p:cNvSpPr/>
          <p:nvPr/>
        </p:nvSpPr>
        <p:spPr>
          <a:xfrm>
            <a:off x="4785264" y="1350399"/>
            <a:ext cx="38523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26,933</a:t>
            </a:r>
            <a:r>
              <a:rPr lang="es-SV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SV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personas entre niñas, niños, adolescentes y personas adultas participaron en </a:t>
            </a:r>
            <a:r>
              <a:rPr lang="es-SV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98</a:t>
            </a:r>
            <a:r>
              <a:rPr lang="es-SV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s-SV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jornadas de difusión de derechos </a:t>
            </a:r>
            <a:r>
              <a:rPr lang="es-SV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y</a:t>
            </a:r>
          </a:p>
          <a:p>
            <a:pPr algn="ctr"/>
            <a:r>
              <a:rPr lang="es-SV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actividades en el territorio nacional.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4785263" y="3349786"/>
            <a:ext cx="36620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Promovimos el cumplimiento del derecho a la</a:t>
            </a:r>
          </a:p>
          <a:p>
            <a:pPr algn="ctr"/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imagen de niñas, niños y adolescentes </a:t>
            </a:r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con 9 medios</a:t>
            </a:r>
          </a:p>
          <a:p>
            <a:pPr algn="ctr"/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de comunicación radial, televisiva y de prensa</a:t>
            </a:r>
          </a:p>
          <a:p>
            <a:pPr algn="ctr"/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escrita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; así como con </a:t>
            </a:r>
            <a:r>
              <a:rPr lang="es-SV" b="1" i="0" u="none" strike="noStrike" baseline="0" dirty="0" smtClean="0">
                <a:latin typeface="Century Gothic" panose="020B0502020202020204" pitchFamily="34" charset="0"/>
              </a:rPr>
              <a:t>6 partidos políticos, </a:t>
            </a:r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en el marco</a:t>
            </a:r>
          </a:p>
          <a:p>
            <a:pPr algn="ctr"/>
            <a:r>
              <a:rPr lang="es-SV" b="0" i="0" u="none" strike="noStrike" baseline="0" dirty="0" smtClean="0">
                <a:latin typeface="Century Gothic" panose="020B0502020202020204" pitchFamily="34" charset="0"/>
              </a:rPr>
              <a:t>de las elecciones municipales y legislativas.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938" y="123458"/>
            <a:ext cx="6705001" cy="742500"/>
          </a:xfrm>
          <a:prstGeom prst="rect">
            <a:avLst/>
          </a:prstGeom>
        </p:spPr>
      </p:pic>
      <p:cxnSp>
        <p:nvCxnSpPr>
          <p:cNvPr id="13" name="Conector recto 12"/>
          <p:cNvCxnSpPr/>
          <p:nvPr/>
        </p:nvCxnSpPr>
        <p:spPr>
          <a:xfrm>
            <a:off x="4500439" y="941880"/>
            <a:ext cx="0" cy="5271715"/>
          </a:xfrm>
          <a:prstGeom prst="line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6" y="2380508"/>
            <a:ext cx="3085619" cy="171859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213262" y="5706248"/>
            <a:ext cx="40023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dirty="0" smtClean="0">
                <a:latin typeface="Century Gothic" panose="020B0502020202020204" pitchFamily="34" charset="0"/>
              </a:rPr>
              <a:t>para </a:t>
            </a:r>
            <a:r>
              <a:rPr lang="es-SV" dirty="0">
                <a:latin typeface="Century Gothic" panose="020B0502020202020204" pitchFamily="34" charset="0"/>
              </a:rPr>
              <a:t>promover el respeto a la integridad sexual </a:t>
            </a:r>
            <a:r>
              <a:rPr lang="es-SV" dirty="0" smtClean="0">
                <a:latin typeface="Century Gothic" panose="020B0502020202020204" pitchFamily="34" charset="0"/>
              </a:rPr>
              <a:t>de las </a:t>
            </a:r>
            <a:r>
              <a:rPr lang="es-SV" dirty="0">
                <a:latin typeface="Century Gothic" panose="020B0502020202020204" pitchFamily="34" charset="0"/>
              </a:rPr>
              <a:t>niñas, niños y adolescentes.</a:t>
            </a:r>
            <a:endParaRPr lang="es-SV" dirty="0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625" y="4665933"/>
            <a:ext cx="2969626" cy="104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467853" y="2076817"/>
            <a:ext cx="6152148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900" dirty="0" smtClean="0">
                <a:latin typeface="CoolveticaRg-Regular"/>
              </a:rPr>
              <a:t>Estado de situación de los derechos de la niñez y de la adolescencia</a:t>
            </a:r>
            <a:endParaRPr lang="es-SV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96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234" y="1547810"/>
            <a:ext cx="4137084" cy="456149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75" y="1578050"/>
            <a:ext cx="3816592" cy="456149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48641" y="1889565"/>
            <a:ext cx="3587932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Más de </a:t>
            </a:r>
            <a:r>
              <a:rPr lang="es-SV" sz="2400" b="1" dirty="0">
                <a:latin typeface="Century Gothic" panose="020B0502020202020204" pitchFamily="34" charset="0"/>
              </a:rPr>
              <a:t>900</a:t>
            </a:r>
            <a:r>
              <a:rPr lang="es-SV" b="1" dirty="0">
                <a:latin typeface="Century Gothic" panose="020B0502020202020204" pitchFamily="34" charset="0"/>
              </a:rPr>
              <a:t> niñas, </a:t>
            </a:r>
            <a:r>
              <a:rPr lang="es-SV" b="1" dirty="0" smtClean="0">
                <a:latin typeface="Century Gothic" panose="020B0502020202020204" pitchFamily="34" charset="0"/>
              </a:rPr>
              <a:t>niños</a:t>
            </a:r>
          </a:p>
          <a:p>
            <a:pPr algn="ctr"/>
            <a:r>
              <a:rPr lang="es-SV" b="1" dirty="0" smtClean="0">
                <a:latin typeface="Century Gothic" panose="020B0502020202020204" pitchFamily="34" charset="0"/>
              </a:rPr>
              <a:t> </a:t>
            </a:r>
            <a:r>
              <a:rPr lang="es-SV" b="1" dirty="0">
                <a:latin typeface="Century Gothic" panose="020B0502020202020204" pitchFamily="34" charset="0"/>
              </a:rPr>
              <a:t>y adolescentes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participaron </a:t>
            </a:r>
            <a:r>
              <a:rPr lang="es-SV" dirty="0" smtClean="0">
                <a:latin typeface="Century Gothic" panose="020B0502020202020204" pitchFamily="34" charset="0"/>
              </a:rPr>
              <a:t>en</a:t>
            </a:r>
          </a:p>
          <a:p>
            <a:pPr algn="ctr"/>
            <a:r>
              <a:rPr lang="es-SV" dirty="0" smtClean="0">
                <a:latin typeface="Century Gothic" panose="020B0502020202020204" pitchFamily="34" charset="0"/>
              </a:rPr>
              <a:t> </a:t>
            </a:r>
            <a:r>
              <a:rPr lang="es-SV" sz="2400" b="1" dirty="0">
                <a:latin typeface="Century Gothic" panose="020B0502020202020204" pitchFamily="34" charset="0"/>
              </a:rPr>
              <a:t>41</a:t>
            </a:r>
            <a:r>
              <a:rPr lang="es-SV" dirty="0">
                <a:latin typeface="Century Gothic" panose="020B0502020202020204" pitchFamily="34" charset="0"/>
              </a:rPr>
              <a:t> </a:t>
            </a:r>
            <a:r>
              <a:rPr lang="es-SV" b="1" dirty="0">
                <a:latin typeface="Century Gothic" panose="020B0502020202020204" pitchFamily="34" charset="0"/>
              </a:rPr>
              <a:t>asambleas municipales y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departamentales para elegir a las y </a:t>
            </a:r>
            <a:r>
              <a:rPr lang="es-SV" b="1" dirty="0" smtClean="0">
                <a:latin typeface="Century Gothic" panose="020B0502020202020204" pitchFamily="34" charset="0"/>
              </a:rPr>
              <a:t>los nuevos </a:t>
            </a:r>
            <a:r>
              <a:rPr lang="es-SV" b="1" dirty="0">
                <a:latin typeface="Century Gothic" panose="020B0502020202020204" pitchFamily="34" charset="0"/>
              </a:rPr>
              <a:t>integrantes del Consejo Consultivo de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Niñez y Adolescencia (CCNA); </a:t>
            </a:r>
            <a:r>
              <a:rPr lang="es-SV" dirty="0">
                <a:latin typeface="Century Gothic" panose="020B0502020202020204" pitchFamily="34" charset="0"/>
              </a:rPr>
              <a:t>con el apoyo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de la Mesa Nacional de Fortalecimiento al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Sistema de Protección en el Ámbito Local.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4807132" y="1889565"/>
            <a:ext cx="3248297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000" b="1" dirty="0" smtClean="0">
                <a:latin typeface="Century Gothic" panose="020B0502020202020204" pitchFamily="34" charset="0"/>
              </a:rPr>
              <a:t>P</a:t>
            </a:r>
            <a:r>
              <a:rPr lang="es-SV" sz="2000" b="1" i="0" u="none" strike="noStrike" baseline="0" dirty="0" smtClean="0">
                <a:latin typeface="Century Gothic" panose="020B0502020202020204" pitchFamily="34" charset="0"/>
              </a:rPr>
              <a:t>resentamos públicamente </a:t>
            </a:r>
            <a:r>
              <a:rPr lang="es-SV" sz="2000" b="1" dirty="0">
                <a:latin typeface="Century Gothic" panose="020B0502020202020204" pitchFamily="34" charset="0"/>
              </a:rPr>
              <a:t>el nuevo CCNA </a:t>
            </a:r>
          </a:p>
          <a:p>
            <a:pPr algn="ctr"/>
            <a:r>
              <a:rPr lang="es-SV" dirty="0" smtClean="0">
                <a:latin typeface="Century Gothic" panose="020B0502020202020204" pitchFamily="34" charset="0"/>
              </a:rPr>
              <a:t>para el periodo </a:t>
            </a:r>
            <a:r>
              <a:rPr lang="es-SV" dirty="0">
                <a:latin typeface="Century Gothic" panose="020B0502020202020204" pitchFamily="34" charset="0"/>
              </a:rPr>
              <a:t>2017-2020, </a:t>
            </a:r>
            <a:endParaRPr lang="es-SV" dirty="0" smtClean="0">
              <a:latin typeface="Century Gothic" panose="020B0502020202020204" pitchFamily="34" charset="0"/>
            </a:endParaRPr>
          </a:p>
          <a:p>
            <a:pPr algn="ctr"/>
            <a:r>
              <a:rPr lang="es-SV" dirty="0" smtClean="0">
                <a:latin typeface="Century Gothic" panose="020B0502020202020204" pitchFamily="34" charset="0"/>
              </a:rPr>
              <a:t>integrado </a:t>
            </a:r>
            <a:r>
              <a:rPr lang="es-SV" dirty="0">
                <a:latin typeface="Century Gothic" panose="020B0502020202020204" pitchFamily="34" charset="0"/>
              </a:rPr>
              <a:t>por </a:t>
            </a:r>
            <a:endParaRPr lang="es-SV" dirty="0" smtClean="0">
              <a:latin typeface="Century Gothic" panose="020B0502020202020204" pitchFamily="34" charset="0"/>
            </a:endParaRPr>
          </a:p>
          <a:p>
            <a:pPr algn="ctr"/>
            <a:r>
              <a:rPr lang="es-SV" dirty="0" smtClean="0">
                <a:latin typeface="Century Gothic" panose="020B0502020202020204" pitchFamily="34" charset="0"/>
              </a:rPr>
              <a:t>28 propietarios </a:t>
            </a:r>
            <a:r>
              <a:rPr lang="es-SV" dirty="0">
                <a:latin typeface="Century Gothic" panose="020B0502020202020204" pitchFamily="34" charset="0"/>
              </a:rPr>
              <a:t>y 28 suplentes, </a:t>
            </a:r>
            <a:r>
              <a:rPr lang="es-SV" dirty="0" smtClean="0">
                <a:latin typeface="Century Gothic" panose="020B0502020202020204" pitchFamily="34" charset="0"/>
              </a:rPr>
              <a:t>2 representantes </a:t>
            </a:r>
            <a:r>
              <a:rPr lang="es-SV" dirty="0">
                <a:latin typeface="Century Gothic" panose="020B0502020202020204" pitchFamily="34" charset="0"/>
              </a:rPr>
              <a:t>propietarios y </a:t>
            </a:r>
            <a:r>
              <a:rPr lang="es-SV" dirty="0" smtClean="0">
                <a:latin typeface="Century Gothic" panose="020B0502020202020204" pitchFamily="34" charset="0"/>
              </a:rPr>
              <a:t>2 suplentes </a:t>
            </a:r>
            <a:r>
              <a:rPr lang="es-SV" dirty="0">
                <a:latin typeface="Century Gothic" panose="020B0502020202020204" pitchFamily="34" charset="0"/>
              </a:rPr>
              <a:t>de la niñez y la adolescencia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de cada departamento del país.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34" y="282257"/>
            <a:ext cx="7546596" cy="80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4" y="5239284"/>
            <a:ext cx="8365490" cy="132750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104" y="1273010"/>
            <a:ext cx="3116250" cy="3838922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0734" y="1274430"/>
            <a:ext cx="2655000" cy="383750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864" y="1274430"/>
            <a:ext cx="2317500" cy="383750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74864" y="1642342"/>
            <a:ext cx="238125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Supervisamos en</a:t>
            </a:r>
          </a:p>
          <a:p>
            <a:pPr algn="ctr"/>
            <a:r>
              <a:rPr lang="es-SV" sz="2000" b="1" dirty="0">
                <a:latin typeface="Century Gothic" panose="020B0502020202020204" pitchFamily="34" charset="0"/>
              </a:rPr>
              <a:t>20 centros </a:t>
            </a:r>
            <a:r>
              <a:rPr lang="es-SV" b="1" dirty="0">
                <a:latin typeface="Century Gothic" panose="020B0502020202020204" pitchFamily="34" charset="0"/>
              </a:rPr>
              <a:t>de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protección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las condiciones en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que se cumplen los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derechos de</a:t>
            </a:r>
          </a:p>
          <a:p>
            <a:pPr algn="ctr"/>
            <a:r>
              <a:rPr lang="es-SV" sz="2400" b="1" dirty="0">
                <a:latin typeface="Century Gothic" panose="020B0502020202020204" pitchFamily="34" charset="0"/>
              </a:rPr>
              <a:t>320 </a:t>
            </a:r>
            <a:r>
              <a:rPr lang="es-SV" b="1" dirty="0">
                <a:latin typeface="Century Gothic" panose="020B0502020202020204" pitchFamily="34" charset="0"/>
              </a:rPr>
              <a:t>niñas, niños y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adolescentes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con medidas de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acogimiento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institucional.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700311" y="1665424"/>
            <a:ext cx="26854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dirty="0">
                <a:latin typeface="Century Gothic" panose="020B0502020202020204" pitchFamily="34" charset="0"/>
              </a:rPr>
              <a:t>Incidimos en la </a:t>
            </a:r>
            <a:r>
              <a:rPr lang="es-SV" b="1" dirty="0" smtClean="0">
                <a:latin typeface="Century Gothic" panose="020B0502020202020204" pitchFamily="34" charset="0"/>
              </a:rPr>
              <a:t>mejora de </a:t>
            </a:r>
            <a:r>
              <a:rPr lang="es-SV" b="1" dirty="0">
                <a:latin typeface="Century Gothic" panose="020B0502020202020204" pitchFamily="34" charset="0"/>
              </a:rPr>
              <a:t>la atención </a:t>
            </a:r>
            <a:r>
              <a:rPr lang="es-SV" b="1" dirty="0" smtClean="0">
                <a:latin typeface="Century Gothic" panose="020B0502020202020204" pitchFamily="34" charset="0"/>
              </a:rPr>
              <a:t>y condiciones </a:t>
            </a:r>
            <a:r>
              <a:rPr lang="es-SV" b="1" dirty="0">
                <a:latin typeface="Century Gothic" panose="020B0502020202020204" pitchFamily="34" charset="0"/>
              </a:rPr>
              <a:t>de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14 mujeres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embarazadas,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188 niñas y niños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de 0 a 5 años de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edad</a:t>
            </a:r>
            <a:r>
              <a:rPr lang="es-SV" dirty="0">
                <a:latin typeface="Century Gothic" panose="020B0502020202020204" pitchFamily="34" charset="0"/>
              </a:rPr>
              <a:t>, que conviven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con sus madres en los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centros de privación</a:t>
            </a:r>
          </a:p>
          <a:p>
            <a:pPr algn="ctr"/>
            <a:r>
              <a:rPr lang="es-SV" dirty="0">
                <a:latin typeface="Century Gothic" panose="020B0502020202020204" pitchFamily="34" charset="0"/>
              </a:rPr>
              <a:t>de adultos.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13805" y="5549516"/>
            <a:ext cx="79596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latin typeface="Century Gothic" panose="020B0502020202020204" pitchFamily="34" charset="0"/>
              </a:rPr>
              <a:t>Apoyamos a </a:t>
            </a:r>
            <a:r>
              <a:rPr lang="es-SV" b="1" dirty="0" smtClean="0">
                <a:latin typeface="Century Gothic" panose="020B0502020202020204" pitchFamily="34" charset="0"/>
              </a:rPr>
              <a:t>la Dirección </a:t>
            </a:r>
            <a:r>
              <a:rPr lang="es-SV" b="1" dirty="0">
                <a:latin typeface="Century Gothic" panose="020B0502020202020204" pitchFamily="34" charset="0"/>
              </a:rPr>
              <a:t>General </a:t>
            </a:r>
            <a:r>
              <a:rPr lang="es-SV" b="1" dirty="0" smtClean="0">
                <a:latin typeface="Century Gothic" panose="020B0502020202020204" pitchFamily="34" charset="0"/>
              </a:rPr>
              <a:t>de Centros </a:t>
            </a:r>
            <a:r>
              <a:rPr lang="es-SV" b="1" dirty="0">
                <a:latin typeface="Century Gothic" panose="020B0502020202020204" pitchFamily="34" charset="0"/>
              </a:rPr>
              <a:t>Penales en </a:t>
            </a:r>
            <a:r>
              <a:rPr lang="es-SV" b="1" dirty="0" smtClean="0">
                <a:latin typeface="Century Gothic" panose="020B0502020202020204" pitchFamily="34" charset="0"/>
              </a:rPr>
              <a:t>el diseño </a:t>
            </a:r>
            <a:r>
              <a:rPr lang="es-SV" b="1" dirty="0">
                <a:latin typeface="Century Gothic" panose="020B0502020202020204" pitchFamily="34" charset="0"/>
              </a:rPr>
              <a:t>de </a:t>
            </a:r>
            <a:r>
              <a:rPr lang="es-SV" b="1" dirty="0" smtClean="0">
                <a:latin typeface="Century Gothic" panose="020B0502020202020204" pitchFamily="34" charset="0"/>
              </a:rPr>
              <a:t>un programa </a:t>
            </a:r>
            <a:r>
              <a:rPr lang="es-SV" b="1" dirty="0">
                <a:latin typeface="Century Gothic" panose="020B0502020202020204" pitchFamily="34" charset="0"/>
              </a:rPr>
              <a:t>de </a:t>
            </a:r>
            <a:r>
              <a:rPr lang="es-SV" b="1" dirty="0" smtClean="0">
                <a:latin typeface="Century Gothic" panose="020B0502020202020204" pitchFamily="34" charset="0"/>
              </a:rPr>
              <a:t>atención psicosocial </a:t>
            </a:r>
            <a:r>
              <a:rPr lang="es-SV" b="1" dirty="0">
                <a:latin typeface="Century Gothic" panose="020B0502020202020204" pitchFamily="34" charset="0"/>
              </a:rPr>
              <a:t>para </a:t>
            </a:r>
            <a:r>
              <a:rPr lang="es-SV" b="1" dirty="0" smtClean="0">
                <a:latin typeface="Century Gothic" panose="020B0502020202020204" pitchFamily="34" charset="0"/>
              </a:rPr>
              <a:t>hijas e </a:t>
            </a:r>
            <a:r>
              <a:rPr lang="es-SV" b="1" dirty="0">
                <a:latin typeface="Century Gothic" panose="020B0502020202020204" pitchFamily="34" charset="0"/>
              </a:rPr>
              <a:t>hijos de </a:t>
            </a:r>
            <a:r>
              <a:rPr lang="es-SV" b="1" dirty="0" smtClean="0">
                <a:latin typeface="Century Gothic" panose="020B0502020202020204" pitchFamily="34" charset="0"/>
              </a:rPr>
              <a:t>mujeres privadas </a:t>
            </a:r>
            <a:r>
              <a:rPr lang="es-SV" b="1" dirty="0">
                <a:latin typeface="Century Gothic" panose="020B0502020202020204" pitchFamily="34" charset="0"/>
              </a:rPr>
              <a:t>de libertad.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587854" y="1552861"/>
            <a:ext cx="29813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Verificamos las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condiciones en que se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cumplen los derechos </a:t>
            </a:r>
            <a:r>
              <a:rPr lang="es-SV" b="1" dirty="0" smtClean="0">
                <a:latin typeface="Century Gothic" panose="020B0502020202020204" pitchFamily="34" charset="0"/>
              </a:rPr>
              <a:t>de las </a:t>
            </a:r>
            <a:r>
              <a:rPr lang="es-SV" b="1" dirty="0">
                <a:latin typeface="Century Gothic" panose="020B0502020202020204" pitchFamily="34" charset="0"/>
              </a:rPr>
              <a:t>personas </a:t>
            </a:r>
            <a:r>
              <a:rPr lang="es-SV" b="1" dirty="0" smtClean="0">
                <a:latin typeface="Century Gothic" panose="020B0502020202020204" pitchFamily="34" charset="0"/>
              </a:rPr>
              <a:t>adolescentes con </a:t>
            </a:r>
            <a:r>
              <a:rPr lang="es-SV" b="1" dirty="0">
                <a:latin typeface="Century Gothic" panose="020B0502020202020204" pitchFamily="34" charset="0"/>
              </a:rPr>
              <a:t>responsabilidad </a:t>
            </a:r>
            <a:r>
              <a:rPr lang="es-SV" b="1" dirty="0" smtClean="0">
                <a:latin typeface="Century Gothic" panose="020B0502020202020204" pitchFamily="34" charset="0"/>
              </a:rPr>
              <a:t>penal </a:t>
            </a:r>
            <a:r>
              <a:rPr lang="es-SV" dirty="0" smtClean="0">
                <a:latin typeface="Century Gothic" panose="020B0502020202020204" pitchFamily="34" charset="0"/>
              </a:rPr>
              <a:t>en </a:t>
            </a:r>
            <a:r>
              <a:rPr lang="es-SV" dirty="0">
                <a:latin typeface="Century Gothic" panose="020B0502020202020204" pitchFamily="34" charset="0"/>
              </a:rPr>
              <a:t>los 4 Centros </a:t>
            </a:r>
            <a:r>
              <a:rPr lang="es-SV" dirty="0" smtClean="0">
                <a:latin typeface="Century Gothic" panose="020B0502020202020204" pitchFamily="34" charset="0"/>
              </a:rPr>
              <a:t>de Inserción </a:t>
            </a:r>
            <a:r>
              <a:rPr lang="es-SV" dirty="0">
                <a:latin typeface="Century Gothic" panose="020B0502020202020204" pitchFamily="34" charset="0"/>
              </a:rPr>
              <a:t>Social del </a:t>
            </a:r>
            <a:r>
              <a:rPr lang="es-SV" dirty="0" smtClean="0">
                <a:latin typeface="Century Gothic" panose="020B0502020202020204" pitchFamily="34" charset="0"/>
              </a:rPr>
              <a:t>ISNA, así </a:t>
            </a:r>
            <a:r>
              <a:rPr lang="es-SV" dirty="0">
                <a:latin typeface="Century Gothic" panose="020B0502020202020204" pitchFamily="34" charset="0"/>
              </a:rPr>
              <a:t>como de 6 niñas y </a:t>
            </a:r>
            <a:r>
              <a:rPr lang="es-SV" dirty="0" smtClean="0">
                <a:latin typeface="Century Gothic" panose="020B0502020202020204" pitchFamily="34" charset="0"/>
              </a:rPr>
              <a:t>niños que </a:t>
            </a:r>
            <a:r>
              <a:rPr lang="es-SV" dirty="0">
                <a:latin typeface="Century Gothic" panose="020B0502020202020204" pitchFamily="34" charset="0"/>
              </a:rPr>
              <a:t>conviven con </a:t>
            </a:r>
            <a:r>
              <a:rPr lang="es-SV" dirty="0" smtClean="0">
                <a:latin typeface="Century Gothic" panose="020B0502020202020204" pitchFamily="34" charset="0"/>
              </a:rPr>
              <a:t>sus madres adolescentes en dichos </a:t>
            </a:r>
            <a:r>
              <a:rPr lang="es-SV" dirty="0">
                <a:latin typeface="Century Gothic" panose="020B0502020202020204" pitchFamily="34" charset="0"/>
              </a:rPr>
              <a:t>centros.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838" y="283995"/>
            <a:ext cx="6716251" cy="74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4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4516434" y="1506583"/>
            <a:ext cx="3474720" cy="4537166"/>
          </a:xfrm>
          <a:prstGeom prst="roundRect">
            <a:avLst>
              <a:gd name="adj" fmla="val 6141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redondeado 6"/>
          <p:cNvSpPr/>
          <p:nvPr/>
        </p:nvSpPr>
        <p:spPr>
          <a:xfrm>
            <a:off x="701153" y="1506583"/>
            <a:ext cx="3658002" cy="4537166"/>
          </a:xfrm>
          <a:prstGeom prst="roundRect">
            <a:avLst>
              <a:gd name="adj" fmla="val 6141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 4"/>
          <p:cNvSpPr/>
          <p:nvPr/>
        </p:nvSpPr>
        <p:spPr>
          <a:xfrm>
            <a:off x="940526" y="1759559"/>
            <a:ext cx="3169920" cy="4127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Autorizamos y registramos 25 entidades que brindan atención a 93, 319 niñas, niños y adolescentes.</a:t>
            </a:r>
          </a:p>
          <a:p>
            <a:pPr algn="ctr"/>
            <a:endParaRPr lang="es-SV" dirty="0">
              <a:latin typeface="Century Gothic" panose="020B0502020202020204" pitchFamily="34" charset="0"/>
            </a:endParaRP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La Red de Atención Compartida </a:t>
            </a:r>
            <a:r>
              <a:rPr lang="es-SV" dirty="0">
                <a:latin typeface="Century Gothic" panose="020B0502020202020204" pitchFamily="34" charset="0"/>
              </a:rPr>
              <a:t>está integrada por </a:t>
            </a:r>
            <a:r>
              <a:rPr lang="es-SV" b="1" dirty="0">
                <a:latin typeface="Century Gothic" panose="020B0502020202020204" pitchFamily="34" charset="0"/>
              </a:rPr>
              <a:t>125 entidades</a:t>
            </a:r>
            <a:r>
              <a:rPr lang="es-SV" dirty="0">
                <a:latin typeface="Century Gothic" panose="020B0502020202020204" pitchFamily="34" charset="0"/>
              </a:rPr>
              <a:t>, favoreciendo la cobertura de los servicios y programas de atención de niñez y adolescencia en el </a:t>
            </a:r>
            <a:r>
              <a:rPr lang="es-SV" b="1" dirty="0">
                <a:latin typeface="Century Gothic" panose="020B0502020202020204" pitchFamily="34" charset="0"/>
              </a:rPr>
              <a:t>92.4% (242) municipios del país.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725439" y="1759559"/>
            <a:ext cx="305670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Con la asistencia técnica del CONNA, </a:t>
            </a:r>
            <a:r>
              <a:rPr lang="es-SV" b="1" dirty="0" smtClean="0">
                <a:latin typeface="Century Gothic" panose="020B0502020202020204" pitchFamily="34" charset="0"/>
              </a:rPr>
              <a:t>15 Asociaciones </a:t>
            </a:r>
            <a:r>
              <a:rPr lang="es-SV" b="1" dirty="0">
                <a:latin typeface="Century Gothic" panose="020B0502020202020204" pitchFamily="34" charset="0"/>
              </a:rPr>
              <a:t>de Promoción y Asistencia a </a:t>
            </a:r>
            <a:r>
              <a:rPr lang="es-SV" b="1" dirty="0" smtClean="0">
                <a:latin typeface="Century Gothic" panose="020B0502020202020204" pitchFamily="34" charset="0"/>
              </a:rPr>
              <a:t>los Derechos </a:t>
            </a:r>
            <a:r>
              <a:rPr lang="es-SV" b="1" dirty="0">
                <a:latin typeface="Century Gothic" panose="020B0502020202020204" pitchFamily="34" charset="0"/>
              </a:rPr>
              <a:t>de la Niñez y Adolescencia (</a:t>
            </a:r>
            <a:r>
              <a:rPr lang="es-SV" b="1" dirty="0" smtClean="0">
                <a:latin typeface="Century Gothic" panose="020B0502020202020204" pitchFamily="34" charset="0"/>
              </a:rPr>
              <a:t>APA) fortalecieron </a:t>
            </a:r>
            <a:r>
              <a:rPr lang="es-SV" b="1" dirty="0">
                <a:latin typeface="Century Gothic" panose="020B0502020202020204" pitchFamily="34" charset="0"/>
              </a:rPr>
              <a:t>sus capacidades institucionales </a:t>
            </a:r>
            <a:r>
              <a:rPr lang="es-SV" b="1" dirty="0" smtClean="0">
                <a:latin typeface="Century Gothic" panose="020B0502020202020204" pitchFamily="34" charset="0"/>
              </a:rPr>
              <a:t>para la </a:t>
            </a:r>
            <a:r>
              <a:rPr lang="es-SV" b="1" dirty="0">
                <a:latin typeface="Century Gothic" panose="020B0502020202020204" pitchFamily="34" charset="0"/>
              </a:rPr>
              <a:t>promoción y defensa de derechos de niñez </a:t>
            </a:r>
            <a:r>
              <a:rPr lang="es-SV" b="1" dirty="0" smtClean="0">
                <a:latin typeface="Century Gothic" panose="020B0502020202020204" pitchFamily="34" charset="0"/>
              </a:rPr>
              <a:t>y adolescencia </a:t>
            </a:r>
            <a:r>
              <a:rPr lang="es-SV" b="1" dirty="0">
                <a:latin typeface="Century Gothic" panose="020B0502020202020204" pitchFamily="34" charset="0"/>
              </a:rPr>
              <a:t>en 9 municipios del país.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02" y="492420"/>
            <a:ext cx="7868039" cy="72852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830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1045022" y="5416648"/>
            <a:ext cx="6644640" cy="8763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Elipse 13"/>
          <p:cNvSpPr/>
          <p:nvPr/>
        </p:nvSpPr>
        <p:spPr>
          <a:xfrm>
            <a:off x="757646" y="5201599"/>
            <a:ext cx="940526" cy="94052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Rectángulo 8"/>
          <p:cNvSpPr/>
          <p:nvPr/>
        </p:nvSpPr>
        <p:spPr>
          <a:xfrm>
            <a:off x="1045022" y="4110446"/>
            <a:ext cx="6644640" cy="87630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3" name="Rectángulo 2"/>
          <p:cNvSpPr/>
          <p:nvPr/>
        </p:nvSpPr>
        <p:spPr>
          <a:xfrm>
            <a:off x="566056" y="1384531"/>
            <a:ext cx="75198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dirty="0">
                <a:latin typeface="Century Gothic" panose="020B0502020202020204" pitchFamily="34" charset="0"/>
              </a:rPr>
              <a:t>En coordinación con los gobiernos locales facilitamos e </a:t>
            </a:r>
            <a:r>
              <a:rPr lang="es-SV" dirty="0" smtClean="0">
                <a:latin typeface="Century Gothic" panose="020B0502020202020204" pitchFamily="34" charset="0"/>
              </a:rPr>
              <a:t>incidimos </a:t>
            </a:r>
            <a:r>
              <a:rPr lang="es-SV" dirty="0">
                <a:latin typeface="Century Gothic" panose="020B0502020202020204" pitchFamily="34" charset="0"/>
              </a:rPr>
              <a:t>en la creación, </a:t>
            </a:r>
            <a:r>
              <a:rPr lang="es-SV" b="1" dirty="0">
                <a:latin typeface="Century Gothic" panose="020B0502020202020204" pitchFamily="34" charset="0"/>
              </a:rPr>
              <a:t>funcionamiento y fortalecimiento de 115 Comités Locales de Derechos</a:t>
            </a:r>
            <a:r>
              <a:rPr lang="es-SV" dirty="0">
                <a:latin typeface="Century Gothic" panose="020B0502020202020204" pitchFamily="34" charset="0"/>
              </a:rPr>
              <a:t>, favoreciendo la implementación de la PNPNA </a:t>
            </a:r>
            <a:r>
              <a:rPr lang="es-SV" dirty="0" smtClean="0">
                <a:latin typeface="Century Gothic" panose="020B0502020202020204" pitchFamily="34" charset="0"/>
              </a:rPr>
              <a:t>y contribuyendo </a:t>
            </a:r>
            <a:r>
              <a:rPr lang="es-SV" dirty="0">
                <a:latin typeface="Century Gothic" panose="020B0502020202020204" pitchFamily="34" charset="0"/>
              </a:rPr>
              <a:t>a la </a:t>
            </a:r>
            <a:r>
              <a:rPr lang="es-SV" dirty="0" err="1">
                <a:latin typeface="Century Gothic" panose="020B0502020202020204" pitchFamily="34" charset="0"/>
              </a:rPr>
              <a:t>territorialización</a:t>
            </a:r>
            <a:r>
              <a:rPr lang="es-SV" dirty="0">
                <a:latin typeface="Century Gothic" panose="020B0502020202020204" pitchFamily="34" charset="0"/>
              </a:rPr>
              <a:t> de las políticas públicas a favor de la niñez y adolescencia.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346737" y="3394822"/>
            <a:ext cx="8157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Como parte del proceso de funcionamiento de los </a:t>
            </a:r>
            <a:r>
              <a:rPr lang="es-SV" b="1" dirty="0" smtClean="0">
                <a:latin typeface="Century Gothic" panose="020B0502020202020204" pitchFamily="34" charset="0"/>
              </a:rPr>
              <a:t>CLD</a:t>
            </a:r>
            <a:endParaRPr lang="es-SV" b="1" dirty="0">
              <a:latin typeface="Century Gothic" panose="020B0502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41" y="440468"/>
            <a:ext cx="7904405" cy="68521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Rectángulo 5"/>
          <p:cNvSpPr/>
          <p:nvPr/>
        </p:nvSpPr>
        <p:spPr>
          <a:xfrm>
            <a:off x="1793971" y="562234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SV" dirty="0" smtClean="0">
                <a:latin typeface="Century Gothic" panose="020B0502020202020204" pitchFamily="34" charset="0"/>
              </a:rPr>
              <a:t>Iniciaron </a:t>
            </a:r>
            <a:r>
              <a:rPr lang="es-SV" dirty="0">
                <a:latin typeface="Century Gothic" panose="020B0502020202020204" pitchFamily="34" charset="0"/>
              </a:rPr>
              <a:t>su proceso de renovación</a:t>
            </a:r>
          </a:p>
        </p:txBody>
      </p:sp>
      <p:sp>
        <p:nvSpPr>
          <p:cNvPr id="8" name="Elipse 7"/>
          <p:cNvSpPr/>
          <p:nvPr/>
        </p:nvSpPr>
        <p:spPr>
          <a:xfrm>
            <a:off x="757646" y="3895397"/>
            <a:ext cx="940526" cy="94052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Rectángulo 9"/>
          <p:cNvSpPr/>
          <p:nvPr/>
        </p:nvSpPr>
        <p:spPr>
          <a:xfrm>
            <a:off x="936803" y="4072946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3200" b="1" dirty="0">
                <a:latin typeface="Century Gothic" panose="020B0502020202020204" pitchFamily="34" charset="0"/>
              </a:rPr>
              <a:t>27</a:t>
            </a:r>
            <a:endParaRPr lang="es-SV" sz="3200" b="1" dirty="0"/>
          </a:p>
        </p:txBody>
      </p:sp>
      <p:sp>
        <p:nvSpPr>
          <p:cNvPr id="11" name="Rectángulo 10"/>
          <p:cNvSpPr/>
          <p:nvPr/>
        </p:nvSpPr>
        <p:spPr>
          <a:xfrm>
            <a:off x="1793971" y="4209174"/>
            <a:ext cx="600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>
                <a:latin typeface="Century Gothic" panose="020B0502020202020204" pitchFamily="34" charset="0"/>
              </a:rPr>
              <a:t>Municipios </a:t>
            </a:r>
            <a:r>
              <a:rPr lang="es-SV" dirty="0">
                <a:latin typeface="Century Gothic" panose="020B0502020202020204" pitchFamily="34" charset="0"/>
              </a:rPr>
              <a:t>están generando condiciones para la creación y organización de los Comités Locales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843026" y="5348696"/>
            <a:ext cx="830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SV" sz="3600" b="1" dirty="0">
                <a:latin typeface="Century Gothic" panose="020B0502020202020204" pitchFamily="34" charset="0"/>
              </a:rPr>
              <a:t>34 </a:t>
            </a:r>
            <a:endParaRPr lang="es-SV" sz="3600" b="1" dirty="0"/>
          </a:p>
        </p:txBody>
      </p:sp>
    </p:spTree>
    <p:extLst>
      <p:ext uri="{BB962C8B-B14F-4D97-AF65-F5344CB8AC3E}">
        <p14:creationId xmlns:p14="http://schemas.microsoft.com/office/powerpoint/2010/main" val="33580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831069" y="1707738"/>
            <a:ext cx="75817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>
                <a:latin typeface="Century Gothic" panose="020B0502020202020204" pitchFamily="34" charset="0"/>
              </a:rPr>
              <a:t>Capacitamos a 535 </a:t>
            </a:r>
            <a:r>
              <a:rPr lang="es-SV" sz="2400" b="1" dirty="0" smtClean="0">
                <a:latin typeface="Century Gothic" panose="020B0502020202020204" pitchFamily="34" charset="0"/>
              </a:rPr>
              <a:t>operadores de:</a:t>
            </a:r>
            <a:endParaRPr lang="es-SV" dirty="0" smtClean="0">
              <a:latin typeface="Century Gothic" panose="020B0502020202020204" pitchFamily="34" charset="0"/>
            </a:endParaRPr>
          </a:p>
          <a:p>
            <a:pPr marL="444500"/>
            <a:r>
              <a:rPr lang="es-SV" dirty="0" smtClean="0">
                <a:latin typeface="Century Gothic" panose="020B0502020202020204" pitchFamily="34" charset="0"/>
              </a:rPr>
              <a:t>PGR</a:t>
            </a:r>
            <a:r>
              <a:rPr lang="es-SV" dirty="0">
                <a:latin typeface="Century Gothic" panose="020B0502020202020204" pitchFamily="34" charset="0"/>
              </a:rPr>
              <a:t>, </a:t>
            </a:r>
            <a:r>
              <a:rPr lang="es-SV" dirty="0" smtClean="0">
                <a:latin typeface="Century Gothic" panose="020B0502020202020204" pitchFamily="34" charset="0"/>
              </a:rPr>
              <a:t>PNC</a:t>
            </a:r>
            <a:r>
              <a:rPr lang="es-SV" dirty="0">
                <a:latin typeface="Century Gothic" panose="020B0502020202020204" pitchFamily="34" charset="0"/>
              </a:rPr>
              <a:t>, </a:t>
            </a:r>
            <a:r>
              <a:rPr lang="es-SV" dirty="0" smtClean="0">
                <a:latin typeface="Century Gothic" panose="020B0502020202020204" pitchFamily="34" charset="0"/>
              </a:rPr>
              <a:t>Dirección General Migración </a:t>
            </a:r>
            <a:r>
              <a:rPr lang="es-SV" dirty="0">
                <a:latin typeface="Century Gothic" panose="020B0502020202020204" pitchFamily="34" charset="0"/>
              </a:rPr>
              <a:t>y Extranjería, </a:t>
            </a:r>
            <a:endParaRPr lang="es-SV" dirty="0" smtClean="0">
              <a:latin typeface="Century Gothic" panose="020B0502020202020204" pitchFamily="34" charset="0"/>
            </a:endParaRPr>
          </a:p>
          <a:p>
            <a:pPr marL="444500"/>
            <a:r>
              <a:rPr lang="es-SV" dirty="0" smtClean="0">
                <a:latin typeface="Century Gothic" panose="020B0502020202020204" pitchFamily="34" charset="0"/>
              </a:rPr>
              <a:t>Universidad Nacional de </a:t>
            </a:r>
            <a:r>
              <a:rPr lang="es-SV" dirty="0">
                <a:latin typeface="Century Gothic" panose="020B0502020202020204" pitchFamily="34" charset="0"/>
              </a:rPr>
              <a:t>El Salvador </a:t>
            </a:r>
            <a:r>
              <a:rPr lang="es-SV" dirty="0" smtClean="0">
                <a:latin typeface="Century Gothic" panose="020B0502020202020204" pitchFamily="34" charset="0"/>
              </a:rPr>
              <a:t>y Colegio </a:t>
            </a:r>
            <a:r>
              <a:rPr lang="es-SV" dirty="0">
                <a:latin typeface="Century Gothic" panose="020B0502020202020204" pitchFamily="34" charset="0"/>
              </a:rPr>
              <a:t>Augusto </a:t>
            </a:r>
            <a:r>
              <a:rPr lang="es-SV" dirty="0" err="1">
                <a:latin typeface="Century Gothic" panose="020B0502020202020204" pitchFamily="34" charset="0"/>
              </a:rPr>
              <a:t>Walte</a:t>
            </a:r>
            <a:r>
              <a:rPr lang="es-SV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32" y="539889"/>
            <a:ext cx="7581728" cy="7802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06"/>
          <a:stretch/>
        </p:blipFill>
        <p:spPr>
          <a:xfrm>
            <a:off x="0" y="2899452"/>
            <a:ext cx="9144000" cy="395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3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7224" y="1537322"/>
            <a:ext cx="75879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latin typeface="Century Gothic" panose="020B0502020202020204" pitchFamily="34" charset="0"/>
              </a:rPr>
              <a:t>Entre junio del 2017 al 30 de marzo de 2018, las Juntas de Protección brindaron protección de los derechos de </a:t>
            </a:r>
            <a:r>
              <a:rPr lang="es-SV" dirty="0" smtClean="0">
                <a:latin typeface="Century Gothic" panose="020B0502020202020204" pitchFamily="34" charset="0"/>
              </a:rPr>
              <a:t>las niñas</a:t>
            </a:r>
            <a:r>
              <a:rPr lang="es-SV" dirty="0">
                <a:latin typeface="Century Gothic" panose="020B0502020202020204" pitchFamily="34" charset="0"/>
              </a:rPr>
              <a:t>, niños y adolescentes en el ámbito local</a:t>
            </a:r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38" y="438980"/>
            <a:ext cx="7178276" cy="7682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64" name="Grupo 63"/>
          <p:cNvGrpSpPr/>
          <p:nvPr/>
        </p:nvGrpSpPr>
        <p:grpSpPr>
          <a:xfrm>
            <a:off x="4708906" y="2995737"/>
            <a:ext cx="4112609" cy="2401897"/>
            <a:chOff x="7533146" y="725198"/>
            <a:chExt cx="4074699" cy="1997238"/>
          </a:xfrm>
        </p:grpSpPr>
        <p:grpSp>
          <p:nvGrpSpPr>
            <p:cNvPr id="65" name="Grupo 64"/>
            <p:cNvGrpSpPr/>
            <p:nvPr/>
          </p:nvGrpSpPr>
          <p:grpSpPr>
            <a:xfrm>
              <a:off x="7533146" y="1086101"/>
              <a:ext cx="4074699" cy="1636335"/>
              <a:chOff x="6912089" y="1232082"/>
              <a:chExt cx="4074699" cy="1636335"/>
            </a:xfrm>
          </p:grpSpPr>
          <p:grpSp>
            <p:nvGrpSpPr>
              <p:cNvPr id="69" name="Grupo 68"/>
              <p:cNvGrpSpPr/>
              <p:nvPr/>
            </p:nvGrpSpPr>
            <p:grpSpPr>
              <a:xfrm>
                <a:off x="8123915" y="1232082"/>
                <a:ext cx="1353490" cy="1246358"/>
                <a:chOff x="8876509" y="1405127"/>
                <a:chExt cx="1353490" cy="1246358"/>
              </a:xfrm>
            </p:grpSpPr>
            <p:sp>
              <p:nvSpPr>
                <p:cNvPr id="76" name="Block Arc 83"/>
                <p:cNvSpPr/>
                <p:nvPr/>
              </p:nvSpPr>
              <p:spPr>
                <a:xfrm rot="14053169">
                  <a:off x="8959958" y="1485324"/>
                  <a:ext cx="1166161" cy="1166161"/>
                </a:xfrm>
                <a:prstGeom prst="blockArc">
                  <a:avLst>
                    <a:gd name="adj1" fmla="val 11377067"/>
                    <a:gd name="adj2" fmla="val 12637620"/>
                    <a:gd name="adj3" fmla="val 30114"/>
                  </a:avLst>
                </a:prstGeom>
                <a:solidFill>
                  <a:srgbClr val="53994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Block Arc 84"/>
                <p:cNvSpPr/>
                <p:nvPr/>
              </p:nvSpPr>
              <p:spPr>
                <a:xfrm rot="19453169">
                  <a:off x="8951857" y="1405127"/>
                  <a:ext cx="1264313" cy="1166161"/>
                </a:xfrm>
                <a:prstGeom prst="blockArc">
                  <a:avLst>
                    <a:gd name="adj1" fmla="val 555767"/>
                    <a:gd name="adj2" fmla="val 5930056"/>
                    <a:gd name="adj3" fmla="val 25764"/>
                  </a:avLst>
                </a:prstGeom>
                <a:solidFill>
                  <a:srgbClr val="066BA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8" name="Block Arc 85"/>
                <p:cNvSpPr/>
                <p:nvPr/>
              </p:nvSpPr>
              <p:spPr>
                <a:xfrm rot="3253169">
                  <a:off x="8970173" y="1340430"/>
                  <a:ext cx="1166161" cy="1353490"/>
                </a:xfrm>
                <a:prstGeom prst="blockArc">
                  <a:avLst>
                    <a:gd name="adj1" fmla="val 1945819"/>
                    <a:gd name="adj2" fmla="val 16670860"/>
                    <a:gd name="adj3" fmla="val 20428"/>
                  </a:avLst>
                </a:prstGeom>
                <a:solidFill>
                  <a:srgbClr val="EC57A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70" name="Rectangle 30"/>
              <p:cNvSpPr/>
              <p:nvPr/>
            </p:nvSpPr>
            <p:spPr>
              <a:xfrm>
                <a:off x="7162226" y="1268545"/>
                <a:ext cx="1641461" cy="34855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r>
                  <a:rPr lang="ms-MY" sz="2000" b="1" dirty="0">
                    <a:solidFill>
                      <a:srgbClr val="EC57AB"/>
                    </a:solidFill>
                    <a:latin typeface="Source Sans Pro" pitchFamily="34" charset="0"/>
                  </a:rPr>
                  <a:t>87.69%</a:t>
                </a:r>
              </a:p>
            </p:txBody>
          </p:sp>
          <p:sp>
            <p:nvSpPr>
              <p:cNvPr id="71" name="Rectangle 30"/>
              <p:cNvSpPr/>
              <p:nvPr/>
            </p:nvSpPr>
            <p:spPr>
              <a:xfrm>
                <a:off x="8877356" y="2347586"/>
                <a:ext cx="1486294" cy="34855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r>
                  <a:rPr lang="ms-MY" sz="2000" b="1" dirty="0">
                    <a:solidFill>
                      <a:srgbClr val="53994D"/>
                    </a:solidFill>
                    <a:latin typeface="Source Sans Pro" pitchFamily="34" charset="0"/>
                  </a:rPr>
                  <a:t>0.65%</a:t>
                </a:r>
              </a:p>
            </p:txBody>
          </p:sp>
          <p:sp>
            <p:nvSpPr>
              <p:cNvPr id="72" name="Rectangle 30"/>
              <p:cNvSpPr/>
              <p:nvPr/>
            </p:nvSpPr>
            <p:spPr>
              <a:xfrm>
                <a:off x="9452472" y="1563355"/>
                <a:ext cx="1534316" cy="348556"/>
              </a:xfrm>
              <a:prstGeom prst="rect">
                <a:avLst/>
              </a:prstGeom>
              <a:noFill/>
            </p:spPr>
            <p:txBody>
              <a:bodyPr wrap="square" anchor="ctr">
                <a:spAutoFit/>
              </a:bodyPr>
              <a:lstStyle/>
              <a:p>
                <a:r>
                  <a:rPr lang="ms-MY" sz="2000" b="1" dirty="0">
                    <a:solidFill>
                      <a:srgbClr val="066BA2"/>
                    </a:solidFill>
                    <a:latin typeface="Source Sans Pro" pitchFamily="34" charset="0"/>
                  </a:rPr>
                  <a:t>11.66%</a:t>
                </a:r>
              </a:p>
            </p:txBody>
          </p:sp>
          <p:sp>
            <p:nvSpPr>
              <p:cNvPr id="73" name="TextBox 65"/>
              <p:cNvSpPr txBox="1"/>
              <p:nvPr/>
            </p:nvSpPr>
            <p:spPr>
              <a:xfrm>
                <a:off x="6912089" y="1631783"/>
                <a:ext cx="1108386" cy="29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EC57AB"/>
                    </a:solidFill>
                    <a:latin typeface="Source Sans Pro" panose="020B0503030403020204"/>
                  </a:rPr>
                  <a:t>8,392</a:t>
                </a:r>
                <a:r>
                  <a:rPr lang="en-US" sz="1400" b="1" dirty="0">
                    <a:solidFill>
                      <a:srgbClr val="EC57AB"/>
                    </a:solidFill>
                    <a:latin typeface="Source Sans Pro" panose="020B0503030403020204"/>
                  </a:rPr>
                  <a:t> </a:t>
                </a:r>
                <a:r>
                  <a:rPr lang="es-ES" sz="1400" b="1" dirty="0">
                    <a:solidFill>
                      <a:srgbClr val="EC57AB"/>
                    </a:solidFill>
                    <a:latin typeface="Source Sans Pro" panose="020B0503030403020204"/>
                  </a:rPr>
                  <a:t>avisos</a:t>
                </a:r>
              </a:p>
            </p:txBody>
          </p:sp>
          <p:sp>
            <p:nvSpPr>
              <p:cNvPr id="74" name="TextBox 65"/>
              <p:cNvSpPr txBox="1"/>
              <p:nvPr/>
            </p:nvSpPr>
            <p:spPr>
              <a:xfrm>
                <a:off x="9443202" y="1840990"/>
                <a:ext cx="1393725" cy="29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066BA2"/>
                    </a:solidFill>
                    <a:latin typeface="Source Sans Pro" panose="020B0503030403020204"/>
                  </a:rPr>
                  <a:t>1,116</a:t>
                </a:r>
                <a:r>
                  <a:rPr lang="en-US" sz="1400" b="1" dirty="0">
                    <a:solidFill>
                      <a:srgbClr val="066BA2"/>
                    </a:solidFill>
                    <a:latin typeface="Source Sans Pro" panose="020B0503030403020204"/>
                  </a:rPr>
                  <a:t> </a:t>
                </a:r>
                <a:r>
                  <a:rPr lang="es-ES" sz="1400" b="1" dirty="0">
                    <a:solidFill>
                      <a:srgbClr val="066BA2"/>
                    </a:solidFill>
                    <a:latin typeface="Source Sans Pro" panose="020B0503030403020204"/>
                  </a:rPr>
                  <a:t>denuncias</a:t>
                </a:r>
              </a:p>
            </p:txBody>
          </p:sp>
          <p:sp>
            <p:nvSpPr>
              <p:cNvPr id="75" name="TextBox 65"/>
              <p:cNvSpPr txBox="1"/>
              <p:nvPr/>
            </p:nvSpPr>
            <p:spPr>
              <a:xfrm>
                <a:off x="8910386" y="2573486"/>
                <a:ext cx="1013544" cy="294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solidFill>
                      <a:srgbClr val="53994D"/>
                    </a:solidFill>
                    <a:latin typeface="Source Sans Pro" panose="020B0503030403020204"/>
                  </a:rPr>
                  <a:t>62</a:t>
                </a:r>
                <a:r>
                  <a:rPr lang="en-US" sz="1400" b="1" dirty="0">
                    <a:solidFill>
                      <a:srgbClr val="53994D"/>
                    </a:solidFill>
                    <a:latin typeface="Source Sans Pro" panose="020B0503030403020204"/>
                  </a:rPr>
                  <a:t> de </a:t>
                </a:r>
                <a:r>
                  <a:rPr lang="es-ES" sz="1400" b="1" dirty="0">
                    <a:solidFill>
                      <a:srgbClr val="53994D"/>
                    </a:solidFill>
                    <a:latin typeface="Source Sans Pro" panose="020B0503030403020204"/>
                  </a:rPr>
                  <a:t>oficio</a:t>
                </a:r>
              </a:p>
            </p:txBody>
          </p:sp>
        </p:grpSp>
        <p:grpSp>
          <p:nvGrpSpPr>
            <p:cNvPr id="66" name="Grupo 65"/>
            <p:cNvGrpSpPr/>
            <p:nvPr/>
          </p:nvGrpSpPr>
          <p:grpSpPr>
            <a:xfrm>
              <a:off x="7909846" y="725198"/>
              <a:ext cx="2988242" cy="359701"/>
              <a:chOff x="7735678" y="797768"/>
              <a:chExt cx="2988242" cy="359701"/>
            </a:xfrm>
          </p:grpSpPr>
          <p:sp>
            <p:nvSpPr>
              <p:cNvPr id="67" name="35 CuadroTexto"/>
              <p:cNvSpPr txBox="1"/>
              <p:nvPr/>
            </p:nvSpPr>
            <p:spPr>
              <a:xfrm>
                <a:off x="7735678" y="797768"/>
                <a:ext cx="2988242" cy="255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itchFamily="34" charset="0"/>
                    <a:ea typeface="+mj-ea"/>
                    <a:cs typeface="+mj-cs"/>
                  </a:rPr>
                  <a:t>Forma de recepción de los </a:t>
                </a:r>
                <a:r>
                  <a:rPr lang="es-ES" sz="1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ource Sans Pro" panose="020B0503030403020204"/>
                    <a:ea typeface="+mj-ea"/>
                    <a:cs typeface="+mj-cs"/>
                  </a:rPr>
                  <a:t>casos</a:t>
                </a:r>
              </a:p>
            </p:txBody>
          </p:sp>
          <p:sp>
            <p:nvSpPr>
              <p:cNvPr id="68" name="Triángulo isósceles 67"/>
              <p:cNvSpPr/>
              <p:nvPr/>
            </p:nvSpPr>
            <p:spPr>
              <a:xfrm rot="10800000">
                <a:off x="9171556" y="1014573"/>
                <a:ext cx="151984" cy="142896"/>
              </a:xfrm>
              <a:prstGeom prst="triangle">
                <a:avLst/>
              </a:prstGeom>
              <a:solidFill>
                <a:srgbClr val="59595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  <p:grpSp>
        <p:nvGrpSpPr>
          <p:cNvPr id="79" name="Grupo 78"/>
          <p:cNvGrpSpPr/>
          <p:nvPr/>
        </p:nvGrpSpPr>
        <p:grpSpPr>
          <a:xfrm>
            <a:off x="-1" y="2995737"/>
            <a:ext cx="4476511" cy="2878808"/>
            <a:chOff x="-2601" y="1561729"/>
            <a:chExt cx="5439181" cy="3231600"/>
          </a:xfrm>
        </p:grpSpPr>
        <p:sp>
          <p:nvSpPr>
            <p:cNvPr id="80" name="Rectangle 5"/>
            <p:cNvSpPr/>
            <p:nvPr/>
          </p:nvSpPr>
          <p:spPr>
            <a:xfrm>
              <a:off x="-2601" y="2764928"/>
              <a:ext cx="4724100" cy="900000"/>
            </a:xfrm>
            <a:prstGeom prst="rect">
              <a:avLst/>
            </a:prstGeom>
            <a:gradFill flip="none" rotWithShape="1">
              <a:gsLst>
                <a:gs pos="100000">
                  <a:srgbClr val="FA7EBC"/>
                </a:gs>
                <a:gs pos="82000">
                  <a:srgbClr val="F73F9B"/>
                </a:gs>
                <a:gs pos="0">
                  <a:srgbClr val="F73F9B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14"/>
            <p:cNvGrpSpPr/>
            <p:nvPr/>
          </p:nvGrpSpPr>
          <p:grpSpPr>
            <a:xfrm>
              <a:off x="3852580" y="2394421"/>
              <a:ext cx="1584000" cy="1440586"/>
              <a:chOff x="9000287" y="3429000"/>
              <a:chExt cx="1217066" cy="1106874"/>
            </a:xfrm>
          </p:grpSpPr>
          <p:sp>
            <p:nvSpPr>
              <p:cNvPr id="133" name="Oval 15"/>
              <p:cNvSpPr/>
              <p:nvPr/>
            </p:nvSpPr>
            <p:spPr>
              <a:xfrm>
                <a:off x="9000287" y="3429000"/>
                <a:ext cx="1217066" cy="1106874"/>
              </a:xfrm>
              <a:prstGeom prst="ellipse">
                <a:avLst/>
              </a:prstGeom>
              <a:solidFill>
                <a:srgbClr val="F73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Oval 16"/>
              <p:cNvSpPr/>
              <p:nvPr/>
            </p:nvSpPr>
            <p:spPr>
              <a:xfrm>
                <a:off x="9105900" y="3534613"/>
                <a:ext cx="1005840" cy="91477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2" name="Rectangle 4"/>
            <p:cNvSpPr/>
            <p:nvPr/>
          </p:nvSpPr>
          <p:spPr>
            <a:xfrm>
              <a:off x="1554" y="1872485"/>
              <a:ext cx="2810758" cy="900000"/>
            </a:xfrm>
            <a:prstGeom prst="rect">
              <a:avLst/>
            </a:prstGeom>
            <a:gradFill flip="none" rotWithShape="1">
              <a:gsLst>
                <a:gs pos="100000">
                  <a:srgbClr val="70BDD2"/>
                </a:gs>
                <a:gs pos="73000">
                  <a:srgbClr val="4BACC6"/>
                </a:gs>
                <a:gs pos="0">
                  <a:srgbClr val="4BACC6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Group 10"/>
            <p:cNvGrpSpPr/>
            <p:nvPr/>
          </p:nvGrpSpPr>
          <p:grpSpPr>
            <a:xfrm>
              <a:off x="2099201" y="1561729"/>
              <a:ext cx="1548000" cy="1405458"/>
              <a:chOff x="9000287" y="3449397"/>
              <a:chExt cx="1217066" cy="1104997"/>
            </a:xfrm>
          </p:grpSpPr>
          <p:sp>
            <p:nvSpPr>
              <p:cNvPr id="131" name="Oval 8"/>
              <p:cNvSpPr/>
              <p:nvPr/>
            </p:nvSpPr>
            <p:spPr>
              <a:xfrm>
                <a:off x="9000287" y="3449397"/>
                <a:ext cx="1217066" cy="1104997"/>
              </a:xfrm>
              <a:prstGeom prst="ellipse">
                <a:avLst/>
              </a:prstGeom>
              <a:solidFill>
                <a:srgbClr val="4BACC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2" name="Oval 9"/>
              <p:cNvSpPr/>
              <p:nvPr/>
            </p:nvSpPr>
            <p:spPr>
              <a:xfrm>
                <a:off x="9105900" y="3554722"/>
                <a:ext cx="1005840" cy="8940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84" name="Rectangle 6"/>
            <p:cNvSpPr/>
            <p:nvPr/>
          </p:nvSpPr>
          <p:spPr>
            <a:xfrm>
              <a:off x="161" y="3663565"/>
              <a:ext cx="2993145" cy="967467"/>
            </a:xfrm>
            <a:prstGeom prst="rect">
              <a:avLst/>
            </a:prstGeom>
            <a:solidFill>
              <a:srgbClr val="9F5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030A0"/>
                </a:solidFill>
              </a:endParaRPr>
            </a:p>
          </p:txBody>
        </p:sp>
        <p:grpSp>
          <p:nvGrpSpPr>
            <p:cNvPr id="85" name="Group 20"/>
            <p:cNvGrpSpPr/>
            <p:nvPr/>
          </p:nvGrpSpPr>
          <p:grpSpPr>
            <a:xfrm>
              <a:off x="2455518" y="3370962"/>
              <a:ext cx="1584000" cy="1422367"/>
              <a:chOff x="9000287" y="3429000"/>
              <a:chExt cx="1217066" cy="1092875"/>
            </a:xfrm>
          </p:grpSpPr>
          <p:sp>
            <p:nvSpPr>
              <p:cNvPr id="129" name="Oval 21"/>
              <p:cNvSpPr/>
              <p:nvPr/>
            </p:nvSpPr>
            <p:spPr>
              <a:xfrm>
                <a:off x="9000287" y="3429000"/>
                <a:ext cx="1217066" cy="1092875"/>
              </a:xfrm>
              <a:prstGeom prst="ellipse">
                <a:avLst/>
              </a:prstGeom>
              <a:solidFill>
                <a:srgbClr val="9F5FC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0" name="Oval 22"/>
              <p:cNvSpPr/>
              <p:nvPr/>
            </p:nvSpPr>
            <p:spPr>
              <a:xfrm>
                <a:off x="9105900" y="3534613"/>
                <a:ext cx="1005840" cy="90320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600" dirty="0">
                  <a:solidFill>
                    <a:srgbClr val="8064A2"/>
                  </a:solidFill>
                </a:endParaRPr>
              </a:p>
            </p:txBody>
          </p:sp>
        </p:grpSp>
        <p:sp>
          <p:nvSpPr>
            <p:cNvPr id="86" name="35 CuadroTexto"/>
            <p:cNvSpPr txBox="1"/>
            <p:nvPr/>
          </p:nvSpPr>
          <p:spPr>
            <a:xfrm>
              <a:off x="589562" y="1964595"/>
              <a:ext cx="1588402" cy="72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ES_tradnl" b="1" dirty="0">
                  <a:solidFill>
                    <a:schemeClr val="bg1"/>
                  </a:solidFill>
                  <a:latin typeface="Source Sans Pro" pitchFamily="34" charset="0"/>
                  <a:ea typeface="+mj-ea"/>
                  <a:cs typeface="+mj-cs"/>
                </a:rPr>
                <a:t>Casos </a:t>
              </a:r>
            </a:p>
            <a:p>
              <a:pPr>
                <a:spcBef>
                  <a:spcPct val="0"/>
                </a:spcBef>
              </a:pPr>
              <a:r>
                <a:rPr lang="es-ES_tradnl" b="1" dirty="0">
                  <a:solidFill>
                    <a:schemeClr val="bg1"/>
                  </a:solidFill>
                  <a:latin typeface="Source Sans Pro" pitchFamily="34" charset="0"/>
                  <a:ea typeface="+mj-ea"/>
                  <a:cs typeface="+mj-cs"/>
                </a:rPr>
                <a:t>recibidos</a:t>
              </a:r>
              <a:endParaRPr lang="es-SV" b="1" dirty="0">
                <a:solidFill>
                  <a:schemeClr val="bg1"/>
                </a:solidFill>
                <a:latin typeface="Source Sans Pro" pitchFamily="34" charset="0"/>
                <a:ea typeface="+mj-ea"/>
                <a:cs typeface="+mj-cs"/>
              </a:endParaRPr>
            </a:p>
          </p:txBody>
        </p:sp>
        <p:grpSp>
          <p:nvGrpSpPr>
            <p:cNvPr id="87" name="Group 50"/>
            <p:cNvGrpSpPr/>
            <p:nvPr/>
          </p:nvGrpSpPr>
          <p:grpSpPr>
            <a:xfrm>
              <a:off x="181457" y="2138615"/>
              <a:ext cx="309236" cy="353993"/>
              <a:chOff x="9782172" y="1628830"/>
              <a:chExt cx="464343" cy="435769"/>
            </a:xfrm>
            <a:solidFill>
              <a:schemeClr val="bg1"/>
            </a:solidFill>
          </p:grpSpPr>
          <p:sp>
            <p:nvSpPr>
              <p:cNvPr id="120" name="AutoShape 69"/>
              <p:cNvSpPr>
                <a:spLocks/>
              </p:cNvSpPr>
              <p:nvPr/>
            </p:nvSpPr>
            <p:spPr bwMode="auto">
              <a:xfrm>
                <a:off x="9782172" y="1628830"/>
                <a:ext cx="464343" cy="43576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223" y="5760"/>
                    </a:moveTo>
                    <a:lnTo>
                      <a:pt x="17548" y="5760"/>
                    </a:lnTo>
                    <a:cubicBezTo>
                      <a:pt x="16804" y="5760"/>
                      <a:pt x="16198" y="5114"/>
                      <a:pt x="16198" y="4320"/>
                    </a:cubicBezTo>
                    <a:lnTo>
                      <a:pt x="16200" y="4320"/>
                    </a:lnTo>
                    <a:lnTo>
                      <a:pt x="16200" y="1440"/>
                    </a:lnTo>
                    <a:lnTo>
                      <a:pt x="20250" y="5760"/>
                    </a:lnTo>
                    <a:cubicBezTo>
                      <a:pt x="20250" y="5760"/>
                      <a:pt x="18223" y="5760"/>
                      <a:pt x="18223" y="5760"/>
                    </a:cubicBezTo>
                    <a:close/>
                    <a:moveTo>
                      <a:pt x="20250" y="19440"/>
                    </a:moveTo>
                    <a:cubicBezTo>
                      <a:pt x="20250" y="19837"/>
                      <a:pt x="19948" y="20160"/>
                      <a:pt x="19575" y="20160"/>
                    </a:cubicBezTo>
                    <a:lnTo>
                      <a:pt x="2024" y="20160"/>
                    </a:lnTo>
                    <a:cubicBezTo>
                      <a:pt x="1651" y="20160"/>
                      <a:pt x="1349" y="19837"/>
                      <a:pt x="1349" y="19440"/>
                    </a:cubicBezTo>
                    <a:lnTo>
                      <a:pt x="1349" y="2160"/>
                    </a:lnTo>
                    <a:cubicBezTo>
                      <a:pt x="1349" y="1762"/>
                      <a:pt x="1651" y="1440"/>
                      <a:pt x="2024" y="1440"/>
                    </a:cubicBezTo>
                    <a:lnTo>
                      <a:pt x="15525" y="1440"/>
                    </a:lnTo>
                    <a:lnTo>
                      <a:pt x="15525" y="4320"/>
                    </a:lnTo>
                    <a:lnTo>
                      <a:pt x="15523" y="4320"/>
                    </a:lnTo>
                    <a:cubicBezTo>
                      <a:pt x="15523" y="5513"/>
                      <a:pt x="16430" y="6480"/>
                      <a:pt x="17548" y="6480"/>
                    </a:cubicBezTo>
                    <a:lnTo>
                      <a:pt x="18223" y="6480"/>
                    </a:lnTo>
                    <a:lnTo>
                      <a:pt x="20250" y="6480"/>
                    </a:lnTo>
                    <a:cubicBezTo>
                      <a:pt x="20250" y="6480"/>
                      <a:pt x="20250" y="19440"/>
                      <a:pt x="20250" y="19440"/>
                    </a:cubicBezTo>
                    <a:close/>
                    <a:moveTo>
                      <a:pt x="21204" y="4741"/>
                    </a:moveTo>
                    <a:lnTo>
                      <a:pt x="17154" y="421"/>
                    </a:lnTo>
                    <a:cubicBezTo>
                      <a:pt x="16901" y="151"/>
                      <a:pt x="16557" y="0"/>
                      <a:pt x="16200" y="0"/>
                    </a:cubicBezTo>
                    <a:lnTo>
                      <a:pt x="2024" y="0"/>
                    </a:lnTo>
                    <a:cubicBezTo>
                      <a:pt x="908" y="0"/>
                      <a:pt x="0" y="968"/>
                      <a:pt x="0" y="2160"/>
                    </a:cubicBezTo>
                    <a:lnTo>
                      <a:pt x="0" y="19440"/>
                    </a:lnTo>
                    <a:cubicBezTo>
                      <a:pt x="0" y="20631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599" y="20631"/>
                      <a:pt x="21599" y="19440"/>
                    </a:cubicBezTo>
                    <a:lnTo>
                      <a:pt x="21599" y="5760"/>
                    </a:lnTo>
                    <a:cubicBezTo>
                      <a:pt x="21599" y="5378"/>
                      <a:pt x="21457" y="5011"/>
                      <a:pt x="21204" y="474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1" name="AutoShape 70"/>
              <p:cNvSpPr>
                <a:spLocks/>
              </p:cNvSpPr>
              <p:nvPr/>
            </p:nvSpPr>
            <p:spPr bwMode="auto">
              <a:xfrm>
                <a:off x="9999664" y="1715348"/>
                <a:ext cx="8731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2" name="AutoShape 71"/>
              <p:cNvSpPr>
                <a:spLocks/>
              </p:cNvSpPr>
              <p:nvPr/>
            </p:nvSpPr>
            <p:spPr bwMode="auto">
              <a:xfrm>
                <a:off x="9999664" y="1759005"/>
                <a:ext cx="87314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00" y="21599"/>
                    </a:moveTo>
                    <a:lnTo>
                      <a:pt x="19800" y="21599"/>
                    </a:lnTo>
                    <a:cubicBezTo>
                      <a:pt x="20791" y="21599"/>
                      <a:pt x="21600" y="16769"/>
                      <a:pt x="21600" y="10800"/>
                    </a:cubicBezTo>
                    <a:cubicBezTo>
                      <a:pt x="21600" y="4830"/>
                      <a:pt x="20791" y="0"/>
                      <a:pt x="19800" y="0"/>
                    </a:cubicBezTo>
                    <a:lnTo>
                      <a:pt x="1800" y="0"/>
                    </a:lnTo>
                    <a:cubicBezTo>
                      <a:pt x="801" y="0"/>
                      <a:pt x="0" y="4830"/>
                      <a:pt x="0" y="10800"/>
                    </a:cubicBezTo>
                    <a:cubicBezTo>
                      <a:pt x="0" y="16769"/>
                      <a:pt x="801" y="21599"/>
                      <a:pt x="1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3" name="AutoShape 72"/>
              <p:cNvSpPr>
                <a:spLocks/>
              </p:cNvSpPr>
              <p:nvPr/>
            </p:nvSpPr>
            <p:spPr bwMode="auto">
              <a:xfrm>
                <a:off x="9999664" y="1802661"/>
                <a:ext cx="188913" cy="150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10800"/>
                    </a:moveTo>
                    <a:cubicBezTo>
                      <a:pt x="0" y="16769"/>
                      <a:pt x="369" y="21599"/>
                      <a:pt x="830" y="21599"/>
                    </a:cubicBezTo>
                    <a:lnTo>
                      <a:pt x="20769" y="21599"/>
                    </a:lnTo>
                    <a:cubicBezTo>
                      <a:pt x="21226" y="21599"/>
                      <a:pt x="21600" y="16769"/>
                      <a:pt x="21600" y="10800"/>
                    </a:cubicBezTo>
                    <a:cubicBezTo>
                      <a:pt x="21600" y="4830"/>
                      <a:pt x="21226" y="0"/>
                      <a:pt x="20769" y="0"/>
                    </a:cubicBezTo>
                    <a:lnTo>
                      <a:pt x="830" y="0"/>
                    </a:lnTo>
                    <a:cubicBezTo>
                      <a:pt x="369" y="0"/>
                      <a:pt x="0" y="4830"/>
                      <a:pt x="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4" name="AutoShape 73"/>
              <p:cNvSpPr>
                <a:spLocks/>
              </p:cNvSpPr>
              <p:nvPr/>
            </p:nvSpPr>
            <p:spPr bwMode="auto">
              <a:xfrm>
                <a:off x="9840120" y="1889975"/>
                <a:ext cx="34845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5" name="AutoShape 74"/>
              <p:cNvSpPr>
                <a:spLocks/>
              </p:cNvSpPr>
              <p:nvPr/>
            </p:nvSpPr>
            <p:spPr bwMode="auto">
              <a:xfrm>
                <a:off x="9840120" y="1933629"/>
                <a:ext cx="34845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6" name="AutoShape 75"/>
              <p:cNvSpPr>
                <a:spLocks/>
              </p:cNvSpPr>
              <p:nvPr/>
            </p:nvSpPr>
            <p:spPr bwMode="auto">
              <a:xfrm>
                <a:off x="9840120" y="1977286"/>
                <a:ext cx="34845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48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48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7" name="AutoShape 76"/>
              <p:cNvSpPr>
                <a:spLocks/>
              </p:cNvSpPr>
              <p:nvPr/>
            </p:nvSpPr>
            <p:spPr bwMode="auto">
              <a:xfrm>
                <a:off x="9840120" y="1846318"/>
                <a:ext cx="34845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150" y="0"/>
                    </a:moveTo>
                    <a:lnTo>
                      <a:pt x="449" y="0"/>
                    </a:lnTo>
                    <a:cubicBezTo>
                      <a:pt x="201" y="0"/>
                      <a:pt x="0" y="4830"/>
                      <a:pt x="0" y="10800"/>
                    </a:cubicBezTo>
                    <a:cubicBezTo>
                      <a:pt x="0" y="16769"/>
                      <a:pt x="201" y="21599"/>
                      <a:pt x="449" y="21599"/>
                    </a:cubicBezTo>
                    <a:lnTo>
                      <a:pt x="21150" y="21599"/>
                    </a:lnTo>
                    <a:cubicBezTo>
                      <a:pt x="21397" y="21599"/>
                      <a:pt x="21599" y="16769"/>
                      <a:pt x="21599" y="10800"/>
                    </a:cubicBezTo>
                    <a:cubicBezTo>
                      <a:pt x="21599" y="4830"/>
                      <a:pt x="21397" y="0"/>
                      <a:pt x="2115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  <p:sp>
            <p:nvSpPr>
              <p:cNvPr id="128" name="AutoShape 77"/>
              <p:cNvSpPr>
                <a:spLocks/>
              </p:cNvSpPr>
              <p:nvPr/>
            </p:nvSpPr>
            <p:spPr bwMode="auto">
              <a:xfrm>
                <a:off x="9840120" y="1701062"/>
                <a:ext cx="130969" cy="11668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4799" y="5400"/>
                    </a:moveTo>
                    <a:lnTo>
                      <a:pt x="16800" y="5400"/>
                    </a:lnTo>
                    <a:lnTo>
                      <a:pt x="16800" y="16200"/>
                    </a:lnTo>
                    <a:lnTo>
                      <a:pt x="4799" y="16200"/>
                    </a:lnTo>
                    <a:cubicBezTo>
                      <a:pt x="4799" y="16200"/>
                      <a:pt x="4799" y="5400"/>
                      <a:pt x="4799" y="5400"/>
                    </a:cubicBezTo>
                    <a:close/>
                    <a:moveTo>
                      <a:pt x="2399" y="21599"/>
                    </a:moveTo>
                    <a:lnTo>
                      <a:pt x="19200" y="21599"/>
                    </a:lnTo>
                    <a:cubicBezTo>
                      <a:pt x="20526" y="21599"/>
                      <a:pt x="21599" y="20392"/>
                      <a:pt x="21599" y="18900"/>
                    </a:cubicBezTo>
                    <a:lnTo>
                      <a:pt x="21599" y="2700"/>
                    </a:lnTo>
                    <a:cubicBezTo>
                      <a:pt x="21599" y="1207"/>
                      <a:pt x="20526" y="0"/>
                      <a:pt x="19200" y="0"/>
                    </a:cubicBezTo>
                    <a:lnTo>
                      <a:pt x="2399" y="0"/>
                    </a:lnTo>
                    <a:cubicBezTo>
                      <a:pt x="1073" y="0"/>
                      <a:pt x="0" y="1207"/>
                      <a:pt x="0" y="2700"/>
                    </a:cubicBezTo>
                    <a:lnTo>
                      <a:pt x="0" y="18900"/>
                    </a:lnTo>
                    <a:cubicBezTo>
                      <a:pt x="0" y="20392"/>
                      <a:pt x="1073" y="21599"/>
                      <a:pt x="2399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sym typeface="Gill Sans" charset="0"/>
                </a:endParaRPr>
              </a:p>
            </p:txBody>
          </p:sp>
        </p:grpSp>
        <p:grpSp>
          <p:nvGrpSpPr>
            <p:cNvPr id="88" name="Grupo 87"/>
            <p:cNvGrpSpPr/>
            <p:nvPr/>
          </p:nvGrpSpPr>
          <p:grpSpPr>
            <a:xfrm>
              <a:off x="93111" y="3026107"/>
              <a:ext cx="551584" cy="380586"/>
              <a:chOff x="270189" y="6880084"/>
              <a:chExt cx="606746" cy="460509"/>
            </a:xfrm>
            <a:solidFill>
              <a:schemeClr val="bg1"/>
            </a:solidFill>
          </p:grpSpPr>
          <p:grpSp>
            <p:nvGrpSpPr>
              <p:cNvPr id="105" name="Group 19"/>
              <p:cNvGrpSpPr>
                <a:grpSpLocks noChangeAspect="1"/>
              </p:cNvGrpSpPr>
              <p:nvPr/>
            </p:nvGrpSpPr>
            <p:grpSpPr bwMode="auto">
              <a:xfrm>
                <a:off x="270189" y="7001361"/>
                <a:ext cx="146109" cy="256563"/>
                <a:chOff x="3321" y="1365"/>
                <a:chExt cx="1614" cy="2834"/>
              </a:xfrm>
              <a:grpFill/>
            </p:grpSpPr>
            <p:sp>
              <p:nvSpPr>
                <p:cNvPr id="116" name="Freeform 20"/>
                <p:cNvSpPr>
                  <a:spLocks/>
                </p:cNvSpPr>
                <p:nvPr/>
              </p:nvSpPr>
              <p:spPr bwMode="auto">
                <a:xfrm>
                  <a:off x="4360" y="1369"/>
                  <a:ext cx="446" cy="361"/>
                </a:xfrm>
                <a:custGeom>
                  <a:avLst/>
                  <a:gdLst>
                    <a:gd name="T0" fmla="*/ 1962 w 2672"/>
                    <a:gd name="T1" fmla="*/ 416 h 2164"/>
                    <a:gd name="T2" fmla="*/ 2038 w 2672"/>
                    <a:gd name="T3" fmla="*/ 589 h 2164"/>
                    <a:gd name="T4" fmla="*/ 2105 w 2672"/>
                    <a:gd name="T5" fmla="*/ 787 h 2164"/>
                    <a:gd name="T6" fmla="*/ 2166 w 2672"/>
                    <a:gd name="T7" fmla="*/ 998 h 2164"/>
                    <a:gd name="T8" fmla="*/ 2263 w 2672"/>
                    <a:gd name="T9" fmla="*/ 1357 h 2164"/>
                    <a:gd name="T10" fmla="*/ 2323 w 2672"/>
                    <a:gd name="T11" fmla="*/ 1559 h 2164"/>
                    <a:gd name="T12" fmla="*/ 2388 w 2672"/>
                    <a:gd name="T13" fmla="*/ 1740 h 2164"/>
                    <a:gd name="T14" fmla="*/ 2459 w 2672"/>
                    <a:gd name="T15" fmla="*/ 1888 h 2164"/>
                    <a:gd name="T16" fmla="*/ 2541 w 2672"/>
                    <a:gd name="T17" fmla="*/ 1994 h 2164"/>
                    <a:gd name="T18" fmla="*/ 2637 w 2672"/>
                    <a:gd name="T19" fmla="*/ 2048 h 2164"/>
                    <a:gd name="T20" fmla="*/ 2574 w 2672"/>
                    <a:gd name="T21" fmla="*/ 2095 h 2164"/>
                    <a:gd name="T22" fmla="*/ 2440 w 2672"/>
                    <a:gd name="T23" fmla="*/ 2138 h 2164"/>
                    <a:gd name="T24" fmla="*/ 2319 w 2672"/>
                    <a:gd name="T25" fmla="*/ 2161 h 2164"/>
                    <a:gd name="T26" fmla="*/ 2209 w 2672"/>
                    <a:gd name="T27" fmla="*/ 2163 h 2164"/>
                    <a:gd name="T28" fmla="*/ 2111 w 2672"/>
                    <a:gd name="T29" fmla="*/ 2149 h 2164"/>
                    <a:gd name="T30" fmla="*/ 2023 w 2672"/>
                    <a:gd name="T31" fmla="*/ 2119 h 2164"/>
                    <a:gd name="T32" fmla="*/ 1943 w 2672"/>
                    <a:gd name="T33" fmla="*/ 2075 h 2164"/>
                    <a:gd name="T34" fmla="*/ 1871 w 2672"/>
                    <a:gd name="T35" fmla="*/ 2020 h 2164"/>
                    <a:gd name="T36" fmla="*/ 1807 w 2672"/>
                    <a:gd name="T37" fmla="*/ 1955 h 2164"/>
                    <a:gd name="T38" fmla="*/ 1747 w 2672"/>
                    <a:gd name="T39" fmla="*/ 1883 h 2164"/>
                    <a:gd name="T40" fmla="*/ 1692 w 2672"/>
                    <a:gd name="T41" fmla="*/ 1804 h 2164"/>
                    <a:gd name="T42" fmla="*/ 1598 w 2672"/>
                    <a:gd name="T43" fmla="*/ 1658 h 2164"/>
                    <a:gd name="T44" fmla="*/ 1524 w 2672"/>
                    <a:gd name="T45" fmla="*/ 1503 h 2164"/>
                    <a:gd name="T46" fmla="*/ 1466 w 2672"/>
                    <a:gd name="T47" fmla="*/ 1343 h 2164"/>
                    <a:gd name="T48" fmla="*/ 1416 w 2672"/>
                    <a:gd name="T49" fmla="*/ 1185 h 2164"/>
                    <a:gd name="T50" fmla="*/ 1337 w 2672"/>
                    <a:gd name="T51" fmla="*/ 940 h 2164"/>
                    <a:gd name="T52" fmla="*/ 1282 w 2672"/>
                    <a:gd name="T53" fmla="*/ 812 h 2164"/>
                    <a:gd name="T54" fmla="*/ 1215 w 2672"/>
                    <a:gd name="T55" fmla="*/ 708 h 2164"/>
                    <a:gd name="T56" fmla="*/ 1129 w 2672"/>
                    <a:gd name="T57" fmla="*/ 630 h 2164"/>
                    <a:gd name="T58" fmla="*/ 1020 w 2672"/>
                    <a:gd name="T59" fmla="*/ 588 h 2164"/>
                    <a:gd name="T60" fmla="*/ 880 w 2672"/>
                    <a:gd name="T61" fmla="*/ 583 h 2164"/>
                    <a:gd name="T62" fmla="*/ 435 w 2672"/>
                    <a:gd name="T63" fmla="*/ 683 h 2164"/>
                    <a:gd name="T64" fmla="*/ 438 w 2672"/>
                    <a:gd name="T65" fmla="*/ 714 h 2164"/>
                    <a:gd name="T66" fmla="*/ 434 w 2672"/>
                    <a:gd name="T67" fmla="*/ 749 h 2164"/>
                    <a:gd name="T68" fmla="*/ 425 w 2672"/>
                    <a:gd name="T69" fmla="*/ 769 h 2164"/>
                    <a:gd name="T70" fmla="*/ 407 w 2672"/>
                    <a:gd name="T71" fmla="*/ 788 h 2164"/>
                    <a:gd name="T72" fmla="*/ 380 w 2672"/>
                    <a:gd name="T73" fmla="*/ 809 h 2164"/>
                    <a:gd name="T74" fmla="*/ 341 w 2672"/>
                    <a:gd name="T75" fmla="*/ 829 h 2164"/>
                    <a:gd name="T76" fmla="*/ 289 w 2672"/>
                    <a:gd name="T77" fmla="*/ 852 h 2164"/>
                    <a:gd name="T78" fmla="*/ 209 w 2672"/>
                    <a:gd name="T79" fmla="*/ 783 h 2164"/>
                    <a:gd name="T80" fmla="*/ 111 w 2672"/>
                    <a:gd name="T81" fmla="*/ 681 h 2164"/>
                    <a:gd name="T82" fmla="*/ 0 w 2672"/>
                    <a:gd name="T83" fmla="*/ 582 h 2164"/>
                    <a:gd name="T84" fmla="*/ 43 w 2672"/>
                    <a:gd name="T85" fmla="*/ 518 h 2164"/>
                    <a:gd name="T86" fmla="*/ 92 w 2672"/>
                    <a:gd name="T87" fmla="*/ 474 h 2164"/>
                    <a:gd name="T88" fmla="*/ 118 w 2672"/>
                    <a:gd name="T89" fmla="*/ 459 h 2164"/>
                    <a:gd name="T90" fmla="*/ 147 w 2672"/>
                    <a:gd name="T91" fmla="*/ 448 h 2164"/>
                    <a:gd name="T92" fmla="*/ 176 w 2672"/>
                    <a:gd name="T93" fmla="*/ 443 h 2164"/>
                    <a:gd name="T94" fmla="*/ 209 w 2672"/>
                    <a:gd name="T95" fmla="*/ 442 h 2164"/>
                    <a:gd name="T96" fmla="*/ 283 w 2672"/>
                    <a:gd name="T97" fmla="*/ 456 h 2164"/>
                    <a:gd name="T98" fmla="*/ 389 w 2672"/>
                    <a:gd name="T99" fmla="*/ 446 h 2164"/>
                    <a:gd name="T100" fmla="*/ 515 w 2672"/>
                    <a:gd name="T101" fmla="*/ 390 h 2164"/>
                    <a:gd name="T102" fmla="*/ 646 w 2672"/>
                    <a:gd name="T103" fmla="*/ 311 h 2164"/>
                    <a:gd name="T104" fmla="*/ 877 w 2672"/>
                    <a:gd name="T105" fmla="*/ 162 h 2164"/>
                    <a:gd name="T106" fmla="*/ 1024 w 2672"/>
                    <a:gd name="T107" fmla="*/ 82 h 2164"/>
                    <a:gd name="T108" fmla="*/ 1176 w 2672"/>
                    <a:gd name="T109" fmla="*/ 25 h 2164"/>
                    <a:gd name="T110" fmla="*/ 1335 w 2672"/>
                    <a:gd name="T111" fmla="*/ 0 h 2164"/>
                    <a:gd name="T112" fmla="*/ 1499 w 2672"/>
                    <a:gd name="T113" fmla="*/ 23 h 2164"/>
                    <a:gd name="T114" fmla="*/ 1669 w 2672"/>
                    <a:gd name="T115" fmla="*/ 102 h 2164"/>
                    <a:gd name="T116" fmla="*/ 1846 w 2672"/>
                    <a:gd name="T117" fmla="*/ 251 h 2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72" h="2164">
                      <a:moveTo>
                        <a:pt x="1906" y="319"/>
                      </a:moveTo>
                      <a:lnTo>
                        <a:pt x="1934" y="365"/>
                      </a:lnTo>
                      <a:lnTo>
                        <a:pt x="1962" y="416"/>
                      </a:lnTo>
                      <a:lnTo>
                        <a:pt x="1989" y="471"/>
                      </a:lnTo>
                      <a:lnTo>
                        <a:pt x="2014" y="528"/>
                      </a:lnTo>
                      <a:lnTo>
                        <a:pt x="2038" y="589"/>
                      </a:lnTo>
                      <a:lnTo>
                        <a:pt x="2061" y="653"/>
                      </a:lnTo>
                      <a:lnTo>
                        <a:pt x="2083" y="719"/>
                      </a:lnTo>
                      <a:lnTo>
                        <a:pt x="2105" y="787"/>
                      </a:lnTo>
                      <a:lnTo>
                        <a:pt x="2126" y="856"/>
                      </a:lnTo>
                      <a:lnTo>
                        <a:pt x="2146" y="927"/>
                      </a:lnTo>
                      <a:lnTo>
                        <a:pt x="2166" y="998"/>
                      </a:lnTo>
                      <a:lnTo>
                        <a:pt x="2186" y="1071"/>
                      </a:lnTo>
                      <a:lnTo>
                        <a:pt x="2225" y="1216"/>
                      </a:lnTo>
                      <a:lnTo>
                        <a:pt x="2263" y="1357"/>
                      </a:lnTo>
                      <a:lnTo>
                        <a:pt x="2282" y="1426"/>
                      </a:lnTo>
                      <a:lnTo>
                        <a:pt x="2303" y="1494"/>
                      </a:lnTo>
                      <a:lnTo>
                        <a:pt x="2323" y="1559"/>
                      </a:lnTo>
                      <a:lnTo>
                        <a:pt x="2344" y="1622"/>
                      </a:lnTo>
                      <a:lnTo>
                        <a:pt x="2365" y="1683"/>
                      </a:lnTo>
                      <a:lnTo>
                        <a:pt x="2388" y="1740"/>
                      </a:lnTo>
                      <a:lnTo>
                        <a:pt x="2410" y="1793"/>
                      </a:lnTo>
                      <a:lnTo>
                        <a:pt x="2435" y="1842"/>
                      </a:lnTo>
                      <a:lnTo>
                        <a:pt x="2459" y="1888"/>
                      </a:lnTo>
                      <a:lnTo>
                        <a:pt x="2486" y="1929"/>
                      </a:lnTo>
                      <a:lnTo>
                        <a:pt x="2512" y="1964"/>
                      </a:lnTo>
                      <a:lnTo>
                        <a:pt x="2541" y="1994"/>
                      </a:lnTo>
                      <a:lnTo>
                        <a:pt x="2572" y="2018"/>
                      </a:lnTo>
                      <a:lnTo>
                        <a:pt x="2603" y="2036"/>
                      </a:lnTo>
                      <a:lnTo>
                        <a:pt x="2637" y="2048"/>
                      </a:lnTo>
                      <a:lnTo>
                        <a:pt x="2672" y="2052"/>
                      </a:lnTo>
                      <a:lnTo>
                        <a:pt x="2622" y="2074"/>
                      </a:lnTo>
                      <a:lnTo>
                        <a:pt x="2574" y="2095"/>
                      </a:lnTo>
                      <a:lnTo>
                        <a:pt x="2528" y="2112"/>
                      </a:lnTo>
                      <a:lnTo>
                        <a:pt x="2483" y="2125"/>
                      </a:lnTo>
                      <a:lnTo>
                        <a:pt x="2440" y="2138"/>
                      </a:lnTo>
                      <a:lnTo>
                        <a:pt x="2397" y="2148"/>
                      </a:lnTo>
                      <a:lnTo>
                        <a:pt x="2357" y="2155"/>
                      </a:lnTo>
                      <a:lnTo>
                        <a:pt x="2319" y="2161"/>
                      </a:lnTo>
                      <a:lnTo>
                        <a:pt x="2280" y="2163"/>
                      </a:lnTo>
                      <a:lnTo>
                        <a:pt x="2244" y="2164"/>
                      </a:lnTo>
                      <a:lnTo>
                        <a:pt x="2209" y="2163"/>
                      </a:lnTo>
                      <a:lnTo>
                        <a:pt x="2175" y="2161"/>
                      </a:lnTo>
                      <a:lnTo>
                        <a:pt x="2143" y="2155"/>
                      </a:lnTo>
                      <a:lnTo>
                        <a:pt x="2111" y="2149"/>
                      </a:lnTo>
                      <a:lnTo>
                        <a:pt x="2080" y="2140"/>
                      </a:lnTo>
                      <a:lnTo>
                        <a:pt x="2051" y="2131"/>
                      </a:lnTo>
                      <a:lnTo>
                        <a:pt x="2023" y="2119"/>
                      </a:lnTo>
                      <a:lnTo>
                        <a:pt x="1995" y="2106"/>
                      </a:lnTo>
                      <a:lnTo>
                        <a:pt x="1968" y="2091"/>
                      </a:lnTo>
                      <a:lnTo>
                        <a:pt x="1943" y="2075"/>
                      </a:lnTo>
                      <a:lnTo>
                        <a:pt x="1918" y="2058"/>
                      </a:lnTo>
                      <a:lnTo>
                        <a:pt x="1895" y="2040"/>
                      </a:lnTo>
                      <a:lnTo>
                        <a:pt x="1871" y="2020"/>
                      </a:lnTo>
                      <a:lnTo>
                        <a:pt x="1849" y="2000"/>
                      </a:lnTo>
                      <a:lnTo>
                        <a:pt x="1828" y="1979"/>
                      </a:lnTo>
                      <a:lnTo>
                        <a:pt x="1807" y="1955"/>
                      </a:lnTo>
                      <a:lnTo>
                        <a:pt x="1786" y="1932"/>
                      </a:lnTo>
                      <a:lnTo>
                        <a:pt x="1766" y="1907"/>
                      </a:lnTo>
                      <a:lnTo>
                        <a:pt x="1747" y="1883"/>
                      </a:lnTo>
                      <a:lnTo>
                        <a:pt x="1728" y="1857"/>
                      </a:lnTo>
                      <a:lnTo>
                        <a:pt x="1710" y="1831"/>
                      </a:lnTo>
                      <a:lnTo>
                        <a:pt x="1692" y="1804"/>
                      </a:lnTo>
                      <a:lnTo>
                        <a:pt x="1657" y="1757"/>
                      </a:lnTo>
                      <a:lnTo>
                        <a:pt x="1627" y="1708"/>
                      </a:lnTo>
                      <a:lnTo>
                        <a:pt x="1598" y="1658"/>
                      </a:lnTo>
                      <a:lnTo>
                        <a:pt x="1571" y="1608"/>
                      </a:lnTo>
                      <a:lnTo>
                        <a:pt x="1547" y="1556"/>
                      </a:lnTo>
                      <a:lnTo>
                        <a:pt x="1524" y="1503"/>
                      </a:lnTo>
                      <a:lnTo>
                        <a:pt x="1503" y="1451"/>
                      </a:lnTo>
                      <a:lnTo>
                        <a:pt x="1484" y="1396"/>
                      </a:lnTo>
                      <a:lnTo>
                        <a:pt x="1466" y="1343"/>
                      </a:lnTo>
                      <a:lnTo>
                        <a:pt x="1449" y="1290"/>
                      </a:lnTo>
                      <a:lnTo>
                        <a:pt x="1432" y="1238"/>
                      </a:lnTo>
                      <a:lnTo>
                        <a:pt x="1416" y="1185"/>
                      </a:lnTo>
                      <a:lnTo>
                        <a:pt x="1385" y="1084"/>
                      </a:lnTo>
                      <a:lnTo>
                        <a:pt x="1353" y="986"/>
                      </a:lnTo>
                      <a:lnTo>
                        <a:pt x="1337" y="940"/>
                      </a:lnTo>
                      <a:lnTo>
                        <a:pt x="1320" y="895"/>
                      </a:lnTo>
                      <a:lnTo>
                        <a:pt x="1302" y="853"/>
                      </a:lnTo>
                      <a:lnTo>
                        <a:pt x="1282" y="812"/>
                      </a:lnTo>
                      <a:lnTo>
                        <a:pt x="1261" y="775"/>
                      </a:lnTo>
                      <a:lnTo>
                        <a:pt x="1239" y="740"/>
                      </a:lnTo>
                      <a:lnTo>
                        <a:pt x="1215" y="708"/>
                      </a:lnTo>
                      <a:lnTo>
                        <a:pt x="1189" y="678"/>
                      </a:lnTo>
                      <a:lnTo>
                        <a:pt x="1160" y="653"/>
                      </a:lnTo>
                      <a:lnTo>
                        <a:pt x="1129" y="630"/>
                      </a:lnTo>
                      <a:lnTo>
                        <a:pt x="1096" y="612"/>
                      </a:lnTo>
                      <a:lnTo>
                        <a:pt x="1059" y="597"/>
                      </a:lnTo>
                      <a:lnTo>
                        <a:pt x="1020" y="588"/>
                      </a:lnTo>
                      <a:lnTo>
                        <a:pt x="977" y="581"/>
                      </a:lnTo>
                      <a:lnTo>
                        <a:pt x="930" y="580"/>
                      </a:lnTo>
                      <a:lnTo>
                        <a:pt x="880" y="583"/>
                      </a:lnTo>
                      <a:lnTo>
                        <a:pt x="436" y="664"/>
                      </a:lnTo>
                      <a:lnTo>
                        <a:pt x="435" y="673"/>
                      </a:lnTo>
                      <a:lnTo>
                        <a:pt x="435" y="683"/>
                      </a:lnTo>
                      <a:lnTo>
                        <a:pt x="436" y="693"/>
                      </a:lnTo>
                      <a:lnTo>
                        <a:pt x="437" y="704"/>
                      </a:lnTo>
                      <a:lnTo>
                        <a:pt x="438" y="714"/>
                      </a:lnTo>
                      <a:lnTo>
                        <a:pt x="438" y="726"/>
                      </a:lnTo>
                      <a:lnTo>
                        <a:pt x="437" y="738"/>
                      </a:lnTo>
                      <a:lnTo>
                        <a:pt x="434" y="749"/>
                      </a:lnTo>
                      <a:lnTo>
                        <a:pt x="432" y="756"/>
                      </a:lnTo>
                      <a:lnTo>
                        <a:pt x="429" y="762"/>
                      </a:lnTo>
                      <a:lnTo>
                        <a:pt x="425" y="769"/>
                      </a:lnTo>
                      <a:lnTo>
                        <a:pt x="420" y="775"/>
                      </a:lnTo>
                      <a:lnTo>
                        <a:pt x="414" y="781"/>
                      </a:lnTo>
                      <a:lnTo>
                        <a:pt x="407" y="788"/>
                      </a:lnTo>
                      <a:lnTo>
                        <a:pt x="399" y="795"/>
                      </a:lnTo>
                      <a:lnTo>
                        <a:pt x="390" y="802"/>
                      </a:lnTo>
                      <a:lnTo>
                        <a:pt x="380" y="809"/>
                      </a:lnTo>
                      <a:lnTo>
                        <a:pt x="368" y="815"/>
                      </a:lnTo>
                      <a:lnTo>
                        <a:pt x="355" y="823"/>
                      </a:lnTo>
                      <a:lnTo>
                        <a:pt x="341" y="829"/>
                      </a:lnTo>
                      <a:lnTo>
                        <a:pt x="326" y="837"/>
                      </a:lnTo>
                      <a:lnTo>
                        <a:pt x="308" y="844"/>
                      </a:lnTo>
                      <a:lnTo>
                        <a:pt x="289" y="852"/>
                      </a:lnTo>
                      <a:lnTo>
                        <a:pt x="268" y="859"/>
                      </a:lnTo>
                      <a:lnTo>
                        <a:pt x="239" y="820"/>
                      </a:lnTo>
                      <a:lnTo>
                        <a:pt x="209" y="783"/>
                      </a:lnTo>
                      <a:lnTo>
                        <a:pt x="178" y="748"/>
                      </a:lnTo>
                      <a:lnTo>
                        <a:pt x="146" y="714"/>
                      </a:lnTo>
                      <a:lnTo>
                        <a:pt x="111" y="681"/>
                      </a:lnTo>
                      <a:lnTo>
                        <a:pt x="76" y="648"/>
                      </a:lnTo>
                      <a:lnTo>
                        <a:pt x="39" y="615"/>
                      </a:lnTo>
                      <a:lnTo>
                        <a:pt x="0" y="582"/>
                      </a:lnTo>
                      <a:lnTo>
                        <a:pt x="14" y="559"/>
                      </a:lnTo>
                      <a:lnTo>
                        <a:pt x="28" y="538"/>
                      </a:lnTo>
                      <a:lnTo>
                        <a:pt x="43" y="518"/>
                      </a:lnTo>
                      <a:lnTo>
                        <a:pt x="59" y="501"/>
                      </a:lnTo>
                      <a:lnTo>
                        <a:pt x="75" y="487"/>
                      </a:lnTo>
                      <a:lnTo>
                        <a:pt x="92" y="474"/>
                      </a:lnTo>
                      <a:lnTo>
                        <a:pt x="101" y="468"/>
                      </a:lnTo>
                      <a:lnTo>
                        <a:pt x="109" y="463"/>
                      </a:lnTo>
                      <a:lnTo>
                        <a:pt x="118" y="459"/>
                      </a:lnTo>
                      <a:lnTo>
                        <a:pt x="127" y="455"/>
                      </a:lnTo>
                      <a:lnTo>
                        <a:pt x="137" y="451"/>
                      </a:lnTo>
                      <a:lnTo>
                        <a:pt x="147" y="448"/>
                      </a:lnTo>
                      <a:lnTo>
                        <a:pt x="156" y="446"/>
                      </a:lnTo>
                      <a:lnTo>
                        <a:pt x="167" y="444"/>
                      </a:lnTo>
                      <a:lnTo>
                        <a:pt x="176" y="443"/>
                      </a:lnTo>
                      <a:lnTo>
                        <a:pt x="187" y="442"/>
                      </a:lnTo>
                      <a:lnTo>
                        <a:pt x="198" y="442"/>
                      </a:lnTo>
                      <a:lnTo>
                        <a:pt x="209" y="442"/>
                      </a:lnTo>
                      <a:lnTo>
                        <a:pt x="233" y="445"/>
                      </a:lnTo>
                      <a:lnTo>
                        <a:pt x="257" y="449"/>
                      </a:lnTo>
                      <a:lnTo>
                        <a:pt x="283" y="456"/>
                      </a:lnTo>
                      <a:lnTo>
                        <a:pt x="310" y="465"/>
                      </a:lnTo>
                      <a:lnTo>
                        <a:pt x="349" y="458"/>
                      </a:lnTo>
                      <a:lnTo>
                        <a:pt x="389" y="446"/>
                      </a:lnTo>
                      <a:lnTo>
                        <a:pt x="431" y="430"/>
                      </a:lnTo>
                      <a:lnTo>
                        <a:pt x="472" y="411"/>
                      </a:lnTo>
                      <a:lnTo>
                        <a:pt x="515" y="390"/>
                      </a:lnTo>
                      <a:lnTo>
                        <a:pt x="558" y="365"/>
                      </a:lnTo>
                      <a:lnTo>
                        <a:pt x="601" y="339"/>
                      </a:lnTo>
                      <a:lnTo>
                        <a:pt x="646" y="311"/>
                      </a:lnTo>
                      <a:lnTo>
                        <a:pt x="736" y="251"/>
                      </a:lnTo>
                      <a:lnTo>
                        <a:pt x="830" y="192"/>
                      </a:lnTo>
                      <a:lnTo>
                        <a:pt x="877" y="162"/>
                      </a:lnTo>
                      <a:lnTo>
                        <a:pt x="926" y="134"/>
                      </a:lnTo>
                      <a:lnTo>
                        <a:pt x="975" y="107"/>
                      </a:lnTo>
                      <a:lnTo>
                        <a:pt x="1024" y="82"/>
                      </a:lnTo>
                      <a:lnTo>
                        <a:pt x="1074" y="60"/>
                      </a:lnTo>
                      <a:lnTo>
                        <a:pt x="1125" y="41"/>
                      </a:lnTo>
                      <a:lnTo>
                        <a:pt x="1176" y="25"/>
                      </a:lnTo>
                      <a:lnTo>
                        <a:pt x="1228" y="12"/>
                      </a:lnTo>
                      <a:lnTo>
                        <a:pt x="1282" y="4"/>
                      </a:lnTo>
                      <a:lnTo>
                        <a:pt x="1335" y="0"/>
                      </a:lnTo>
                      <a:lnTo>
                        <a:pt x="1389" y="2"/>
                      </a:lnTo>
                      <a:lnTo>
                        <a:pt x="1443" y="9"/>
                      </a:lnTo>
                      <a:lnTo>
                        <a:pt x="1499" y="23"/>
                      </a:lnTo>
                      <a:lnTo>
                        <a:pt x="1555" y="42"/>
                      </a:lnTo>
                      <a:lnTo>
                        <a:pt x="1612" y="68"/>
                      </a:lnTo>
                      <a:lnTo>
                        <a:pt x="1669" y="102"/>
                      </a:lnTo>
                      <a:lnTo>
                        <a:pt x="1728" y="144"/>
                      </a:lnTo>
                      <a:lnTo>
                        <a:pt x="1786" y="193"/>
                      </a:lnTo>
                      <a:lnTo>
                        <a:pt x="1846" y="251"/>
                      </a:lnTo>
                      <a:lnTo>
                        <a:pt x="1906" y="319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7" name="Freeform 21"/>
                <p:cNvSpPr>
                  <a:spLocks/>
                </p:cNvSpPr>
                <p:nvPr/>
              </p:nvSpPr>
              <p:spPr bwMode="auto">
                <a:xfrm>
                  <a:off x="3438" y="1365"/>
                  <a:ext cx="441" cy="361"/>
                </a:xfrm>
                <a:custGeom>
                  <a:avLst/>
                  <a:gdLst>
                    <a:gd name="T0" fmla="*/ 704 w 2650"/>
                    <a:gd name="T1" fmla="*/ 415 h 2163"/>
                    <a:gd name="T2" fmla="*/ 630 w 2650"/>
                    <a:gd name="T3" fmla="*/ 588 h 2163"/>
                    <a:gd name="T4" fmla="*/ 562 w 2650"/>
                    <a:gd name="T5" fmla="*/ 785 h 2163"/>
                    <a:gd name="T6" fmla="*/ 502 w 2650"/>
                    <a:gd name="T7" fmla="*/ 997 h 2163"/>
                    <a:gd name="T8" fmla="*/ 406 w 2650"/>
                    <a:gd name="T9" fmla="*/ 1357 h 2163"/>
                    <a:gd name="T10" fmla="*/ 346 w 2650"/>
                    <a:gd name="T11" fmla="*/ 1559 h 2163"/>
                    <a:gd name="T12" fmla="*/ 282 w 2650"/>
                    <a:gd name="T13" fmla="*/ 1739 h 2163"/>
                    <a:gd name="T14" fmla="*/ 211 w 2650"/>
                    <a:gd name="T15" fmla="*/ 1887 h 2163"/>
                    <a:gd name="T16" fmla="*/ 130 w 2650"/>
                    <a:gd name="T17" fmla="*/ 1993 h 2163"/>
                    <a:gd name="T18" fmla="*/ 35 w 2650"/>
                    <a:gd name="T19" fmla="*/ 2047 h 2163"/>
                    <a:gd name="T20" fmla="*/ 97 w 2650"/>
                    <a:gd name="T21" fmla="*/ 2093 h 2163"/>
                    <a:gd name="T22" fmla="*/ 230 w 2650"/>
                    <a:gd name="T23" fmla="*/ 2137 h 2163"/>
                    <a:gd name="T24" fmla="*/ 352 w 2650"/>
                    <a:gd name="T25" fmla="*/ 2159 h 2163"/>
                    <a:gd name="T26" fmla="*/ 459 w 2650"/>
                    <a:gd name="T27" fmla="*/ 2162 h 2163"/>
                    <a:gd name="T28" fmla="*/ 557 w 2650"/>
                    <a:gd name="T29" fmla="*/ 2147 h 2163"/>
                    <a:gd name="T30" fmla="*/ 644 w 2650"/>
                    <a:gd name="T31" fmla="*/ 2118 h 2163"/>
                    <a:gd name="T32" fmla="*/ 723 w 2650"/>
                    <a:gd name="T33" fmla="*/ 2075 h 2163"/>
                    <a:gd name="T34" fmla="*/ 795 w 2650"/>
                    <a:gd name="T35" fmla="*/ 2020 h 2163"/>
                    <a:gd name="T36" fmla="*/ 858 w 2650"/>
                    <a:gd name="T37" fmla="*/ 1955 h 2163"/>
                    <a:gd name="T38" fmla="*/ 918 w 2650"/>
                    <a:gd name="T39" fmla="*/ 1881 h 2163"/>
                    <a:gd name="T40" fmla="*/ 972 w 2650"/>
                    <a:gd name="T41" fmla="*/ 1803 h 2163"/>
                    <a:gd name="T42" fmla="*/ 1066 w 2650"/>
                    <a:gd name="T43" fmla="*/ 1658 h 2163"/>
                    <a:gd name="T44" fmla="*/ 1138 w 2650"/>
                    <a:gd name="T45" fmla="*/ 1503 h 2163"/>
                    <a:gd name="T46" fmla="*/ 1197 w 2650"/>
                    <a:gd name="T47" fmla="*/ 1343 h 2163"/>
                    <a:gd name="T48" fmla="*/ 1246 w 2650"/>
                    <a:gd name="T49" fmla="*/ 1184 h 2163"/>
                    <a:gd name="T50" fmla="*/ 1325 w 2650"/>
                    <a:gd name="T51" fmla="*/ 939 h 2163"/>
                    <a:gd name="T52" fmla="*/ 1379 w 2650"/>
                    <a:gd name="T53" fmla="*/ 812 h 2163"/>
                    <a:gd name="T54" fmla="*/ 1445 w 2650"/>
                    <a:gd name="T55" fmla="*/ 706 h 2163"/>
                    <a:gd name="T56" fmla="*/ 1530 w 2650"/>
                    <a:gd name="T57" fmla="*/ 630 h 2163"/>
                    <a:gd name="T58" fmla="*/ 1639 w 2650"/>
                    <a:gd name="T59" fmla="*/ 586 h 2163"/>
                    <a:gd name="T60" fmla="*/ 1777 w 2650"/>
                    <a:gd name="T61" fmla="*/ 582 h 2163"/>
                    <a:gd name="T62" fmla="*/ 2218 w 2650"/>
                    <a:gd name="T63" fmla="*/ 682 h 2163"/>
                    <a:gd name="T64" fmla="*/ 2215 w 2650"/>
                    <a:gd name="T65" fmla="*/ 714 h 2163"/>
                    <a:gd name="T66" fmla="*/ 2219 w 2650"/>
                    <a:gd name="T67" fmla="*/ 749 h 2163"/>
                    <a:gd name="T68" fmla="*/ 2229 w 2650"/>
                    <a:gd name="T69" fmla="*/ 767 h 2163"/>
                    <a:gd name="T70" fmla="*/ 2246 w 2650"/>
                    <a:gd name="T71" fmla="*/ 787 h 2163"/>
                    <a:gd name="T72" fmla="*/ 2272 w 2650"/>
                    <a:gd name="T73" fmla="*/ 808 h 2163"/>
                    <a:gd name="T74" fmla="*/ 2312 w 2650"/>
                    <a:gd name="T75" fmla="*/ 829 h 2163"/>
                    <a:gd name="T76" fmla="*/ 2363 w 2650"/>
                    <a:gd name="T77" fmla="*/ 850 h 2163"/>
                    <a:gd name="T78" fmla="*/ 2443 w 2650"/>
                    <a:gd name="T79" fmla="*/ 782 h 2163"/>
                    <a:gd name="T80" fmla="*/ 2540 w 2650"/>
                    <a:gd name="T81" fmla="*/ 680 h 2163"/>
                    <a:gd name="T82" fmla="*/ 2650 w 2650"/>
                    <a:gd name="T83" fmla="*/ 581 h 2163"/>
                    <a:gd name="T84" fmla="*/ 2607 w 2650"/>
                    <a:gd name="T85" fmla="*/ 517 h 2163"/>
                    <a:gd name="T86" fmla="*/ 2559 w 2650"/>
                    <a:gd name="T87" fmla="*/ 472 h 2163"/>
                    <a:gd name="T88" fmla="*/ 2532 w 2650"/>
                    <a:gd name="T89" fmla="*/ 457 h 2163"/>
                    <a:gd name="T90" fmla="*/ 2504 w 2650"/>
                    <a:gd name="T91" fmla="*/ 448 h 2163"/>
                    <a:gd name="T92" fmla="*/ 2475 w 2650"/>
                    <a:gd name="T93" fmla="*/ 441 h 2163"/>
                    <a:gd name="T94" fmla="*/ 2442 w 2650"/>
                    <a:gd name="T95" fmla="*/ 441 h 2163"/>
                    <a:gd name="T96" fmla="*/ 2369 w 2650"/>
                    <a:gd name="T97" fmla="*/ 455 h 2163"/>
                    <a:gd name="T98" fmla="*/ 2264 w 2650"/>
                    <a:gd name="T99" fmla="*/ 445 h 2163"/>
                    <a:gd name="T100" fmla="*/ 2139 w 2650"/>
                    <a:gd name="T101" fmla="*/ 388 h 2163"/>
                    <a:gd name="T102" fmla="*/ 2009 w 2650"/>
                    <a:gd name="T103" fmla="*/ 310 h 2163"/>
                    <a:gd name="T104" fmla="*/ 1779 w 2650"/>
                    <a:gd name="T105" fmla="*/ 162 h 2163"/>
                    <a:gd name="T106" fmla="*/ 1635 w 2650"/>
                    <a:gd name="T107" fmla="*/ 82 h 2163"/>
                    <a:gd name="T108" fmla="*/ 1483 w 2650"/>
                    <a:gd name="T109" fmla="*/ 23 h 2163"/>
                    <a:gd name="T110" fmla="*/ 1326 w 2650"/>
                    <a:gd name="T111" fmla="*/ 0 h 2163"/>
                    <a:gd name="T112" fmla="*/ 1163 w 2650"/>
                    <a:gd name="T113" fmla="*/ 21 h 2163"/>
                    <a:gd name="T114" fmla="*/ 995 w 2650"/>
                    <a:gd name="T115" fmla="*/ 101 h 2163"/>
                    <a:gd name="T116" fmla="*/ 820 w 2650"/>
                    <a:gd name="T117" fmla="*/ 251 h 2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50" h="2163">
                      <a:moveTo>
                        <a:pt x="760" y="318"/>
                      </a:moveTo>
                      <a:lnTo>
                        <a:pt x="732" y="365"/>
                      </a:lnTo>
                      <a:lnTo>
                        <a:pt x="704" y="415"/>
                      </a:lnTo>
                      <a:lnTo>
                        <a:pt x="679" y="469"/>
                      </a:lnTo>
                      <a:lnTo>
                        <a:pt x="653" y="527"/>
                      </a:lnTo>
                      <a:lnTo>
                        <a:pt x="630" y="588"/>
                      </a:lnTo>
                      <a:lnTo>
                        <a:pt x="606" y="651"/>
                      </a:lnTo>
                      <a:lnTo>
                        <a:pt x="584" y="717"/>
                      </a:lnTo>
                      <a:lnTo>
                        <a:pt x="562" y="785"/>
                      </a:lnTo>
                      <a:lnTo>
                        <a:pt x="542" y="855"/>
                      </a:lnTo>
                      <a:lnTo>
                        <a:pt x="522" y="926"/>
                      </a:lnTo>
                      <a:lnTo>
                        <a:pt x="502" y="997"/>
                      </a:lnTo>
                      <a:lnTo>
                        <a:pt x="483" y="1069"/>
                      </a:lnTo>
                      <a:lnTo>
                        <a:pt x="444" y="1214"/>
                      </a:lnTo>
                      <a:lnTo>
                        <a:pt x="406" y="1357"/>
                      </a:lnTo>
                      <a:lnTo>
                        <a:pt x="387" y="1426"/>
                      </a:lnTo>
                      <a:lnTo>
                        <a:pt x="367" y="1493"/>
                      </a:lnTo>
                      <a:lnTo>
                        <a:pt x="346" y="1559"/>
                      </a:lnTo>
                      <a:lnTo>
                        <a:pt x="326" y="1622"/>
                      </a:lnTo>
                      <a:lnTo>
                        <a:pt x="305" y="1681"/>
                      </a:lnTo>
                      <a:lnTo>
                        <a:pt x="282" y="1739"/>
                      </a:lnTo>
                      <a:lnTo>
                        <a:pt x="260" y="1792"/>
                      </a:lnTo>
                      <a:lnTo>
                        <a:pt x="237" y="1842"/>
                      </a:lnTo>
                      <a:lnTo>
                        <a:pt x="211" y="1887"/>
                      </a:lnTo>
                      <a:lnTo>
                        <a:pt x="186" y="1927"/>
                      </a:lnTo>
                      <a:lnTo>
                        <a:pt x="158" y="1963"/>
                      </a:lnTo>
                      <a:lnTo>
                        <a:pt x="130" y="1993"/>
                      </a:lnTo>
                      <a:lnTo>
                        <a:pt x="100" y="2018"/>
                      </a:lnTo>
                      <a:lnTo>
                        <a:pt x="68" y="2036"/>
                      </a:lnTo>
                      <a:lnTo>
                        <a:pt x="35" y="2047"/>
                      </a:lnTo>
                      <a:lnTo>
                        <a:pt x="0" y="2052"/>
                      </a:lnTo>
                      <a:lnTo>
                        <a:pt x="49" y="2074"/>
                      </a:lnTo>
                      <a:lnTo>
                        <a:pt x="97" y="2093"/>
                      </a:lnTo>
                      <a:lnTo>
                        <a:pt x="143" y="2110"/>
                      </a:lnTo>
                      <a:lnTo>
                        <a:pt x="188" y="2125"/>
                      </a:lnTo>
                      <a:lnTo>
                        <a:pt x="230" y="2137"/>
                      </a:lnTo>
                      <a:lnTo>
                        <a:pt x="272" y="2146"/>
                      </a:lnTo>
                      <a:lnTo>
                        <a:pt x="312" y="2154"/>
                      </a:lnTo>
                      <a:lnTo>
                        <a:pt x="352" y="2159"/>
                      </a:lnTo>
                      <a:lnTo>
                        <a:pt x="389" y="2162"/>
                      </a:lnTo>
                      <a:lnTo>
                        <a:pt x="425" y="2163"/>
                      </a:lnTo>
                      <a:lnTo>
                        <a:pt x="459" y="2162"/>
                      </a:lnTo>
                      <a:lnTo>
                        <a:pt x="493" y="2159"/>
                      </a:lnTo>
                      <a:lnTo>
                        <a:pt x="525" y="2155"/>
                      </a:lnTo>
                      <a:lnTo>
                        <a:pt x="557" y="2147"/>
                      </a:lnTo>
                      <a:lnTo>
                        <a:pt x="587" y="2140"/>
                      </a:lnTo>
                      <a:lnTo>
                        <a:pt x="616" y="2129"/>
                      </a:lnTo>
                      <a:lnTo>
                        <a:pt x="644" y="2118"/>
                      </a:lnTo>
                      <a:lnTo>
                        <a:pt x="671" y="2105"/>
                      </a:lnTo>
                      <a:lnTo>
                        <a:pt x="698" y="2090"/>
                      </a:lnTo>
                      <a:lnTo>
                        <a:pt x="723" y="2075"/>
                      </a:lnTo>
                      <a:lnTo>
                        <a:pt x="748" y="2057"/>
                      </a:lnTo>
                      <a:lnTo>
                        <a:pt x="771" y="2039"/>
                      </a:lnTo>
                      <a:lnTo>
                        <a:pt x="795" y="2020"/>
                      </a:lnTo>
                      <a:lnTo>
                        <a:pt x="816" y="1998"/>
                      </a:lnTo>
                      <a:lnTo>
                        <a:pt x="838" y="1977"/>
                      </a:lnTo>
                      <a:lnTo>
                        <a:pt x="858" y="1955"/>
                      </a:lnTo>
                      <a:lnTo>
                        <a:pt x="879" y="1931"/>
                      </a:lnTo>
                      <a:lnTo>
                        <a:pt x="899" y="1907"/>
                      </a:lnTo>
                      <a:lnTo>
                        <a:pt x="918" y="1881"/>
                      </a:lnTo>
                      <a:lnTo>
                        <a:pt x="936" y="1856"/>
                      </a:lnTo>
                      <a:lnTo>
                        <a:pt x="954" y="1829"/>
                      </a:lnTo>
                      <a:lnTo>
                        <a:pt x="972" y="1803"/>
                      </a:lnTo>
                      <a:lnTo>
                        <a:pt x="1006" y="1756"/>
                      </a:lnTo>
                      <a:lnTo>
                        <a:pt x="1037" y="1708"/>
                      </a:lnTo>
                      <a:lnTo>
                        <a:pt x="1066" y="1658"/>
                      </a:lnTo>
                      <a:lnTo>
                        <a:pt x="1092" y="1607"/>
                      </a:lnTo>
                      <a:lnTo>
                        <a:pt x="1116" y="1555"/>
                      </a:lnTo>
                      <a:lnTo>
                        <a:pt x="1138" y="1503"/>
                      </a:lnTo>
                      <a:lnTo>
                        <a:pt x="1159" y="1449"/>
                      </a:lnTo>
                      <a:lnTo>
                        <a:pt x="1179" y="1396"/>
                      </a:lnTo>
                      <a:lnTo>
                        <a:pt x="1197" y="1343"/>
                      </a:lnTo>
                      <a:lnTo>
                        <a:pt x="1214" y="1290"/>
                      </a:lnTo>
                      <a:lnTo>
                        <a:pt x="1230" y="1236"/>
                      </a:lnTo>
                      <a:lnTo>
                        <a:pt x="1246" y="1184"/>
                      </a:lnTo>
                      <a:lnTo>
                        <a:pt x="1277" y="1082"/>
                      </a:lnTo>
                      <a:lnTo>
                        <a:pt x="1308" y="985"/>
                      </a:lnTo>
                      <a:lnTo>
                        <a:pt x="1325" y="939"/>
                      </a:lnTo>
                      <a:lnTo>
                        <a:pt x="1342" y="894"/>
                      </a:lnTo>
                      <a:lnTo>
                        <a:pt x="1360" y="851"/>
                      </a:lnTo>
                      <a:lnTo>
                        <a:pt x="1379" y="812"/>
                      </a:lnTo>
                      <a:lnTo>
                        <a:pt x="1399" y="774"/>
                      </a:lnTo>
                      <a:lnTo>
                        <a:pt x="1422" y="738"/>
                      </a:lnTo>
                      <a:lnTo>
                        <a:pt x="1445" y="706"/>
                      </a:lnTo>
                      <a:lnTo>
                        <a:pt x="1471" y="678"/>
                      </a:lnTo>
                      <a:lnTo>
                        <a:pt x="1499" y="652"/>
                      </a:lnTo>
                      <a:lnTo>
                        <a:pt x="1530" y="630"/>
                      </a:lnTo>
                      <a:lnTo>
                        <a:pt x="1563" y="611"/>
                      </a:lnTo>
                      <a:lnTo>
                        <a:pt x="1599" y="597"/>
                      </a:lnTo>
                      <a:lnTo>
                        <a:pt x="1639" y="586"/>
                      </a:lnTo>
                      <a:lnTo>
                        <a:pt x="1681" y="580"/>
                      </a:lnTo>
                      <a:lnTo>
                        <a:pt x="1727" y="579"/>
                      </a:lnTo>
                      <a:lnTo>
                        <a:pt x="1777" y="582"/>
                      </a:lnTo>
                      <a:lnTo>
                        <a:pt x="2217" y="663"/>
                      </a:lnTo>
                      <a:lnTo>
                        <a:pt x="2218" y="672"/>
                      </a:lnTo>
                      <a:lnTo>
                        <a:pt x="2218" y="682"/>
                      </a:lnTo>
                      <a:lnTo>
                        <a:pt x="2217" y="692"/>
                      </a:lnTo>
                      <a:lnTo>
                        <a:pt x="2216" y="702"/>
                      </a:lnTo>
                      <a:lnTo>
                        <a:pt x="2215" y="714"/>
                      </a:lnTo>
                      <a:lnTo>
                        <a:pt x="2215" y="725"/>
                      </a:lnTo>
                      <a:lnTo>
                        <a:pt x="2216" y="736"/>
                      </a:lnTo>
                      <a:lnTo>
                        <a:pt x="2219" y="749"/>
                      </a:lnTo>
                      <a:lnTo>
                        <a:pt x="2221" y="755"/>
                      </a:lnTo>
                      <a:lnTo>
                        <a:pt x="2224" y="761"/>
                      </a:lnTo>
                      <a:lnTo>
                        <a:pt x="2229" y="767"/>
                      </a:lnTo>
                      <a:lnTo>
                        <a:pt x="2233" y="774"/>
                      </a:lnTo>
                      <a:lnTo>
                        <a:pt x="2239" y="781"/>
                      </a:lnTo>
                      <a:lnTo>
                        <a:pt x="2246" y="787"/>
                      </a:lnTo>
                      <a:lnTo>
                        <a:pt x="2253" y="794"/>
                      </a:lnTo>
                      <a:lnTo>
                        <a:pt x="2263" y="801"/>
                      </a:lnTo>
                      <a:lnTo>
                        <a:pt x="2272" y="808"/>
                      </a:lnTo>
                      <a:lnTo>
                        <a:pt x="2284" y="815"/>
                      </a:lnTo>
                      <a:lnTo>
                        <a:pt x="2297" y="821"/>
                      </a:lnTo>
                      <a:lnTo>
                        <a:pt x="2312" y="829"/>
                      </a:lnTo>
                      <a:lnTo>
                        <a:pt x="2327" y="836"/>
                      </a:lnTo>
                      <a:lnTo>
                        <a:pt x="2345" y="843"/>
                      </a:lnTo>
                      <a:lnTo>
                        <a:pt x="2363" y="850"/>
                      </a:lnTo>
                      <a:lnTo>
                        <a:pt x="2384" y="858"/>
                      </a:lnTo>
                      <a:lnTo>
                        <a:pt x="2413" y="819"/>
                      </a:lnTo>
                      <a:lnTo>
                        <a:pt x="2443" y="782"/>
                      </a:lnTo>
                      <a:lnTo>
                        <a:pt x="2474" y="747"/>
                      </a:lnTo>
                      <a:lnTo>
                        <a:pt x="2506" y="713"/>
                      </a:lnTo>
                      <a:lnTo>
                        <a:pt x="2540" y="680"/>
                      </a:lnTo>
                      <a:lnTo>
                        <a:pt x="2575" y="647"/>
                      </a:lnTo>
                      <a:lnTo>
                        <a:pt x="2611" y="614"/>
                      </a:lnTo>
                      <a:lnTo>
                        <a:pt x="2650" y="581"/>
                      </a:lnTo>
                      <a:lnTo>
                        <a:pt x="2635" y="558"/>
                      </a:lnTo>
                      <a:lnTo>
                        <a:pt x="2622" y="536"/>
                      </a:lnTo>
                      <a:lnTo>
                        <a:pt x="2607" y="517"/>
                      </a:lnTo>
                      <a:lnTo>
                        <a:pt x="2591" y="500"/>
                      </a:lnTo>
                      <a:lnTo>
                        <a:pt x="2575" y="485"/>
                      </a:lnTo>
                      <a:lnTo>
                        <a:pt x="2559" y="472"/>
                      </a:lnTo>
                      <a:lnTo>
                        <a:pt x="2550" y="467"/>
                      </a:lnTo>
                      <a:lnTo>
                        <a:pt x="2542" y="462"/>
                      </a:lnTo>
                      <a:lnTo>
                        <a:pt x="2532" y="457"/>
                      </a:lnTo>
                      <a:lnTo>
                        <a:pt x="2524" y="453"/>
                      </a:lnTo>
                      <a:lnTo>
                        <a:pt x="2514" y="450"/>
                      </a:lnTo>
                      <a:lnTo>
                        <a:pt x="2504" y="448"/>
                      </a:lnTo>
                      <a:lnTo>
                        <a:pt x="2495" y="445"/>
                      </a:lnTo>
                      <a:lnTo>
                        <a:pt x="2484" y="444"/>
                      </a:lnTo>
                      <a:lnTo>
                        <a:pt x="2475" y="441"/>
                      </a:lnTo>
                      <a:lnTo>
                        <a:pt x="2464" y="441"/>
                      </a:lnTo>
                      <a:lnTo>
                        <a:pt x="2453" y="441"/>
                      </a:lnTo>
                      <a:lnTo>
                        <a:pt x="2442" y="441"/>
                      </a:lnTo>
                      <a:lnTo>
                        <a:pt x="2419" y="444"/>
                      </a:lnTo>
                      <a:lnTo>
                        <a:pt x="2395" y="448"/>
                      </a:lnTo>
                      <a:lnTo>
                        <a:pt x="2369" y="455"/>
                      </a:lnTo>
                      <a:lnTo>
                        <a:pt x="2343" y="464"/>
                      </a:lnTo>
                      <a:lnTo>
                        <a:pt x="2303" y="456"/>
                      </a:lnTo>
                      <a:lnTo>
                        <a:pt x="2264" y="445"/>
                      </a:lnTo>
                      <a:lnTo>
                        <a:pt x="2222" y="429"/>
                      </a:lnTo>
                      <a:lnTo>
                        <a:pt x="2181" y="411"/>
                      </a:lnTo>
                      <a:lnTo>
                        <a:pt x="2139" y="388"/>
                      </a:lnTo>
                      <a:lnTo>
                        <a:pt x="2097" y="364"/>
                      </a:lnTo>
                      <a:lnTo>
                        <a:pt x="2053" y="337"/>
                      </a:lnTo>
                      <a:lnTo>
                        <a:pt x="2009" y="310"/>
                      </a:lnTo>
                      <a:lnTo>
                        <a:pt x="1919" y="251"/>
                      </a:lnTo>
                      <a:lnTo>
                        <a:pt x="1827" y="190"/>
                      </a:lnTo>
                      <a:lnTo>
                        <a:pt x="1779" y="162"/>
                      </a:lnTo>
                      <a:lnTo>
                        <a:pt x="1732" y="133"/>
                      </a:lnTo>
                      <a:lnTo>
                        <a:pt x="1684" y="106"/>
                      </a:lnTo>
                      <a:lnTo>
                        <a:pt x="1635" y="82"/>
                      </a:lnTo>
                      <a:lnTo>
                        <a:pt x="1585" y="59"/>
                      </a:lnTo>
                      <a:lnTo>
                        <a:pt x="1535" y="39"/>
                      </a:lnTo>
                      <a:lnTo>
                        <a:pt x="1483" y="23"/>
                      </a:lnTo>
                      <a:lnTo>
                        <a:pt x="1431" y="12"/>
                      </a:lnTo>
                      <a:lnTo>
                        <a:pt x="1379" y="3"/>
                      </a:lnTo>
                      <a:lnTo>
                        <a:pt x="1326" y="0"/>
                      </a:lnTo>
                      <a:lnTo>
                        <a:pt x="1273" y="1"/>
                      </a:lnTo>
                      <a:lnTo>
                        <a:pt x="1218" y="8"/>
                      </a:lnTo>
                      <a:lnTo>
                        <a:pt x="1163" y="21"/>
                      </a:lnTo>
                      <a:lnTo>
                        <a:pt x="1108" y="41"/>
                      </a:lnTo>
                      <a:lnTo>
                        <a:pt x="1051" y="67"/>
                      </a:lnTo>
                      <a:lnTo>
                        <a:pt x="995" y="101"/>
                      </a:lnTo>
                      <a:lnTo>
                        <a:pt x="937" y="142"/>
                      </a:lnTo>
                      <a:lnTo>
                        <a:pt x="879" y="192"/>
                      </a:lnTo>
                      <a:lnTo>
                        <a:pt x="820" y="251"/>
                      </a:lnTo>
                      <a:lnTo>
                        <a:pt x="760" y="318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8" name="Freeform 22"/>
                <p:cNvSpPr>
                  <a:spLocks/>
                </p:cNvSpPr>
                <p:nvPr/>
              </p:nvSpPr>
              <p:spPr bwMode="auto">
                <a:xfrm>
                  <a:off x="3776" y="1373"/>
                  <a:ext cx="700" cy="691"/>
                </a:xfrm>
                <a:custGeom>
                  <a:avLst/>
                  <a:gdLst>
                    <a:gd name="T0" fmla="*/ 2314 w 4197"/>
                    <a:gd name="T1" fmla="*/ 10 h 4146"/>
                    <a:gd name="T2" fmla="*/ 2623 w 4197"/>
                    <a:gd name="T3" fmla="*/ 65 h 4146"/>
                    <a:gd name="T4" fmla="*/ 2915 w 4197"/>
                    <a:gd name="T5" fmla="*/ 163 h 4146"/>
                    <a:gd name="T6" fmla="*/ 3187 w 4197"/>
                    <a:gd name="T7" fmla="*/ 300 h 4146"/>
                    <a:gd name="T8" fmla="*/ 3434 w 4197"/>
                    <a:gd name="T9" fmla="*/ 473 h 4146"/>
                    <a:gd name="T10" fmla="*/ 3652 w 4197"/>
                    <a:gd name="T11" fmla="*/ 679 h 4146"/>
                    <a:gd name="T12" fmla="*/ 3838 w 4197"/>
                    <a:gd name="T13" fmla="*/ 914 h 4146"/>
                    <a:gd name="T14" fmla="*/ 3990 w 4197"/>
                    <a:gd name="T15" fmla="*/ 1174 h 4146"/>
                    <a:gd name="T16" fmla="*/ 4103 w 4197"/>
                    <a:gd name="T17" fmla="*/ 1457 h 4146"/>
                    <a:gd name="T18" fmla="*/ 4172 w 4197"/>
                    <a:gd name="T19" fmla="*/ 1757 h 4146"/>
                    <a:gd name="T20" fmla="*/ 4197 w 4197"/>
                    <a:gd name="T21" fmla="*/ 2073 h 4146"/>
                    <a:gd name="T22" fmla="*/ 4172 w 4197"/>
                    <a:gd name="T23" fmla="*/ 2388 h 4146"/>
                    <a:gd name="T24" fmla="*/ 4103 w 4197"/>
                    <a:gd name="T25" fmla="*/ 2689 h 4146"/>
                    <a:gd name="T26" fmla="*/ 3990 w 4197"/>
                    <a:gd name="T27" fmla="*/ 2971 h 4146"/>
                    <a:gd name="T28" fmla="*/ 3838 w 4197"/>
                    <a:gd name="T29" fmla="*/ 3232 h 4146"/>
                    <a:gd name="T30" fmla="*/ 3652 w 4197"/>
                    <a:gd name="T31" fmla="*/ 3466 h 4146"/>
                    <a:gd name="T32" fmla="*/ 3434 w 4197"/>
                    <a:gd name="T33" fmla="*/ 3672 h 4146"/>
                    <a:gd name="T34" fmla="*/ 3187 w 4197"/>
                    <a:gd name="T35" fmla="*/ 3846 h 4146"/>
                    <a:gd name="T36" fmla="*/ 2915 w 4197"/>
                    <a:gd name="T37" fmla="*/ 3983 h 4146"/>
                    <a:gd name="T38" fmla="*/ 2623 w 4197"/>
                    <a:gd name="T39" fmla="*/ 4080 h 4146"/>
                    <a:gd name="T40" fmla="*/ 2314 w 4197"/>
                    <a:gd name="T41" fmla="*/ 4135 h 4146"/>
                    <a:gd name="T42" fmla="*/ 1991 w 4197"/>
                    <a:gd name="T43" fmla="*/ 4143 h 4146"/>
                    <a:gd name="T44" fmla="*/ 1676 w 4197"/>
                    <a:gd name="T45" fmla="*/ 4103 h 4146"/>
                    <a:gd name="T46" fmla="*/ 1377 w 4197"/>
                    <a:gd name="T47" fmla="*/ 4020 h 4146"/>
                    <a:gd name="T48" fmla="*/ 1099 w 4197"/>
                    <a:gd name="T49" fmla="*/ 3896 h 4146"/>
                    <a:gd name="T50" fmla="*/ 843 w 4197"/>
                    <a:gd name="T51" fmla="*/ 3734 h 4146"/>
                    <a:gd name="T52" fmla="*/ 614 w 4197"/>
                    <a:gd name="T53" fmla="*/ 3538 h 4146"/>
                    <a:gd name="T54" fmla="*/ 417 w 4197"/>
                    <a:gd name="T55" fmla="*/ 3313 h 4146"/>
                    <a:gd name="T56" fmla="*/ 253 w 4197"/>
                    <a:gd name="T57" fmla="*/ 3060 h 4146"/>
                    <a:gd name="T58" fmla="*/ 128 w 4197"/>
                    <a:gd name="T59" fmla="*/ 2785 h 4146"/>
                    <a:gd name="T60" fmla="*/ 42 w 4197"/>
                    <a:gd name="T61" fmla="*/ 2490 h 4146"/>
                    <a:gd name="T62" fmla="*/ 3 w 4197"/>
                    <a:gd name="T63" fmla="*/ 2179 h 4146"/>
                    <a:gd name="T64" fmla="*/ 11 w 4197"/>
                    <a:gd name="T65" fmla="*/ 1861 h 4146"/>
                    <a:gd name="T66" fmla="*/ 66 w 4197"/>
                    <a:gd name="T67" fmla="*/ 1555 h 4146"/>
                    <a:gd name="T68" fmla="*/ 165 w 4197"/>
                    <a:gd name="T69" fmla="*/ 1266 h 4146"/>
                    <a:gd name="T70" fmla="*/ 303 w 4197"/>
                    <a:gd name="T71" fmla="*/ 998 h 4146"/>
                    <a:gd name="T72" fmla="*/ 479 w 4197"/>
                    <a:gd name="T73" fmla="*/ 754 h 4146"/>
                    <a:gd name="T74" fmla="*/ 688 w 4197"/>
                    <a:gd name="T75" fmla="*/ 538 h 4146"/>
                    <a:gd name="T76" fmla="*/ 925 w 4197"/>
                    <a:gd name="T77" fmla="*/ 353 h 4146"/>
                    <a:gd name="T78" fmla="*/ 1189 w 4197"/>
                    <a:gd name="T79" fmla="*/ 204 h 4146"/>
                    <a:gd name="T80" fmla="*/ 1475 w 4197"/>
                    <a:gd name="T81" fmla="*/ 92 h 4146"/>
                    <a:gd name="T82" fmla="*/ 1779 w 4197"/>
                    <a:gd name="T83" fmla="*/ 23 h 4146"/>
                    <a:gd name="T84" fmla="*/ 2098 w 4197"/>
                    <a:gd name="T85" fmla="*/ 0 h 4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97" h="4146">
                      <a:moveTo>
                        <a:pt x="2098" y="0"/>
                      </a:moveTo>
                      <a:lnTo>
                        <a:pt x="2206" y="2"/>
                      </a:lnTo>
                      <a:lnTo>
                        <a:pt x="2314" y="10"/>
                      </a:lnTo>
                      <a:lnTo>
                        <a:pt x="2418" y="23"/>
                      </a:lnTo>
                      <a:lnTo>
                        <a:pt x="2521" y="41"/>
                      </a:lnTo>
                      <a:lnTo>
                        <a:pt x="2623" y="65"/>
                      </a:lnTo>
                      <a:lnTo>
                        <a:pt x="2722" y="92"/>
                      </a:lnTo>
                      <a:lnTo>
                        <a:pt x="2820" y="125"/>
                      </a:lnTo>
                      <a:lnTo>
                        <a:pt x="2915" y="163"/>
                      </a:lnTo>
                      <a:lnTo>
                        <a:pt x="3009" y="204"/>
                      </a:lnTo>
                      <a:lnTo>
                        <a:pt x="3099" y="250"/>
                      </a:lnTo>
                      <a:lnTo>
                        <a:pt x="3187" y="300"/>
                      </a:lnTo>
                      <a:lnTo>
                        <a:pt x="3272" y="353"/>
                      </a:lnTo>
                      <a:lnTo>
                        <a:pt x="3354" y="412"/>
                      </a:lnTo>
                      <a:lnTo>
                        <a:pt x="3434" y="473"/>
                      </a:lnTo>
                      <a:lnTo>
                        <a:pt x="3509" y="538"/>
                      </a:lnTo>
                      <a:lnTo>
                        <a:pt x="3583" y="606"/>
                      </a:lnTo>
                      <a:lnTo>
                        <a:pt x="3652" y="679"/>
                      </a:lnTo>
                      <a:lnTo>
                        <a:pt x="3718" y="754"/>
                      </a:lnTo>
                      <a:lnTo>
                        <a:pt x="3781" y="832"/>
                      </a:lnTo>
                      <a:lnTo>
                        <a:pt x="3838" y="914"/>
                      </a:lnTo>
                      <a:lnTo>
                        <a:pt x="3894" y="998"/>
                      </a:lnTo>
                      <a:lnTo>
                        <a:pt x="3944" y="1084"/>
                      </a:lnTo>
                      <a:lnTo>
                        <a:pt x="3990" y="1174"/>
                      </a:lnTo>
                      <a:lnTo>
                        <a:pt x="4032" y="1266"/>
                      </a:lnTo>
                      <a:lnTo>
                        <a:pt x="4070" y="1360"/>
                      </a:lnTo>
                      <a:lnTo>
                        <a:pt x="4103" y="1457"/>
                      </a:lnTo>
                      <a:lnTo>
                        <a:pt x="4131" y="1555"/>
                      </a:lnTo>
                      <a:lnTo>
                        <a:pt x="4154" y="1655"/>
                      </a:lnTo>
                      <a:lnTo>
                        <a:pt x="4172" y="1757"/>
                      </a:lnTo>
                      <a:lnTo>
                        <a:pt x="4186" y="1861"/>
                      </a:lnTo>
                      <a:lnTo>
                        <a:pt x="4195" y="1966"/>
                      </a:lnTo>
                      <a:lnTo>
                        <a:pt x="4197" y="2073"/>
                      </a:lnTo>
                      <a:lnTo>
                        <a:pt x="4195" y="2179"/>
                      </a:lnTo>
                      <a:lnTo>
                        <a:pt x="4186" y="2285"/>
                      </a:lnTo>
                      <a:lnTo>
                        <a:pt x="4172" y="2388"/>
                      </a:lnTo>
                      <a:lnTo>
                        <a:pt x="4154" y="2490"/>
                      </a:lnTo>
                      <a:lnTo>
                        <a:pt x="4131" y="2591"/>
                      </a:lnTo>
                      <a:lnTo>
                        <a:pt x="4103" y="2689"/>
                      </a:lnTo>
                      <a:lnTo>
                        <a:pt x="4070" y="2785"/>
                      </a:lnTo>
                      <a:lnTo>
                        <a:pt x="4032" y="2880"/>
                      </a:lnTo>
                      <a:lnTo>
                        <a:pt x="3990" y="2971"/>
                      </a:lnTo>
                      <a:lnTo>
                        <a:pt x="3944" y="3060"/>
                      </a:lnTo>
                      <a:lnTo>
                        <a:pt x="3894" y="3148"/>
                      </a:lnTo>
                      <a:lnTo>
                        <a:pt x="3838" y="3232"/>
                      </a:lnTo>
                      <a:lnTo>
                        <a:pt x="3781" y="3313"/>
                      </a:lnTo>
                      <a:lnTo>
                        <a:pt x="3718" y="3391"/>
                      </a:lnTo>
                      <a:lnTo>
                        <a:pt x="3652" y="3466"/>
                      </a:lnTo>
                      <a:lnTo>
                        <a:pt x="3583" y="3538"/>
                      </a:lnTo>
                      <a:lnTo>
                        <a:pt x="3509" y="3607"/>
                      </a:lnTo>
                      <a:lnTo>
                        <a:pt x="3434" y="3672"/>
                      </a:lnTo>
                      <a:lnTo>
                        <a:pt x="3354" y="3734"/>
                      </a:lnTo>
                      <a:lnTo>
                        <a:pt x="3272" y="3792"/>
                      </a:lnTo>
                      <a:lnTo>
                        <a:pt x="3187" y="3846"/>
                      </a:lnTo>
                      <a:lnTo>
                        <a:pt x="3099" y="3896"/>
                      </a:lnTo>
                      <a:lnTo>
                        <a:pt x="3009" y="3942"/>
                      </a:lnTo>
                      <a:lnTo>
                        <a:pt x="2915" y="3983"/>
                      </a:lnTo>
                      <a:lnTo>
                        <a:pt x="2820" y="4020"/>
                      </a:lnTo>
                      <a:lnTo>
                        <a:pt x="2722" y="4052"/>
                      </a:lnTo>
                      <a:lnTo>
                        <a:pt x="2623" y="4080"/>
                      </a:lnTo>
                      <a:lnTo>
                        <a:pt x="2521" y="4103"/>
                      </a:lnTo>
                      <a:lnTo>
                        <a:pt x="2418" y="4122"/>
                      </a:lnTo>
                      <a:lnTo>
                        <a:pt x="2314" y="4135"/>
                      </a:lnTo>
                      <a:lnTo>
                        <a:pt x="2206" y="4143"/>
                      </a:lnTo>
                      <a:lnTo>
                        <a:pt x="2098" y="4146"/>
                      </a:lnTo>
                      <a:lnTo>
                        <a:pt x="1991" y="4143"/>
                      </a:lnTo>
                      <a:lnTo>
                        <a:pt x="1884" y="4135"/>
                      </a:lnTo>
                      <a:lnTo>
                        <a:pt x="1779" y="4122"/>
                      </a:lnTo>
                      <a:lnTo>
                        <a:pt x="1676" y="4103"/>
                      </a:lnTo>
                      <a:lnTo>
                        <a:pt x="1575" y="4080"/>
                      </a:lnTo>
                      <a:lnTo>
                        <a:pt x="1475" y="4052"/>
                      </a:lnTo>
                      <a:lnTo>
                        <a:pt x="1377" y="4020"/>
                      </a:lnTo>
                      <a:lnTo>
                        <a:pt x="1282" y="3983"/>
                      </a:lnTo>
                      <a:lnTo>
                        <a:pt x="1189" y="3942"/>
                      </a:lnTo>
                      <a:lnTo>
                        <a:pt x="1099" y="3896"/>
                      </a:lnTo>
                      <a:lnTo>
                        <a:pt x="1010" y="3846"/>
                      </a:lnTo>
                      <a:lnTo>
                        <a:pt x="925" y="3792"/>
                      </a:lnTo>
                      <a:lnTo>
                        <a:pt x="843" y="3734"/>
                      </a:lnTo>
                      <a:lnTo>
                        <a:pt x="763" y="3672"/>
                      </a:lnTo>
                      <a:lnTo>
                        <a:pt x="688" y="3607"/>
                      </a:lnTo>
                      <a:lnTo>
                        <a:pt x="614" y="3538"/>
                      </a:lnTo>
                      <a:lnTo>
                        <a:pt x="545" y="3466"/>
                      </a:lnTo>
                      <a:lnTo>
                        <a:pt x="479" y="3391"/>
                      </a:lnTo>
                      <a:lnTo>
                        <a:pt x="417" y="3313"/>
                      </a:lnTo>
                      <a:lnTo>
                        <a:pt x="359" y="3232"/>
                      </a:lnTo>
                      <a:lnTo>
                        <a:pt x="303" y="3148"/>
                      </a:lnTo>
                      <a:lnTo>
                        <a:pt x="253" y="3060"/>
                      </a:lnTo>
                      <a:lnTo>
                        <a:pt x="206" y="2971"/>
                      </a:lnTo>
                      <a:lnTo>
                        <a:pt x="165" y="2880"/>
                      </a:lnTo>
                      <a:lnTo>
                        <a:pt x="128" y="2785"/>
                      </a:lnTo>
                      <a:lnTo>
                        <a:pt x="95" y="2689"/>
                      </a:lnTo>
                      <a:lnTo>
                        <a:pt x="66" y="2591"/>
                      </a:lnTo>
                      <a:lnTo>
                        <a:pt x="42" y="2490"/>
                      </a:lnTo>
                      <a:lnTo>
                        <a:pt x="24" y="2388"/>
                      </a:lnTo>
                      <a:lnTo>
                        <a:pt x="11" y="2285"/>
                      </a:lnTo>
                      <a:lnTo>
                        <a:pt x="3" y="2179"/>
                      </a:lnTo>
                      <a:lnTo>
                        <a:pt x="0" y="2073"/>
                      </a:lnTo>
                      <a:lnTo>
                        <a:pt x="3" y="1966"/>
                      </a:lnTo>
                      <a:lnTo>
                        <a:pt x="11" y="1861"/>
                      </a:lnTo>
                      <a:lnTo>
                        <a:pt x="24" y="1757"/>
                      </a:lnTo>
                      <a:lnTo>
                        <a:pt x="42" y="1655"/>
                      </a:lnTo>
                      <a:lnTo>
                        <a:pt x="66" y="1555"/>
                      </a:lnTo>
                      <a:lnTo>
                        <a:pt x="95" y="1457"/>
                      </a:lnTo>
                      <a:lnTo>
                        <a:pt x="128" y="1360"/>
                      </a:lnTo>
                      <a:lnTo>
                        <a:pt x="165" y="1266"/>
                      </a:lnTo>
                      <a:lnTo>
                        <a:pt x="206" y="1174"/>
                      </a:lnTo>
                      <a:lnTo>
                        <a:pt x="253" y="1084"/>
                      </a:lnTo>
                      <a:lnTo>
                        <a:pt x="303" y="998"/>
                      </a:lnTo>
                      <a:lnTo>
                        <a:pt x="359" y="914"/>
                      </a:lnTo>
                      <a:lnTo>
                        <a:pt x="417" y="832"/>
                      </a:lnTo>
                      <a:lnTo>
                        <a:pt x="479" y="754"/>
                      </a:lnTo>
                      <a:lnTo>
                        <a:pt x="545" y="679"/>
                      </a:lnTo>
                      <a:lnTo>
                        <a:pt x="614" y="606"/>
                      </a:lnTo>
                      <a:lnTo>
                        <a:pt x="688" y="538"/>
                      </a:lnTo>
                      <a:lnTo>
                        <a:pt x="763" y="473"/>
                      </a:lnTo>
                      <a:lnTo>
                        <a:pt x="843" y="412"/>
                      </a:lnTo>
                      <a:lnTo>
                        <a:pt x="925" y="353"/>
                      </a:lnTo>
                      <a:lnTo>
                        <a:pt x="1010" y="300"/>
                      </a:lnTo>
                      <a:lnTo>
                        <a:pt x="1099" y="250"/>
                      </a:lnTo>
                      <a:lnTo>
                        <a:pt x="1189" y="204"/>
                      </a:lnTo>
                      <a:lnTo>
                        <a:pt x="1282" y="163"/>
                      </a:lnTo>
                      <a:lnTo>
                        <a:pt x="1377" y="125"/>
                      </a:lnTo>
                      <a:lnTo>
                        <a:pt x="1475" y="92"/>
                      </a:lnTo>
                      <a:lnTo>
                        <a:pt x="1575" y="65"/>
                      </a:lnTo>
                      <a:lnTo>
                        <a:pt x="1676" y="41"/>
                      </a:lnTo>
                      <a:lnTo>
                        <a:pt x="1779" y="23"/>
                      </a:lnTo>
                      <a:lnTo>
                        <a:pt x="1884" y="10"/>
                      </a:lnTo>
                      <a:lnTo>
                        <a:pt x="1991" y="2"/>
                      </a:lnTo>
                      <a:lnTo>
                        <a:pt x="2098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9" name="Freeform 23"/>
                <p:cNvSpPr>
                  <a:spLocks/>
                </p:cNvSpPr>
                <p:nvPr/>
              </p:nvSpPr>
              <p:spPr bwMode="auto">
                <a:xfrm>
                  <a:off x="3321" y="2204"/>
                  <a:ext cx="1614" cy="1995"/>
                </a:xfrm>
                <a:custGeom>
                  <a:avLst/>
                  <a:gdLst>
                    <a:gd name="T0" fmla="*/ 4203 w 9680"/>
                    <a:gd name="T1" fmla="*/ 67 h 11969"/>
                    <a:gd name="T2" fmla="*/ 4370 w 9680"/>
                    <a:gd name="T3" fmla="*/ 173 h 11969"/>
                    <a:gd name="T4" fmla="*/ 4541 w 9680"/>
                    <a:gd name="T5" fmla="*/ 240 h 11969"/>
                    <a:gd name="T6" fmla="*/ 4713 w 9680"/>
                    <a:gd name="T7" fmla="*/ 270 h 11969"/>
                    <a:gd name="T8" fmla="*/ 4887 w 9680"/>
                    <a:gd name="T9" fmla="*/ 266 h 11969"/>
                    <a:gd name="T10" fmla="*/ 5058 w 9680"/>
                    <a:gd name="T11" fmla="*/ 228 h 11969"/>
                    <a:gd name="T12" fmla="*/ 5230 w 9680"/>
                    <a:gd name="T13" fmla="*/ 159 h 11969"/>
                    <a:gd name="T14" fmla="*/ 5397 w 9680"/>
                    <a:gd name="T15" fmla="*/ 59 h 11969"/>
                    <a:gd name="T16" fmla="*/ 6513 w 9680"/>
                    <a:gd name="T17" fmla="*/ 111 h 11969"/>
                    <a:gd name="T18" fmla="*/ 9677 w 9680"/>
                    <a:gd name="T19" fmla="*/ 5207 h 11969"/>
                    <a:gd name="T20" fmla="*/ 9661 w 9680"/>
                    <a:gd name="T21" fmla="*/ 5458 h 11969"/>
                    <a:gd name="T22" fmla="*/ 9568 w 9680"/>
                    <a:gd name="T23" fmla="*/ 5695 h 11969"/>
                    <a:gd name="T24" fmla="*/ 9409 w 9680"/>
                    <a:gd name="T25" fmla="*/ 5895 h 11969"/>
                    <a:gd name="T26" fmla="*/ 9196 w 9680"/>
                    <a:gd name="T27" fmla="*/ 6036 h 11969"/>
                    <a:gd name="T28" fmla="*/ 8938 w 9680"/>
                    <a:gd name="T29" fmla="*/ 6096 h 11969"/>
                    <a:gd name="T30" fmla="*/ 8646 w 9680"/>
                    <a:gd name="T31" fmla="*/ 6052 h 11969"/>
                    <a:gd name="T32" fmla="*/ 8333 w 9680"/>
                    <a:gd name="T33" fmla="*/ 5882 h 11969"/>
                    <a:gd name="T34" fmla="*/ 8215 w 9680"/>
                    <a:gd name="T35" fmla="*/ 7550 h 11969"/>
                    <a:gd name="T36" fmla="*/ 6811 w 9680"/>
                    <a:gd name="T37" fmla="*/ 11662 h 11969"/>
                    <a:gd name="T38" fmla="*/ 6554 w 9680"/>
                    <a:gd name="T39" fmla="*/ 11833 h 11969"/>
                    <a:gd name="T40" fmla="*/ 6299 w 9680"/>
                    <a:gd name="T41" fmla="*/ 11933 h 11969"/>
                    <a:gd name="T42" fmla="*/ 6047 w 9680"/>
                    <a:gd name="T43" fmla="*/ 11969 h 11969"/>
                    <a:gd name="T44" fmla="*/ 5805 w 9680"/>
                    <a:gd name="T45" fmla="*/ 11950 h 11969"/>
                    <a:gd name="T46" fmla="*/ 5574 w 9680"/>
                    <a:gd name="T47" fmla="*/ 11882 h 11969"/>
                    <a:gd name="T48" fmla="*/ 5360 w 9680"/>
                    <a:gd name="T49" fmla="*/ 11773 h 11969"/>
                    <a:gd name="T50" fmla="*/ 5166 w 9680"/>
                    <a:gd name="T51" fmla="*/ 11630 h 11969"/>
                    <a:gd name="T52" fmla="*/ 5065 w 9680"/>
                    <a:gd name="T53" fmla="*/ 7742 h 11969"/>
                    <a:gd name="T54" fmla="*/ 5011 w 9680"/>
                    <a:gd name="T55" fmla="*/ 7682 h 11969"/>
                    <a:gd name="T56" fmla="*/ 4948 w 9680"/>
                    <a:gd name="T57" fmla="*/ 7641 h 11969"/>
                    <a:gd name="T58" fmla="*/ 4877 w 9680"/>
                    <a:gd name="T59" fmla="*/ 7617 h 11969"/>
                    <a:gd name="T60" fmla="*/ 4804 w 9680"/>
                    <a:gd name="T61" fmla="*/ 7613 h 11969"/>
                    <a:gd name="T62" fmla="*/ 4731 w 9680"/>
                    <a:gd name="T63" fmla="*/ 7626 h 11969"/>
                    <a:gd name="T64" fmla="*/ 4664 w 9680"/>
                    <a:gd name="T65" fmla="*/ 7659 h 11969"/>
                    <a:gd name="T66" fmla="*/ 4605 w 9680"/>
                    <a:gd name="T67" fmla="*/ 7710 h 11969"/>
                    <a:gd name="T68" fmla="*/ 4555 w 9680"/>
                    <a:gd name="T69" fmla="*/ 11554 h 11969"/>
                    <a:gd name="T70" fmla="*/ 4211 w 9680"/>
                    <a:gd name="T71" fmla="*/ 11813 h 11969"/>
                    <a:gd name="T72" fmla="*/ 3887 w 9680"/>
                    <a:gd name="T73" fmla="*/ 11940 h 11969"/>
                    <a:gd name="T74" fmla="*/ 3590 w 9680"/>
                    <a:gd name="T75" fmla="*/ 11964 h 11969"/>
                    <a:gd name="T76" fmla="*/ 3327 w 9680"/>
                    <a:gd name="T77" fmla="*/ 11913 h 11969"/>
                    <a:gd name="T78" fmla="*/ 3105 w 9680"/>
                    <a:gd name="T79" fmla="*/ 11815 h 11969"/>
                    <a:gd name="T80" fmla="*/ 2930 w 9680"/>
                    <a:gd name="T81" fmla="*/ 11699 h 11969"/>
                    <a:gd name="T82" fmla="*/ 2811 w 9680"/>
                    <a:gd name="T83" fmla="*/ 11593 h 11969"/>
                    <a:gd name="T84" fmla="*/ 2752 w 9680"/>
                    <a:gd name="T85" fmla="*/ 11528 h 11969"/>
                    <a:gd name="T86" fmla="*/ 1411 w 9680"/>
                    <a:gd name="T87" fmla="*/ 5766 h 11969"/>
                    <a:gd name="T88" fmla="*/ 1109 w 9680"/>
                    <a:gd name="T89" fmla="*/ 5969 h 11969"/>
                    <a:gd name="T90" fmla="*/ 829 w 9680"/>
                    <a:gd name="T91" fmla="*/ 6068 h 11969"/>
                    <a:gd name="T92" fmla="*/ 579 w 9680"/>
                    <a:gd name="T93" fmla="*/ 6073 h 11969"/>
                    <a:gd name="T94" fmla="*/ 365 w 9680"/>
                    <a:gd name="T95" fmla="*/ 5993 h 11969"/>
                    <a:gd name="T96" fmla="*/ 194 w 9680"/>
                    <a:gd name="T97" fmla="*/ 5839 h 11969"/>
                    <a:gd name="T98" fmla="*/ 72 w 9680"/>
                    <a:gd name="T99" fmla="*/ 5620 h 11969"/>
                    <a:gd name="T100" fmla="*/ 8 w 9680"/>
                    <a:gd name="T101" fmla="*/ 5346 h 11969"/>
                    <a:gd name="T102" fmla="*/ 8 w 9680"/>
                    <a:gd name="T103" fmla="*/ 5027 h 11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680" h="11969">
                      <a:moveTo>
                        <a:pt x="3335" y="0"/>
                      </a:moveTo>
                      <a:lnTo>
                        <a:pt x="4120" y="0"/>
                      </a:lnTo>
                      <a:lnTo>
                        <a:pt x="4162" y="35"/>
                      </a:lnTo>
                      <a:lnTo>
                        <a:pt x="4203" y="67"/>
                      </a:lnTo>
                      <a:lnTo>
                        <a:pt x="4245" y="97"/>
                      </a:lnTo>
                      <a:lnTo>
                        <a:pt x="4286" y="125"/>
                      </a:lnTo>
                      <a:lnTo>
                        <a:pt x="4329" y="150"/>
                      </a:lnTo>
                      <a:lnTo>
                        <a:pt x="4370" y="173"/>
                      </a:lnTo>
                      <a:lnTo>
                        <a:pt x="4413" y="193"/>
                      </a:lnTo>
                      <a:lnTo>
                        <a:pt x="4456" y="211"/>
                      </a:lnTo>
                      <a:lnTo>
                        <a:pt x="4498" y="226"/>
                      </a:lnTo>
                      <a:lnTo>
                        <a:pt x="4541" y="240"/>
                      </a:lnTo>
                      <a:lnTo>
                        <a:pt x="4584" y="251"/>
                      </a:lnTo>
                      <a:lnTo>
                        <a:pt x="4627" y="259"/>
                      </a:lnTo>
                      <a:lnTo>
                        <a:pt x="4671" y="266"/>
                      </a:lnTo>
                      <a:lnTo>
                        <a:pt x="4713" y="270"/>
                      </a:lnTo>
                      <a:lnTo>
                        <a:pt x="4757" y="272"/>
                      </a:lnTo>
                      <a:lnTo>
                        <a:pt x="4800" y="272"/>
                      </a:lnTo>
                      <a:lnTo>
                        <a:pt x="4843" y="270"/>
                      </a:lnTo>
                      <a:lnTo>
                        <a:pt x="4887" y="266"/>
                      </a:lnTo>
                      <a:lnTo>
                        <a:pt x="4929" y="259"/>
                      </a:lnTo>
                      <a:lnTo>
                        <a:pt x="4973" y="251"/>
                      </a:lnTo>
                      <a:lnTo>
                        <a:pt x="5016" y="240"/>
                      </a:lnTo>
                      <a:lnTo>
                        <a:pt x="5058" y="228"/>
                      </a:lnTo>
                      <a:lnTo>
                        <a:pt x="5102" y="213"/>
                      </a:lnTo>
                      <a:lnTo>
                        <a:pt x="5145" y="197"/>
                      </a:lnTo>
                      <a:lnTo>
                        <a:pt x="5187" y="179"/>
                      </a:lnTo>
                      <a:lnTo>
                        <a:pt x="5230" y="159"/>
                      </a:lnTo>
                      <a:lnTo>
                        <a:pt x="5271" y="137"/>
                      </a:lnTo>
                      <a:lnTo>
                        <a:pt x="5314" y="112"/>
                      </a:lnTo>
                      <a:lnTo>
                        <a:pt x="5355" y="87"/>
                      </a:lnTo>
                      <a:lnTo>
                        <a:pt x="5397" y="59"/>
                      </a:lnTo>
                      <a:lnTo>
                        <a:pt x="5438" y="30"/>
                      </a:lnTo>
                      <a:lnTo>
                        <a:pt x="5480" y="0"/>
                      </a:lnTo>
                      <a:lnTo>
                        <a:pt x="6255" y="0"/>
                      </a:lnTo>
                      <a:lnTo>
                        <a:pt x="6513" y="111"/>
                      </a:lnTo>
                      <a:lnTo>
                        <a:pt x="6727" y="300"/>
                      </a:lnTo>
                      <a:lnTo>
                        <a:pt x="9652" y="5083"/>
                      </a:lnTo>
                      <a:lnTo>
                        <a:pt x="9667" y="5145"/>
                      </a:lnTo>
                      <a:lnTo>
                        <a:pt x="9677" y="5207"/>
                      </a:lnTo>
                      <a:lnTo>
                        <a:pt x="9680" y="5270"/>
                      </a:lnTo>
                      <a:lnTo>
                        <a:pt x="9679" y="5334"/>
                      </a:lnTo>
                      <a:lnTo>
                        <a:pt x="9673" y="5396"/>
                      </a:lnTo>
                      <a:lnTo>
                        <a:pt x="9661" y="5458"/>
                      </a:lnTo>
                      <a:lnTo>
                        <a:pt x="9644" y="5520"/>
                      </a:lnTo>
                      <a:lnTo>
                        <a:pt x="9623" y="5579"/>
                      </a:lnTo>
                      <a:lnTo>
                        <a:pt x="9598" y="5638"/>
                      </a:lnTo>
                      <a:lnTo>
                        <a:pt x="9568" y="5695"/>
                      </a:lnTo>
                      <a:lnTo>
                        <a:pt x="9534" y="5750"/>
                      </a:lnTo>
                      <a:lnTo>
                        <a:pt x="9496" y="5801"/>
                      </a:lnTo>
                      <a:lnTo>
                        <a:pt x="9454" y="5850"/>
                      </a:lnTo>
                      <a:lnTo>
                        <a:pt x="9409" y="5895"/>
                      </a:lnTo>
                      <a:lnTo>
                        <a:pt x="9361" y="5937"/>
                      </a:lnTo>
                      <a:lnTo>
                        <a:pt x="9309" y="5974"/>
                      </a:lnTo>
                      <a:lnTo>
                        <a:pt x="9253" y="6007"/>
                      </a:lnTo>
                      <a:lnTo>
                        <a:pt x="9196" y="6036"/>
                      </a:lnTo>
                      <a:lnTo>
                        <a:pt x="9135" y="6059"/>
                      </a:lnTo>
                      <a:lnTo>
                        <a:pt x="9071" y="6077"/>
                      </a:lnTo>
                      <a:lnTo>
                        <a:pt x="9006" y="6090"/>
                      </a:lnTo>
                      <a:lnTo>
                        <a:pt x="8938" y="6096"/>
                      </a:lnTo>
                      <a:lnTo>
                        <a:pt x="8868" y="6096"/>
                      </a:lnTo>
                      <a:lnTo>
                        <a:pt x="8795" y="6088"/>
                      </a:lnTo>
                      <a:lnTo>
                        <a:pt x="8722" y="6074"/>
                      </a:lnTo>
                      <a:lnTo>
                        <a:pt x="8646" y="6052"/>
                      </a:lnTo>
                      <a:lnTo>
                        <a:pt x="8570" y="6022"/>
                      </a:lnTo>
                      <a:lnTo>
                        <a:pt x="8492" y="5984"/>
                      </a:lnTo>
                      <a:lnTo>
                        <a:pt x="8413" y="5938"/>
                      </a:lnTo>
                      <a:lnTo>
                        <a:pt x="8333" y="5882"/>
                      </a:lnTo>
                      <a:lnTo>
                        <a:pt x="8253" y="5818"/>
                      </a:lnTo>
                      <a:lnTo>
                        <a:pt x="8173" y="5743"/>
                      </a:lnTo>
                      <a:lnTo>
                        <a:pt x="7407" y="4507"/>
                      </a:lnTo>
                      <a:lnTo>
                        <a:pt x="8215" y="7550"/>
                      </a:lnTo>
                      <a:lnTo>
                        <a:pt x="6928" y="7549"/>
                      </a:lnTo>
                      <a:lnTo>
                        <a:pt x="6939" y="11548"/>
                      </a:lnTo>
                      <a:lnTo>
                        <a:pt x="6875" y="11607"/>
                      </a:lnTo>
                      <a:lnTo>
                        <a:pt x="6811" y="11662"/>
                      </a:lnTo>
                      <a:lnTo>
                        <a:pt x="6747" y="11712"/>
                      </a:lnTo>
                      <a:lnTo>
                        <a:pt x="6683" y="11756"/>
                      </a:lnTo>
                      <a:lnTo>
                        <a:pt x="6618" y="11797"/>
                      </a:lnTo>
                      <a:lnTo>
                        <a:pt x="6554" y="11833"/>
                      </a:lnTo>
                      <a:lnTo>
                        <a:pt x="6490" y="11864"/>
                      </a:lnTo>
                      <a:lnTo>
                        <a:pt x="6426" y="11891"/>
                      </a:lnTo>
                      <a:lnTo>
                        <a:pt x="6363" y="11914"/>
                      </a:lnTo>
                      <a:lnTo>
                        <a:pt x="6299" y="11933"/>
                      </a:lnTo>
                      <a:lnTo>
                        <a:pt x="6235" y="11948"/>
                      </a:lnTo>
                      <a:lnTo>
                        <a:pt x="6172" y="11959"/>
                      </a:lnTo>
                      <a:lnTo>
                        <a:pt x="6109" y="11966"/>
                      </a:lnTo>
                      <a:lnTo>
                        <a:pt x="6047" y="11969"/>
                      </a:lnTo>
                      <a:lnTo>
                        <a:pt x="5986" y="11969"/>
                      </a:lnTo>
                      <a:lnTo>
                        <a:pt x="5925" y="11966"/>
                      </a:lnTo>
                      <a:lnTo>
                        <a:pt x="5864" y="11960"/>
                      </a:lnTo>
                      <a:lnTo>
                        <a:pt x="5805" y="11950"/>
                      </a:lnTo>
                      <a:lnTo>
                        <a:pt x="5746" y="11937"/>
                      </a:lnTo>
                      <a:lnTo>
                        <a:pt x="5688" y="11921"/>
                      </a:lnTo>
                      <a:lnTo>
                        <a:pt x="5630" y="11903"/>
                      </a:lnTo>
                      <a:lnTo>
                        <a:pt x="5574" y="11882"/>
                      </a:lnTo>
                      <a:lnTo>
                        <a:pt x="5518" y="11858"/>
                      </a:lnTo>
                      <a:lnTo>
                        <a:pt x="5465" y="11832"/>
                      </a:lnTo>
                      <a:lnTo>
                        <a:pt x="5412" y="11804"/>
                      </a:lnTo>
                      <a:lnTo>
                        <a:pt x="5360" y="11773"/>
                      </a:lnTo>
                      <a:lnTo>
                        <a:pt x="5310" y="11740"/>
                      </a:lnTo>
                      <a:lnTo>
                        <a:pt x="5259" y="11705"/>
                      </a:lnTo>
                      <a:lnTo>
                        <a:pt x="5212" y="11669"/>
                      </a:lnTo>
                      <a:lnTo>
                        <a:pt x="5166" y="11630"/>
                      </a:lnTo>
                      <a:lnTo>
                        <a:pt x="5120" y="11590"/>
                      </a:lnTo>
                      <a:lnTo>
                        <a:pt x="5077" y="11549"/>
                      </a:lnTo>
                      <a:lnTo>
                        <a:pt x="5076" y="7760"/>
                      </a:lnTo>
                      <a:lnTo>
                        <a:pt x="5065" y="7742"/>
                      </a:lnTo>
                      <a:lnTo>
                        <a:pt x="5053" y="7726"/>
                      </a:lnTo>
                      <a:lnTo>
                        <a:pt x="5040" y="7710"/>
                      </a:lnTo>
                      <a:lnTo>
                        <a:pt x="5026" y="7696"/>
                      </a:lnTo>
                      <a:lnTo>
                        <a:pt x="5011" y="7682"/>
                      </a:lnTo>
                      <a:lnTo>
                        <a:pt x="4997" y="7671"/>
                      </a:lnTo>
                      <a:lnTo>
                        <a:pt x="4981" y="7659"/>
                      </a:lnTo>
                      <a:lnTo>
                        <a:pt x="4965" y="7649"/>
                      </a:lnTo>
                      <a:lnTo>
                        <a:pt x="4948" y="7641"/>
                      </a:lnTo>
                      <a:lnTo>
                        <a:pt x="4931" y="7633"/>
                      </a:lnTo>
                      <a:lnTo>
                        <a:pt x="4913" y="7627"/>
                      </a:lnTo>
                      <a:lnTo>
                        <a:pt x="4895" y="7622"/>
                      </a:lnTo>
                      <a:lnTo>
                        <a:pt x="4877" y="7617"/>
                      </a:lnTo>
                      <a:lnTo>
                        <a:pt x="4859" y="7614"/>
                      </a:lnTo>
                      <a:lnTo>
                        <a:pt x="4841" y="7613"/>
                      </a:lnTo>
                      <a:lnTo>
                        <a:pt x="4823" y="7612"/>
                      </a:lnTo>
                      <a:lnTo>
                        <a:pt x="4804" y="7613"/>
                      </a:lnTo>
                      <a:lnTo>
                        <a:pt x="4786" y="7614"/>
                      </a:lnTo>
                      <a:lnTo>
                        <a:pt x="4768" y="7617"/>
                      </a:lnTo>
                      <a:lnTo>
                        <a:pt x="4749" y="7622"/>
                      </a:lnTo>
                      <a:lnTo>
                        <a:pt x="4731" y="7626"/>
                      </a:lnTo>
                      <a:lnTo>
                        <a:pt x="4714" y="7632"/>
                      </a:lnTo>
                      <a:lnTo>
                        <a:pt x="4697" y="7640"/>
                      </a:lnTo>
                      <a:lnTo>
                        <a:pt x="4680" y="7649"/>
                      </a:lnTo>
                      <a:lnTo>
                        <a:pt x="4664" y="7659"/>
                      </a:lnTo>
                      <a:lnTo>
                        <a:pt x="4648" y="7670"/>
                      </a:lnTo>
                      <a:lnTo>
                        <a:pt x="4633" y="7681"/>
                      </a:lnTo>
                      <a:lnTo>
                        <a:pt x="4619" y="7695"/>
                      </a:lnTo>
                      <a:lnTo>
                        <a:pt x="4605" y="7710"/>
                      </a:lnTo>
                      <a:lnTo>
                        <a:pt x="4592" y="7725"/>
                      </a:lnTo>
                      <a:lnTo>
                        <a:pt x="4580" y="7742"/>
                      </a:lnTo>
                      <a:lnTo>
                        <a:pt x="4568" y="7760"/>
                      </a:lnTo>
                      <a:lnTo>
                        <a:pt x="4555" y="11554"/>
                      </a:lnTo>
                      <a:lnTo>
                        <a:pt x="4467" y="11633"/>
                      </a:lnTo>
                      <a:lnTo>
                        <a:pt x="4381" y="11702"/>
                      </a:lnTo>
                      <a:lnTo>
                        <a:pt x="4295" y="11762"/>
                      </a:lnTo>
                      <a:lnTo>
                        <a:pt x="4211" y="11813"/>
                      </a:lnTo>
                      <a:lnTo>
                        <a:pt x="4128" y="11856"/>
                      </a:lnTo>
                      <a:lnTo>
                        <a:pt x="4046" y="11891"/>
                      </a:lnTo>
                      <a:lnTo>
                        <a:pt x="3966" y="11919"/>
                      </a:lnTo>
                      <a:lnTo>
                        <a:pt x="3887" y="11940"/>
                      </a:lnTo>
                      <a:lnTo>
                        <a:pt x="3809" y="11954"/>
                      </a:lnTo>
                      <a:lnTo>
                        <a:pt x="3735" y="11963"/>
                      </a:lnTo>
                      <a:lnTo>
                        <a:pt x="3661" y="11966"/>
                      </a:lnTo>
                      <a:lnTo>
                        <a:pt x="3590" y="11964"/>
                      </a:lnTo>
                      <a:lnTo>
                        <a:pt x="3521" y="11956"/>
                      </a:lnTo>
                      <a:lnTo>
                        <a:pt x="3454" y="11946"/>
                      </a:lnTo>
                      <a:lnTo>
                        <a:pt x="3389" y="11931"/>
                      </a:lnTo>
                      <a:lnTo>
                        <a:pt x="3327" y="11913"/>
                      </a:lnTo>
                      <a:lnTo>
                        <a:pt x="3267" y="11891"/>
                      </a:lnTo>
                      <a:lnTo>
                        <a:pt x="3210" y="11868"/>
                      </a:lnTo>
                      <a:lnTo>
                        <a:pt x="3156" y="11843"/>
                      </a:lnTo>
                      <a:lnTo>
                        <a:pt x="3105" y="11815"/>
                      </a:lnTo>
                      <a:lnTo>
                        <a:pt x="3057" y="11786"/>
                      </a:lnTo>
                      <a:lnTo>
                        <a:pt x="3011" y="11757"/>
                      </a:lnTo>
                      <a:lnTo>
                        <a:pt x="2969" y="11728"/>
                      </a:lnTo>
                      <a:lnTo>
                        <a:pt x="2930" y="11699"/>
                      </a:lnTo>
                      <a:lnTo>
                        <a:pt x="2895" y="11670"/>
                      </a:lnTo>
                      <a:lnTo>
                        <a:pt x="2863" y="11644"/>
                      </a:lnTo>
                      <a:lnTo>
                        <a:pt x="2835" y="11617"/>
                      </a:lnTo>
                      <a:lnTo>
                        <a:pt x="2811" y="11593"/>
                      </a:lnTo>
                      <a:lnTo>
                        <a:pt x="2790" y="11572"/>
                      </a:lnTo>
                      <a:lnTo>
                        <a:pt x="2773" y="11554"/>
                      </a:lnTo>
                      <a:lnTo>
                        <a:pt x="2761" y="11538"/>
                      </a:lnTo>
                      <a:lnTo>
                        <a:pt x="2752" y="11528"/>
                      </a:lnTo>
                      <a:lnTo>
                        <a:pt x="2746" y="7565"/>
                      </a:lnTo>
                      <a:lnTo>
                        <a:pt x="1423" y="7563"/>
                      </a:lnTo>
                      <a:lnTo>
                        <a:pt x="2228" y="4511"/>
                      </a:lnTo>
                      <a:lnTo>
                        <a:pt x="1411" y="5766"/>
                      </a:lnTo>
                      <a:lnTo>
                        <a:pt x="1334" y="5827"/>
                      </a:lnTo>
                      <a:lnTo>
                        <a:pt x="1257" y="5882"/>
                      </a:lnTo>
                      <a:lnTo>
                        <a:pt x="1183" y="5928"/>
                      </a:lnTo>
                      <a:lnTo>
                        <a:pt x="1109" y="5969"/>
                      </a:lnTo>
                      <a:lnTo>
                        <a:pt x="1037" y="6003"/>
                      </a:lnTo>
                      <a:lnTo>
                        <a:pt x="966" y="6031"/>
                      </a:lnTo>
                      <a:lnTo>
                        <a:pt x="896" y="6053"/>
                      </a:lnTo>
                      <a:lnTo>
                        <a:pt x="829" y="6068"/>
                      </a:lnTo>
                      <a:lnTo>
                        <a:pt x="763" y="6077"/>
                      </a:lnTo>
                      <a:lnTo>
                        <a:pt x="700" y="6082"/>
                      </a:lnTo>
                      <a:lnTo>
                        <a:pt x="639" y="6081"/>
                      </a:lnTo>
                      <a:lnTo>
                        <a:pt x="579" y="6073"/>
                      </a:lnTo>
                      <a:lnTo>
                        <a:pt x="522" y="6060"/>
                      </a:lnTo>
                      <a:lnTo>
                        <a:pt x="467" y="6043"/>
                      </a:lnTo>
                      <a:lnTo>
                        <a:pt x="414" y="6021"/>
                      </a:lnTo>
                      <a:lnTo>
                        <a:pt x="365" y="5993"/>
                      </a:lnTo>
                      <a:lnTo>
                        <a:pt x="317" y="5961"/>
                      </a:lnTo>
                      <a:lnTo>
                        <a:pt x="273" y="5925"/>
                      </a:lnTo>
                      <a:lnTo>
                        <a:pt x="232" y="5884"/>
                      </a:lnTo>
                      <a:lnTo>
                        <a:pt x="194" y="5839"/>
                      </a:lnTo>
                      <a:lnTo>
                        <a:pt x="158" y="5790"/>
                      </a:lnTo>
                      <a:lnTo>
                        <a:pt x="127" y="5737"/>
                      </a:lnTo>
                      <a:lnTo>
                        <a:pt x="98" y="5681"/>
                      </a:lnTo>
                      <a:lnTo>
                        <a:pt x="72" y="5620"/>
                      </a:lnTo>
                      <a:lnTo>
                        <a:pt x="51" y="5556"/>
                      </a:lnTo>
                      <a:lnTo>
                        <a:pt x="33" y="5489"/>
                      </a:lnTo>
                      <a:lnTo>
                        <a:pt x="18" y="5419"/>
                      </a:lnTo>
                      <a:lnTo>
                        <a:pt x="8" y="5346"/>
                      </a:lnTo>
                      <a:lnTo>
                        <a:pt x="2" y="5270"/>
                      </a:lnTo>
                      <a:lnTo>
                        <a:pt x="0" y="5191"/>
                      </a:lnTo>
                      <a:lnTo>
                        <a:pt x="2" y="5110"/>
                      </a:lnTo>
                      <a:lnTo>
                        <a:pt x="8" y="5027"/>
                      </a:lnTo>
                      <a:lnTo>
                        <a:pt x="2790" y="433"/>
                      </a:lnTo>
                      <a:lnTo>
                        <a:pt x="3008" y="162"/>
                      </a:lnTo>
                      <a:lnTo>
                        <a:pt x="3335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106" name="Group 26"/>
              <p:cNvGrpSpPr>
                <a:grpSpLocks noChangeAspect="1"/>
              </p:cNvGrpSpPr>
              <p:nvPr/>
            </p:nvGrpSpPr>
            <p:grpSpPr bwMode="auto">
              <a:xfrm>
                <a:off x="735127" y="7001289"/>
                <a:ext cx="141808" cy="258453"/>
                <a:chOff x="1006" y="1210"/>
                <a:chExt cx="1556" cy="2836"/>
              </a:xfrm>
              <a:grpFill/>
            </p:grpSpPr>
            <p:sp>
              <p:nvSpPr>
                <p:cNvPr id="114" name="Freeform 27"/>
                <p:cNvSpPr>
                  <a:spLocks/>
                </p:cNvSpPr>
                <p:nvPr/>
              </p:nvSpPr>
              <p:spPr bwMode="auto">
                <a:xfrm>
                  <a:off x="1006" y="2043"/>
                  <a:ext cx="1556" cy="2003"/>
                </a:xfrm>
                <a:custGeom>
                  <a:avLst/>
                  <a:gdLst>
                    <a:gd name="T0" fmla="*/ 3897 w 9332"/>
                    <a:gd name="T1" fmla="*/ 59 h 12013"/>
                    <a:gd name="T2" fmla="*/ 4111 w 9332"/>
                    <a:gd name="T3" fmla="*/ 152 h 12013"/>
                    <a:gd name="T4" fmla="*/ 4310 w 9332"/>
                    <a:gd name="T5" fmla="*/ 214 h 12013"/>
                    <a:gd name="T6" fmla="*/ 4501 w 9332"/>
                    <a:gd name="T7" fmla="*/ 244 h 12013"/>
                    <a:gd name="T8" fmla="*/ 4695 w 9332"/>
                    <a:gd name="T9" fmla="*/ 243 h 12013"/>
                    <a:gd name="T10" fmla="*/ 4900 w 9332"/>
                    <a:gd name="T11" fmla="*/ 211 h 12013"/>
                    <a:gd name="T12" fmla="*/ 5121 w 9332"/>
                    <a:gd name="T13" fmla="*/ 148 h 12013"/>
                    <a:gd name="T14" fmla="*/ 5369 w 9332"/>
                    <a:gd name="T15" fmla="*/ 56 h 12013"/>
                    <a:gd name="T16" fmla="*/ 6722 w 9332"/>
                    <a:gd name="T17" fmla="*/ 152 h 12013"/>
                    <a:gd name="T18" fmla="*/ 9328 w 9332"/>
                    <a:gd name="T19" fmla="*/ 5210 h 12013"/>
                    <a:gd name="T20" fmla="*/ 9316 w 9332"/>
                    <a:gd name="T21" fmla="*/ 5461 h 12013"/>
                    <a:gd name="T22" fmla="*/ 9231 w 9332"/>
                    <a:gd name="T23" fmla="*/ 5698 h 12013"/>
                    <a:gd name="T24" fmla="*/ 9082 w 9332"/>
                    <a:gd name="T25" fmla="*/ 5898 h 12013"/>
                    <a:gd name="T26" fmla="*/ 8878 w 9332"/>
                    <a:gd name="T27" fmla="*/ 6039 h 12013"/>
                    <a:gd name="T28" fmla="*/ 8630 w 9332"/>
                    <a:gd name="T29" fmla="*/ 6099 h 12013"/>
                    <a:gd name="T30" fmla="*/ 8347 w 9332"/>
                    <a:gd name="T31" fmla="*/ 6054 h 12013"/>
                    <a:gd name="T32" fmla="*/ 8038 w 9332"/>
                    <a:gd name="T33" fmla="*/ 5885 h 12013"/>
                    <a:gd name="T34" fmla="*/ 7005 w 9332"/>
                    <a:gd name="T35" fmla="*/ 11553 h 12013"/>
                    <a:gd name="T36" fmla="*/ 6746 w 9332"/>
                    <a:gd name="T37" fmla="*/ 11763 h 12013"/>
                    <a:gd name="T38" fmla="*/ 6481 w 9332"/>
                    <a:gd name="T39" fmla="*/ 11897 h 12013"/>
                    <a:gd name="T40" fmla="*/ 6215 w 9332"/>
                    <a:gd name="T41" fmla="*/ 11964 h 12013"/>
                    <a:gd name="T42" fmla="*/ 5954 w 9332"/>
                    <a:gd name="T43" fmla="*/ 11972 h 12013"/>
                    <a:gd name="T44" fmla="*/ 5703 w 9332"/>
                    <a:gd name="T45" fmla="*/ 11927 h 12013"/>
                    <a:gd name="T46" fmla="*/ 5467 w 9332"/>
                    <a:gd name="T47" fmla="*/ 11837 h 12013"/>
                    <a:gd name="T48" fmla="*/ 5254 w 9332"/>
                    <a:gd name="T49" fmla="*/ 11711 h 12013"/>
                    <a:gd name="T50" fmla="*/ 5068 w 9332"/>
                    <a:gd name="T51" fmla="*/ 11553 h 12013"/>
                    <a:gd name="T52" fmla="*/ 4997 w 9332"/>
                    <a:gd name="T53" fmla="*/ 7263 h 12013"/>
                    <a:gd name="T54" fmla="*/ 4905 w 9332"/>
                    <a:gd name="T55" fmla="*/ 7188 h 12013"/>
                    <a:gd name="T56" fmla="*/ 4795 w 9332"/>
                    <a:gd name="T57" fmla="*/ 7144 h 12013"/>
                    <a:gd name="T58" fmla="*/ 4676 w 9332"/>
                    <a:gd name="T59" fmla="*/ 7128 h 12013"/>
                    <a:gd name="T60" fmla="*/ 4557 w 9332"/>
                    <a:gd name="T61" fmla="*/ 7141 h 12013"/>
                    <a:gd name="T62" fmla="*/ 4446 w 9332"/>
                    <a:gd name="T63" fmla="*/ 7177 h 12013"/>
                    <a:gd name="T64" fmla="*/ 4354 w 9332"/>
                    <a:gd name="T65" fmla="*/ 7238 h 12013"/>
                    <a:gd name="T66" fmla="*/ 4292 w 9332"/>
                    <a:gd name="T67" fmla="*/ 7319 h 12013"/>
                    <a:gd name="T68" fmla="*/ 4102 w 9332"/>
                    <a:gd name="T69" fmla="*/ 11722 h 12013"/>
                    <a:gd name="T70" fmla="*/ 3751 w 9332"/>
                    <a:gd name="T71" fmla="*/ 11932 h 12013"/>
                    <a:gd name="T72" fmla="*/ 3414 w 9332"/>
                    <a:gd name="T73" fmla="*/ 12010 h 12013"/>
                    <a:gd name="T74" fmla="*/ 3102 w 9332"/>
                    <a:gd name="T75" fmla="*/ 11991 h 12013"/>
                    <a:gd name="T76" fmla="*/ 2827 w 9332"/>
                    <a:gd name="T77" fmla="*/ 11903 h 12013"/>
                    <a:gd name="T78" fmla="*/ 2598 w 9332"/>
                    <a:gd name="T79" fmla="*/ 11782 h 12013"/>
                    <a:gd name="T80" fmla="*/ 2428 w 9332"/>
                    <a:gd name="T81" fmla="*/ 11656 h 12013"/>
                    <a:gd name="T82" fmla="*/ 2325 w 9332"/>
                    <a:gd name="T83" fmla="*/ 11561 h 12013"/>
                    <a:gd name="T84" fmla="*/ 1429 w 9332"/>
                    <a:gd name="T85" fmla="*/ 5810 h 12013"/>
                    <a:gd name="T86" fmla="*/ 1099 w 9332"/>
                    <a:gd name="T87" fmla="*/ 6009 h 12013"/>
                    <a:gd name="T88" fmla="*/ 809 w 9332"/>
                    <a:gd name="T89" fmla="*/ 6078 h 12013"/>
                    <a:gd name="T90" fmla="*/ 562 w 9332"/>
                    <a:gd name="T91" fmla="*/ 6042 h 12013"/>
                    <a:gd name="T92" fmla="*/ 359 w 9332"/>
                    <a:gd name="T93" fmla="*/ 5925 h 12013"/>
                    <a:gd name="T94" fmla="*/ 199 w 9332"/>
                    <a:gd name="T95" fmla="*/ 5752 h 12013"/>
                    <a:gd name="T96" fmla="*/ 86 w 9332"/>
                    <a:gd name="T97" fmla="*/ 5546 h 12013"/>
                    <a:gd name="T98" fmla="*/ 19 w 9332"/>
                    <a:gd name="T99" fmla="*/ 5333 h 12013"/>
                    <a:gd name="T100" fmla="*/ 0 w 9332"/>
                    <a:gd name="T101" fmla="*/ 5138 h 120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332" h="12013">
                      <a:moveTo>
                        <a:pt x="2898" y="0"/>
                      </a:moveTo>
                      <a:lnTo>
                        <a:pt x="3782" y="0"/>
                      </a:lnTo>
                      <a:lnTo>
                        <a:pt x="3840" y="30"/>
                      </a:lnTo>
                      <a:lnTo>
                        <a:pt x="3897" y="59"/>
                      </a:lnTo>
                      <a:lnTo>
                        <a:pt x="3952" y="85"/>
                      </a:lnTo>
                      <a:lnTo>
                        <a:pt x="4006" y="110"/>
                      </a:lnTo>
                      <a:lnTo>
                        <a:pt x="4058" y="132"/>
                      </a:lnTo>
                      <a:lnTo>
                        <a:pt x="4111" y="152"/>
                      </a:lnTo>
                      <a:lnTo>
                        <a:pt x="4162" y="171"/>
                      </a:lnTo>
                      <a:lnTo>
                        <a:pt x="4212" y="187"/>
                      </a:lnTo>
                      <a:lnTo>
                        <a:pt x="4261" y="202"/>
                      </a:lnTo>
                      <a:lnTo>
                        <a:pt x="4310" y="214"/>
                      </a:lnTo>
                      <a:lnTo>
                        <a:pt x="4358" y="225"/>
                      </a:lnTo>
                      <a:lnTo>
                        <a:pt x="4406" y="233"/>
                      </a:lnTo>
                      <a:lnTo>
                        <a:pt x="4454" y="240"/>
                      </a:lnTo>
                      <a:lnTo>
                        <a:pt x="4501" y="244"/>
                      </a:lnTo>
                      <a:lnTo>
                        <a:pt x="4549" y="247"/>
                      </a:lnTo>
                      <a:lnTo>
                        <a:pt x="4598" y="247"/>
                      </a:lnTo>
                      <a:lnTo>
                        <a:pt x="4646" y="246"/>
                      </a:lnTo>
                      <a:lnTo>
                        <a:pt x="4695" y="243"/>
                      </a:lnTo>
                      <a:lnTo>
                        <a:pt x="4745" y="237"/>
                      </a:lnTo>
                      <a:lnTo>
                        <a:pt x="4795" y="231"/>
                      </a:lnTo>
                      <a:lnTo>
                        <a:pt x="4848" y="221"/>
                      </a:lnTo>
                      <a:lnTo>
                        <a:pt x="4900" y="211"/>
                      </a:lnTo>
                      <a:lnTo>
                        <a:pt x="4953" y="198"/>
                      </a:lnTo>
                      <a:lnTo>
                        <a:pt x="5007" y="183"/>
                      </a:lnTo>
                      <a:lnTo>
                        <a:pt x="5064" y="167"/>
                      </a:lnTo>
                      <a:lnTo>
                        <a:pt x="5121" y="148"/>
                      </a:lnTo>
                      <a:lnTo>
                        <a:pt x="5181" y="128"/>
                      </a:lnTo>
                      <a:lnTo>
                        <a:pt x="5242" y="106"/>
                      </a:lnTo>
                      <a:lnTo>
                        <a:pt x="5304" y="82"/>
                      </a:lnTo>
                      <a:lnTo>
                        <a:pt x="5369" y="56"/>
                      </a:lnTo>
                      <a:lnTo>
                        <a:pt x="5437" y="29"/>
                      </a:lnTo>
                      <a:lnTo>
                        <a:pt x="5506" y="0"/>
                      </a:lnTo>
                      <a:lnTo>
                        <a:pt x="6409" y="0"/>
                      </a:lnTo>
                      <a:lnTo>
                        <a:pt x="6722" y="152"/>
                      </a:lnTo>
                      <a:lnTo>
                        <a:pt x="6984" y="361"/>
                      </a:lnTo>
                      <a:lnTo>
                        <a:pt x="9303" y="5086"/>
                      </a:lnTo>
                      <a:lnTo>
                        <a:pt x="9318" y="5147"/>
                      </a:lnTo>
                      <a:lnTo>
                        <a:pt x="9328" y="5210"/>
                      </a:lnTo>
                      <a:lnTo>
                        <a:pt x="9332" y="5273"/>
                      </a:lnTo>
                      <a:lnTo>
                        <a:pt x="9332" y="5336"/>
                      </a:lnTo>
                      <a:lnTo>
                        <a:pt x="9327" y="5398"/>
                      </a:lnTo>
                      <a:lnTo>
                        <a:pt x="9316" y="5461"/>
                      </a:lnTo>
                      <a:lnTo>
                        <a:pt x="9301" y="5522"/>
                      </a:lnTo>
                      <a:lnTo>
                        <a:pt x="9282" y="5583"/>
                      </a:lnTo>
                      <a:lnTo>
                        <a:pt x="9259" y="5641"/>
                      </a:lnTo>
                      <a:lnTo>
                        <a:pt x="9231" y="5698"/>
                      </a:lnTo>
                      <a:lnTo>
                        <a:pt x="9199" y="5752"/>
                      </a:lnTo>
                      <a:lnTo>
                        <a:pt x="9164" y="5803"/>
                      </a:lnTo>
                      <a:lnTo>
                        <a:pt x="9124" y="5852"/>
                      </a:lnTo>
                      <a:lnTo>
                        <a:pt x="9082" y="5898"/>
                      </a:lnTo>
                      <a:lnTo>
                        <a:pt x="9036" y="5939"/>
                      </a:lnTo>
                      <a:lnTo>
                        <a:pt x="8986" y="5977"/>
                      </a:lnTo>
                      <a:lnTo>
                        <a:pt x="8934" y="6011"/>
                      </a:lnTo>
                      <a:lnTo>
                        <a:pt x="8878" y="6039"/>
                      </a:lnTo>
                      <a:lnTo>
                        <a:pt x="8820" y="6062"/>
                      </a:lnTo>
                      <a:lnTo>
                        <a:pt x="8759" y="6080"/>
                      </a:lnTo>
                      <a:lnTo>
                        <a:pt x="8696" y="6093"/>
                      </a:lnTo>
                      <a:lnTo>
                        <a:pt x="8630" y="6099"/>
                      </a:lnTo>
                      <a:lnTo>
                        <a:pt x="8562" y="6098"/>
                      </a:lnTo>
                      <a:lnTo>
                        <a:pt x="8492" y="6091"/>
                      </a:lnTo>
                      <a:lnTo>
                        <a:pt x="8421" y="6077"/>
                      </a:lnTo>
                      <a:lnTo>
                        <a:pt x="8347" y="6054"/>
                      </a:lnTo>
                      <a:lnTo>
                        <a:pt x="8271" y="6025"/>
                      </a:lnTo>
                      <a:lnTo>
                        <a:pt x="8195" y="5987"/>
                      </a:lnTo>
                      <a:lnTo>
                        <a:pt x="8117" y="5941"/>
                      </a:lnTo>
                      <a:lnTo>
                        <a:pt x="8038" y="5885"/>
                      </a:lnTo>
                      <a:lnTo>
                        <a:pt x="7958" y="5820"/>
                      </a:lnTo>
                      <a:lnTo>
                        <a:pt x="7877" y="5746"/>
                      </a:lnTo>
                      <a:lnTo>
                        <a:pt x="6984" y="4128"/>
                      </a:lnTo>
                      <a:lnTo>
                        <a:pt x="7005" y="11553"/>
                      </a:lnTo>
                      <a:lnTo>
                        <a:pt x="6941" y="11614"/>
                      </a:lnTo>
                      <a:lnTo>
                        <a:pt x="6876" y="11668"/>
                      </a:lnTo>
                      <a:lnTo>
                        <a:pt x="6811" y="11718"/>
                      </a:lnTo>
                      <a:lnTo>
                        <a:pt x="6746" y="11763"/>
                      </a:lnTo>
                      <a:lnTo>
                        <a:pt x="6680" y="11803"/>
                      </a:lnTo>
                      <a:lnTo>
                        <a:pt x="6614" y="11838"/>
                      </a:lnTo>
                      <a:lnTo>
                        <a:pt x="6547" y="11870"/>
                      </a:lnTo>
                      <a:lnTo>
                        <a:pt x="6481" y="11897"/>
                      </a:lnTo>
                      <a:lnTo>
                        <a:pt x="6414" y="11921"/>
                      </a:lnTo>
                      <a:lnTo>
                        <a:pt x="6348" y="11939"/>
                      </a:lnTo>
                      <a:lnTo>
                        <a:pt x="6281" y="11954"/>
                      </a:lnTo>
                      <a:lnTo>
                        <a:pt x="6215" y="11964"/>
                      </a:lnTo>
                      <a:lnTo>
                        <a:pt x="6149" y="11972"/>
                      </a:lnTo>
                      <a:lnTo>
                        <a:pt x="6083" y="11975"/>
                      </a:lnTo>
                      <a:lnTo>
                        <a:pt x="6018" y="11976"/>
                      </a:lnTo>
                      <a:lnTo>
                        <a:pt x="5954" y="11972"/>
                      </a:lnTo>
                      <a:lnTo>
                        <a:pt x="5889" y="11965"/>
                      </a:lnTo>
                      <a:lnTo>
                        <a:pt x="5826" y="11956"/>
                      </a:lnTo>
                      <a:lnTo>
                        <a:pt x="5765" y="11943"/>
                      </a:lnTo>
                      <a:lnTo>
                        <a:pt x="5703" y="11927"/>
                      </a:lnTo>
                      <a:lnTo>
                        <a:pt x="5642" y="11909"/>
                      </a:lnTo>
                      <a:lnTo>
                        <a:pt x="5582" y="11887"/>
                      </a:lnTo>
                      <a:lnTo>
                        <a:pt x="5525" y="11864"/>
                      </a:lnTo>
                      <a:lnTo>
                        <a:pt x="5467" y="11837"/>
                      </a:lnTo>
                      <a:lnTo>
                        <a:pt x="5412" y="11810"/>
                      </a:lnTo>
                      <a:lnTo>
                        <a:pt x="5358" y="11779"/>
                      </a:lnTo>
                      <a:lnTo>
                        <a:pt x="5306" y="11746"/>
                      </a:lnTo>
                      <a:lnTo>
                        <a:pt x="5254" y="11711"/>
                      </a:lnTo>
                      <a:lnTo>
                        <a:pt x="5205" y="11674"/>
                      </a:lnTo>
                      <a:lnTo>
                        <a:pt x="5157" y="11635"/>
                      </a:lnTo>
                      <a:lnTo>
                        <a:pt x="5112" y="11596"/>
                      </a:lnTo>
                      <a:lnTo>
                        <a:pt x="5068" y="11553"/>
                      </a:lnTo>
                      <a:lnTo>
                        <a:pt x="5047" y="7342"/>
                      </a:lnTo>
                      <a:lnTo>
                        <a:pt x="5032" y="7313"/>
                      </a:lnTo>
                      <a:lnTo>
                        <a:pt x="5015" y="7288"/>
                      </a:lnTo>
                      <a:lnTo>
                        <a:pt x="4997" y="7263"/>
                      </a:lnTo>
                      <a:lnTo>
                        <a:pt x="4975" y="7242"/>
                      </a:lnTo>
                      <a:lnTo>
                        <a:pt x="4953" y="7222"/>
                      </a:lnTo>
                      <a:lnTo>
                        <a:pt x="4930" y="7204"/>
                      </a:lnTo>
                      <a:lnTo>
                        <a:pt x="4905" y="7188"/>
                      </a:lnTo>
                      <a:lnTo>
                        <a:pt x="4878" y="7174"/>
                      </a:lnTo>
                      <a:lnTo>
                        <a:pt x="4852" y="7162"/>
                      </a:lnTo>
                      <a:lnTo>
                        <a:pt x="4824" y="7151"/>
                      </a:lnTo>
                      <a:lnTo>
                        <a:pt x="4795" y="7144"/>
                      </a:lnTo>
                      <a:lnTo>
                        <a:pt x="4766" y="7138"/>
                      </a:lnTo>
                      <a:lnTo>
                        <a:pt x="4736" y="7132"/>
                      </a:lnTo>
                      <a:lnTo>
                        <a:pt x="4706" y="7130"/>
                      </a:lnTo>
                      <a:lnTo>
                        <a:pt x="4676" y="7128"/>
                      </a:lnTo>
                      <a:lnTo>
                        <a:pt x="4645" y="7129"/>
                      </a:lnTo>
                      <a:lnTo>
                        <a:pt x="4615" y="7131"/>
                      </a:lnTo>
                      <a:lnTo>
                        <a:pt x="4586" y="7135"/>
                      </a:lnTo>
                      <a:lnTo>
                        <a:pt x="4557" y="7141"/>
                      </a:lnTo>
                      <a:lnTo>
                        <a:pt x="4528" y="7147"/>
                      </a:lnTo>
                      <a:lnTo>
                        <a:pt x="4499" y="7156"/>
                      </a:lnTo>
                      <a:lnTo>
                        <a:pt x="4473" y="7166"/>
                      </a:lnTo>
                      <a:lnTo>
                        <a:pt x="4446" y="7177"/>
                      </a:lnTo>
                      <a:lnTo>
                        <a:pt x="4422" y="7191"/>
                      </a:lnTo>
                      <a:lnTo>
                        <a:pt x="4398" y="7205"/>
                      </a:lnTo>
                      <a:lnTo>
                        <a:pt x="4376" y="7221"/>
                      </a:lnTo>
                      <a:lnTo>
                        <a:pt x="4354" y="7238"/>
                      </a:lnTo>
                      <a:lnTo>
                        <a:pt x="4336" y="7256"/>
                      </a:lnTo>
                      <a:lnTo>
                        <a:pt x="4319" y="7276"/>
                      </a:lnTo>
                      <a:lnTo>
                        <a:pt x="4304" y="7296"/>
                      </a:lnTo>
                      <a:lnTo>
                        <a:pt x="4292" y="7319"/>
                      </a:lnTo>
                      <a:lnTo>
                        <a:pt x="4281" y="7342"/>
                      </a:lnTo>
                      <a:lnTo>
                        <a:pt x="4281" y="11559"/>
                      </a:lnTo>
                      <a:lnTo>
                        <a:pt x="4192" y="11647"/>
                      </a:lnTo>
                      <a:lnTo>
                        <a:pt x="4102" y="11722"/>
                      </a:lnTo>
                      <a:lnTo>
                        <a:pt x="4014" y="11790"/>
                      </a:lnTo>
                      <a:lnTo>
                        <a:pt x="3925" y="11846"/>
                      </a:lnTo>
                      <a:lnTo>
                        <a:pt x="3838" y="11893"/>
                      </a:lnTo>
                      <a:lnTo>
                        <a:pt x="3751" y="11932"/>
                      </a:lnTo>
                      <a:lnTo>
                        <a:pt x="3664" y="11962"/>
                      </a:lnTo>
                      <a:lnTo>
                        <a:pt x="3579" y="11985"/>
                      </a:lnTo>
                      <a:lnTo>
                        <a:pt x="3496" y="12001"/>
                      </a:lnTo>
                      <a:lnTo>
                        <a:pt x="3414" y="12010"/>
                      </a:lnTo>
                      <a:lnTo>
                        <a:pt x="3333" y="12013"/>
                      </a:lnTo>
                      <a:lnTo>
                        <a:pt x="3254" y="12011"/>
                      </a:lnTo>
                      <a:lnTo>
                        <a:pt x="3177" y="12003"/>
                      </a:lnTo>
                      <a:lnTo>
                        <a:pt x="3102" y="11991"/>
                      </a:lnTo>
                      <a:lnTo>
                        <a:pt x="3030" y="11974"/>
                      </a:lnTo>
                      <a:lnTo>
                        <a:pt x="2959" y="11954"/>
                      </a:lnTo>
                      <a:lnTo>
                        <a:pt x="2892" y="11930"/>
                      </a:lnTo>
                      <a:lnTo>
                        <a:pt x="2827" y="11903"/>
                      </a:lnTo>
                      <a:lnTo>
                        <a:pt x="2766" y="11875"/>
                      </a:lnTo>
                      <a:lnTo>
                        <a:pt x="2706" y="11845"/>
                      </a:lnTo>
                      <a:lnTo>
                        <a:pt x="2651" y="11814"/>
                      </a:lnTo>
                      <a:lnTo>
                        <a:pt x="2598" y="11782"/>
                      </a:lnTo>
                      <a:lnTo>
                        <a:pt x="2550" y="11750"/>
                      </a:lnTo>
                      <a:lnTo>
                        <a:pt x="2506" y="11718"/>
                      </a:lnTo>
                      <a:lnTo>
                        <a:pt x="2464" y="11686"/>
                      </a:lnTo>
                      <a:lnTo>
                        <a:pt x="2428" y="11656"/>
                      </a:lnTo>
                      <a:lnTo>
                        <a:pt x="2395" y="11629"/>
                      </a:lnTo>
                      <a:lnTo>
                        <a:pt x="2367" y="11603"/>
                      </a:lnTo>
                      <a:lnTo>
                        <a:pt x="2344" y="11580"/>
                      </a:lnTo>
                      <a:lnTo>
                        <a:pt x="2325" y="11561"/>
                      </a:lnTo>
                      <a:lnTo>
                        <a:pt x="2311" y="11543"/>
                      </a:lnTo>
                      <a:lnTo>
                        <a:pt x="2301" y="11532"/>
                      </a:lnTo>
                      <a:lnTo>
                        <a:pt x="2281" y="4159"/>
                      </a:lnTo>
                      <a:lnTo>
                        <a:pt x="1429" y="5810"/>
                      </a:lnTo>
                      <a:lnTo>
                        <a:pt x="1343" y="5872"/>
                      </a:lnTo>
                      <a:lnTo>
                        <a:pt x="1259" y="5927"/>
                      </a:lnTo>
                      <a:lnTo>
                        <a:pt x="1178" y="5971"/>
                      </a:lnTo>
                      <a:lnTo>
                        <a:pt x="1099" y="6009"/>
                      </a:lnTo>
                      <a:lnTo>
                        <a:pt x="1022" y="6037"/>
                      </a:lnTo>
                      <a:lnTo>
                        <a:pt x="949" y="6058"/>
                      </a:lnTo>
                      <a:lnTo>
                        <a:pt x="877" y="6072"/>
                      </a:lnTo>
                      <a:lnTo>
                        <a:pt x="809" y="6078"/>
                      </a:lnTo>
                      <a:lnTo>
                        <a:pt x="743" y="6078"/>
                      </a:lnTo>
                      <a:lnTo>
                        <a:pt x="680" y="6072"/>
                      </a:lnTo>
                      <a:lnTo>
                        <a:pt x="620" y="6059"/>
                      </a:lnTo>
                      <a:lnTo>
                        <a:pt x="562" y="6042"/>
                      </a:lnTo>
                      <a:lnTo>
                        <a:pt x="507" y="6019"/>
                      </a:lnTo>
                      <a:lnTo>
                        <a:pt x="455" y="5992"/>
                      </a:lnTo>
                      <a:lnTo>
                        <a:pt x="406" y="5961"/>
                      </a:lnTo>
                      <a:lnTo>
                        <a:pt x="359" y="5925"/>
                      </a:lnTo>
                      <a:lnTo>
                        <a:pt x="315" y="5886"/>
                      </a:lnTo>
                      <a:lnTo>
                        <a:pt x="274" y="5844"/>
                      </a:lnTo>
                      <a:lnTo>
                        <a:pt x="235" y="5799"/>
                      </a:lnTo>
                      <a:lnTo>
                        <a:pt x="199" y="5752"/>
                      </a:lnTo>
                      <a:lnTo>
                        <a:pt x="167" y="5702"/>
                      </a:lnTo>
                      <a:lnTo>
                        <a:pt x="137" y="5652"/>
                      </a:lnTo>
                      <a:lnTo>
                        <a:pt x="110" y="5600"/>
                      </a:lnTo>
                      <a:lnTo>
                        <a:pt x="86" y="5546"/>
                      </a:lnTo>
                      <a:lnTo>
                        <a:pt x="65" y="5493"/>
                      </a:lnTo>
                      <a:lnTo>
                        <a:pt x="47" y="5440"/>
                      </a:lnTo>
                      <a:lnTo>
                        <a:pt x="32" y="5387"/>
                      </a:lnTo>
                      <a:lnTo>
                        <a:pt x="19" y="5333"/>
                      </a:lnTo>
                      <a:lnTo>
                        <a:pt x="9" y="5282"/>
                      </a:lnTo>
                      <a:lnTo>
                        <a:pt x="3" y="5232"/>
                      </a:lnTo>
                      <a:lnTo>
                        <a:pt x="0" y="5184"/>
                      </a:lnTo>
                      <a:lnTo>
                        <a:pt x="0" y="5138"/>
                      </a:lnTo>
                      <a:lnTo>
                        <a:pt x="2408" y="297"/>
                      </a:lnTo>
                      <a:lnTo>
                        <a:pt x="2625" y="121"/>
                      </a:lnTo>
                      <a:lnTo>
                        <a:pt x="2898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5" name="Freeform 28"/>
                <p:cNvSpPr>
                  <a:spLocks/>
                </p:cNvSpPr>
                <p:nvPr/>
              </p:nvSpPr>
              <p:spPr bwMode="auto">
                <a:xfrm>
                  <a:off x="1423" y="1210"/>
                  <a:ext cx="700" cy="692"/>
                </a:xfrm>
                <a:custGeom>
                  <a:avLst/>
                  <a:gdLst>
                    <a:gd name="T0" fmla="*/ 2314 w 4197"/>
                    <a:gd name="T1" fmla="*/ 10 h 4148"/>
                    <a:gd name="T2" fmla="*/ 2623 w 4197"/>
                    <a:gd name="T3" fmla="*/ 65 h 4148"/>
                    <a:gd name="T4" fmla="*/ 2916 w 4197"/>
                    <a:gd name="T5" fmla="*/ 163 h 4148"/>
                    <a:gd name="T6" fmla="*/ 3187 w 4197"/>
                    <a:gd name="T7" fmla="*/ 300 h 4148"/>
                    <a:gd name="T8" fmla="*/ 3434 w 4197"/>
                    <a:gd name="T9" fmla="*/ 474 h 4148"/>
                    <a:gd name="T10" fmla="*/ 3652 w 4197"/>
                    <a:gd name="T11" fmla="*/ 679 h 4148"/>
                    <a:gd name="T12" fmla="*/ 3840 w 4197"/>
                    <a:gd name="T13" fmla="*/ 915 h 4148"/>
                    <a:gd name="T14" fmla="*/ 3991 w 4197"/>
                    <a:gd name="T15" fmla="*/ 1175 h 4148"/>
                    <a:gd name="T16" fmla="*/ 4104 w 4197"/>
                    <a:gd name="T17" fmla="*/ 1457 h 4148"/>
                    <a:gd name="T18" fmla="*/ 4173 w 4197"/>
                    <a:gd name="T19" fmla="*/ 1758 h 4148"/>
                    <a:gd name="T20" fmla="*/ 4197 w 4197"/>
                    <a:gd name="T21" fmla="*/ 2073 h 4148"/>
                    <a:gd name="T22" fmla="*/ 4173 w 4197"/>
                    <a:gd name="T23" fmla="*/ 2390 h 4148"/>
                    <a:gd name="T24" fmla="*/ 4104 w 4197"/>
                    <a:gd name="T25" fmla="*/ 2690 h 4148"/>
                    <a:gd name="T26" fmla="*/ 3991 w 4197"/>
                    <a:gd name="T27" fmla="*/ 2973 h 4148"/>
                    <a:gd name="T28" fmla="*/ 3840 w 4197"/>
                    <a:gd name="T29" fmla="*/ 3233 h 4148"/>
                    <a:gd name="T30" fmla="*/ 3652 w 4197"/>
                    <a:gd name="T31" fmla="*/ 3469 h 4148"/>
                    <a:gd name="T32" fmla="*/ 3434 w 4197"/>
                    <a:gd name="T33" fmla="*/ 3674 h 4148"/>
                    <a:gd name="T34" fmla="*/ 3187 w 4197"/>
                    <a:gd name="T35" fmla="*/ 3848 h 4148"/>
                    <a:gd name="T36" fmla="*/ 2916 w 4197"/>
                    <a:gd name="T37" fmla="*/ 3985 h 4148"/>
                    <a:gd name="T38" fmla="*/ 2623 w 4197"/>
                    <a:gd name="T39" fmla="*/ 4083 h 4148"/>
                    <a:gd name="T40" fmla="*/ 2314 w 4197"/>
                    <a:gd name="T41" fmla="*/ 4137 h 4148"/>
                    <a:gd name="T42" fmla="*/ 1991 w 4197"/>
                    <a:gd name="T43" fmla="*/ 4145 h 4148"/>
                    <a:gd name="T44" fmla="*/ 1677 w 4197"/>
                    <a:gd name="T45" fmla="*/ 4105 h 4148"/>
                    <a:gd name="T46" fmla="*/ 1377 w 4197"/>
                    <a:gd name="T47" fmla="*/ 4022 h 4148"/>
                    <a:gd name="T48" fmla="*/ 1099 w 4197"/>
                    <a:gd name="T49" fmla="*/ 3898 h 4148"/>
                    <a:gd name="T50" fmla="*/ 844 w 4197"/>
                    <a:gd name="T51" fmla="*/ 3736 h 4148"/>
                    <a:gd name="T52" fmla="*/ 615 w 4197"/>
                    <a:gd name="T53" fmla="*/ 3540 h 4148"/>
                    <a:gd name="T54" fmla="*/ 418 w 4197"/>
                    <a:gd name="T55" fmla="*/ 3315 h 4148"/>
                    <a:gd name="T56" fmla="*/ 254 w 4197"/>
                    <a:gd name="T57" fmla="*/ 3063 h 4148"/>
                    <a:gd name="T58" fmla="*/ 128 w 4197"/>
                    <a:gd name="T59" fmla="*/ 2787 h 4148"/>
                    <a:gd name="T60" fmla="*/ 43 w 4197"/>
                    <a:gd name="T61" fmla="*/ 2492 h 4148"/>
                    <a:gd name="T62" fmla="*/ 4 w 4197"/>
                    <a:gd name="T63" fmla="*/ 2181 h 4148"/>
                    <a:gd name="T64" fmla="*/ 11 w 4197"/>
                    <a:gd name="T65" fmla="*/ 1861 h 4148"/>
                    <a:gd name="T66" fmla="*/ 66 w 4197"/>
                    <a:gd name="T67" fmla="*/ 1556 h 4148"/>
                    <a:gd name="T68" fmla="*/ 166 w 4197"/>
                    <a:gd name="T69" fmla="*/ 1266 h 4148"/>
                    <a:gd name="T70" fmla="*/ 305 w 4197"/>
                    <a:gd name="T71" fmla="*/ 999 h 4148"/>
                    <a:gd name="T72" fmla="*/ 480 w 4197"/>
                    <a:gd name="T73" fmla="*/ 755 h 4148"/>
                    <a:gd name="T74" fmla="*/ 688 w 4197"/>
                    <a:gd name="T75" fmla="*/ 539 h 4148"/>
                    <a:gd name="T76" fmla="*/ 926 w 4197"/>
                    <a:gd name="T77" fmla="*/ 353 h 4148"/>
                    <a:gd name="T78" fmla="*/ 1189 w 4197"/>
                    <a:gd name="T79" fmla="*/ 204 h 4148"/>
                    <a:gd name="T80" fmla="*/ 1475 w 4197"/>
                    <a:gd name="T81" fmla="*/ 93 h 4148"/>
                    <a:gd name="T82" fmla="*/ 1780 w 4197"/>
                    <a:gd name="T83" fmla="*/ 23 h 4148"/>
                    <a:gd name="T84" fmla="*/ 2100 w 4197"/>
                    <a:gd name="T85" fmla="*/ 0 h 4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97" h="4148">
                      <a:moveTo>
                        <a:pt x="2100" y="0"/>
                      </a:moveTo>
                      <a:lnTo>
                        <a:pt x="2207" y="2"/>
                      </a:lnTo>
                      <a:lnTo>
                        <a:pt x="2314" y="10"/>
                      </a:lnTo>
                      <a:lnTo>
                        <a:pt x="2419" y="23"/>
                      </a:lnTo>
                      <a:lnTo>
                        <a:pt x="2522" y="41"/>
                      </a:lnTo>
                      <a:lnTo>
                        <a:pt x="2623" y="65"/>
                      </a:lnTo>
                      <a:lnTo>
                        <a:pt x="2724" y="93"/>
                      </a:lnTo>
                      <a:lnTo>
                        <a:pt x="2820" y="126"/>
                      </a:lnTo>
                      <a:lnTo>
                        <a:pt x="2916" y="163"/>
                      </a:lnTo>
                      <a:lnTo>
                        <a:pt x="3009" y="204"/>
                      </a:lnTo>
                      <a:lnTo>
                        <a:pt x="3100" y="250"/>
                      </a:lnTo>
                      <a:lnTo>
                        <a:pt x="3187" y="300"/>
                      </a:lnTo>
                      <a:lnTo>
                        <a:pt x="3272" y="353"/>
                      </a:lnTo>
                      <a:lnTo>
                        <a:pt x="3355" y="412"/>
                      </a:lnTo>
                      <a:lnTo>
                        <a:pt x="3434" y="474"/>
                      </a:lnTo>
                      <a:lnTo>
                        <a:pt x="3510" y="539"/>
                      </a:lnTo>
                      <a:lnTo>
                        <a:pt x="3583" y="607"/>
                      </a:lnTo>
                      <a:lnTo>
                        <a:pt x="3652" y="679"/>
                      </a:lnTo>
                      <a:lnTo>
                        <a:pt x="3718" y="755"/>
                      </a:lnTo>
                      <a:lnTo>
                        <a:pt x="3781" y="833"/>
                      </a:lnTo>
                      <a:lnTo>
                        <a:pt x="3840" y="915"/>
                      </a:lnTo>
                      <a:lnTo>
                        <a:pt x="3894" y="999"/>
                      </a:lnTo>
                      <a:lnTo>
                        <a:pt x="3944" y="1085"/>
                      </a:lnTo>
                      <a:lnTo>
                        <a:pt x="3991" y="1175"/>
                      </a:lnTo>
                      <a:lnTo>
                        <a:pt x="4032" y="1266"/>
                      </a:lnTo>
                      <a:lnTo>
                        <a:pt x="4071" y="1361"/>
                      </a:lnTo>
                      <a:lnTo>
                        <a:pt x="4104" y="1457"/>
                      </a:lnTo>
                      <a:lnTo>
                        <a:pt x="4131" y="1556"/>
                      </a:lnTo>
                      <a:lnTo>
                        <a:pt x="4155" y="1656"/>
                      </a:lnTo>
                      <a:lnTo>
                        <a:pt x="4173" y="1758"/>
                      </a:lnTo>
                      <a:lnTo>
                        <a:pt x="4187" y="1861"/>
                      </a:lnTo>
                      <a:lnTo>
                        <a:pt x="4195" y="1967"/>
                      </a:lnTo>
                      <a:lnTo>
                        <a:pt x="4197" y="2073"/>
                      </a:lnTo>
                      <a:lnTo>
                        <a:pt x="4195" y="2181"/>
                      </a:lnTo>
                      <a:lnTo>
                        <a:pt x="4187" y="2285"/>
                      </a:lnTo>
                      <a:lnTo>
                        <a:pt x="4173" y="2390"/>
                      </a:lnTo>
                      <a:lnTo>
                        <a:pt x="4155" y="2492"/>
                      </a:lnTo>
                      <a:lnTo>
                        <a:pt x="4131" y="2592"/>
                      </a:lnTo>
                      <a:lnTo>
                        <a:pt x="4104" y="2690"/>
                      </a:lnTo>
                      <a:lnTo>
                        <a:pt x="4071" y="2787"/>
                      </a:lnTo>
                      <a:lnTo>
                        <a:pt x="4032" y="2881"/>
                      </a:lnTo>
                      <a:lnTo>
                        <a:pt x="3991" y="2973"/>
                      </a:lnTo>
                      <a:lnTo>
                        <a:pt x="3944" y="3063"/>
                      </a:lnTo>
                      <a:lnTo>
                        <a:pt x="3894" y="3149"/>
                      </a:lnTo>
                      <a:lnTo>
                        <a:pt x="3840" y="3233"/>
                      </a:lnTo>
                      <a:lnTo>
                        <a:pt x="3781" y="3315"/>
                      </a:lnTo>
                      <a:lnTo>
                        <a:pt x="3718" y="3393"/>
                      </a:lnTo>
                      <a:lnTo>
                        <a:pt x="3652" y="3469"/>
                      </a:lnTo>
                      <a:lnTo>
                        <a:pt x="3583" y="3540"/>
                      </a:lnTo>
                      <a:lnTo>
                        <a:pt x="3510" y="3609"/>
                      </a:lnTo>
                      <a:lnTo>
                        <a:pt x="3434" y="3674"/>
                      </a:lnTo>
                      <a:lnTo>
                        <a:pt x="3355" y="3736"/>
                      </a:lnTo>
                      <a:lnTo>
                        <a:pt x="3272" y="3793"/>
                      </a:lnTo>
                      <a:lnTo>
                        <a:pt x="3187" y="3848"/>
                      </a:lnTo>
                      <a:lnTo>
                        <a:pt x="3100" y="3898"/>
                      </a:lnTo>
                      <a:lnTo>
                        <a:pt x="3009" y="3944"/>
                      </a:lnTo>
                      <a:lnTo>
                        <a:pt x="2916" y="3985"/>
                      </a:lnTo>
                      <a:lnTo>
                        <a:pt x="2820" y="4022"/>
                      </a:lnTo>
                      <a:lnTo>
                        <a:pt x="2724" y="4054"/>
                      </a:lnTo>
                      <a:lnTo>
                        <a:pt x="2623" y="4083"/>
                      </a:lnTo>
                      <a:lnTo>
                        <a:pt x="2522" y="4105"/>
                      </a:lnTo>
                      <a:lnTo>
                        <a:pt x="2419" y="4124"/>
                      </a:lnTo>
                      <a:lnTo>
                        <a:pt x="2314" y="4137"/>
                      </a:lnTo>
                      <a:lnTo>
                        <a:pt x="2207" y="4145"/>
                      </a:lnTo>
                      <a:lnTo>
                        <a:pt x="2100" y="4148"/>
                      </a:lnTo>
                      <a:lnTo>
                        <a:pt x="1991" y="4145"/>
                      </a:lnTo>
                      <a:lnTo>
                        <a:pt x="1884" y="4137"/>
                      </a:lnTo>
                      <a:lnTo>
                        <a:pt x="1780" y="4124"/>
                      </a:lnTo>
                      <a:lnTo>
                        <a:pt x="1677" y="4105"/>
                      </a:lnTo>
                      <a:lnTo>
                        <a:pt x="1574" y="4083"/>
                      </a:lnTo>
                      <a:lnTo>
                        <a:pt x="1475" y="4054"/>
                      </a:lnTo>
                      <a:lnTo>
                        <a:pt x="1377" y="4022"/>
                      </a:lnTo>
                      <a:lnTo>
                        <a:pt x="1283" y="3985"/>
                      </a:lnTo>
                      <a:lnTo>
                        <a:pt x="1189" y="3944"/>
                      </a:lnTo>
                      <a:lnTo>
                        <a:pt x="1099" y="3898"/>
                      </a:lnTo>
                      <a:lnTo>
                        <a:pt x="1011" y="3848"/>
                      </a:lnTo>
                      <a:lnTo>
                        <a:pt x="926" y="3793"/>
                      </a:lnTo>
                      <a:lnTo>
                        <a:pt x="844" y="3736"/>
                      </a:lnTo>
                      <a:lnTo>
                        <a:pt x="764" y="3674"/>
                      </a:lnTo>
                      <a:lnTo>
                        <a:pt x="688" y="3609"/>
                      </a:lnTo>
                      <a:lnTo>
                        <a:pt x="615" y="3540"/>
                      </a:lnTo>
                      <a:lnTo>
                        <a:pt x="546" y="3469"/>
                      </a:lnTo>
                      <a:lnTo>
                        <a:pt x="480" y="3393"/>
                      </a:lnTo>
                      <a:lnTo>
                        <a:pt x="418" y="3315"/>
                      </a:lnTo>
                      <a:lnTo>
                        <a:pt x="359" y="3233"/>
                      </a:lnTo>
                      <a:lnTo>
                        <a:pt x="305" y="3149"/>
                      </a:lnTo>
                      <a:lnTo>
                        <a:pt x="254" y="3063"/>
                      </a:lnTo>
                      <a:lnTo>
                        <a:pt x="208" y="2973"/>
                      </a:lnTo>
                      <a:lnTo>
                        <a:pt x="166" y="2881"/>
                      </a:lnTo>
                      <a:lnTo>
                        <a:pt x="128" y="2787"/>
                      </a:lnTo>
                      <a:lnTo>
                        <a:pt x="95" y="2690"/>
                      </a:lnTo>
                      <a:lnTo>
                        <a:pt x="66" y="2592"/>
                      </a:lnTo>
                      <a:lnTo>
                        <a:pt x="43" y="2492"/>
                      </a:lnTo>
                      <a:lnTo>
                        <a:pt x="25" y="2390"/>
                      </a:lnTo>
                      <a:lnTo>
                        <a:pt x="11" y="2285"/>
                      </a:lnTo>
                      <a:lnTo>
                        <a:pt x="4" y="2181"/>
                      </a:lnTo>
                      <a:lnTo>
                        <a:pt x="0" y="2073"/>
                      </a:lnTo>
                      <a:lnTo>
                        <a:pt x="4" y="1967"/>
                      </a:lnTo>
                      <a:lnTo>
                        <a:pt x="11" y="1861"/>
                      </a:lnTo>
                      <a:lnTo>
                        <a:pt x="25" y="1758"/>
                      </a:lnTo>
                      <a:lnTo>
                        <a:pt x="43" y="1656"/>
                      </a:lnTo>
                      <a:lnTo>
                        <a:pt x="66" y="1556"/>
                      </a:lnTo>
                      <a:lnTo>
                        <a:pt x="95" y="1457"/>
                      </a:lnTo>
                      <a:lnTo>
                        <a:pt x="128" y="1361"/>
                      </a:lnTo>
                      <a:lnTo>
                        <a:pt x="166" y="1266"/>
                      </a:lnTo>
                      <a:lnTo>
                        <a:pt x="208" y="1175"/>
                      </a:lnTo>
                      <a:lnTo>
                        <a:pt x="254" y="1085"/>
                      </a:lnTo>
                      <a:lnTo>
                        <a:pt x="305" y="999"/>
                      </a:lnTo>
                      <a:lnTo>
                        <a:pt x="359" y="915"/>
                      </a:lnTo>
                      <a:lnTo>
                        <a:pt x="418" y="833"/>
                      </a:lnTo>
                      <a:lnTo>
                        <a:pt x="480" y="755"/>
                      </a:lnTo>
                      <a:lnTo>
                        <a:pt x="546" y="679"/>
                      </a:lnTo>
                      <a:lnTo>
                        <a:pt x="615" y="607"/>
                      </a:lnTo>
                      <a:lnTo>
                        <a:pt x="688" y="539"/>
                      </a:lnTo>
                      <a:lnTo>
                        <a:pt x="764" y="474"/>
                      </a:lnTo>
                      <a:lnTo>
                        <a:pt x="844" y="412"/>
                      </a:lnTo>
                      <a:lnTo>
                        <a:pt x="926" y="353"/>
                      </a:lnTo>
                      <a:lnTo>
                        <a:pt x="1011" y="300"/>
                      </a:lnTo>
                      <a:lnTo>
                        <a:pt x="1099" y="250"/>
                      </a:lnTo>
                      <a:lnTo>
                        <a:pt x="1189" y="204"/>
                      </a:lnTo>
                      <a:lnTo>
                        <a:pt x="1283" y="163"/>
                      </a:lnTo>
                      <a:lnTo>
                        <a:pt x="1377" y="126"/>
                      </a:lnTo>
                      <a:lnTo>
                        <a:pt x="1475" y="93"/>
                      </a:lnTo>
                      <a:lnTo>
                        <a:pt x="1574" y="65"/>
                      </a:lnTo>
                      <a:lnTo>
                        <a:pt x="1677" y="41"/>
                      </a:lnTo>
                      <a:lnTo>
                        <a:pt x="1780" y="23"/>
                      </a:lnTo>
                      <a:lnTo>
                        <a:pt x="1884" y="10"/>
                      </a:lnTo>
                      <a:lnTo>
                        <a:pt x="1991" y="2"/>
                      </a:lnTo>
                      <a:lnTo>
                        <a:pt x="2100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107" name="Group 36"/>
              <p:cNvGrpSpPr>
                <a:grpSpLocks noChangeAspect="1"/>
              </p:cNvGrpSpPr>
              <p:nvPr/>
            </p:nvGrpSpPr>
            <p:grpSpPr bwMode="auto">
              <a:xfrm>
                <a:off x="358009" y="6880084"/>
                <a:ext cx="236370" cy="458207"/>
                <a:chOff x="1318" y="798"/>
                <a:chExt cx="1952" cy="3784"/>
              </a:xfrm>
              <a:grpFill/>
            </p:grpSpPr>
            <p:sp>
              <p:nvSpPr>
                <p:cNvPr id="111" name="Freeform 37"/>
                <p:cNvSpPr>
                  <a:spLocks/>
                </p:cNvSpPr>
                <p:nvPr/>
              </p:nvSpPr>
              <p:spPr bwMode="auto">
                <a:xfrm>
                  <a:off x="1586" y="1894"/>
                  <a:ext cx="1684" cy="2688"/>
                </a:xfrm>
                <a:custGeom>
                  <a:avLst/>
                  <a:gdLst>
                    <a:gd name="T0" fmla="*/ 4174 w 8420"/>
                    <a:gd name="T1" fmla="*/ 639 h 13438"/>
                    <a:gd name="T2" fmla="*/ 5666 w 8420"/>
                    <a:gd name="T3" fmla="*/ 112 h 13438"/>
                    <a:gd name="T4" fmla="*/ 8410 w 8420"/>
                    <a:gd name="T5" fmla="*/ 5089 h 13438"/>
                    <a:gd name="T6" fmla="*/ 8419 w 8420"/>
                    <a:gd name="T7" fmla="*/ 5275 h 13438"/>
                    <a:gd name="T8" fmla="*/ 8389 w 8420"/>
                    <a:gd name="T9" fmla="*/ 5460 h 13438"/>
                    <a:gd name="T10" fmla="*/ 8323 w 8420"/>
                    <a:gd name="T11" fmla="*/ 5634 h 13438"/>
                    <a:gd name="T12" fmla="*/ 8224 w 8420"/>
                    <a:gd name="T13" fmla="*/ 5786 h 13438"/>
                    <a:gd name="T14" fmla="*/ 8097 w 8420"/>
                    <a:gd name="T15" fmla="*/ 5910 h 13438"/>
                    <a:gd name="T16" fmla="*/ 7945 w 8420"/>
                    <a:gd name="T17" fmla="*/ 5994 h 13438"/>
                    <a:gd name="T18" fmla="*/ 7775 w 8420"/>
                    <a:gd name="T19" fmla="*/ 6029 h 13438"/>
                    <a:gd name="T20" fmla="*/ 7587 w 8420"/>
                    <a:gd name="T21" fmla="*/ 6008 h 13438"/>
                    <a:gd name="T22" fmla="*/ 7387 w 8420"/>
                    <a:gd name="T23" fmla="*/ 5919 h 13438"/>
                    <a:gd name="T24" fmla="*/ 7180 w 8420"/>
                    <a:gd name="T25" fmla="*/ 5754 h 13438"/>
                    <a:gd name="T26" fmla="*/ 7146 w 8420"/>
                    <a:gd name="T27" fmla="*/ 7469 h 13438"/>
                    <a:gd name="T28" fmla="*/ 5980 w 8420"/>
                    <a:gd name="T29" fmla="*/ 13081 h 13438"/>
                    <a:gd name="T30" fmla="*/ 5813 w 8420"/>
                    <a:gd name="T31" fmla="*/ 13229 h 13438"/>
                    <a:gd name="T32" fmla="*/ 5645 w 8420"/>
                    <a:gd name="T33" fmla="*/ 13334 h 13438"/>
                    <a:gd name="T34" fmla="*/ 5478 w 8420"/>
                    <a:gd name="T35" fmla="*/ 13403 h 13438"/>
                    <a:gd name="T36" fmla="*/ 5314 w 8420"/>
                    <a:gd name="T37" fmla="*/ 13435 h 13438"/>
                    <a:gd name="T38" fmla="*/ 5154 w 8420"/>
                    <a:gd name="T39" fmla="*/ 13436 h 13438"/>
                    <a:gd name="T40" fmla="*/ 4998 w 8420"/>
                    <a:gd name="T41" fmla="*/ 13407 h 13438"/>
                    <a:gd name="T42" fmla="*/ 4849 w 8420"/>
                    <a:gd name="T43" fmla="*/ 13352 h 13438"/>
                    <a:gd name="T44" fmla="*/ 4708 w 8420"/>
                    <a:gd name="T45" fmla="*/ 13275 h 13438"/>
                    <a:gd name="T46" fmla="*/ 4575 w 8420"/>
                    <a:gd name="T47" fmla="*/ 13178 h 13438"/>
                    <a:gd name="T48" fmla="*/ 4454 w 8420"/>
                    <a:gd name="T49" fmla="*/ 13063 h 13438"/>
                    <a:gd name="T50" fmla="*/ 4406 w 8420"/>
                    <a:gd name="T51" fmla="*/ 7658 h 13438"/>
                    <a:gd name="T52" fmla="*/ 4372 w 8420"/>
                    <a:gd name="T53" fmla="*/ 7612 h 13438"/>
                    <a:gd name="T54" fmla="*/ 4333 w 8420"/>
                    <a:gd name="T55" fmla="*/ 7576 h 13438"/>
                    <a:gd name="T56" fmla="*/ 4289 w 8420"/>
                    <a:gd name="T57" fmla="*/ 7550 h 13438"/>
                    <a:gd name="T58" fmla="*/ 4243 w 8420"/>
                    <a:gd name="T59" fmla="*/ 7535 h 13438"/>
                    <a:gd name="T60" fmla="*/ 4195 w 8420"/>
                    <a:gd name="T61" fmla="*/ 7529 h 13438"/>
                    <a:gd name="T62" fmla="*/ 4147 w 8420"/>
                    <a:gd name="T63" fmla="*/ 7535 h 13438"/>
                    <a:gd name="T64" fmla="*/ 4101 w 8420"/>
                    <a:gd name="T65" fmla="*/ 7549 h 13438"/>
                    <a:gd name="T66" fmla="*/ 4057 w 8420"/>
                    <a:gd name="T67" fmla="*/ 7575 h 13438"/>
                    <a:gd name="T68" fmla="*/ 4018 w 8420"/>
                    <a:gd name="T69" fmla="*/ 7611 h 13438"/>
                    <a:gd name="T70" fmla="*/ 3983 w 8420"/>
                    <a:gd name="T71" fmla="*/ 7658 h 13438"/>
                    <a:gd name="T72" fmla="*/ 3886 w 8420"/>
                    <a:gd name="T73" fmla="*/ 13093 h 13438"/>
                    <a:gd name="T74" fmla="*/ 3663 w 8420"/>
                    <a:gd name="T75" fmla="*/ 13272 h 13438"/>
                    <a:gd name="T76" fmla="*/ 3449 w 8420"/>
                    <a:gd name="T77" fmla="*/ 13380 h 13438"/>
                    <a:gd name="T78" fmla="*/ 3248 w 8420"/>
                    <a:gd name="T79" fmla="*/ 13426 h 13438"/>
                    <a:gd name="T80" fmla="*/ 3062 w 8420"/>
                    <a:gd name="T81" fmla="*/ 13425 h 13438"/>
                    <a:gd name="T82" fmla="*/ 2894 w 8420"/>
                    <a:gd name="T83" fmla="*/ 13386 h 13438"/>
                    <a:gd name="T84" fmla="*/ 2745 w 8420"/>
                    <a:gd name="T85" fmla="*/ 13321 h 13438"/>
                    <a:gd name="T86" fmla="*/ 2620 w 8420"/>
                    <a:gd name="T87" fmla="*/ 13242 h 13438"/>
                    <a:gd name="T88" fmla="*/ 2518 w 8420"/>
                    <a:gd name="T89" fmla="*/ 13159 h 13438"/>
                    <a:gd name="T90" fmla="*/ 2444 w 8420"/>
                    <a:gd name="T91" fmla="*/ 13085 h 13438"/>
                    <a:gd name="T92" fmla="*/ 2402 w 8420"/>
                    <a:gd name="T93" fmla="*/ 13032 h 13438"/>
                    <a:gd name="T94" fmla="*/ 1238 w 8420"/>
                    <a:gd name="T95" fmla="*/ 7480 h 13438"/>
                    <a:gd name="T96" fmla="*/ 1160 w 8420"/>
                    <a:gd name="T97" fmla="*/ 5764 h 13438"/>
                    <a:gd name="T98" fmla="*/ 965 w 8420"/>
                    <a:gd name="T99" fmla="*/ 5905 h 13438"/>
                    <a:gd name="T100" fmla="*/ 780 w 8420"/>
                    <a:gd name="T101" fmla="*/ 5986 h 13438"/>
                    <a:gd name="T102" fmla="*/ 610 w 8420"/>
                    <a:gd name="T103" fmla="*/ 6016 h 13438"/>
                    <a:gd name="T104" fmla="*/ 454 w 8420"/>
                    <a:gd name="T105" fmla="*/ 5995 h 13438"/>
                    <a:gd name="T106" fmla="*/ 317 w 8420"/>
                    <a:gd name="T107" fmla="*/ 5928 h 13438"/>
                    <a:gd name="T108" fmla="*/ 201 w 8420"/>
                    <a:gd name="T109" fmla="*/ 5821 h 13438"/>
                    <a:gd name="T110" fmla="*/ 110 w 8420"/>
                    <a:gd name="T111" fmla="*/ 5675 h 13438"/>
                    <a:gd name="T112" fmla="*/ 44 w 8420"/>
                    <a:gd name="T113" fmla="*/ 5496 h 13438"/>
                    <a:gd name="T114" fmla="*/ 7 w 8420"/>
                    <a:gd name="T115" fmla="*/ 5288 h 13438"/>
                    <a:gd name="T116" fmla="*/ 1 w 8420"/>
                    <a:gd name="T117" fmla="*/ 5055 h 13438"/>
                    <a:gd name="T118" fmla="*/ 2616 w 8420"/>
                    <a:gd name="T119" fmla="*/ 162 h 13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420" h="13438">
                      <a:moveTo>
                        <a:pt x="2901" y="0"/>
                      </a:moveTo>
                      <a:lnTo>
                        <a:pt x="3692" y="0"/>
                      </a:lnTo>
                      <a:lnTo>
                        <a:pt x="4174" y="639"/>
                      </a:lnTo>
                      <a:lnTo>
                        <a:pt x="4653" y="0"/>
                      </a:lnTo>
                      <a:lnTo>
                        <a:pt x="5441" y="0"/>
                      </a:lnTo>
                      <a:lnTo>
                        <a:pt x="5666" y="112"/>
                      </a:lnTo>
                      <a:lnTo>
                        <a:pt x="5851" y="297"/>
                      </a:lnTo>
                      <a:lnTo>
                        <a:pt x="8396" y="5029"/>
                      </a:lnTo>
                      <a:lnTo>
                        <a:pt x="8410" y="5089"/>
                      </a:lnTo>
                      <a:lnTo>
                        <a:pt x="8418" y="5151"/>
                      </a:lnTo>
                      <a:lnTo>
                        <a:pt x="8420" y="5213"/>
                      </a:lnTo>
                      <a:lnTo>
                        <a:pt x="8419" y="5275"/>
                      </a:lnTo>
                      <a:lnTo>
                        <a:pt x="8413" y="5338"/>
                      </a:lnTo>
                      <a:lnTo>
                        <a:pt x="8404" y="5399"/>
                      </a:lnTo>
                      <a:lnTo>
                        <a:pt x="8389" y="5460"/>
                      </a:lnTo>
                      <a:lnTo>
                        <a:pt x="8370" y="5519"/>
                      </a:lnTo>
                      <a:lnTo>
                        <a:pt x="8349" y="5577"/>
                      </a:lnTo>
                      <a:lnTo>
                        <a:pt x="8323" y="5634"/>
                      </a:lnTo>
                      <a:lnTo>
                        <a:pt x="8293" y="5687"/>
                      </a:lnTo>
                      <a:lnTo>
                        <a:pt x="8260" y="5738"/>
                      </a:lnTo>
                      <a:lnTo>
                        <a:pt x="8224" y="5786"/>
                      </a:lnTo>
                      <a:lnTo>
                        <a:pt x="8185" y="5831"/>
                      </a:lnTo>
                      <a:lnTo>
                        <a:pt x="8142" y="5873"/>
                      </a:lnTo>
                      <a:lnTo>
                        <a:pt x="8097" y="5910"/>
                      </a:lnTo>
                      <a:lnTo>
                        <a:pt x="8050" y="5943"/>
                      </a:lnTo>
                      <a:lnTo>
                        <a:pt x="7999" y="5971"/>
                      </a:lnTo>
                      <a:lnTo>
                        <a:pt x="7945" y="5994"/>
                      </a:lnTo>
                      <a:lnTo>
                        <a:pt x="7891" y="6011"/>
                      </a:lnTo>
                      <a:lnTo>
                        <a:pt x="7834" y="6023"/>
                      </a:lnTo>
                      <a:lnTo>
                        <a:pt x="7775" y="6029"/>
                      </a:lnTo>
                      <a:lnTo>
                        <a:pt x="7713" y="6029"/>
                      </a:lnTo>
                      <a:lnTo>
                        <a:pt x="7651" y="6022"/>
                      </a:lnTo>
                      <a:lnTo>
                        <a:pt x="7587" y="6008"/>
                      </a:lnTo>
                      <a:lnTo>
                        <a:pt x="7522" y="5986"/>
                      </a:lnTo>
                      <a:lnTo>
                        <a:pt x="7455" y="5957"/>
                      </a:lnTo>
                      <a:lnTo>
                        <a:pt x="7387" y="5919"/>
                      </a:lnTo>
                      <a:lnTo>
                        <a:pt x="7318" y="5873"/>
                      </a:lnTo>
                      <a:lnTo>
                        <a:pt x="7249" y="5818"/>
                      </a:lnTo>
                      <a:lnTo>
                        <a:pt x="7180" y="5754"/>
                      </a:lnTo>
                      <a:lnTo>
                        <a:pt x="7109" y="5681"/>
                      </a:lnTo>
                      <a:lnTo>
                        <a:pt x="6443" y="4458"/>
                      </a:lnTo>
                      <a:lnTo>
                        <a:pt x="7146" y="7469"/>
                      </a:lnTo>
                      <a:lnTo>
                        <a:pt x="6027" y="7467"/>
                      </a:lnTo>
                      <a:lnTo>
                        <a:pt x="6035" y="13021"/>
                      </a:lnTo>
                      <a:lnTo>
                        <a:pt x="5980" y="13081"/>
                      </a:lnTo>
                      <a:lnTo>
                        <a:pt x="5925" y="13134"/>
                      </a:lnTo>
                      <a:lnTo>
                        <a:pt x="5869" y="13184"/>
                      </a:lnTo>
                      <a:lnTo>
                        <a:pt x="5813" y="13229"/>
                      </a:lnTo>
                      <a:lnTo>
                        <a:pt x="5758" y="13268"/>
                      </a:lnTo>
                      <a:lnTo>
                        <a:pt x="5701" y="13303"/>
                      </a:lnTo>
                      <a:lnTo>
                        <a:pt x="5645" y="13334"/>
                      </a:lnTo>
                      <a:lnTo>
                        <a:pt x="5590" y="13361"/>
                      </a:lnTo>
                      <a:lnTo>
                        <a:pt x="5534" y="13384"/>
                      </a:lnTo>
                      <a:lnTo>
                        <a:pt x="5478" y="13403"/>
                      </a:lnTo>
                      <a:lnTo>
                        <a:pt x="5424" y="13417"/>
                      </a:lnTo>
                      <a:lnTo>
                        <a:pt x="5370" y="13428"/>
                      </a:lnTo>
                      <a:lnTo>
                        <a:pt x="5314" y="13435"/>
                      </a:lnTo>
                      <a:lnTo>
                        <a:pt x="5261" y="13438"/>
                      </a:lnTo>
                      <a:lnTo>
                        <a:pt x="5206" y="13438"/>
                      </a:lnTo>
                      <a:lnTo>
                        <a:pt x="5154" y="13436"/>
                      </a:lnTo>
                      <a:lnTo>
                        <a:pt x="5101" y="13429"/>
                      </a:lnTo>
                      <a:lnTo>
                        <a:pt x="5049" y="13419"/>
                      </a:lnTo>
                      <a:lnTo>
                        <a:pt x="4998" y="13407"/>
                      </a:lnTo>
                      <a:lnTo>
                        <a:pt x="4947" y="13392"/>
                      </a:lnTo>
                      <a:lnTo>
                        <a:pt x="4897" y="13373"/>
                      </a:lnTo>
                      <a:lnTo>
                        <a:pt x="4849" y="13352"/>
                      </a:lnTo>
                      <a:lnTo>
                        <a:pt x="4800" y="13329"/>
                      </a:lnTo>
                      <a:lnTo>
                        <a:pt x="4754" y="13303"/>
                      </a:lnTo>
                      <a:lnTo>
                        <a:pt x="4708" y="13275"/>
                      </a:lnTo>
                      <a:lnTo>
                        <a:pt x="4663" y="13244"/>
                      </a:lnTo>
                      <a:lnTo>
                        <a:pt x="4618" y="13212"/>
                      </a:lnTo>
                      <a:lnTo>
                        <a:pt x="4575" y="13178"/>
                      </a:lnTo>
                      <a:lnTo>
                        <a:pt x="4534" y="13141"/>
                      </a:lnTo>
                      <a:lnTo>
                        <a:pt x="4494" y="13103"/>
                      </a:lnTo>
                      <a:lnTo>
                        <a:pt x="4454" y="13063"/>
                      </a:lnTo>
                      <a:lnTo>
                        <a:pt x="4417" y="13023"/>
                      </a:lnTo>
                      <a:lnTo>
                        <a:pt x="4415" y="7676"/>
                      </a:lnTo>
                      <a:lnTo>
                        <a:pt x="4406" y="7658"/>
                      </a:lnTo>
                      <a:lnTo>
                        <a:pt x="4395" y="7641"/>
                      </a:lnTo>
                      <a:lnTo>
                        <a:pt x="4385" y="7626"/>
                      </a:lnTo>
                      <a:lnTo>
                        <a:pt x="4372" y="7612"/>
                      </a:lnTo>
                      <a:lnTo>
                        <a:pt x="4360" y="7599"/>
                      </a:lnTo>
                      <a:lnTo>
                        <a:pt x="4347" y="7587"/>
                      </a:lnTo>
                      <a:lnTo>
                        <a:pt x="4333" y="7576"/>
                      </a:lnTo>
                      <a:lnTo>
                        <a:pt x="4318" y="7567"/>
                      </a:lnTo>
                      <a:lnTo>
                        <a:pt x="4304" y="7557"/>
                      </a:lnTo>
                      <a:lnTo>
                        <a:pt x="4289" y="7550"/>
                      </a:lnTo>
                      <a:lnTo>
                        <a:pt x="4275" y="7544"/>
                      </a:lnTo>
                      <a:lnTo>
                        <a:pt x="4258" y="7538"/>
                      </a:lnTo>
                      <a:lnTo>
                        <a:pt x="4243" y="7535"/>
                      </a:lnTo>
                      <a:lnTo>
                        <a:pt x="4227" y="7531"/>
                      </a:lnTo>
                      <a:lnTo>
                        <a:pt x="4211" y="7530"/>
                      </a:lnTo>
                      <a:lnTo>
                        <a:pt x="4195" y="7529"/>
                      </a:lnTo>
                      <a:lnTo>
                        <a:pt x="4179" y="7530"/>
                      </a:lnTo>
                      <a:lnTo>
                        <a:pt x="4163" y="7531"/>
                      </a:lnTo>
                      <a:lnTo>
                        <a:pt x="4147" y="7535"/>
                      </a:lnTo>
                      <a:lnTo>
                        <a:pt x="4131" y="7538"/>
                      </a:lnTo>
                      <a:lnTo>
                        <a:pt x="4116" y="7543"/>
                      </a:lnTo>
                      <a:lnTo>
                        <a:pt x="4101" y="7549"/>
                      </a:lnTo>
                      <a:lnTo>
                        <a:pt x="4085" y="7557"/>
                      </a:lnTo>
                      <a:lnTo>
                        <a:pt x="4071" y="7566"/>
                      </a:lnTo>
                      <a:lnTo>
                        <a:pt x="4057" y="7575"/>
                      </a:lnTo>
                      <a:lnTo>
                        <a:pt x="4044" y="7586"/>
                      </a:lnTo>
                      <a:lnTo>
                        <a:pt x="4031" y="7598"/>
                      </a:lnTo>
                      <a:lnTo>
                        <a:pt x="4018" y="7611"/>
                      </a:lnTo>
                      <a:lnTo>
                        <a:pt x="4006" y="7626"/>
                      </a:lnTo>
                      <a:lnTo>
                        <a:pt x="3994" y="7641"/>
                      </a:lnTo>
                      <a:lnTo>
                        <a:pt x="3983" y="7658"/>
                      </a:lnTo>
                      <a:lnTo>
                        <a:pt x="3974" y="7676"/>
                      </a:lnTo>
                      <a:lnTo>
                        <a:pt x="3962" y="13014"/>
                      </a:lnTo>
                      <a:lnTo>
                        <a:pt x="3886" y="13093"/>
                      </a:lnTo>
                      <a:lnTo>
                        <a:pt x="3811" y="13161"/>
                      </a:lnTo>
                      <a:lnTo>
                        <a:pt x="3736" y="13220"/>
                      </a:lnTo>
                      <a:lnTo>
                        <a:pt x="3663" y="13272"/>
                      </a:lnTo>
                      <a:lnTo>
                        <a:pt x="3590" y="13315"/>
                      </a:lnTo>
                      <a:lnTo>
                        <a:pt x="3519" y="13351"/>
                      </a:lnTo>
                      <a:lnTo>
                        <a:pt x="3449" y="13380"/>
                      </a:lnTo>
                      <a:lnTo>
                        <a:pt x="3381" y="13401"/>
                      </a:lnTo>
                      <a:lnTo>
                        <a:pt x="3313" y="13417"/>
                      </a:lnTo>
                      <a:lnTo>
                        <a:pt x="3248" y="13426"/>
                      </a:lnTo>
                      <a:lnTo>
                        <a:pt x="3184" y="13431"/>
                      </a:lnTo>
                      <a:lnTo>
                        <a:pt x="3123" y="13430"/>
                      </a:lnTo>
                      <a:lnTo>
                        <a:pt x="3062" y="13425"/>
                      </a:lnTo>
                      <a:lnTo>
                        <a:pt x="3004" y="13416"/>
                      </a:lnTo>
                      <a:lnTo>
                        <a:pt x="2948" y="13403"/>
                      </a:lnTo>
                      <a:lnTo>
                        <a:pt x="2894" y="13386"/>
                      </a:lnTo>
                      <a:lnTo>
                        <a:pt x="2842" y="13366"/>
                      </a:lnTo>
                      <a:lnTo>
                        <a:pt x="2792" y="13345"/>
                      </a:lnTo>
                      <a:lnTo>
                        <a:pt x="2745" y="13321"/>
                      </a:lnTo>
                      <a:lnTo>
                        <a:pt x="2700" y="13295"/>
                      </a:lnTo>
                      <a:lnTo>
                        <a:pt x="2659" y="13269"/>
                      </a:lnTo>
                      <a:lnTo>
                        <a:pt x="2620" y="13242"/>
                      </a:lnTo>
                      <a:lnTo>
                        <a:pt x="2583" y="13213"/>
                      </a:lnTo>
                      <a:lnTo>
                        <a:pt x="2549" y="13186"/>
                      </a:lnTo>
                      <a:lnTo>
                        <a:pt x="2518" y="13159"/>
                      </a:lnTo>
                      <a:lnTo>
                        <a:pt x="2491" y="13133"/>
                      </a:lnTo>
                      <a:lnTo>
                        <a:pt x="2466" y="13109"/>
                      </a:lnTo>
                      <a:lnTo>
                        <a:pt x="2444" y="13085"/>
                      </a:lnTo>
                      <a:lnTo>
                        <a:pt x="2427" y="13065"/>
                      </a:lnTo>
                      <a:lnTo>
                        <a:pt x="2412" y="13048"/>
                      </a:lnTo>
                      <a:lnTo>
                        <a:pt x="2402" y="13032"/>
                      </a:lnTo>
                      <a:lnTo>
                        <a:pt x="2395" y="13021"/>
                      </a:lnTo>
                      <a:lnTo>
                        <a:pt x="2388" y="7483"/>
                      </a:lnTo>
                      <a:lnTo>
                        <a:pt x="1238" y="7480"/>
                      </a:lnTo>
                      <a:lnTo>
                        <a:pt x="1938" y="4462"/>
                      </a:lnTo>
                      <a:lnTo>
                        <a:pt x="1228" y="5704"/>
                      </a:lnTo>
                      <a:lnTo>
                        <a:pt x="1160" y="5764"/>
                      </a:lnTo>
                      <a:lnTo>
                        <a:pt x="1094" y="5817"/>
                      </a:lnTo>
                      <a:lnTo>
                        <a:pt x="1029" y="5865"/>
                      </a:lnTo>
                      <a:lnTo>
                        <a:pt x="965" y="5905"/>
                      </a:lnTo>
                      <a:lnTo>
                        <a:pt x="902" y="5938"/>
                      </a:lnTo>
                      <a:lnTo>
                        <a:pt x="840" y="5965"/>
                      </a:lnTo>
                      <a:lnTo>
                        <a:pt x="780" y="5986"/>
                      </a:lnTo>
                      <a:lnTo>
                        <a:pt x="722" y="6002"/>
                      </a:lnTo>
                      <a:lnTo>
                        <a:pt x="664" y="6012"/>
                      </a:lnTo>
                      <a:lnTo>
                        <a:pt x="610" y="6016"/>
                      </a:lnTo>
                      <a:lnTo>
                        <a:pt x="555" y="6014"/>
                      </a:lnTo>
                      <a:lnTo>
                        <a:pt x="504" y="6007"/>
                      </a:lnTo>
                      <a:lnTo>
                        <a:pt x="454" y="5995"/>
                      </a:lnTo>
                      <a:lnTo>
                        <a:pt x="406" y="5978"/>
                      </a:lnTo>
                      <a:lnTo>
                        <a:pt x="361" y="5956"/>
                      </a:lnTo>
                      <a:lnTo>
                        <a:pt x="317" y="5928"/>
                      </a:lnTo>
                      <a:lnTo>
                        <a:pt x="276" y="5896"/>
                      </a:lnTo>
                      <a:lnTo>
                        <a:pt x="238" y="5861"/>
                      </a:lnTo>
                      <a:lnTo>
                        <a:pt x="201" y="5821"/>
                      </a:lnTo>
                      <a:lnTo>
                        <a:pt x="168" y="5776"/>
                      </a:lnTo>
                      <a:lnTo>
                        <a:pt x="137" y="5727"/>
                      </a:lnTo>
                      <a:lnTo>
                        <a:pt x="110" y="5675"/>
                      </a:lnTo>
                      <a:lnTo>
                        <a:pt x="85" y="5618"/>
                      </a:lnTo>
                      <a:lnTo>
                        <a:pt x="63" y="5559"/>
                      </a:lnTo>
                      <a:lnTo>
                        <a:pt x="44" y="5496"/>
                      </a:lnTo>
                      <a:lnTo>
                        <a:pt x="28" y="5430"/>
                      </a:lnTo>
                      <a:lnTo>
                        <a:pt x="16" y="5360"/>
                      </a:lnTo>
                      <a:lnTo>
                        <a:pt x="7" y="5288"/>
                      </a:lnTo>
                      <a:lnTo>
                        <a:pt x="1" y="5213"/>
                      </a:lnTo>
                      <a:lnTo>
                        <a:pt x="0" y="5135"/>
                      </a:lnTo>
                      <a:lnTo>
                        <a:pt x="1" y="5055"/>
                      </a:lnTo>
                      <a:lnTo>
                        <a:pt x="7" y="4972"/>
                      </a:lnTo>
                      <a:lnTo>
                        <a:pt x="2428" y="430"/>
                      </a:lnTo>
                      <a:lnTo>
                        <a:pt x="2616" y="162"/>
                      </a:lnTo>
                      <a:lnTo>
                        <a:pt x="2901" y="0"/>
                      </a:lnTo>
                      <a:close/>
                    </a:path>
                  </a:pathLst>
                </a:custGeom>
                <a:grpFill/>
                <a:ln w="4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2" name="Freeform 38"/>
                <p:cNvSpPr>
                  <a:spLocks/>
                </p:cNvSpPr>
                <p:nvPr/>
              </p:nvSpPr>
              <p:spPr bwMode="auto">
                <a:xfrm>
                  <a:off x="2052" y="906"/>
                  <a:ext cx="730" cy="820"/>
                </a:xfrm>
                <a:custGeom>
                  <a:avLst/>
                  <a:gdLst>
                    <a:gd name="T0" fmla="*/ 2011 w 3651"/>
                    <a:gd name="T1" fmla="*/ 11 h 4101"/>
                    <a:gd name="T2" fmla="*/ 2281 w 3651"/>
                    <a:gd name="T3" fmla="*/ 65 h 4101"/>
                    <a:gd name="T4" fmla="*/ 2536 w 3651"/>
                    <a:gd name="T5" fmla="*/ 161 h 4101"/>
                    <a:gd name="T6" fmla="*/ 2771 w 3651"/>
                    <a:gd name="T7" fmla="*/ 297 h 4101"/>
                    <a:gd name="T8" fmla="*/ 2987 w 3651"/>
                    <a:gd name="T9" fmla="*/ 469 h 4101"/>
                    <a:gd name="T10" fmla="*/ 3176 w 3651"/>
                    <a:gd name="T11" fmla="*/ 673 h 4101"/>
                    <a:gd name="T12" fmla="*/ 3339 w 3651"/>
                    <a:gd name="T13" fmla="*/ 905 h 4101"/>
                    <a:gd name="T14" fmla="*/ 3471 w 3651"/>
                    <a:gd name="T15" fmla="*/ 1162 h 4101"/>
                    <a:gd name="T16" fmla="*/ 3569 w 3651"/>
                    <a:gd name="T17" fmla="*/ 1441 h 4101"/>
                    <a:gd name="T18" fmla="*/ 3629 w 3651"/>
                    <a:gd name="T19" fmla="*/ 1739 h 4101"/>
                    <a:gd name="T20" fmla="*/ 3651 w 3651"/>
                    <a:gd name="T21" fmla="*/ 2051 h 4101"/>
                    <a:gd name="T22" fmla="*/ 3629 w 3651"/>
                    <a:gd name="T23" fmla="*/ 2363 h 4101"/>
                    <a:gd name="T24" fmla="*/ 3569 w 3651"/>
                    <a:gd name="T25" fmla="*/ 2660 h 4101"/>
                    <a:gd name="T26" fmla="*/ 3471 w 3651"/>
                    <a:gd name="T27" fmla="*/ 2940 h 4101"/>
                    <a:gd name="T28" fmla="*/ 3339 w 3651"/>
                    <a:gd name="T29" fmla="*/ 3198 h 4101"/>
                    <a:gd name="T30" fmla="*/ 3176 w 3651"/>
                    <a:gd name="T31" fmla="*/ 3430 h 4101"/>
                    <a:gd name="T32" fmla="*/ 2987 w 3651"/>
                    <a:gd name="T33" fmla="*/ 3633 h 4101"/>
                    <a:gd name="T34" fmla="*/ 2771 w 3651"/>
                    <a:gd name="T35" fmla="*/ 3804 h 4101"/>
                    <a:gd name="T36" fmla="*/ 2536 w 3651"/>
                    <a:gd name="T37" fmla="*/ 3940 h 4101"/>
                    <a:gd name="T38" fmla="*/ 2281 w 3651"/>
                    <a:gd name="T39" fmla="*/ 4037 h 4101"/>
                    <a:gd name="T40" fmla="*/ 2011 w 3651"/>
                    <a:gd name="T41" fmla="*/ 4090 h 4101"/>
                    <a:gd name="T42" fmla="*/ 1731 w 3651"/>
                    <a:gd name="T43" fmla="*/ 4098 h 4101"/>
                    <a:gd name="T44" fmla="*/ 1457 w 3651"/>
                    <a:gd name="T45" fmla="*/ 4059 h 4101"/>
                    <a:gd name="T46" fmla="*/ 1198 w 3651"/>
                    <a:gd name="T47" fmla="*/ 3976 h 4101"/>
                    <a:gd name="T48" fmla="*/ 955 w 3651"/>
                    <a:gd name="T49" fmla="*/ 3853 h 4101"/>
                    <a:gd name="T50" fmla="*/ 733 w 3651"/>
                    <a:gd name="T51" fmla="*/ 3694 h 4101"/>
                    <a:gd name="T52" fmla="*/ 534 w 3651"/>
                    <a:gd name="T53" fmla="*/ 3501 h 4101"/>
                    <a:gd name="T54" fmla="*/ 362 w 3651"/>
                    <a:gd name="T55" fmla="*/ 3277 h 4101"/>
                    <a:gd name="T56" fmla="*/ 220 w 3651"/>
                    <a:gd name="T57" fmla="*/ 3028 h 4101"/>
                    <a:gd name="T58" fmla="*/ 110 w 3651"/>
                    <a:gd name="T59" fmla="*/ 2756 h 4101"/>
                    <a:gd name="T60" fmla="*/ 37 w 3651"/>
                    <a:gd name="T61" fmla="*/ 2464 h 4101"/>
                    <a:gd name="T62" fmla="*/ 2 w 3651"/>
                    <a:gd name="T63" fmla="*/ 2156 h 4101"/>
                    <a:gd name="T64" fmla="*/ 9 w 3651"/>
                    <a:gd name="T65" fmla="*/ 1841 h 4101"/>
                    <a:gd name="T66" fmla="*/ 57 w 3651"/>
                    <a:gd name="T67" fmla="*/ 1538 h 4101"/>
                    <a:gd name="T68" fmla="*/ 143 w 3651"/>
                    <a:gd name="T69" fmla="*/ 1253 h 4101"/>
                    <a:gd name="T70" fmla="*/ 264 w 3651"/>
                    <a:gd name="T71" fmla="*/ 988 h 4101"/>
                    <a:gd name="T72" fmla="*/ 417 w 3651"/>
                    <a:gd name="T73" fmla="*/ 747 h 4101"/>
                    <a:gd name="T74" fmla="*/ 598 w 3651"/>
                    <a:gd name="T75" fmla="*/ 533 h 4101"/>
                    <a:gd name="T76" fmla="*/ 805 w 3651"/>
                    <a:gd name="T77" fmla="*/ 351 h 4101"/>
                    <a:gd name="T78" fmla="*/ 1033 w 3651"/>
                    <a:gd name="T79" fmla="*/ 203 h 4101"/>
                    <a:gd name="T80" fmla="*/ 1282 w 3651"/>
                    <a:gd name="T81" fmla="*/ 93 h 4101"/>
                    <a:gd name="T82" fmla="*/ 1547 w 3651"/>
                    <a:gd name="T83" fmla="*/ 24 h 4101"/>
                    <a:gd name="T84" fmla="*/ 1825 w 3651"/>
                    <a:gd name="T85" fmla="*/ 0 h 4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651" h="4101">
                      <a:moveTo>
                        <a:pt x="1825" y="0"/>
                      </a:moveTo>
                      <a:lnTo>
                        <a:pt x="1919" y="4"/>
                      </a:lnTo>
                      <a:lnTo>
                        <a:pt x="2011" y="11"/>
                      </a:lnTo>
                      <a:lnTo>
                        <a:pt x="2104" y="24"/>
                      </a:lnTo>
                      <a:lnTo>
                        <a:pt x="2194" y="42"/>
                      </a:lnTo>
                      <a:lnTo>
                        <a:pt x="2281" y="65"/>
                      </a:lnTo>
                      <a:lnTo>
                        <a:pt x="2368" y="93"/>
                      </a:lnTo>
                      <a:lnTo>
                        <a:pt x="2453" y="125"/>
                      </a:lnTo>
                      <a:lnTo>
                        <a:pt x="2536" y="161"/>
                      </a:lnTo>
                      <a:lnTo>
                        <a:pt x="2616" y="203"/>
                      </a:lnTo>
                      <a:lnTo>
                        <a:pt x="2695" y="248"/>
                      </a:lnTo>
                      <a:lnTo>
                        <a:pt x="2771" y="297"/>
                      </a:lnTo>
                      <a:lnTo>
                        <a:pt x="2846" y="351"/>
                      </a:lnTo>
                      <a:lnTo>
                        <a:pt x="2917" y="407"/>
                      </a:lnTo>
                      <a:lnTo>
                        <a:pt x="2987" y="469"/>
                      </a:lnTo>
                      <a:lnTo>
                        <a:pt x="3053" y="533"/>
                      </a:lnTo>
                      <a:lnTo>
                        <a:pt x="3116" y="602"/>
                      </a:lnTo>
                      <a:lnTo>
                        <a:pt x="3176" y="673"/>
                      </a:lnTo>
                      <a:lnTo>
                        <a:pt x="3234" y="747"/>
                      </a:lnTo>
                      <a:lnTo>
                        <a:pt x="3289" y="824"/>
                      </a:lnTo>
                      <a:lnTo>
                        <a:pt x="3339" y="905"/>
                      </a:lnTo>
                      <a:lnTo>
                        <a:pt x="3387" y="988"/>
                      </a:lnTo>
                      <a:lnTo>
                        <a:pt x="3431" y="1074"/>
                      </a:lnTo>
                      <a:lnTo>
                        <a:pt x="3471" y="1162"/>
                      </a:lnTo>
                      <a:lnTo>
                        <a:pt x="3508" y="1253"/>
                      </a:lnTo>
                      <a:lnTo>
                        <a:pt x="3539" y="1346"/>
                      </a:lnTo>
                      <a:lnTo>
                        <a:pt x="3569" y="1441"/>
                      </a:lnTo>
                      <a:lnTo>
                        <a:pt x="3593" y="1538"/>
                      </a:lnTo>
                      <a:lnTo>
                        <a:pt x="3614" y="1637"/>
                      </a:lnTo>
                      <a:lnTo>
                        <a:pt x="3629" y="1739"/>
                      </a:lnTo>
                      <a:lnTo>
                        <a:pt x="3641" y="1841"/>
                      </a:lnTo>
                      <a:lnTo>
                        <a:pt x="3648" y="1945"/>
                      </a:lnTo>
                      <a:lnTo>
                        <a:pt x="3651" y="2051"/>
                      </a:lnTo>
                      <a:lnTo>
                        <a:pt x="3648" y="2156"/>
                      </a:lnTo>
                      <a:lnTo>
                        <a:pt x="3641" y="2260"/>
                      </a:lnTo>
                      <a:lnTo>
                        <a:pt x="3629" y="2363"/>
                      </a:lnTo>
                      <a:lnTo>
                        <a:pt x="3614" y="2464"/>
                      </a:lnTo>
                      <a:lnTo>
                        <a:pt x="3593" y="2563"/>
                      </a:lnTo>
                      <a:lnTo>
                        <a:pt x="3569" y="2660"/>
                      </a:lnTo>
                      <a:lnTo>
                        <a:pt x="3539" y="2756"/>
                      </a:lnTo>
                      <a:lnTo>
                        <a:pt x="3508" y="2848"/>
                      </a:lnTo>
                      <a:lnTo>
                        <a:pt x="3471" y="2940"/>
                      </a:lnTo>
                      <a:lnTo>
                        <a:pt x="3431" y="3028"/>
                      </a:lnTo>
                      <a:lnTo>
                        <a:pt x="3387" y="3114"/>
                      </a:lnTo>
                      <a:lnTo>
                        <a:pt x="3339" y="3198"/>
                      </a:lnTo>
                      <a:lnTo>
                        <a:pt x="3289" y="3277"/>
                      </a:lnTo>
                      <a:lnTo>
                        <a:pt x="3234" y="3355"/>
                      </a:lnTo>
                      <a:lnTo>
                        <a:pt x="3176" y="3430"/>
                      </a:lnTo>
                      <a:lnTo>
                        <a:pt x="3116" y="3501"/>
                      </a:lnTo>
                      <a:lnTo>
                        <a:pt x="3053" y="3568"/>
                      </a:lnTo>
                      <a:lnTo>
                        <a:pt x="2987" y="3633"/>
                      </a:lnTo>
                      <a:lnTo>
                        <a:pt x="2917" y="3694"/>
                      </a:lnTo>
                      <a:lnTo>
                        <a:pt x="2846" y="3750"/>
                      </a:lnTo>
                      <a:lnTo>
                        <a:pt x="2771" y="3804"/>
                      </a:lnTo>
                      <a:lnTo>
                        <a:pt x="2695" y="3853"/>
                      </a:lnTo>
                      <a:lnTo>
                        <a:pt x="2616" y="3898"/>
                      </a:lnTo>
                      <a:lnTo>
                        <a:pt x="2536" y="3940"/>
                      </a:lnTo>
                      <a:lnTo>
                        <a:pt x="2453" y="3976"/>
                      </a:lnTo>
                      <a:lnTo>
                        <a:pt x="2368" y="4008"/>
                      </a:lnTo>
                      <a:lnTo>
                        <a:pt x="2281" y="4037"/>
                      </a:lnTo>
                      <a:lnTo>
                        <a:pt x="2194" y="4059"/>
                      </a:lnTo>
                      <a:lnTo>
                        <a:pt x="2104" y="4077"/>
                      </a:lnTo>
                      <a:lnTo>
                        <a:pt x="2011" y="4090"/>
                      </a:lnTo>
                      <a:lnTo>
                        <a:pt x="1919" y="4098"/>
                      </a:lnTo>
                      <a:lnTo>
                        <a:pt x="1825" y="4101"/>
                      </a:lnTo>
                      <a:lnTo>
                        <a:pt x="1731" y="4098"/>
                      </a:lnTo>
                      <a:lnTo>
                        <a:pt x="1638" y="4090"/>
                      </a:lnTo>
                      <a:lnTo>
                        <a:pt x="1547" y="4077"/>
                      </a:lnTo>
                      <a:lnTo>
                        <a:pt x="1457" y="4059"/>
                      </a:lnTo>
                      <a:lnTo>
                        <a:pt x="1368" y="4037"/>
                      </a:lnTo>
                      <a:lnTo>
                        <a:pt x="1282" y="4008"/>
                      </a:lnTo>
                      <a:lnTo>
                        <a:pt x="1198" y="3976"/>
                      </a:lnTo>
                      <a:lnTo>
                        <a:pt x="1115" y="3940"/>
                      </a:lnTo>
                      <a:lnTo>
                        <a:pt x="1033" y="3898"/>
                      </a:lnTo>
                      <a:lnTo>
                        <a:pt x="955" y="3853"/>
                      </a:lnTo>
                      <a:lnTo>
                        <a:pt x="878" y="3804"/>
                      </a:lnTo>
                      <a:lnTo>
                        <a:pt x="805" y="3750"/>
                      </a:lnTo>
                      <a:lnTo>
                        <a:pt x="733" y="3694"/>
                      </a:lnTo>
                      <a:lnTo>
                        <a:pt x="664" y="3633"/>
                      </a:lnTo>
                      <a:lnTo>
                        <a:pt x="598" y="3568"/>
                      </a:lnTo>
                      <a:lnTo>
                        <a:pt x="534" y="3501"/>
                      </a:lnTo>
                      <a:lnTo>
                        <a:pt x="473" y="3430"/>
                      </a:lnTo>
                      <a:lnTo>
                        <a:pt x="417" y="3355"/>
                      </a:lnTo>
                      <a:lnTo>
                        <a:pt x="362" y="3277"/>
                      </a:lnTo>
                      <a:lnTo>
                        <a:pt x="311" y="3198"/>
                      </a:lnTo>
                      <a:lnTo>
                        <a:pt x="264" y="3114"/>
                      </a:lnTo>
                      <a:lnTo>
                        <a:pt x="220" y="3028"/>
                      </a:lnTo>
                      <a:lnTo>
                        <a:pt x="180" y="2940"/>
                      </a:lnTo>
                      <a:lnTo>
                        <a:pt x="143" y="2848"/>
                      </a:lnTo>
                      <a:lnTo>
                        <a:pt x="110" y="2756"/>
                      </a:lnTo>
                      <a:lnTo>
                        <a:pt x="82" y="2660"/>
                      </a:lnTo>
                      <a:lnTo>
                        <a:pt x="57" y="2563"/>
                      </a:lnTo>
                      <a:lnTo>
                        <a:pt x="37" y="2464"/>
                      </a:lnTo>
                      <a:lnTo>
                        <a:pt x="20" y="2363"/>
                      </a:lnTo>
                      <a:lnTo>
                        <a:pt x="9" y="2260"/>
                      </a:lnTo>
                      <a:lnTo>
                        <a:pt x="2" y="2156"/>
                      </a:lnTo>
                      <a:lnTo>
                        <a:pt x="0" y="2051"/>
                      </a:lnTo>
                      <a:lnTo>
                        <a:pt x="2" y="1945"/>
                      </a:lnTo>
                      <a:lnTo>
                        <a:pt x="9" y="1841"/>
                      </a:lnTo>
                      <a:lnTo>
                        <a:pt x="20" y="1739"/>
                      </a:lnTo>
                      <a:lnTo>
                        <a:pt x="37" y="1637"/>
                      </a:lnTo>
                      <a:lnTo>
                        <a:pt x="57" y="1538"/>
                      </a:lnTo>
                      <a:lnTo>
                        <a:pt x="82" y="1441"/>
                      </a:lnTo>
                      <a:lnTo>
                        <a:pt x="110" y="1346"/>
                      </a:lnTo>
                      <a:lnTo>
                        <a:pt x="143" y="1253"/>
                      </a:lnTo>
                      <a:lnTo>
                        <a:pt x="180" y="1162"/>
                      </a:lnTo>
                      <a:lnTo>
                        <a:pt x="220" y="1074"/>
                      </a:lnTo>
                      <a:lnTo>
                        <a:pt x="264" y="988"/>
                      </a:lnTo>
                      <a:lnTo>
                        <a:pt x="311" y="905"/>
                      </a:lnTo>
                      <a:lnTo>
                        <a:pt x="362" y="824"/>
                      </a:lnTo>
                      <a:lnTo>
                        <a:pt x="417" y="747"/>
                      </a:lnTo>
                      <a:lnTo>
                        <a:pt x="473" y="673"/>
                      </a:lnTo>
                      <a:lnTo>
                        <a:pt x="534" y="602"/>
                      </a:lnTo>
                      <a:lnTo>
                        <a:pt x="598" y="533"/>
                      </a:lnTo>
                      <a:lnTo>
                        <a:pt x="664" y="469"/>
                      </a:lnTo>
                      <a:lnTo>
                        <a:pt x="733" y="407"/>
                      </a:lnTo>
                      <a:lnTo>
                        <a:pt x="805" y="351"/>
                      </a:lnTo>
                      <a:lnTo>
                        <a:pt x="878" y="297"/>
                      </a:lnTo>
                      <a:lnTo>
                        <a:pt x="955" y="248"/>
                      </a:lnTo>
                      <a:lnTo>
                        <a:pt x="1033" y="203"/>
                      </a:lnTo>
                      <a:lnTo>
                        <a:pt x="1115" y="161"/>
                      </a:lnTo>
                      <a:lnTo>
                        <a:pt x="1198" y="125"/>
                      </a:lnTo>
                      <a:lnTo>
                        <a:pt x="1282" y="93"/>
                      </a:lnTo>
                      <a:lnTo>
                        <a:pt x="1368" y="65"/>
                      </a:lnTo>
                      <a:lnTo>
                        <a:pt x="1457" y="42"/>
                      </a:lnTo>
                      <a:lnTo>
                        <a:pt x="1547" y="24"/>
                      </a:lnTo>
                      <a:lnTo>
                        <a:pt x="1638" y="11"/>
                      </a:lnTo>
                      <a:lnTo>
                        <a:pt x="1731" y="4"/>
                      </a:lnTo>
                      <a:lnTo>
                        <a:pt x="1825" y="0"/>
                      </a:lnTo>
                      <a:close/>
                    </a:path>
                  </a:pathLst>
                </a:custGeom>
                <a:grpFill/>
                <a:ln w="4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3" name="Freeform 39"/>
                <p:cNvSpPr>
                  <a:spLocks/>
                </p:cNvSpPr>
                <p:nvPr/>
              </p:nvSpPr>
              <p:spPr bwMode="auto">
                <a:xfrm>
                  <a:off x="1318" y="798"/>
                  <a:ext cx="859" cy="771"/>
                </a:xfrm>
                <a:custGeom>
                  <a:avLst/>
                  <a:gdLst>
                    <a:gd name="T0" fmla="*/ 1425 w 4297"/>
                    <a:gd name="T1" fmla="*/ 1002 h 3855"/>
                    <a:gd name="T2" fmla="*/ 1270 w 4297"/>
                    <a:gd name="T3" fmla="*/ 1304 h 3855"/>
                    <a:gd name="T4" fmla="*/ 1169 w 4297"/>
                    <a:gd name="T5" fmla="*/ 1532 h 3855"/>
                    <a:gd name="T6" fmla="*/ 1091 w 4297"/>
                    <a:gd name="T7" fmla="*/ 1764 h 3855"/>
                    <a:gd name="T8" fmla="*/ 1032 w 4297"/>
                    <a:gd name="T9" fmla="*/ 2019 h 3855"/>
                    <a:gd name="T10" fmla="*/ 991 w 4297"/>
                    <a:gd name="T11" fmla="*/ 2319 h 3855"/>
                    <a:gd name="T12" fmla="*/ 968 w 4297"/>
                    <a:gd name="T13" fmla="*/ 2676 h 3855"/>
                    <a:gd name="T14" fmla="*/ 922 w 4297"/>
                    <a:gd name="T15" fmla="*/ 3004 h 3855"/>
                    <a:gd name="T16" fmla="*/ 883 w 4297"/>
                    <a:gd name="T17" fmla="*/ 3151 h 3855"/>
                    <a:gd name="T18" fmla="*/ 827 w 4297"/>
                    <a:gd name="T19" fmla="*/ 3269 h 3855"/>
                    <a:gd name="T20" fmla="*/ 744 w 4297"/>
                    <a:gd name="T21" fmla="*/ 3363 h 3855"/>
                    <a:gd name="T22" fmla="*/ 623 w 4297"/>
                    <a:gd name="T23" fmla="*/ 3433 h 3855"/>
                    <a:gd name="T24" fmla="*/ 452 w 4297"/>
                    <a:gd name="T25" fmla="*/ 3482 h 3855"/>
                    <a:gd name="T26" fmla="*/ 220 w 4297"/>
                    <a:gd name="T27" fmla="*/ 3514 h 3855"/>
                    <a:gd name="T28" fmla="*/ 70 w 4297"/>
                    <a:gd name="T29" fmla="*/ 3569 h 3855"/>
                    <a:gd name="T30" fmla="*/ 344 w 4297"/>
                    <a:gd name="T31" fmla="*/ 3709 h 3855"/>
                    <a:gd name="T32" fmla="*/ 612 w 4297"/>
                    <a:gd name="T33" fmla="*/ 3804 h 3855"/>
                    <a:gd name="T34" fmla="*/ 870 w 4297"/>
                    <a:gd name="T35" fmla="*/ 3852 h 3855"/>
                    <a:gd name="T36" fmla="*/ 1120 w 4297"/>
                    <a:gd name="T37" fmla="*/ 3843 h 3855"/>
                    <a:gd name="T38" fmla="*/ 1359 w 4297"/>
                    <a:gd name="T39" fmla="*/ 3774 h 3855"/>
                    <a:gd name="T40" fmla="*/ 1586 w 4297"/>
                    <a:gd name="T41" fmla="*/ 3635 h 3855"/>
                    <a:gd name="T42" fmla="*/ 1802 w 4297"/>
                    <a:gd name="T43" fmla="*/ 3422 h 3855"/>
                    <a:gd name="T44" fmla="*/ 2002 w 4297"/>
                    <a:gd name="T45" fmla="*/ 3126 h 3855"/>
                    <a:gd name="T46" fmla="*/ 2156 w 4297"/>
                    <a:gd name="T47" fmla="*/ 2769 h 3855"/>
                    <a:gd name="T48" fmla="*/ 2268 w 4297"/>
                    <a:gd name="T49" fmla="*/ 2391 h 3855"/>
                    <a:gd name="T50" fmla="*/ 2358 w 4297"/>
                    <a:gd name="T51" fmla="*/ 2017 h 3855"/>
                    <a:gd name="T52" fmla="*/ 2446 w 4297"/>
                    <a:gd name="T53" fmla="*/ 1671 h 3855"/>
                    <a:gd name="T54" fmla="*/ 2550 w 4297"/>
                    <a:gd name="T55" fmla="*/ 1378 h 3855"/>
                    <a:gd name="T56" fmla="*/ 2691 w 4297"/>
                    <a:gd name="T57" fmla="*/ 1161 h 3855"/>
                    <a:gd name="T58" fmla="*/ 2885 w 4297"/>
                    <a:gd name="T59" fmla="*/ 1044 h 3855"/>
                    <a:gd name="T60" fmla="*/ 3691 w 4297"/>
                    <a:gd name="T61" fmla="*/ 1136 h 3855"/>
                    <a:gd name="T62" fmla="*/ 3690 w 4297"/>
                    <a:gd name="T63" fmla="*/ 1213 h 3855"/>
                    <a:gd name="T64" fmla="*/ 3690 w 4297"/>
                    <a:gd name="T65" fmla="*/ 1284 h 3855"/>
                    <a:gd name="T66" fmla="*/ 3703 w 4297"/>
                    <a:gd name="T67" fmla="*/ 1337 h 3855"/>
                    <a:gd name="T68" fmla="*/ 3732 w 4297"/>
                    <a:gd name="T69" fmla="*/ 1391 h 3855"/>
                    <a:gd name="T70" fmla="*/ 3787 w 4297"/>
                    <a:gd name="T71" fmla="*/ 1446 h 3855"/>
                    <a:gd name="T72" fmla="*/ 3871 w 4297"/>
                    <a:gd name="T73" fmla="*/ 1501 h 3855"/>
                    <a:gd name="T74" fmla="*/ 3966 w 4297"/>
                    <a:gd name="T75" fmla="*/ 1458 h 3855"/>
                    <a:gd name="T76" fmla="*/ 4051 w 4297"/>
                    <a:gd name="T77" fmla="*/ 1330 h 3855"/>
                    <a:gd name="T78" fmla="*/ 4192 w 4297"/>
                    <a:gd name="T79" fmla="*/ 1153 h 3855"/>
                    <a:gd name="T80" fmla="*/ 4257 w 4297"/>
                    <a:gd name="T81" fmla="*/ 955 h 3855"/>
                    <a:gd name="T82" fmla="*/ 4215 w 4297"/>
                    <a:gd name="T83" fmla="*/ 891 h 3855"/>
                    <a:gd name="T84" fmla="*/ 4169 w 4297"/>
                    <a:gd name="T85" fmla="*/ 841 h 3855"/>
                    <a:gd name="T86" fmla="*/ 4121 w 4297"/>
                    <a:gd name="T87" fmla="*/ 808 h 3855"/>
                    <a:gd name="T88" fmla="*/ 4066 w 4297"/>
                    <a:gd name="T89" fmla="*/ 789 h 3855"/>
                    <a:gd name="T90" fmla="*/ 4007 w 4297"/>
                    <a:gd name="T91" fmla="*/ 786 h 3855"/>
                    <a:gd name="T92" fmla="*/ 3941 w 4297"/>
                    <a:gd name="T93" fmla="*/ 798 h 3855"/>
                    <a:gd name="T94" fmla="*/ 3868 w 4297"/>
                    <a:gd name="T95" fmla="*/ 826 h 3855"/>
                    <a:gd name="T96" fmla="*/ 3642 w 4297"/>
                    <a:gd name="T97" fmla="*/ 730 h 3855"/>
                    <a:gd name="T98" fmla="*/ 3402 w 4297"/>
                    <a:gd name="T99" fmla="*/ 551 h 3855"/>
                    <a:gd name="T100" fmla="*/ 3015 w 4297"/>
                    <a:gd name="T101" fmla="*/ 237 h 3855"/>
                    <a:gd name="T102" fmla="*/ 2739 w 4297"/>
                    <a:gd name="T103" fmla="*/ 71 h 3855"/>
                    <a:gd name="T104" fmla="*/ 2449 w 4297"/>
                    <a:gd name="T105" fmla="*/ 0 h 3855"/>
                    <a:gd name="T106" fmla="*/ 2144 w 4297"/>
                    <a:gd name="T107" fmla="*/ 73 h 3855"/>
                    <a:gd name="T108" fmla="*/ 1824 w 4297"/>
                    <a:gd name="T109" fmla="*/ 343 h 3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97" h="3855">
                      <a:moveTo>
                        <a:pt x="1658" y="567"/>
                      </a:moveTo>
                      <a:lnTo>
                        <a:pt x="1574" y="724"/>
                      </a:lnTo>
                      <a:lnTo>
                        <a:pt x="1497" y="869"/>
                      </a:lnTo>
                      <a:lnTo>
                        <a:pt x="1425" y="1002"/>
                      </a:lnTo>
                      <a:lnTo>
                        <a:pt x="1359" y="1128"/>
                      </a:lnTo>
                      <a:lnTo>
                        <a:pt x="1328" y="1188"/>
                      </a:lnTo>
                      <a:lnTo>
                        <a:pt x="1298" y="1246"/>
                      </a:lnTo>
                      <a:lnTo>
                        <a:pt x="1270" y="1304"/>
                      </a:lnTo>
                      <a:lnTo>
                        <a:pt x="1243" y="1361"/>
                      </a:lnTo>
                      <a:lnTo>
                        <a:pt x="1217" y="1418"/>
                      </a:lnTo>
                      <a:lnTo>
                        <a:pt x="1193" y="1475"/>
                      </a:lnTo>
                      <a:lnTo>
                        <a:pt x="1169" y="1532"/>
                      </a:lnTo>
                      <a:lnTo>
                        <a:pt x="1148" y="1588"/>
                      </a:lnTo>
                      <a:lnTo>
                        <a:pt x="1128" y="1645"/>
                      </a:lnTo>
                      <a:lnTo>
                        <a:pt x="1109" y="1703"/>
                      </a:lnTo>
                      <a:lnTo>
                        <a:pt x="1091" y="1764"/>
                      </a:lnTo>
                      <a:lnTo>
                        <a:pt x="1075" y="1825"/>
                      </a:lnTo>
                      <a:lnTo>
                        <a:pt x="1059" y="1888"/>
                      </a:lnTo>
                      <a:lnTo>
                        <a:pt x="1045" y="1953"/>
                      </a:lnTo>
                      <a:lnTo>
                        <a:pt x="1032" y="2019"/>
                      </a:lnTo>
                      <a:lnTo>
                        <a:pt x="1020" y="2090"/>
                      </a:lnTo>
                      <a:lnTo>
                        <a:pt x="1008" y="2163"/>
                      </a:lnTo>
                      <a:lnTo>
                        <a:pt x="999" y="2238"/>
                      </a:lnTo>
                      <a:lnTo>
                        <a:pt x="991" y="2319"/>
                      </a:lnTo>
                      <a:lnTo>
                        <a:pt x="984" y="2402"/>
                      </a:lnTo>
                      <a:lnTo>
                        <a:pt x="978" y="2489"/>
                      </a:lnTo>
                      <a:lnTo>
                        <a:pt x="972" y="2580"/>
                      </a:lnTo>
                      <a:lnTo>
                        <a:pt x="968" y="2676"/>
                      </a:lnTo>
                      <a:lnTo>
                        <a:pt x="965" y="2778"/>
                      </a:lnTo>
                      <a:lnTo>
                        <a:pt x="947" y="2874"/>
                      </a:lnTo>
                      <a:lnTo>
                        <a:pt x="930" y="2963"/>
                      </a:lnTo>
                      <a:lnTo>
                        <a:pt x="922" y="3004"/>
                      </a:lnTo>
                      <a:lnTo>
                        <a:pt x="913" y="3043"/>
                      </a:lnTo>
                      <a:lnTo>
                        <a:pt x="903" y="3081"/>
                      </a:lnTo>
                      <a:lnTo>
                        <a:pt x="894" y="3117"/>
                      </a:lnTo>
                      <a:lnTo>
                        <a:pt x="883" y="3151"/>
                      </a:lnTo>
                      <a:lnTo>
                        <a:pt x="871" y="3183"/>
                      </a:lnTo>
                      <a:lnTo>
                        <a:pt x="858" y="3214"/>
                      </a:lnTo>
                      <a:lnTo>
                        <a:pt x="843" y="3242"/>
                      </a:lnTo>
                      <a:lnTo>
                        <a:pt x="827" y="3269"/>
                      </a:lnTo>
                      <a:lnTo>
                        <a:pt x="810" y="3295"/>
                      </a:lnTo>
                      <a:lnTo>
                        <a:pt x="789" y="3319"/>
                      </a:lnTo>
                      <a:lnTo>
                        <a:pt x="768" y="3342"/>
                      </a:lnTo>
                      <a:lnTo>
                        <a:pt x="744" y="3363"/>
                      </a:lnTo>
                      <a:lnTo>
                        <a:pt x="718" y="3382"/>
                      </a:lnTo>
                      <a:lnTo>
                        <a:pt x="689" y="3401"/>
                      </a:lnTo>
                      <a:lnTo>
                        <a:pt x="658" y="3417"/>
                      </a:lnTo>
                      <a:lnTo>
                        <a:pt x="623" y="3433"/>
                      </a:lnTo>
                      <a:lnTo>
                        <a:pt x="586" y="3447"/>
                      </a:lnTo>
                      <a:lnTo>
                        <a:pt x="544" y="3460"/>
                      </a:lnTo>
                      <a:lnTo>
                        <a:pt x="501" y="3472"/>
                      </a:lnTo>
                      <a:lnTo>
                        <a:pt x="452" y="3482"/>
                      </a:lnTo>
                      <a:lnTo>
                        <a:pt x="400" y="3492"/>
                      </a:lnTo>
                      <a:lnTo>
                        <a:pt x="344" y="3501"/>
                      </a:lnTo>
                      <a:lnTo>
                        <a:pt x="285" y="3508"/>
                      </a:lnTo>
                      <a:lnTo>
                        <a:pt x="220" y="3514"/>
                      </a:lnTo>
                      <a:lnTo>
                        <a:pt x="151" y="3520"/>
                      </a:lnTo>
                      <a:lnTo>
                        <a:pt x="78" y="3525"/>
                      </a:lnTo>
                      <a:lnTo>
                        <a:pt x="0" y="3529"/>
                      </a:lnTo>
                      <a:lnTo>
                        <a:pt x="70" y="3569"/>
                      </a:lnTo>
                      <a:lnTo>
                        <a:pt x="140" y="3608"/>
                      </a:lnTo>
                      <a:lnTo>
                        <a:pt x="208" y="3643"/>
                      </a:lnTo>
                      <a:lnTo>
                        <a:pt x="277" y="3678"/>
                      </a:lnTo>
                      <a:lnTo>
                        <a:pt x="344" y="3709"/>
                      </a:lnTo>
                      <a:lnTo>
                        <a:pt x="412" y="3737"/>
                      </a:lnTo>
                      <a:lnTo>
                        <a:pt x="479" y="3763"/>
                      </a:lnTo>
                      <a:lnTo>
                        <a:pt x="546" y="3785"/>
                      </a:lnTo>
                      <a:lnTo>
                        <a:pt x="612" y="3804"/>
                      </a:lnTo>
                      <a:lnTo>
                        <a:pt x="677" y="3822"/>
                      </a:lnTo>
                      <a:lnTo>
                        <a:pt x="742" y="3835"/>
                      </a:lnTo>
                      <a:lnTo>
                        <a:pt x="806" y="3846"/>
                      </a:lnTo>
                      <a:lnTo>
                        <a:pt x="870" y="3852"/>
                      </a:lnTo>
                      <a:lnTo>
                        <a:pt x="934" y="3855"/>
                      </a:lnTo>
                      <a:lnTo>
                        <a:pt x="997" y="3855"/>
                      </a:lnTo>
                      <a:lnTo>
                        <a:pt x="1058" y="3852"/>
                      </a:lnTo>
                      <a:lnTo>
                        <a:pt x="1120" y="3843"/>
                      </a:lnTo>
                      <a:lnTo>
                        <a:pt x="1180" y="3833"/>
                      </a:lnTo>
                      <a:lnTo>
                        <a:pt x="1240" y="3817"/>
                      </a:lnTo>
                      <a:lnTo>
                        <a:pt x="1300" y="3797"/>
                      </a:lnTo>
                      <a:lnTo>
                        <a:pt x="1359" y="3774"/>
                      </a:lnTo>
                      <a:lnTo>
                        <a:pt x="1417" y="3745"/>
                      </a:lnTo>
                      <a:lnTo>
                        <a:pt x="1474" y="3713"/>
                      </a:lnTo>
                      <a:lnTo>
                        <a:pt x="1531" y="3677"/>
                      </a:lnTo>
                      <a:lnTo>
                        <a:pt x="1586" y="3635"/>
                      </a:lnTo>
                      <a:lnTo>
                        <a:pt x="1641" y="3589"/>
                      </a:lnTo>
                      <a:lnTo>
                        <a:pt x="1695" y="3538"/>
                      </a:lnTo>
                      <a:lnTo>
                        <a:pt x="1748" y="3482"/>
                      </a:lnTo>
                      <a:lnTo>
                        <a:pt x="1802" y="3422"/>
                      </a:lnTo>
                      <a:lnTo>
                        <a:pt x="1854" y="3357"/>
                      </a:lnTo>
                      <a:lnTo>
                        <a:pt x="1905" y="3286"/>
                      </a:lnTo>
                      <a:lnTo>
                        <a:pt x="1954" y="3210"/>
                      </a:lnTo>
                      <a:lnTo>
                        <a:pt x="2002" y="3126"/>
                      </a:lnTo>
                      <a:lnTo>
                        <a:pt x="2044" y="3040"/>
                      </a:lnTo>
                      <a:lnTo>
                        <a:pt x="2085" y="2951"/>
                      </a:lnTo>
                      <a:lnTo>
                        <a:pt x="2121" y="2861"/>
                      </a:lnTo>
                      <a:lnTo>
                        <a:pt x="2156" y="2769"/>
                      </a:lnTo>
                      <a:lnTo>
                        <a:pt x="2186" y="2675"/>
                      </a:lnTo>
                      <a:lnTo>
                        <a:pt x="2215" y="2580"/>
                      </a:lnTo>
                      <a:lnTo>
                        <a:pt x="2242" y="2486"/>
                      </a:lnTo>
                      <a:lnTo>
                        <a:pt x="2268" y="2391"/>
                      </a:lnTo>
                      <a:lnTo>
                        <a:pt x="2292" y="2295"/>
                      </a:lnTo>
                      <a:lnTo>
                        <a:pt x="2314" y="2202"/>
                      </a:lnTo>
                      <a:lnTo>
                        <a:pt x="2337" y="2108"/>
                      </a:lnTo>
                      <a:lnTo>
                        <a:pt x="2358" y="2017"/>
                      </a:lnTo>
                      <a:lnTo>
                        <a:pt x="2379" y="1927"/>
                      </a:lnTo>
                      <a:lnTo>
                        <a:pt x="2402" y="1839"/>
                      </a:lnTo>
                      <a:lnTo>
                        <a:pt x="2423" y="1753"/>
                      </a:lnTo>
                      <a:lnTo>
                        <a:pt x="2446" y="1671"/>
                      </a:lnTo>
                      <a:lnTo>
                        <a:pt x="2469" y="1592"/>
                      </a:lnTo>
                      <a:lnTo>
                        <a:pt x="2495" y="1516"/>
                      </a:lnTo>
                      <a:lnTo>
                        <a:pt x="2521" y="1445"/>
                      </a:lnTo>
                      <a:lnTo>
                        <a:pt x="2550" y="1378"/>
                      </a:lnTo>
                      <a:lnTo>
                        <a:pt x="2582" y="1315"/>
                      </a:lnTo>
                      <a:lnTo>
                        <a:pt x="2615" y="1258"/>
                      </a:lnTo>
                      <a:lnTo>
                        <a:pt x="2650" y="1206"/>
                      </a:lnTo>
                      <a:lnTo>
                        <a:pt x="2691" y="1161"/>
                      </a:lnTo>
                      <a:lnTo>
                        <a:pt x="2733" y="1121"/>
                      </a:lnTo>
                      <a:lnTo>
                        <a:pt x="2779" y="1088"/>
                      </a:lnTo>
                      <a:lnTo>
                        <a:pt x="2830" y="1063"/>
                      </a:lnTo>
                      <a:lnTo>
                        <a:pt x="2885" y="1044"/>
                      </a:lnTo>
                      <a:lnTo>
                        <a:pt x="2944" y="1033"/>
                      </a:lnTo>
                      <a:lnTo>
                        <a:pt x="3009" y="1031"/>
                      </a:lnTo>
                      <a:lnTo>
                        <a:pt x="3078" y="1037"/>
                      </a:lnTo>
                      <a:lnTo>
                        <a:pt x="3691" y="1136"/>
                      </a:lnTo>
                      <a:lnTo>
                        <a:pt x="3692" y="1153"/>
                      </a:lnTo>
                      <a:lnTo>
                        <a:pt x="3692" y="1171"/>
                      </a:lnTo>
                      <a:lnTo>
                        <a:pt x="3691" y="1191"/>
                      </a:lnTo>
                      <a:lnTo>
                        <a:pt x="3690" y="1213"/>
                      </a:lnTo>
                      <a:lnTo>
                        <a:pt x="3689" y="1236"/>
                      </a:lnTo>
                      <a:lnTo>
                        <a:pt x="3687" y="1259"/>
                      </a:lnTo>
                      <a:lnTo>
                        <a:pt x="3689" y="1272"/>
                      </a:lnTo>
                      <a:lnTo>
                        <a:pt x="3690" y="1284"/>
                      </a:lnTo>
                      <a:lnTo>
                        <a:pt x="3692" y="1297"/>
                      </a:lnTo>
                      <a:lnTo>
                        <a:pt x="3694" y="1310"/>
                      </a:lnTo>
                      <a:lnTo>
                        <a:pt x="3698" y="1323"/>
                      </a:lnTo>
                      <a:lnTo>
                        <a:pt x="3703" y="1337"/>
                      </a:lnTo>
                      <a:lnTo>
                        <a:pt x="3707" y="1350"/>
                      </a:lnTo>
                      <a:lnTo>
                        <a:pt x="3715" y="1364"/>
                      </a:lnTo>
                      <a:lnTo>
                        <a:pt x="3723" y="1378"/>
                      </a:lnTo>
                      <a:lnTo>
                        <a:pt x="3732" y="1391"/>
                      </a:lnTo>
                      <a:lnTo>
                        <a:pt x="3743" y="1405"/>
                      </a:lnTo>
                      <a:lnTo>
                        <a:pt x="3756" y="1419"/>
                      </a:lnTo>
                      <a:lnTo>
                        <a:pt x="3770" y="1432"/>
                      </a:lnTo>
                      <a:lnTo>
                        <a:pt x="3787" y="1446"/>
                      </a:lnTo>
                      <a:lnTo>
                        <a:pt x="3805" y="1459"/>
                      </a:lnTo>
                      <a:lnTo>
                        <a:pt x="3825" y="1474"/>
                      </a:lnTo>
                      <a:lnTo>
                        <a:pt x="3846" y="1487"/>
                      </a:lnTo>
                      <a:lnTo>
                        <a:pt x="3871" y="1501"/>
                      </a:lnTo>
                      <a:lnTo>
                        <a:pt x="3897" y="1514"/>
                      </a:lnTo>
                      <a:lnTo>
                        <a:pt x="3925" y="1527"/>
                      </a:lnTo>
                      <a:lnTo>
                        <a:pt x="3945" y="1493"/>
                      </a:lnTo>
                      <a:lnTo>
                        <a:pt x="3966" y="1458"/>
                      </a:lnTo>
                      <a:lnTo>
                        <a:pt x="3987" y="1425"/>
                      </a:lnTo>
                      <a:lnTo>
                        <a:pt x="4007" y="1393"/>
                      </a:lnTo>
                      <a:lnTo>
                        <a:pt x="4028" y="1361"/>
                      </a:lnTo>
                      <a:lnTo>
                        <a:pt x="4051" y="1330"/>
                      </a:lnTo>
                      <a:lnTo>
                        <a:pt x="4073" y="1300"/>
                      </a:lnTo>
                      <a:lnTo>
                        <a:pt x="4096" y="1270"/>
                      </a:lnTo>
                      <a:lnTo>
                        <a:pt x="4142" y="1211"/>
                      </a:lnTo>
                      <a:lnTo>
                        <a:pt x="4192" y="1153"/>
                      </a:lnTo>
                      <a:lnTo>
                        <a:pt x="4243" y="1094"/>
                      </a:lnTo>
                      <a:lnTo>
                        <a:pt x="4297" y="1034"/>
                      </a:lnTo>
                      <a:lnTo>
                        <a:pt x="4277" y="993"/>
                      </a:lnTo>
                      <a:lnTo>
                        <a:pt x="4257" y="955"/>
                      </a:lnTo>
                      <a:lnTo>
                        <a:pt x="4247" y="937"/>
                      </a:lnTo>
                      <a:lnTo>
                        <a:pt x="4237" y="921"/>
                      </a:lnTo>
                      <a:lnTo>
                        <a:pt x="4226" y="905"/>
                      </a:lnTo>
                      <a:lnTo>
                        <a:pt x="4215" y="891"/>
                      </a:lnTo>
                      <a:lnTo>
                        <a:pt x="4203" y="877"/>
                      </a:lnTo>
                      <a:lnTo>
                        <a:pt x="4193" y="864"/>
                      </a:lnTo>
                      <a:lnTo>
                        <a:pt x="4181" y="852"/>
                      </a:lnTo>
                      <a:lnTo>
                        <a:pt x="4169" y="841"/>
                      </a:lnTo>
                      <a:lnTo>
                        <a:pt x="4157" y="832"/>
                      </a:lnTo>
                      <a:lnTo>
                        <a:pt x="4145" y="823"/>
                      </a:lnTo>
                      <a:lnTo>
                        <a:pt x="4132" y="815"/>
                      </a:lnTo>
                      <a:lnTo>
                        <a:pt x="4121" y="808"/>
                      </a:lnTo>
                      <a:lnTo>
                        <a:pt x="4108" y="801"/>
                      </a:lnTo>
                      <a:lnTo>
                        <a:pt x="4093" y="797"/>
                      </a:lnTo>
                      <a:lnTo>
                        <a:pt x="4080" y="793"/>
                      </a:lnTo>
                      <a:lnTo>
                        <a:pt x="4066" y="789"/>
                      </a:lnTo>
                      <a:lnTo>
                        <a:pt x="4052" y="787"/>
                      </a:lnTo>
                      <a:lnTo>
                        <a:pt x="4038" y="786"/>
                      </a:lnTo>
                      <a:lnTo>
                        <a:pt x="4022" y="786"/>
                      </a:lnTo>
                      <a:lnTo>
                        <a:pt x="4007" y="786"/>
                      </a:lnTo>
                      <a:lnTo>
                        <a:pt x="3992" y="787"/>
                      </a:lnTo>
                      <a:lnTo>
                        <a:pt x="3975" y="791"/>
                      </a:lnTo>
                      <a:lnTo>
                        <a:pt x="3958" y="794"/>
                      </a:lnTo>
                      <a:lnTo>
                        <a:pt x="3941" y="798"/>
                      </a:lnTo>
                      <a:lnTo>
                        <a:pt x="3924" y="804"/>
                      </a:lnTo>
                      <a:lnTo>
                        <a:pt x="3905" y="811"/>
                      </a:lnTo>
                      <a:lnTo>
                        <a:pt x="3887" y="818"/>
                      </a:lnTo>
                      <a:lnTo>
                        <a:pt x="3868" y="826"/>
                      </a:lnTo>
                      <a:lnTo>
                        <a:pt x="3813" y="813"/>
                      </a:lnTo>
                      <a:lnTo>
                        <a:pt x="3757" y="792"/>
                      </a:lnTo>
                      <a:lnTo>
                        <a:pt x="3700" y="765"/>
                      </a:lnTo>
                      <a:lnTo>
                        <a:pt x="3642" y="730"/>
                      </a:lnTo>
                      <a:lnTo>
                        <a:pt x="3583" y="691"/>
                      </a:lnTo>
                      <a:lnTo>
                        <a:pt x="3524" y="649"/>
                      </a:lnTo>
                      <a:lnTo>
                        <a:pt x="3464" y="601"/>
                      </a:lnTo>
                      <a:lnTo>
                        <a:pt x="3402" y="551"/>
                      </a:lnTo>
                      <a:lnTo>
                        <a:pt x="3277" y="446"/>
                      </a:lnTo>
                      <a:lnTo>
                        <a:pt x="3148" y="340"/>
                      </a:lnTo>
                      <a:lnTo>
                        <a:pt x="3082" y="287"/>
                      </a:lnTo>
                      <a:lnTo>
                        <a:pt x="3015" y="237"/>
                      </a:lnTo>
                      <a:lnTo>
                        <a:pt x="2947" y="189"/>
                      </a:lnTo>
                      <a:lnTo>
                        <a:pt x="2879" y="145"/>
                      </a:lnTo>
                      <a:lnTo>
                        <a:pt x="2809" y="105"/>
                      </a:lnTo>
                      <a:lnTo>
                        <a:pt x="2739" y="71"/>
                      </a:lnTo>
                      <a:lnTo>
                        <a:pt x="2668" y="42"/>
                      </a:lnTo>
                      <a:lnTo>
                        <a:pt x="2596" y="20"/>
                      </a:lnTo>
                      <a:lnTo>
                        <a:pt x="2523" y="6"/>
                      </a:lnTo>
                      <a:lnTo>
                        <a:pt x="2449" y="0"/>
                      </a:lnTo>
                      <a:lnTo>
                        <a:pt x="2373" y="2"/>
                      </a:lnTo>
                      <a:lnTo>
                        <a:pt x="2298" y="15"/>
                      </a:lnTo>
                      <a:lnTo>
                        <a:pt x="2221" y="38"/>
                      </a:lnTo>
                      <a:lnTo>
                        <a:pt x="2144" y="73"/>
                      </a:lnTo>
                      <a:lnTo>
                        <a:pt x="2066" y="121"/>
                      </a:lnTo>
                      <a:lnTo>
                        <a:pt x="1985" y="180"/>
                      </a:lnTo>
                      <a:lnTo>
                        <a:pt x="1905" y="254"/>
                      </a:lnTo>
                      <a:lnTo>
                        <a:pt x="1824" y="343"/>
                      </a:lnTo>
                      <a:lnTo>
                        <a:pt x="1741" y="446"/>
                      </a:lnTo>
                      <a:lnTo>
                        <a:pt x="1658" y="567"/>
                      </a:lnTo>
                      <a:close/>
                    </a:path>
                  </a:pathLst>
                </a:custGeom>
                <a:grpFill/>
                <a:ln w="4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108" name="Group 31"/>
              <p:cNvGrpSpPr>
                <a:grpSpLocks noChangeAspect="1"/>
              </p:cNvGrpSpPr>
              <p:nvPr/>
            </p:nvGrpSpPr>
            <p:grpSpPr bwMode="auto">
              <a:xfrm>
                <a:off x="563945" y="6893162"/>
                <a:ext cx="200041" cy="447431"/>
                <a:chOff x="2966" y="1071"/>
                <a:chExt cx="1652" cy="3695"/>
              </a:xfrm>
              <a:grpFill/>
            </p:grpSpPr>
            <p:sp>
              <p:nvSpPr>
                <p:cNvPr id="109" name="Freeform 32"/>
                <p:cNvSpPr>
                  <a:spLocks/>
                </p:cNvSpPr>
                <p:nvPr/>
              </p:nvSpPr>
              <p:spPr bwMode="auto">
                <a:xfrm>
                  <a:off x="2966" y="2070"/>
                  <a:ext cx="1652" cy="2696"/>
                </a:xfrm>
                <a:custGeom>
                  <a:avLst/>
                  <a:gdLst>
                    <a:gd name="T0" fmla="*/ 4111 w 8256"/>
                    <a:gd name="T1" fmla="*/ 690 h 13478"/>
                    <a:gd name="T2" fmla="*/ 5947 w 8256"/>
                    <a:gd name="T3" fmla="*/ 153 h 13478"/>
                    <a:gd name="T4" fmla="*/ 8244 w 8256"/>
                    <a:gd name="T5" fmla="*/ 5143 h 13478"/>
                    <a:gd name="T6" fmla="*/ 8256 w 8256"/>
                    <a:gd name="T7" fmla="*/ 5331 h 13478"/>
                    <a:gd name="T8" fmla="*/ 8230 w 8256"/>
                    <a:gd name="T9" fmla="*/ 5517 h 13478"/>
                    <a:gd name="T10" fmla="*/ 8167 w 8256"/>
                    <a:gd name="T11" fmla="*/ 5693 h 13478"/>
                    <a:gd name="T12" fmla="*/ 8073 w 8256"/>
                    <a:gd name="T13" fmla="*/ 5848 h 13478"/>
                    <a:gd name="T14" fmla="*/ 7950 w 8256"/>
                    <a:gd name="T15" fmla="*/ 5973 h 13478"/>
                    <a:gd name="T16" fmla="*/ 7803 w 8256"/>
                    <a:gd name="T17" fmla="*/ 6057 h 13478"/>
                    <a:gd name="T18" fmla="*/ 7636 w 8256"/>
                    <a:gd name="T19" fmla="*/ 6094 h 13478"/>
                    <a:gd name="T20" fmla="*/ 7450 w 8256"/>
                    <a:gd name="T21" fmla="*/ 6072 h 13478"/>
                    <a:gd name="T22" fmla="*/ 7251 w 8256"/>
                    <a:gd name="T23" fmla="*/ 5982 h 13478"/>
                    <a:gd name="T24" fmla="*/ 7040 w 8256"/>
                    <a:gd name="T25" fmla="*/ 5816 h 13478"/>
                    <a:gd name="T26" fmla="*/ 6198 w 8256"/>
                    <a:gd name="T27" fmla="*/ 13011 h 13478"/>
                    <a:gd name="T28" fmla="*/ 6027 w 8256"/>
                    <a:gd name="T29" fmla="*/ 13176 h 13478"/>
                    <a:gd name="T30" fmla="*/ 5852 w 8256"/>
                    <a:gd name="T31" fmla="*/ 13297 h 13478"/>
                    <a:gd name="T32" fmla="*/ 5675 w 8256"/>
                    <a:gd name="T33" fmla="*/ 13379 h 13478"/>
                    <a:gd name="T34" fmla="*/ 5498 w 8256"/>
                    <a:gd name="T35" fmla="*/ 13424 h 13478"/>
                    <a:gd name="T36" fmla="*/ 5324 w 8256"/>
                    <a:gd name="T37" fmla="*/ 13437 h 13478"/>
                    <a:gd name="T38" fmla="*/ 5155 w 8256"/>
                    <a:gd name="T39" fmla="*/ 13418 h 13478"/>
                    <a:gd name="T40" fmla="*/ 4992 w 8256"/>
                    <a:gd name="T41" fmla="*/ 13372 h 13478"/>
                    <a:gd name="T42" fmla="*/ 4837 w 8256"/>
                    <a:gd name="T43" fmla="*/ 13302 h 13478"/>
                    <a:gd name="T44" fmla="*/ 4694 w 8256"/>
                    <a:gd name="T45" fmla="*/ 13210 h 13478"/>
                    <a:gd name="T46" fmla="*/ 4563 w 8256"/>
                    <a:gd name="T47" fmla="*/ 13100 h 13478"/>
                    <a:gd name="T48" fmla="*/ 4465 w 8256"/>
                    <a:gd name="T49" fmla="*/ 7336 h 13478"/>
                    <a:gd name="T50" fmla="*/ 4420 w 8256"/>
                    <a:gd name="T51" fmla="*/ 7257 h 13478"/>
                    <a:gd name="T52" fmla="*/ 4361 w 8256"/>
                    <a:gd name="T53" fmla="*/ 7198 h 13478"/>
                    <a:gd name="T54" fmla="*/ 4293 w 8256"/>
                    <a:gd name="T55" fmla="*/ 7157 h 13478"/>
                    <a:gd name="T56" fmla="*/ 4216 w 8256"/>
                    <a:gd name="T57" fmla="*/ 7131 h 13478"/>
                    <a:gd name="T58" fmla="*/ 4137 w 8256"/>
                    <a:gd name="T59" fmla="*/ 7123 h 13478"/>
                    <a:gd name="T60" fmla="*/ 4057 w 8256"/>
                    <a:gd name="T61" fmla="*/ 7129 h 13478"/>
                    <a:gd name="T62" fmla="*/ 3981 w 8256"/>
                    <a:gd name="T63" fmla="*/ 7150 h 13478"/>
                    <a:gd name="T64" fmla="*/ 3911 w 8256"/>
                    <a:gd name="T65" fmla="*/ 7184 h 13478"/>
                    <a:gd name="T66" fmla="*/ 3852 w 8256"/>
                    <a:gd name="T67" fmla="*/ 7232 h 13478"/>
                    <a:gd name="T68" fmla="*/ 3808 w 8256"/>
                    <a:gd name="T69" fmla="*/ 7291 h 13478"/>
                    <a:gd name="T70" fmla="*/ 3788 w 8256"/>
                    <a:gd name="T71" fmla="*/ 13017 h 13478"/>
                    <a:gd name="T72" fmla="*/ 3551 w 8256"/>
                    <a:gd name="T73" fmla="*/ 13247 h 13478"/>
                    <a:gd name="T74" fmla="*/ 3318 w 8256"/>
                    <a:gd name="T75" fmla="*/ 13392 h 13478"/>
                    <a:gd name="T76" fmla="*/ 3093 w 8256"/>
                    <a:gd name="T77" fmla="*/ 13465 h 13478"/>
                    <a:gd name="T78" fmla="*/ 2879 w 8256"/>
                    <a:gd name="T79" fmla="*/ 13477 h 13478"/>
                    <a:gd name="T80" fmla="*/ 2680 w 8256"/>
                    <a:gd name="T81" fmla="*/ 13444 h 13478"/>
                    <a:gd name="T82" fmla="*/ 2501 w 8256"/>
                    <a:gd name="T83" fmla="*/ 13378 h 13478"/>
                    <a:gd name="T84" fmla="*/ 2345 w 8256"/>
                    <a:gd name="T85" fmla="*/ 13291 h 13478"/>
                    <a:gd name="T86" fmla="*/ 2217 w 8256"/>
                    <a:gd name="T87" fmla="*/ 13199 h 13478"/>
                    <a:gd name="T88" fmla="*/ 2118 w 8256"/>
                    <a:gd name="T89" fmla="*/ 13112 h 13478"/>
                    <a:gd name="T90" fmla="*/ 2056 w 8256"/>
                    <a:gd name="T91" fmla="*/ 13045 h 13478"/>
                    <a:gd name="T92" fmla="*/ 2018 w 8256"/>
                    <a:gd name="T93" fmla="*/ 4156 h 13478"/>
                    <a:gd name="T94" fmla="*/ 1114 w 8256"/>
                    <a:gd name="T95" fmla="*/ 5922 h 13478"/>
                    <a:gd name="T96" fmla="*/ 905 w 8256"/>
                    <a:gd name="T97" fmla="*/ 6032 h 13478"/>
                    <a:gd name="T98" fmla="*/ 715 w 8256"/>
                    <a:gd name="T99" fmla="*/ 6074 h 13478"/>
                    <a:gd name="T100" fmla="*/ 549 w 8256"/>
                    <a:gd name="T101" fmla="*/ 6055 h 13478"/>
                    <a:gd name="T102" fmla="*/ 402 w 8256"/>
                    <a:gd name="T103" fmla="*/ 5987 h 13478"/>
                    <a:gd name="T104" fmla="*/ 278 w 8256"/>
                    <a:gd name="T105" fmla="*/ 5882 h 13478"/>
                    <a:gd name="T106" fmla="*/ 176 w 8256"/>
                    <a:gd name="T107" fmla="*/ 5748 h 13478"/>
                    <a:gd name="T108" fmla="*/ 97 w 8256"/>
                    <a:gd name="T109" fmla="*/ 5595 h 13478"/>
                    <a:gd name="T110" fmla="*/ 41 w 8256"/>
                    <a:gd name="T111" fmla="*/ 5435 h 13478"/>
                    <a:gd name="T112" fmla="*/ 8 w 8256"/>
                    <a:gd name="T113" fmla="*/ 5278 h 13478"/>
                    <a:gd name="T114" fmla="*/ 0 w 8256"/>
                    <a:gd name="T115" fmla="*/ 5134 h 13478"/>
                    <a:gd name="T116" fmla="*/ 2563 w 8256"/>
                    <a:gd name="T117" fmla="*/ 0 h 13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256" h="13478">
                      <a:moveTo>
                        <a:pt x="2563" y="0"/>
                      </a:moveTo>
                      <a:lnTo>
                        <a:pt x="3622" y="0"/>
                      </a:lnTo>
                      <a:lnTo>
                        <a:pt x="4111" y="690"/>
                      </a:lnTo>
                      <a:lnTo>
                        <a:pt x="4601" y="0"/>
                      </a:lnTo>
                      <a:lnTo>
                        <a:pt x="5671" y="0"/>
                      </a:lnTo>
                      <a:lnTo>
                        <a:pt x="5947" y="153"/>
                      </a:lnTo>
                      <a:lnTo>
                        <a:pt x="6178" y="362"/>
                      </a:lnTo>
                      <a:lnTo>
                        <a:pt x="8231" y="5082"/>
                      </a:lnTo>
                      <a:lnTo>
                        <a:pt x="8244" y="5143"/>
                      </a:lnTo>
                      <a:lnTo>
                        <a:pt x="8253" y="5205"/>
                      </a:lnTo>
                      <a:lnTo>
                        <a:pt x="8256" y="5269"/>
                      </a:lnTo>
                      <a:lnTo>
                        <a:pt x="8256" y="5331"/>
                      </a:lnTo>
                      <a:lnTo>
                        <a:pt x="8252" y="5395"/>
                      </a:lnTo>
                      <a:lnTo>
                        <a:pt x="8243" y="5456"/>
                      </a:lnTo>
                      <a:lnTo>
                        <a:pt x="8230" y="5517"/>
                      </a:lnTo>
                      <a:lnTo>
                        <a:pt x="8213" y="5578"/>
                      </a:lnTo>
                      <a:lnTo>
                        <a:pt x="8192" y="5637"/>
                      </a:lnTo>
                      <a:lnTo>
                        <a:pt x="8167" y="5693"/>
                      </a:lnTo>
                      <a:lnTo>
                        <a:pt x="8139" y="5748"/>
                      </a:lnTo>
                      <a:lnTo>
                        <a:pt x="8107" y="5800"/>
                      </a:lnTo>
                      <a:lnTo>
                        <a:pt x="8073" y="5848"/>
                      </a:lnTo>
                      <a:lnTo>
                        <a:pt x="8036" y="5893"/>
                      </a:lnTo>
                      <a:lnTo>
                        <a:pt x="7994" y="5935"/>
                      </a:lnTo>
                      <a:lnTo>
                        <a:pt x="7950" y="5973"/>
                      </a:lnTo>
                      <a:lnTo>
                        <a:pt x="7904" y="6005"/>
                      </a:lnTo>
                      <a:lnTo>
                        <a:pt x="7855" y="6034"/>
                      </a:lnTo>
                      <a:lnTo>
                        <a:pt x="7803" y="6057"/>
                      </a:lnTo>
                      <a:lnTo>
                        <a:pt x="7750" y="6076"/>
                      </a:lnTo>
                      <a:lnTo>
                        <a:pt x="7693" y="6087"/>
                      </a:lnTo>
                      <a:lnTo>
                        <a:pt x="7636" y="6094"/>
                      </a:lnTo>
                      <a:lnTo>
                        <a:pt x="7576" y="6093"/>
                      </a:lnTo>
                      <a:lnTo>
                        <a:pt x="7513" y="6086"/>
                      </a:lnTo>
                      <a:lnTo>
                        <a:pt x="7450" y="6072"/>
                      </a:lnTo>
                      <a:lnTo>
                        <a:pt x="7385" y="6050"/>
                      </a:lnTo>
                      <a:lnTo>
                        <a:pt x="7318" y="6020"/>
                      </a:lnTo>
                      <a:lnTo>
                        <a:pt x="7251" y="5982"/>
                      </a:lnTo>
                      <a:lnTo>
                        <a:pt x="7181" y="5936"/>
                      </a:lnTo>
                      <a:lnTo>
                        <a:pt x="7112" y="5880"/>
                      </a:lnTo>
                      <a:lnTo>
                        <a:pt x="7040" y="5816"/>
                      </a:lnTo>
                      <a:lnTo>
                        <a:pt x="6969" y="5742"/>
                      </a:lnTo>
                      <a:lnTo>
                        <a:pt x="6178" y="4126"/>
                      </a:lnTo>
                      <a:lnTo>
                        <a:pt x="6198" y="13011"/>
                      </a:lnTo>
                      <a:lnTo>
                        <a:pt x="6141" y="13072"/>
                      </a:lnTo>
                      <a:lnTo>
                        <a:pt x="6084" y="13126"/>
                      </a:lnTo>
                      <a:lnTo>
                        <a:pt x="6027" y="13176"/>
                      </a:lnTo>
                      <a:lnTo>
                        <a:pt x="5969" y="13221"/>
                      </a:lnTo>
                      <a:lnTo>
                        <a:pt x="5910" y="13261"/>
                      </a:lnTo>
                      <a:lnTo>
                        <a:pt x="5852" y="13297"/>
                      </a:lnTo>
                      <a:lnTo>
                        <a:pt x="5793" y="13329"/>
                      </a:lnTo>
                      <a:lnTo>
                        <a:pt x="5734" y="13356"/>
                      </a:lnTo>
                      <a:lnTo>
                        <a:pt x="5675" y="13379"/>
                      </a:lnTo>
                      <a:lnTo>
                        <a:pt x="5616" y="13399"/>
                      </a:lnTo>
                      <a:lnTo>
                        <a:pt x="5557" y="13414"/>
                      </a:lnTo>
                      <a:lnTo>
                        <a:pt x="5498" y="13424"/>
                      </a:lnTo>
                      <a:lnTo>
                        <a:pt x="5441" y="13432"/>
                      </a:lnTo>
                      <a:lnTo>
                        <a:pt x="5382" y="13436"/>
                      </a:lnTo>
                      <a:lnTo>
                        <a:pt x="5324" y="13437"/>
                      </a:lnTo>
                      <a:lnTo>
                        <a:pt x="5267" y="13433"/>
                      </a:lnTo>
                      <a:lnTo>
                        <a:pt x="5211" y="13428"/>
                      </a:lnTo>
                      <a:lnTo>
                        <a:pt x="5155" y="13418"/>
                      </a:lnTo>
                      <a:lnTo>
                        <a:pt x="5100" y="13406"/>
                      </a:lnTo>
                      <a:lnTo>
                        <a:pt x="5045" y="13389"/>
                      </a:lnTo>
                      <a:lnTo>
                        <a:pt x="4992" y="13372"/>
                      </a:lnTo>
                      <a:lnTo>
                        <a:pt x="4939" y="13351"/>
                      </a:lnTo>
                      <a:lnTo>
                        <a:pt x="4888" y="13327"/>
                      </a:lnTo>
                      <a:lnTo>
                        <a:pt x="4837" y="13302"/>
                      </a:lnTo>
                      <a:lnTo>
                        <a:pt x="4787" y="13273"/>
                      </a:lnTo>
                      <a:lnTo>
                        <a:pt x="4740" y="13243"/>
                      </a:lnTo>
                      <a:lnTo>
                        <a:pt x="4694" y="13210"/>
                      </a:lnTo>
                      <a:lnTo>
                        <a:pt x="4649" y="13176"/>
                      </a:lnTo>
                      <a:lnTo>
                        <a:pt x="4605" y="13139"/>
                      </a:lnTo>
                      <a:lnTo>
                        <a:pt x="4563" y="13100"/>
                      </a:lnTo>
                      <a:lnTo>
                        <a:pt x="4523" y="13060"/>
                      </a:lnTo>
                      <a:lnTo>
                        <a:pt x="4483" y="13018"/>
                      </a:lnTo>
                      <a:lnTo>
                        <a:pt x="4465" y="7336"/>
                      </a:lnTo>
                      <a:lnTo>
                        <a:pt x="4452" y="7308"/>
                      </a:lnTo>
                      <a:lnTo>
                        <a:pt x="4437" y="7281"/>
                      </a:lnTo>
                      <a:lnTo>
                        <a:pt x="4420" y="7257"/>
                      </a:lnTo>
                      <a:lnTo>
                        <a:pt x="4403" y="7235"/>
                      </a:lnTo>
                      <a:lnTo>
                        <a:pt x="4383" y="7216"/>
                      </a:lnTo>
                      <a:lnTo>
                        <a:pt x="4361" y="7198"/>
                      </a:lnTo>
                      <a:lnTo>
                        <a:pt x="4339" y="7182"/>
                      </a:lnTo>
                      <a:lnTo>
                        <a:pt x="4316" y="7168"/>
                      </a:lnTo>
                      <a:lnTo>
                        <a:pt x="4293" y="7157"/>
                      </a:lnTo>
                      <a:lnTo>
                        <a:pt x="4267" y="7146"/>
                      </a:lnTo>
                      <a:lnTo>
                        <a:pt x="4242" y="7138"/>
                      </a:lnTo>
                      <a:lnTo>
                        <a:pt x="4216" y="7131"/>
                      </a:lnTo>
                      <a:lnTo>
                        <a:pt x="4190" y="7127"/>
                      </a:lnTo>
                      <a:lnTo>
                        <a:pt x="4163" y="7124"/>
                      </a:lnTo>
                      <a:lnTo>
                        <a:pt x="4137" y="7123"/>
                      </a:lnTo>
                      <a:lnTo>
                        <a:pt x="4110" y="7123"/>
                      </a:lnTo>
                      <a:lnTo>
                        <a:pt x="4083" y="7125"/>
                      </a:lnTo>
                      <a:lnTo>
                        <a:pt x="4057" y="7129"/>
                      </a:lnTo>
                      <a:lnTo>
                        <a:pt x="4031" y="7135"/>
                      </a:lnTo>
                      <a:lnTo>
                        <a:pt x="4006" y="7142"/>
                      </a:lnTo>
                      <a:lnTo>
                        <a:pt x="3981" y="7150"/>
                      </a:lnTo>
                      <a:lnTo>
                        <a:pt x="3956" y="7160"/>
                      </a:lnTo>
                      <a:lnTo>
                        <a:pt x="3933" y="7172"/>
                      </a:lnTo>
                      <a:lnTo>
                        <a:pt x="3911" y="7184"/>
                      </a:lnTo>
                      <a:lnTo>
                        <a:pt x="3890" y="7199"/>
                      </a:lnTo>
                      <a:lnTo>
                        <a:pt x="3871" y="7214"/>
                      </a:lnTo>
                      <a:lnTo>
                        <a:pt x="3852" y="7232"/>
                      </a:lnTo>
                      <a:lnTo>
                        <a:pt x="3836" y="7250"/>
                      </a:lnTo>
                      <a:lnTo>
                        <a:pt x="3821" y="7270"/>
                      </a:lnTo>
                      <a:lnTo>
                        <a:pt x="3808" y="7291"/>
                      </a:lnTo>
                      <a:lnTo>
                        <a:pt x="3797" y="7313"/>
                      </a:lnTo>
                      <a:lnTo>
                        <a:pt x="3788" y="7336"/>
                      </a:lnTo>
                      <a:lnTo>
                        <a:pt x="3788" y="13017"/>
                      </a:lnTo>
                      <a:lnTo>
                        <a:pt x="3708" y="13105"/>
                      </a:lnTo>
                      <a:lnTo>
                        <a:pt x="3629" y="13181"/>
                      </a:lnTo>
                      <a:lnTo>
                        <a:pt x="3551" y="13247"/>
                      </a:lnTo>
                      <a:lnTo>
                        <a:pt x="3473" y="13305"/>
                      </a:lnTo>
                      <a:lnTo>
                        <a:pt x="3395" y="13352"/>
                      </a:lnTo>
                      <a:lnTo>
                        <a:pt x="3318" y="13392"/>
                      </a:lnTo>
                      <a:lnTo>
                        <a:pt x="3242" y="13424"/>
                      </a:lnTo>
                      <a:lnTo>
                        <a:pt x="3167" y="13447"/>
                      </a:lnTo>
                      <a:lnTo>
                        <a:pt x="3093" y="13465"/>
                      </a:lnTo>
                      <a:lnTo>
                        <a:pt x="3020" y="13475"/>
                      </a:lnTo>
                      <a:lnTo>
                        <a:pt x="2948" y="13478"/>
                      </a:lnTo>
                      <a:lnTo>
                        <a:pt x="2879" y="13477"/>
                      </a:lnTo>
                      <a:lnTo>
                        <a:pt x="2811" y="13470"/>
                      </a:lnTo>
                      <a:lnTo>
                        <a:pt x="2745" y="13460"/>
                      </a:lnTo>
                      <a:lnTo>
                        <a:pt x="2680" y="13444"/>
                      </a:lnTo>
                      <a:lnTo>
                        <a:pt x="2618" y="13425"/>
                      </a:lnTo>
                      <a:lnTo>
                        <a:pt x="2559" y="13402"/>
                      </a:lnTo>
                      <a:lnTo>
                        <a:pt x="2501" y="13378"/>
                      </a:lnTo>
                      <a:lnTo>
                        <a:pt x="2447" y="13350"/>
                      </a:lnTo>
                      <a:lnTo>
                        <a:pt x="2395" y="13321"/>
                      </a:lnTo>
                      <a:lnTo>
                        <a:pt x="2345" y="13291"/>
                      </a:lnTo>
                      <a:lnTo>
                        <a:pt x="2299" y="13261"/>
                      </a:lnTo>
                      <a:lnTo>
                        <a:pt x="2256" y="13230"/>
                      </a:lnTo>
                      <a:lnTo>
                        <a:pt x="2217" y="13199"/>
                      </a:lnTo>
                      <a:lnTo>
                        <a:pt x="2180" y="13169"/>
                      </a:lnTo>
                      <a:lnTo>
                        <a:pt x="2147" y="13140"/>
                      </a:lnTo>
                      <a:lnTo>
                        <a:pt x="2118" y="13112"/>
                      </a:lnTo>
                      <a:lnTo>
                        <a:pt x="2094" y="13087"/>
                      </a:lnTo>
                      <a:lnTo>
                        <a:pt x="2073" y="13065"/>
                      </a:lnTo>
                      <a:lnTo>
                        <a:pt x="2056" y="13045"/>
                      </a:lnTo>
                      <a:lnTo>
                        <a:pt x="2044" y="13030"/>
                      </a:lnTo>
                      <a:lnTo>
                        <a:pt x="2036" y="13017"/>
                      </a:lnTo>
                      <a:lnTo>
                        <a:pt x="2018" y="4156"/>
                      </a:lnTo>
                      <a:lnTo>
                        <a:pt x="1264" y="5805"/>
                      </a:lnTo>
                      <a:lnTo>
                        <a:pt x="1188" y="5868"/>
                      </a:lnTo>
                      <a:lnTo>
                        <a:pt x="1114" y="5922"/>
                      </a:lnTo>
                      <a:lnTo>
                        <a:pt x="1041" y="5967"/>
                      </a:lnTo>
                      <a:lnTo>
                        <a:pt x="972" y="6004"/>
                      </a:lnTo>
                      <a:lnTo>
                        <a:pt x="905" y="6032"/>
                      </a:lnTo>
                      <a:lnTo>
                        <a:pt x="839" y="6053"/>
                      </a:lnTo>
                      <a:lnTo>
                        <a:pt x="776" y="6067"/>
                      </a:lnTo>
                      <a:lnTo>
                        <a:pt x="715" y="6074"/>
                      </a:lnTo>
                      <a:lnTo>
                        <a:pt x="657" y="6072"/>
                      </a:lnTo>
                      <a:lnTo>
                        <a:pt x="602" y="6067"/>
                      </a:lnTo>
                      <a:lnTo>
                        <a:pt x="549" y="6055"/>
                      </a:lnTo>
                      <a:lnTo>
                        <a:pt x="497" y="6037"/>
                      </a:lnTo>
                      <a:lnTo>
                        <a:pt x="448" y="6015"/>
                      </a:lnTo>
                      <a:lnTo>
                        <a:pt x="402" y="5987"/>
                      </a:lnTo>
                      <a:lnTo>
                        <a:pt x="358" y="5956"/>
                      </a:lnTo>
                      <a:lnTo>
                        <a:pt x="317" y="5920"/>
                      </a:lnTo>
                      <a:lnTo>
                        <a:pt x="278" y="5882"/>
                      </a:lnTo>
                      <a:lnTo>
                        <a:pt x="241" y="5839"/>
                      </a:lnTo>
                      <a:lnTo>
                        <a:pt x="208" y="5795"/>
                      </a:lnTo>
                      <a:lnTo>
                        <a:pt x="176" y="5748"/>
                      </a:lnTo>
                      <a:lnTo>
                        <a:pt x="148" y="5698"/>
                      </a:lnTo>
                      <a:lnTo>
                        <a:pt x="121" y="5647"/>
                      </a:lnTo>
                      <a:lnTo>
                        <a:pt x="97" y="5595"/>
                      </a:lnTo>
                      <a:lnTo>
                        <a:pt x="76" y="5542"/>
                      </a:lnTo>
                      <a:lnTo>
                        <a:pt x="57" y="5489"/>
                      </a:lnTo>
                      <a:lnTo>
                        <a:pt x="41" y="5435"/>
                      </a:lnTo>
                      <a:lnTo>
                        <a:pt x="27" y="5382"/>
                      </a:lnTo>
                      <a:lnTo>
                        <a:pt x="17" y="5330"/>
                      </a:lnTo>
                      <a:lnTo>
                        <a:pt x="8" y="5278"/>
                      </a:lnTo>
                      <a:lnTo>
                        <a:pt x="3" y="5229"/>
                      </a:lnTo>
                      <a:lnTo>
                        <a:pt x="0" y="5180"/>
                      </a:lnTo>
                      <a:lnTo>
                        <a:pt x="0" y="5134"/>
                      </a:lnTo>
                      <a:lnTo>
                        <a:pt x="2130" y="298"/>
                      </a:lnTo>
                      <a:lnTo>
                        <a:pt x="2322" y="123"/>
                      </a:lnTo>
                      <a:lnTo>
                        <a:pt x="2563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10" name="Freeform 33"/>
                <p:cNvSpPr>
                  <a:spLocks/>
                </p:cNvSpPr>
                <p:nvPr/>
              </p:nvSpPr>
              <p:spPr bwMode="auto">
                <a:xfrm>
                  <a:off x="3409" y="1071"/>
                  <a:ext cx="743" cy="829"/>
                </a:xfrm>
                <a:custGeom>
                  <a:avLst/>
                  <a:gdLst>
                    <a:gd name="T0" fmla="*/ 2046 w 3713"/>
                    <a:gd name="T1" fmla="*/ 10 h 4144"/>
                    <a:gd name="T2" fmla="*/ 2320 w 3713"/>
                    <a:gd name="T3" fmla="*/ 64 h 4144"/>
                    <a:gd name="T4" fmla="*/ 2579 w 3713"/>
                    <a:gd name="T5" fmla="*/ 163 h 4144"/>
                    <a:gd name="T6" fmla="*/ 2820 w 3713"/>
                    <a:gd name="T7" fmla="*/ 299 h 4144"/>
                    <a:gd name="T8" fmla="*/ 3038 w 3713"/>
                    <a:gd name="T9" fmla="*/ 472 h 4144"/>
                    <a:gd name="T10" fmla="*/ 3231 w 3713"/>
                    <a:gd name="T11" fmla="*/ 678 h 4144"/>
                    <a:gd name="T12" fmla="*/ 3396 w 3713"/>
                    <a:gd name="T13" fmla="*/ 913 h 4144"/>
                    <a:gd name="T14" fmla="*/ 3530 w 3713"/>
                    <a:gd name="T15" fmla="*/ 1173 h 4144"/>
                    <a:gd name="T16" fmla="*/ 3630 w 3713"/>
                    <a:gd name="T17" fmla="*/ 1455 h 4144"/>
                    <a:gd name="T18" fmla="*/ 3692 w 3713"/>
                    <a:gd name="T19" fmla="*/ 1757 h 4144"/>
                    <a:gd name="T20" fmla="*/ 3713 w 3713"/>
                    <a:gd name="T21" fmla="*/ 2071 h 4144"/>
                    <a:gd name="T22" fmla="*/ 3692 w 3713"/>
                    <a:gd name="T23" fmla="*/ 2387 h 4144"/>
                    <a:gd name="T24" fmla="*/ 3630 w 3713"/>
                    <a:gd name="T25" fmla="*/ 2687 h 4144"/>
                    <a:gd name="T26" fmla="*/ 3530 w 3713"/>
                    <a:gd name="T27" fmla="*/ 2970 h 4144"/>
                    <a:gd name="T28" fmla="*/ 3396 w 3713"/>
                    <a:gd name="T29" fmla="*/ 3230 h 4144"/>
                    <a:gd name="T30" fmla="*/ 3231 w 3713"/>
                    <a:gd name="T31" fmla="*/ 3465 h 4144"/>
                    <a:gd name="T32" fmla="*/ 3038 w 3713"/>
                    <a:gd name="T33" fmla="*/ 3671 h 4144"/>
                    <a:gd name="T34" fmla="*/ 2820 w 3713"/>
                    <a:gd name="T35" fmla="*/ 3844 h 4144"/>
                    <a:gd name="T36" fmla="*/ 2579 w 3713"/>
                    <a:gd name="T37" fmla="*/ 3981 h 4144"/>
                    <a:gd name="T38" fmla="*/ 2320 w 3713"/>
                    <a:gd name="T39" fmla="*/ 4079 h 4144"/>
                    <a:gd name="T40" fmla="*/ 2046 w 3713"/>
                    <a:gd name="T41" fmla="*/ 4133 h 4144"/>
                    <a:gd name="T42" fmla="*/ 1761 w 3713"/>
                    <a:gd name="T43" fmla="*/ 4141 h 4144"/>
                    <a:gd name="T44" fmla="*/ 1482 w 3713"/>
                    <a:gd name="T45" fmla="*/ 4102 h 4144"/>
                    <a:gd name="T46" fmla="*/ 1219 w 3713"/>
                    <a:gd name="T47" fmla="*/ 4018 h 4144"/>
                    <a:gd name="T48" fmla="*/ 972 w 3713"/>
                    <a:gd name="T49" fmla="*/ 3894 h 4144"/>
                    <a:gd name="T50" fmla="*/ 746 w 3713"/>
                    <a:gd name="T51" fmla="*/ 3732 h 4144"/>
                    <a:gd name="T52" fmla="*/ 543 w 3713"/>
                    <a:gd name="T53" fmla="*/ 3537 h 4144"/>
                    <a:gd name="T54" fmla="*/ 369 w 3713"/>
                    <a:gd name="T55" fmla="*/ 3311 h 4144"/>
                    <a:gd name="T56" fmla="*/ 224 w 3713"/>
                    <a:gd name="T57" fmla="*/ 3059 h 4144"/>
                    <a:gd name="T58" fmla="*/ 112 w 3713"/>
                    <a:gd name="T59" fmla="*/ 2784 h 4144"/>
                    <a:gd name="T60" fmla="*/ 38 w 3713"/>
                    <a:gd name="T61" fmla="*/ 2489 h 4144"/>
                    <a:gd name="T62" fmla="*/ 2 w 3713"/>
                    <a:gd name="T63" fmla="*/ 2179 h 4144"/>
                    <a:gd name="T64" fmla="*/ 9 w 3713"/>
                    <a:gd name="T65" fmla="*/ 1859 h 4144"/>
                    <a:gd name="T66" fmla="*/ 58 w 3713"/>
                    <a:gd name="T67" fmla="*/ 1554 h 4144"/>
                    <a:gd name="T68" fmla="*/ 146 w 3713"/>
                    <a:gd name="T69" fmla="*/ 1265 h 4144"/>
                    <a:gd name="T70" fmla="*/ 268 w 3713"/>
                    <a:gd name="T71" fmla="*/ 997 h 4144"/>
                    <a:gd name="T72" fmla="*/ 424 w 3713"/>
                    <a:gd name="T73" fmla="*/ 753 h 4144"/>
                    <a:gd name="T74" fmla="*/ 608 w 3713"/>
                    <a:gd name="T75" fmla="*/ 538 h 4144"/>
                    <a:gd name="T76" fmla="*/ 819 w 3713"/>
                    <a:gd name="T77" fmla="*/ 353 h 4144"/>
                    <a:gd name="T78" fmla="*/ 1052 w 3713"/>
                    <a:gd name="T79" fmla="*/ 204 h 4144"/>
                    <a:gd name="T80" fmla="*/ 1305 w 3713"/>
                    <a:gd name="T81" fmla="*/ 92 h 4144"/>
                    <a:gd name="T82" fmla="*/ 1575 w 3713"/>
                    <a:gd name="T83" fmla="*/ 23 h 4144"/>
                    <a:gd name="T84" fmla="*/ 1857 w 3713"/>
                    <a:gd name="T85" fmla="*/ 0 h 4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713" h="4144">
                      <a:moveTo>
                        <a:pt x="1857" y="0"/>
                      </a:moveTo>
                      <a:lnTo>
                        <a:pt x="1953" y="2"/>
                      </a:lnTo>
                      <a:lnTo>
                        <a:pt x="2046" y="10"/>
                      </a:lnTo>
                      <a:lnTo>
                        <a:pt x="2140" y="23"/>
                      </a:lnTo>
                      <a:lnTo>
                        <a:pt x="2231" y="41"/>
                      </a:lnTo>
                      <a:lnTo>
                        <a:pt x="2320" y="64"/>
                      </a:lnTo>
                      <a:lnTo>
                        <a:pt x="2409" y="92"/>
                      </a:lnTo>
                      <a:lnTo>
                        <a:pt x="2495" y="126"/>
                      </a:lnTo>
                      <a:lnTo>
                        <a:pt x="2579" y="163"/>
                      </a:lnTo>
                      <a:lnTo>
                        <a:pt x="2661" y="204"/>
                      </a:lnTo>
                      <a:lnTo>
                        <a:pt x="2742" y="249"/>
                      </a:lnTo>
                      <a:lnTo>
                        <a:pt x="2820" y="299"/>
                      </a:lnTo>
                      <a:lnTo>
                        <a:pt x="2895" y="353"/>
                      </a:lnTo>
                      <a:lnTo>
                        <a:pt x="2967" y="411"/>
                      </a:lnTo>
                      <a:lnTo>
                        <a:pt x="3038" y="472"/>
                      </a:lnTo>
                      <a:lnTo>
                        <a:pt x="3105" y="538"/>
                      </a:lnTo>
                      <a:lnTo>
                        <a:pt x="3170" y="606"/>
                      </a:lnTo>
                      <a:lnTo>
                        <a:pt x="3231" y="678"/>
                      </a:lnTo>
                      <a:lnTo>
                        <a:pt x="3289" y="753"/>
                      </a:lnTo>
                      <a:lnTo>
                        <a:pt x="3344" y="832"/>
                      </a:lnTo>
                      <a:lnTo>
                        <a:pt x="3396" y="913"/>
                      </a:lnTo>
                      <a:lnTo>
                        <a:pt x="3445" y="997"/>
                      </a:lnTo>
                      <a:lnTo>
                        <a:pt x="3489" y="1084"/>
                      </a:lnTo>
                      <a:lnTo>
                        <a:pt x="3530" y="1173"/>
                      </a:lnTo>
                      <a:lnTo>
                        <a:pt x="3567" y="1265"/>
                      </a:lnTo>
                      <a:lnTo>
                        <a:pt x="3601" y="1359"/>
                      </a:lnTo>
                      <a:lnTo>
                        <a:pt x="3630" y="1455"/>
                      </a:lnTo>
                      <a:lnTo>
                        <a:pt x="3655" y="1554"/>
                      </a:lnTo>
                      <a:lnTo>
                        <a:pt x="3676" y="1654"/>
                      </a:lnTo>
                      <a:lnTo>
                        <a:pt x="3692" y="1757"/>
                      </a:lnTo>
                      <a:lnTo>
                        <a:pt x="3704" y="1859"/>
                      </a:lnTo>
                      <a:lnTo>
                        <a:pt x="3711" y="1965"/>
                      </a:lnTo>
                      <a:lnTo>
                        <a:pt x="3713" y="2071"/>
                      </a:lnTo>
                      <a:lnTo>
                        <a:pt x="3711" y="2179"/>
                      </a:lnTo>
                      <a:lnTo>
                        <a:pt x="3704" y="2284"/>
                      </a:lnTo>
                      <a:lnTo>
                        <a:pt x="3692" y="2387"/>
                      </a:lnTo>
                      <a:lnTo>
                        <a:pt x="3676" y="2489"/>
                      </a:lnTo>
                      <a:lnTo>
                        <a:pt x="3655" y="2589"/>
                      </a:lnTo>
                      <a:lnTo>
                        <a:pt x="3630" y="2687"/>
                      </a:lnTo>
                      <a:lnTo>
                        <a:pt x="3601" y="2784"/>
                      </a:lnTo>
                      <a:lnTo>
                        <a:pt x="3567" y="2878"/>
                      </a:lnTo>
                      <a:lnTo>
                        <a:pt x="3530" y="2970"/>
                      </a:lnTo>
                      <a:lnTo>
                        <a:pt x="3489" y="3059"/>
                      </a:lnTo>
                      <a:lnTo>
                        <a:pt x="3445" y="3146"/>
                      </a:lnTo>
                      <a:lnTo>
                        <a:pt x="3396" y="3230"/>
                      </a:lnTo>
                      <a:lnTo>
                        <a:pt x="3344" y="3311"/>
                      </a:lnTo>
                      <a:lnTo>
                        <a:pt x="3289" y="3390"/>
                      </a:lnTo>
                      <a:lnTo>
                        <a:pt x="3231" y="3465"/>
                      </a:lnTo>
                      <a:lnTo>
                        <a:pt x="3170" y="3537"/>
                      </a:lnTo>
                      <a:lnTo>
                        <a:pt x="3105" y="3605"/>
                      </a:lnTo>
                      <a:lnTo>
                        <a:pt x="3038" y="3671"/>
                      </a:lnTo>
                      <a:lnTo>
                        <a:pt x="2967" y="3732"/>
                      </a:lnTo>
                      <a:lnTo>
                        <a:pt x="2895" y="3790"/>
                      </a:lnTo>
                      <a:lnTo>
                        <a:pt x="2820" y="3844"/>
                      </a:lnTo>
                      <a:lnTo>
                        <a:pt x="2742" y="3894"/>
                      </a:lnTo>
                      <a:lnTo>
                        <a:pt x="2661" y="3939"/>
                      </a:lnTo>
                      <a:lnTo>
                        <a:pt x="2579" y="3981"/>
                      </a:lnTo>
                      <a:lnTo>
                        <a:pt x="2495" y="4018"/>
                      </a:lnTo>
                      <a:lnTo>
                        <a:pt x="2409" y="4051"/>
                      </a:lnTo>
                      <a:lnTo>
                        <a:pt x="2320" y="4079"/>
                      </a:lnTo>
                      <a:lnTo>
                        <a:pt x="2231" y="4102"/>
                      </a:lnTo>
                      <a:lnTo>
                        <a:pt x="2140" y="4119"/>
                      </a:lnTo>
                      <a:lnTo>
                        <a:pt x="2046" y="4133"/>
                      </a:lnTo>
                      <a:lnTo>
                        <a:pt x="1953" y="4141"/>
                      </a:lnTo>
                      <a:lnTo>
                        <a:pt x="1857" y="4144"/>
                      </a:lnTo>
                      <a:lnTo>
                        <a:pt x="1761" y="4141"/>
                      </a:lnTo>
                      <a:lnTo>
                        <a:pt x="1667" y="4133"/>
                      </a:lnTo>
                      <a:lnTo>
                        <a:pt x="1575" y="4119"/>
                      </a:lnTo>
                      <a:lnTo>
                        <a:pt x="1482" y="4102"/>
                      </a:lnTo>
                      <a:lnTo>
                        <a:pt x="1393" y="4079"/>
                      </a:lnTo>
                      <a:lnTo>
                        <a:pt x="1305" y="4051"/>
                      </a:lnTo>
                      <a:lnTo>
                        <a:pt x="1219" y="4018"/>
                      </a:lnTo>
                      <a:lnTo>
                        <a:pt x="1134" y="3981"/>
                      </a:lnTo>
                      <a:lnTo>
                        <a:pt x="1052" y="3939"/>
                      </a:lnTo>
                      <a:lnTo>
                        <a:pt x="972" y="3894"/>
                      </a:lnTo>
                      <a:lnTo>
                        <a:pt x="894" y="3844"/>
                      </a:lnTo>
                      <a:lnTo>
                        <a:pt x="819" y="3790"/>
                      </a:lnTo>
                      <a:lnTo>
                        <a:pt x="746" y="3732"/>
                      </a:lnTo>
                      <a:lnTo>
                        <a:pt x="675" y="3671"/>
                      </a:lnTo>
                      <a:lnTo>
                        <a:pt x="608" y="3605"/>
                      </a:lnTo>
                      <a:lnTo>
                        <a:pt x="543" y="3537"/>
                      </a:lnTo>
                      <a:lnTo>
                        <a:pt x="482" y="3465"/>
                      </a:lnTo>
                      <a:lnTo>
                        <a:pt x="424" y="3390"/>
                      </a:lnTo>
                      <a:lnTo>
                        <a:pt x="369" y="3311"/>
                      </a:lnTo>
                      <a:lnTo>
                        <a:pt x="317" y="3230"/>
                      </a:lnTo>
                      <a:lnTo>
                        <a:pt x="268" y="3146"/>
                      </a:lnTo>
                      <a:lnTo>
                        <a:pt x="224" y="3059"/>
                      </a:lnTo>
                      <a:lnTo>
                        <a:pt x="183" y="2970"/>
                      </a:lnTo>
                      <a:lnTo>
                        <a:pt x="146" y="2878"/>
                      </a:lnTo>
                      <a:lnTo>
                        <a:pt x="112" y="2784"/>
                      </a:lnTo>
                      <a:lnTo>
                        <a:pt x="83" y="2687"/>
                      </a:lnTo>
                      <a:lnTo>
                        <a:pt x="58" y="2589"/>
                      </a:lnTo>
                      <a:lnTo>
                        <a:pt x="38" y="2489"/>
                      </a:lnTo>
                      <a:lnTo>
                        <a:pt x="21" y="2387"/>
                      </a:lnTo>
                      <a:lnTo>
                        <a:pt x="9" y="2284"/>
                      </a:lnTo>
                      <a:lnTo>
                        <a:pt x="2" y="2179"/>
                      </a:lnTo>
                      <a:lnTo>
                        <a:pt x="0" y="2071"/>
                      </a:lnTo>
                      <a:lnTo>
                        <a:pt x="2" y="1965"/>
                      </a:lnTo>
                      <a:lnTo>
                        <a:pt x="9" y="1859"/>
                      </a:lnTo>
                      <a:lnTo>
                        <a:pt x="21" y="1757"/>
                      </a:lnTo>
                      <a:lnTo>
                        <a:pt x="38" y="1654"/>
                      </a:lnTo>
                      <a:lnTo>
                        <a:pt x="58" y="1554"/>
                      </a:lnTo>
                      <a:lnTo>
                        <a:pt x="83" y="1455"/>
                      </a:lnTo>
                      <a:lnTo>
                        <a:pt x="112" y="1359"/>
                      </a:lnTo>
                      <a:lnTo>
                        <a:pt x="146" y="1265"/>
                      </a:lnTo>
                      <a:lnTo>
                        <a:pt x="183" y="1173"/>
                      </a:lnTo>
                      <a:lnTo>
                        <a:pt x="224" y="1084"/>
                      </a:lnTo>
                      <a:lnTo>
                        <a:pt x="268" y="997"/>
                      </a:lnTo>
                      <a:lnTo>
                        <a:pt x="317" y="913"/>
                      </a:lnTo>
                      <a:lnTo>
                        <a:pt x="369" y="832"/>
                      </a:lnTo>
                      <a:lnTo>
                        <a:pt x="424" y="753"/>
                      </a:lnTo>
                      <a:lnTo>
                        <a:pt x="482" y="678"/>
                      </a:lnTo>
                      <a:lnTo>
                        <a:pt x="543" y="606"/>
                      </a:lnTo>
                      <a:lnTo>
                        <a:pt x="608" y="538"/>
                      </a:lnTo>
                      <a:lnTo>
                        <a:pt x="675" y="472"/>
                      </a:lnTo>
                      <a:lnTo>
                        <a:pt x="746" y="411"/>
                      </a:lnTo>
                      <a:lnTo>
                        <a:pt x="819" y="353"/>
                      </a:lnTo>
                      <a:lnTo>
                        <a:pt x="894" y="299"/>
                      </a:lnTo>
                      <a:lnTo>
                        <a:pt x="972" y="249"/>
                      </a:lnTo>
                      <a:lnTo>
                        <a:pt x="1052" y="204"/>
                      </a:lnTo>
                      <a:lnTo>
                        <a:pt x="1134" y="163"/>
                      </a:lnTo>
                      <a:lnTo>
                        <a:pt x="1219" y="126"/>
                      </a:lnTo>
                      <a:lnTo>
                        <a:pt x="1305" y="92"/>
                      </a:lnTo>
                      <a:lnTo>
                        <a:pt x="1393" y="64"/>
                      </a:lnTo>
                      <a:lnTo>
                        <a:pt x="1482" y="41"/>
                      </a:lnTo>
                      <a:lnTo>
                        <a:pt x="1575" y="23"/>
                      </a:lnTo>
                      <a:lnTo>
                        <a:pt x="1667" y="10"/>
                      </a:lnTo>
                      <a:lnTo>
                        <a:pt x="1761" y="2"/>
                      </a:lnTo>
                      <a:lnTo>
                        <a:pt x="1857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</p:grpSp>
        <p:sp>
          <p:nvSpPr>
            <p:cNvPr id="89" name="Rectángulo 88"/>
            <p:cNvSpPr/>
            <p:nvPr/>
          </p:nvSpPr>
          <p:spPr>
            <a:xfrm>
              <a:off x="2195054" y="1950957"/>
              <a:ext cx="1272572" cy="6036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800" b="1" dirty="0">
                  <a:solidFill>
                    <a:srgbClr val="4BACC6"/>
                  </a:solidFill>
                  <a:latin typeface="Source Sans Pro" pitchFamily="34" charset="0"/>
                </a:rPr>
                <a:t>9,570</a:t>
              </a:r>
              <a:endParaRPr lang="es-ES" sz="2800" dirty="0">
                <a:solidFill>
                  <a:srgbClr val="4BACC6"/>
                </a:solidFill>
              </a:endParaRPr>
            </a:p>
          </p:txBody>
        </p:sp>
        <p:sp>
          <p:nvSpPr>
            <p:cNvPr id="90" name="Rectángulo 89"/>
            <p:cNvSpPr/>
            <p:nvPr/>
          </p:nvSpPr>
          <p:spPr>
            <a:xfrm>
              <a:off x="3931451" y="2863494"/>
              <a:ext cx="1320949" cy="518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400" b="1" dirty="0">
                  <a:solidFill>
                    <a:srgbClr val="F73F9B"/>
                  </a:solidFill>
                  <a:latin typeface="Source Sans Pro" pitchFamily="34" charset="0"/>
                </a:rPr>
                <a:t>10,973</a:t>
              </a:r>
            </a:p>
          </p:txBody>
        </p:sp>
        <p:sp>
          <p:nvSpPr>
            <p:cNvPr id="91" name="Rectángulo 90"/>
            <p:cNvSpPr/>
            <p:nvPr/>
          </p:nvSpPr>
          <p:spPr>
            <a:xfrm>
              <a:off x="2592245" y="3808938"/>
              <a:ext cx="1320949" cy="5182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_tradnl" sz="2400" b="1" dirty="0">
                  <a:solidFill>
                    <a:srgbClr val="8064A2"/>
                  </a:solidFill>
                  <a:latin typeface="Source Sans Pro" pitchFamily="34" charset="0"/>
                </a:rPr>
                <a:t>14,381</a:t>
              </a:r>
              <a:endParaRPr lang="es-ES" sz="2400" dirty="0">
                <a:solidFill>
                  <a:srgbClr val="8064A2"/>
                </a:solidFill>
              </a:endParaRPr>
            </a:p>
          </p:txBody>
        </p:sp>
        <p:grpSp>
          <p:nvGrpSpPr>
            <p:cNvPr id="92" name="Grupo 91"/>
            <p:cNvGrpSpPr/>
            <p:nvPr/>
          </p:nvGrpSpPr>
          <p:grpSpPr>
            <a:xfrm>
              <a:off x="84274" y="3964563"/>
              <a:ext cx="482524" cy="361760"/>
              <a:chOff x="99108" y="5501913"/>
              <a:chExt cx="1408129" cy="990421"/>
            </a:xfrm>
            <a:solidFill>
              <a:schemeClr val="bg1"/>
            </a:solidFill>
          </p:grpSpPr>
          <p:sp>
            <p:nvSpPr>
              <p:cNvPr id="95" name="Triángulo isósceles 94"/>
              <p:cNvSpPr/>
              <p:nvPr/>
            </p:nvSpPr>
            <p:spPr>
              <a:xfrm>
                <a:off x="575289" y="6243638"/>
                <a:ext cx="475987" cy="248696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SV"/>
              </a:p>
            </p:txBody>
          </p:sp>
          <p:cxnSp>
            <p:nvCxnSpPr>
              <p:cNvPr id="96" name="Conector recto 95"/>
              <p:cNvCxnSpPr/>
              <p:nvPr/>
            </p:nvCxnSpPr>
            <p:spPr>
              <a:xfrm>
                <a:off x="158644" y="6207020"/>
                <a:ext cx="1341306" cy="0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19"/>
              <p:cNvGrpSpPr>
                <a:grpSpLocks noChangeAspect="1"/>
              </p:cNvGrpSpPr>
              <p:nvPr/>
            </p:nvGrpSpPr>
            <p:grpSpPr bwMode="auto">
              <a:xfrm>
                <a:off x="99108" y="5502486"/>
                <a:ext cx="458574" cy="671514"/>
                <a:chOff x="3352" y="1886"/>
                <a:chExt cx="1614" cy="2831"/>
              </a:xfrm>
              <a:grpFill/>
            </p:grpSpPr>
            <p:sp>
              <p:nvSpPr>
                <p:cNvPr id="101" name="Freeform 20"/>
                <p:cNvSpPr>
                  <a:spLocks/>
                </p:cNvSpPr>
                <p:nvPr/>
              </p:nvSpPr>
              <p:spPr bwMode="auto">
                <a:xfrm>
                  <a:off x="4354" y="1950"/>
                  <a:ext cx="446" cy="361"/>
                </a:xfrm>
                <a:custGeom>
                  <a:avLst/>
                  <a:gdLst>
                    <a:gd name="T0" fmla="*/ 1962 w 2672"/>
                    <a:gd name="T1" fmla="*/ 416 h 2164"/>
                    <a:gd name="T2" fmla="*/ 2038 w 2672"/>
                    <a:gd name="T3" fmla="*/ 589 h 2164"/>
                    <a:gd name="T4" fmla="*/ 2105 w 2672"/>
                    <a:gd name="T5" fmla="*/ 787 h 2164"/>
                    <a:gd name="T6" fmla="*/ 2166 w 2672"/>
                    <a:gd name="T7" fmla="*/ 998 h 2164"/>
                    <a:gd name="T8" fmla="*/ 2263 w 2672"/>
                    <a:gd name="T9" fmla="*/ 1357 h 2164"/>
                    <a:gd name="T10" fmla="*/ 2323 w 2672"/>
                    <a:gd name="T11" fmla="*/ 1559 h 2164"/>
                    <a:gd name="T12" fmla="*/ 2388 w 2672"/>
                    <a:gd name="T13" fmla="*/ 1740 h 2164"/>
                    <a:gd name="T14" fmla="*/ 2459 w 2672"/>
                    <a:gd name="T15" fmla="*/ 1888 h 2164"/>
                    <a:gd name="T16" fmla="*/ 2541 w 2672"/>
                    <a:gd name="T17" fmla="*/ 1994 h 2164"/>
                    <a:gd name="T18" fmla="*/ 2637 w 2672"/>
                    <a:gd name="T19" fmla="*/ 2048 h 2164"/>
                    <a:gd name="T20" fmla="*/ 2574 w 2672"/>
                    <a:gd name="T21" fmla="*/ 2095 h 2164"/>
                    <a:gd name="T22" fmla="*/ 2440 w 2672"/>
                    <a:gd name="T23" fmla="*/ 2138 h 2164"/>
                    <a:gd name="T24" fmla="*/ 2319 w 2672"/>
                    <a:gd name="T25" fmla="*/ 2161 h 2164"/>
                    <a:gd name="T26" fmla="*/ 2209 w 2672"/>
                    <a:gd name="T27" fmla="*/ 2163 h 2164"/>
                    <a:gd name="T28" fmla="*/ 2111 w 2672"/>
                    <a:gd name="T29" fmla="*/ 2149 h 2164"/>
                    <a:gd name="T30" fmla="*/ 2023 w 2672"/>
                    <a:gd name="T31" fmla="*/ 2119 h 2164"/>
                    <a:gd name="T32" fmla="*/ 1943 w 2672"/>
                    <a:gd name="T33" fmla="*/ 2075 h 2164"/>
                    <a:gd name="T34" fmla="*/ 1871 w 2672"/>
                    <a:gd name="T35" fmla="*/ 2020 h 2164"/>
                    <a:gd name="T36" fmla="*/ 1807 w 2672"/>
                    <a:gd name="T37" fmla="*/ 1955 h 2164"/>
                    <a:gd name="T38" fmla="*/ 1747 w 2672"/>
                    <a:gd name="T39" fmla="*/ 1883 h 2164"/>
                    <a:gd name="T40" fmla="*/ 1692 w 2672"/>
                    <a:gd name="T41" fmla="*/ 1804 h 2164"/>
                    <a:gd name="T42" fmla="*/ 1598 w 2672"/>
                    <a:gd name="T43" fmla="*/ 1658 h 2164"/>
                    <a:gd name="T44" fmla="*/ 1524 w 2672"/>
                    <a:gd name="T45" fmla="*/ 1503 h 2164"/>
                    <a:gd name="T46" fmla="*/ 1466 w 2672"/>
                    <a:gd name="T47" fmla="*/ 1343 h 2164"/>
                    <a:gd name="T48" fmla="*/ 1416 w 2672"/>
                    <a:gd name="T49" fmla="*/ 1185 h 2164"/>
                    <a:gd name="T50" fmla="*/ 1337 w 2672"/>
                    <a:gd name="T51" fmla="*/ 940 h 2164"/>
                    <a:gd name="T52" fmla="*/ 1282 w 2672"/>
                    <a:gd name="T53" fmla="*/ 812 h 2164"/>
                    <a:gd name="T54" fmla="*/ 1215 w 2672"/>
                    <a:gd name="T55" fmla="*/ 708 h 2164"/>
                    <a:gd name="T56" fmla="*/ 1129 w 2672"/>
                    <a:gd name="T57" fmla="*/ 630 h 2164"/>
                    <a:gd name="T58" fmla="*/ 1020 w 2672"/>
                    <a:gd name="T59" fmla="*/ 588 h 2164"/>
                    <a:gd name="T60" fmla="*/ 880 w 2672"/>
                    <a:gd name="T61" fmla="*/ 583 h 2164"/>
                    <a:gd name="T62" fmla="*/ 435 w 2672"/>
                    <a:gd name="T63" fmla="*/ 683 h 2164"/>
                    <a:gd name="T64" fmla="*/ 438 w 2672"/>
                    <a:gd name="T65" fmla="*/ 714 h 2164"/>
                    <a:gd name="T66" fmla="*/ 434 w 2672"/>
                    <a:gd name="T67" fmla="*/ 749 h 2164"/>
                    <a:gd name="T68" fmla="*/ 425 w 2672"/>
                    <a:gd name="T69" fmla="*/ 769 h 2164"/>
                    <a:gd name="T70" fmla="*/ 407 w 2672"/>
                    <a:gd name="T71" fmla="*/ 788 h 2164"/>
                    <a:gd name="T72" fmla="*/ 380 w 2672"/>
                    <a:gd name="T73" fmla="*/ 809 h 2164"/>
                    <a:gd name="T74" fmla="*/ 341 w 2672"/>
                    <a:gd name="T75" fmla="*/ 829 h 2164"/>
                    <a:gd name="T76" fmla="*/ 289 w 2672"/>
                    <a:gd name="T77" fmla="*/ 852 h 2164"/>
                    <a:gd name="T78" fmla="*/ 209 w 2672"/>
                    <a:gd name="T79" fmla="*/ 783 h 2164"/>
                    <a:gd name="T80" fmla="*/ 111 w 2672"/>
                    <a:gd name="T81" fmla="*/ 681 h 2164"/>
                    <a:gd name="T82" fmla="*/ 0 w 2672"/>
                    <a:gd name="T83" fmla="*/ 582 h 2164"/>
                    <a:gd name="T84" fmla="*/ 43 w 2672"/>
                    <a:gd name="T85" fmla="*/ 518 h 2164"/>
                    <a:gd name="T86" fmla="*/ 92 w 2672"/>
                    <a:gd name="T87" fmla="*/ 474 h 2164"/>
                    <a:gd name="T88" fmla="*/ 118 w 2672"/>
                    <a:gd name="T89" fmla="*/ 459 h 2164"/>
                    <a:gd name="T90" fmla="*/ 147 w 2672"/>
                    <a:gd name="T91" fmla="*/ 448 h 2164"/>
                    <a:gd name="T92" fmla="*/ 176 w 2672"/>
                    <a:gd name="T93" fmla="*/ 443 h 2164"/>
                    <a:gd name="T94" fmla="*/ 209 w 2672"/>
                    <a:gd name="T95" fmla="*/ 442 h 2164"/>
                    <a:gd name="T96" fmla="*/ 283 w 2672"/>
                    <a:gd name="T97" fmla="*/ 456 h 2164"/>
                    <a:gd name="T98" fmla="*/ 389 w 2672"/>
                    <a:gd name="T99" fmla="*/ 446 h 2164"/>
                    <a:gd name="T100" fmla="*/ 515 w 2672"/>
                    <a:gd name="T101" fmla="*/ 390 h 2164"/>
                    <a:gd name="T102" fmla="*/ 646 w 2672"/>
                    <a:gd name="T103" fmla="*/ 311 h 2164"/>
                    <a:gd name="T104" fmla="*/ 877 w 2672"/>
                    <a:gd name="T105" fmla="*/ 162 h 2164"/>
                    <a:gd name="T106" fmla="*/ 1024 w 2672"/>
                    <a:gd name="T107" fmla="*/ 82 h 2164"/>
                    <a:gd name="T108" fmla="*/ 1176 w 2672"/>
                    <a:gd name="T109" fmla="*/ 25 h 2164"/>
                    <a:gd name="T110" fmla="*/ 1335 w 2672"/>
                    <a:gd name="T111" fmla="*/ 0 h 2164"/>
                    <a:gd name="T112" fmla="*/ 1499 w 2672"/>
                    <a:gd name="T113" fmla="*/ 23 h 2164"/>
                    <a:gd name="T114" fmla="*/ 1669 w 2672"/>
                    <a:gd name="T115" fmla="*/ 102 h 2164"/>
                    <a:gd name="T116" fmla="*/ 1846 w 2672"/>
                    <a:gd name="T117" fmla="*/ 251 h 2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72" h="2164">
                      <a:moveTo>
                        <a:pt x="1906" y="319"/>
                      </a:moveTo>
                      <a:lnTo>
                        <a:pt x="1934" y="365"/>
                      </a:lnTo>
                      <a:lnTo>
                        <a:pt x="1962" y="416"/>
                      </a:lnTo>
                      <a:lnTo>
                        <a:pt x="1989" y="471"/>
                      </a:lnTo>
                      <a:lnTo>
                        <a:pt x="2014" y="528"/>
                      </a:lnTo>
                      <a:lnTo>
                        <a:pt x="2038" y="589"/>
                      </a:lnTo>
                      <a:lnTo>
                        <a:pt x="2061" y="653"/>
                      </a:lnTo>
                      <a:lnTo>
                        <a:pt x="2083" y="719"/>
                      </a:lnTo>
                      <a:lnTo>
                        <a:pt x="2105" y="787"/>
                      </a:lnTo>
                      <a:lnTo>
                        <a:pt x="2126" y="856"/>
                      </a:lnTo>
                      <a:lnTo>
                        <a:pt x="2146" y="927"/>
                      </a:lnTo>
                      <a:lnTo>
                        <a:pt x="2166" y="998"/>
                      </a:lnTo>
                      <a:lnTo>
                        <a:pt x="2186" y="1071"/>
                      </a:lnTo>
                      <a:lnTo>
                        <a:pt x="2225" y="1216"/>
                      </a:lnTo>
                      <a:lnTo>
                        <a:pt x="2263" y="1357"/>
                      </a:lnTo>
                      <a:lnTo>
                        <a:pt x="2282" y="1426"/>
                      </a:lnTo>
                      <a:lnTo>
                        <a:pt x="2303" y="1494"/>
                      </a:lnTo>
                      <a:lnTo>
                        <a:pt x="2323" y="1559"/>
                      </a:lnTo>
                      <a:lnTo>
                        <a:pt x="2344" y="1622"/>
                      </a:lnTo>
                      <a:lnTo>
                        <a:pt x="2365" y="1683"/>
                      </a:lnTo>
                      <a:lnTo>
                        <a:pt x="2388" y="1740"/>
                      </a:lnTo>
                      <a:lnTo>
                        <a:pt x="2410" y="1793"/>
                      </a:lnTo>
                      <a:lnTo>
                        <a:pt x="2435" y="1842"/>
                      </a:lnTo>
                      <a:lnTo>
                        <a:pt x="2459" y="1888"/>
                      </a:lnTo>
                      <a:lnTo>
                        <a:pt x="2486" y="1929"/>
                      </a:lnTo>
                      <a:lnTo>
                        <a:pt x="2512" y="1964"/>
                      </a:lnTo>
                      <a:lnTo>
                        <a:pt x="2541" y="1994"/>
                      </a:lnTo>
                      <a:lnTo>
                        <a:pt x="2572" y="2018"/>
                      </a:lnTo>
                      <a:lnTo>
                        <a:pt x="2603" y="2036"/>
                      </a:lnTo>
                      <a:lnTo>
                        <a:pt x="2637" y="2048"/>
                      </a:lnTo>
                      <a:lnTo>
                        <a:pt x="2672" y="2052"/>
                      </a:lnTo>
                      <a:lnTo>
                        <a:pt x="2622" y="2074"/>
                      </a:lnTo>
                      <a:lnTo>
                        <a:pt x="2574" y="2095"/>
                      </a:lnTo>
                      <a:lnTo>
                        <a:pt x="2528" y="2112"/>
                      </a:lnTo>
                      <a:lnTo>
                        <a:pt x="2483" y="2125"/>
                      </a:lnTo>
                      <a:lnTo>
                        <a:pt x="2440" y="2138"/>
                      </a:lnTo>
                      <a:lnTo>
                        <a:pt x="2397" y="2148"/>
                      </a:lnTo>
                      <a:lnTo>
                        <a:pt x="2357" y="2155"/>
                      </a:lnTo>
                      <a:lnTo>
                        <a:pt x="2319" y="2161"/>
                      </a:lnTo>
                      <a:lnTo>
                        <a:pt x="2280" y="2163"/>
                      </a:lnTo>
                      <a:lnTo>
                        <a:pt x="2244" y="2164"/>
                      </a:lnTo>
                      <a:lnTo>
                        <a:pt x="2209" y="2163"/>
                      </a:lnTo>
                      <a:lnTo>
                        <a:pt x="2175" y="2161"/>
                      </a:lnTo>
                      <a:lnTo>
                        <a:pt x="2143" y="2155"/>
                      </a:lnTo>
                      <a:lnTo>
                        <a:pt x="2111" y="2149"/>
                      </a:lnTo>
                      <a:lnTo>
                        <a:pt x="2080" y="2140"/>
                      </a:lnTo>
                      <a:lnTo>
                        <a:pt x="2051" y="2131"/>
                      </a:lnTo>
                      <a:lnTo>
                        <a:pt x="2023" y="2119"/>
                      </a:lnTo>
                      <a:lnTo>
                        <a:pt x="1995" y="2106"/>
                      </a:lnTo>
                      <a:lnTo>
                        <a:pt x="1968" y="2091"/>
                      </a:lnTo>
                      <a:lnTo>
                        <a:pt x="1943" y="2075"/>
                      </a:lnTo>
                      <a:lnTo>
                        <a:pt x="1918" y="2058"/>
                      </a:lnTo>
                      <a:lnTo>
                        <a:pt x="1895" y="2040"/>
                      </a:lnTo>
                      <a:lnTo>
                        <a:pt x="1871" y="2020"/>
                      </a:lnTo>
                      <a:lnTo>
                        <a:pt x="1849" y="2000"/>
                      </a:lnTo>
                      <a:lnTo>
                        <a:pt x="1828" y="1979"/>
                      </a:lnTo>
                      <a:lnTo>
                        <a:pt x="1807" y="1955"/>
                      </a:lnTo>
                      <a:lnTo>
                        <a:pt x="1786" y="1932"/>
                      </a:lnTo>
                      <a:lnTo>
                        <a:pt x="1766" y="1907"/>
                      </a:lnTo>
                      <a:lnTo>
                        <a:pt x="1747" y="1883"/>
                      </a:lnTo>
                      <a:lnTo>
                        <a:pt x="1728" y="1857"/>
                      </a:lnTo>
                      <a:lnTo>
                        <a:pt x="1710" y="1831"/>
                      </a:lnTo>
                      <a:lnTo>
                        <a:pt x="1692" y="1804"/>
                      </a:lnTo>
                      <a:lnTo>
                        <a:pt x="1657" y="1757"/>
                      </a:lnTo>
                      <a:lnTo>
                        <a:pt x="1627" y="1708"/>
                      </a:lnTo>
                      <a:lnTo>
                        <a:pt x="1598" y="1658"/>
                      </a:lnTo>
                      <a:lnTo>
                        <a:pt x="1571" y="1608"/>
                      </a:lnTo>
                      <a:lnTo>
                        <a:pt x="1547" y="1556"/>
                      </a:lnTo>
                      <a:lnTo>
                        <a:pt x="1524" y="1503"/>
                      </a:lnTo>
                      <a:lnTo>
                        <a:pt x="1503" y="1451"/>
                      </a:lnTo>
                      <a:lnTo>
                        <a:pt x="1484" y="1396"/>
                      </a:lnTo>
                      <a:lnTo>
                        <a:pt x="1466" y="1343"/>
                      </a:lnTo>
                      <a:lnTo>
                        <a:pt x="1449" y="1290"/>
                      </a:lnTo>
                      <a:lnTo>
                        <a:pt x="1432" y="1238"/>
                      </a:lnTo>
                      <a:lnTo>
                        <a:pt x="1416" y="1185"/>
                      </a:lnTo>
                      <a:lnTo>
                        <a:pt x="1385" y="1084"/>
                      </a:lnTo>
                      <a:lnTo>
                        <a:pt x="1353" y="986"/>
                      </a:lnTo>
                      <a:lnTo>
                        <a:pt x="1337" y="940"/>
                      </a:lnTo>
                      <a:lnTo>
                        <a:pt x="1320" y="895"/>
                      </a:lnTo>
                      <a:lnTo>
                        <a:pt x="1302" y="853"/>
                      </a:lnTo>
                      <a:lnTo>
                        <a:pt x="1282" y="812"/>
                      </a:lnTo>
                      <a:lnTo>
                        <a:pt x="1261" y="775"/>
                      </a:lnTo>
                      <a:lnTo>
                        <a:pt x="1239" y="740"/>
                      </a:lnTo>
                      <a:lnTo>
                        <a:pt x="1215" y="708"/>
                      </a:lnTo>
                      <a:lnTo>
                        <a:pt x="1189" y="678"/>
                      </a:lnTo>
                      <a:lnTo>
                        <a:pt x="1160" y="653"/>
                      </a:lnTo>
                      <a:lnTo>
                        <a:pt x="1129" y="630"/>
                      </a:lnTo>
                      <a:lnTo>
                        <a:pt x="1096" y="612"/>
                      </a:lnTo>
                      <a:lnTo>
                        <a:pt x="1059" y="597"/>
                      </a:lnTo>
                      <a:lnTo>
                        <a:pt x="1020" y="588"/>
                      </a:lnTo>
                      <a:lnTo>
                        <a:pt x="977" y="581"/>
                      </a:lnTo>
                      <a:lnTo>
                        <a:pt x="930" y="580"/>
                      </a:lnTo>
                      <a:lnTo>
                        <a:pt x="880" y="583"/>
                      </a:lnTo>
                      <a:lnTo>
                        <a:pt x="436" y="664"/>
                      </a:lnTo>
                      <a:lnTo>
                        <a:pt x="435" y="673"/>
                      </a:lnTo>
                      <a:lnTo>
                        <a:pt x="435" y="683"/>
                      </a:lnTo>
                      <a:lnTo>
                        <a:pt x="436" y="693"/>
                      </a:lnTo>
                      <a:lnTo>
                        <a:pt x="437" y="704"/>
                      </a:lnTo>
                      <a:lnTo>
                        <a:pt x="438" y="714"/>
                      </a:lnTo>
                      <a:lnTo>
                        <a:pt x="438" y="726"/>
                      </a:lnTo>
                      <a:lnTo>
                        <a:pt x="437" y="738"/>
                      </a:lnTo>
                      <a:lnTo>
                        <a:pt x="434" y="749"/>
                      </a:lnTo>
                      <a:lnTo>
                        <a:pt x="432" y="756"/>
                      </a:lnTo>
                      <a:lnTo>
                        <a:pt x="429" y="762"/>
                      </a:lnTo>
                      <a:lnTo>
                        <a:pt x="425" y="769"/>
                      </a:lnTo>
                      <a:lnTo>
                        <a:pt x="420" y="775"/>
                      </a:lnTo>
                      <a:lnTo>
                        <a:pt x="414" y="781"/>
                      </a:lnTo>
                      <a:lnTo>
                        <a:pt x="407" y="788"/>
                      </a:lnTo>
                      <a:lnTo>
                        <a:pt x="399" y="795"/>
                      </a:lnTo>
                      <a:lnTo>
                        <a:pt x="390" y="802"/>
                      </a:lnTo>
                      <a:lnTo>
                        <a:pt x="380" y="809"/>
                      </a:lnTo>
                      <a:lnTo>
                        <a:pt x="368" y="815"/>
                      </a:lnTo>
                      <a:lnTo>
                        <a:pt x="355" y="823"/>
                      </a:lnTo>
                      <a:lnTo>
                        <a:pt x="341" y="829"/>
                      </a:lnTo>
                      <a:lnTo>
                        <a:pt x="326" y="837"/>
                      </a:lnTo>
                      <a:lnTo>
                        <a:pt x="308" y="844"/>
                      </a:lnTo>
                      <a:lnTo>
                        <a:pt x="289" y="852"/>
                      </a:lnTo>
                      <a:lnTo>
                        <a:pt x="268" y="859"/>
                      </a:lnTo>
                      <a:lnTo>
                        <a:pt x="239" y="820"/>
                      </a:lnTo>
                      <a:lnTo>
                        <a:pt x="209" y="783"/>
                      </a:lnTo>
                      <a:lnTo>
                        <a:pt x="178" y="748"/>
                      </a:lnTo>
                      <a:lnTo>
                        <a:pt x="146" y="714"/>
                      </a:lnTo>
                      <a:lnTo>
                        <a:pt x="111" y="681"/>
                      </a:lnTo>
                      <a:lnTo>
                        <a:pt x="76" y="648"/>
                      </a:lnTo>
                      <a:lnTo>
                        <a:pt x="39" y="615"/>
                      </a:lnTo>
                      <a:lnTo>
                        <a:pt x="0" y="582"/>
                      </a:lnTo>
                      <a:lnTo>
                        <a:pt x="14" y="559"/>
                      </a:lnTo>
                      <a:lnTo>
                        <a:pt x="28" y="538"/>
                      </a:lnTo>
                      <a:lnTo>
                        <a:pt x="43" y="518"/>
                      </a:lnTo>
                      <a:lnTo>
                        <a:pt x="59" y="501"/>
                      </a:lnTo>
                      <a:lnTo>
                        <a:pt x="75" y="487"/>
                      </a:lnTo>
                      <a:lnTo>
                        <a:pt x="92" y="474"/>
                      </a:lnTo>
                      <a:lnTo>
                        <a:pt x="101" y="468"/>
                      </a:lnTo>
                      <a:lnTo>
                        <a:pt x="109" y="463"/>
                      </a:lnTo>
                      <a:lnTo>
                        <a:pt x="118" y="459"/>
                      </a:lnTo>
                      <a:lnTo>
                        <a:pt x="127" y="455"/>
                      </a:lnTo>
                      <a:lnTo>
                        <a:pt x="137" y="451"/>
                      </a:lnTo>
                      <a:lnTo>
                        <a:pt x="147" y="448"/>
                      </a:lnTo>
                      <a:lnTo>
                        <a:pt x="156" y="446"/>
                      </a:lnTo>
                      <a:lnTo>
                        <a:pt x="167" y="444"/>
                      </a:lnTo>
                      <a:lnTo>
                        <a:pt x="176" y="443"/>
                      </a:lnTo>
                      <a:lnTo>
                        <a:pt x="187" y="442"/>
                      </a:lnTo>
                      <a:lnTo>
                        <a:pt x="198" y="442"/>
                      </a:lnTo>
                      <a:lnTo>
                        <a:pt x="209" y="442"/>
                      </a:lnTo>
                      <a:lnTo>
                        <a:pt x="233" y="445"/>
                      </a:lnTo>
                      <a:lnTo>
                        <a:pt x="257" y="449"/>
                      </a:lnTo>
                      <a:lnTo>
                        <a:pt x="283" y="456"/>
                      </a:lnTo>
                      <a:lnTo>
                        <a:pt x="310" y="465"/>
                      </a:lnTo>
                      <a:lnTo>
                        <a:pt x="349" y="458"/>
                      </a:lnTo>
                      <a:lnTo>
                        <a:pt x="389" y="446"/>
                      </a:lnTo>
                      <a:lnTo>
                        <a:pt x="431" y="430"/>
                      </a:lnTo>
                      <a:lnTo>
                        <a:pt x="472" y="411"/>
                      </a:lnTo>
                      <a:lnTo>
                        <a:pt x="515" y="390"/>
                      </a:lnTo>
                      <a:lnTo>
                        <a:pt x="558" y="365"/>
                      </a:lnTo>
                      <a:lnTo>
                        <a:pt x="601" y="339"/>
                      </a:lnTo>
                      <a:lnTo>
                        <a:pt x="646" y="311"/>
                      </a:lnTo>
                      <a:lnTo>
                        <a:pt x="736" y="251"/>
                      </a:lnTo>
                      <a:lnTo>
                        <a:pt x="830" y="192"/>
                      </a:lnTo>
                      <a:lnTo>
                        <a:pt x="877" y="162"/>
                      </a:lnTo>
                      <a:lnTo>
                        <a:pt x="926" y="134"/>
                      </a:lnTo>
                      <a:lnTo>
                        <a:pt x="975" y="107"/>
                      </a:lnTo>
                      <a:lnTo>
                        <a:pt x="1024" y="82"/>
                      </a:lnTo>
                      <a:lnTo>
                        <a:pt x="1074" y="60"/>
                      </a:lnTo>
                      <a:lnTo>
                        <a:pt x="1125" y="41"/>
                      </a:lnTo>
                      <a:lnTo>
                        <a:pt x="1176" y="25"/>
                      </a:lnTo>
                      <a:lnTo>
                        <a:pt x="1228" y="12"/>
                      </a:lnTo>
                      <a:lnTo>
                        <a:pt x="1282" y="4"/>
                      </a:lnTo>
                      <a:lnTo>
                        <a:pt x="1335" y="0"/>
                      </a:lnTo>
                      <a:lnTo>
                        <a:pt x="1389" y="2"/>
                      </a:lnTo>
                      <a:lnTo>
                        <a:pt x="1443" y="9"/>
                      </a:lnTo>
                      <a:lnTo>
                        <a:pt x="1499" y="23"/>
                      </a:lnTo>
                      <a:lnTo>
                        <a:pt x="1555" y="42"/>
                      </a:lnTo>
                      <a:lnTo>
                        <a:pt x="1612" y="68"/>
                      </a:lnTo>
                      <a:lnTo>
                        <a:pt x="1669" y="102"/>
                      </a:lnTo>
                      <a:lnTo>
                        <a:pt x="1728" y="144"/>
                      </a:lnTo>
                      <a:lnTo>
                        <a:pt x="1786" y="193"/>
                      </a:lnTo>
                      <a:lnTo>
                        <a:pt x="1846" y="251"/>
                      </a:lnTo>
                      <a:lnTo>
                        <a:pt x="1906" y="319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02" name="Freeform 21"/>
                <p:cNvSpPr>
                  <a:spLocks/>
                </p:cNvSpPr>
                <p:nvPr/>
              </p:nvSpPr>
              <p:spPr bwMode="auto">
                <a:xfrm>
                  <a:off x="3432" y="1946"/>
                  <a:ext cx="441" cy="361"/>
                </a:xfrm>
                <a:custGeom>
                  <a:avLst/>
                  <a:gdLst>
                    <a:gd name="T0" fmla="*/ 704 w 2650"/>
                    <a:gd name="T1" fmla="*/ 415 h 2163"/>
                    <a:gd name="T2" fmla="*/ 630 w 2650"/>
                    <a:gd name="T3" fmla="*/ 588 h 2163"/>
                    <a:gd name="T4" fmla="*/ 562 w 2650"/>
                    <a:gd name="T5" fmla="*/ 785 h 2163"/>
                    <a:gd name="T6" fmla="*/ 502 w 2650"/>
                    <a:gd name="T7" fmla="*/ 997 h 2163"/>
                    <a:gd name="T8" fmla="*/ 406 w 2650"/>
                    <a:gd name="T9" fmla="*/ 1357 h 2163"/>
                    <a:gd name="T10" fmla="*/ 346 w 2650"/>
                    <a:gd name="T11" fmla="*/ 1559 h 2163"/>
                    <a:gd name="T12" fmla="*/ 282 w 2650"/>
                    <a:gd name="T13" fmla="*/ 1739 h 2163"/>
                    <a:gd name="T14" fmla="*/ 211 w 2650"/>
                    <a:gd name="T15" fmla="*/ 1887 h 2163"/>
                    <a:gd name="T16" fmla="*/ 130 w 2650"/>
                    <a:gd name="T17" fmla="*/ 1993 h 2163"/>
                    <a:gd name="T18" fmla="*/ 35 w 2650"/>
                    <a:gd name="T19" fmla="*/ 2047 h 2163"/>
                    <a:gd name="T20" fmla="*/ 97 w 2650"/>
                    <a:gd name="T21" fmla="*/ 2093 h 2163"/>
                    <a:gd name="T22" fmla="*/ 230 w 2650"/>
                    <a:gd name="T23" fmla="*/ 2137 h 2163"/>
                    <a:gd name="T24" fmla="*/ 352 w 2650"/>
                    <a:gd name="T25" fmla="*/ 2159 h 2163"/>
                    <a:gd name="T26" fmla="*/ 459 w 2650"/>
                    <a:gd name="T27" fmla="*/ 2162 h 2163"/>
                    <a:gd name="T28" fmla="*/ 557 w 2650"/>
                    <a:gd name="T29" fmla="*/ 2147 h 2163"/>
                    <a:gd name="T30" fmla="*/ 644 w 2650"/>
                    <a:gd name="T31" fmla="*/ 2118 h 2163"/>
                    <a:gd name="T32" fmla="*/ 723 w 2650"/>
                    <a:gd name="T33" fmla="*/ 2075 h 2163"/>
                    <a:gd name="T34" fmla="*/ 795 w 2650"/>
                    <a:gd name="T35" fmla="*/ 2020 h 2163"/>
                    <a:gd name="T36" fmla="*/ 858 w 2650"/>
                    <a:gd name="T37" fmla="*/ 1955 h 2163"/>
                    <a:gd name="T38" fmla="*/ 918 w 2650"/>
                    <a:gd name="T39" fmla="*/ 1881 h 2163"/>
                    <a:gd name="T40" fmla="*/ 972 w 2650"/>
                    <a:gd name="T41" fmla="*/ 1803 h 2163"/>
                    <a:gd name="T42" fmla="*/ 1066 w 2650"/>
                    <a:gd name="T43" fmla="*/ 1658 h 2163"/>
                    <a:gd name="T44" fmla="*/ 1138 w 2650"/>
                    <a:gd name="T45" fmla="*/ 1503 h 2163"/>
                    <a:gd name="T46" fmla="*/ 1197 w 2650"/>
                    <a:gd name="T47" fmla="*/ 1343 h 2163"/>
                    <a:gd name="T48" fmla="*/ 1246 w 2650"/>
                    <a:gd name="T49" fmla="*/ 1184 h 2163"/>
                    <a:gd name="T50" fmla="*/ 1325 w 2650"/>
                    <a:gd name="T51" fmla="*/ 939 h 2163"/>
                    <a:gd name="T52" fmla="*/ 1379 w 2650"/>
                    <a:gd name="T53" fmla="*/ 812 h 2163"/>
                    <a:gd name="T54" fmla="*/ 1445 w 2650"/>
                    <a:gd name="T55" fmla="*/ 706 h 2163"/>
                    <a:gd name="T56" fmla="*/ 1530 w 2650"/>
                    <a:gd name="T57" fmla="*/ 630 h 2163"/>
                    <a:gd name="T58" fmla="*/ 1639 w 2650"/>
                    <a:gd name="T59" fmla="*/ 586 h 2163"/>
                    <a:gd name="T60" fmla="*/ 1777 w 2650"/>
                    <a:gd name="T61" fmla="*/ 582 h 2163"/>
                    <a:gd name="T62" fmla="*/ 2218 w 2650"/>
                    <a:gd name="T63" fmla="*/ 682 h 2163"/>
                    <a:gd name="T64" fmla="*/ 2215 w 2650"/>
                    <a:gd name="T65" fmla="*/ 714 h 2163"/>
                    <a:gd name="T66" fmla="*/ 2219 w 2650"/>
                    <a:gd name="T67" fmla="*/ 749 h 2163"/>
                    <a:gd name="T68" fmla="*/ 2229 w 2650"/>
                    <a:gd name="T69" fmla="*/ 767 h 2163"/>
                    <a:gd name="T70" fmla="*/ 2246 w 2650"/>
                    <a:gd name="T71" fmla="*/ 787 h 2163"/>
                    <a:gd name="T72" fmla="*/ 2272 w 2650"/>
                    <a:gd name="T73" fmla="*/ 808 h 2163"/>
                    <a:gd name="T74" fmla="*/ 2312 w 2650"/>
                    <a:gd name="T75" fmla="*/ 829 h 2163"/>
                    <a:gd name="T76" fmla="*/ 2363 w 2650"/>
                    <a:gd name="T77" fmla="*/ 850 h 2163"/>
                    <a:gd name="T78" fmla="*/ 2443 w 2650"/>
                    <a:gd name="T79" fmla="*/ 782 h 2163"/>
                    <a:gd name="T80" fmla="*/ 2540 w 2650"/>
                    <a:gd name="T81" fmla="*/ 680 h 2163"/>
                    <a:gd name="T82" fmla="*/ 2650 w 2650"/>
                    <a:gd name="T83" fmla="*/ 581 h 2163"/>
                    <a:gd name="T84" fmla="*/ 2607 w 2650"/>
                    <a:gd name="T85" fmla="*/ 517 h 2163"/>
                    <a:gd name="T86" fmla="*/ 2559 w 2650"/>
                    <a:gd name="T87" fmla="*/ 472 h 2163"/>
                    <a:gd name="T88" fmla="*/ 2532 w 2650"/>
                    <a:gd name="T89" fmla="*/ 457 h 2163"/>
                    <a:gd name="T90" fmla="*/ 2504 w 2650"/>
                    <a:gd name="T91" fmla="*/ 448 h 2163"/>
                    <a:gd name="T92" fmla="*/ 2475 w 2650"/>
                    <a:gd name="T93" fmla="*/ 441 h 2163"/>
                    <a:gd name="T94" fmla="*/ 2442 w 2650"/>
                    <a:gd name="T95" fmla="*/ 441 h 2163"/>
                    <a:gd name="T96" fmla="*/ 2369 w 2650"/>
                    <a:gd name="T97" fmla="*/ 455 h 2163"/>
                    <a:gd name="T98" fmla="*/ 2264 w 2650"/>
                    <a:gd name="T99" fmla="*/ 445 h 2163"/>
                    <a:gd name="T100" fmla="*/ 2139 w 2650"/>
                    <a:gd name="T101" fmla="*/ 388 h 2163"/>
                    <a:gd name="T102" fmla="*/ 2009 w 2650"/>
                    <a:gd name="T103" fmla="*/ 310 h 2163"/>
                    <a:gd name="T104" fmla="*/ 1779 w 2650"/>
                    <a:gd name="T105" fmla="*/ 162 h 2163"/>
                    <a:gd name="T106" fmla="*/ 1635 w 2650"/>
                    <a:gd name="T107" fmla="*/ 82 h 2163"/>
                    <a:gd name="T108" fmla="*/ 1483 w 2650"/>
                    <a:gd name="T109" fmla="*/ 23 h 2163"/>
                    <a:gd name="T110" fmla="*/ 1326 w 2650"/>
                    <a:gd name="T111" fmla="*/ 0 h 2163"/>
                    <a:gd name="T112" fmla="*/ 1163 w 2650"/>
                    <a:gd name="T113" fmla="*/ 21 h 2163"/>
                    <a:gd name="T114" fmla="*/ 995 w 2650"/>
                    <a:gd name="T115" fmla="*/ 101 h 2163"/>
                    <a:gd name="T116" fmla="*/ 820 w 2650"/>
                    <a:gd name="T117" fmla="*/ 251 h 2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50" h="2163">
                      <a:moveTo>
                        <a:pt x="760" y="318"/>
                      </a:moveTo>
                      <a:lnTo>
                        <a:pt x="732" y="365"/>
                      </a:lnTo>
                      <a:lnTo>
                        <a:pt x="704" y="415"/>
                      </a:lnTo>
                      <a:lnTo>
                        <a:pt x="679" y="469"/>
                      </a:lnTo>
                      <a:lnTo>
                        <a:pt x="653" y="527"/>
                      </a:lnTo>
                      <a:lnTo>
                        <a:pt x="630" y="588"/>
                      </a:lnTo>
                      <a:lnTo>
                        <a:pt x="606" y="651"/>
                      </a:lnTo>
                      <a:lnTo>
                        <a:pt x="584" y="717"/>
                      </a:lnTo>
                      <a:lnTo>
                        <a:pt x="562" y="785"/>
                      </a:lnTo>
                      <a:lnTo>
                        <a:pt x="542" y="855"/>
                      </a:lnTo>
                      <a:lnTo>
                        <a:pt x="522" y="926"/>
                      </a:lnTo>
                      <a:lnTo>
                        <a:pt x="502" y="997"/>
                      </a:lnTo>
                      <a:lnTo>
                        <a:pt x="483" y="1069"/>
                      </a:lnTo>
                      <a:lnTo>
                        <a:pt x="444" y="1214"/>
                      </a:lnTo>
                      <a:lnTo>
                        <a:pt x="406" y="1357"/>
                      </a:lnTo>
                      <a:lnTo>
                        <a:pt x="387" y="1426"/>
                      </a:lnTo>
                      <a:lnTo>
                        <a:pt x="367" y="1493"/>
                      </a:lnTo>
                      <a:lnTo>
                        <a:pt x="346" y="1559"/>
                      </a:lnTo>
                      <a:lnTo>
                        <a:pt x="326" y="1622"/>
                      </a:lnTo>
                      <a:lnTo>
                        <a:pt x="305" y="1681"/>
                      </a:lnTo>
                      <a:lnTo>
                        <a:pt x="282" y="1739"/>
                      </a:lnTo>
                      <a:lnTo>
                        <a:pt x="260" y="1792"/>
                      </a:lnTo>
                      <a:lnTo>
                        <a:pt x="237" y="1842"/>
                      </a:lnTo>
                      <a:lnTo>
                        <a:pt x="211" y="1887"/>
                      </a:lnTo>
                      <a:lnTo>
                        <a:pt x="186" y="1927"/>
                      </a:lnTo>
                      <a:lnTo>
                        <a:pt x="158" y="1963"/>
                      </a:lnTo>
                      <a:lnTo>
                        <a:pt x="130" y="1993"/>
                      </a:lnTo>
                      <a:lnTo>
                        <a:pt x="100" y="2018"/>
                      </a:lnTo>
                      <a:lnTo>
                        <a:pt x="68" y="2036"/>
                      </a:lnTo>
                      <a:lnTo>
                        <a:pt x="35" y="2047"/>
                      </a:lnTo>
                      <a:lnTo>
                        <a:pt x="0" y="2052"/>
                      </a:lnTo>
                      <a:lnTo>
                        <a:pt x="49" y="2074"/>
                      </a:lnTo>
                      <a:lnTo>
                        <a:pt x="97" y="2093"/>
                      </a:lnTo>
                      <a:lnTo>
                        <a:pt x="143" y="2110"/>
                      </a:lnTo>
                      <a:lnTo>
                        <a:pt x="188" y="2125"/>
                      </a:lnTo>
                      <a:lnTo>
                        <a:pt x="230" y="2137"/>
                      </a:lnTo>
                      <a:lnTo>
                        <a:pt x="272" y="2146"/>
                      </a:lnTo>
                      <a:lnTo>
                        <a:pt x="312" y="2154"/>
                      </a:lnTo>
                      <a:lnTo>
                        <a:pt x="352" y="2159"/>
                      </a:lnTo>
                      <a:lnTo>
                        <a:pt x="389" y="2162"/>
                      </a:lnTo>
                      <a:lnTo>
                        <a:pt x="425" y="2163"/>
                      </a:lnTo>
                      <a:lnTo>
                        <a:pt x="459" y="2162"/>
                      </a:lnTo>
                      <a:lnTo>
                        <a:pt x="493" y="2159"/>
                      </a:lnTo>
                      <a:lnTo>
                        <a:pt x="525" y="2155"/>
                      </a:lnTo>
                      <a:lnTo>
                        <a:pt x="557" y="2147"/>
                      </a:lnTo>
                      <a:lnTo>
                        <a:pt x="587" y="2140"/>
                      </a:lnTo>
                      <a:lnTo>
                        <a:pt x="616" y="2129"/>
                      </a:lnTo>
                      <a:lnTo>
                        <a:pt x="644" y="2118"/>
                      </a:lnTo>
                      <a:lnTo>
                        <a:pt x="671" y="2105"/>
                      </a:lnTo>
                      <a:lnTo>
                        <a:pt x="698" y="2090"/>
                      </a:lnTo>
                      <a:lnTo>
                        <a:pt x="723" y="2075"/>
                      </a:lnTo>
                      <a:lnTo>
                        <a:pt x="748" y="2057"/>
                      </a:lnTo>
                      <a:lnTo>
                        <a:pt x="771" y="2039"/>
                      </a:lnTo>
                      <a:lnTo>
                        <a:pt x="795" y="2020"/>
                      </a:lnTo>
                      <a:lnTo>
                        <a:pt x="816" y="1998"/>
                      </a:lnTo>
                      <a:lnTo>
                        <a:pt x="838" y="1977"/>
                      </a:lnTo>
                      <a:lnTo>
                        <a:pt x="858" y="1955"/>
                      </a:lnTo>
                      <a:lnTo>
                        <a:pt x="879" y="1931"/>
                      </a:lnTo>
                      <a:lnTo>
                        <a:pt x="899" y="1907"/>
                      </a:lnTo>
                      <a:lnTo>
                        <a:pt x="918" y="1881"/>
                      </a:lnTo>
                      <a:lnTo>
                        <a:pt x="936" y="1856"/>
                      </a:lnTo>
                      <a:lnTo>
                        <a:pt x="954" y="1829"/>
                      </a:lnTo>
                      <a:lnTo>
                        <a:pt x="972" y="1803"/>
                      </a:lnTo>
                      <a:lnTo>
                        <a:pt x="1006" y="1756"/>
                      </a:lnTo>
                      <a:lnTo>
                        <a:pt x="1037" y="1708"/>
                      </a:lnTo>
                      <a:lnTo>
                        <a:pt x="1066" y="1658"/>
                      </a:lnTo>
                      <a:lnTo>
                        <a:pt x="1092" y="1607"/>
                      </a:lnTo>
                      <a:lnTo>
                        <a:pt x="1116" y="1555"/>
                      </a:lnTo>
                      <a:lnTo>
                        <a:pt x="1138" y="1503"/>
                      </a:lnTo>
                      <a:lnTo>
                        <a:pt x="1159" y="1449"/>
                      </a:lnTo>
                      <a:lnTo>
                        <a:pt x="1179" y="1396"/>
                      </a:lnTo>
                      <a:lnTo>
                        <a:pt x="1197" y="1343"/>
                      </a:lnTo>
                      <a:lnTo>
                        <a:pt x="1214" y="1290"/>
                      </a:lnTo>
                      <a:lnTo>
                        <a:pt x="1230" y="1236"/>
                      </a:lnTo>
                      <a:lnTo>
                        <a:pt x="1246" y="1184"/>
                      </a:lnTo>
                      <a:lnTo>
                        <a:pt x="1277" y="1082"/>
                      </a:lnTo>
                      <a:lnTo>
                        <a:pt x="1308" y="985"/>
                      </a:lnTo>
                      <a:lnTo>
                        <a:pt x="1325" y="939"/>
                      </a:lnTo>
                      <a:lnTo>
                        <a:pt x="1342" y="894"/>
                      </a:lnTo>
                      <a:lnTo>
                        <a:pt x="1360" y="851"/>
                      </a:lnTo>
                      <a:lnTo>
                        <a:pt x="1379" y="812"/>
                      </a:lnTo>
                      <a:lnTo>
                        <a:pt x="1399" y="774"/>
                      </a:lnTo>
                      <a:lnTo>
                        <a:pt x="1422" y="738"/>
                      </a:lnTo>
                      <a:lnTo>
                        <a:pt x="1445" y="706"/>
                      </a:lnTo>
                      <a:lnTo>
                        <a:pt x="1471" y="678"/>
                      </a:lnTo>
                      <a:lnTo>
                        <a:pt x="1499" y="652"/>
                      </a:lnTo>
                      <a:lnTo>
                        <a:pt x="1530" y="630"/>
                      </a:lnTo>
                      <a:lnTo>
                        <a:pt x="1563" y="611"/>
                      </a:lnTo>
                      <a:lnTo>
                        <a:pt x="1599" y="597"/>
                      </a:lnTo>
                      <a:lnTo>
                        <a:pt x="1639" y="586"/>
                      </a:lnTo>
                      <a:lnTo>
                        <a:pt x="1681" y="580"/>
                      </a:lnTo>
                      <a:lnTo>
                        <a:pt x="1727" y="579"/>
                      </a:lnTo>
                      <a:lnTo>
                        <a:pt x="1777" y="582"/>
                      </a:lnTo>
                      <a:lnTo>
                        <a:pt x="2217" y="663"/>
                      </a:lnTo>
                      <a:lnTo>
                        <a:pt x="2218" y="672"/>
                      </a:lnTo>
                      <a:lnTo>
                        <a:pt x="2218" y="682"/>
                      </a:lnTo>
                      <a:lnTo>
                        <a:pt x="2217" y="692"/>
                      </a:lnTo>
                      <a:lnTo>
                        <a:pt x="2216" y="702"/>
                      </a:lnTo>
                      <a:lnTo>
                        <a:pt x="2215" y="714"/>
                      </a:lnTo>
                      <a:lnTo>
                        <a:pt x="2215" y="725"/>
                      </a:lnTo>
                      <a:lnTo>
                        <a:pt x="2216" y="736"/>
                      </a:lnTo>
                      <a:lnTo>
                        <a:pt x="2219" y="749"/>
                      </a:lnTo>
                      <a:lnTo>
                        <a:pt x="2221" y="755"/>
                      </a:lnTo>
                      <a:lnTo>
                        <a:pt x="2224" y="761"/>
                      </a:lnTo>
                      <a:lnTo>
                        <a:pt x="2229" y="767"/>
                      </a:lnTo>
                      <a:lnTo>
                        <a:pt x="2233" y="774"/>
                      </a:lnTo>
                      <a:lnTo>
                        <a:pt x="2239" y="781"/>
                      </a:lnTo>
                      <a:lnTo>
                        <a:pt x="2246" y="787"/>
                      </a:lnTo>
                      <a:lnTo>
                        <a:pt x="2253" y="794"/>
                      </a:lnTo>
                      <a:lnTo>
                        <a:pt x="2263" y="801"/>
                      </a:lnTo>
                      <a:lnTo>
                        <a:pt x="2272" y="808"/>
                      </a:lnTo>
                      <a:lnTo>
                        <a:pt x="2284" y="815"/>
                      </a:lnTo>
                      <a:lnTo>
                        <a:pt x="2297" y="821"/>
                      </a:lnTo>
                      <a:lnTo>
                        <a:pt x="2312" y="829"/>
                      </a:lnTo>
                      <a:lnTo>
                        <a:pt x="2327" y="836"/>
                      </a:lnTo>
                      <a:lnTo>
                        <a:pt x="2345" y="843"/>
                      </a:lnTo>
                      <a:lnTo>
                        <a:pt x="2363" y="850"/>
                      </a:lnTo>
                      <a:lnTo>
                        <a:pt x="2384" y="858"/>
                      </a:lnTo>
                      <a:lnTo>
                        <a:pt x="2413" y="819"/>
                      </a:lnTo>
                      <a:lnTo>
                        <a:pt x="2443" y="782"/>
                      </a:lnTo>
                      <a:lnTo>
                        <a:pt x="2474" y="747"/>
                      </a:lnTo>
                      <a:lnTo>
                        <a:pt x="2506" y="713"/>
                      </a:lnTo>
                      <a:lnTo>
                        <a:pt x="2540" y="680"/>
                      </a:lnTo>
                      <a:lnTo>
                        <a:pt x="2575" y="647"/>
                      </a:lnTo>
                      <a:lnTo>
                        <a:pt x="2611" y="614"/>
                      </a:lnTo>
                      <a:lnTo>
                        <a:pt x="2650" y="581"/>
                      </a:lnTo>
                      <a:lnTo>
                        <a:pt x="2635" y="558"/>
                      </a:lnTo>
                      <a:lnTo>
                        <a:pt x="2622" y="536"/>
                      </a:lnTo>
                      <a:lnTo>
                        <a:pt x="2607" y="517"/>
                      </a:lnTo>
                      <a:lnTo>
                        <a:pt x="2591" y="500"/>
                      </a:lnTo>
                      <a:lnTo>
                        <a:pt x="2575" y="485"/>
                      </a:lnTo>
                      <a:lnTo>
                        <a:pt x="2559" y="472"/>
                      </a:lnTo>
                      <a:lnTo>
                        <a:pt x="2550" y="467"/>
                      </a:lnTo>
                      <a:lnTo>
                        <a:pt x="2542" y="462"/>
                      </a:lnTo>
                      <a:lnTo>
                        <a:pt x="2532" y="457"/>
                      </a:lnTo>
                      <a:lnTo>
                        <a:pt x="2524" y="453"/>
                      </a:lnTo>
                      <a:lnTo>
                        <a:pt x="2514" y="450"/>
                      </a:lnTo>
                      <a:lnTo>
                        <a:pt x="2504" y="448"/>
                      </a:lnTo>
                      <a:lnTo>
                        <a:pt x="2495" y="445"/>
                      </a:lnTo>
                      <a:lnTo>
                        <a:pt x="2484" y="444"/>
                      </a:lnTo>
                      <a:lnTo>
                        <a:pt x="2475" y="441"/>
                      </a:lnTo>
                      <a:lnTo>
                        <a:pt x="2464" y="441"/>
                      </a:lnTo>
                      <a:lnTo>
                        <a:pt x="2453" y="441"/>
                      </a:lnTo>
                      <a:lnTo>
                        <a:pt x="2442" y="441"/>
                      </a:lnTo>
                      <a:lnTo>
                        <a:pt x="2419" y="444"/>
                      </a:lnTo>
                      <a:lnTo>
                        <a:pt x="2395" y="448"/>
                      </a:lnTo>
                      <a:lnTo>
                        <a:pt x="2369" y="455"/>
                      </a:lnTo>
                      <a:lnTo>
                        <a:pt x="2343" y="464"/>
                      </a:lnTo>
                      <a:lnTo>
                        <a:pt x="2303" y="456"/>
                      </a:lnTo>
                      <a:lnTo>
                        <a:pt x="2264" y="445"/>
                      </a:lnTo>
                      <a:lnTo>
                        <a:pt x="2222" y="429"/>
                      </a:lnTo>
                      <a:lnTo>
                        <a:pt x="2181" y="411"/>
                      </a:lnTo>
                      <a:lnTo>
                        <a:pt x="2139" y="388"/>
                      </a:lnTo>
                      <a:lnTo>
                        <a:pt x="2097" y="364"/>
                      </a:lnTo>
                      <a:lnTo>
                        <a:pt x="2053" y="337"/>
                      </a:lnTo>
                      <a:lnTo>
                        <a:pt x="2009" y="310"/>
                      </a:lnTo>
                      <a:lnTo>
                        <a:pt x="1919" y="251"/>
                      </a:lnTo>
                      <a:lnTo>
                        <a:pt x="1827" y="190"/>
                      </a:lnTo>
                      <a:lnTo>
                        <a:pt x="1779" y="162"/>
                      </a:lnTo>
                      <a:lnTo>
                        <a:pt x="1732" y="133"/>
                      </a:lnTo>
                      <a:lnTo>
                        <a:pt x="1684" y="106"/>
                      </a:lnTo>
                      <a:lnTo>
                        <a:pt x="1635" y="82"/>
                      </a:lnTo>
                      <a:lnTo>
                        <a:pt x="1585" y="59"/>
                      </a:lnTo>
                      <a:lnTo>
                        <a:pt x="1535" y="39"/>
                      </a:lnTo>
                      <a:lnTo>
                        <a:pt x="1483" y="23"/>
                      </a:lnTo>
                      <a:lnTo>
                        <a:pt x="1431" y="12"/>
                      </a:lnTo>
                      <a:lnTo>
                        <a:pt x="1379" y="3"/>
                      </a:lnTo>
                      <a:lnTo>
                        <a:pt x="1326" y="0"/>
                      </a:lnTo>
                      <a:lnTo>
                        <a:pt x="1273" y="1"/>
                      </a:lnTo>
                      <a:lnTo>
                        <a:pt x="1218" y="8"/>
                      </a:lnTo>
                      <a:lnTo>
                        <a:pt x="1163" y="21"/>
                      </a:lnTo>
                      <a:lnTo>
                        <a:pt x="1108" y="41"/>
                      </a:lnTo>
                      <a:lnTo>
                        <a:pt x="1051" y="67"/>
                      </a:lnTo>
                      <a:lnTo>
                        <a:pt x="995" y="101"/>
                      </a:lnTo>
                      <a:lnTo>
                        <a:pt x="937" y="142"/>
                      </a:lnTo>
                      <a:lnTo>
                        <a:pt x="879" y="192"/>
                      </a:lnTo>
                      <a:lnTo>
                        <a:pt x="820" y="251"/>
                      </a:lnTo>
                      <a:lnTo>
                        <a:pt x="760" y="318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03" name="Freeform 22"/>
                <p:cNvSpPr>
                  <a:spLocks/>
                </p:cNvSpPr>
                <p:nvPr/>
              </p:nvSpPr>
              <p:spPr bwMode="auto">
                <a:xfrm>
                  <a:off x="3799" y="1886"/>
                  <a:ext cx="700" cy="691"/>
                </a:xfrm>
                <a:custGeom>
                  <a:avLst/>
                  <a:gdLst>
                    <a:gd name="T0" fmla="*/ 2314 w 4197"/>
                    <a:gd name="T1" fmla="*/ 10 h 4146"/>
                    <a:gd name="T2" fmla="*/ 2623 w 4197"/>
                    <a:gd name="T3" fmla="*/ 65 h 4146"/>
                    <a:gd name="T4" fmla="*/ 2915 w 4197"/>
                    <a:gd name="T5" fmla="*/ 163 h 4146"/>
                    <a:gd name="T6" fmla="*/ 3187 w 4197"/>
                    <a:gd name="T7" fmla="*/ 300 h 4146"/>
                    <a:gd name="T8" fmla="*/ 3434 w 4197"/>
                    <a:gd name="T9" fmla="*/ 473 h 4146"/>
                    <a:gd name="T10" fmla="*/ 3652 w 4197"/>
                    <a:gd name="T11" fmla="*/ 679 h 4146"/>
                    <a:gd name="T12" fmla="*/ 3838 w 4197"/>
                    <a:gd name="T13" fmla="*/ 914 h 4146"/>
                    <a:gd name="T14" fmla="*/ 3990 w 4197"/>
                    <a:gd name="T15" fmla="*/ 1174 h 4146"/>
                    <a:gd name="T16" fmla="*/ 4103 w 4197"/>
                    <a:gd name="T17" fmla="*/ 1457 h 4146"/>
                    <a:gd name="T18" fmla="*/ 4172 w 4197"/>
                    <a:gd name="T19" fmla="*/ 1757 h 4146"/>
                    <a:gd name="T20" fmla="*/ 4197 w 4197"/>
                    <a:gd name="T21" fmla="*/ 2073 h 4146"/>
                    <a:gd name="T22" fmla="*/ 4172 w 4197"/>
                    <a:gd name="T23" fmla="*/ 2388 h 4146"/>
                    <a:gd name="T24" fmla="*/ 4103 w 4197"/>
                    <a:gd name="T25" fmla="*/ 2689 h 4146"/>
                    <a:gd name="T26" fmla="*/ 3990 w 4197"/>
                    <a:gd name="T27" fmla="*/ 2971 h 4146"/>
                    <a:gd name="T28" fmla="*/ 3838 w 4197"/>
                    <a:gd name="T29" fmla="*/ 3232 h 4146"/>
                    <a:gd name="T30" fmla="*/ 3652 w 4197"/>
                    <a:gd name="T31" fmla="*/ 3466 h 4146"/>
                    <a:gd name="T32" fmla="*/ 3434 w 4197"/>
                    <a:gd name="T33" fmla="*/ 3672 h 4146"/>
                    <a:gd name="T34" fmla="*/ 3187 w 4197"/>
                    <a:gd name="T35" fmla="*/ 3846 h 4146"/>
                    <a:gd name="T36" fmla="*/ 2915 w 4197"/>
                    <a:gd name="T37" fmla="*/ 3983 h 4146"/>
                    <a:gd name="T38" fmla="*/ 2623 w 4197"/>
                    <a:gd name="T39" fmla="*/ 4080 h 4146"/>
                    <a:gd name="T40" fmla="*/ 2314 w 4197"/>
                    <a:gd name="T41" fmla="*/ 4135 h 4146"/>
                    <a:gd name="T42" fmla="*/ 1991 w 4197"/>
                    <a:gd name="T43" fmla="*/ 4143 h 4146"/>
                    <a:gd name="T44" fmla="*/ 1676 w 4197"/>
                    <a:gd name="T45" fmla="*/ 4103 h 4146"/>
                    <a:gd name="T46" fmla="*/ 1377 w 4197"/>
                    <a:gd name="T47" fmla="*/ 4020 h 4146"/>
                    <a:gd name="T48" fmla="*/ 1099 w 4197"/>
                    <a:gd name="T49" fmla="*/ 3896 h 4146"/>
                    <a:gd name="T50" fmla="*/ 843 w 4197"/>
                    <a:gd name="T51" fmla="*/ 3734 h 4146"/>
                    <a:gd name="T52" fmla="*/ 614 w 4197"/>
                    <a:gd name="T53" fmla="*/ 3538 h 4146"/>
                    <a:gd name="T54" fmla="*/ 417 w 4197"/>
                    <a:gd name="T55" fmla="*/ 3313 h 4146"/>
                    <a:gd name="T56" fmla="*/ 253 w 4197"/>
                    <a:gd name="T57" fmla="*/ 3060 h 4146"/>
                    <a:gd name="T58" fmla="*/ 128 w 4197"/>
                    <a:gd name="T59" fmla="*/ 2785 h 4146"/>
                    <a:gd name="T60" fmla="*/ 42 w 4197"/>
                    <a:gd name="T61" fmla="*/ 2490 h 4146"/>
                    <a:gd name="T62" fmla="*/ 3 w 4197"/>
                    <a:gd name="T63" fmla="*/ 2179 h 4146"/>
                    <a:gd name="T64" fmla="*/ 11 w 4197"/>
                    <a:gd name="T65" fmla="*/ 1861 h 4146"/>
                    <a:gd name="T66" fmla="*/ 66 w 4197"/>
                    <a:gd name="T67" fmla="*/ 1555 h 4146"/>
                    <a:gd name="T68" fmla="*/ 165 w 4197"/>
                    <a:gd name="T69" fmla="*/ 1266 h 4146"/>
                    <a:gd name="T70" fmla="*/ 303 w 4197"/>
                    <a:gd name="T71" fmla="*/ 998 h 4146"/>
                    <a:gd name="T72" fmla="*/ 479 w 4197"/>
                    <a:gd name="T73" fmla="*/ 754 h 4146"/>
                    <a:gd name="T74" fmla="*/ 688 w 4197"/>
                    <a:gd name="T75" fmla="*/ 538 h 4146"/>
                    <a:gd name="T76" fmla="*/ 925 w 4197"/>
                    <a:gd name="T77" fmla="*/ 353 h 4146"/>
                    <a:gd name="T78" fmla="*/ 1189 w 4197"/>
                    <a:gd name="T79" fmla="*/ 204 h 4146"/>
                    <a:gd name="T80" fmla="*/ 1475 w 4197"/>
                    <a:gd name="T81" fmla="*/ 92 h 4146"/>
                    <a:gd name="T82" fmla="*/ 1779 w 4197"/>
                    <a:gd name="T83" fmla="*/ 23 h 4146"/>
                    <a:gd name="T84" fmla="*/ 2098 w 4197"/>
                    <a:gd name="T85" fmla="*/ 0 h 4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97" h="4146">
                      <a:moveTo>
                        <a:pt x="2098" y="0"/>
                      </a:moveTo>
                      <a:lnTo>
                        <a:pt x="2206" y="2"/>
                      </a:lnTo>
                      <a:lnTo>
                        <a:pt x="2314" y="10"/>
                      </a:lnTo>
                      <a:lnTo>
                        <a:pt x="2418" y="23"/>
                      </a:lnTo>
                      <a:lnTo>
                        <a:pt x="2521" y="41"/>
                      </a:lnTo>
                      <a:lnTo>
                        <a:pt x="2623" y="65"/>
                      </a:lnTo>
                      <a:lnTo>
                        <a:pt x="2722" y="92"/>
                      </a:lnTo>
                      <a:lnTo>
                        <a:pt x="2820" y="125"/>
                      </a:lnTo>
                      <a:lnTo>
                        <a:pt x="2915" y="163"/>
                      </a:lnTo>
                      <a:lnTo>
                        <a:pt x="3009" y="204"/>
                      </a:lnTo>
                      <a:lnTo>
                        <a:pt x="3099" y="250"/>
                      </a:lnTo>
                      <a:lnTo>
                        <a:pt x="3187" y="300"/>
                      </a:lnTo>
                      <a:lnTo>
                        <a:pt x="3272" y="353"/>
                      </a:lnTo>
                      <a:lnTo>
                        <a:pt x="3354" y="412"/>
                      </a:lnTo>
                      <a:lnTo>
                        <a:pt x="3434" y="473"/>
                      </a:lnTo>
                      <a:lnTo>
                        <a:pt x="3509" y="538"/>
                      </a:lnTo>
                      <a:lnTo>
                        <a:pt x="3583" y="606"/>
                      </a:lnTo>
                      <a:lnTo>
                        <a:pt x="3652" y="679"/>
                      </a:lnTo>
                      <a:lnTo>
                        <a:pt x="3718" y="754"/>
                      </a:lnTo>
                      <a:lnTo>
                        <a:pt x="3781" y="832"/>
                      </a:lnTo>
                      <a:lnTo>
                        <a:pt x="3838" y="914"/>
                      </a:lnTo>
                      <a:lnTo>
                        <a:pt x="3894" y="998"/>
                      </a:lnTo>
                      <a:lnTo>
                        <a:pt x="3944" y="1084"/>
                      </a:lnTo>
                      <a:lnTo>
                        <a:pt x="3990" y="1174"/>
                      </a:lnTo>
                      <a:lnTo>
                        <a:pt x="4032" y="1266"/>
                      </a:lnTo>
                      <a:lnTo>
                        <a:pt x="4070" y="1360"/>
                      </a:lnTo>
                      <a:lnTo>
                        <a:pt x="4103" y="1457"/>
                      </a:lnTo>
                      <a:lnTo>
                        <a:pt x="4131" y="1555"/>
                      </a:lnTo>
                      <a:lnTo>
                        <a:pt x="4154" y="1655"/>
                      </a:lnTo>
                      <a:lnTo>
                        <a:pt x="4172" y="1757"/>
                      </a:lnTo>
                      <a:lnTo>
                        <a:pt x="4186" y="1861"/>
                      </a:lnTo>
                      <a:lnTo>
                        <a:pt x="4195" y="1966"/>
                      </a:lnTo>
                      <a:lnTo>
                        <a:pt x="4197" y="2073"/>
                      </a:lnTo>
                      <a:lnTo>
                        <a:pt x="4195" y="2179"/>
                      </a:lnTo>
                      <a:lnTo>
                        <a:pt x="4186" y="2285"/>
                      </a:lnTo>
                      <a:lnTo>
                        <a:pt x="4172" y="2388"/>
                      </a:lnTo>
                      <a:lnTo>
                        <a:pt x="4154" y="2490"/>
                      </a:lnTo>
                      <a:lnTo>
                        <a:pt x="4131" y="2591"/>
                      </a:lnTo>
                      <a:lnTo>
                        <a:pt x="4103" y="2689"/>
                      </a:lnTo>
                      <a:lnTo>
                        <a:pt x="4070" y="2785"/>
                      </a:lnTo>
                      <a:lnTo>
                        <a:pt x="4032" y="2880"/>
                      </a:lnTo>
                      <a:lnTo>
                        <a:pt x="3990" y="2971"/>
                      </a:lnTo>
                      <a:lnTo>
                        <a:pt x="3944" y="3060"/>
                      </a:lnTo>
                      <a:lnTo>
                        <a:pt x="3894" y="3148"/>
                      </a:lnTo>
                      <a:lnTo>
                        <a:pt x="3838" y="3232"/>
                      </a:lnTo>
                      <a:lnTo>
                        <a:pt x="3781" y="3313"/>
                      </a:lnTo>
                      <a:lnTo>
                        <a:pt x="3718" y="3391"/>
                      </a:lnTo>
                      <a:lnTo>
                        <a:pt x="3652" y="3466"/>
                      </a:lnTo>
                      <a:lnTo>
                        <a:pt x="3583" y="3538"/>
                      </a:lnTo>
                      <a:lnTo>
                        <a:pt x="3509" y="3607"/>
                      </a:lnTo>
                      <a:lnTo>
                        <a:pt x="3434" y="3672"/>
                      </a:lnTo>
                      <a:lnTo>
                        <a:pt x="3354" y="3734"/>
                      </a:lnTo>
                      <a:lnTo>
                        <a:pt x="3272" y="3792"/>
                      </a:lnTo>
                      <a:lnTo>
                        <a:pt x="3187" y="3846"/>
                      </a:lnTo>
                      <a:lnTo>
                        <a:pt x="3099" y="3896"/>
                      </a:lnTo>
                      <a:lnTo>
                        <a:pt x="3009" y="3942"/>
                      </a:lnTo>
                      <a:lnTo>
                        <a:pt x="2915" y="3983"/>
                      </a:lnTo>
                      <a:lnTo>
                        <a:pt x="2820" y="4020"/>
                      </a:lnTo>
                      <a:lnTo>
                        <a:pt x="2722" y="4052"/>
                      </a:lnTo>
                      <a:lnTo>
                        <a:pt x="2623" y="4080"/>
                      </a:lnTo>
                      <a:lnTo>
                        <a:pt x="2521" y="4103"/>
                      </a:lnTo>
                      <a:lnTo>
                        <a:pt x="2418" y="4122"/>
                      </a:lnTo>
                      <a:lnTo>
                        <a:pt x="2314" y="4135"/>
                      </a:lnTo>
                      <a:lnTo>
                        <a:pt x="2206" y="4143"/>
                      </a:lnTo>
                      <a:lnTo>
                        <a:pt x="2098" y="4146"/>
                      </a:lnTo>
                      <a:lnTo>
                        <a:pt x="1991" y="4143"/>
                      </a:lnTo>
                      <a:lnTo>
                        <a:pt x="1884" y="4135"/>
                      </a:lnTo>
                      <a:lnTo>
                        <a:pt x="1779" y="4122"/>
                      </a:lnTo>
                      <a:lnTo>
                        <a:pt x="1676" y="4103"/>
                      </a:lnTo>
                      <a:lnTo>
                        <a:pt x="1575" y="4080"/>
                      </a:lnTo>
                      <a:lnTo>
                        <a:pt x="1475" y="4052"/>
                      </a:lnTo>
                      <a:lnTo>
                        <a:pt x="1377" y="4020"/>
                      </a:lnTo>
                      <a:lnTo>
                        <a:pt x="1282" y="3983"/>
                      </a:lnTo>
                      <a:lnTo>
                        <a:pt x="1189" y="3942"/>
                      </a:lnTo>
                      <a:lnTo>
                        <a:pt x="1099" y="3896"/>
                      </a:lnTo>
                      <a:lnTo>
                        <a:pt x="1010" y="3846"/>
                      </a:lnTo>
                      <a:lnTo>
                        <a:pt x="925" y="3792"/>
                      </a:lnTo>
                      <a:lnTo>
                        <a:pt x="843" y="3734"/>
                      </a:lnTo>
                      <a:lnTo>
                        <a:pt x="763" y="3672"/>
                      </a:lnTo>
                      <a:lnTo>
                        <a:pt x="688" y="3607"/>
                      </a:lnTo>
                      <a:lnTo>
                        <a:pt x="614" y="3538"/>
                      </a:lnTo>
                      <a:lnTo>
                        <a:pt x="545" y="3466"/>
                      </a:lnTo>
                      <a:lnTo>
                        <a:pt x="479" y="3391"/>
                      </a:lnTo>
                      <a:lnTo>
                        <a:pt x="417" y="3313"/>
                      </a:lnTo>
                      <a:lnTo>
                        <a:pt x="359" y="3232"/>
                      </a:lnTo>
                      <a:lnTo>
                        <a:pt x="303" y="3148"/>
                      </a:lnTo>
                      <a:lnTo>
                        <a:pt x="253" y="3060"/>
                      </a:lnTo>
                      <a:lnTo>
                        <a:pt x="206" y="2971"/>
                      </a:lnTo>
                      <a:lnTo>
                        <a:pt x="165" y="2880"/>
                      </a:lnTo>
                      <a:lnTo>
                        <a:pt x="128" y="2785"/>
                      </a:lnTo>
                      <a:lnTo>
                        <a:pt x="95" y="2689"/>
                      </a:lnTo>
                      <a:lnTo>
                        <a:pt x="66" y="2591"/>
                      </a:lnTo>
                      <a:lnTo>
                        <a:pt x="42" y="2490"/>
                      </a:lnTo>
                      <a:lnTo>
                        <a:pt x="24" y="2388"/>
                      </a:lnTo>
                      <a:lnTo>
                        <a:pt x="11" y="2285"/>
                      </a:lnTo>
                      <a:lnTo>
                        <a:pt x="3" y="2179"/>
                      </a:lnTo>
                      <a:lnTo>
                        <a:pt x="0" y="2073"/>
                      </a:lnTo>
                      <a:lnTo>
                        <a:pt x="3" y="1966"/>
                      </a:lnTo>
                      <a:lnTo>
                        <a:pt x="11" y="1861"/>
                      </a:lnTo>
                      <a:lnTo>
                        <a:pt x="24" y="1757"/>
                      </a:lnTo>
                      <a:lnTo>
                        <a:pt x="42" y="1655"/>
                      </a:lnTo>
                      <a:lnTo>
                        <a:pt x="66" y="1555"/>
                      </a:lnTo>
                      <a:lnTo>
                        <a:pt x="95" y="1457"/>
                      </a:lnTo>
                      <a:lnTo>
                        <a:pt x="128" y="1360"/>
                      </a:lnTo>
                      <a:lnTo>
                        <a:pt x="165" y="1266"/>
                      </a:lnTo>
                      <a:lnTo>
                        <a:pt x="206" y="1174"/>
                      </a:lnTo>
                      <a:lnTo>
                        <a:pt x="253" y="1084"/>
                      </a:lnTo>
                      <a:lnTo>
                        <a:pt x="303" y="998"/>
                      </a:lnTo>
                      <a:lnTo>
                        <a:pt x="359" y="914"/>
                      </a:lnTo>
                      <a:lnTo>
                        <a:pt x="417" y="832"/>
                      </a:lnTo>
                      <a:lnTo>
                        <a:pt x="479" y="754"/>
                      </a:lnTo>
                      <a:lnTo>
                        <a:pt x="545" y="679"/>
                      </a:lnTo>
                      <a:lnTo>
                        <a:pt x="614" y="606"/>
                      </a:lnTo>
                      <a:lnTo>
                        <a:pt x="688" y="538"/>
                      </a:lnTo>
                      <a:lnTo>
                        <a:pt x="763" y="473"/>
                      </a:lnTo>
                      <a:lnTo>
                        <a:pt x="843" y="412"/>
                      </a:lnTo>
                      <a:lnTo>
                        <a:pt x="925" y="353"/>
                      </a:lnTo>
                      <a:lnTo>
                        <a:pt x="1010" y="300"/>
                      </a:lnTo>
                      <a:lnTo>
                        <a:pt x="1099" y="250"/>
                      </a:lnTo>
                      <a:lnTo>
                        <a:pt x="1189" y="204"/>
                      </a:lnTo>
                      <a:lnTo>
                        <a:pt x="1282" y="163"/>
                      </a:lnTo>
                      <a:lnTo>
                        <a:pt x="1377" y="125"/>
                      </a:lnTo>
                      <a:lnTo>
                        <a:pt x="1475" y="92"/>
                      </a:lnTo>
                      <a:lnTo>
                        <a:pt x="1575" y="65"/>
                      </a:lnTo>
                      <a:lnTo>
                        <a:pt x="1676" y="41"/>
                      </a:lnTo>
                      <a:lnTo>
                        <a:pt x="1779" y="23"/>
                      </a:lnTo>
                      <a:lnTo>
                        <a:pt x="1884" y="10"/>
                      </a:lnTo>
                      <a:lnTo>
                        <a:pt x="1991" y="2"/>
                      </a:lnTo>
                      <a:lnTo>
                        <a:pt x="2098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104" name="Freeform 23"/>
                <p:cNvSpPr>
                  <a:spLocks/>
                </p:cNvSpPr>
                <p:nvPr/>
              </p:nvSpPr>
              <p:spPr bwMode="auto">
                <a:xfrm>
                  <a:off x="3352" y="2722"/>
                  <a:ext cx="1614" cy="1995"/>
                </a:xfrm>
                <a:custGeom>
                  <a:avLst/>
                  <a:gdLst>
                    <a:gd name="T0" fmla="*/ 4203 w 9680"/>
                    <a:gd name="T1" fmla="*/ 67 h 11969"/>
                    <a:gd name="T2" fmla="*/ 4370 w 9680"/>
                    <a:gd name="T3" fmla="*/ 173 h 11969"/>
                    <a:gd name="T4" fmla="*/ 4541 w 9680"/>
                    <a:gd name="T5" fmla="*/ 240 h 11969"/>
                    <a:gd name="T6" fmla="*/ 4713 w 9680"/>
                    <a:gd name="T7" fmla="*/ 270 h 11969"/>
                    <a:gd name="T8" fmla="*/ 4887 w 9680"/>
                    <a:gd name="T9" fmla="*/ 266 h 11969"/>
                    <a:gd name="T10" fmla="*/ 5058 w 9680"/>
                    <a:gd name="T11" fmla="*/ 228 h 11969"/>
                    <a:gd name="T12" fmla="*/ 5230 w 9680"/>
                    <a:gd name="T13" fmla="*/ 159 h 11969"/>
                    <a:gd name="T14" fmla="*/ 5397 w 9680"/>
                    <a:gd name="T15" fmla="*/ 59 h 11969"/>
                    <a:gd name="T16" fmla="*/ 6513 w 9680"/>
                    <a:gd name="T17" fmla="*/ 111 h 11969"/>
                    <a:gd name="T18" fmla="*/ 9677 w 9680"/>
                    <a:gd name="T19" fmla="*/ 5207 h 11969"/>
                    <a:gd name="T20" fmla="*/ 9661 w 9680"/>
                    <a:gd name="T21" fmla="*/ 5458 h 11969"/>
                    <a:gd name="T22" fmla="*/ 9568 w 9680"/>
                    <a:gd name="T23" fmla="*/ 5695 h 11969"/>
                    <a:gd name="T24" fmla="*/ 9409 w 9680"/>
                    <a:gd name="T25" fmla="*/ 5895 h 11969"/>
                    <a:gd name="T26" fmla="*/ 9196 w 9680"/>
                    <a:gd name="T27" fmla="*/ 6036 h 11969"/>
                    <a:gd name="T28" fmla="*/ 8938 w 9680"/>
                    <a:gd name="T29" fmla="*/ 6096 h 11969"/>
                    <a:gd name="T30" fmla="*/ 8646 w 9680"/>
                    <a:gd name="T31" fmla="*/ 6052 h 11969"/>
                    <a:gd name="T32" fmla="*/ 8333 w 9680"/>
                    <a:gd name="T33" fmla="*/ 5882 h 11969"/>
                    <a:gd name="T34" fmla="*/ 8215 w 9680"/>
                    <a:gd name="T35" fmla="*/ 7550 h 11969"/>
                    <a:gd name="T36" fmla="*/ 6811 w 9680"/>
                    <a:gd name="T37" fmla="*/ 11662 h 11969"/>
                    <a:gd name="T38" fmla="*/ 6554 w 9680"/>
                    <a:gd name="T39" fmla="*/ 11833 h 11969"/>
                    <a:gd name="T40" fmla="*/ 6299 w 9680"/>
                    <a:gd name="T41" fmla="*/ 11933 h 11969"/>
                    <a:gd name="T42" fmla="*/ 6047 w 9680"/>
                    <a:gd name="T43" fmla="*/ 11969 h 11969"/>
                    <a:gd name="T44" fmla="*/ 5805 w 9680"/>
                    <a:gd name="T45" fmla="*/ 11950 h 11969"/>
                    <a:gd name="T46" fmla="*/ 5574 w 9680"/>
                    <a:gd name="T47" fmla="*/ 11882 h 11969"/>
                    <a:gd name="T48" fmla="*/ 5360 w 9680"/>
                    <a:gd name="T49" fmla="*/ 11773 h 11969"/>
                    <a:gd name="T50" fmla="*/ 5166 w 9680"/>
                    <a:gd name="T51" fmla="*/ 11630 h 11969"/>
                    <a:gd name="T52" fmla="*/ 5065 w 9680"/>
                    <a:gd name="T53" fmla="*/ 7742 h 11969"/>
                    <a:gd name="T54" fmla="*/ 5011 w 9680"/>
                    <a:gd name="T55" fmla="*/ 7682 h 11969"/>
                    <a:gd name="T56" fmla="*/ 4948 w 9680"/>
                    <a:gd name="T57" fmla="*/ 7641 h 11969"/>
                    <a:gd name="T58" fmla="*/ 4877 w 9680"/>
                    <a:gd name="T59" fmla="*/ 7617 h 11969"/>
                    <a:gd name="T60" fmla="*/ 4804 w 9680"/>
                    <a:gd name="T61" fmla="*/ 7613 h 11969"/>
                    <a:gd name="T62" fmla="*/ 4731 w 9680"/>
                    <a:gd name="T63" fmla="*/ 7626 h 11969"/>
                    <a:gd name="T64" fmla="*/ 4664 w 9680"/>
                    <a:gd name="T65" fmla="*/ 7659 h 11969"/>
                    <a:gd name="T66" fmla="*/ 4605 w 9680"/>
                    <a:gd name="T67" fmla="*/ 7710 h 11969"/>
                    <a:gd name="T68" fmla="*/ 4555 w 9680"/>
                    <a:gd name="T69" fmla="*/ 11554 h 11969"/>
                    <a:gd name="T70" fmla="*/ 4211 w 9680"/>
                    <a:gd name="T71" fmla="*/ 11813 h 11969"/>
                    <a:gd name="T72" fmla="*/ 3887 w 9680"/>
                    <a:gd name="T73" fmla="*/ 11940 h 11969"/>
                    <a:gd name="T74" fmla="*/ 3590 w 9680"/>
                    <a:gd name="T75" fmla="*/ 11964 h 11969"/>
                    <a:gd name="T76" fmla="*/ 3327 w 9680"/>
                    <a:gd name="T77" fmla="*/ 11913 h 11969"/>
                    <a:gd name="T78" fmla="*/ 3105 w 9680"/>
                    <a:gd name="T79" fmla="*/ 11815 h 11969"/>
                    <a:gd name="T80" fmla="*/ 2930 w 9680"/>
                    <a:gd name="T81" fmla="*/ 11699 h 11969"/>
                    <a:gd name="T82" fmla="*/ 2811 w 9680"/>
                    <a:gd name="T83" fmla="*/ 11593 h 11969"/>
                    <a:gd name="T84" fmla="*/ 2752 w 9680"/>
                    <a:gd name="T85" fmla="*/ 11528 h 11969"/>
                    <a:gd name="T86" fmla="*/ 1411 w 9680"/>
                    <a:gd name="T87" fmla="*/ 5766 h 11969"/>
                    <a:gd name="T88" fmla="*/ 1109 w 9680"/>
                    <a:gd name="T89" fmla="*/ 5969 h 11969"/>
                    <a:gd name="T90" fmla="*/ 829 w 9680"/>
                    <a:gd name="T91" fmla="*/ 6068 h 11969"/>
                    <a:gd name="T92" fmla="*/ 579 w 9680"/>
                    <a:gd name="T93" fmla="*/ 6073 h 11969"/>
                    <a:gd name="T94" fmla="*/ 365 w 9680"/>
                    <a:gd name="T95" fmla="*/ 5993 h 11969"/>
                    <a:gd name="T96" fmla="*/ 194 w 9680"/>
                    <a:gd name="T97" fmla="*/ 5839 h 11969"/>
                    <a:gd name="T98" fmla="*/ 72 w 9680"/>
                    <a:gd name="T99" fmla="*/ 5620 h 11969"/>
                    <a:gd name="T100" fmla="*/ 8 w 9680"/>
                    <a:gd name="T101" fmla="*/ 5346 h 11969"/>
                    <a:gd name="T102" fmla="*/ 8 w 9680"/>
                    <a:gd name="T103" fmla="*/ 5027 h 11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680" h="11969">
                      <a:moveTo>
                        <a:pt x="3335" y="0"/>
                      </a:moveTo>
                      <a:lnTo>
                        <a:pt x="4120" y="0"/>
                      </a:lnTo>
                      <a:lnTo>
                        <a:pt x="4162" y="35"/>
                      </a:lnTo>
                      <a:lnTo>
                        <a:pt x="4203" y="67"/>
                      </a:lnTo>
                      <a:lnTo>
                        <a:pt x="4245" y="97"/>
                      </a:lnTo>
                      <a:lnTo>
                        <a:pt x="4286" y="125"/>
                      </a:lnTo>
                      <a:lnTo>
                        <a:pt x="4329" y="150"/>
                      </a:lnTo>
                      <a:lnTo>
                        <a:pt x="4370" y="173"/>
                      </a:lnTo>
                      <a:lnTo>
                        <a:pt x="4413" y="193"/>
                      </a:lnTo>
                      <a:lnTo>
                        <a:pt x="4456" y="211"/>
                      </a:lnTo>
                      <a:lnTo>
                        <a:pt x="4498" y="226"/>
                      </a:lnTo>
                      <a:lnTo>
                        <a:pt x="4541" y="240"/>
                      </a:lnTo>
                      <a:lnTo>
                        <a:pt x="4584" y="251"/>
                      </a:lnTo>
                      <a:lnTo>
                        <a:pt x="4627" y="259"/>
                      </a:lnTo>
                      <a:lnTo>
                        <a:pt x="4671" y="266"/>
                      </a:lnTo>
                      <a:lnTo>
                        <a:pt x="4713" y="270"/>
                      </a:lnTo>
                      <a:lnTo>
                        <a:pt x="4757" y="272"/>
                      </a:lnTo>
                      <a:lnTo>
                        <a:pt x="4800" y="272"/>
                      </a:lnTo>
                      <a:lnTo>
                        <a:pt x="4843" y="270"/>
                      </a:lnTo>
                      <a:lnTo>
                        <a:pt x="4887" y="266"/>
                      </a:lnTo>
                      <a:lnTo>
                        <a:pt x="4929" y="259"/>
                      </a:lnTo>
                      <a:lnTo>
                        <a:pt x="4973" y="251"/>
                      </a:lnTo>
                      <a:lnTo>
                        <a:pt x="5016" y="240"/>
                      </a:lnTo>
                      <a:lnTo>
                        <a:pt x="5058" y="228"/>
                      </a:lnTo>
                      <a:lnTo>
                        <a:pt x="5102" y="213"/>
                      </a:lnTo>
                      <a:lnTo>
                        <a:pt x="5145" y="197"/>
                      </a:lnTo>
                      <a:lnTo>
                        <a:pt x="5187" y="179"/>
                      </a:lnTo>
                      <a:lnTo>
                        <a:pt x="5230" y="159"/>
                      </a:lnTo>
                      <a:lnTo>
                        <a:pt x="5271" y="137"/>
                      </a:lnTo>
                      <a:lnTo>
                        <a:pt x="5314" y="112"/>
                      </a:lnTo>
                      <a:lnTo>
                        <a:pt x="5355" y="87"/>
                      </a:lnTo>
                      <a:lnTo>
                        <a:pt x="5397" y="59"/>
                      </a:lnTo>
                      <a:lnTo>
                        <a:pt x="5438" y="30"/>
                      </a:lnTo>
                      <a:lnTo>
                        <a:pt x="5480" y="0"/>
                      </a:lnTo>
                      <a:lnTo>
                        <a:pt x="6255" y="0"/>
                      </a:lnTo>
                      <a:lnTo>
                        <a:pt x="6513" y="111"/>
                      </a:lnTo>
                      <a:lnTo>
                        <a:pt x="6727" y="300"/>
                      </a:lnTo>
                      <a:lnTo>
                        <a:pt x="9652" y="5083"/>
                      </a:lnTo>
                      <a:lnTo>
                        <a:pt x="9667" y="5145"/>
                      </a:lnTo>
                      <a:lnTo>
                        <a:pt x="9677" y="5207"/>
                      </a:lnTo>
                      <a:lnTo>
                        <a:pt x="9680" y="5270"/>
                      </a:lnTo>
                      <a:lnTo>
                        <a:pt x="9679" y="5334"/>
                      </a:lnTo>
                      <a:lnTo>
                        <a:pt x="9673" y="5396"/>
                      </a:lnTo>
                      <a:lnTo>
                        <a:pt x="9661" y="5458"/>
                      </a:lnTo>
                      <a:lnTo>
                        <a:pt x="9644" y="5520"/>
                      </a:lnTo>
                      <a:lnTo>
                        <a:pt x="9623" y="5579"/>
                      </a:lnTo>
                      <a:lnTo>
                        <a:pt x="9598" y="5638"/>
                      </a:lnTo>
                      <a:lnTo>
                        <a:pt x="9568" y="5695"/>
                      </a:lnTo>
                      <a:lnTo>
                        <a:pt x="9534" y="5750"/>
                      </a:lnTo>
                      <a:lnTo>
                        <a:pt x="9496" y="5801"/>
                      </a:lnTo>
                      <a:lnTo>
                        <a:pt x="9454" y="5850"/>
                      </a:lnTo>
                      <a:lnTo>
                        <a:pt x="9409" y="5895"/>
                      </a:lnTo>
                      <a:lnTo>
                        <a:pt x="9361" y="5937"/>
                      </a:lnTo>
                      <a:lnTo>
                        <a:pt x="9309" y="5974"/>
                      </a:lnTo>
                      <a:lnTo>
                        <a:pt x="9253" y="6007"/>
                      </a:lnTo>
                      <a:lnTo>
                        <a:pt x="9196" y="6036"/>
                      </a:lnTo>
                      <a:lnTo>
                        <a:pt x="9135" y="6059"/>
                      </a:lnTo>
                      <a:lnTo>
                        <a:pt x="9071" y="6077"/>
                      </a:lnTo>
                      <a:lnTo>
                        <a:pt x="9006" y="6090"/>
                      </a:lnTo>
                      <a:lnTo>
                        <a:pt x="8938" y="6096"/>
                      </a:lnTo>
                      <a:lnTo>
                        <a:pt x="8868" y="6096"/>
                      </a:lnTo>
                      <a:lnTo>
                        <a:pt x="8795" y="6088"/>
                      </a:lnTo>
                      <a:lnTo>
                        <a:pt x="8722" y="6074"/>
                      </a:lnTo>
                      <a:lnTo>
                        <a:pt x="8646" y="6052"/>
                      </a:lnTo>
                      <a:lnTo>
                        <a:pt x="8570" y="6022"/>
                      </a:lnTo>
                      <a:lnTo>
                        <a:pt x="8492" y="5984"/>
                      </a:lnTo>
                      <a:lnTo>
                        <a:pt x="8413" y="5938"/>
                      </a:lnTo>
                      <a:lnTo>
                        <a:pt x="8333" y="5882"/>
                      </a:lnTo>
                      <a:lnTo>
                        <a:pt x="8253" y="5818"/>
                      </a:lnTo>
                      <a:lnTo>
                        <a:pt x="8173" y="5743"/>
                      </a:lnTo>
                      <a:lnTo>
                        <a:pt x="7407" y="4507"/>
                      </a:lnTo>
                      <a:lnTo>
                        <a:pt x="8215" y="7550"/>
                      </a:lnTo>
                      <a:lnTo>
                        <a:pt x="6928" y="7549"/>
                      </a:lnTo>
                      <a:lnTo>
                        <a:pt x="6939" y="11548"/>
                      </a:lnTo>
                      <a:lnTo>
                        <a:pt x="6875" y="11607"/>
                      </a:lnTo>
                      <a:lnTo>
                        <a:pt x="6811" y="11662"/>
                      </a:lnTo>
                      <a:lnTo>
                        <a:pt x="6747" y="11712"/>
                      </a:lnTo>
                      <a:lnTo>
                        <a:pt x="6683" y="11756"/>
                      </a:lnTo>
                      <a:lnTo>
                        <a:pt x="6618" y="11797"/>
                      </a:lnTo>
                      <a:lnTo>
                        <a:pt x="6554" y="11833"/>
                      </a:lnTo>
                      <a:lnTo>
                        <a:pt x="6490" y="11864"/>
                      </a:lnTo>
                      <a:lnTo>
                        <a:pt x="6426" y="11891"/>
                      </a:lnTo>
                      <a:lnTo>
                        <a:pt x="6363" y="11914"/>
                      </a:lnTo>
                      <a:lnTo>
                        <a:pt x="6299" y="11933"/>
                      </a:lnTo>
                      <a:lnTo>
                        <a:pt x="6235" y="11948"/>
                      </a:lnTo>
                      <a:lnTo>
                        <a:pt x="6172" y="11959"/>
                      </a:lnTo>
                      <a:lnTo>
                        <a:pt x="6109" y="11966"/>
                      </a:lnTo>
                      <a:lnTo>
                        <a:pt x="6047" y="11969"/>
                      </a:lnTo>
                      <a:lnTo>
                        <a:pt x="5986" y="11969"/>
                      </a:lnTo>
                      <a:lnTo>
                        <a:pt x="5925" y="11966"/>
                      </a:lnTo>
                      <a:lnTo>
                        <a:pt x="5864" y="11960"/>
                      </a:lnTo>
                      <a:lnTo>
                        <a:pt x="5805" y="11950"/>
                      </a:lnTo>
                      <a:lnTo>
                        <a:pt x="5746" y="11937"/>
                      </a:lnTo>
                      <a:lnTo>
                        <a:pt x="5688" y="11921"/>
                      </a:lnTo>
                      <a:lnTo>
                        <a:pt x="5630" y="11903"/>
                      </a:lnTo>
                      <a:lnTo>
                        <a:pt x="5574" y="11882"/>
                      </a:lnTo>
                      <a:lnTo>
                        <a:pt x="5518" y="11858"/>
                      </a:lnTo>
                      <a:lnTo>
                        <a:pt x="5465" y="11832"/>
                      </a:lnTo>
                      <a:lnTo>
                        <a:pt x="5412" y="11804"/>
                      </a:lnTo>
                      <a:lnTo>
                        <a:pt x="5360" y="11773"/>
                      </a:lnTo>
                      <a:lnTo>
                        <a:pt x="5310" y="11740"/>
                      </a:lnTo>
                      <a:lnTo>
                        <a:pt x="5259" y="11705"/>
                      </a:lnTo>
                      <a:lnTo>
                        <a:pt x="5212" y="11669"/>
                      </a:lnTo>
                      <a:lnTo>
                        <a:pt x="5166" y="11630"/>
                      </a:lnTo>
                      <a:lnTo>
                        <a:pt x="5120" y="11590"/>
                      </a:lnTo>
                      <a:lnTo>
                        <a:pt x="5077" y="11549"/>
                      </a:lnTo>
                      <a:lnTo>
                        <a:pt x="5076" y="7760"/>
                      </a:lnTo>
                      <a:lnTo>
                        <a:pt x="5065" y="7742"/>
                      </a:lnTo>
                      <a:lnTo>
                        <a:pt x="5053" y="7726"/>
                      </a:lnTo>
                      <a:lnTo>
                        <a:pt x="5040" y="7710"/>
                      </a:lnTo>
                      <a:lnTo>
                        <a:pt x="5026" y="7696"/>
                      </a:lnTo>
                      <a:lnTo>
                        <a:pt x="5011" y="7682"/>
                      </a:lnTo>
                      <a:lnTo>
                        <a:pt x="4997" y="7671"/>
                      </a:lnTo>
                      <a:lnTo>
                        <a:pt x="4981" y="7659"/>
                      </a:lnTo>
                      <a:lnTo>
                        <a:pt x="4965" y="7649"/>
                      </a:lnTo>
                      <a:lnTo>
                        <a:pt x="4948" y="7641"/>
                      </a:lnTo>
                      <a:lnTo>
                        <a:pt x="4931" y="7633"/>
                      </a:lnTo>
                      <a:lnTo>
                        <a:pt x="4913" y="7627"/>
                      </a:lnTo>
                      <a:lnTo>
                        <a:pt x="4895" y="7622"/>
                      </a:lnTo>
                      <a:lnTo>
                        <a:pt x="4877" y="7617"/>
                      </a:lnTo>
                      <a:lnTo>
                        <a:pt x="4859" y="7614"/>
                      </a:lnTo>
                      <a:lnTo>
                        <a:pt x="4841" y="7613"/>
                      </a:lnTo>
                      <a:lnTo>
                        <a:pt x="4823" y="7612"/>
                      </a:lnTo>
                      <a:lnTo>
                        <a:pt x="4804" y="7613"/>
                      </a:lnTo>
                      <a:lnTo>
                        <a:pt x="4786" y="7614"/>
                      </a:lnTo>
                      <a:lnTo>
                        <a:pt x="4768" y="7617"/>
                      </a:lnTo>
                      <a:lnTo>
                        <a:pt x="4749" y="7622"/>
                      </a:lnTo>
                      <a:lnTo>
                        <a:pt x="4731" y="7626"/>
                      </a:lnTo>
                      <a:lnTo>
                        <a:pt x="4714" y="7632"/>
                      </a:lnTo>
                      <a:lnTo>
                        <a:pt x="4697" y="7640"/>
                      </a:lnTo>
                      <a:lnTo>
                        <a:pt x="4680" y="7649"/>
                      </a:lnTo>
                      <a:lnTo>
                        <a:pt x="4664" y="7659"/>
                      </a:lnTo>
                      <a:lnTo>
                        <a:pt x="4648" y="7670"/>
                      </a:lnTo>
                      <a:lnTo>
                        <a:pt x="4633" y="7681"/>
                      </a:lnTo>
                      <a:lnTo>
                        <a:pt x="4619" y="7695"/>
                      </a:lnTo>
                      <a:lnTo>
                        <a:pt x="4605" y="7710"/>
                      </a:lnTo>
                      <a:lnTo>
                        <a:pt x="4592" y="7725"/>
                      </a:lnTo>
                      <a:lnTo>
                        <a:pt x="4580" y="7742"/>
                      </a:lnTo>
                      <a:lnTo>
                        <a:pt x="4568" y="7760"/>
                      </a:lnTo>
                      <a:lnTo>
                        <a:pt x="4555" y="11554"/>
                      </a:lnTo>
                      <a:lnTo>
                        <a:pt x="4467" y="11633"/>
                      </a:lnTo>
                      <a:lnTo>
                        <a:pt x="4381" y="11702"/>
                      </a:lnTo>
                      <a:lnTo>
                        <a:pt x="4295" y="11762"/>
                      </a:lnTo>
                      <a:lnTo>
                        <a:pt x="4211" y="11813"/>
                      </a:lnTo>
                      <a:lnTo>
                        <a:pt x="4128" y="11856"/>
                      </a:lnTo>
                      <a:lnTo>
                        <a:pt x="4046" y="11891"/>
                      </a:lnTo>
                      <a:lnTo>
                        <a:pt x="3966" y="11919"/>
                      </a:lnTo>
                      <a:lnTo>
                        <a:pt x="3887" y="11940"/>
                      </a:lnTo>
                      <a:lnTo>
                        <a:pt x="3809" y="11954"/>
                      </a:lnTo>
                      <a:lnTo>
                        <a:pt x="3735" y="11963"/>
                      </a:lnTo>
                      <a:lnTo>
                        <a:pt x="3661" y="11966"/>
                      </a:lnTo>
                      <a:lnTo>
                        <a:pt x="3590" y="11964"/>
                      </a:lnTo>
                      <a:lnTo>
                        <a:pt x="3521" y="11956"/>
                      </a:lnTo>
                      <a:lnTo>
                        <a:pt x="3454" y="11946"/>
                      </a:lnTo>
                      <a:lnTo>
                        <a:pt x="3389" y="11931"/>
                      </a:lnTo>
                      <a:lnTo>
                        <a:pt x="3327" y="11913"/>
                      </a:lnTo>
                      <a:lnTo>
                        <a:pt x="3267" y="11891"/>
                      </a:lnTo>
                      <a:lnTo>
                        <a:pt x="3210" y="11868"/>
                      </a:lnTo>
                      <a:lnTo>
                        <a:pt x="3156" y="11843"/>
                      </a:lnTo>
                      <a:lnTo>
                        <a:pt x="3105" y="11815"/>
                      </a:lnTo>
                      <a:lnTo>
                        <a:pt x="3057" y="11786"/>
                      </a:lnTo>
                      <a:lnTo>
                        <a:pt x="3011" y="11757"/>
                      </a:lnTo>
                      <a:lnTo>
                        <a:pt x="2969" y="11728"/>
                      </a:lnTo>
                      <a:lnTo>
                        <a:pt x="2930" y="11699"/>
                      </a:lnTo>
                      <a:lnTo>
                        <a:pt x="2895" y="11670"/>
                      </a:lnTo>
                      <a:lnTo>
                        <a:pt x="2863" y="11644"/>
                      </a:lnTo>
                      <a:lnTo>
                        <a:pt x="2835" y="11617"/>
                      </a:lnTo>
                      <a:lnTo>
                        <a:pt x="2811" y="11593"/>
                      </a:lnTo>
                      <a:lnTo>
                        <a:pt x="2790" y="11572"/>
                      </a:lnTo>
                      <a:lnTo>
                        <a:pt x="2773" y="11554"/>
                      </a:lnTo>
                      <a:lnTo>
                        <a:pt x="2761" y="11538"/>
                      </a:lnTo>
                      <a:lnTo>
                        <a:pt x="2752" y="11528"/>
                      </a:lnTo>
                      <a:lnTo>
                        <a:pt x="2746" y="7565"/>
                      </a:lnTo>
                      <a:lnTo>
                        <a:pt x="1423" y="7563"/>
                      </a:lnTo>
                      <a:lnTo>
                        <a:pt x="2228" y="4511"/>
                      </a:lnTo>
                      <a:lnTo>
                        <a:pt x="1411" y="5766"/>
                      </a:lnTo>
                      <a:lnTo>
                        <a:pt x="1334" y="5827"/>
                      </a:lnTo>
                      <a:lnTo>
                        <a:pt x="1257" y="5882"/>
                      </a:lnTo>
                      <a:lnTo>
                        <a:pt x="1183" y="5928"/>
                      </a:lnTo>
                      <a:lnTo>
                        <a:pt x="1109" y="5969"/>
                      </a:lnTo>
                      <a:lnTo>
                        <a:pt x="1037" y="6003"/>
                      </a:lnTo>
                      <a:lnTo>
                        <a:pt x="966" y="6031"/>
                      </a:lnTo>
                      <a:lnTo>
                        <a:pt x="896" y="6053"/>
                      </a:lnTo>
                      <a:lnTo>
                        <a:pt x="829" y="6068"/>
                      </a:lnTo>
                      <a:lnTo>
                        <a:pt x="763" y="6077"/>
                      </a:lnTo>
                      <a:lnTo>
                        <a:pt x="700" y="6082"/>
                      </a:lnTo>
                      <a:lnTo>
                        <a:pt x="639" y="6081"/>
                      </a:lnTo>
                      <a:lnTo>
                        <a:pt x="579" y="6073"/>
                      </a:lnTo>
                      <a:lnTo>
                        <a:pt x="522" y="6060"/>
                      </a:lnTo>
                      <a:lnTo>
                        <a:pt x="467" y="6043"/>
                      </a:lnTo>
                      <a:lnTo>
                        <a:pt x="414" y="6021"/>
                      </a:lnTo>
                      <a:lnTo>
                        <a:pt x="365" y="5993"/>
                      </a:lnTo>
                      <a:lnTo>
                        <a:pt x="317" y="5961"/>
                      </a:lnTo>
                      <a:lnTo>
                        <a:pt x="273" y="5925"/>
                      </a:lnTo>
                      <a:lnTo>
                        <a:pt x="232" y="5884"/>
                      </a:lnTo>
                      <a:lnTo>
                        <a:pt x="194" y="5839"/>
                      </a:lnTo>
                      <a:lnTo>
                        <a:pt x="158" y="5790"/>
                      </a:lnTo>
                      <a:lnTo>
                        <a:pt x="127" y="5737"/>
                      </a:lnTo>
                      <a:lnTo>
                        <a:pt x="98" y="5681"/>
                      </a:lnTo>
                      <a:lnTo>
                        <a:pt x="72" y="5620"/>
                      </a:lnTo>
                      <a:lnTo>
                        <a:pt x="51" y="5556"/>
                      </a:lnTo>
                      <a:lnTo>
                        <a:pt x="33" y="5489"/>
                      </a:lnTo>
                      <a:lnTo>
                        <a:pt x="18" y="5419"/>
                      </a:lnTo>
                      <a:lnTo>
                        <a:pt x="8" y="5346"/>
                      </a:lnTo>
                      <a:lnTo>
                        <a:pt x="2" y="5270"/>
                      </a:lnTo>
                      <a:lnTo>
                        <a:pt x="0" y="5191"/>
                      </a:lnTo>
                      <a:lnTo>
                        <a:pt x="2" y="5110"/>
                      </a:lnTo>
                      <a:lnTo>
                        <a:pt x="8" y="5027"/>
                      </a:lnTo>
                      <a:lnTo>
                        <a:pt x="2790" y="433"/>
                      </a:lnTo>
                      <a:lnTo>
                        <a:pt x="3008" y="162"/>
                      </a:lnTo>
                      <a:lnTo>
                        <a:pt x="3335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98" name="Group 26"/>
              <p:cNvGrpSpPr>
                <a:grpSpLocks noChangeAspect="1"/>
              </p:cNvGrpSpPr>
              <p:nvPr/>
            </p:nvGrpSpPr>
            <p:grpSpPr bwMode="auto">
              <a:xfrm>
                <a:off x="1062974" y="5501913"/>
                <a:ext cx="444263" cy="673982"/>
                <a:chOff x="1032" y="1727"/>
                <a:chExt cx="1556" cy="2836"/>
              </a:xfrm>
              <a:grpFill/>
            </p:grpSpPr>
            <p:sp>
              <p:nvSpPr>
                <p:cNvPr id="99" name="Freeform 27"/>
                <p:cNvSpPr>
                  <a:spLocks/>
                </p:cNvSpPr>
                <p:nvPr/>
              </p:nvSpPr>
              <p:spPr bwMode="auto">
                <a:xfrm>
                  <a:off x="1032" y="2560"/>
                  <a:ext cx="1556" cy="2003"/>
                </a:xfrm>
                <a:custGeom>
                  <a:avLst/>
                  <a:gdLst>
                    <a:gd name="T0" fmla="*/ 3897 w 9332"/>
                    <a:gd name="T1" fmla="*/ 59 h 12013"/>
                    <a:gd name="T2" fmla="*/ 4111 w 9332"/>
                    <a:gd name="T3" fmla="*/ 152 h 12013"/>
                    <a:gd name="T4" fmla="*/ 4310 w 9332"/>
                    <a:gd name="T5" fmla="*/ 214 h 12013"/>
                    <a:gd name="T6" fmla="*/ 4501 w 9332"/>
                    <a:gd name="T7" fmla="*/ 244 h 12013"/>
                    <a:gd name="T8" fmla="*/ 4695 w 9332"/>
                    <a:gd name="T9" fmla="*/ 243 h 12013"/>
                    <a:gd name="T10" fmla="*/ 4900 w 9332"/>
                    <a:gd name="T11" fmla="*/ 211 h 12013"/>
                    <a:gd name="T12" fmla="*/ 5121 w 9332"/>
                    <a:gd name="T13" fmla="*/ 148 h 12013"/>
                    <a:gd name="T14" fmla="*/ 5369 w 9332"/>
                    <a:gd name="T15" fmla="*/ 56 h 12013"/>
                    <a:gd name="T16" fmla="*/ 6722 w 9332"/>
                    <a:gd name="T17" fmla="*/ 152 h 12013"/>
                    <a:gd name="T18" fmla="*/ 9328 w 9332"/>
                    <a:gd name="T19" fmla="*/ 5210 h 12013"/>
                    <a:gd name="T20" fmla="*/ 9316 w 9332"/>
                    <a:gd name="T21" fmla="*/ 5461 h 12013"/>
                    <a:gd name="T22" fmla="*/ 9231 w 9332"/>
                    <a:gd name="T23" fmla="*/ 5698 h 12013"/>
                    <a:gd name="T24" fmla="*/ 9082 w 9332"/>
                    <a:gd name="T25" fmla="*/ 5898 h 12013"/>
                    <a:gd name="T26" fmla="*/ 8878 w 9332"/>
                    <a:gd name="T27" fmla="*/ 6039 h 12013"/>
                    <a:gd name="T28" fmla="*/ 8630 w 9332"/>
                    <a:gd name="T29" fmla="*/ 6099 h 12013"/>
                    <a:gd name="T30" fmla="*/ 8347 w 9332"/>
                    <a:gd name="T31" fmla="*/ 6054 h 12013"/>
                    <a:gd name="T32" fmla="*/ 8038 w 9332"/>
                    <a:gd name="T33" fmla="*/ 5885 h 12013"/>
                    <a:gd name="T34" fmla="*/ 7005 w 9332"/>
                    <a:gd name="T35" fmla="*/ 11553 h 12013"/>
                    <a:gd name="T36" fmla="*/ 6746 w 9332"/>
                    <a:gd name="T37" fmla="*/ 11763 h 12013"/>
                    <a:gd name="T38" fmla="*/ 6481 w 9332"/>
                    <a:gd name="T39" fmla="*/ 11897 h 12013"/>
                    <a:gd name="T40" fmla="*/ 6215 w 9332"/>
                    <a:gd name="T41" fmla="*/ 11964 h 12013"/>
                    <a:gd name="T42" fmla="*/ 5954 w 9332"/>
                    <a:gd name="T43" fmla="*/ 11972 h 12013"/>
                    <a:gd name="T44" fmla="*/ 5703 w 9332"/>
                    <a:gd name="T45" fmla="*/ 11927 h 12013"/>
                    <a:gd name="T46" fmla="*/ 5467 w 9332"/>
                    <a:gd name="T47" fmla="*/ 11837 h 12013"/>
                    <a:gd name="T48" fmla="*/ 5254 w 9332"/>
                    <a:gd name="T49" fmla="*/ 11711 h 12013"/>
                    <a:gd name="T50" fmla="*/ 5068 w 9332"/>
                    <a:gd name="T51" fmla="*/ 11553 h 12013"/>
                    <a:gd name="T52" fmla="*/ 4997 w 9332"/>
                    <a:gd name="T53" fmla="*/ 7263 h 12013"/>
                    <a:gd name="T54" fmla="*/ 4905 w 9332"/>
                    <a:gd name="T55" fmla="*/ 7188 h 12013"/>
                    <a:gd name="T56" fmla="*/ 4795 w 9332"/>
                    <a:gd name="T57" fmla="*/ 7144 h 12013"/>
                    <a:gd name="T58" fmla="*/ 4676 w 9332"/>
                    <a:gd name="T59" fmla="*/ 7128 h 12013"/>
                    <a:gd name="T60" fmla="*/ 4557 w 9332"/>
                    <a:gd name="T61" fmla="*/ 7141 h 12013"/>
                    <a:gd name="T62" fmla="*/ 4446 w 9332"/>
                    <a:gd name="T63" fmla="*/ 7177 h 12013"/>
                    <a:gd name="T64" fmla="*/ 4354 w 9332"/>
                    <a:gd name="T65" fmla="*/ 7238 h 12013"/>
                    <a:gd name="T66" fmla="*/ 4292 w 9332"/>
                    <a:gd name="T67" fmla="*/ 7319 h 12013"/>
                    <a:gd name="T68" fmla="*/ 4102 w 9332"/>
                    <a:gd name="T69" fmla="*/ 11722 h 12013"/>
                    <a:gd name="T70" fmla="*/ 3751 w 9332"/>
                    <a:gd name="T71" fmla="*/ 11932 h 12013"/>
                    <a:gd name="T72" fmla="*/ 3414 w 9332"/>
                    <a:gd name="T73" fmla="*/ 12010 h 12013"/>
                    <a:gd name="T74" fmla="*/ 3102 w 9332"/>
                    <a:gd name="T75" fmla="*/ 11991 h 12013"/>
                    <a:gd name="T76" fmla="*/ 2827 w 9332"/>
                    <a:gd name="T77" fmla="*/ 11903 h 12013"/>
                    <a:gd name="T78" fmla="*/ 2598 w 9332"/>
                    <a:gd name="T79" fmla="*/ 11782 h 12013"/>
                    <a:gd name="T80" fmla="*/ 2428 w 9332"/>
                    <a:gd name="T81" fmla="*/ 11656 h 12013"/>
                    <a:gd name="T82" fmla="*/ 2325 w 9332"/>
                    <a:gd name="T83" fmla="*/ 11561 h 12013"/>
                    <a:gd name="T84" fmla="*/ 1429 w 9332"/>
                    <a:gd name="T85" fmla="*/ 5810 h 12013"/>
                    <a:gd name="T86" fmla="*/ 1099 w 9332"/>
                    <a:gd name="T87" fmla="*/ 6009 h 12013"/>
                    <a:gd name="T88" fmla="*/ 809 w 9332"/>
                    <a:gd name="T89" fmla="*/ 6078 h 12013"/>
                    <a:gd name="T90" fmla="*/ 562 w 9332"/>
                    <a:gd name="T91" fmla="*/ 6042 h 12013"/>
                    <a:gd name="T92" fmla="*/ 359 w 9332"/>
                    <a:gd name="T93" fmla="*/ 5925 h 12013"/>
                    <a:gd name="T94" fmla="*/ 199 w 9332"/>
                    <a:gd name="T95" fmla="*/ 5752 h 12013"/>
                    <a:gd name="T96" fmla="*/ 86 w 9332"/>
                    <a:gd name="T97" fmla="*/ 5546 h 12013"/>
                    <a:gd name="T98" fmla="*/ 19 w 9332"/>
                    <a:gd name="T99" fmla="*/ 5333 h 12013"/>
                    <a:gd name="T100" fmla="*/ 0 w 9332"/>
                    <a:gd name="T101" fmla="*/ 5138 h 120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332" h="12013">
                      <a:moveTo>
                        <a:pt x="2898" y="0"/>
                      </a:moveTo>
                      <a:lnTo>
                        <a:pt x="3782" y="0"/>
                      </a:lnTo>
                      <a:lnTo>
                        <a:pt x="3840" y="30"/>
                      </a:lnTo>
                      <a:lnTo>
                        <a:pt x="3897" y="59"/>
                      </a:lnTo>
                      <a:lnTo>
                        <a:pt x="3952" y="85"/>
                      </a:lnTo>
                      <a:lnTo>
                        <a:pt x="4006" y="110"/>
                      </a:lnTo>
                      <a:lnTo>
                        <a:pt x="4058" y="132"/>
                      </a:lnTo>
                      <a:lnTo>
                        <a:pt x="4111" y="152"/>
                      </a:lnTo>
                      <a:lnTo>
                        <a:pt x="4162" y="171"/>
                      </a:lnTo>
                      <a:lnTo>
                        <a:pt x="4212" y="187"/>
                      </a:lnTo>
                      <a:lnTo>
                        <a:pt x="4261" y="202"/>
                      </a:lnTo>
                      <a:lnTo>
                        <a:pt x="4310" y="214"/>
                      </a:lnTo>
                      <a:lnTo>
                        <a:pt x="4358" y="225"/>
                      </a:lnTo>
                      <a:lnTo>
                        <a:pt x="4406" y="233"/>
                      </a:lnTo>
                      <a:lnTo>
                        <a:pt x="4454" y="240"/>
                      </a:lnTo>
                      <a:lnTo>
                        <a:pt x="4501" y="244"/>
                      </a:lnTo>
                      <a:lnTo>
                        <a:pt x="4549" y="247"/>
                      </a:lnTo>
                      <a:lnTo>
                        <a:pt x="4598" y="247"/>
                      </a:lnTo>
                      <a:lnTo>
                        <a:pt x="4646" y="246"/>
                      </a:lnTo>
                      <a:lnTo>
                        <a:pt x="4695" y="243"/>
                      </a:lnTo>
                      <a:lnTo>
                        <a:pt x="4745" y="237"/>
                      </a:lnTo>
                      <a:lnTo>
                        <a:pt x="4795" y="231"/>
                      </a:lnTo>
                      <a:lnTo>
                        <a:pt x="4848" y="221"/>
                      </a:lnTo>
                      <a:lnTo>
                        <a:pt x="4900" y="211"/>
                      </a:lnTo>
                      <a:lnTo>
                        <a:pt x="4953" y="198"/>
                      </a:lnTo>
                      <a:lnTo>
                        <a:pt x="5007" y="183"/>
                      </a:lnTo>
                      <a:lnTo>
                        <a:pt x="5064" y="167"/>
                      </a:lnTo>
                      <a:lnTo>
                        <a:pt x="5121" y="148"/>
                      </a:lnTo>
                      <a:lnTo>
                        <a:pt x="5181" y="128"/>
                      </a:lnTo>
                      <a:lnTo>
                        <a:pt x="5242" y="106"/>
                      </a:lnTo>
                      <a:lnTo>
                        <a:pt x="5304" y="82"/>
                      </a:lnTo>
                      <a:lnTo>
                        <a:pt x="5369" y="56"/>
                      </a:lnTo>
                      <a:lnTo>
                        <a:pt x="5437" y="29"/>
                      </a:lnTo>
                      <a:lnTo>
                        <a:pt x="5506" y="0"/>
                      </a:lnTo>
                      <a:lnTo>
                        <a:pt x="6409" y="0"/>
                      </a:lnTo>
                      <a:lnTo>
                        <a:pt x="6722" y="152"/>
                      </a:lnTo>
                      <a:lnTo>
                        <a:pt x="6984" y="361"/>
                      </a:lnTo>
                      <a:lnTo>
                        <a:pt x="9303" y="5086"/>
                      </a:lnTo>
                      <a:lnTo>
                        <a:pt x="9318" y="5147"/>
                      </a:lnTo>
                      <a:lnTo>
                        <a:pt x="9328" y="5210"/>
                      </a:lnTo>
                      <a:lnTo>
                        <a:pt x="9332" y="5273"/>
                      </a:lnTo>
                      <a:lnTo>
                        <a:pt x="9332" y="5336"/>
                      </a:lnTo>
                      <a:lnTo>
                        <a:pt x="9327" y="5398"/>
                      </a:lnTo>
                      <a:lnTo>
                        <a:pt x="9316" y="5461"/>
                      </a:lnTo>
                      <a:lnTo>
                        <a:pt x="9301" y="5522"/>
                      </a:lnTo>
                      <a:lnTo>
                        <a:pt x="9282" y="5583"/>
                      </a:lnTo>
                      <a:lnTo>
                        <a:pt x="9259" y="5641"/>
                      </a:lnTo>
                      <a:lnTo>
                        <a:pt x="9231" y="5698"/>
                      </a:lnTo>
                      <a:lnTo>
                        <a:pt x="9199" y="5752"/>
                      </a:lnTo>
                      <a:lnTo>
                        <a:pt x="9164" y="5803"/>
                      </a:lnTo>
                      <a:lnTo>
                        <a:pt x="9124" y="5852"/>
                      </a:lnTo>
                      <a:lnTo>
                        <a:pt x="9082" y="5898"/>
                      </a:lnTo>
                      <a:lnTo>
                        <a:pt x="9036" y="5939"/>
                      </a:lnTo>
                      <a:lnTo>
                        <a:pt x="8986" y="5977"/>
                      </a:lnTo>
                      <a:lnTo>
                        <a:pt x="8934" y="6011"/>
                      </a:lnTo>
                      <a:lnTo>
                        <a:pt x="8878" y="6039"/>
                      </a:lnTo>
                      <a:lnTo>
                        <a:pt x="8820" y="6062"/>
                      </a:lnTo>
                      <a:lnTo>
                        <a:pt x="8759" y="6080"/>
                      </a:lnTo>
                      <a:lnTo>
                        <a:pt x="8696" y="6093"/>
                      </a:lnTo>
                      <a:lnTo>
                        <a:pt x="8630" y="6099"/>
                      </a:lnTo>
                      <a:lnTo>
                        <a:pt x="8562" y="6098"/>
                      </a:lnTo>
                      <a:lnTo>
                        <a:pt x="8492" y="6091"/>
                      </a:lnTo>
                      <a:lnTo>
                        <a:pt x="8421" y="6077"/>
                      </a:lnTo>
                      <a:lnTo>
                        <a:pt x="8347" y="6054"/>
                      </a:lnTo>
                      <a:lnTo>
                        <a:pt x="8271" y="6025"/>
                      </a:lnTo>
                      <a:lnTo>
                        <a:pt x="8195" y="5987"/>
                      </a:lnTo>
                      <a:lnTo>
                        <a:pt x="8117" y="5941"/>
                      </a:lnTo>
                      <a:lnTo>
                        <a:pt x="8038" y="5885"/>
                      </a:lnTo>
                      <a:lnTo>
                        <a:pt x="7958" y="5820"/>
                      </a:lnTo>
                      <a:lnTo>
                        <a:pt x="7877" y="5746"/>
                      </a:lnTo>
                      <a:lnTo>
                        <a:pt x="6984" y="4128"/>
                      </a:lnTo>
                      <a:lnTo>
                        <a:pt x="7005" y="11553"/>
                      </a:lnTo>
                      <a:lnTo>
                        <a:pt x="6941" y="11614"/>
                      </a:lnTo>
                      <a:lnTo>
                        <a:pt x="6876" y="11668"/>
                      </a:lnTo>
                      <a:lnTo>
                        <a:pt x="6811" y="11718"/>
                      </a:lnTo>
                      <a:lnTo>
                        <a:pt x="6746" y="11763"/>
                      </a:lnTo>
                      <a:lnTo>
                        <a:pt x="6680" y="11803"/>
                      </a:lnTo>
                      <a:lnTo>
                        <a:pt x="6614" y="11838"/>
                      </a:lnTo>
                      <a:lnTo>
                        <a:pt x="6547" y="11870"/>
                      </a:lnTo>
                      <a:lnTo>
                        <a:pt x="6481" y="11897"/>
                      </a:lnTo>
                      <a:lnTo>
                        <a:pt x="6414" y="11921"/>
                      </a:lnTo>
                      <a:lnTo>
                        <a:pt x="6348" y="11939"/>
                      </a:lnTo>
                      <a:lnTo>
                        <a:pt x="6281" y="11954"/>
                      </a:lnTo>
                      <a:lnTo>
                        <a:pt x="6215" y="11964"/>
                      </a:lnTo>
                      <a:lnTo>
                        <a:pt x="6149" y="11972"/>
                      </a:lnTo>
                      <a:lnTo>
                        <a:pt x="6083" y="11975"/>
                      </a:lnTo>
                      <a:lnTo>
                        <a:pt x="6018" y="11976"/>
                      </a:lnTo>
                      <a:lnTo>
                        <a:pt x="5954" y="11972"/>
                      </a:lnTo>
                      <a:lnTo>
                        <a:pt x="5889" y="11965"/>
                      </a:lnTo>
                      <a:lnTo>
                        <a:pt x="5826" y="11956"/>
                      </a:lnTo>
                      <a:lnTo>
                        <a:pt x="5765" y="11943"/>
                      </a:lnTo>
                      <a:lnTo>
                        <a:pt x="5703" y="11927"/>
                      </a:lnTo>
                      <a:lnTo>
                        <a:pt x="5642" y="11909"/>
                      </a:lnTo>
                      <a:lnTo>
                        <a:pt x="5582" y="11887"/>
                      </a:lnTo>
                      <a:lnTo>
                        <a:pt x="5525" y="11864"/>
                      </a:lnTo>
                      <a:lnTo>
                        <a:pt x="5467" y="11837"/>
                      </a:lnTo>
                      <a:lnTo>
                        <a:pt x="5412" y="11810"/>
                      </a:lnTo>
                      <a:lnTo>
                        <a:pt x="5358" y="11779"/>
                      </a:lnTo>
                      <a:lnTo>
                        <a:pt x="5306" y="11746"/>
                      </a:lnTo>
                      <a:lnTo>
                        <a:pt x="5254" y="11711"/>
                      </a:lnTo>
                      <a:lnTo>
                        <a:pt x="5205" y="11674"/>
                      </a:lnTo>
                      <a:lnTo>
                        <a:pt x="5157" y="11635"/>
                      </a:lnTo>
                      <a:lnTo>
                        <a:pt x="5112" y="11596"/>
                      </a:lnTo>
                      <a:lnTo>
                        <a:pt x="5068" y="11553"/>
                      </a:lnTo>
                      <a:lnTo>
                        <a:pt x="5047" y="7342"/>
                      </a:lnTo>
                      <a:lnTo>
                        <a:pt x="5032" y="7313"/>
                      </a:lnTo>
                      <a:lnTo>
                        <a:pt x="5015" y="7288"/>
                      </a:lnTo>
                      <a:lnTo>
                        <a:pt x="4997" y="7263"/>
                      </a:lnTo>
                      <a:lnTo>
                        <a:pt x="4975" y="7242"/>
                      </a:lnTo>
                      <a:lnTo>
                        <a:pt x="4953" y="7222"/>
                      </a:lnTo>
                      <a:lnTo>
                        <a:pt x="4930" y="7204"/>
                      </a:lnTo>
                      <a:lnTo>
                        <a:pt x="4905" y="7188"/>
                      </a:lnTo>
                      <a:lnTo>
                        <a:pt x="4878" y="7174"/>
                      </a:lnTo>
                      <a:lnTo>
                        <a:pt x="4852" y="7162"/>
                      </a:lnTo>
                      <a:lnTo>
                        <a:pt x="4824" y="7151"/>
                      </a:lnTo>
                      <a:lnTo>
                        <a:pt x="4795" y="7144"/>
                      </a:lnTo>
                      <a:lnTo>
                        <a:pt x="4766" y="7138"/>
                      </a:lnTo>
                      <a:lnTo>
                        <a:pt x="4736" y="7132"/>
                      </a:lnTo>
                      <a:lnTo>
                        <a:pt x="4706" y="7130"/>
                      </a:lnTo>
                      <a:lnTo>
                        <a:pt x="4676" y="7128"/>
                      </a:lnTo>
                      <a:lnTo>
                        <a:pt x="4645" y="7129"/>
                      </a:lnTo>
                      <a:lnTo>
                        <a:pt x="4615" y="7131"/>
                      </a:lnTo>
                      <a:lnTo>
                        <a:pt x="4586" y="7135"/>
                      </a:lnTo>
                      <a:lnTo>
                        <a:pt x="4557" y="7141"/>
                      </a:lnTo>
                      <a:lnTo>
                        <a:pt x="4528" y="7147"/>
                      </a:lnTo>
                      <a:lnTo>
                        <a:pt x="4499" y="7156"/>
                      </a:lnTo>
                      <a:lnTo>
                        <a:pt x="4473" y="7166"/>
                      </a:lnTo>
                      <a:lnTo>
                        <a:pt x="4446" y="7177"/>
                      </a:lnTo>
                      <a:lnTo>
                        <a:pt x="4422" y="7191"/>
                      </a:lnTo>
                      <a:lnTo>
                        <a:pt x="4398" y="7205"/>
                      </a:lnTo>
                      <a:lnTo>
                        <a:pt x="4376" y="7221"/>
                      </a:lnTo>
                      <a:lnTo>
                        <a:pt x="4354" y="7238"/>
                      </a:lnTo>
                      <a:lnTo>
                        <a:pt x="4336" y="7256"/>
                      </a:lnTo>
                      <a:lnTo>
                        <a:pt x="4319" y="7276"/>
                      </a:lnTo>
                      <a:lnTo>
                        <a:pt x="4304" y="7296"/>
                      </a:lnTo>
                      <a:lnTo>
                        <a:pt x="4292" y="7319"/>
                      </a:lnTo>
                      <a:lnTo>
                        <a:pt x="4281" y="7342"/>
                      </a:lnTo>
                      <a:lnTo>
                        <a:pt x="4281" y="11559"/>
                      </a:lnTo>
                      <a:lnTo>
                        <a:pt x="4192" y="11647"/>
                      </a:lnTo>
                      <a:lnTo>
                        <a:pt x="4102" y="11722"/>
                      </a:lnTo>
                      <a:lnTo>
                        <a:pt x="4014" y="11790"/>
                      </a:lnTo>
                      <a:lnTo>
                        <a:pt x="3925" y="11846"/>
                      </a:lnTo>
                      <a:lnTo>
                        <a:pt x="3838" y="11893"/>
                      </a:lnTo>
                      <a:lnTo>
                        <a:pt x="3751" y="11932"/>
                      </a:lnTo>
                      <a:lnTo>
                        <a:pt x="3664" y="11962"/>
                      </a:lnTo>
                      <a:lnTo>
                        <a:pt x="3579" y="11985"/>
                      </a:lnTo>
                      <a:lnTo>
                        <a:pt x="3496" y="12001"/>
                      </a:lnTo>
                      <a:lnTo>
                        <a:pt x="3414" y="12010"/>
                      </a:lnTo>
                      <a:lnTo>
                        <a:pt x="3333" y="12013"/>
                      </a:lnTo>
                      <a:lnTo>
                        <a:pt x="3254" y="12011"/>
                      </a:lnTo>
                      <a:lnTo>
                        <a:pt x="3177" y="12003"/>
                      </a:lnTo>
                      <a:lnTo>
                        <a:pt x="3102" y="11991"/>
                      </a:lnTo>
                      <a:lnTo>
                        <a:pt x="3030" y="11974"/>
                      </a:lnTo>
                      <a:lnTo>
                        <a:pt x="2959" y="11954"/>
                      </a:lnTo>
                      <a:lnTo>
                        <a:pt x="2892" y="11930"/>
                      </a:lnTo>
                      <a:lnTo>
                        <a:pt x="2827" y="11903"/>
                      </a:lnTo>
                      <a:lnTo>
                        <a:pt x="2766" y="11875"/>
                      </a:lnTo>
                      <a:lnTo>
                        <a:pt x="2706" y="11845"/>
                      </a:lnTo>
                      <a:lnTo>
                        <a:pt x="2651" y="11814"/>
                      </a:lnTo>
                      <a:lnTo>
                        <a:pt x="2598" y="11782"/>
                      </a:lnTo>
                      <a:lnTo>
                        <a:pt x="2550" y="11750"/>
                      </a:lnTo>
                      <a:lnTo>
                        <a:pt x="2506" y="11718"/>
                      </a:lnTo>
                      <a:lnTo>
                        <a:pt x="2464" y="11686"/>
                      </a:lnTo>
                      <a:lnTo>
                        <a:pt x="2428" y="11656"/>
                      </a:lnTo>
                      <a:lnTo>
                        <a:pt x="2395" y="11629"/>
                      </a:lnTo>
                      <a:lnTo>
                        <a:pt x="2367" y="11603"/>
                      </a:lnTo>
                      <a:lnTo>
                        <a:pt x="2344" y="11580"/>
                      </a:lnTo>
                      <a:lnTo>
                        <a:pt x="2325" y="11561"/>
                      </a:lnTo>
                      <a:lnTo>
                        <a:pt x="2311" y="11543"/>
                      </a:lnTo>
                      <a:lnTo>
                        <a:pt x="2301" y="11532"/>
                      </a:lnTo>
                      <a:lnTo>
                        <a:pt x="2281" y="4159"/>
                      </a:lnTo>
                      <a:lnTo>
                        <a:pt x="1429" y="5810"/>
                      </a:lnTo>
                      <a:lnTo>
                        <a:pt x="1343" y="5872"/>
                      </a:lnTo>
                      <a:lnTo>
                        <a:pt x="1259" y="5927"/>
                      </a:lnTo>
                      <a:lnTo>
                        <a:pt x="1178" y="5971"/>
                      </a:lnTo>
                      <a:lnTo>
                        <a:pt x="1099" y="6009"/>
                      </a:lnTo>
                      <a:lnTo>
                        <a:pt x="1022" y="6037"/>
                      </a:lnTo>
                      <a:lnTo>
                        <a:pt x="949" y="6058"/>
                      </a:lnTo>
                      <a:lnTo>
                        <a:pt x="877" y="6072"/>
                      </a:lnTo>
                      <a:lnTo>
                        <a:pt x="809" y="6078"/>
                      </a:lnTo>
                      <a:lnTo>
                        <a:pt x="743" y="6078"/>
                      </a:lnTo>
                      <a:lnTo>
                        <a:pt x="680" y="6072"/>
                      </a:lnTo>
                      <a:lnTo>
                        <a:pt x="620" y="6059"/>
                      </a:lnTo>
                      <a:lnTo>
                        <a:pt x="562" y="6042"/>
                      </a:lnTo>
                      <a:lnTo>
                        <a:pt x="507" y="6019"/>
                      </a:lnTo>
                      <a:lnTo>
                        <a:pt x="455" y="5992"/>
                      </a:lnTo>
                      <a:lnTo>
                        <a:pt x="406" y="5961"/>
                      </a:lnTo>
                      <a:lnTo>
                        <a:pt x="359" y="5925"/>
                      </a:lnTo>
                      <a:lnTo>
                        <a:pt x="315" y="5886"/>
                      </a:lnTo>
                      <a:lnTo>
                        <a:pt x="274" y="5844"/>
                      </a:lnTo>
                      <a:lnTo>
                        <a:pt x="235" y="5799"/>
                      </a:lnTo>
                      <a:lnTo>
                        <a:pt x="199" y="5752"/>
                      </a:lnTo>
                      <a:lnTo>
                        <a:pt x="167" y="5702"/>
                      </a:lnTo>
                      <a:lnTo>
                        <a:pt x="137" y="5652"/>
                      </a:lnTo>
                      <a:lnTo>
                        <a:pt x="110" y="5600"/>
                      </a:lnTo>
                      <a:lnTo>
                        <a:pt x="86" y="5546"/>
                      </a:lnTo>
                      <a:lnTo>
                        <a:pt x="65" y="5493"/>
                      </a:lnTo>
                      <a:lnTo>
                        <a:pt x="47" y="5440"/>
                      </a:lnTo>
                      <a:lnTo>
                        <a:pt x="32" y="5387"/>
                      </a:lnTo>
                      <a:lnTo>
                        <a:pt x="19" y="5333"/>
                      </a:lnTo>
                      <a:lnTo>
                        <a:pt x="9" y="5282"/>
                      </a:lnTo>
                      <a:lnTo>
                        <a:pt x="3" y="5232"/>
                      </a:lnTo>
                      <a:lnTo>
                        <a:pt x="0" y="5184"/>
                      </a:lnTo>
                      <a:lnTo>
                        <a:pt x="0" y="5138"/>
                      </a:lnTo>
                      <a:lnTo>
                        <a:pt x="2408" y="297"/>
                      </a:lnTo>
                      <a:lnTo>
                        <a:pt x="2625" y="121"/>
                      </a:lnTo>
                      <a:lnTo>
                        <a:pt x="2898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  <p:sp>
              <p:nvSpPr>
                <p:cNvPr id="100" name="Freeform 28"/>
                <p:cNvSpPr>
                  <a:spLocks/>
                </p:cNvSpPr>
                <p:nvPr/>
              </p:nvSpPr>
              <p:spPr bwMode="auto">
                <a:xfrm>
                  <a:off x="1449" y="1727"/>
                  <a:ext cx="700" cy="692"/>
                </a:xfrm>
                <a:custGeom>
                  <a:avLst/>
                  <a:gdLst>
                    <a:gd name="T0" fmla="*/ 2314 w 4197"/>
                    <a:gd name="T1" fmla="*/ 10 h 4148"/>
                    <a:gd name="T2" fmla="*/ 2623 w 4197"/>
                    <a:gd name="T3" fmla="*/ 65 h 4148"/>
                    <a:gd name="T4" fmla="*/ 2916 w 4197"/>
                    <a:gd name="T5" fmla="*/ 163 h 4148"/>
                    <a:gd name="T6" fmla="*/ 3187 w 4197"/>
                    <a:gd name="T7" fmla="*/ 300 h 4148"/>
                    <a:gd name="T8" fmla="*/ 3434 w 4197"/>
                    <a:gd name="T9" fmla="*/ 474 h 4148"/>
                    <a:gd name="T10" fmla="*/ 3652 w 4197"/>
                    <a:gd name="T11" fmla="*/ 679 h 4148"/>
                    <a:gd name="T12" fmla="*/ 3840 w 4197"/>
                    <a:gd name="T13" fmla="*/ 915 h 4148"/>
                    <a:gd name="T14" fmla="*/ 3991 w 4197"/>
                    <a:gd name="T15" fmla="*/ 1175 h 4148"/>
                    <a:gd name="T16" fmla="*/ 4104 w 4197"/>
                    <a:gd name="T17" fmla="*/ 1457 h 4148"/>
                    <a:gd name="T18" fmla="*/ 4173 w 4197"/>
                    <a:gd name="T19" fmla="*/ 1758 h 4148"/>
                    <a:gd name="T20" fmla="*/ 4197 w 4197"/>
                    <a:gd name="T21" fmla="*/ 2073 h 4148"/>
                    <a:gd name="T22" fmla="*/ 4173 w 4197"/>
                    <a:gd name="T23" fmla="*/ 2390 h 4148"/>
                    <a:gd name="T24" fmla="*/ 4104 w 4197"/>
                    <a:gd name="T25" fmla="*/ 2690 h 4148"/>
                    <a:gd name="T26" fmla="*/ 3991 w 4197"/>
                    <a:gd name="T27" fmla="*/ 2973 h 4148"/>
                    <a:gd name="T28" fmla="*/ 3840 w 4197"/>
                    <a:gd name="T29" fmla="*/ 3233 h 4148"/>
                    <a:gd name="T30" fmla="*/ 3652 w 4197"/>
                    <a:gd name="T31" fmla="*/ 3469 h 4148"/>
                    <a:gd name="T32" fmla="*/ 3434 w 4197"/>
                    <a:gd name="T33" fmla="*/ 3674 h 4148"/>
                    <a:gd name="T34" fmla="*/ 3187 w 4197"/>
                    <a:gd name="T35" fmla="*/ 3848 h 4148"/>
                    <a:gd name="T36" fmla="*/ 2916 w 4197"/>
                    <a:gd name="T37" fmla="*/ 3985 h 4148"/>
                    <a:gd name="T38" fmla="*/ 2623 w 4197"/>
                    <a:gd name="T39" fmla="*/ 4083 h 4148"/>
                    <a:gd name="T40" fmla="*/ 2314 w 4197"/>
                    <a:gd name="T41" fmla="*/ 4137 h 4148"/>
                    <a:gd name="T42" fmla="*/ 1991 w 4197"/>
                    <a:gd name="T43" fmla="*/ 4145 h 4148"/>
                    <a:gd name="T44" fmla="*/ 1677 w 4197"/>
                    <a:gd name="T45" fmla="*/ 4105 h 4148"/>
                    <a:gd name="T46" fmla="*/ 1377 w 4197"/>
                    <a:gd name="T47" fmla="*/ 4022 h 4148"/>
                    <a:gd name="T48" fmla="*/ 1099 w 4197"/>
                    <a:gd name="T49" fmla="*/ 3898 h 4148"/>
                    <a:gd name="T50" fmla="*/ 844 w 4197"/>
                    <a:gd name="T51" fmla="*/ 3736 h 4148"/>
                    <a:gd name="T52" fmla="*/ 615 w 4197"/>
                    <a:gd name="T53" fmla="*/ 3540 h 4148"/>
                    <a:gd name="T54" fmla="*/ 418 w 4197"/>
                    <a:gd name="T55" fmla="*/ 3315 h 4148"/>
                    <a:gd name="T56" fmla="*/ 254 w 4197"/>
                    <a:gd name="T57" fmla="*/ 3063 h 4148"/>
                    <a:gd name="T58" fmla="*/ 128 w 4197"/>
                    <a:gd name="T59" fmla="*/ 2787 h 4148"/>
                    <a:gd name="T60" fmla="*/ 43 w 4197"/>
                    <a:gd name="T61" fmla="*/ 2492 h 4148"/>
                    <a:gd name="T62" fmla="*/ 4 w 4197"/>
                    <a:gd name="T63" fmla="*/ 2181 h 4148"/>
                    <a:gd name="T64" fmla="*/ 11 w 4197"/>
                    <a:gd name="T65" fmla="*/ 1861 h 4148"/>
                    <a:gd name="T66" fmla="*/ 66 w 4197"/>
                    <a:gd name="T67" fmla="*/ 1556 h 4148"/>
                    <a:gd name="T68" fmla="*/ 166 w 4197"/>
                    <a:gd name="T69" fmla="*/ 1266 h 4148"/>
                    <a:gd name="T70" fmla="*/ 305 w 4197"/>
                    <a:gd name="T71" fmla="*/ 999 h 4148"/>
                    <a:gd name="T72" fmla="*/ 480 w 4197"/>
                    <a:gd name="T73" fmla="*/ 755 h 4148"/>
                    <a:gd name="T74" fmla="*/ 688 w 4197"/>
                    <a:gd name="T75" fmla="*/ 539 h 4148"/>
                    <a:gd name="T76" fmla="*/ 926 w 4197"/>
                    <a:gd name="T77" fmla="*/ 353 h 4148"/>
                    <a:gd name="T78" fmla="*/ 1189 w 4197"/>
                    <a:gd name="T79" fmla="*/ 204 h 4148"/>
                    <a:gd name="T80" fmla="*/ 1475 w 4197"/>
                    <a:gd name="T81" fmla="*/ 93 h 4148"/>
                    <a:gd name="T82" fmla="*/ 1780 w 4197"/>
                    <a:gd name="T83" fmla="*/ 23 h 4148"/>
                    <a:gd name="T84" fmla="*/ 2100 w 4197"/>
                    <a:gd name="T85" fmla="*/ 0 h 4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97" h="4148">
                      <a:moveTo>
                        <a:pt x="2100" y="0"/>
                      </a:moveTo>
                      <a:lnTo>
                        <a:pt x="2207" y="2"/>
                      </a:lnTo>
                      <a:lnTo>
                        <a:pt x="2314" y="10"/>
                      </a:lnTo>
                      <a:lnTo>
                        <a:pt x="2419" y="23"/>
                      </a:lnTo>
                      <a:lnTo>
                        <a:pt x="2522" y="41"/>
                      </a:lnTo>
                      <a:lnTo>
                        <a:pt x="2623" y="65"/>
                      </a:lnTo>
                      <a:lnTo>
                        <a:pt x="2724" y="93"/>
                      </a:lnTo>
                      <a:lnTo>
                        <a:pt x="2820" y="126"/>
                      </a:lnTo>
                      <a:lnTo>
                        <a:pt x="2916" y="163"/>
                      </a:lnTo>
                      <a:lnTo>
                        <a:pt x="3009" y="204"/>
                      </a:lnTo>
                      <a:lnTo>
                        <a:pt x="3100" y="250"/>
                      </a:lnTo>
                      <a:lnTo>
                        <a:pt x="3187" y="300"/>
                      </a:lnTo>
                      <a:lnTo>
                        <a:pt x="3272" y="353"/>
                      </a:lnTo>
                      <a:lnTo>
                        <a:pt x="3355" y="412"/>
                      </a:lnTo>
                      <a:lnTo>
                        <a:pt x="3434" y="474"/>
                      </a:lnTo>
                      <a:lnTo>
                        <a:pt x="3510" y="539"/>
                      </a:lnTo>
                      <a:lnTo>
                        <a:pt x="3583" y="607"/>
                      </a:lnTo>
                      <a:lnTo>
                        <a:pt x="3652" y="679"/>
                      </a:lnTo>
                      <a:lnTo>
                        <a:pt x="3718" y="755"/>
                      </a:lnTo>
                      <a:lnTo>
                        <a:pt x="3781" y="833"/>
                      </a:lnTo>
                      <a:lnTo>
                        <a:pt x="3840" y="915"/>
                      </a:lnTo>
                      <a:lnTo>
                        <a:pt x="3894" y="999"/>
                      </a:lnTo>
                      <a:lnTo>
                        <a:pt x="3944" y="1085"/>
                      </a:lnTo>
                      <a:lnTo>
                        <a:pt x="3991" y="1175"/>
                      </a:lnTo>
                      <a:lnTo>
                        <a:pt x="4032" y="1266"/>
                      </a:lnTo>
                      <a:lnTo>
                        <a:pt x="4071" y="1361"/>
                      </a:lnTo>
                      <a:lnTo>
                        <a:pt x="4104" y="1457"/>
                      </a:lnTo>
                      <a:lnTo>
                        <a:pt x="4131" y="1556"/>
                      </a:lnTo>
                      <a:lnTo>
                        <a:pt x="4155" y="1656"/>
                      </a:lnTo>
                      <a:lnTo>
                        <a:pt x="4173" y="1758"/>
                      </a:lnTo>
                      <a:lnTo>
                        <a:pt x="4187" y="1861"/>
                      </a:lnTo>
                      <a:lnTo>
                        <a:pt x="4195" y="1967"/>
                      </a:lnTo>
                      <a:lnTo>
                        <a:pt x="4197" y="2073"/>
                      </a:lnTo>
                      <a:lnTo>
                        <a:pt x="4195" y="2181"/>
                      </a:lnTo>
                      <a:lnTo>
                        <a:pt x="4187" y="2285"/>
                      </a:lnTo>
                      <a:lnTo>
                        <a:pt x="4173" y="2390"/>
                      </a:lnTo>
                      <a:lnTo>
                        <a:pt x="4155" y="2492"/>
                      </a:lnTo>
                      <a:lnTo>
                        <a:pt x="4131" y="2592"/>
                      </a:lnTo>
                      <a:lnTo>
                        <a:pt x="4104" y="2690"/>
                      </a:lnTo>
                      <a:lnTo>
                        <a:pt x="4071" y="2787"/>
                      </a:lnTo>
                      <a:lnTo>
                        <a:pt x="4032" y="2881"/>
                      </a:lnTo>
                      <a:lnTo>
                        <a:pt x="3991" y="2973"/>
                      </a:lnTo>
                      <a:lnTo>
                        <a:pt x="3944" y="3063"/>
                      </a:lnTo>
                      <a:lnTo>
                        <a:pt x="3894" y="3149"/>
                      </a:lnTo>
                      <a:lnTo>
                        <a:pt x="3840" y="3233"/>
                      </a:lnTo>
                      <a:lnTo>
                        <a:pt x="3781" y="3315"/>
                      </a:lnTo>
                      <a:lnTo>
                        <a:pt x="3718" y="3393"/>
                      </a:lnTo>
                      <a:lnTo>
                        <a:pt x="3652" y="3469"/>
                      </a:lnTo>
                      <a:lnTo>
                        <a:pt x="3583" y="3540"/>
                      </a:lnTo>
                      <a:lnTo>
                        <a:pt x="3510" y="3609"/>
                      </a:lnTo>
                      <a:lnTo>
                        <a:pt x="3434" y="3674"/>
                      </a:lnTo>
                      <a:lnTo>
                        <a:pt x="3355" y="3736"/>
                      </a:lnTo>
                      <a:lnTo>
                        <a:pt x="3272" y="3793"/>
                      </a:lnTo>
                      <a:lnTo>
                        <a:pt x="3187" y="3848"/>
                      </a:lnTo>
                      <a:lnTo>
                        <a:pt x="3100" y="3898"/>
                      </a:lnTo>
                      <a:lnTo>
                        <a:pt x="3009" y="3944"/>
                      </a:lnTo>
                      <a:lnTo>
                        <a:pt x="2916" y="3985"/>
                      </a:lnTo>
                      <a:lnTo>
                        <a:pt x="2820" y="4022"/>
                      </a:lnTo>
                      <a:lnTo>
                        <a:pt x="2724" y="4054"/>
                      </a:lnTo>
                      <a:lnTo>
                        <a:pt x="2623" y="4083"/>
                      </a:lnTo>
                      <a:lnTo>
                        <a:pt x="2522" y="4105"/>
                      </a:lnTo>
                      <a:lnTo>
                        <a:pt x="2419" y="4124"/>
                      </a:lnTo>
                      <a:lnTo>
                        <a:pt x="2314" y="4137"/>
                      </a:lnTo>
                      <a:lnTo>
                        <a:pt x="2207" y="4145"/>
                      </a:lnTo>
                      <a:lnTo>
                        <a:pt x="2100" y="4148"/>
                      </a:lnTo>
                      <a:lnTo>
                        <a:pt x="1991" y="4145"/>
                      </a:lnTo>
                      <a:lnTo>
                        <a:pt x="1884" y="4137"/>
                      </a:lnTo>
                      <a:lnTo>
                        <a:pt x="1780" y="4124"/>
                      </a:lnTo>
                      <a:lnTo>
                        <a:pt x="1677" y="4105"/>
                      </a:lnTo>
                      <a:lnTo>
                        <a:pt x="1574" y="4083"/>
                      </a:lnTo>
                      <a:lnTo>
                        <a:pt x="1475" y="4054"/>
                      </a:lnTo>
                      <a:lnTo>
                        <a:pt x="1377" y="4022"/>
                      </a:lnTo>
                      <a:lnTo>
                        <a:pt x="1283" y="3985"/>
                      </a:lnTo>
                      <a:lnTo>
                        <a:pt x="1189" y="3944"/>
                      </a:lnTo>
                      <a:lnTo>
                        <a:pt x="1099" y="3898"/>
                      </a:lnTo>
                      <a:lnTo>
                        <a:pt x="1011" y="3848"/>
                      </a:lnTo>
                      <a:lnTo>
                        <a:pt x="926" y="3793"/>
                      </a:lnTo>
                      <a:lnTo>
                        <a:pt x="844" y="3736"/>
                      </a:lnTo>
                      <a:lnTo>
                        <a:pt x="764" y="3674"/>
                      </a:lnTo>
                      <a:lnTo>
                        <a:pt x="688" y="3609"/>
                      </a:lnTo>
                      <a:lnTo>
                        <a:pt x="615" y="3540"/>
                      </a:lnTo>
                      <a:lnTo>
                        <a:pt x="546" y="3469"/>
                      </a:lnTo>
                      <a:lnTo>
                        <a:pt x="480" y="3393"/>
                      </a:lnTo>
                      <a:lnTo>
                        <a:pt x="418" y="3315"/>
                      </a:lnTo>
                      <a:lnTo>
                        <a:pt x="359" y="3233"/>
                      </a:lnTo>
                      <a:lnTo>
                        <a:pt x="305" y="3149"/>
                      </a:lnTo>
                      <a:lnTo>
                        <a:pt x="254" y="3063"/>
                      </a:lnTo>
                      <a:lnTo>
                        <a:pt x="208" y="2973"/>
                      </a:lnTo>
                      <a:lnTo>
                        <a:pt x="166" y="2881"/>
                      </a:lnTo>
                      <a:lnTo>
                        <a:pt x="128" y="2787"/>
                      </a:lnTo>
                      <a:lnTo>
                        <a:pt x="95" y="2690"/>
                      </a:lnTo>
                      <a:lnTo>
                        <a:pt x="66" y="2592"/>
                      </a:lnTo>
                      <a:lnTo>
                        <a:pt x="43" y="2492"/>
                      </a:lnTo>
                      <a:lnTo>
                        <a:pt x="25" y="2390"/>
                      </a:lnTo>
                      <a:lnTo>
                        <a:pt x="11" y="2285"/>
                      </a:lnTo>
                      <a:lnTo>
                        <a:pt x="4" y="2181"/>
                      </a:lnTo>
                      <a:lnTo>
                        <a:pt x="0" y="2073"/>
                      </a:lnTo>
                      <a:lnTo>
                        <a:pt x="4" y="1967"/>
                      </a:lnTo>
                      <a:lnTo>
                        <a:pt x="11" y="1861"/>
                      </a:lnTo>
                      <a:lnTo>
                        <a:pt x="25" y="1758"/>
                      </a:lnTo>
                      <a:lnTo>
                        <a:pt x="43" y="1656"/>
                      </a:lnTo>
                      <a:lnTo>
                        <a:pt x="66" y="1556"/>
                      </a:lnTo>
                      <a:lnTo>
                        <a:pt x="95" y="1457"/>
                      </a:lnTo>
                      <a:lnTo>
                        <a:pt x="128" y="1361"/>
                      </a:lnTo>
                      <a:lnTo>
                        <a:pt x="166" y="1266"/>
                      </a:lnTo>
                      <a:lnTo>
                        <a:pt x="208" y="1175"/>
                      </a:lnTo>
                      <a:lnTo>
                        <a:pt x="254" y="1085"/>
                      </a:lnTo>
                      <a:lnTo>
                        <a:pt x="305" y="999"/>
                      </a:lnTo>
                      <a:lnTo>
                        <a:pt x="359" y="915"/>
                      </a:lnTo>
                      <a:lnTo>
                        <a:pt x="418" y="833"/>
                      </a:lnTo>
                      <a:lnTo>
                        <a:pt x="480" y="755"/>
                      </a:lnTo>
                      <a:lnTo>
                        <a:pt x="546" y="679"/>
                      </a:lnTo>
                      <a:lnTo>
                        <a:pt x="615" y="607"/>
                      </a:lnTo>
                      <a:lnTo>
                        <a:pt x="688" y="539"/>
                      </a:lnTo>
                      <a:lnTo>
                        <a:pt x="764" y="474"/>
                      </a:lnTo>
                      <a:lnTo>
                        <a:pt x="844" y="412"/>
                      </a:lnTo>
                      <a:lnTo>
                        <a:pt x="926" y="353"/>
                      </a:lnTo>
                      <a:lnTo>
                        <a:pt x="1011" y="300"/>
                      </a:lnTo>
                      <a:lnTo>
                        <a:pt x="1099" y="250"/>
                      </a:lnTo>
                      <a:lnTo>
                        <a:pt x="1189" y="204"/>
                      </a:lnTo>
                      <a:lnTo>
                        <a:pt x="1283" y="163"/>
                      </a:lnTo>
                      <a:lnTo>
                        <a:pt x="1377" y="126"/>
                      </a:lnTo>
                      <a:lnTo>
                        <a:pt x="1475" y="93"/>
                      </a:lnTo>
                      <a:lnTo>
                        <a:pt x="1574" y="65"/>
                      </a:lnTo>
                      <a:lnTo>
                        <a:pt x="1677" y="41"/>
                      </a:lnTo>
                      <a:lnTo>
                        <a:pt x="1780" y="23"/>
                      </a:lnTo>
                      <a:lnTo>
                        <a:pt x="1884" y="10"/>
                      </a:lnTo>
                      <a:lnTo>
                        <a:pt x="1991" y="2"/>
                      </a:lnTo>
                      <a:lnTo>
                        <a:pt x="2100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/>
                </a:p>
              </p:txBody>
            </p:sp>
          </p:grpSp>
        </p:grpSp>
        <p:sp>
          <p:nvSpPr>
            <p:cNvPr id="93" name="87 CuadroTexto"/>
            <p:cNvSpPr txBox="1"/>
            <p:nvPr/>
          </p:nvSpPr>
          <p:spPr>
            <a:xfrm>
              <a:off x="701027" y="3784529"/>
              <a:ext cx="1968942" cy="725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ms-MY" sz="1200" b="1" dirty="0">
                  <a:solidFill>
                    <a:schemeClr val="bg1"/>
                  </a:solidFill>
                  <a:latin typeface="Source Sans Pro" pitchFamily="34" charset="0"/>
                </a:rPr>
                <a:t>Presuntas amenazas o vulneraciones a derechos</a:t>
              </a:r>
            </a:p>
          </p:txBody>
        </p:sp>
        <p:sp>
          <p:nvSpPr>
            <p:cNvPr id="94" name="35 CuadroTexto"/>
            <p:cNvSpPr txBox="1"/>
            <p:nvPr/>
          </p:nvSpPr>
          <p:spPr>
            <a:xfrm>
              <a:off x="628811" y="2797145"/>
              <a:ext cx="2402358" cy="82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s-ES_tradnl" sz="1400" b="1" dirty="0">
                  <a:solidFill>
                    <a:schemeClr val="bg1"/>
                  </a:solidFill>
                  <a:latin typeface="Source Sans Pro" pitchFamily="34" charset="0"/>
                  <a:ea typeface="+mj-ea"/>
                  <a:cs typeface="+mj-cs"/>
                </a:rPr>
                <a:t>Presuntas </a:t>
              </a:r>
            </a:p>
            <a:p>
              <a:pPr>
                <a:spcBef>
                  <a:spcPct val="0"/>
                </a:spcBef>
              </a:pPr>
              <a:r>
                <a:rPr lang="es-ES_tradnl" sz="1400" b="1" dirty="0">
                  <a:solidFill>
                    <a:schemeClr val="bg1"/>
                  </a:solidFill>
                  <a:latin typeface="Source Sans Pro" pitchFamily="34" charset="0"/>
                  <a:ea typeface="+mj-ea"/>
                  <a:cs typeface="+mj-cs"/>
                </a:rPr>
                <a:t>víctimas de amenazas o vulneración</a:t>
              </a:r>
              <a:endParaRPr lang="es-SV" sz="1400" b="1" dirty="0">
                <a:solidFill>
                  <a:schemeClr val="bg1"/>
                </a:solidFill>
                <a:latin typeface="Source Sans Pro" pitchFamily="34" charset="0"/>
                <a:ea typeface="+mj-ea"/>
                <a:cs typeface="+mj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338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>
            <p:extLst>
              <p:ext uri="{D42A27DB-BD31-4B8C-83A1-F6EECF244321}">
                <p14:modId xmlns:p14="http://schemas.microsoft.com/office/powerpoint/2010/main" val="4081140875"/>
              </p:ext>
            </p:extLst>
          </p:nvPr>
        </p:nvGraphicFramePr>
        <p:xfrm>
          <a:off x="2858762" y="2655817"/>
          <a:ext cx="5979396" cy="268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2"/>
          <p:cNvGrpSpPr/>
          <p:nvPr/>
        </p:nvGrpSpPr>
        <p:grpSpPr>
          <a:xfrm>
            <a:off x="67090" y="246876"/>
            <a:ext cx="3073941" cy="4747097"/>
            <a:chOff x="4516139" y="4707462"/>
            <a:chExt cx="2562535" cy="5039059"/>
          </a:xfrm>
        </p:grpSpPr>
        <p:grpSp>
          <p:nvGrpSpPr>
            <p:cNvPr id="4" name="Grupo 3"/>
            <p:cNvGrpSpPr/>
            <p:nvPr/>
          </p:nvGrpSpPr>
          <p:grpSpPr>
            <a:xfrm>
              <a:off x="4516139" y="5484617"/>
              <a:ext cx="2533712" cy="4261904"/>
              <a:chOff x="-175409" y="5801997"/>
              <a:chExt cx="2303374" cy="4261907"/>
            </a:xfrm>
          </p:grpSpPr>
          <p:sp>
            <p:nvSpPr>
              <p:cNvPr id="7" name="Rectangle 45"/>
              <p:cNvSpPr/>
              <p:nvPr/>
            </p:nvSpPr>
            <p:spPr>
              <a:xfrm>
                <a:off x="183507" y="6516590"/>
                <a:ext cx="1944458" cy="655907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3500" b="1" dirty="0">
                    <a:solidFill>
                      <a:srgbClr val="00A6DA"/>
                    </a:solidFill>
                    <a:latin typeface="Source Sans Pro" pitchFamily="34" charset="0"/>
                  </a:rPr>
                  <a:t>66.30%</a:t>
                </a:r>
              </a:p>
            </p:txBody>
          </p:sp>
          <p:sp>
            <p:nvSpPr>
              <p:cNvPr id="8" name="Rectangle 46"/>
              <p:cNvSpPr/>
              <p:nvPr/>
            </p:nvSpPr>
            <p:spPr>
              <a:xfrm>
                <a:off x="158917" y="5801997"/>
                <a:ext cx="1082579" cy="822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/>
                <a:r>
                  <a:rPr lang="ms-MY" sz="2000" b="1" dirty="0">
                    <a:latin typeface="Source Sans Pro" pitchFamily="34" charset="0"/>
                  </a:rPr>
                  <a:t>7,275</a:t>
                </a:r>
                <a:r>
                  <a:rPr lang="ms-MY" sz="1300" b="1" dirty="0">
                    <a:latin typeface="Source Sans Pro" pitchFamily="34" charset="0"/>
                  </a:rPr>
                  <a:t> </a:t>
                </a:r>
                <a:r>
                  <a:rPr lang="ms-MY" sz="1100" dirty="0">
                    <a:latin typeface="Source Sans Pro" pitchFamily="34" charset="0"/>
                  </a:rPr>
                  <a:t>niñas y adolescentes mujeres</a:t>
                </a:r>
              </a:p>
            </p:txBody>
          </p:sp>
          <p:grpSp>
            <p:nvGrpSpPr>
              <p:cNvPr id="9" name="Group 19"/>
              <p:cNvGrpSpPr>
                <a:grpSpLocks noChangeAspect="1"/>
              </p:cNvGrpSpPr>
              <p:nvPr/>
            </p:nvGrpSpPr>
            <p:grpSpPr bwMode="auto">
              <a:xfrm>
                <a:off x="1222163" y="6080585"/>
                <a:ext cx="284738" cy="499967"/>
                <a:chOff x="5387" y="1615"/>
                <a:chExt cx="1614" cy="2834"/>
              </a:xfrm>
              <a:solidFill>
                <a:srgbClr val="00A6DA"/>
              </a:solidFill>
            </p:grpSpPr>
            <p:sp>
              <p:nvSpPr>
                <p:cNvPr id="26" name="Freeform 20"/>
                <p:cNvSpPr>
                  <a:spLocks/>
                </p:cNvSpPr>
                <p:nvPr/>
              </p:nvSpPr>
              <p:spPr bwMode="auto">
                <a:xfrm>
                  <a:off x="6426" y="1619"/>
                  <a:ext cx="446" cy="361"/>
                </a:xfrm>
                <a:custGeom>
                  <a:avLst/>
                  <a:gdLst>
                    <a:gd name="T0" fmla="*/ 1962 w 2672"/>
                    <a:gd name="T1" fmla="*/ 416 h 2164"/>
                    <a:gd name="T2" fmla="*/ 2038 w 2672"/>
                    <a:gd name="T3" fmla="*/ 589 h 2164"/>
                    <a:gd name="T4" fmla="*/ 2105 w 2672"/>
                    <a:gd name="T5" fmla="*/ 787 h 2164"/>
                    <a:gd name="T6" fmla="*/ 2166 w 2672"/>
                    <a:gd name="T7" fmla="*/ 998 h 2164"/>
                    <a:gd name="T8" fmla="*/ 2263 w 2672"/>
                    <a:gd name="T9" fmla="*/ 1357 h 2164"/>
                    <a:gd name="T10" fmla="*/ 2323 w 2672"/>
                    <a:gd name="T11" fmla="*/ 1559 h 2164"/>
                    <a:gd name="T12" fmla="*/ 2388 w 2672"/>
                    <a:gd name="T13" fmla="*/ 1740 h 2164"/>
                    <a:gd name="T14" fmla="*/ 2459 w 2672"/>
                    <a:gd name="T15" fmla="*/ 1888 h 2164"/>
                    <a:gd name="T16" fmla="*/ 2541 w 2672"/>
                    <a:gd name="T17" fmla="*/ 1994 h 2164"/>
                    <a:gd name="T18" fmla="*/ 2637 w 2672"/>
                    <a:gd name="T19" fmla="*/ 2048 h 2164"/>
                    <a:gd name="T20" fmla="*/ 2574 w 2672"/>
                    <a:gd name="T21" fmla="*/ 2095 h 2164"/>
                    <a:gd name="T22" fmla="*/ 2440 w 2672"/>
                    <a:gd name="T23" fmla="*/ 2138 h 2164"/>
                    <a:gd name="T24" fmla="*/ 2319 w 2672"/>
                    <a:gd name="T25" fmla="*/ 2161 h 2164"/>
                    <a:gd name="T26" fmla="*/ 2209 w 2672"/>
                    <a:gd name="T27" fmla="*/ 2163 h 2164"/>
                    <a:gd name="T28" fmla="*/ 2111 w 2672"/>
                    <a:gd name="T29" fmla="*/ 2149 h 2164"/>
                    <a:gd name="T30" fmla="*/ 2023 w 2672"/>
                    <a:gd name="T31" fmla="*/ 2119 h 2164"/>
                    <a:gd name="T32" fmla="*/ 1943 w 2672"/>
                    <a:gd name="T33" fmla="*/ 2075 h 2164"/>
                    <a:gd name="T34" fmla="*/ 1871 w 2672"/>
                    <a:gd name="T35" fmla="*/ 2020 h 2164"/>
                    <a:gd name="T36" fmla="*/ 1807 w 2672"/>
                    <a:gd name="T37" fmla="*/ 1955 h 2164"/>
                    <a:gd name="T38" fmla="*/ 1747 w 2672"/>
                    <a:gd name="T39" fmla="*/ 1883 h 2164"/>
                    <a:gd name="T40" fmla="*/ 1692 w 2672"/>
                    <a:gd name="T41" fmla="*/ 1804 h 2164"/>
                    <a:gd name="T42" fmla="*/ 1598 w 2672"/>
                    <a:gd name="T43" fmla="*/ 1658 h 2164"/>
                    <a:gd name="T44" fmla="*/ 1524 w 2672"/>
                    <a:gd name="T45" fmla="*/ 1503 h 2164"/>
                    <a:gd name="T46" fmla="*/ 1466 w 2672"/>
                    <a:gd name="T47" fmla="*/ 1343 h 2164"/>
                    <a:gd name="T48" fmla="*/ 1416 w 2672"/>
                    <a:gd name="T49" fmla="*/ 1185 h 2164"/>
                    <a:gd name="T50" fmla="*/ 1337 w 2672"/>
                    <a:gd name="T51" fmla="*/ 940 h 2164"/>
                    <a:gd name="T52" fmla="*/ 1282 w 2672"/>
                    <a:gd name="T53" fmla="*/ 812 h 2164"/>
                    <a:gd name="T54" fmla="*/ 1215 w 2672"/>
                    <a:gd name="T55" fmla="*/ 708 h 2164"/>
                    <a:gd name="T56" fmla="*/ 1129 w 2672"/>
                    <a:gd name="T57" fmla="*/ 630 h 2164"/>
                    <a:gd name="T58" fmla="*/ 1020 w 2672"/>
                    <a:gd name="T59" fmla="*/ 588 h 2164"/>
                    <a:gd name="T60" fmla="*/ 880 w 2672"/>
                    <a:gd name="T61" fmla="*/ 583 h 2164"/>
                    <a:gd name="T62" fmla="*/ 435 w 2672"/>
                    <a:gd name="T63" fmla="*/ 683 h 2164"/>
                    <a:gd name="T64" fmla="*/ 438 w 2672"/>
                    <a:gd name="T65" fmla="*/ 714 h 2164"/>
                    <a:gd name="T66" fmla="*/ 434 w 2672"/>
                    <a:gd name="T67" fmla="*/ 749 h 2164"/>
                    <a:gd name="T68" fmla="*/ 425 w 2672"/>
                    <a:gd name="T69" fmla="*/ 769 h 2164"/>
                    <a:gd name="T70" fmla="*/ 407 w 2672"/>
                    <a:gd name="T71" fmla="*/ 788 h 2164"/>
                    <a:gd name="T72" fmla="*/ 380 w 2672"/>
                    <a:gd name="T73" fmla="*/ 809 h 2164"/>
                    <a:gd name="T74" fmla="*/ 341 w 2672"/>
                    <a:gd name="T75" fmla="*/ 829 h 2164"/>
                    <a:gd name="T76" fmla="*/ 289 w 2672"/>
                    <a:gd name="T77" fmla="*/ 852 h 2164"/>
                    <a:gd name="T78" fmla="*/ 209 w 2672"/>
                    <a:gd name="T79" fmla="*/ 783 h 2164"/>
                    <a:gd name="T80" fmla="*/ 111 w 2672"/>
                    <a:gd name="T81" fmla="*/ 681 h 2164"/>
                    <a:gd name="T82" fmla="*/ 0 w 2672"/>
                    <a:gd name="T83" fmla="*/ 582 h 2164"/>
                    <a:gd name="T84" fmla="*/ 43 w 2672"/>
                    <a:gd name="T85" fmla="*/ 518 h 2164"/>
                    <a:gd name="T86" fmla="*/ 92 w 2672"/>
                    <a:gd name="T87" fmla="*/ 474 h 2164"/>
                    <a:gd name="T88" fmla="*/ 118 w 2672"/>
                    <a:gd name="T89" fmla="*/ 459 h 2164"/>
                    <a:gd name="T90" fmla="*/ 147 w 2672"/>
                    <a:gd name="T91" fmla="*/ 448 h 2164"/>
                    <a:gd name="T92" fmla="*/ 176 w 2672"/>
                    <a:gd name="T93" fmla="*/ 443 h 2164"/>
                    <a:gd name="T94" fmla="*/ 209 w 2672"/>
                    <a:gd name="T95" fmla="*/ 442 h 2164"/>
                    <a:gd name="T96" fmla="*/ 283 w 2672"/>
                    <a:gd name="T97" fmla="*/ 456 h 2164"/>
                    <a:gd name="T98" fmla="*/ 389 w 2672"/>
                    <a:gd name="T99" fmla="*/ 446 h 2164"/>
                    <a:gd name="T100" fmla="*/ 515 w 2672"/>
                    <a:gd name="T101" fmla="*/ 390 h 2164"/>
                    <a:gd name="T102" fmla="*/ 646 w 2672"/>
                    <a:gd name="T103" fmla="*/ 311 h 2164"/>
                    <a:gd name="T104" fmla="*/ 877 w 2672"/>
                    <a:gd name="T105" fmla="*/ 162 h 2164"/>
                    <a:gd name="T106" fmla="*/ 1024 w 2672"/>
                    <a:gd name="T107" fmla="*/ 82 h 2164"/>
                    <a:gd name="T108" fmla="*/ 1176 w 2672"/>
                    <a:gd name="T109" fmla="*/ 25 h 2164"/>
                    <a:gd name="T110" fmla="*/ 1335 w 2672"/>
                    <a:gd name="T111" fmla="*/ 0 h 2164"/>
                    <a:gd name="T112" fmla="*/ 1499 w 2672"/>
                    <a:gd name="T113" fmla="*/ 23 h 2164"/>
                    <a:gd name="T114" fmla="*/ 1669 w 2672"/>
                    <a:gd name="T115" fmla="*/ 102 h 2164"/>
                    <a:gd name="T116" fmla="*/ 1846 w 2672"/>
                    <a:gd name="T117" fmla="*/ 251 h 21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72" h="2164">
                      <a:moveTo>
                        <a:pt x="1906" y="319"/>
                      </a:moveTo>
                      <a:lnTo>
                        <a:pt x="1934" y="365"/>
                      </a:lnTo>
                      <a:lnTo>
                        <a:pt x="1962" y="416"/>
                      </a:lnTo>
                      <a:lnTo>
                        <a:pt x="1989" y="471"/>
                      </a:lnTo>
                      <a:lnTo>
                        <a:pt x="2014" y="528"/>
                      </a:lnTo>
                      <a:lnTo>
                        <a:pt x="2038" y="589"/>
                      </a:lnTo>
                      <a:lnTo>
                        <a:pt x="2061" y="653"/>
                      </a:lnTo>
                      <a:lnTo>
                        <a:pt x="2083" y="719"/>
                      </a:lnTo>
                      <a:lnTo>
                        <a:pt x="2105" y="787"/>
                      </a:lnTo>
                      <a:lnTo>
                        <a:pt x="2126" y="856"/>
                      </a:lnTo>
                      <a:lnTo>
                        <a:pt x="2146" y="927"/>
                      </a:lnTo>
                      <a:lnTo>
                        <a:pt x="2166" y="998"/>
                      </a:lnTo>
                      <a:lnTo>
                        <a:pt x="2186" y="1071"/>
                      </a:lnTo>
                      <a:lnTo>
                        <a:pt x="2225" y="1216"/>
                      </a:lnTo>
                      <a:lnTo>
                        <a:pt x="2263" y="1357"/>
                      </a:lnTo>
                      <a:lnTo>
                        <a:pt x="2282" y="1426"/>
                      </a:lnTo>
                      <a:lnTo>
                        <a:pt x="2303" y="1494"/>
                      </a:lnTo>
                      <a:lnTo>
                        <a:pt x="2323" y="1559"/>
                      </a:lnTo>
                      <a:lnTo>
                        <a:pt x="2344" y="1622"/>
                      </a:lnTo>
                      <a:lnTo>
                        <a:pt x="2365" y="1683"/>
                      </a:lnTo>
                      <a:lnTo>
                        <a:pt x="2388" y="1740"/>
                      </a:lnTo>
                      <a:lnTo>
                        <a:pt x="2410" y="1793"/>
                      </a:lnTo>
                      <a:lnTo>
                        <a:pt x="2435" y="1842"/>
                      </a:lnTo>
                      <a:lnTo>
                        <a:pt x="2459" y="1888"/>
                      </a:lnTo>
                      <a:lnTo>
                        <a:pt x="2486" y="1929"/>
                      </a:lnTo>
                      <a:lnTo>
                        <a:pt x="2512" y="1964"/>
                      </a:lnTo>
                      <a:lnTo>
                        <a:pt x="2541" y="1994"/>
                      </a:lnTo>
                      <a:lnTo>
                        <a:pt x="2572" y="2018"/>
                      </a:lnTo>
                      <a:lnTo>
                        <a:pt x="2603" y="2036"/>
                      </a:lnTo>
                      <a:lnTo>
                        <a:pt x="2637" y="2048"/>
                      </a:lnTo>
                      <a:lnTo>
                        <a:pt x="2672" y="2052"/>
                      </a:lnTo>
                      <a:lnTo>
                        <a:pt x="2622" y="2074"/>
                      </a:lnTo>
                      <a:lnTo>
                        <a:pt x="2574" y="2095"/>
                      </a:lnTo>
                      <a:lnTo>
                        <a:pt x="2528" y="2112"/>
                      </a:lnTo>
                      <a:lnTo>
                        <a:pt x="2483" y="2125"/>
                      </a:lnTo>
                      <a:lnTo>
                        <a:pt x="2440" y="2138"/>
                      </a:lnTo>
                      <a:lnTo>
                        <a:pt x="2397" y="2148"/>
                      </a:lnTo>
                      <a:lnTo>
                        <a:pt x="2357" y="2155"/>
                      </a:lnTo>
                      <a:lnTo>
                        <a:pt x="2319" y="2161"/>
                      </a:lnTo>
                      <a:lnTo>
                        <a:pt x="2280" y="2163"/>
                      </a:lnTo>
                      <a:lnTo>
                        <a:pt x="2244" y="2164"/>
                      </a:lnTo>
                      <a:lnTo>
                        <a:pt x="2209" y="2163"/>
                      </a:lnTo>
                      <a:lnTo>
                        <a:pt x="2175" y="2161"/>
                      </a:lnTo>
                      <a:lnTo>
                        <a:pt x="2143" y="2155"/>
                      </a:lnTo>
                      <a:lnTo>
                        <a:pt x="2111" y="2149"/>
                      </a:lnTo>
                      <a:lnTo>
                        <a:pt x="2080" y="2140"/>
                      </a:lnTo>
                      <a:lnTo>
                        <a:pt x="2051" y="2131"/>
                      </a:lnTo>
                      <a:lnTo>
                        <a:pt x="2023" y="2119"/>
                      </a:lnTo>
                      <a:lnTo>
                        <a:pt x="1995" y="2106"/>
                      </a:lnTo>
                      <a:lnTo>
                        <a:pt x="1968" y="2091"/>
                      </a:lnTo>
                      <a:lnTo>
                        <a:pt x="1943" y="2075"/>
                      </a:lnTo>
                      <a:lnTo>
                        <a:pt x="1918" y="2058"/>
                      </a:lnTo>
                      <a:lnTo>
                        <a:pt x="1895" y="2040"/>
                      </a:lnTo>
                      <a:lnTo>
                        <a:pt x="1871" y="2020"/>
                      </a:lnTo>
                      <a:lnTo>
                        <a:pt x="1849" y="2000"/>
                      </a:lnTo>
                      <a:lnTo>
                        <a:pt x="1828" y="1979"/>
                      </a:lnTo>
                      <a:lnTo>
                        <a:pt x="1807" y="1955"/>
                      </a:lnTo>
                      <a:lnTo>
                        <a:pt x="1786" y="1932"/>
                      </a:lnTo>
                      <a:lnTo>
                        <a:pt x="1766" y="1907"/>
                      </a:lnTo>
                      <a:lnTo>
                        <a:pt x="1747" y="1883"/>
                      </a:lnTo>
                      <a:lnTo>
                        <a:pt x="1728" y="1857"/>
                      </a:lnTo>
                      <a:lnTo>
                        <a:pt x="1710" y="1831"/>
                      </a:lnTo>
                      <a:lnTo>
                        <a:pt x="1692" y="1804"/>
                      </a:lnTo>
                      <a:lnTo>
                        <a:pt x="1657" y="1757"/>
                      </a:lnTo>
                      <a:lnTo>
                        <a:pt x="1627" y="1708"/>
                      </a:lnTo>
                      <a:lnTo>
                        <a:pt x="1598" y="1658"/>
                      </a:lnTo>
                      <a:lnTo>
                        <a:pt x="1571" y="1608"/>
                      </a:lnTo>
                      <a:lnTo>
                        <a:pt x="1547" y="1556"/>
                      </a:lnTo>
                      <a:lnTo>
                        <a:pt x="1524" y="1503"/>
                      </a:lnTo>
                      <a:lnTo>
                        <a:pt x="1503" y="1451"/>
                      </a:lnTo>
                      <a:lnTo>
                        <a:pt x="1484" y="1396"/>
                      </a:lnTo>
                      <a:lnTo>
                        <a:pt x="1466" y="1343"/>
                      </a:lnTo>
                      <a:lnTo>
                        <a:pt x="1449" y="1290"/>
                      </a:lnTo>
                      <a:lnTo>
                        <a:pt x="1432" y="1238"/>
                      </a:lnTo>
                      <a:lnTo>
                        <a:pt x="1416" y="1185"/>
                      </a:lnTo>
                      <a:lnTo>
                        <a:pt x="1385" y="1084"/>
                      </a:lnTo>
                      <a:lnTo>
                        <a:pt x="1353" y="986"/>
                      </a:lnTo>
                      <a:lnTo>
                        <a:pt x="1337" y="940"/>
                      </a:lnTo>
                      <a:lnTo>
                        <a:pt x="1320" y="895"/>
                      </a:lnTo>
                      <a:lnTo>
                        <a:pt x="1302" y="853"/>
                      </a:lnTo>
                      <a:lnTo>
                        <a:pt x="1282" y="812"/>
                      </a:lnTo>
                      <a:lnTo>
                        <a:pt x="1261" y="775"/>
                      </a:lnTo>
                      <a:lnTo>
                        <a:pt x="1239" y="740"/>
                      </a:lnTo>
                      <a:lnTo>
                        <a:pt x="1215" y="708"/>
                      </a:lnTo>
                      <a:lnTo>
                        <a:pt x="1189" y="678"/>
                      </a:lnTo>
                      <a:lnTo>
                        <a:pt x="1160" y="653"/>
                      </a:lnTo>
                      <a:lnTo>
                        <a:pt x="1129" y="630"/>
                      </a:lnTo>
                      <a:lnTo>
                        <a:pt x="1096" y="612"/>
                      </a:lnTo>
                      <a:lnTo>
                        <a:pt x="1059" y="597"/>
                      </a:lnTo>
                      <a:lnTo>
                        <a:pt x="1020" y="588"/>
                      </a:lnTo>
                      <a:lnTo>
                        <a:pt x="977" y="581"/>
                      </a:lnTo>
                      <a:lnTo>
                        <a:pt x="930" y="580"/>
                      </a:lnTo>
                      <a:lnTo>
                        <a:pt x="880" y="583"/>
                      </a:lnTo>
                      <a:lnTo>
                        <a:pt x="436" y="664"/>
                      </a:lnTo>
                      <a:lnTo>
                        <a:pt x="435" y="673"/>
                      </a:lnTo>
                      <a:lnTo>
                        <a:pt x="435" y="683"/>
                      </a:lnTo>
                      <a:lnTo>
                        <a:pt x="436" y="693"/>
                      </a:lnTo>
                      <a:lnTo>
                        <a:pt x="437" y="704"/>
                      </a:lnTo>
                      <a:lnTo>
                        <a:pt x="438" y="714"/>
                      </a:lnTo>
                      <a:lnTo>
                        <a:pt x="438" y="726"/>
                      </a:lnTo>
                      <a:lnTo>
                        <a:pt x="437" y="738"/>
                      </a:lnTo>
                      <a:lnTo>
                        <a:pt x="434" y="749"/>
                      </a:lnTo>
                      <a:lnTo>
                        <a:pt x="432" y="756"/>
                      </a:lnTo>
                      <a:lnTo>
                        <a:pt x="429" y="762"/>
                      </a:lnTo>
                      <a:lnTo>
                        <a:pt x="425" y="769"/>
                      </a:lnTo>
                      <a:lnTo>
                        <a:pt x="420" y="775"/>
                      </a:lnTo>
                      <a:lnTo>
                        <a:pt x="414" y="781"/>
                      </a:lnTo>
                      <a:lnTo>
                        <a:pt x="407" y="788"/>
                      </a:lnTo>
                      <a:lnTo>
                        <a:pt x="399" y="795"/>
                      </a:lnTo>
                      <a:lnTo>
                        <a:pt x="390" y="802"/>
                      </a:lnTo>
                      <a:lnTo>
                        <a:pt x="380" y="809"/>
                      </a:lnTo>
                      <a:lnTo>
                        <a:pt x="368" y="815"/>
                      </a:lnTo>
                      <a:lnTo>
                        <a:pt x="355" y="823"/>
                      </a:lnTo>
                      <a:lnTo>
                        <a:pt x="341" y="829"/>
                      </a:lnTo>
                      <a:lnTo>
                        <a:pt x="326" y="837"/>
                      </a:lnTo>
                      <a:lnTo>
                        <a:pt x="308" y="844"/>
                      </a:lnTo>
                      <a:lnTo>
                        <a:pt x="289" y="852"/>
                      </a:lnTo>
                      <a:lnTo>
                        <a:pt x="268" y="859"/>
                      </a:lnTo>
                      <a:lnTo>
                        <a:pt x="239" y="820"/>
                      </a:lnTo>
                      <a:lnTo>
                        <a:pt x="209" y="783"/>
                      </a:lnTo>
                      <a:lnTo>
                        <a:pt x="178" y="748"/>
                      </a:lnTo>
                      <a:lnTo>
                        <a:pt x="146" y="714"/>
                      </a:lnTo>
                      <a:lnTo>
                        <a:pt x="111" y="681"/>
                      </a:lnTo>
                      <a:lnTo>
                        <a:pt x="76" y="648"/>
                      </a:lnTo>
                      <a:lnTo>
                        <a:pt x="39" y="615"/>
                      </a:lnTo>
                      <a:lnTo>
                        <a:pt x="0" y="582"/>
                      </a:lnTo>
                      <a:lnTo>
                        <a:pt x="14" y="559"/>
                      </a:lnTo>
                      <a:lnTo>
                        <a:pt x="28" y="538"/>
                      </a:lnTo>
                      <a:lnTo>
                        <a:pt x="43" y="518"/>
                      </a:lnTo>
                      <a:lnTo>
                        <a:pt x="59" y="501"/>
                      </a:lnTo>
                      <a:lnTo>
                        <a:pt x="75" y="487"/>
                      </a:lnTo>
                      <a:lnTo>
                        <a:pt x="92" y="474"/>
                      </a:lnTo>
                      <a:lnTo>
                        <a:pt x="101" y="468"/>
                      </a:lnTo>
                      <a:lnTo>
                        <a:pt x="109" y="463"/>
                      </a:lnTo>
                      <a:lnTo>
                        <a:pt x="118" y="459"/>
                      </a:lnTo>
                      <a:lnTo>
                        <a:pt x="127" y="455"/>
                      </a:lnTo>
                      <a:lnTo>
                        <a:pt x="137" y="451"/>
                      </a:lnTo>
                      <a:lnTo>
                        <a:pt x="147" y="448"/>
                      </a:lnTo>
                      <a:lnTo>
                        <a:pt x="156" y="446"/>
                      </a:lnTo>
                      <a:lnTo>
                        <a:pt x="167" y="444"/>
                      </a:lnTo>
                      <a:lnTo>
                        <a:pt x="176" y="443"/>
                      </a:lnTo>
                      <a:lnTo>
                        <a:pt x="187" y="442"/>
                      </a:lnTo>
                      <a:lnTo>
                        <a:pt x="198" y="442"/>
                      </a:lnTo>
                      <a:lnTo>
                        <a:pt x="209" y="442"/>
                      </a:lnTo>
                      <a:lnTo>
                        <a:pt x="233" y="445"/>
                      </a:lnTo>
                      <a:lnTo>
                        <a:pt x="257" y="449"/>
                      </a:lnTo>
                      <a:lnTo>
                        <a:pt x="283" y="456"/>
                      </a:lnTo>
                      <a:lnTo>
                        <a:pt x="310" y="465"/>
                      </a:lnTo>
                      <a:lnTo>
                        <a:pt x="349" y="458"/>
                      </a:lnTo>
                      <a:lnTo>
                        <a:pt x="389" y="446"/>
                      </a:lnTo>
                      <a:lnTo>
                        <a:pt x="431" y="430"/>
                      </a:lnTo>
                      <a:lnTo>
                        <a:pt x="472" y="411"/>
                      </a:lnTo>
                      <a:lnTo>
                        <a:pt x="515" y="390"/>
                      </a:lnTo>
                      <a:lnTo>
                        <a:pt x="558" y="365"/>
                      </a:lnTo>
                      <a:lnTo>
                        <a:pt x="601" y="339"/>
                      </a:lnTo>
                      <a:lnTo>
                        <a:pt x="646" y="311"/>
                      </a:lnTo>
                      <a:lnTo>
                        <a:pt x="736" y="251"/>
                      </a:lnTo>
                      <a:lnTo>
                        <a:pt x="830" y="192"/>
                      </a:lnTo>
                      <a:lnTo>
                        <a:pt x="877" y="162"/>
                      </a:lnTo>
                      <a:lnTo>
                        <a:pt x="926" y="134"/>
                      </a:lnTo>
                      <a:lnTo>
                        <a:pt x="975" y="107"/>
                      </a:lnTo>
                      <a:lnTo>
                        <a:pt x="1024" y="82"/>
                      </a:lnTo>
                      <a:lnTo>
                        <a:pt x="1074" y="60"/>
                      </a:lnTo>
                      <a:lnTo>
                        <a:pt x="1125" y="41"/>
                      </a:lnTo>
                      <a:lnTo>
                        <a:pt x="1176" y="25"/>
                      </a:lnTo>
                      <a:lnTo>
                        <a:pt x="1228" y="12"/>
                      </a:lnTo>
                      <a:lnTo>
                        <a:pt x="1282" y="4"/>
                      </a:lnTo>
                      <a:lnTo>
                        <a:pt x="1335" y="0"/>
                      </a:lnTo>
                      <a:lnTo>
                        <a:pt x="1389" y="2"/>
                      </a:lnTo>
                      <a:lnTo>
                        <a:pt x="1443" y="9"/>
                      </a:lnTo>
                      <a:lnTo>
                        <a:pt x="1499" y="23"/>
                      </a:lnTo>
                      <a:lnTo>
                        <a:pt x="1555" y="42"/>
                      </a:lnTo>
                      <a:lnTo>
                        <a:pt x="1612" y="68"/>
                      </a:lnTo>
                      <a:lnTo>
                        <a:pt x="1669" y="102"/>
                      </a:lnTo>
                      <a:lnTo>
                        <a:pt x="1728" y="144"/>
                      </a:lnTo>
                      <a:lnTo>
                        <a:pt x="1786" y="193"/>
                      </a:lnTo>
                      <a:lnTo>
                        <a:pt x="1846" y="251"/>
                      </a:lnTo>
                      <a:lnTo>
                        <a:pt x="1906" y="319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7" name="Freeform 21"/>
                <p:cNvSpPr>
                  <a:spLocks/>
                </p:cNvSpPr>
                <p:nvPr/>
              </p:nvSpPr>
              <p:spPr bwMode="auto">
                <a:xfrm>
                  <a:off x="5504" y="1615"/>
                  <a:ext cx="441" cy="361"/>
                </a:xfrm>
                <a:custGeom>
                  <a:avLst/>
                  <a:gdLst>
                    <a:gd name="T0" fmla="*/ 704 w 2650"/>
                    <a:gd name="T1" fmla="*/ 415 h 2163"/>
                    <a:gd name="T2" fmla="*/ 630 w 2650"/>
                    <a:gd name="T3" fmla="*/ 588 h 2163"/>
                    <a:gd name="T4" fmla="*/ 562 w 2650"/>
                    <a:gd name="T5" fmla="*/ 785 h 2163"/>
                    <a:gd name="T6" fmla="*/ 502 w 2650"/>
                    <a:gd name="T7" fmla="*/ 997 h 2163"/>
                    <a:gd name="T8" fmla="*/ 406 w 2650"/>
                    <a:gd name="T9" fmla="*/ 1357 h 2163"/>
                    <a:gd name="T10" fmla="*/ 346 w 2650"/>
                    <a:gd name="T11" fmla="*/ 1559 h 2163"/>
                    <a:gd name="T12" fmla="*/ 282 w 2650"/>
                    <a:gd name="T13" fmla="*/ 1739 h 2163"/>
                    <a:gd name="T14" fmla="*/ 211 w 2650"/>
                    <a:gd name="T15" fmla="*/ 1887 h 2163"/>
                    <a:gd name="T16" fmla="*/ 130 w 2650"/>
                    <a:gd name="T17" fmla="*/ 1993 h 2163"/>
                    <a:gd name="T18" fmla="*/ 35 w 2650"/>
                    <a:gd name="T19" fmla="*/ 2047 h 2163"/>
                    <a:gd name="T20" fmla="*/ 97 w 2650"/>
                    <a:gd name="T21" fmla="*/ 2093 h 2163"/>
                    <a:gd name="T22" fmla="*/ 230 w 2650"/>
                    <a:gd name="T23" fmla="*/ 2137 h 2163"/>
                    <a:gd name="T24" fmla="*/ 352 w 2650"/>
                    <a:gd name="T25" fmla="*/ 2159 h 2163"/>
                    <a:gd name="T26" fmla="*/ 459 w 2650"/>
                    <a:gd name="T27" fmla="*/ 2162 h 2163"/>
                    <a:gd name="T28" fmla="*/ 557 w 2650"/>
                    <a:gd name="T29" fmla="*/ 2147 h 2163"/>
                    <a:gd name="T30" fmla="*/ 644 w 2650"/>
                    <a:gd name="T31" fmla="*/ 2118 h 2163"/>
                    <a:gd name="T32" fmla="*/ 723 w 2650"/>
                    <a:gd name="T33" fmla="*/ 2075 h 2163"/>
                    <a:gd name="T34" fmla="*/ 795 w 2650"/>
                    <a:gd name="T35" fmla="*/ 2020 h 2163"/>
                    <a:gd name="T36" fmla="*/ 858 w 2650"/>
                    <a:gd name="T37" fmla="*/ 1955 h 2163"/>
                    <a:gd name="T38" fmla="*/ 918 w 2650"/>
                    <a:gd name="T39" fmla="*/ 1881 h 2163"/>
                    <a:gd name="T40" fmla="*/ 972 w 2650"/>
                    <a:gd name="T41" fmla="*/ 1803 h 2163"/>
                    <a:gd name="T42" fmla="*/ 1066 w 2650"/>
                    <a:gd name="T43" fmla="*/ 1658 h 2163"/>
                    <a:gd name="T44" fmla="*/ 1138 w 2650"/>
                    <a:gd name="T45" fmla="*/ 1503 h 2163"/>
                    <a:gd name="T46" fmla="*/ 1197 w 2650"/>
                    <a:gd name="T47" fmla="*/ 1343 h 2163"/>
                    <a:gd name="T48" fmla="*/ 1246 w 2650"/>
                    <a:gd name="T49" fmla="*/ 1184 h 2163"/>
                    <a:gd name="T50" fmla="*/ 1325 w 2650"/>
                    <a:gd name="T51" fmla="*/ 939 h 2163"/>
                    <a:gd name="T52" fmla="*/ 1379 w 2650"/>
                    <a:gd name="T53" fmla="*/ 812 h 2163"/>
                    <a:gd name="T54" fmla="*/ 1445 w 2650"/>
                    <a:gd name="T55" fmla="*/ 706 h 2163"/>
                    <a:gd name="T56" fmla="*/ 1530 w 2650"/>
                    <a:gd name="T57" fmla="*/ 630 h 2163"/>
                    <a:gd name="T58" fmla="*/ 1639 w 2650"/>
                    <a:gd name="T59" fmla="*/ 586 h 2163"/>
                    <a:gd name="T60" fmla="*/ 1777 w 2650"/>
                    <a:gd name="T61" fmla="*/ 582 h 2163"/>
                    <a:gd name="T62" fmla="*/ 2218 w 2650"/>
                    <a:gd name="T63" fmla="*/ 682 h 2163"/>
                    <a:gd name="T64" fmla="*/ 2215 w 2650"/>
                    <a:gd name="T65" fmla="*/ 714 h 2163"/>
                    <a:gd name="T66" fmla="*/ 2219 w 2650"/>
                    <a:gd name="T67" fmla="*/ 749 h 2163"/>
                    <a:gd name="T68" fmla="*/ 2229 w 2650"/>
                    <a:gd name="T69" fmla="*/ 767 h 2163"/>
                    <a:gd name="T70" fmla="*/ 2246 w 2650"/>
                    <a:gd name="T71" fmla="*/ 787 h 2163"/>
                    <a:gd name="T72" fmla="*/ 2272 w 2650"/>
                    <a:gd name="T73" fmla="*/ 808 h 2163"/>
                    <a:gd name="T74" fmla="*/ 2312 w 2650"/>
                    <a:gd name="T75" fmla="*/ 829 h 2163"/>
                    <a:gd name="T76" fmla="*/ 2363 w 2650"/>
                    <a:gd name="T77" fmla="*/ 850 h 2163"/>
                    <a:gd name="T78" fmla="*/ 2443 w 2650"/>
                    <a:gd name="T79" fmla="*/ 782 h 2163"/>
                    <a:gd name="T80" fmla="*/ 2540 w 2650"/>
                    <a:gd name="T81" fmla="*/ 680 h 2163"/>
                    <a:gd name="T82" fmla="*/ 2650 w 2650"/>
                    <a:gd name="T83" fmla="*/ 581 h 2163"/>
                    <a:gd name="T84" fmla="*/ 2607 w 2650"/>
                    <a:gd name="T85" fmla="*/ 517 h 2163"/>
                    <a:gd name="T86" fmla="*/ 2559 w 2650"/>
                    <a:gd name="T87" fmla="*/ 472 h 2163"/>
                    <a:gd name="T88" fmla="*/ 2532 w 2650"/>
                    <a:gd name="T89" fmla="*/ 457 h 2163"/>
                    <a:gd name="T90" fmla="*/ 2504 w 2650"/>
                    <a:gd name="T91" fmla="*/ 448 h 2163"/>
                    <a:gd name="T92" fmla="*/ 2475 w 2650"/>
                    <a:gd name="T93" fmla="*/ 441 h 2163"/>
                    <a:gd name="T94" fmla="*/ 2442 w 2650"/>
                    <a:gd name="T95" fmla="*/ 441 h 2163"/>
                    <a:gd name="T96" fmla="*/ 2369 w 2650"/>
                    <a:gd name="T97" fmla="*/ 455 h 2163"/>
                    <a:gd name="T98" fmla="*/ 2264 w 2650"/>
                    <a:gd name="T99" fmla="*/ 445 h 2163"/>
                    <a:gd name="T100" fmla="*/ 2139 w 2650"/>
                    <a:gd name="T101" fmla="*/ 388 h 2163"/>
                    <a:gd name="T102" fmla="*/ 2009 w 2650"/>
                    <a:gd name="T103" fmla="*/ 310 h 2163"/>
                    <a:gd name="T104" fmla="*/ 1779 w 2650"/>
                    <a:gd name="T105" fmla="*/ 162 h 2163"/>
                    <a:gd name="T106" fmla="*/ 1635 w 2650"/>
                    <a:gd name="T107" fmla="*/ 82 h 2163"/>
                    <a:gd name="T108" fmla="*/ 1483 w 2650"/>
                    <a:gd name="T109" fmla="*/ 23 h 2163"/>
                    <a:gd name="T110" fmla="*/ 1326 w 2650"/>
                    <a:gd name="T111" fmla="*/ 0 h 2163"/>
                    <a:gd name="T112" fmla="*/ 1163 w 2650"/>
                    <a:gd name="T113" fmla="*/ 21 h 2163"/>
                    <a:gd name="T114" fmla="*/ 995 w 2650"/>
                    <a:gd name="T115" fmla="*/ 101 h 2163"/>
                    <a:gd name="T116" fmla="*/ 820 w 2650"/>
                    <a:gd name="T117" fmla="*/ 251 h 2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650" h="2163">
                      <a:moveTo>
                        <a:pt x="760" y="318"/>
                      </a:moveTo>
                      <a:lnTo>
                        <a:pt x="732" y="365"/>
                      </a:lnTo>
                      <a:lnTo>
                        <a:pt x="704" y="415"/>
                      </a:lnTo>
                      <a:lnTo>
                        <a:pt x="679" y="469"/>
                      </a:lnTo>
                      <a:lnTo>
                        <a:pt x="653" y="527"/>
                      </a:lnTo>
                      <a:lnTo>
                        <a:pt x="630" y="588"/>
                      </a:lnTo>
                      <a:lnTo>
                        <a:pt x="606" y="651"/>
                      </a:lnTo>
                      <a:lnTo>
                        <a:pt x="584" y="717"/>
                      </a:lnTo>
                      <a:lnTo>
                        <a:pt x="562" y="785"/>
                      </a:lnTo>
                      <a:lnTo>
                        <a:pt x="542" y="855"/>
                      </a:lnTo>
                      <a:lnTo>
                        <a:pt x="522" y="926"/>
                      </a:lnTo>
                      <a:lnTo>
                        <a:pt x="502" y="997"/>
                      </a:lnTo>
                      <a:lnTo>
                        <a:pt x="483" y="1069"/>
                      </a:lnTo>
                      <a:lnTo>
                        <a:pt x="444" y="1214"/>
                      </a:lnTo>
                      <a:lnTo>
                        <a:pt x="406" y="1357"/>
                      </a:lnTo>
                      <a:lnTo>
                        <a:pt x="387" y="1426"/>
                      </a:lnTo>
                      <a:lnTo>
                        <a:pt x="367" y="1493"/>
                      </a:lnTo>
                      <a:lnTo>
                        <a:pt x="346" y="1559"/>
                      </a:lnTo>
                      <a:lnTo>
                        <a:pt x="326" y="1622"/>
                      </a:lnTo>
                      <a:lnTo>
                        <a:pt x="305" y="1681"/>
                      </a:lnTo>
                      <a:lnTo>
                        <a:pt x="282" y="1739"/>
                      </a:lnTo>
                      <a:lnTo>
                        <a:pt x="260" y="1792"/>
                      </a:lnTo>
                      <a:lnTo>
                        <a:pt x="237" y="1842"/>
                      </a:lnTo>
                      <a:lnTo>
                        <a:pt x="211" y="1887"/>
                      </a:lnTo>
                      <a:lnTo>
                        <a:pt x="186" y="1927"/>
                      </a:lnTo>
                      <a:lnTo>
                        <a:pt x="158" y="1963"/>
                      </a:lnTo>
                      <a:lnTo>
                        <a:pt x="130" y="1993"/>
                      </a:lnTo>
                      <a:lnTo>
                        <a:pt x="100" y="2018"/>
                      </a:lnTo>
                      <a:lnTo>
                        <a:pt x="68" y="2036"/>
                      </a:lnTo>
                      <a:lnTo>
                        <a:pt x="35" y="2047"/>
                      </a:lnTo>
                      <a:lnTo>
                        <a:pt x="0" y="2052"/>
                      </a:lnTo>
                      <a:lnTo>
                        <a:pt x="49" y="2074"/>
                      </a:lnTo>
                      <a:lnTo>
                        <a:pt x="97" y="2093"/>
                      </a:lnTo>
                      <a:lnTo>
                        <a:pt x="143" y="2110"/>
                      </a:lnTo>
                      <a:lnTo>
                        <a:pt x="188" y="2125"/>
                      </a:lnTo>
                      <a:lnTo>
                        <a:pt x="230" y="2137"/>
                      </a:lnTo>
                      <a:lnTo>
                        <a:pt x="272" y="2146"/>
                      </a:lnTo>
                      <a:lnTo>
                        <a:pt x="312" y="2154"/>
                      </a:lnTo>
                      <a:lnTo>
                        <a:pt x="352" y="2159"/>
                      </a:lnTo>
                      <a:lnTo>
                        <a:pt x="389" y="2162"/>
                      </a:lnTo>
                      <a:lnTo>
                        <a:pt x="425" y="2163"/>
                      </a:lnTo>
                      <a:lnTo>
                        <a:pt x="459" y="2162"/>
                      </a:lnTo>
                      <a:lnTo>
                        <a:pt x="493" y="2159"/>
                      </a:lnTo>
                      <a:lnTo>
                        <a:pt x="525" y="2155"/>
                      </a:lnTo>
                      <a:lnTo>
                        <a:pt x="557" y="2147"/>
                      </a:lnTo>
                      <a:lnTo>
                        <a:pt x="587" y="2140"/>
                      </a:lnTo>
                      <a:lnTo>
                        <a:pt x="616" y="2129"/>
                      </a:lnTo>
                      <a:lnTo>
                        <a:pt x="644" y="2118"/>
                      </a:lnTo>
                      <a:lnTo>
                        <a:pt x="671" y="2105"/>
                      </a:lnTo>
                      <a:lnTo>
                        <a:pt x="698" y="2090"/>
                      </a:lnTo>
                      <a:lnTo>
                        <a:pt x="723" y="2075"/>
                      </a:lnTo>
                      <a:lnTo>
                        <a:pt x="748" y="2057"/>
                      </a:lnTo>
                      <a:lnTo>
                        <a:pt x="771" y="2039"/>
                      </a:lnTo>
                      <a:lnTo>
                        <a:pt x="795" y="2020"/>
                      </a:lnTo>
                      <a:lnTo>
                        <a:pt x="816" y="1998"/>
                      </a:lnTo>
                      <a:lnTo>
                        <a:pt x="838" y="1977"/>
                      </a:lnTo>
                      <a:lnTo>
                        <a:pt x="858" y="1955"/>
                      </a:lnTo>
                      <a:lnTo>
                        <a:pt x="879" y="1931"/>
                      </a:lnTo>
                      <a:lnTo>
                        <a:pt x="899" y="1907"/>
                      </a:lnTo>
                      <a:lnTo>
                        <a:pt x="918" y="1881"/>
                      </a:lnTo>
                      <a:lnTo>
                        <a:pt x="936" y="1856"/>
                      </a:lnTo>
                      <a:lnTo>
                        <a:pt x="954" y="1829"/>
                      </a:lnTo>
                      <a:lnTo>
                        <a:pt x="972" y="1803"/>
                      </a:lnTo>
                      <a:lnTo>
                        <a:pt x="1006" y="1756"/>
                      </a:lnTo>
                      <a:lnTo>
                        <a:pt x="1037" y="1708"/>
                      </a:lnTo>
                      <a:lnTo>
                        <a:pt x="1066" y="1658"/>
                      </a:lnTo>
                      <a:lnTo>
                        <a:pt x="1092" y="1607"/>
                      </a:lnTo>
                      <a:lnTo>
                        <a:pt x="1116" y="1555"/>
                      </a:lnTo>
                      <a:lnTo>
                        <a:pt x="1138" y="1503"/>
                      </a:lnTo>
                      <a:lnTo>
                        <a:pt x="1159" y="1449"/>
                      </a:lnTo>
                      <a:lnTo>
                        <a:pt x="1179" y="1396"/>
                      </a:lnTo>
                      <a:lnTo>
                        <a:pt x="1197" y="1343"/>
                      </a:lnTo>
                      <a:lnTo>
                        <a:pt x="1214" y="1290"/>
                      </a:lnTo>
                      <a:lnTo>
                        <a:pt x="1230" y="1236"/>
                      </a:lnTo>
                      <a:lnTo>
                        <a:pt x="1246" y="1184"/>
                      </a:lnTo>
                      <a:lnTo>
                        <a:pt x="1277" y="1082"/>
                      </a:lnTo>
                      <a:lnTo>
                        <a:pt x="1308" y="985"/>
                      </a:lnTo>
                      <a:lnTo>
                        <a:pt x="1325" y="939"/>
                      </a:lnTo>
                      <a:lnTo>
                        <a:pt x="1342" y="894"/>
                      </a:lnTo>
                      <a:lnTo>
                        <a:pt x="1360" y="851"/>
                      </a:lnTo>
                      <a:lnTo>
                        <a:pt x="1379" y="812"/>
                      </a:lnTo>
                      <a:lnTo>
                        <a:pt x="1399" y="774"/>
                      </a:lnTo>
                      <a:lnTo>
                        <a:pt x="1422" y="738"/>
                      </a:lnTo>
                      <a:lnTo>
                        <a:pt x="1445" y="706"/>
                      </a:lnTo>
                      <a:lnTo>
                        <a:pt x="1471" y="678"/>
                      </a:lnTo>
                      <a:lnTo>
                        <a:pt x="1499" y="652"/>
                      </a:lnTo>
                      <a:lnTo>
                        <a:pt x="1530" y="630"/>
                      </a:lnTo>
                      <a:lnTo>
                        <a:pt x="1563" y="611"/>
                      </a:lnTo>
                      <a:lnTo>
                        <a:pt x="1599" y="597"/>
                      </a:lnTo>
                      <a:lnTo>
                        <a:pt x="1639" y="586"/>
                      </a:lnTo>
                      <a:lnTo>
                        <a:pt x="1681" y="580"/>
                      </a:lnTo>
                      <a:lnTo>
                        <a:pt x="1727" y="579"/>
                      </a:lnTo>
                      <a:lnTo>
                        <a:pt x="1777" y="582"/>
                      </a:lnTo>
                      <a:lnTo>
                        <a:pt x="2217" y="663"/>
                      </a:lnTo>
                      <a:lnTo>
                        <a:pt x="2218" y="672"/>
                      </a:lnTo>
                      <a:lnTo>
                        <a:pt x="2218" y="682"/>
                      </a:lnTo>
                      <a:lnTo>
                        <a:pt x="2217" y="692"/>
                      </a:lnTo>
                      <a:lnTo>
                        <a:pt x="2216" y="702"/>
                      </a:lnTo>
                      <a:lnTo>
                        <a:pt x="2215" y="714"/>
                      </a:lnTo>
                      <a:lnTo>
                        <a:pt x="2215" y="725"/>
                      </a:lnTo>
                      <a:lnTo>
                        <a:pt x="2216" y="736"/>
                      </a:lnTo>
                      <a:lnTo>
                        <a:pt x="2219" y="749"/>
                      </a:lnTo>
                      <a:lnTo>
                        <a:pt x="2221" y="755"/>
                      </a:lnTo>
                      <a:lnTo>
                        <a:pt x="2224" y="761"/>
                      </a:lnTo>
                      <a:lnTo>
                        <a:pt x="2229" y="767"/>
                      </a:lnTo>
                      <a:lnTo>
                        <a:pt x="2233" y="774"/>
                      </a:lnTo>
                      <a:lnTo>
                        <a:pt x="2239" y="781"/>
                      </a:lnTo>
                      <a:lnTo>
                        <a:pt x="2246" y="787"/>
                      </a:lnTo>
                      <a:lnTo>
                        <a:pt x="2253" y="794"/>
                      </a:lnTo>
                      <a:lnTo>
                        <a:pt x="2263" y="801"/>
                      </a:lnTo>
                      <a:lnTo>
                        <a:pt x="2272" y="808"/>
                      </a:lnTo>
                      <a:lnTo>
                        <a:pt x="2284" y="815"/>
                      </a:lnTo>
                      <a:lnTo>
                        <a:pt x="2297" y="821"/>
                      </a:lnTo>
                      <a:lnTo>
                        <a:pt x="2312" y="829"/>
                      </a:lnTo>
                      <a:lnTo>
                        <a:pt x="2327" y="836"/>
                      </a:lnTo>
                      <a:lnTo>
                        <a:pt x="2345" y="843"/>
                      </a:lnTo>
                      <a:lnTo>
                        <a:pt x="2363" y="850"/>
                      </a:lnTo>
                      <a:lnTo>
                        <a:pt x="2384" y="858"/>
                      </a:lnTo>
                      <a:lnTo>
                        <a:pt x="2413" y="819"/>
                      </a:lnTo>
                      <a:lnTo>
                        <a:pt x="2443" y="782"/>
                      </a:lnTo>
                      <a:lnTo>
                        <a:pt x="2474" y="747"/>
                      </a:lnTo>
                      <a:lnTo>
                        <a:pt x="2506" y="713"/>
                      </a:lnTo>
                      <a:lnTo>
                        <a:pt x="2540" y="680"/>
                      </a:lnTo>
                      <a:lnTo>
                        <a:pt x="2575" y="647"/>
                      </a:lnTo>
                      <a:lnTo>
                        <a:pt x="2611" y="614"/>
                      </a:lnTo>
                      <a:lnTo>
                        <a:pt x="2650" y="581"/>
                      </a:lnTo>
                      <a:lnTo>
                        <a:pt x="2635" y="558"/>
                      </a:lnTo>
                      <a:lnTo>
                        <a:pt x="2622" y="536"/>
                      </a:lnTo>
                      <a:lnTo>
                        <a:pt x="2607" y="517"/>
                      </a:lnTo>
                      <a:lnTo>
                        <a:pt x="2591" y="500"/>
                      </a:lnTo>
                      <a:lnTo>
                        <a:pt x="2575" y="485"/>
                      </a:lnTo>
                      <a:lnTo>
                        <a:pt x="2559" y="472"/>
                      </a:lnTo>
                      <a:lnTo>
                        <a:pt x="2550" y="467"/>
                      </a:lnTo>
                      <a:lnTo>
                        <a:pt x="2542" y="462"/>
                      </a:lnTo>
                      <a:lnTo>
                        <a:pt x="2532" y="457"/>
                      </a:lnTo>
                      <a:lnTo>
                        <a:pt x="2524" y="453"/>
                      </a:lnTo>
                      <a:lnTo>
                        <a:pt x="2514" y="450"/>
                      </a:lnTo>
                      <a:lnTo>
                        <a:pt x="2504" y="448"/>
                      </a:lnTo>
                      <a:lnTo>
                        <a:pt x="2495" y="445"/>
                      </a:lnTo>
                      <a:lnTo>
                        <a:pt x="2484" y="444"/>
                      </a:lnTo>
                      <a:lnTo>
                        <a:pt x="2475" y="441"/>
                      </a:lnTo>
                      <a:lnTo>
                        <a:pt x="2464" y="441"/>
                      </a:lnTo>
                      <a:lnTo>
                        <a:pt x="2453" y="441"/>
                      </a:lnTo>
                      <a:lnTo>
                        <a:pt x="2442" y="441"/>
                      </a:lnTo>
                      <a:lnTo>
                        <a:pt x="2419" y="444"/>
                      </a:lnTo>
                      <a:lnTo>
                        <a:pt x="2395" y="448"/>
                      </a:lnTo>
                      <a:lnTo>
                        <a:pt x="2369" y="455"/>
                      </a:lnTo>
                      <a:lnTo>
                        <a:pt x="2343" y="464"/>
                      </a:lnTo>
                      <a:lnTo>
                        <a:pt x="2303" y="456"/>
                      </a:lnTo>
                      <a:lnTo>
                        <a:pt x="2264" y="445"/>
                      </a:lnTo>
                      <a:lnTo>
                        <a:pt x="2222" y="429"/>
                      </a:lnTo>
                      <a:lnTo>
                        <a:pt x="2181" y="411"/>
                      </a:lnTo>
                      <a:lnTo>
                        <a:pt x="2139" y="388"/>
                      </a:lnTo>
                      <a:lnTo>
                        <a:pt x="2097" y="364"/>
                      </a:lnTo>
                      <a:lnTo>
                        <a:pt x="2053" y="337"/>
                      </a:lnTo>
                      <a:lnTo>
                        <a:pt x="2009" y="310"/>
                      </a:lnTo>
                      <a:lnTo>
                        <a:pt x="1919" y="251"/>
                      </a:lnTo>
                      <a:lnTo>
                        <a:pt x="1827" y="190"/>
                      </a:lnTo>
                      <a:lnTo>
                        <a:pt x="1779" y="162"/>
                      </a:lnTo>
                      <a:lnTo>
                        <a:pt x="1732" y="133"/>
                      </a:lnTo>
                      <a:lnTo>
                        <a:pt x="1684" y="106"/>
                      </a:lnTo>
                      <a:lnTo>
                        <a:pt x="1635" y="82"/>
                      </a:lnTo>
                      <a:lnTo>
                        <a:pt x="1585" y="59"/>
                      </a:lnTo>
                      <a:lnTo>
                        <a:pt x="1535" y="39"/>
                      </a:lnTo>
                      <a:lnTo>
                        <a:pt x="1483" y="23"/>
                      </a:lnTo>
                      <a:lnTo>
                        <a:pt x="1431" y="12"/>
                      </a:lnTo>
                      <a:lnTo>
                        <a:pt x="1379" y="3"/>
                      </a:lnTo>
                      <a:lnTo>
                        <a:pt x="1326" y="0"/>
                      </a:lnTo>
                      <a:lnTo>
                        <a:pt x="1273" y="1"/>
                      </a:lnTo>
                      <a:lnTo>
                        <a:pt x="1218" y="8"/>
                      </a:lnTo>
                      <a:lnTo>
                        <a:pt x="1163" y="21"/>
                      </a:lnTo>
                      <a:lnTo>
                        <a:pt x="1108" y="41"/>
                      </a:lnTo>
                      <a:lnTo>
                        <a:pt x="1051" y="67"/>
                      </a:lnTo>
                      <a:lnTo>
                        <a:pt x="995" y="101"/>
                      </a:lnTo>
                      <a:lnTo>
                        <a:pt x="937" y="142"/>
                      </a:lnTo>
                      <a:lnTo>
                        <a:pt x="879" y="192"/>
                      </a:lnTo>
                      <a:lnTo>
                        <a:pt x="820" y="251"/>
                      </a:lnTo>
                      <a:lnTo>
                        <a:pt x="760" y="318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8" name="Freeform 22"/>
                <p:cNvSpPr>
                  <a:spLocks/>
                </p:cNvSpPr>
                <p:nvPr/>
              </p:nvSpPr>
              <p:spPr bwMode="auto">
                <a:xfrm>
                  <a:off x="5834" y="1618"/>
                  <a:ext cx="700" cy="691"/>
                </a:xfrm>
                <a:custGeom>
                  <a:avLst/>
                  <a:gdLst>
                    <a:gd name="T0" fmla="*/ 2314 w 4197"/>
                    <a:gd name="T1" fmla="*/ 10 h 4146"/>
                    <a:gd name="T2" fmla="*/ 2623 w 4197"/>
                    <a:gd name="T3" fmla="*/ 65 h 4146"/>
                    <a:gd name="T4" fmla="*/ 2915 w 4197"/>
                    <a:gd name="T5" fmla="*/ 163 h 4146"/>
                    <a:gd name="T6" fmla="*/ 3187 w 4197"/>
                    <a:gd name="T7" fmla="*/ 300 h 4146"/>
                    <a:gd name="T8" fmla="*/ 3434 w 4197"/>
                    <a:gd name="T9" fmla="*/ 473 h 4146"/>
                    <a:gd name="T10" fmla="*/ 3652 w 4197"/>
                    <a:gd name="T11" fmla="*/ 679 h 4146"/>
                    <a:gd name="T12" fmla="*/ 3838 w 4197"/>
                    <a:gd name="T13" fmla="*/ 914 h 4146"/>
                    <a:gd name="T14" fmla="*/ 3990 w 4197"/>
                    <a:gd name="T15" fmla="*/ 1174 h 4146"/>
                    <a:gd name="T16" fmla="*/ 4103 w 4197"/>
                    <a:gd name="T17" fmla="*/ 1457 h 4146"/>
                    <a:gd name="T18" fmla="*/ 4172 w 4197"/>
                    <a:gd name="T19" fmla="*/ 1757 h 4146"/>
                    <a:gd name="T20" fmla="*/ 4197 w 4197"/>
                    <a:gd name="T21" fmla="*/ 2073 h 4146"/>
                    <a:gd name="T22" fmla="*/ 4172 w 4197"/>
                    <a:gd name="T23" fmla="*/ 2388 h 4146"/>
                    <a:gd name="T24" fmla="*/ 4103 w 4197"/>
                    <a:gd name="T25" fmla="*/ 2689 h 4146"/>
                    <a:gd name="T26" fmla="*/ 3990 w 4197"/>
                    <a:gd name="T27" fmla="*/ 2971 h 4146"/>
                    <a:gd name="T28" fmla="*/ 3838 w 4197"/>
                    <a:gd name="T29" fmla="*/ 3232 h 4146"/>
                    <a:gd name="T30" fmla="*/ 3652 w 4197"/>
                    <a:gd name="T31" fmla="*/ 3466 h 4146"/>
                    <a:gd name="T32" fmla="*/ 3434 w 4197"/>
                    <a:gd name="T33" fmla="*/ 3672 h 4146"/>
                    <a:gd name="T34" fmla="*/ 3187 w 4197"/>
                    <a:gd name="T35" fmla="*/ 3846 h 4146"/>
                    <a:gd name="T36" fmla="*/ 2915 w 4197"/>
                    <a:gd name="T37" fmla="*/ 3983 h 4146"/>
                    <a:gd name="T38" fmla="*/ 2623 w 4197"/>
                    <a:gd name="T39" fmla="*/ 4080 h 4146"/>
                    <a:gd name="T40" fmla="*/ 2314 w 4197"/>
                    <a:gd name="T41" fmla="*/ 4135 h 4146"/>
                    <a:gd name="T42" fmla="*/ 1991 w 4197"/>
                    <a:gd name="T43" fmla="*/ 4143 h 4146"/>
                    <a:gd name="T44" fmla="*/ 1676 w 4197"/>
                    <a:gd name="T45" fmla="*/ 4103 h 4146"/>
                    <a:gd name="T46" fmla="*/ 1377 w 4197"/>
                    <a:gd name="T47" fmla="*/ 4020 h 4146"/>
                    <a:gd name="T48" fmla="*/ 1099 w 4197"/>
                    <a:gd name="T49" fmla="*/ 3896 h 4146"/>
                    <a:gd name="T50" fmla="*/ 843 w 4197"/>
                    <a:gd name="T51" fmla="*/ 3734 h 4146"/>
                    <a:gd name="T52" fmla="*/ 614 w 4197"/>
                    <a:gd name="T53" fmla="*/ 3538 h 4146"/>
                    <a:gd name="T54" fmla="*/ 417 w 4197"/>
                    <a:gd name="T55" fmla="*/ 3313 h 4146"/>
                    <a:gd name="T56" fmla="*/ 253 w 4197"/>
                    <a:gd name="T57" fmla="*/ 3060 h 4146"/>
                    <a:gd name="T58" fmla="*/ 128 w 4197"/>
                    <a:gd name="T59" fmla="*/ 2785 h 4146"/>
                    <a:gd name="T60" fmla="*/ 42 w 4197"/>
                    <a:gd name="T61" fmla="*/ 2490 h 4146"/>
                    <a:gd name="T62" fmla="*/ 3 w 4197"/>
                    <a:gd name="T63" fmla="*/ 2179 h 4146"/>
                    <a:gd name="T64" fmla="*/ 11 w 4197"/>
                    <a:gd name="T65" fmla="*/ 1861 h 4146"/>
                    <a:gd name="T66" fmla="*/ 66 w 4197"/>
                    <a:gd name="T67" fmla="*/ 1555 h 4146"/>
                    <a:gd name="T68" fmla="*/ 165 w 4197"/>
                    <a:gd name="T69" fmla="*/ 1266 h 4146"/>
                    <a:gd name="T70" fmla="*/ 303 w 4197"/>
                    <a:gd name="T71" fmla="*/ 998 h 4146"/>
                    <a:gd name="T72" fmla="*/ 479 w 4197"/>
                    <a:gd name="T73" fmla="*/ 754 h 4146"/>
                    <a:gd name="T74" fmla="*/ 688 w 4197"/>
                    <a:gd name="T75" fmla="*/ 538 h 4146"/>
                    <a:gd name="T76" fmla="*/ 925 w 4197"/>
                    <a:gd name="T77" fmla="*/ 353 h 4146"/>
                    <a:gd name="T78" fmla="*/ 1189 w 4197"/>
                    <a:gd name="T79" fmla="*/ 204 h 4146"/>
                    <a:gd name="T80" fmla="*/ 1475 w 4197"/>
                    <a:gd name="T81" fmla="*/ 92 h 4146"/>
                    <a:gd name="T82" fmla="*/ 1779 w 4197"/>
                    <a:gd name="T83" fmla="*/ 23 h 4146"/>
                    <a:gd name="T84" fmla="*/ 2098 w 4197"/>
                    <a:gd name="T85" fmla="*/ 0 h 4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97" h="4146">
                      <a:moveTo>
                        <a:pt x="2098" y="0"/>
                      </a:moveTo>
                      <a:lnTo>
                        <a:pt x="2206" y="2"/>
                      </a:lnTo>
                      <a:lnTo>
                        <a:pt x="2314" y="10"/>
                      </a:lnTo>
                      <a:lnTo>
                        <a:pt x="2418" y="23"/>
                      </a:lnTo>
                      <a:lnTo>
                        <a:pt x="2521" y="41"/>
                      </a:lnTo>
                      <a:lnTo>
                        <a:pt x="2623" y="65"/>
                      </a:lnTo>
                      <a:lnTo>
                        <a:pt x="2722" y="92"/>
                      </a:lnTo>
                      <a:lnTo>
                        <a:pt x="2820" y="125"/>
                      </a:lnTo>
                      <a:lnTo>
                        <a:pt x="2915" y="163"/>
                      </a:lnTo>
                      <a:lnTo>
                        <a:pt x="3009" y="204"/>
                      </a:lnTo>
                      <a:lnTo>
                        <a:pt x="3099" y="250"/>
                      </a:lnTo>
                      <a:lnTo>
                        <a:pt x="3187" y="300"/>
                      </a:lnTo>
                      <a:lnTo>
                        <a:pt x="3272" y="353"/>
                      </a:lnTo>
                      <a:lnTo>
                        <a:pt x="3354" y="412"/>
                      </a:lnTo>
                      <a:lnTo>
                        <a:pt x="3434" y="473"/>
                      </a:lnTo>
                      <a:lnTo>
                        <a:pt x="3509" y="538"/>
                      </a:lnTo>
                      <a:lnTo>
                        <a:pt x="3583" y="606"/>
                      </a:lnTo>
                      <a:lnTo>
                        <a:pt x="3652" y="679"/>
                      </a:lnTo>
                      <a:lnTo>
                        <a:pt x="3718" y="754"/>
                      </a:lnTo>
                      <a:lnTo>
                        <a:pt x="3781" y="832"/>
                      </a:lnTo>
                      <a:lnTo>
                        <a:pt x="3838" y="914"/>
                      </a:lnTo>
                      <a:lnTo>
                        <a:pt x="3894" y="998"/>
                      </a:lnTo>
                      <a:lnTo>
                        <a:pt x="3944" y="1084"/>
                      </a:lnTo>
                      <a:lnTo>
                        <a:pt x="3990" y="1174"/>
                      </a:lnTo>
                      <a:lnTo>
                        <a:pt x="4032" y="1266"/>
                      </a:lnTo>
                      <a:lnTo>
                        <a:pt x="4070" y="1360"/>
                      </a:lnTo>
                      <a:lnTo>
                        <a:pt x="4103" y="1457"/>
                      </a:lnTo>
                      <a:lnTo>
                        <a:pt x="4131" y="1555"/>
                      </a:lnTo>
                      <a:lnTo>
                        <a:pt x="4154" y="1655"/>
                      </a:lnTo>
                      <a:lnTo>
                        <a:pt x="4172" y="1757"/>
                      </a:lnTo>
                      <a:lnTo>
                        <a:pt x="4186" y="1861"/>
                      </a:lnTo>
                      <a:lnTo>
                        <a:pt x="4195" y="1966"/>
                      </a:lnTo>
                      <a:lnTo>
                        <a:pt x="4197" y="2073"/>
                      </a:lnTo>
                      <a:lnTo>
                        <a:pt x="4195" y="2179"/>
                      </a:lnTo>
                      <a:lnTo>
                        <a:pt x="4186" y="2285"/>
                      </a:lnTo>
                      <a:lnTo>
                        <a:pt x="4172" y="2388"/>
                      </a:lnTo>
                      <a:lnTo>
                        <a:pt x="4154" y="2490"/>
                      </a:lnTo>
                      <a:lnTo>
                        <a:pt x="4131" y="2591"/>
                      </a:lnTo>
                      <a:lnTo>
                        <a:pt x="4103" y="2689"/>
                      </a:lnTo>
                      <a:lnTo>
                        <a:pt x="4070" y="2785"/>
                      </a:lnTo>
                      <a:lnTo>
                        <a:pt x="4032" y="2880"/>
                      </a:lnTo>
                      <a:lnTo>
                        <a:pt x="3990" y="2971"/>
                      </a:lnTo>
                      <a:lnTo>
                        <a:pt x="3944" y="3060"/>
                      </a:lnTo>
                      <a:lnTo>
                        <a:pt x="3894" y="3148"/>
                      </a:lnTo>
                      <a:lnTo>
                        <a:pt x="3838" y="3232"/>
                      </a:lnTo>
                      <a:lnTo>
                        <a:pt x="3781" y="3313"/>
                      </a:lnTo>
                      <a:lnTo>
                        <a:pt x="3718" y="3391"/>
                      </a:lnTo>
                      <a:lnTo>
                        <a:pt x="3652" y="3466"/>
                      </a:lnTo>
                      <a:lnTo>
                        <a:pt x="3583" y="3538"/>
                      </a:lnTo>
                      <a:lnTo>
                        <a:pt x="3509" y="3607"/>
                      </a:lnTo>
                      <a:lnTo>
                        <a:pt x="3434" y="3672"/>
                      </a:lnTo>
                      <a:lnTo>
                        <a:pt x="3354" y="3734"/>
                      </a:lnTo>
                      <a:lnTo>
                        <a:pt x="3272" y="3792"/>
                      </a:lnTo>
                      <a:lnTo>
                        <a:pt x="3187" y="3846"/>
                      </a:lnTo>
                      <a:lnTo>
                        <a:pt x="3099" y="3896"/>
                      </a:lnTo>
                      <a:lnTo>
                        <a:pt x="3009" y="3942"/>
                      </a:lnTo>
                      <a:lnTo>
                        <a:pt x="2915" y="3983"/>
                      </a:lnTo>
                      <a:lnTo>
                        <a:pt x="2820" y="4020"/>
                      </a:lnTo>
                      <a:lnTo>
                        <a:pt x="2722" y="4052"/>
                      </a:lnTo>
                      <a:lnTo>
                        <a:pt x="2623" y="4080"/>
                      </a:lnTo>
                      <a:lnTo>
                        <a:pt x="2521" y="4103"/>
                      </a:lnTo>
                      <a:lnTo>
                        <a:pt x="2418" y="4122"/>
                      </a:lnTo>
                      <a:lnTo>
                        <a:pt x="2314" y="4135"/>
                      </a:lnTo>
                      <a:lnTo>
                        <a:pt x="2206" y="4143"/>
                      </a:lnTo>
                      <a:lnTo>
                        <a:pt x="2098" y="4146"/>
                      </a:lnTo>
                      <a:lnTo>
                        <a:pt x="1991" y="4143"/>
                      </a:lnTo>
                      <a:lnTo>
                        <a:pt x="1884" y="4135"/>
                      </a:lnTo>
                      <a:lnTo>
                        <a:pt x="1779" y="4122"/>
                      </a:lnTo>
                      <a:lnTo>
                        <a:pt x="1676" y="4103"/>
                      </a:lnTo>
                      <a:lnTo>
                        <a:pt x="1575" y="4080"/>
                      </a:lnTo>
                      <a:lnTo>
                        <a:pt x="1475" y="4052"/>
                      </a:lnTo>
                      <a:lnTo>
                        <a:pt x="1377" y="4020"/>
                      </a:lnTo>
                      <a:lnTo>
                        <a:pt x="1282" y="3983"/>
                      </a:lnTo>
                      <a:lnTo>
                        <a:pt x="1189" y="3942"/>
                      </a:lnTo>
                      <a:lnTo>
                        <a:pt x="1099" y="3896"/>
                      </a:lnTo>
                      <a:lnTo>
                        <a:pt x="1010" y="3846"/>
                      </a:lnTo>
                      <a:lnTo>
                        <a:pt x="925" y="3792"/>
                      </a:lnTo>
                      <a:lnTo>
                        <a:pt x="843" y="3734"/>
                      </a:lnTo>
                      <a:lnTo>
                        <a:pt x="763" y="3672"/>
                      </a:lnTo>
                      <a:lnTo>
                        <a:pt x="688" y="3607"/>
                      </a:lnTo>
                      <a:lnTo>
                        <a:pt x="614" y="3538"/>
                      </a:lnTo>
                      <a:lnTo>
                        <a:pt x="545" y="3466"/>
                      </a:lnTo>
                      <a:lnTo>
                        <a:pt x="479" y="3391"/>
                      </a:lnTo>
                      <a:lnTo>
                        <a:pt x="417" y="3313"/>
                      </a:lnTo>
                      <a:lnTo>
                        <a:pt x="359" y="3232"/>
                      </a:lnTo>
                      <a:lnTo>
                        <a:pt x="303" y="3148"/>
                      </a:lnTo>
                      <a:lnTo>
                        <a:pt x="253" y="3060"/>
                      </a:lnTo>
                      <a:lnTo>
                        <a:pt x="206" y="2971"/>
                      </a:lnTo>
                      <a:lnTo>
                        <a:pt x="165" y="2880"/>
                      </a:lnTo>
                      <a:lnTo>
                        <a:pt x="128" y="2785"/>
                      </a:lnTo>
                      <a:lnTo>
                        <a:pt x="95" y="2689"/>
                      </a:lnTo>
                      <a:lnTo>
                        <a:pt x="66" y="2591"/>
                      </a:lnTo>
                      <a:lnTo>
                        <a:pt x="42" y="2490"/>
                      </a:lnTo>
                      <a:lnTo>
                        <a:pt x="24" y="2388"/>
                      </a:lnTo>
                      <a:lnTo>
                        <a:pt x="11" y="2285"/>
                      </a:lnTo>
                      <a:lnTo>
                        <a:pt x="3" y="2179"/>
                      </a:lnTo>
                      <a:lnTo>
                        <a:pt x="0" y="2073"/>
                      </a:lnTo>
                      <a:lnTo>
                        <a:pt x="3" y="1966"/>
                      </a:lnTo>
                      <a:lnTo>
                        <a:pt x="11" y="1861"/>
                      </a:lnTo>
                      <a:lnTo>
                        <a:pt x="24" y="1757"/>
                      </a:lnTo>
                      <a:lnTo>
                        <a:pt x="42" y="1655"/>
                      </a:lnTo>
                      <a:lnTo>
                        <a:pt x="66" y="1555"/>
                      </a:lnTo>
                      <a:lnTo>
                        <a:pt x="95" y="1457"/>
                      </a:lnTo>
                      <a:lnTo>
                        <a:pt x="128" y="1360"/>
                      </a:lnTo>
                      <a:lnTo>
                        <a:pt x="165" y="1266"/>
                      </a:lnTo>
                      <a:lnTo>
                        <a:pt x="206" y="1174"/>
                      </a:lnTo>
                      <a:lnTo>
                        <a:pt x="253" y="1084"/>
                      </a:lnTo>
                      <a:lnTo>
                        <a:pt x="303" y="998"/>
                      </a:lnTo>
                      <a:lnTo>
                        <a:pt x="359" y="914"/>
                      </a:lnTo>
                      <a:lnTo>
                        <a:pt x="417" y="832"/>
                      </a:lnTo>
                      <a:lnTo>
                        <a:pt x="479" y="754"/>
                      </a:lnTo>
                      <a:lnTo>
                        <a:pt x="545" y="679"/>
                      </a:lnTo>
                      <a:lnTo>
                        <a:pt x="614" y="606"/>
                      </a:lnTo>
                      <a:lnTo>
                        <a:pt x="688" y="538"/>
                      </a:lnTo>
                      <a:lnTo>
                        <a:pt x="763" y="473"/>
                      </a:lnTo>
                      <a:lnTo>
                        <a:pt x="843" y="412"/>
                      </a:lnTo>
                      <a:lnTo>
                        <a:pt x="925" y="353"/>
                      </a:lnTo>
                      <a:lnTo>
                        <a:pt x="1010" y="300"/>
                      </a:lnTo>
                      <a:lnTo>
                        <a:pt x="1099" y="250"/>
                      </a:lnTo>
                      <a:lnTo>
                        <a:pt x="1189" y="204"/>
                      </a:lnTo>
                      <a:lnTo>
                        <a:pt x="1282" y="163"/>
                      </a:lnTo>
                      <a:lnTo>
                        <a:pt x="1377" y="125"/>
                      </a:lnTo>
                      <a:lnTo>
                        <a:pt x="1475" y="92"/>
                      </a:lnTo>
                      <a:lnTo>
                        <a:pt x="1575" y="65"/>
                      </a:lnTo>
                      <a:lnTo>
                        <a:pt x="1676" y="41"/>
                      </a:lnTo>
                      <a:lnTo>
                        <a:pt x="1779" y="23"/>
                      </a:lnTo>
                      <a:lnTo>
                        <a:pt x="1884" y="10"/>
                      </a:lnTo>
                      <a:lnTo>
                        <a:pt x="1991" y="2"/>
                      </a:lnTo>
                      <a:lnTo>
                        <a:pt x="2098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9" name="Freeform 23"/>
                <p:cNvSpPr>
                  <a:spLocks/>
                </p:cNvSpPr>
                <p:nvPr/>
              </p:nvSpPr>
              <p:spPr bwMode="auto">
                <a:xfrm>
                  <a:off x="5387" y="2454"/>
                  <a:ext cx="1614" cy="1995"/>
                </a:xfrm>
                <a:custGeom>
                  <a:avLst/>
                  <a:gdLst>
                    <a:gd name="T0" fmla="*/ 4203 w 9680"/>
                    <a:gd name="T1" fmla="*/ 67 h 11969"/>
                    <a:gd name="T2" fmla="*/ 4370 w 9680"/>
                    <a:gd name="T3" fmla="*/ 173 h 11969"/>
                    <a:gd name="T4" fmla="*/ 4541 w 9680"/>
                    <a:gd name="T5" fmla="*/ 240 h 11969"/>
                    <a:gd name="T6" fmla="*/ 4713 w 9680"/>
                    <a:gd name="T7" fmla="*/ 270 h 11969"/>
                    <a:gd name="T8" fmla="*/ 4887 w 9680"/>
                    <a:gd name="T9" fmla="*/ 266 h 11969"/>
                    <a:gd name="T10" fmla="*/ 5058 w 9680"/>
                    <a:gd name="T11" fmla="*/ 228 h 11969"/>
                    <a:gd name="T12" fmla="*/ 5230 w 9680"/>
                    <a:gd name="T13" fmla="*/ 159 h 11969"/>
                    <a:gd name="T14" fmla="*/ 5397 w 9680"/>
                    <a:gd name="T15" fmla="*/ 59 h 11969"/>
                    <a:gd name="T16" fmla="*/ 6513 w 9680"/>
                    <a:gd name="T17" fmla="*/ 111 h 11969"/>
                    <a:gd name="T18" fmla="*/ 9677 w 9680"/>
                    <a:gd name="T19" fmla="*/ 5207 h 11969"/>
                    <a:gd name="T20" fmla="*/ 9661 w 9680"/>
                    <a:gd name="T21" fmla="*/ 5458 h 11969"/>
                    <a:gd name="T22" fmla="*/ 9568 w 9680"/>
                    <a:gd name="T23" fmla="*/ 5695 h 11969"/>
                    <a:gd name="T24" fmla="*/ 9409 w 9680"/>
                    <a:gd name="T25" fmla="*/ 5895 h 11969"/>
                    <a:gd name="T26" fmla="*/ 9196 w 9680"/>
                    <a:gd name="T27" fmla="*/ 6036 h 11969"/>
                    <a:gd name="T28" fmla="*/ 8938 w 9680"/>
                    <a:gd name="T29" fmla="*/ 6096 h 11969"/>
                    <a:gd name="T30" fmla="*/ 8646 w 9680"/>
                    <a:gd name="T31" fmla="*/ 6052 h 11969"/>
                    <a:gd name="T32" fmla="*/ 8333 w 9680"/>
                    <a:gd name="T33" fmla="*/ 5882 h 11969"/>
                    <a:gd name="T34" fmla="*/ 8215 w 9680"/>
                    <a:gd name="T35" fmla="*/ 7550 h 11969"/>
                    <a:gd name="T36" fmla="*/ 6811 w 9680"/>
                    <a:gd name="T37" fmla="*/ 11662 h 11969"/>
                    <a:gd name="T38" fmla="*/ 6554 w 9680"/>
                    <a:gd name="T39" fmla="*/ 11833 h 11969"/>
                    <a:gd name="T40" fmla="*/ 6299 w 9680"/>
                    <a:gd name="T41" fmla="*/ 11933 h 11969"/>
                    <a:gd name="T42" fmla="*/ 6047 w 9680"/>
                    <a:gd name="T43" fmla="*/ 11969 h 11969"/>
                    <a:gd name="T44" fmla="*/ 5805 w 9680"/>
                    <a:gd name="T45" fmla="*/ 11950 h 11969"/>
                    <a:gd name="T46" fmla="*/ 5574 w 9680"/>
                    <a:gd name="T47" fmla="*/ 11882 h 11969"/>
                    <a:gd name="T48" fmla="*/ 5360 w 9680"/>
                    <a:gd name="T49" fmla="*/ 11773 h 11969"/>
                    <a:gd name="T50" fmla="*/ 5166 w 9680"/>
                    <a:gd name="T51" fmla="*/ 11630 h 11969"/>
                    <a:gd name="T52" fmla="*/ 5065 w 9680"/>
                    <a:gd name="T53" fmla="*/ 7742 h 11969"/>
                    <a:gd name="T54" fmla="*/ 5011 w 9680"/>
                    <a:gd name="T55" fmla="*/ 7682 h 11969"/>
                    <a:gd name="T56" fmla="*/ 4948 w 9680"/>
                    <a:gd name="T57" fmla="*/ 7641 h 11969"/>
                    <a:gd name="T58" fmla="*/ 4877 w 9680"/>
                    <a:gd name="T59" fmla="*/ 7617 h 11969"/>
                    <a:gd name="T60" fmla="*/ 4804 w 9680"/>
                    <a:gd name="T61" fmla="*/ 7613 h 11969"/>
                    <a:gd name="T62" fmla="*/ 4731 w 9680"/>
                    <a:gd name="T63" fmla="*/ 7626 h 11969"/>
                    <a:gd name="T64" fmla="*/ 4664 w 9680"/>
                    <a:gd name="T65" fmla="*/ 7659 h 11969"/>
                    <a:gd name="T66" fmla="*/ 4605 w 9680"/>
                    <a:gd name="T67" fmla="*/ 7710 h 11969"/>
                    <a:gd name="T68" fmla="*/ 4555 w 9680"/>
                    <a:gd name="T69" fmla="*/ 11554 h 11969"/>
                    <a:gd name="T70" fmla="*/ 4211 w 9680"/>
                    <a:gd name="T71" fmla="*/ 11813 h 11969"/>
                    <a:gd name="T72" fmla="*/ 3887 w 9680"/>
                    <a:gd name="T73" fmla="*/ 11940 h 11969"/>
                    <a:gd name="T74" fmla="*/ 3590 w 9680"/>
                    <a:gd name="T75" fmla="*/ 11964 h 11969"/>
                    <a:gd name="T76" fmla="*/ 3327 w 9680"/>
                    <a:gd name="T77" fmla="*/ 11913 h 11969"/>
                    <a:gd name="T78" fmla="*/ 3105 w 9680"/>
                    <a:gd name="T79" fmla="*/ 11815 h 11969"/>
                    <a:gd name="T80" fmla="*/ 2930 w 9680"/>
                    <a:gd name="T81" fmla="*/ 11699 h 11969"/>
                    <a:gd name="T82" fmla="*/ 2811 w 9680"/>
                    <a:gd name="T83" fmla="*/ 11593 h 11969"/>
                    <a:gd name="T84" fmla="*/ 2752 w 9680"/>
                    <a:gd name="T85" fmla="*/ 11528 h 11969"/>
                    <a:gd name="T86" fmla="*/ 1411 w 9680"/>
                    <a:gd name="T87" fmla="*/ 5766 h 11969"/>
                    <a:gd name="T88" fmla="*/ 1109 w 9680"/>
                    <a:gd name="T89" fmla="*/ 5969 h 11969"/>
                    <a:gd name="T90" fmla="*/ 829 w 9680"/>
                    <a:gd name="T91" fmla="*/ 6068 h 11969"/>
                    <a:gd name="T92" fmla="*/ 579 w 9680"/>
                    <a:gd name="T93" fmla="*/ 6073 h 11969"/>
                    <a:gd name="T94" fmla="*/ 365 w 9680"/>
                    <a:gd name="T95" fmla="*/ 5993 h 11969"/>
                    <a:gd name="T96" fmla="*/ 194 w 9680"/>
                    <a:gd name="T97" fmla="*/ 5839 h 11969"/>
                    <a:gd name="T98" fmla="*/ 72 w 9680"/>
                    <a:gd name="T99" fmla="*/ 5620 h 11969"/>
                    <a:gd name="T100" fmla="*/ 8 w 9680"/>
                    <a:gd name="T101" fmla="*/ 5346 h 11969"/>
                    <a:gd name="T102" fmla="*/ 8 w 9680"/>
                    <a:gd name="T103" fmla="*/ 5027 h 119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680" h="11969">
                      <a:moveTo>
                        <a:pt x="3335" y="0"/>
                      </a:moveTo>
                      <a:lnTo>
                        <a:pt x="4120" y="0"/>
                      </a:lnTo>
                      <a:lnTo>
                        <a:pt x="4162" y="35"/>
                      </a:lnTo>
                      <a:lnTo>
                        <a:pt x="4203" y="67"/>
                      </a:lnTo>
                      <a:lnTo>
                        <a:pt x="4245" y="97"/>
                      </a:lnTo>
                      <a:lnTo>
                        <a:pt x="4286" y="125"/>
                      </a:lnTo>
                      <a:lnTo>
                        <a:pt x="4329" y="150"/>
                      </a:lnTo>
                      <a:lnTo>
                        <a:pt x="4370" y="173"/>
                      </a:lnTo>
                      <a:lnTo>
                        <a:pt x="4413" y="193"/>
                      </a:lnTo>
                      <a:lnTo>
                        <a:pt x="4456" y="211"/>
                      </a:lnTo>
                      <a:lnTo>
                        <a:pt x="4498" y="226"/>
                      </a:lnTo>
                      <a:lnTo>
                        <a:pt x="4541" y="240"/>
                      </a:lnTo>
                      <a:lnTo>
                        <a:pt x="4584" y="251"/>
                      </a:lnTo>
                      <a:lnTo>
                        <a:pt x="4627" y="259"/>
                      </a:lnTo>
                      <a:lnTo>
                        <a:pt x="4671" y="266"/>
                      </a:lnTo>
                      <a:lnTo>
                        <a:pt x="4713" y="270"/>
                      </a:lnTo>
                      <a:lnTo>
                        <a:pt x="4757" y="272"/>
                      </a:lnTo>
                      <a:lnTo>
                        <a:pt x="4800" y="272"/>
                      </a:lnTo>
                      <a:lnTo>
                        <a:pt x="4843" y="270"/>
                      </a:lnTo>
                      <a:lnTo>
                        <a:pt x="4887" y="266"/>
                      </a:lnTo>
                      <a:lnTo>
                        <a:pt x="4929" y="259"/>
                      </a:lnTo>
                      <a:lnTo>
                        <a:pt x="4973" y="251"/>
                      </a:lnTo>
                      <a:lnTo>
                        <a:pt x="5016" y="240"/>
                      </a:lnTo>
                      <a:lnTo>
                        <a:pt x="5058" y="228"/>
                      </a:lnTo>
                      <a:lnTo>
                        <a:pt x="5102" y="213"/>
                      </a:lnTo>
                      <a:lnTo>
                        <a:pt x="5145" y="197"/>
                      </a:lnTo>
                      <a:lnTo>
                        <a:pt x="5187" y="179"/>
                      </a:lnTo>
                      <a:lnTo>
                        <a:pt x="5230" y="159"/>
                      </a:lnTo>
                      <a:lnTo>
                        <a:pt x="5271" y="137"/>
                      </a:lnTo>
                      <a:lnTo>
                        <a:pt x="5314" y="112"/>
                      </a:lnTo>
                      <a:lnTo>
                        <a:pt x="5355" y="87"/>
                      </a:lnTo>
                      <a:lnTo>
                        <a:pt x="5397" y="59"/>
                      </a:lnTo>
                      <a:lnTo>
                        <a:pt x="5438" y="30"/>
                      </a:lnTo>
                      <a:lnTo>
                        <a:pt x="5480" y="0"/>
                      </a:lnTo>
                      <a:lnTo>
                        <a:pt x="6255" y="0"/>
                      </a:lnTo>
                      <a:lnTo>
                        <a:pt x="6513" y="111"/>
                      </a:lnTo>
                      <a:lnTo>
                        <a:pt x="6727" y="300"/>
                      </a:lnTo>
                      <a:lnTo>
                        <a:pt x="9652" y="5083"/>
                      </a:lnTo>
                      <a:lnTo>
                        <a:pt x="9667" y="5145"/>
                      </a:lnTo>
                      <a:lnTo>
                        <a:pt x="9677" y="5207"/>
                      </a:lnTo>
                      <a:lnTo>
                        <a:pt x="9680" y="5270"/>
                      </a:lnTo>
                      <a:lnTo>
                        <a:pt x="9679" y="5334"/>
                      </a:lnTo>
                      <a:lnTo>
                        <a:pt x="9673" y="5396"/>
                      </a:lnTo>
                      <a:lnTo>
                        <a:pt x="9661" y="5458"/>
                      </a:lnTo>
                      <a:lnTo>
                        <a:pt x="9644" y="5520"/>
                      </a:lnTo>
                      <a:lnTo>
                        <a:pt x="9623" y="5579"/>
                      </a:lnTo>
                      <a:lnTo>
                        <a:pt x="9598" y="5638"/>
                      </a:lnTo>
                      <a:lnTo>
                        <a:pt x="9568" y="5695"/>
                      </a:lnTo>
                      <a:lnTo>
                        <a:pt x="9534" y="5750"/>
                      </a:lnTo>
                      <a:lnTo>
                        <a:pt x="9496" y="5801"/>
                      </a:lnTo>
                      <a:lnTo>
                        <a:pt x="9454" y="5850"/>
                      </a:lnTo>
                      <a:lnTo>
                        <a:pt x="9409" y="5895"/>
                      </a:lnTo>
                      <a:lnTo>
                        <a:pt x="9361" y="5937"/>
                      </a:lnTo>
                      <a:lnTo>
                        <a:pt x="9309" y="5974"/>
                      </a:lnTo>
                      <a:lnTo>
                        <a:pt x="9253" y="6007"/>
                      </a:lnTo>
                      <a:lnTo>
                        <a:pt x="9196" y="6036"/>
                      </a:lnTo>
                      <a:lnTo>
                        <a:pt x="9135" y="6059"/>
                      </a:lnTo>
                      <a:lnTo>
                        <a:pt x="9071" y="6077"/>
                      </a:lnTo>
                      <a:lnTo>
                        <a:pt x="9006" y="6090"/>
                      </a:lnTo>
                      <a:lnTo>
                        <a:pt x="8938" y="6096"/>
                      </a:lnTo>
                      <a:lnTo>
                        <a:pt x="8868" y="6096"/>
                      </a:lnTo>
                      <a:lnTo>
                        <a:pt x="8795" y="6088"/>
                      </a:lnTo>
                      <a:lnTo>
                        <a:pt x="8722" y="6074"/>
                      </a:lnTo>
                      <a:lnTo>
                        <a:pt x="8646" y="6052"/>
                      </a:lnTo>
                      <a:lnTo>
                        <a:pt x="8570" y="6022"/>
                      </a:lnTo>
                      <a:lnTo>
                        <a:pt x="8492" y="5984"/>
                      </a:lnTo>
                      <a:lnTo>
                        <a:pt x="8413" y="5938"/>
                      </a:lnTo>
                      <a:lnTo>
                        <a:pt x="8333" y="5882"/>
                      </a:lnTo>
                      <a:lnTo>
                        <a:pt x="8253" y="5818"/>
                      </a:lnTo>
                      <a:lnTo>
                        <a:pt x="8173" y="5743"/>
                      </a:lnTo>
                      <a:lnTo>
                        <a:pt x="7407" y="4507"/>
                      </a:lnTo>
                      <a:lnTo>
                        <a:pt x="8215" y="7550"/>
                      </a:lnTo>
                      <a:lnTo>
                        <a:pt x="6928" y="7549"/>
                      </a:lnTo>
                      <a:lnTo>
                        <a:pt x="6939" y="11548"/>
                      </a:lnTo>
                      <a:lnTo>
                        <a:pt x="6875" y="11607"/>
                      </a:lnTo>
                      <a:lnTo>
                        <a:pt x="6811" y="11662"/>
                      </a:lnTo>
                      <a:lnTo>
                        <a:pt x="6747" y="11712"/>
                      </a:lnTo>
                      <a:lnTo>
                        <a:pt x="6683" y="11756"/>
                      </a:lnTo>
                      <a:lnTo>
                        <a:pt x="6618" y="11797"/>
                      </a:lnTo>
                      <a:lnTo>
                        <a:pt x="6554" y="11833"/>
                      </a:lnTo>
                      <a:lnTo>
                        <a:pt x="6490" y="11864"/>
                      </a:lnTo>
                      <a:lnTo>
                        <a:pt x="6426" y="11891"/>
                      </a:lnTo>
                      <a:lnTo>
                        <a:pt x="6363" y="11914"/>
                      </a:lnTo>
                      <a:lnTo>
                        <a:pt x="6299" y="11933"/>
                      </a:lnTo>
                      <a:lnTo>
                        <a:pt x="6235" y="11948"/>
                      </a:lnTo>
                      <a:lnTo>
                        <a:pt x="6172" y="11959"/>
                      </a:lnTo>
                      <a:lnTo>
                        <a:pt x="6109" y="11966"/>
                      </a:lnTo>
                      <a:lnTo>
                        <a:pt x="6047" y="11969"/>
                      </a:lnTo>
                      <a:lnTo>
                        <a:pt x="5986" y="11969"/>
                      </a:lnTo>
                      <a:lnTo>
                        <a:pt x="5925" y="11966"/>
                      </a:lnTo>
                      <a:lnTo>
                        <a:pt x="5864" y="11960"/>
                      </a:lnTo>
                      <a:lnTo>
                        <a:pt x="5805" y="11950"/>
                      </a:lnTo>
                      <a:lnTo>
                        <a:pt x="5746" y="11937"/>
                      </a:lnTo>
                      <a:lnTo>
                        <a:pt x="5688" y="11921"/>
                      </a:lnTo>
                      <a:lnTo>
                        <a:pt x="5630" y="11903"/>
                      </a:lnTo>
                      <a:lnTo>
                        <a:pt x="5574" y="11882"/>
                      </a:lnTo>
                      <a:lnTo>
                        <a:pt x="5518" y="11858"/>
                      </a:lnTo>
                      <a:lnTo>
                        <a:pt x="5465" y="11832"/>
                      </a:lnTo>
                      <a:lnTo>
                        <a:pt x="5412" y="11804"/>
                      </a:lnTo>
                      <a:lnTo>
                        <a:pt x="5360" y="11773"/>
                      </a:lnTo>
                      <a:lnTo>
                        <a:pt x="5310" y="11740"/>
                      </a:lnTo>
                      <a:lnTo>
                        <a:pt x="5259" y="11705"/>
                      </a:lnTo>
                      <a:lnTo>
                        <a:pt x="5212" y="11669"/>
                      </a:lnTo>
                      <a:lnTo>
                        <a:pt x="5166" y="11630"/>
                      </a:lnTo>
                      <a:lnTo>
                        <a:pt x="5120" y="11590"/>
                      </a:lnTo>
                      <a:lnTo>
                        <a:pt x="5077" y="11549"/>
                      </a:lnTo>
                      <a:lnTo>
                        <a:pt x="5076" y="7760"/>
                      </a:lnTo>
                      <a:lnTo>
                        <a:pt x="5065" y="7742"/>
                      </a:lnTo>
                      <a:lnTo>
                        <a:pt x="5053" y="7726"/>
                      </a:lnTo>
                      <a:lnTo>
                        <a:pt x="5040" y="7710"/>
                      </a:lnTo>
                      <a:lnTo>
                        <a:pt x="5026" y="7696"/>
                      </a:lnTo>
                      <a:lnTo>
                        <a:pt x="5011" y="7682"/>
                      </a:lnTo>
                      <a:lnTo>
                        <a:pt x="4997" y="7671"/>
                      </a:lnTo>
                      <a:lnTo>
                        <a:pt x="4981" y="7659"/>
                      </a:lnTo>
                      <a:lnTo>
                        <a:pt x="4965" y="7649"/>
                      </a:lnTo>
                      <a:lnTo>
                        <a:pt x="4948" y="7641"/>
                      </a:lnTo>
                      <a:lnTo>
                        <a:pt x="4931" y="7633"/>
                      </a:lnTo>
                      <a:lnTo>
                        <a:pt x="4913" y="7627"/>
                      </a:lnTo>
                      <a:lnTo>
                        <a:pt x="4895" y="7622"/>
                      </a:lnTo>
                      <a:lnTo>
                        <a:pt x="4877" y="7617"/>
                      </a:lnTo>
                      <a:lnTo>
                        <a:pt x="4859" y="7614"/>
                      </a:lnTo>
                      <a:lnTo>
                        <a:pt x="4841" y="7613"/>
                      </a:lnTo>
                      <a:lnTo>
                        <a:pt x="4823" y="7612"/>
                      </a:lnTo>
                      <a:lnTo>
                        <a:pt x="4804" y="7613"/>
                      </a:lnTo>
                      <a:lnTo>
                        <a:pt x="4786" y="7614"/>
                      </a:lnTo>
                      <a:lnTo>
                        <a:pt x="4768" y="7617"/>
                      </a:lnTo>
                      <a:lnTo>
                        <a:pt x="4749" y="7622"/>
                      </a:lnTo>
                      <a:lnTo>
                        <a:pt x="4731" y="7626"/>
                      </a:lnTo>
                      <a:lnTo>
                        <a:pt x="4714" y="7632"/>
                      </a:lnTo>
                      <a:lnTo>
                        <a:pt x="4697" y="7640"/>
                      </a:lnTo>
                      <a:lnTo>
                        <a:pt x="4680" y="7649"/>
                      </a:lnTo>
                      <a:lnTo>
                        <a:pt x="4664" y="7659"/>
                      </a:lnTo>
                      <a:lnTo>
                        <a:pt x="4648" y="7670"/>
                      </a:lnTo>
                      <a:lnTo>
                        <a:pt x="4633" y="7681"/>
                      </a:lnTo>
                      <a:lnTo>
                        <a:pt x="4619" y="7695"/>
                      </a:lnTo>
                      <a:lnTo>
                        <a:pt x="4605" y="7710"/>
                      </a:lnTo>
                      <a:lnTo>
                        <a:pt x="4592" y="7725"/>
                      </a:lnTo>
                      <a:lnTo>
                        <a:pt x="4580" y="7742"/>
                      </a:lnTo>
                      <a:lnTo>
                        <a:pt x="4568" y="7760"/>
                      </a:lnTo>
                      <a:lnTo>
                        <a:pt x="4555" y="11554"/>
                      </a:lnTo>
                      <a:lnTo>
                        <a:pt x="4467" y="11633"/>
                      </a:lnTo>
                      <a:lnTo>
                        <a:pt x="4381" y="11702"/>
                      </a:lnTo>
                      <a:lnTo>
                        <a:pt x="4295" y="11762"/>
                      </a:lnTo>
                      <a:lnTo>
                        <a:pt x="4211" y="11813"/>
                      </a:lnTo>
                      <a:lnTo>
                        <a:pt x="4128" y="11856"/>
                      </a:lnTo>
                      <a:lnTo>
                        <a:pt x="4046" y="11891"/>
                      </a:lnTo>
                      <a:lnTo>
                        <a:pt x="3966" y="11919"/>
                      </a:lnTo>
                      <a:lnTo>
                        <a:pt x="3887" y="11940"/>
                      </a:lnTo>
                      <a:lnTo>
                        <a:pt x="3809" y="11954"/>
                      </a:lnTo>
                      <a:lnTo>
                        <a:pt x="3735" y="11963"/>
                      </a:lnTo>
                      <a:lnTo>
                        <a:pt x="3661" y="11966"/>
                      </a:lnTo>
                      <a:lnTo>
                        <a:pt x="3590" y="11964"/>
                      </a:lnTo>
                      <a:lnTo>
                        <a:pt x="3521" y="11956"/>
                      </a:lnTo>
                      <a:lnTo>
                        <a:pt x="3454" y="11946"/>
                      </a:lnTo>
                      <a:lnTo>
                        <a:pt x="3389" y="11931"/>
                      </a:lnTo>
                      <a:lnTo>
                        <a:pt x="3327" y="11913"/>
                      </a:lnTo>
                      <a:lnTo>
                        <a:pt x="3267" y="11891"/>
                      </a:lnTo>
                      <a:lnTo>
                        <a:pt x="3210" y="11868"/>
                      </a:lnTo>
                      <a:lnTo>
                        <a:pt x="3156" y="11843"/>
                      </a:lnTo>
                      <a:lnTo>
                        <a:pt x="3105" y="11815"/>
                      </a:lnTo>
                      <a:lnTo>
                        <a:pt x="3057" y="11786"/>
                      </a:lnTo>
                      <a:lnTo>
                        <a:pt x="3011" y="11757"/>
                      </a:lnTo>
                      <a:lnTo>
                        <a:pt x="2969" y="11728"/>
                      </a:lnTo>
                      <a:lnTo>
                        <a:pt x="2930" y="11699"/>
                      </a:lnTo>
                      <a:lnTo>
                        <a:pt x="2895" y="11670"/>
                      </a:lnTo>
                      <a:lnTo>
                        <a:pt x="2863" y="11644"/>
                      </a:lnTo>
                      <a:lnTo>
                        <a:pt x="2835" y="11617"/>
                      </a:lnTo>
                      <a:lnTo>
                        <a:pt x="2811" y="11593"/>
                      </a:lnTo>
                      <a:lnTo>
                        <a:pt x="2790" y="11572"/>
                      </a:lnTo>
                      <a:lnTo>
                        <a:pt x="2773" y="11554"/>
                      </a:lnTo>
                      <a:lnTo>
                        <a:pt x="2761" y="11538"/>
                      </a:lnTo>
                      <a:lnTo>
                        <a:pt x="2752" y="11528"/>
                      </a:lnTo>
                      <a:lnTo>
                        <a:pt x="2746" y="7565"/>
                      </a:lnTo>
                      <a:lnTo>
                        <a:pt x="1423" y="7563"/>
                      </a:lnTo>
                      <a:lnTo>
                        <a:pt x="2228" y="4511"/>
                      </a:lnTo>
                      <a:lnTo>
                        <a:pt x="1411" y="5766"/>
                      </a:lnTo>
                      <a:lnTo>
                        <a:pt x="1334" y="5827"/>
                      </a:lnTo>
                      <a:lnTo>
                        <a:pt x="1257" y="5882"/>
                      </a:lnTo>
                      <a:lnTo>
                        <a:pt x="1183" y="5928"/>
                      </a:lnTo>
                      <a:lnTo>
                        <a:pt x="1109" y="5969"/>
                      </a:lnTo>
                      <a:lnTo>
                        <a:pt x="1037" y="6003"/>
                      </a:lnTo>
                      <a:lnTo>
                        <a:pt x="966" y="6031"/>
                      </a:lnTo>
                      <a:lnTo>
                        <a:pt x="896" y="6053"/>
                      </a:lnTo>
                      <a:lnTo>
                        <a:pt x="829" y="6068"/>
                      </a:lnTo>
                      <a:lnTo>
                        <a:pt x="763" y="6077"/>
                      </a:lnTo>
                      <a:lnTo>
                        <a:pt x="700" y="6082"/>
                      </a:lnTo>
                      <a:lnTo>
                        <a:pt x="639" y="6081"/>
                      </a:lnTo>
                      <a:lnTo>
                        <a:pt x="579" y="6073"/>
                      </a:lnTo>
                      <a:lnTo>
                        <a:pt x="522" y="6060"/>
                      </a:lnTo>
                      <a:lnTo>
                        <a:pt x="467" y="6043"/>
                      </a:lnTo>
                      <a:lnTo>
                        <a:pt x="414" y="6021"/>
                      </a:lnTo>
                      <a:lnTo>
                        <a:pt x="365" y="5993"/>
                      </a:lnTo>
                      <a:lnTo>
                        <a:pt x="317" y="5961"/>
                      </a:lnTo>
                      <a:lnTo>
                        <a:pt x="273" y="5925"/>
                      </a:lnTo>
                      <a:lnTo>
                        <a:pt x="232" y="5884"/>
                      </a:lnTo>
                      <a:lnTo>
                        <a:pt x="194" y="5839"/>
                      </a:lnTo>
                      <a:lnTo>
                        <a:pt x="158" y="5790"/>
                      </a:lnTo>
                      <a:lnTo>
                        <a:pt x="127" y="5737"/>
                      </a:lnTo>
                      <a:lnTo>
                        <a:pt x="98" y="5681"/>
                      </a:lnTo>
                      <a:lnTo>
                        <a:pt x="72" y="5620"/>
                      </a:lnTo>
                      <a:lnTo>
                        <a:pt x="51" y="5556"/>
                      </a:lnTo>
                      <a:lnTo>
                        <a:pt x="33" y="5489"/>
                      </a:lnTo>
                      <a:lnTo>
                        <a:pt x="18" y="5419"/>
                      </a:lnTo>
                      <a:lnTo>
                        <a:pt x="8" y="5346"/>
                      </a:lnTo>
                      <a:lnTo>
                        <a:pt x="2" y="5270"/>
                      </a:lnTo>
                      <a:lnTo>
                        <a:pt x="0" y="5191"/>
                      </a:lnTo>
                      <a:lnTo>
                        <a:pt x="2" y="5110"/>
                      </a:lnTo>
                      <a:lnTo>
                        <a:pt x="8" y="5027"/>
                      </a:lnTo>
                      <a:lnTo>
                        <a:pt x="2790" y="433"/>
                      </a:lnTo>
                      <a:lnTo>
                        <a:pt x="3008" y="162"/>
                      </a:lnTo>
                      <a:lnTo>
                        <a:pt x="3335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10" name="Group 36"/>
              <p:cNvGrpSpPr>
                <a:grpSpLocks noChangeAspect="1"/>
              </p:cNvGrpSpPr>
              <p:nvPr/>
            </p:nvGrpSpPr>
            <p:grpSpPr bwMode="auto">
              <a:xfrm>
                <a:off x="1485003" y="5853987"/>
                <a:ext cx="380676" cy="737947"/>
                <a:chOff x="2863" y="985"/>
                <a:chExt cx="1952" cy="3784"/>
              </a:xfrm>
              <a:solidFill>
                <a:srgbClr val="00A6DA"/>
              </a:solidFill>
            </p:grpSpPr>
            <p:sp>
              <p:nvSpPr>
                <p:cNvPr id="23" name="Freeform 37"/>
                <p:cNvSpPr>
                  <a:spLocks/>
                </p:cNvSpPr>
                <p:nvPr/>
              </p:nvSpPr>
              <p:spPr bwMode="auto">
                <a:xfrm>
                  <a:off x="3131" y="2081"/>
                  <a:ext cx="1684" cy="2688"/>
                </a:xfrm>
                <a:custGeom>
                  <a:avLst/>
                  <a:gdLst>
                    <a:gd name="T0" fmla="*/ 4174 w 8420"/>
                    <a:gd name="T1" fmla="*/ 639 h 13438"/>
                    <a:gd name="T2" fmla="*/ 5666 w 8420"/>
                    <a:gd name="T3" fmla="*/ 112 h 13438"/>
                    <a:gd name="T4" fmla="*/ 8410 w 8420"/>
                    <a:gd name="T5" fmla="*/ 5089 h 13438"/>
                    <a:gd name="T6" fmla="*/ 8419 w 8420"/>
                    <a:gd name="T7" fmla="*/ 5275 h 13438"/>
                    <a:gd name="T8" fmla="*/ 8389 w 8420"/>
                    <a:gd name="T9" fmla="*/ 5460 h 13438"/>
                    <a:gd name="T10" fmla="*/ 8323 w 8420"/>
                    <a:gd name="T11" fmla="*/ 5634 h 13438"/>
                    <a:gd name="T12" fmla="*/ 8224 w 8420"/>
                    <a:gd name="T13" fmla="*/ 5786 h 13438"/>
                    <a:gd name="T14" fmla="*/ 8097 w 8420"/>
                    <a:gd name="T15" fmla="*/ 5910 h 13438"/>
                    <a:gd name="T16" fmla="*/ 7945 w 8420"/>
                    <a:gd name="T17" fmla="*/ 5994 h 13438"/>
                    <a:gd name="T18" fmla="*/ 7775 w 8420"/>
                    <a:gd name="T19" fmla="*/ 6029 h 13438"/>
                    <a:gd name="T20" fmla="*/ 7587 w 8420"/>
                    <a:gd name="T21" fmla="*/ 6008 h 13438"/>
                    <a:gd name="T22" fmla="*/ 7387 w 8420"/>
                    <a:gd name="T23" fmla="*/ 5919 h 13438"/>
                    <a:gd name="T24" fmla="*/ 7180 w 8420"/>
                    <a:gd name="T25" fmla="*/ 5754 h 13438"/>
                    <a:gd name="T26" fmla="*/ 7146 w 8420"/>
                    <a:gd name="T27" fmla="*/ 7469 h 13438"/>
                    <a:gd name="T28" fmla="*/ 5980 w 8420"/>
                    <a:gd name="T29" fmla="*/ 13081 h 13438"/>
                    <a:gd name="T30" fmla="*/ 5813 w 8420"/>
                    <a:gd name="T31" fmla="*/ 13229 h 13438"/>
                    <a:gd name="T32" fmla="*/ 5645 w 8420"/>
                    <a:gd name="T33" fmla="*/ 13334 h 13438"/>
                    <a:gd name="T34" fmla="*/ 5478 w 8420"/>
                    <a:gd name="T35" fmla="*/ 13403 h 13438"/>
                    <a:gd name="T36" fmla="*/ 5314 w 8420"/>
                    <a:gd name="T37" fmla="*/ 13435 h 13438"/>
                    <a:gd name="T38" fmla="*/ 5154 w 8420"/>
                    <a:gd name="T39" fmla="*/ 13436 h 13438"/>
                    <a:gd name="T40" fmla="*/ 4998 w 8420"/>
                    <a:gd name="T41" fmla="*/ 13407 h 13438"/>
                    <a:gd name="T42" fmla="*/ 4849 w 8420"/>
                    <a:gd name="T43" fmla="*/ 13352 h 13438"/>
                    <a:gd name="T44" fmla="*/ 4708 w 8420"/>
                    <a:gd name="T45" fmla="*/ 13275 h 13438"/>
                    <a:gd name="T46" fmla="*/ 4575 w 8420"/>
                    <a:gd name="T47" fmla="*/ 13178 h 13438"/>
                    <a:gd name="T48" fmla="*/ 4454 w 8420"/>
                    <a:gd name="T49" fmla="*/ 13063 h 13438"/>
                    <a:gd name="T50" fmla="*/ 4406 w 8420"/>
                    <a:gd name="T51" fmla="*/ 7658 h 13438"/>
                    <a:gd name="T52" fmla="*/ 4372 w 8420"/>
                    <a:gd name="T53" fmla="*/ 7612 h 13438"/>
                    <a:gd name="T54" fmla="*/ 4333 w 8420"/>
                    <a:gd name="T55" fmla="*/ 7576 h 13438"/>
                    <a:gd name="T56" fmla="*/ 4289 w 8420"/>
                    <a:gd name="T57" fmla="*/ 7550 h 13438"/>
                    <a:gd name="T58" fmla="*/ 4243 w 8420"/>
                    <a:gd name="T59" fmla="*/ 7535 h 13438"/>
                    <a:gd name="T60" fmla="*/ 4195 w 8420"/>
                    <a:gd name="T61" fmla="*/ 7529 h 13438"/>
                    <a:gd name="T62" fmla="*/ 4147 w 8420"/>
                    <a:gd name="T63" fmla="*/ 7535 h 13438"/>
                    <a:gd name="T64" fmla="*/ 4101 w 8420"/>
                    <a:gd name="T65" fmla="*/ 7549 h 13438"/>
                    <a:gd name="T66" fmla="*/ 4057 w 8420"/>
                    <a:gd name="T67" fmla="*/ 7575 h 13438"/>
                    <a:gd name="T68" fmla="*/ 4018 w 8420"/>
                    <a:gd name="T69" fmla="*/ 7611 h 13438"/>
                    <a:gd name="T70" fmla="*/ 3983 w 8420"/>
                    <a:gd name="T71" fmla="*/ 7658 h 13438"/>
                    <a:gd name="T72" fmla="*/ 3886 w 8420"/>
                    <a:gd name="T73" fmla="*/ 13093 h 13438"/>
                    <a:gd name="T74" fmla="*/ 3663 w 8420"/>
                    <a:gd name="T75" fmla="*/ 13272 h 13438"/>
                    <a:gd name="T76" fmla="*/ 3449 w 8420"/>
                    <a:gd name="T77" fmla="*/ 13380 h 13438"/>
                    <a:gd name="T78" fmla="*/ 3248 w 8420"/>
                    <a:gd name="T79" fmla="*/ 13426 h 13438"/>
                    <a:gd name="T80" fmla="*/ 3062 w 8420"/>
                    <a:gd name="T81" fmla="*/ 13425 h 13438"/>
                    <a:gd name="T82" fmla="*/ 2894 w 8420"/>
                    <a:gd name="T83" fmla="*/ 13386 h 13438"/>
                    <a:gd name="T84" fmla="*/ 2745 w 8420"/>
                    <a:gd name="T85" fmla="*/ 13321 h 13438"/>
                    <a:gd name="T86" fmla="*/ 2620 w 8420"/>
                    <a:gd name="T87" fmla="*/ 13242 h 13438"/>
                    <a:gd name="T88" fmla="*/ 2518 w 8420"/>
                    <a:gd name="T89" fmla="*/ 13159 h 13438"/>
                    <a:gd name="T90" fmla="*/ 2444 w 8420"/>
                    <a:gd name="T91" fmla="*/ 13085 h 13438"/>
                    <a:gd name="T92" fmla="*/ 2402 w 8420"/>
                    <a:gd name="T93" fmla="*/ 13032 h 13438"/>
                    <a:gd name="T94" fmla="*/ 1238 w 8420"/>
                    <a:gd name="T95" fmla="*/ 7480 h 13438"/>
                    <a:gd name="T96" fmla="*/ 1160 w 8420"/>
                    <a:gd name="T97" fmla="*/ 5764 h 13438"/>
                    <a:gd name="T98" fmla="*/ 965 w 8420"/>
                    <a:gd name="T99" fmla="*/ 5905 h 13438"/>
                    <a:gd name="T100" fmla="*/ 780 w 8420"/>
                    <a:gd name="T101" fmla="*/ 5986 h 13438"/>
                    <a:gd name="T102" fmla="*/ 610 w 8420"/>
                    <a:gd name="T103" fmla="*/ 6016 h 13438"/>
                    <a:gd name="T104" fmla="*/ 454 w 8420"/>
                    <a:gd name="T105" fmla="*/ 5995 h 13438"/>
                    <a:gd name="T106" fmla="*/ 317 w 8420"/>
                    <a:gd name="T107" fmla="*/ 5928 h 13438"/>
                    <a:gd name="T108" fmla="*/ 201 w 8420"/>
                    <a:gd name="T109" fmla="*/ 5821 h 13438"/>
                    <a:gd name="T110" fmla="*/ 110 w 8420"/>
                    <a:gd name="T111" fmla="*/ 5675 h 13438"/>
                    <a:gd name="T112" fmla="*/ 44 w 8420"/>
                    <a:gd name="T113" fmla="*/ 5496 h 13438"/>
                    <a:gd name="T114" fmla="*/ 7 w 8420"/>
                    <a:gd name="T115" fmla="*/ 5288 h 13438"/>
                    <a:gd name="T116" fmla="*/ 1 w 8420"/>
                    <a:gd name="T117" fmla="*/ 5055 h 13438"/>
                    <a:gd name="T118" fmla="*/ 2616 w 8420"/>
                    <a:gd name="T119" fmla="*/ 162 h 13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8420" h="13438">
                      <a:moveTo>
                        <a:pt x="2901" y="0"/>
                      </a:moveTo>
                      <a:lnTo>
                        <a:pt x="3692" y="0"/>
                      </a:lnTo>
                      <a:lnTo>
                        <a:pt x="4174" y="639"/>
                      </a:lnTo>
                      <a:lnTo>
                        <a:pt x="4653" y="0"/>
                      </a:lnTo>
                      <a:lnTo>
                        <a:pt x="5441" y="0"/>
                      </a:lnTo>
                      <a:lnTo>
                        <a:pt x="5666" y="112"/>
                      </a:lnTo>
                      <a:lnTo>
                        <a:pt x="5851" y="297"/>
                      </a:lnTo>
                      <a:lnTo>
                        <a:pt x="8396" y="5029"/>
                      </a:lnTo>
                      <a:lnTo>
                        <a:pt x="8410" y="5089"/>
                      </a:lnTo>
                      <a:lnTo>
                        <a:pt x="8418" y="5151"/>
                      </a:lnTo>
                      <a:lnTo>
                        <a:pt x="8420" y="5213"/>
                      </a:lnTo>
                      <a:lnTo>
                        <a:pt x="8419" y="5275"/>
                      </a:lnTo>
                      <a:lnTo>
                        <a:pt x="8413" y="5338"/>
                      </a:lnTo>
                      <a:lnTo>
                        <a:pt x="8404" y="5399"/>
                      </a:lnTo>
                      <a:lnTo>
                        <a:pt x="8389" y="5460"/>
                      </a:lnTo>
                      <a:lnTo>
                        <a:pt x="8370" y="5519"/>
                      </a:lnTo>
                      <a:lnTo>
                        <a:pt x="8349" y="5577"/>
                      </a:lnTo>
                      <a:lnTo>
                        <a:pt x="8323" y="5634"/>
                      </a:lnTo>
                      <a:lnTo>
                        <a:pt x="8293" y="5687"/>
                      </a:lnTo>
                      <a:lnTo>
                        <a:pt x="8260" y="5738"/>
                      </a:lnTo>
                      <a:lnTo>
                        <a:pt x="8224" y="5786"/>
                      </a:lnTo>
                      <a:lnTo>
                        <a:pt x="8185" y="5831"/>
                      </a:lnTo>
                      <a:lnTo>
                        <a:pt x="8142" y="5873"/>
                      </a:lnTo>
                      <a:lnTo>
                        <a:pt x="8097" y="5910"/>
                      </a:lnTo>
                      <a:lnTo>
                        <a:pt x="8050" y="5943"/>
                      </a:lnTo>
                      <a:lnTo>
                        <a:pt x="7999" y="5971"/>
                      </a:lnTo>
                      <a:lnTo>
                        <a:pt x="7945" y="5994"/>
                      </a:lnTo>
                      <a:lnTo>
                        <a:pt x="7891" y="6011"/>
                      </a:lnTo>
                      <a:lnTo>
                        <a:pt x="7834" y="6023"/>
                      </a:lnTo>
                      <a:lnTo>
                        <a:pt x="7775" y="6029"/>
                      </a:lnTo>
                      <a:lnTo>
                        <a:pt x="7713" y="6029"/>
                      </a:lnTo>
                      <a:lnTo>
                        <a:pt x="7651" y="6022"/>
                      </a:lnTo>
                      <a:lnTo>
                        <a:pt x="7587" y="6008"/>
                      </a:lnTo>
                      <a:lnTo>
                        <a:pt x="7522" y="5986"/>
                      </a:lnTo>
                      <a:lnTo>
                        <a:pt x="7455" y="5957"/>
                      </a:lnTo>
                      <a:lnTo>
                        <a:pt x="7387" y="5919"/>
                      </a:lnTo>
                      <a:lnTo>
                        <a:pt x="7318" y="5873"/>
                      </a:lnTo>
                      <a:lnTo>
                        <a:pt x="7249" y="5818"/>
                      </a:lnTo>
                      <a:lnTo>
                        <a:pt x="7180" y="5754"/>
                      </a:lnTo>
                      <a:lnTo>
                        <a:pt x="7109" y="5681"/>
                      </a:lnTo>
                      <a:lnTo>
                        <a:pt x="6443" y="4458"/>
                      </a:lnTo>
                      <a:lnTo>
                        <a:pt x="7146" y="7469"/>
                      </a:lnTo>
                      <a:lnTo>
                        <a:pt x="6027" y="7467"/>
                      </a:lnTo>
                      <a:lnTo>
                        <a:pt x="6035" y="13021"/>
                      </a:lnTo>
                      <a:lnTo>
                        <a:pt x="5980" y="13081"/>
                      </a:lnTo>
                      <a:lnTo>
                        <a:pt x="5925" y="13134"/>
                      </a:lnTo>
                      <a:lnTo>
                        <a:pt x="5869" y="13184"/>
                      </a:lnTo>
                      <a:lnTo>
                        <a:pt x="5813" y="13229"/>
                      </a:lnTo>
                      <a:lnTo>
                        <a:pt x="5758" y="13268"/>
                      </a:lnTo>
                      <a:lnTo>
                        <a:pt x="5701" y="13303"/>
                      </a:lnTo>
                      <a:lnTo>
                        <a:pt x="5645" y="13334"/>
                      </a:lnTo>
                      <a:lnTo>
                        <a:pt x="5590" y="13361"/>
                      </a:lnTo>
                      <a:lnTo>
                        <a:pt x="5534" y="13384"/>
                      </a:lnTo>
                      <a:lnTo>
                        <a:pt x="5478" y="13403"/>
                      </a:lnTo>
                      <a:lnTo>
                        <a:pt x="5424" y="13417"/>
                      </a:lnTo>
                      <a:lnTo>
                        <a:pt x="5370" y="13428"/>
                      </a:lnTo>
                      <a:lnTo>
                        <a:pt x="5314" y="13435"/>
                      </a:lnTo>
                      <a:lnTo>
                        <a:pt x="5261" y="13438"/>
                      </a:lnTo>
                      <a:lnTo>
                        <a:pt x="5206" y="13438"/>
                      </a:lnTo>
                      <a:lnTo>
                        <a:pt x="5154" y="13436"/>
                      </a:lnTo>
                      <a:lnTo>
                        <a:pt x="5101" y="13429"/>
                      </a:lnTo>
                      <a:lnTo>
                        <a:pt x="5049" y="13419"/>
                      </a:lnTo>
                      <a:lnTo>
                        <a:pt x="4998" y="13407"/>
                      </a:lnTo>
                      <a:lnTo>
                        <a:pt x="4947" y="13392"/>
                      </a:lnTo>
                      <a:lnTo>
                        <a:pt x="4897" y="13373"/>
                      </a:lnTo>
                      <a:lnTo>
                        <a:pt x="4849" y="13352"/>
                      </a:lnTo>
                      <a:lnTo>
                        <a:pt x="4800" y="13329"/>
                      </a:lnTo>
                      <a:lnTo>
                        <a:pt x="4754" y="13303"/>
                      </a:lnTo>
                      <a:lnTo>
                        <a:pt x="4708" y="13275"/>
                      </a:lnTo>
                      <a:lnTo>
                        <a:pt x="4663" y="13244"/>
                      </a:lnTo>
                      <a:lnTo>
                        <a:pt x="4618" y="13212"/>
                      </a:lnTo>
                      <a:lnTo>
                        <a:pt x="4575" y="13178"/>
                      </a:lnTo>
                      <a:lnTo>
                        <a:pt x="4534" y="13141"/>
                      </a:lnTo>
                      <a:lnTo>
                        <a:pt x="4494" y="13103"/>
                      </a:lnTo>
                      <a:lnTo>
                        <a:pt x="4454" y="13063"/>
                      </a:lnTo>
                      <a:lnTo>
                        <a:pt x="4417" y="13023"/>
                      </a:lnTo>
                      <a:lnTo>
                        <a:pt x="4415" y="7676"/>
                      </a:lnTo>
                      <a:lnTo>
                        <a:pt x="4406" y="7658"/>
                      </a:lnTo>
                      <a:lnTo>
                        <a:pt x="4395" y="7641"/>
                      </a:lnTo>
                      <a:lnTo>
                        <a:pt x="4385" y="7626"/>
                      </a:lnTo>
                      <a:lnTo>
                        <a:pt x="4372" y="7612"/>
                      </a:lnTo>
                      <a:lnTo>
                        <a:pt x="4360" y="7599"/>
                      </a:lnTo>
                      <a:lnTo>
                        <a:pt x="4347" y="7587"/>
                      </a:lnTo>
                      <a:lnTo>
                        <a:pt x="4333" y="7576"/>
                      </a:lnTo>
                      <a:lnTo>
                        <a:pt x="4318" y="7567"/>
                      </a:lnTo>
                      <a:lnTo>
                        <a:pt x="4304" y="7557"/>
                      </a:lnTo>
                      <a:lnTo>
                        <a:pt x="4289" y="7550"/>
                      </a:lnTo>
                      <a:lnTo>
                        <a:pt x="4275" y="7544"/>
                      </a:lnTo>
                      <a:lnTo>
                        <a:pt x="4258" y="7538"/>
                      </a:lnTo>
                      <a:lnTo>
                        <a:pt x="4243" y="7535"/>
                      </a:lnTo>
                      <a:lnTo>
                        <a:pt x="4227" y="7531"/>
                      </a:lnTo>
                      <a:lnTo>
                        <a:pt x="4211" y="7530"/>
                      </a:lnTo>
                      <a:lnTo>
                        <a:pt x="4195" y="7529"/>
                      </a:lnTo>
                      <a:lnTo>
                        <a:pt x="4179" y="7530"/>
                      </a:lnTo>
                      <a:lnTo>
                        <a:pt x="4163" y="7531"/>
                      </a:lnTo>
                      <a:lnTo>
                        <a:pt x="4147" y="7535"/>
                      </a:lnTo>
                      <a:lnTo>
                        <a:pt x="4131" y="7538"/>
                      </a:lnTo>
                      <a:lnTo>
                        <a:pt x="4116" y="7543"/>
                      </a:lnTo>
                      <a:lnTo>
                        <a:pt x="4101" y="7549"/>
                      </a:lnTo>
                      <a:lnTo>
                        <a:pt x="4085" y="7557"/>
                      </a:lnTo>
                      <a:lnTo>
                        <a:pt x="4071" y="7566"/>
                      </a:lnTo>
                      <a:lnTo>
                        <a:pt x="4057" y="7575"/>
                      </a:lnTo>
                      <a:lnTo>
                        <a:pt x="4044" y="7586"/>
                      </a:lnTo>
                      <a:lnTo>
                        <a:pt x="4031" y="7598"/>
                      </a:lnTo>
                      <a:lnTo>
                        <a:pt x="4018" y="7611"/>
                      </a:lnTo>
                      <a:lnTo>
                        <a:pt x="4006" y="7626"/>
                      </a:lnTo>
                      <a:lnTo>
                        <a:pt x="3994" y="7641"/>
                      </a:lnTo>
                      <a:lnTo>
                        <a:pt x="3983" y="7658"/>
                      </a:lnTo>
                      <a:lnTo>
                        <a:pt x="3974" y="7676"/>
                      </a:lnTo>
                      <a:lnTo>
                        <a:pt x="3962" y="13014"/>
                      </a:lnTo>
                      <a:lnTo>
                        <a:pt x="3886" y="13093"/>
                      </a:lnTo>
                      <a:lnTo>
                        <a:pt x="3811" y="13161"/>
                      </a:lnTo>
                      <a:lnTo>
                        <a:pt x="3736" y="13220"/>
                      </a:lnTo>
                      <a:lnTo>
                        <a:pt x="3663" y="13272"/>
                      </a:lnTo>
                      <a:lnTo>
                        <a:pt x="3590" y="13315"/>
                      </a:lnTo>
                      <a:lnTo>
                        <a:pt x="3519" y="13351"/>
                      </a:lnTo>
                      <a:lnTo>
                        <a:pt x="3449" y="13380"/>
                      </a:lnTo>
                      <a:lnTo>
                        <a:pt x="3381" y="13401"/>
                      </a:lnTo>
                      <a:lnTo>
                        <a:pt x="3313" y="13417"/>
                      </a:lnTo>
                      <a:lnTo>
                        <a:pt x="3248" y="13426"/>
                      </a:lnTo>
                      <a:lnTo>
                        <a:pt x="3184" y="13431"/>
                      </a:lnTo>
                      <a:lnTo>
                        <a:pt x="3123" y="13430"/>
                      </a:lnTo>
                      <a:lnTo>
                        <a:pt x="3062" y="13425"/>
                      </a:lnTo>
                      <a:lnTo>
                        <a:pt x="3004" y="13416"/>
                      </a:lnTo>
                      <a:lnTo>
                        <a:pt x="2948" y="13403"/>
                      </a:lnTo>
                      <a:lnTo>
                        <a:pt x="2894" y="13386"/>
                      </a:lnTo>
                      <a:lnTo>
                        <a:pt x="2842" y="13366"/>
                      </a:lnTo>
                      <a:lnTo>
                        <a:pt x="2792" y="13345"/>
                      </a:lnTo>
                      <a:lnTo>
                        <a:pt x="2745" y="13321"/>
                      </a:lnTo>
                      <a:lnTo>
                        <a:pt x="2700" y="13295"/>
                      </a:lnTo>
                      <a:lnTo>
                        <a:pt x="2659" y="13269"/>
                      </a:lnTo>
                      <a:lnTo>
                        <a:pt x="2620" y="13242"/>
                      </a:lnTo>
                      <a:lnTo>
                        <a:pt x="2583" y="13213"/>
                      </a:lnTo>
                      <a:lnTo>
                        <a:pt x="2549" y="13186"/>
                      </a:lnTo>
                      <a:lnTo>
                        <a:pt x="2518" y="13159"/>
                      </a:lnTo>
                      <a:lnTo>
                        <a:pt x="2491" y="13133"/>
                      </a:lnTo>
                      <a:lnTo>
                        <a:pt x="2466" y="13109"/>
                      </a:lnTo>
                      <a:lnTo>
                        <a:pt x="2444" y="13085"/>
                      </a:lnTo>
                      <a:lnTo>
                        <a:pt x="2427" y="13065"/>
                      </a:lnTo>
                      <a:lnTo>
                        <a:pt x="2412" y="13048"/>
                      </a:lnTo>
                      <a:lnTo>
                        <a:pt x="2402" y="13032"/>
                      </a:lnTo>
                      <a:lnTo>
                        <a:pt x="2395" y="13021"/>
                      </a:lnTo>
                      <a:lnTo>
                        <a:pt x="2388" y="7483"/>
                      </a:lnTo>
                      <a:lnTo>
                        <a:pt x="1238" y="7480"/>
                      </a:lnTo>
                      <a:lnTo>
                        <a:pt x="1938" y="4462"/>
                      </a:lnTo>
                      <a:lnTo>
                        <a:pt x="1228" y="5704"/>
                      </a:lnTo>
                      <a:lnTo>
                        <a:pt x="1160" y="5764"/>
                      </a:lnTo>
                      <a:lnTo>
                        <a:pt x="1094" y="5817"/>
                      </a:lnTo>
                      <a:lnTo>
                        <a:pt x="1029" y="5865"/>
                      </a:lnTo>
                      <a:lnTo>
                        <a:pt x="965" y="5905"/>
                      </a:lnTo>
                      <a:lnTo>
                        <a:pt x="902" y="5938"/>
                      </a:lnTo>
                      <a:lnTo>
                        <a:pt x="840" y="5965"/>
                      </a:lnTo>
                      <a:lnTo>
                        <a:pt x="780" y="5986"/>
                      </a:lnTo>
                      <a:lnTo>
                        <a:pt x="722" y="6002"/>
                      </a:lnTo>
                      <a:lnTo>
                        <a:pt x="664" y="6012"/>
                      </a:lnTo>
                      <a:lnTo>
                        <a:pt x="610" y="6016"/>
                      </a:lnTo>
                      <a:lnTo>
                        <a:pt x="555" y="6014"/>
                      </a:lnTo>
                      <a:lnTo>
                        <a:pt x="504" y="6007"/>
                      </a:lnTo>
                      <a:lnTo>
                        <a:pt x="454" y="5995"/>
                      </a:lnTo>
                      <a:lnTo>
                        <a:pt x="406" y="5978"/>
                      </a:lnTo>
                      <a:lnTo>
                        <a:pt x="361" y="5956"/>
                      </a:lnTo>
                      <a:lnTo>
                        <a:pt x="317" y="5928"/>
                      </a:lnTo>
                      <a:lnTo>
                        <a:pt x="276" y="5896"/>
                      </a:lnTo>
                      <a:lnTo>
                        <a:pt x="238" y="5861"/>
                      </a:lnTo>
                      <a:lnTo>
                        <a:pt x="201" y="5821"/>
                      </a:lnTo>
                      <a:lnTo>
                        <a:pt x="168" y="5776"/>
                      </a:lnTo>
                      <a:lnTo>
                        <a:pt x="137" y="5727"/>
                      </a:lnTo>
                      <a:lnTo>
                        <a:pt x="110" y="5675"/>
                      </a:lnTo>
                      <a:lnTo>
                        <a:pt x="85" y="5618"/>
                      </a:lnTo>
                      <a:lnTo>
                        <a:pt x="63" y="5559"/>
                      </a:lnTo>
                      <a:lnTo>
                        <a:pt x="44" y="5496"/>
                      </a:lnTo>
                      <a:lnTo>
                        <a:pt x="28" y="5430"/>
                      </a:lnTo>
                      <a:lnTo>
                        <a:pt x="16" y="5360"/>
                      </a:lnTo>
                      <a:lnTo>
                        <a:pt x="7" y="5288"/>
                      </a:lnTo>
                      <a:lnTo>
                        <a:pt x="1" y="5213"/>
                      </a:lnTo>
                      <a:lnTo>
                        <a:pt x="0" y="5135"/>
                      </a:lnTo>
                      <a:lnTo>
                        <a:pt x="1" y="5055"/>
                      </a:lnTo>
                      <a:lnTo>
                        <a:pt x="7" y="4972"/>
                      </a:lnTo>
                      <a:lnTo>
                        <a:pt x="2428" y="430"/>
                      </a:lnTo>
                      <a:lnTo>
                        <a:pt x="2616" y="162"/>
                      </a:lnTo>
                      <a:lnTo>
                        <a:pt x="2901" y="0"/>
                      </a:lnTo>
                      <a:close/>
                    </a:path>
                  </a:pathLst>
                </a:custGeom>
                <a:grpFill/>
                <a:ln w="4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4" name="Freeform 38"/>
                <p:cNvSpPr>
                  <a:spLocks/>
                </p:cNvSpPr>
                <p:nvPr/>
              </p:nvSpPr>
              <p:spPr bwMode="auto">
                <a:xfrm>
                  <a:off x="3597" y="1093"/>
                  <a:ext cx="730" cy="820"/>
                </a:xfrm>
                <a:custGeom>
                  <a:avLst/>
                  <a:gdLst>
                    <a:gd name="T0" fmla="*/ 2011 w 3651"/>
                    <a:gd name="T1" fmla="*/ 11 h 4101"/>
                    <a:gd name="T2" fmla="*/ 2281 w 3651"/>
                    <a:gd name="T3" fmla="*/ 65 h 4101"/>
                    <a:gd name="T4" fmla="*/ 2536 w 3651"/>
                    <a:gd name="T5" fmla="*/ 161 h 4101"/>
                    <a:gd name="T6" fmla="*/ 2771 w 3651"/>
                    <a:gd name="T7" fmla="*/ 297 h 4101"/>
                    <a:gd name="T8" fmla="*/ 2987 w 3651"/>
                    <a:gd name="T9" fmla="*/ 469 h 4101"/>
                    <a:gd name="T10" fmla="*/ 3176 w 3651"/>
                    <a:gd name="T11" fmla="*/ 673 h 4101"/>
                    <a:gd name="T12" fmla="*/ 3339 w 3651"/>
                    <a:gd name="T13" fmla="*/ 905 h 4101"/>
                    <a:gd name="T14" fmla="*/ 3471 w 3651"/>
                    <a:gd name="T15" fmla="*/ 1162 h 4101"/>
                    <a:gd name="T16" fmla="*/ 3569 w 3651"/>
                    <a:gd name="T17" fmla="*/ 1441 h 4101"/>
                    <a:gd name="T18" fmla="*/ 3629 w 3651"/>
                    <a:gd name="T19" fmla="*/ 1739 h 4101"/>
                    <a:gd name="T20" fmla="*/ 3651 w 3651"/>
                    <a:gd name="T21" fmla="*/ 2051 h 4101"/>
                    <a:gd name="T22" fmla="*/ 3629 w 3651"/>
                    <a:gd name="T23" fmla="*/ 2363 h 4101"/>
                    <a:gd name="T24" fmla="*/ 3569 w 3651"/>
                    <a:gd name="T25" fmla="*/ 2660 h 4101"/>
                    <a:gd name="T26" fmla="*/ 3471 w 3651"/>
                    <a:gd name="T27" fmla="*/ 2940 h 4101"/>
                    <a:gd name="T28" fmla="*/ 3339 w 3651"/>
                    <a:gd name="T29" fmla="*/ 3198 h 4101"/>
                    <a:gd name="T30" fmla="*/ 3176 w 3651"/>
                    <a:gd name="T31" fmla="*/ 3430 h 4101"/>
                    <a:gd name="T32" fmla="*/ 2987 w 3651"/>
                    <a:gd name="T33" fmla="*/ 3633 h 4101"/>
                    <a:gd name="T34" fmla="*/ 2771 w 3651"/>
                    <a:gd name="T35" fmla="*/ 3804 h 4101"/>
                    <a:gd name="T36" fmla="*/ 2536 w 3651"/>
                    <a:gd name="T37" fmla="*/ 3940 h 4101"/>
                    <a:gd name="T38" fmla="*/ 2281 w 3651"/>
                    <a:gd name="T39" fmla="*/ 4037 h 4101"/>
                    <a:gd name="T40" fmla="*/ 2011 w 3651"/>
                    <a:gd name="T41" fmla="*/ 4090 h 4101"/>
                    <a:gd name="T42" fmla="*/ 1731 w 3651"/>
                    <a:gd name="T43" fmla="*/ 4098 h 4101"/>
                    <a:gd name="T44" fmla="*/ 1457 w 3651"/>
                    <a:gd name="T45" fmla="*/ 4059 h 4101"/>
                    <a:gd name="T46" fmla="*/ 1198 w 3651"/>
                    <a:gd name="T47" fmla="*/ 3976 h 4101"/>
                    <a:gd name="T48" fmla="*/ 955 w 3651"/>
                    <a:gd name="T49" fmla="*/ 3853 h 4101"/>
                    <a:gd name="T50" fmla="*/ 733 w 3651"/>
                    <a:gd name="T51" fmla="*/ 3694 h 4101"/>
                    <a:gd name="T52" fmla="*/ 534 w 3651"/>
                    <a:gd name="T53" fmla="*/ 3501 h 4101"/>
                    <a:gd name="T54" fmla="*/ 362 w 3651"/>
                    <a:gd name="T55" fmla="*/ 3277 h 4101"/>
                    <a:gd name="T56" fmla="*/ 220 w 3651"/>
                    <a:gd name="T57" fmla="*/ 3028 h 4101"/>
                    <a:gd name="T58" fmla="*/ 110 w 3651"/>
                    <a:gd name="T59" fmla="*/ 2756 h 4101"/>
                    <a:gd name="T60" fmla="*/ 37 w 3651"/>
                    <a:gd name="T61" fmla="*/ 2464 h 4101"/>
                    <a:gd name="T62" fmla="*/ 2 w 3651"/>
                    <a:gd name="T63" fmla="*/ 2156 h 4101"/>
                    <a:gd name="T64" fmla="*/ 9 w 3651"/>
                    <a:gd name="T65" fmla="*/ 1841 h 4101"/>
                    <a:gd name="T66" fmla="*/ 57 w 3651"/>
                    <a:gd name="T67" fmla="*/ 1538 h 4101"/>
                    <a:gd name="T68" fmla="*/ 143 w 3651"/>
                    <a:gd name="T69" fmla="*/ 1253 h 4101"/>
                    <a:gd name="T70" fmla="*/ 264 w 3651"/>
                    <a:gd name="T71" fmla="*/ 988 h 4101"/>
                    <a:gd name="T72" fmla="*/ 417 w 3651"/>
                    <a:gd name="T73" fmla="*/ 747 h 4101"/>
                    <a:gd name="T74" fmla="*/ 598 w 3651"/>
                    <a:gd name="T75" fmla="*/ 533 h 4101"/>
                    <a:gd name="T76" fmla="*/ 805 w 3651"/>
                    <a:gd name="T77" fmla="*/ 351 h 4101"/>
                    <a:gd name="T78" fmla="*/ 1033 w 3651"/>
                    <a:gd name="T79" fmla="*/ 203 h 4101"/>
                    <a:gd name="T80" fmla="*/ 1282 w 3651"/>
                    <a:gd name="T81" fmla="*/ 93 h 4101"/>
                    <a:gd name="T82" fmla="*/ 1547 w 3651"/>
                    <a:gd name="T83" fmla="*/ 24 h 4101"/>
                    <a:gd name="T84" fmla="*/ 1825 w 3651"/>
                    <a:gd name="T85" fmla="*/ 0 h 4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651" h="4101">
                      <a:moveTo>
                        <a:pt x="1825" y="0"/>
                      </a:moveTo>
                      <a:lnTo>
                        <a:pt x="1919" y="4"/>
                      </a:lnTo>
                      <a:lnTo>
                        <a:pt x="2011" y="11"/>
                      </a:lnTo>
                      <a:lnTo>
                        <a:pt x="2104" y="24"/>
                      </a:lnTo>
                      <a:lnTo>
                        <a:pt x="2194" y="42"/>
                      </a:lnTo>
                      <a:lnTo>
                        <a:pt x="2281" y="65"/>
                      </a:lnTo>
                      <a:lnTo>
                        <a:pt x="2368" y="93"/>
                      </a:lnTo>
                      <a:lnTo>
                        <a:pt x="2453" y="125"/>
                      </a:lnTo>
                      <a:lnTo>
                        <a:pt x="2536" y="161"/>
                      </a:lnTo>
                      <a:lnTo>
                        <a:pt x="2616" y="203"/>
                      </a:lnTo>
                      <a:lnTo>
                        <a:pt x="2695" y="248"/>
                      </a:lnTo>
                      <a:lnTo>
                        <a:pt x="2771" y="297"/>
                      </a:lnTo>
                      <a:lnTo>
                        <a:pt x="2846" y="351"/>
                      </a:lnTo>
                      <a:lnTo>
                        <a:pt x="2917" y="407"/>
                      </a:lnTo>
                      <a:lnTo>
                        <a:pt x="2987" y="469"/>
                      </a:lnTo>
                      <a:lnTo>
                        <a:pt x="3053" y="533"/>
                      </a:lnTo>
                      <a:lnTo>
                        <a:pt x="3116" y="602"/>
                      </a:lnTo>
                      <a:lnTo>
                        <a:pt x="3176" y="673"/>
                      </a:lnTo>
                      <a:lnTo>
                        <a:pt x="3234" y="747"/>
                      </a:lnTo>
                      <a:lnTo>
                        <a:pt x="3289" y="824"/>
                      </a:lnTo>
                      <a:lnTo>
                        <a:pt x="3339" y="905"/>
                      </a:lnTo>
                      <a:lnTo>
                        <a:pt x="3387" y="988"/>
                      </a:lnTo>
                      <a:lnTo>
                        <a:pt x="3431" y="1074"/>
                      </a:lnTo>
                      <a:lnTo>
                        <a:pt x="3471" y="1162"/>
                      </a:lnTo>
                      <a:lnTo>
                        <a:pt x="3508" y="1253"/>
                      </a:lnTo>
                      <a:lnTo>
                        <a:pt x="3539" y="1346"/>
                      </a:lnTo>
                      <a:lnTo>
                        <a:pt x="3569" y="1441"/>
                      </a:lnTo>
                      <a:lnTo>
                        <a:pt x="3593" y="1538"/>
                      </a:lnTo>
                      <a:lnTo>
                        <a:pt x="3614" y="1637"/>
                      </a:lnTo>
                      <a:lnTo>
                        <a:pt x="3629" y="1739"/>
                      </a:lnTo>
                      <a:lnTo>
                        <a:pt x="3641" y="1841"/>
                      </a:lnTo>
                      <a:lnTo>
                        <a:pt x="3648" y="1945"/>
                      </a:lnTo>
                      <a:lnTo>
                        <a:pt x="3651" y="2051"/>
                      </a:lnTo>
                      <a:lnTo>
                        <a:pt x="3648" y="2156"/>
                      </a:lnTo>
                      <a:lnTo>
                        <a:pt x="3641" y="2260"/>
                      </a:lnTo>
                      <a:lnTo>
                        <a:pt x="3629" y="2363"/>
                      </a:lnTo>
                      <a:lnTo>
                        <a:pt x="3614" y="2464"/>
                      </a:lnTo>
                      <a:lnTo>
                        <a:pt x="3593" y="2563"/>
                      </a:lnTo>
                      <a:lnTo>
                        <a:pt x="3569" y="2660"/>
                      </a:lnTo>
                      <a:lnTo>
                        <a:pt x="3539" y="2756"/>
                      </a:lnTo>
                      <a:lnTo>
                        <a:pt x="3508" y="2848"/>
                      </a:lnTo>
                      <a:lnTo>
                        <a:pt x="3471" y="2940"/>
                      </a:lnTo>
                      <a:lnTo>
                        <a:pt x="3431" y="3028"/>
                      </a:lnTo>
                      <a:lnTo>
                        <a:pt x="3387" y="3114"/>
                      </a:lnTo>
                      <a:lnTo>
                        <a:pt x="3339" y="3198"/>
                      </a:lnTo>
                      <a:lnTo>
                        <a:pt x="3289" y="3277"/>
                      </a:lnTo>
                      <a:lnTo>
                        <a:pt x="3234" y="3355"/>
                      </a:lnTo>
                      <a:lnTo>
                        <a:pt x="3176" y="3430"/>
                      </a:lnTo>
                      <a:lnTo>
                        <a:pt x="3116" y="3501"/>
                      </a:lnTo>
                      <a:lnTo>
                        <a:pt x="3053" y="3568"/>
                      </a:lnTo>
                      <a:lnTo>
                        <a:pt x="2987" y="3633"/>
                      </a:lnTo>
                      <a:lnTo>
                        <a:pt x="2917" y="3694"/>
                      </a:lnTo>
                      <a:lnTo>
                        <a:pt x="2846" y="3750"/>
                      </a:lnTo>
                      <a:lnTo>
                        <a:pt x="2771" y="3804"/>
                      </a:lnTo>
                      <a:lnTo>
                        <a:pt x="2695" y="3853"/>
                      </a:lnTo>
                      <a:lnTo>
                        <a:pt x="2616" y="3898"/>
                      </a:lnTo>
                      <a:lnTo>
                        <a:pt x="2536" y="3940"/>
                      </a:lnTo>
                      <a:lnTo>
                        <a:pt x="2453" y="3976"/>
                      </a:lnTo>
                      <a:lnTo>
                        <a:pt x="2368" y="4008"/>
                      </a:lnTo>
                      <a:lnTo>
                        <a:pt x="2281" y="4037"/>
                      </a:lnTo>
                      <a:lnTo>
                        <a:pt x="2194" y="4059"/>
                      </a:lnTo>
                      <a:lnTo>
                        <a:pt x="2104" y="4077"/>
                      </a:lnTo>
                      <a:lnTo>
                        <a:pt x="2011" y="4090"/>
                      </a:lnTo>
                      <a:lnTo>
                        <a:pt x="1919" y="4098"/>
                      </a:lnTo>
                      <a:lnTo>
                        <a:pt x="1825" y="4101"/>
                      </a:lnTo>
                      <a:lnTo>
                        <a:pt x="1731" y="4098"/>
                      </a:lnTo>
                      <a:lnTo>
                        <a:pt x="1638" y="4090"/>
                      </a:lnTo>
                      <a:lnTo>
                        <a:pt x="1547" y="4077"/>
                      </a:lnTo>
                      <a:lnTo>
                        <a:pt x="1457" y="4059"/>
                      </a:lnTo>
                      <a:lnTo>
                        <a:pt x="1368" y="4037"/>
                      </a:lnTo>
                      <a:lnTo>
                        <a:pt x="1282" y="4008"/>
                      </a:lnTo>
                      <a:lnTo>
                        <a:pt x="1198" y="3976"/>
                      </a:lnTo>
                      <a:lnTo>
                        <a:pt x="1115" y="3940"/>
                      </a:lnTo>
                      <a:lnTo>
                        <a:pt x="1033" y="3898"/>
                      </a:lnTo>
                      <a:lnTo>
                        <a:pt x="955" y="3853"/>
                      </a:lnTo>
                      <a:lnTo>
                        <a:pt x="878" y="3804"/>
                      </a:lnTo>
                      <a:lnTo>
                        <a:pt x="805" y="3750"/>
                      </a:lnTo>
                      <a:lnTo>
                        <a:pt x="733" y="3694"/>
                      </a:lnTo>
                      <a:lnTo>
                        <a:pt x="664" y="3633"/>
                      </a:lnTo>
                      <a:lnTo>
                        <a:pt x="598" y="3568"/>
                      </a:lnTo>
                      <a:lnTo>
                        <a:pt x="534" y="3501"/>
                      </a:lnTo>
                      <a:lnTo>
                        <a:pt x="473" y="3430"/>
                      </a:lnTo>
                      <a:lnTo>
                        <a:pt x="417" y="3355"/>
                      </a:lnTo>
                      <a:lnTo>
                        <a:pt x="362" y="3277"/>
                      </a:lnTo>
                      <a:lnTo>
                        <a:pt x="311" y="3198"/>
                      </a:lnTo>
                      <a:lnTo>
                        <a:pt x="264" y="3114"/>
                      </a:lnTo>
                      <a:lnTo>
                        <a:pt x="220" y="3028"/>
                      </a:lnTo>
                      <a:lnTo>
                        <a:pt x="180" y="2940"/>
                      </a:lnTo>
                      <a:lnTo>
                        <a:pt x="143" y="2848"/>
                      </a:lnTo>
                      <a:lnTo>
                        <a:pt x="110" y="2756"/>
                      </a:lnTo>
                      <a:lnTo>
                        <a:pt x="82" y="2660"/>
                      </a:lnTo>
                      <a:lnTo>
                        <a:pt x="57" y="2563"/>
                      </a:lnTo>
                      <a:lnTo>
                        <a:pt x="37" y="2464"/>
                      </a:lnTo>
                      <a:lnTo>
                        <a:pt x="20" y="2363"/>
                      </a:lnTo>
                      <a:lnTo>
                        <a:pt x="9" y="2260"/>
                      </a:lnTo>
                      <a:lnTo>
                        <a:pt x="2" y="2156"/>
                      </a:lnTo>
                      <a:lnTo>
                        <a:pt x="0" y="2051"/>
                      </a:lnTo>
                      <a:lnTo>
                        <a:pt x="2" y="1945"/>
                      </a:lnTo>
                      <a:lnTo>
                        <a:pt x="9" y="1841"/>
                      </a:lnTo>
                      <a:lnTo>
                        <a:pt x="20" y="1739"/>
                      </a:lnTo>
                      <a:lnTo>
                        <a:pt x="37" y="1637"/>
                      </a:lnTo>
                      <a:lnTo>
                        <a:pt x="57" y="1538"/>
                      </a:lnTo>
                      <a:lnTo>
                        <a:pt x="82" y="1441"/>
                      </a:lnTo>
                      <a:lnTo>
                        <a:pt x="110" y="1346"/>
                      </a:lnTo>
                      <a:lnTo>
                        <a:pt x="143" y="1253"/>
                      </a:lnTo>
                      <a:lnTo>
                        <a:pt x="180" y="1162"/>
                      </a:lnTo>
                      <a:lnTo>
                        <a:pt x="220" y="1074"/>
                      </a:lnTo>
                      <a:lnTo>
                        <a:pt x="264" y="988"/>
                      </a:lnTo>
                      <a:lnTo>
                        <a:pt x="311" y="905"/>
                      </a:lnTo>
                      <a:lnTo>
                        <a:pt x="362" y="824"/>
                      </a:lnTo>
                      <a:lnTo>
                        <a:pt x="417" y="747"/>
                      </a:lnTo>
                      <a:lnTo>
                        <a:pt x="473" y="673"/>
                      </a:lnTo>
                      <a:lnTo>
                        <a:pt x="534" y="602"/>
                      </a:lnTo>
                      <a:lnTo>
                        <a:pt x="598" y="533"/>
                      </a:lnTo>
                      <a:lnTo>
                        <a:pt x="664" y="469"/>
                      </a:lnTo>
                      <a:lnTo>
                        <a:pt x="733" y="407"/>
                      </a:lnTo>
                      <a:lnTo>
                        <a:pt x="805" y="351"/>
                      </a:lnTo>
                      <a:lnTo>
                        <a:pt x="878" y="297"/>
                      </a:lnTo>
                      <a:lnTo>
                        <a:pt x="955" y="248"/>
                      </a:lnTo>
                      <a:lnTo>
                        <a:pt x="1033" y="203"/>
                      </a:lnTo>
                      <a:lnTo>
                        <a:pt x="1115" y="161"/>
                      </a:lnTo>
                      <a:lnTo>
                        <a:pt x="1198" y="125"/>
                      </a:lnTo>
                      <a:lnTo>
                        <a:pt x="1282" y="93"/>
                      </a:lnTo>
                      <a:lnTo>
                        <a:pt x="1368" y="65"/>
                      </a:lnTo>
                      <a:lnTo>
                        <a:pt x="1457" y="42"/>
                      </a:lnTo>
                      <a:lnTo>
                        <a:pt x="1547" y="24"/>
                      </a:lnTo>
                      <a:lnTo>
                        <a:pt x="1638" y="11"/>
                      </a:lnTo>
                      <a:lnTo>
                        <a:pt x="1731" y="4"/>
                      </a:lnTo>
                      <a:lnTo>
                        <a:pt x="1825" y="0"/>
                      </a:lnTo>
                      <a:close/>
                    </a:path>
                  </a:pathLst>
                </a:custGeom>
                <a:grpFill/>
                <a:ln w="4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5" name="Freeform 39"/>
                <p:cNvSpPr>
                  <a:spLocks/>
                </p:cNvSpPr>
                <p:nvPr/>
              </p:nvSpPr>
              <p:spPr bwMode="auto">
                <a:xfrm>
                  <a:off x="2863" y="985"/>
                  <a:ext cx="859" cy="771"/>
                </a:xfrm>
                <a:custGeom>
                  <a:avLst/>
                  <a:gdLst>
                    <a:gd name="T0" fmla="*/ 1425 w 4297"/>
                    <a:gd name="T1" fmla="*/ 1002 h 3855"/>
                    <a:gd name="T2" fmla="*/ 1270 w 4297"/>
                    <a:gd name="T3" fmla="*/ 1304 h 3855"/>
                    <a:gd name="T4" fmla="*/ 1169 w 4297"/>
                    <a:gd name="T5" fmla="*/ 1532 h 3855"/>
                    <a:gd name="T6" fmla="*/ 1091 w 4297"/>
                    <a:gd name="T7" fmla="*/ 1764 h 3855"/>
                    <a:gd name="T8" fmla="*/ 1032 w 4297"/>
                    <a:gd name="T9" fmla="*/ 2019 h 3855"/>
                    <a:gd name="T10" fmla="*/ 991 w 4297"/>
                    <a:gd name="T11" fmla="*/ 2319 h 3855"/>
                    <a:gd name="T12" fmla="*/ 968 w 4297"/>
                    <a:gd name="T13" fmla="*/ 2676 h 3855"/>
                    <a:gd name="T14" fmla="*/ 922 w 4297"/>
                    <a:gd name="T15" fmla="*/ 3004 h 3855"/>
                    <a:gd name="T16" fmla="*/ 883 w 4297"/>
                    <a:gd name="T17" fmla="*/ 3151 h 3855"/>
                    <a:gd name="T18" fmla="*/ 827 w 4297"/>
                    <a:gd name="T19" fmla="*/ 3269 h 3855"/>
                    <a:gd name="T20" fmla="*/ 744 w 4297"/>
                    <a:gd name="T21" fmla="*/ 3363 h 3855"/>
                    <a:gd name="T22" fmla="*/ 623 w 4297"/>
                    <a:gd name="T23" fmla="*/ 3433 h 3855"/>
                    <a:gd name="T24" fmla="*/ 452 w 4297"/>
                    <a:gd name="T25" fmla="*/ 3482 h 3855"/>
                    <a:gd name="T26" fmla="*/ 220 w 4297"/>
                    <a:gd name="T27" fmla="*/ 3514 h 3855"/>
                    <a:gd name="T28" fmla="*/ 70 w 4297"/>
                    <a:gd name="T29" fmla="*/ 3569 h 3855"/>
                    <a:gd name="T30" fmla="*/ 344 w 4297"/>
                    <a:gd name="T31" fmla="*/ 3709 h 3855"/>
                    <a:gd name="T32" fmla="*/ 612 w 4297"/>
                    <a:gd name="T33" fmla="*/ 3804 h 3855"/>
                    <a:gd name="T34" fmla="*/ 870 w 4297"/>
                    <a:gd name="T35" fmla="*/ 3852 h 3855"/>
                    <a:gd name="T36" fmla="*/ 1120 w 4297"/>
                    <a:gd name="T37" fmla="*/ 3843 h 3855"/>
                    <a:gd name="T38" fmla="*/ 1359 w 4297"/>
                    <a:gd name="T39" fmla="*/ 3774 h 3855"/>
                    <a:gd name="T40" fmla="*/ 1586 w 4297"/>
                    <a:gd name="T41" fmla="*/ 3635 h 3855"/>
                    <a:gd name="T42" fmla="*/ 1802 w 4297"/>
                    <a:gd name="T43" fmla="*/ 3422 h 3855"/>
                    <a:gd name="T44" fmla="*/ 2002 w 4297"/>
                    <a:gd name="T45" fmla="*/ 3126 h 3855"/>
                    <a:gd name="T46" fmla="*/ 2156 w 4297"/>
                    <a:gd name="T47" fmla="*/ 2769 h 3855"/>
                    <a:gd name="T48" fmla="*/ 2268 w 4297"/>
                    <a:gd name="T49" fmla="*/ 2391 h 3855"/>
                    <a:gd name="T50" fmla="*/ 2358 w 4297"/>
                    <a:gd name="T51" fmla="*/ 2017 h 3855"/>
                    <a:gd name="T52" fmla="*/ 2446 w 4297"/>
                    <a:gd name="T53" fmla="*/ 1671 h 3855"/>
                    <a:gd name="T54" fmla="*/ 2550 w 4297"/>
                    <a:gd name="T55" fmla="*/ 1378 h 3855"/>
                    <a:gd name="T56" fmla="*/ 2691 w 4297"/>
                    <a:gd name="T57" fmla="*/ 1161 h 3855"/>
                    <a:gd name="T58" fmla="*/ 2885 w 4297"/>
                    <a:gd name="T59" fmla="*/ 1044 h 3855"/>
                    <a:gd name="T60" fmla="*/ 3691 w 4297"/>
                    <a:gd name="T61" fmla="*/ 1136 h 3855"/>
                    <a:gd name="T62" fmla="*/ 3690 w 4297"/>
                    <a:gd name="T63" fmla="*/ 1213 h 3855"/>
                    <a:gd name="T64" fmla="*/ 3690 w 4297"/>
                    <a:gd name="T65" fmla="*/ 1284 h 3855"/>
                    <a:gd name="T66" fmla="*/ 3703 w 4297"/>
                    <a:gd name="T67" fmla="*/ 1337 h 3855"/>
                    <a:gd name="T68" fmla="*/ 3732 w 4297"/>
                    <a:gd name="T69" fmla="*/ 1391 h 3855"/>
                    <a:gd name="T70" fmla="*/ 3787 w 4297"/>
                    <a:gd name="T71" fmla="*/ 1446 h 3855"/>
                    <a:gd name="T72" fmla="*/ 3871 w 4297"/>
                    <a:gd name="T73" fmla="*/ 1501 h 3855"/>
                    <a:gd name="T74" fmla="*/ 3966 w 4297"/>
                    <a:gd name="T75" fmla="*/ 1458 h 3855"/>
                    <a:gd name="T76" fmla="*/ 4051 w 4297"/>
                    <a:gd name="T77" fmla="*/ 1330 h 3855"/>
                    <a:gd name="T78" fmla="*/ 4192 w 4297"/>
                    <a:gd name="T79" fmla="*/ 1153 h 3855"/>
                    <a:gd name="T80" fmla="*/ 4257 w 4297"/>
                    <a:gd name="T81" fmla="*/ 955 h 3855"/>
                    <a:gd name="T82" fmla="*/ 4215 w 4297"/>
                    <a:gd name="T83" fmla="*/ 891 h 3855"/>
                    <a:gd name="T84" fmla="*/ 4169 w 4297"/>
                    <a:gd name="T85" fmla="*/ 841 h 3855"/>
                    <a:gd name="T86" fmla="*/ 4121 w 4297"/>
                    <a:gd name="T87" fmla="*/ 808 h 3855"/>
                    <a:gd name="T88" fmla="*/ 4066 w 4297"/>
                    <a:gd name="T89" fmla="*/ 789 h 3855"/>
                    <a:gd name="T90" fmla="*/ 4007 w 4297"/>
                    <a:gd name="T91" fmla="*/ 786 h 3855"/>
                    <a:gd name="T92" fmla="*/ 3941 w 4297"/>
                    <a:gd name="T93" fmla="*/ 798 h 3855"/>
                    <a:gd name="T94" fmla="*/ 3868 w 4297"/>
                    <a:gd name="T95" fmla="*/ 826 h 3855"/>
                    <a:gd name="T96" fmla="*/ 3642 w 4297"/>
                    <a:gd name="T97" fmla="*/ 730 h 3855"/>
                    <a:gd name="T98" fmla="*/ 3402 w 4297"/>
                    <a:gd name="T99" fmla="*/ 551 h 3855"/>
                    <a:gd name="T100" fmla="*/ 3015 w 4297"/>
                    <a:gd name="T101" fmla="*/ 237 h 3855"/>
                    <a:gd name="T102" fmla="*/ 2739 w 4297"/>
                    <a:gd name="T103" fmla="*/ 71 h 3855"/>
                    <a:gd name="T104" fmla="*/ 2449 w 4297"/>
                    <a:gd name="T105" fmla="*/ 0 h 3855"/>
                    <a:gd name="T106" fmla="*/ 2144 w 4297"/>
                    <a:gd name="T107" fmla="*/ 73 h 3855"/>
                    <a:gd name="T108" fmla="*/ 1824 w 4297"/>
                    <a:gd name="T109" fmla="*/ 343 h 38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297" h="3855">
                      <a:moveTo>
                        <a:pt x="1658" y="567"/>
                      </a:moveTo>
                      <a:lnTo>
                        <a:pt x="1574" y="724"/>
                      </a:lnTo>
                      <a:lnTo>
                        <a:pt x="1497" y="869"/>
                      </a:lnTo>
                      <a:lnTo>
                        <a:pt x="1425" y="1002"/>
                      </a:lnTo>
                      <a:lnTo>
                        <a:pt x="1359" y="1128"/>
                      </a:lnTo>
                      <a:lnTo>
                        <a:pt x="1328" y="1188"/>
                      </a:lnTo>
                      <a:lnTo>
                        <a:pt x="1298" y="1246"/>
                      </a:lnTo>
                      <a:lnTo>
                        <a:pt x="1270" y="1304"/>
                      </a:lnTo>
                      <a:lnTo>
                        <a:pt x="1243" y="1361"/>
                      </a:lnTo>
                      <a:lnTo>
                        <a:pt x="1217" y="1418"/>
                      </a:lnTo>
                      <a:lnTo>
                        <a:pt x="1193" y="1475"/>
                      </a:lnTo>
                      <a:lnTo>
                        <a:pt x="1169" y="1532"/>
                      </a:lnTo>
                      <a:lnTo>
                        <a:pt x="1148" y="1588"/>
                      </a:lnTo>
                      <a:lnTo>
                        <a:pt x="1128" y="1645"/>
                      </a:lnTo>
                      <a:lnTo>
                        <a:pt x="1109" y="1703"/>
                      </a:lnTo>
                      <a:lnTo>
                        <a:pt x="1091" y="1764"/>
                      </a:lnTo>
                      <a:lnTo>
                        <a:pt x="1075" y="1825"/>
                      </a:lnTo>
                      <a:lnTo>
                        <a:pt x="1059" y="1888"/>
                      </a:lnTo>
                      <a:lnTo>
                        <a:pt x="1045" y="1953"/>
                      </a:lnTo>
                      <a:lnTo>
                        <a:pt x="1032" y="2019"/>
                      </a:lnTo>
                      <a:lnTo>
                        <a:pt x="1020" y="2090"/>
                      </a:lnTo>
                      <a:lnTo>
                        <a:pt x="1008" y="2163"/>
                      </a:lnTo>
                      <a:lnTo>
                        <a:pt x="999" y="2238"/>
                      </a:lnTo>
                      <a:lnTo>
                        <a:pt x="991" y="2319"/>
                      </a:lnTo>
                      <a:lnTo>
                        <a:pt x="984" y="2402"/>
                      </a:lnTo>
                      <a:lnTo>
                        <a:pt x="978" y="2489"/>
                      </a:lnTo>
                      <a:lnTo>
                        <a:pt x="972" y="2580"/>
                      </a:lnTo>
                      <a:lnTo>
                        <a:pt x="968" y="2676"/>
                      </a:lnTo>
                      <a:lnTo>
                        <a:pt x="965" y="2778"/>
                      </a:lnTo>
                      <a:lnTo>
                        <a:pt x="947" y="2874"/>
                      </a:lnTo>
                      <a:lnTo>
                        <a:pt x="930" y="2963"/>
                      </a:lnTo>
                      <a:lnTo>
                        <a:pt x="922" y="3004"/>
                      </a:lnTo>
                      <a:lnTo>
                        <a:pt x="913" y="3043"/>
                      </a:lnTo>
                      <a:lnTo>
                        <a:pt x="903" y="3081"/>
                      </a:lnTo>
                      <a:lnTo>
                        <a:pt x="894" y="3117"/>
                      </a:lnTo>
                      <a:lnTo>
                        <a:pt x="883" y="3151"/>
                      </a:lnTo>
                      <a:lnTo>
                        <a:pt x="871" y="3183"/>
                      </a:lnTo>
                      <a:lnTo>
                        <a:pt x="858" y="3214"/>
                      </a:lnTo>
                      <a:lnTo>
                        <a:pt x="843" y="3242"/>
                      </a:lnTo>
                      <a:lnTo>
                        <a:pt x="827" y="3269"/>
                      </a:lnTo>
                      <a:lnTo>
                        <a:pt x="810" y="3295"/>
                      </a:lnTo>
                      <a:lnTo>
                        <a:pt x="789" y="3319"/>
                      </a:lnTo>
                      <a:lnTo>
                        <a:pt x="768" y="3342"/>
                      </a:lnTo>
                      <a:lnTo>
                        <a:pt x="744" y="3363"/>
                      </a:lnTo>
                      <a:lnTo>
                        <a:pt x="718" y="3382"/>
                      </a:lnTo>
                      <a:lnTo>
                        <a:pt x="689" y="3401"/>
                      </a:lnTo>
                      <a:lnTo>
                        <a:pt x="658" y="3417"/>
                      </a:lnTo>
                      <a:lnTo>
                        <a:pt x="623" y="3433"/>
                      </a:lnTo>
                      <a:lnTo>
                        <a:pt x="586" y="3447"/>
                      </a:lnTo>
                      <a:lnTo>
                        <a:pt x="544" y="3460"/>
                      </a:lnTo>
                      <a:lnTo>
                        <a:pt x="501" y="3472"/>
                      </a:lnTo>
                      <a:lnTo>
                        <a:pt x="452" y="3482"/>
                      </a:lnTo>
                      <a:lnTo>
                        <a:pt x="400" y="3492"/>
                      </a:lnTo>
                      <a:lnTo>
                        <a:pt x="344" y="3501"/>
                      </a:lnTo>
                      <a:lnTo>
                        <a:pt x="285" y="3508"/>
                      </a:lnTo>
                      <a:lnTo>
                        <a:pt x="220" y="3514"/>
                      </a:lnTo>
                      <a:lnTo>
                        <a:pt x="151" y="3520"/>
                      </a:lnTo>
                      <a:lnTo>
                        <a:pt x="78" y="3525"/>
                      </a:lnTo>
                      <a:lnTo>
                        <a:pt x="0" y="3529"/>
                      </a:lnTo>
                      <a:lnTo>
                        <a:pt x="70" y="3569"/>
                      </a:lnTo>
                      <a:lnTo>
                        <a:pt x="140" y="3608"/>
                      </a:lnTo>
                      <a:lnTo>
                        <a:pt x="208" y="3643"/>
                      </a:lnTo>
                      <a:lnTo>
                        <a:pt x="277" y="3678"/>
                      </a:lnTo>
                      <a:lnTo>
                        <a:pt x="344" y="3709"/>
                      </a:lnTo>
                      <a:lnTo>
                        <a:pt x="412" y="3737"/>
                      </a:lnTo>
                      <a:lnTo>
                        <a:pt x="479" y="3763"/>
                      </a:lnTo>
                      <a:lnTo>
                        <a:pt x="546" y="3785"/>
                      </a:lnTo>
                      <a:lnTo>
                        <a:pt x="612" y="3804"/>
                      </a:lnTo>
                      <a:lnTo>
                        <a:pt x="677" y="3822"/>
                      </a:lnTo>
                      <a:lnTo>
                        <a:pt x="742" y="3835"/>
                      </a:lnTo>
                      <a:lnTo>
                        <a:pt x="806" y="3846"/>
                      </a:lnTo>
                      <a:lnTo>
                        <a:pt x="870" y="3852"/>
                      </a:lnTo>
                      <a:lnTo>
                        <a:pt x="934" y="3855"/>
                      </a:lnTo>
                      <a:lnTo>
                        <a:pt x="997" y="3855"/>
                      </a:lnTo>
                      <a:lnTo>
                        <a:pt x="1058" y="3852"/>
                      </a:lnTo>
                      <a:lnTo>
                        <a:pt x="1120" y="3843"/>
                      </a:lnTo>
                      <a:lnTo>
                        <a:pt x="1180" y="3833"/>
                      </a:lnTo>
                      <a:lnTo>
                        <a:pt x="1240" y="3817"/>
                      </a:lnTo>
                      <a:lnTo>
                        <a:pt x="1300" y="3797"/>
                      </a:lnTo>
                      <a:lnTo>
                        <a:pt x="1359" y="3774"/>
                      </a:lnTo>
                      <a:lnTo>
                        <a:pt x="1417" y="3745"/>
                      </a:lnTo>
                      <a:lnTo>
                        <a:pt x="1474" y="3713"/>
                      </a:lnTo>
                      <a:lnTo>
                        <a:pt x="1531" y="3677"/>
                      </a:lnTo>
                      <a:lnTo>
                        <a:pt x="1586" y="3635"/>
                      </a:lnTo>
                      <a:lnTo>
                        <a:pt x="1641" y="3589"/>
                      </a:lnTo>
                      <a:lnTo>
                        <a:pt x="1695" y="3538"/>
                      </a:lnTo>
                      <a:lnTo>
                        <a:pt x="1748" y="3482"/>
                      </a:lnTo>
                      <a:lnTo>
                        <a:pt x="1802" y="3422"/>
                      </a:lnTo>
                      <a:lnTo>
                        <a:pt x="1854" y="3357"/>
                      </a:lnTo>
                      <a:lnTo>
                        <a:pt x="1905" y="3286"/>
                      </a:lnTo>
                      <a:lnTo>
                        <a:pt x="1954" y="3210"/>
                      </a:lnTo>
                      <a:lnTo>
                        <a:pt x="2002" y="3126"/>
                      </a:lnTo>
                      <a:lnTo>
                        <a:pt x="2044" y="3040"/>
                      </a:lnTo>
                      <a:lnTo>
                        <a:pt x="2085" y="2951"/>
                      </a:lnTo>
                      <a:lnTo>
                        <a:pt x="2121" y="2861"/>
                      </a:lnTo>
                      <a:lnTo>
                        <a:pt x="2156" y="2769"/>
                      </a:lnTo>
                      <a:lnTo>
                        <a:pt x="2186" y="2675"/>
                      </a:lnTo>
                      <a:lnTo>
                        <a:pt x="2215" y="2580"/>
                      </a:lnTo>
                      <a:lnTo>
                        <a:pt x="2242" y="2486"/>
                      </a:lnTo>
                      <a:lnTo>
                        <a:pt x="2268" y="2391"/>
                      </a:lnTo>
                      <a:lnTo>
                        <a:pt x="2292" y="2295"/>
                      </a:lnTo>
                      <a:lnTo>
                        <a:pt x="2314" y="2202"/>
                      </a:lnTo>
                      <a:lnTo>
                        <a:pt x="2337" y="2108"/>
                      </a:lnTo>
                      <a:lnTo>
                        <a:pt x="2358" y="2017"/>
                      </a:lnTo>
                      <a:lnTo>
                        <a:pt x="2379" y="1927"/>
                      </a:lnTo>
                      <a:lnTo>
                        <a:pt x="2402" y="1839"/>
                      </a:lnTo>
                      <a:lnTo>
                        <a:pt x="2423" y="1753"/>
                      </a:lnTo>
                      <a:lnTo>
                        <a:pt x="2446" y="1671"/>
                      </a:lnTo>
                      <a:lnTo>
                        <a:pt x="2469" y="1592"/>
                      </a:lnTo>
                      <a:lnTo>
                        <a:pt x="2495" y="1516"/>
                      </a:lnTo>
                      <a:lnTo>
                        <a:pt x="2521" y="1445"/>
                      </a:lnTo>
                      <a:lnTo>
                        <a:pt x="2550" y="1378"/>
                      </a:lnTo>
                      <a:lnTo>
                        <a:pt x="2582" y="1315"/>
                      </a:lnTo>
                      <a:lnTo>
                        <a:pt x="2615" y="1258"/>
                      </a:lnTo>
                      <a:lnTo>
                        <a:pt x="2650" y="1206"/>
                      </a:lnTo>
                      <a:lnTo>
                        <a:pt x="2691" y="1161"/>
                      </a:lnTo>
                      <a:lnTo>
                        <a:pt x="2733" y="1121"/>
                      </a:lnTo>
                      <a:lnTo>
                        <a:pt x="2779" y="1088"/>
                      </a:lnTo>
                      <a:lnTo>
                        <a:pt x="2830" y="1063"/>
                      </a:lnTo>
                      <a:lnTo>
                        <a:pt x="2885" y="1044"/>
                      </a:lnTo>
                      <a:lnTo>
                        <a:pt x="2944" y="1033"/>
                      </a:lnTo>
                      <a:lnTo>
                        <a:pt x="3009" y="1031"/>
                      </a:lnTo>
                      <a:lnTo>
                        <a:pt x="3078" y="1037"/>
                      </a:lnTo>
                      <a:lnTo>
                        <a:pt x="3691" y="1136"/>
                      </a:lnTo>
                      <a:lnTo>
                        <a:pt x="3692" y="1153"/>
                      </a:lnTo>
                      <a:lnTo>
                        <a:pt x="3692" y="1171"/>
                      </a:lnTo>
                      <a:lnTo>
                        <a:pt x="3691" y="1191"/>
                      </a:lnTo>
                      <a:lnTo>
                        <a:pt x="3690" y="1213"/>
                      </a:lnTo>
                      <a:lnTo>
                        <a:pt x="3689" y="1236"/>
                      </a:lnTo>
                      <a:lnTo>
                        <a:pt x="3687" y="1259"/>
                      </a:lnTo>
                      <a:lnTo>
                        <a:pt x="3689" y="1272"/>
                      </a:lnTo>
                      <a:lnTo>
                        <a:pt x="3690" y="1284"/>
                      </a:lnTo>
                      <a:lnTo>
                        <a:pt x="3692" y="1297"/>
                      </a:lnTo>
                      <a:lnTo>
                        <a:pt x="3694" y="1310"/>
                      </a:lnTo>
                      <a:lnTo>
                        <a:pt x="3698" y="1323"/>
                      </a:lnTo>
                      <a:lnTo>
                        <a:pt x="3703" y="1337"/>
                      </a:lnTo>
                      <a:lnTo>
                        <a:pt x="3707" y="1350"/>
                      </a:lnTo>
                      <a:lnTo>
                        <a:pt x="3715" y="1364"/>
                      </a:lnTo>
                      <a:lnTo>
                        <a:pt x="3723" y="1378"/>
                      </a:lnTo>
                      <a:lnTo>
                        <a:pt x="3732" y="1391"/>
                      </a:lnTo>
                      <a:lnTo>
                        <a:pt x="3743" y="1405"/>
                      </a:lnTo>
                      <a:lnTo>
                        <a:pt x="3756" y="1419"/>
                      </a:lnTo>
                      <a:lnTo>
                        <a:pt x="3770" y="1432"/>
                      </a:lnTo>
                      <a:lnTo>
                        <a:pt x="3787" y="1446"/>
                      </a:lnTo>
                      <a:lnTo>
                        <a:pt x="3805" y="1459"/>
                      </a:lnTo>
                      <a:lnTo>
                        <a:pt x="3825" y="1474"/>
                      </a:lnTo>
                      <a:lnTo>
                        <a:pt x="3846" y="1487"/>
                      </a:lnTo>
                      <a:lnTo>
                        <a:pt x="3871" y="1501"/>
                      </a:lnTo>
                      <a:lnTo>
                        <a:pt x="3897" y="1514"/>
                      </a:lnTo>
                      <a:lnTo>
                        <a:pt x="3925" y="1527"/>
                      </a:lnTo>
                      <a:lnTo>
                        <a:pt x="3945" y="1493"/>
                      </a:lnTo>
                      <a:lnTo>
                        <a:pt x="3966" y="1458"/>
                      </a:lnTo>
                      <a:lnTo>
                        <a:pt x="3987" y="1425"/>
                      </a:lnTo>
                      <a:lnTo>
                        <a:pt x="4007" y="1393"/>
                      </a:lnTo>
                      <a:lnTo>
                        <a:pt x="4028" y="1361"/>
                      </a:lnTo>
                      <a:lnTo>
                        <a:pt x="4051" y="1330"/>
                      </a:lnTo>
                      <a:lnTo>
                        <a:pt x="4073" y="1300"/>
                      </a:lnTo>
                      <a:lnTo>
                        <a:pt x="4096" y="1270"/>
                      </a:lnTo>
                      <a:lnTo>
                        <a:pt x="4142" y="1211"/>
                      </a:lnTo>
                      <a:lnTo>
                        <a:pt x="4192" y="1153"/>
                      </a:lnTo>
                      <a:lnTo>
                        <a:pt x="4243" y="1094"/>
                      </a:lnTo>
                      <a:lnTo>
                        <a:pt x="4297" y="1034"/>
                      </a:lnTo>
                      <a:lnTo>
                        <a:pt x="4277" y="993"/>
                      </a:lnTo>
                      <a:lnTo>
                        <a:pt x="4257" y="955"/>
                      </a:lnTo>
                      <a:lnTo>
                        <a:pt x="4247" y="937"/>
                      </a:lnTo>
                      <a:lnTo>
                        <a:pt x="4237" y="921"/>
                      </a:lnTo>
                      <a:lnTo>
                        <a:pt x="4226" y="905"/>
                      </a:lnTo>
                      <a:lnTo>
                        <a:pt x="4215" y="891"/>
                      </a:lnTo>
                      <a:lnTo>
                        <a:pt x="4203" y="877"/>
                      </a:lnTo>
                      <a:lnTo>
                        <a:pt x="4193" y="864"/>
                      </a:lnTo>
                      <a:lnTo>
                        <a:pt x="4181" y="852"/>
                      </a:lnTo>
                      <a:lnTo>
                        <a:pt x="4169" y="841"/>
                      </a:lnTo>
                      <a:lnTo>
                        <a:pt x="4157" y="832"/>
                      </a:lnTo>
                      <a:lnTo>
                        <a:pt x="4145" y="823"/>
                      </a:lnTo>
                      <a:lnTo>
                        <a:pt x="4132" y="815"/>
                      </a:lnTo>
                      <a:lnTo>
                        <a:pt x="4121" y="808"/>
                      </a:lnTo>
                      <a:lnTo>
                        <a:pt x="4108" y="801"/>
                      </a:lnTo>
                      <a:lnTo>
                        <a:pt x="4093" y="797"/>
                      </a:lnTo>
                      <a:lnTo>
                        <a:pt x="4080" y="793"/>
                      </a:lnTo>
                      <a:lnTo>
                        <a:pt x="4066" y="789"/>
                      </a:lnTo>
                      <a:lnTo>
                        <a:pt x="4052" y="787"/>
                      </a:lnTo>
                      <a:lnTo>
                        <a:pt x="4038" y="786"/>
                      </a:lnTo>
                      <a:lnTo>
                        <a:pt x="4022" y="786"/>
                      </a:lnTo>
                      <a:lnTo>
                        <a:pt x="4007" y="786"/>
                      </a:lnTo>
                      <a:lnTo>
                        <a:pt x="3992" y="787"/>
                      </a:lnTo>
                      <a:lnTo>
                        <a:pt x="3975" y="791"/>
                      </a:lnTo>
                      <a:lnTo>
                        <a:pt x="3958" y="794"/>
                      </a:lnTo>
                      <a:lnTo>
                        <a:pt x="3941" y="798"/>
                      </a:lnTo>
                      <a:lnTo>
                        <a:pt x="3924" y="804"/>
                      </a:lnTo>
                      <a:lnTo>
                        <a:pt x="3905" y="811"/>
                      </a:lnTo>
                      <a:lnTo>
                        <a:pt x="3887" y="818"/>
                      </a:lnTo>
                      <a:lnTo>
                        <a:pt x="3868" y="826"/>
                      </a:lnTo>
                      <a:lnTo>
                        <a:pt x="3813" y="813"/>
                      </a:lnTo>
                      <a:lnTo>
                        <a:pt x="3757" y="792"/>
                      </a:lnTo>
                      <a:lnTo>
                        <a:pt x="3700" y="765"/>
                      </a:lnTo>
                      <a:lnTo>
                        <a:pt x="3642" y="730"/>
                      </a:lnTo>
                      <a:lnTo>
                        <a:pt x="3583" y="691"/>
                      </a:lnTo>
                      <a:lnTo>
                        <a:pt x="3524" y="649"/>
                      </a:lnTo>
                      <a:lnTo>
                        <a:pt x="3464" y="601"/>
                      </a:lnTo>
                      <a:lnTo>
                        <a:pt x="3402" y="551"/>
                      </a:lnTo>
                      <a:lnTo>
                        <a:pt x="3277" y="446"/>
                      </a:lnTo>
                      <a:lnTo>
                        <a:pt x="3148" y="340"/>
                      </a:lnTo>
                      <a:lnTo>
                        <a:pt x="3082" y="287"/>
                      </a:lnTo>
                      <a:lnTo>
                        <a:pt x="3015" y="237"/>
                      </a:lnTo>
                      <a:lnTo>
                        <a:pt x="2947" y="189"/>
                      </a:lnTo>
                      <a:lnTo>
                        <a:pt x="2879" y="145"/>
                      </a:lnTo>
                      <a:lnTo>
                        <a:pt x="2809" y="105"/>
                      </a:lnTo>
                      <a:lnTo>
                        <a:pt x="2739" y="71"/>
                      </a:lnTo>
                      <a:lnTo>
                        <a:pt x="2668" y="42"/>
                      </a:lnTo>
                      <a:lnTo>
                        <a:pt x="2596" y="20"/>
                      </a:lnTo>
                      <a:lnTo>
                        <a:pt x="2523" y="6"/>
                      </a:lnTo>
                      <a:lnTo>
                        <a:pt x="2449" y="0"/>
                      </a:lnTo>
                      <a:lnTo>
                        <a:pt x="2373" y="2"/>
                      </a:lnTo>
                      <a:lnTo>
                        <a:pt x="2298" y="15"/>
                      </a:lnTo>
                      <a:lnTo>
                        <a:pt x="2221" y="38"/>
                      </a:lnTo>
                      <a:lnTo>
                        <a:pt x="2144" y="73"/>
                      </a:lnTo>
                      <a:lnTo>
                        <a:pt x="2066" y="121"/>
                      </a:lnTo>
                      <a:lnTo>
                        <a:pt x="1985" y="180"/>
                      </a:lnTo>
                      <a:lnTo>
                        <a:pt x="1905" y="254"/>
                      </a:lnTo>
                      <a:lnTo>
                        <a:pt x="1824" y="343"/>
                      </a:lnTo>
                      <a:lnTo>
                        <a:pt x="1741" y="446"/>
                      </a:lnTo>
                      <a:lnTo>
                        <a:pt x="1658" y="567"/>
                      </a:lnTo>
                      <a:close/>
                    </a:path>
                  </a:pathLst>
                </a:custGeom>
                <a:grpFill/>
                <a:ln w="4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11" name="Group 26"/>
              <p:cNvGrpSpPr>
                <a:grpSpLocks noChangeAspect="1"/>
              </p:cNvGrpSpPr>
              <p:nvPr/>
            </p:nvGrpSpPr>
            <p:grpSpPr bwMode="auto">
              <a:xfrm>
                <a:off x="638125" y="7683566"/>
                <a:ext cx="276337" cy="503653"/>
                <a:chOff x="-10351" y="10467"/>
                <a:chExt cx="1556" cy="2836"/>
              </a:xfrm>
              <a:solidFill>
                <a:srgbClr val="93B83E"/>
              </a:solidFill>
            </p:grpSpPr>
            <p:sp>
              <p:nvSpPr>
                <p:cNvPr id="21" name="Freeform 27"/>
                <p:cNvSpPr>
                  <a:spLocks/>
                </p:cNvSpPr>
                <p:nvPr/>
              </p:nvSpPr>
              <p:spPr bwMode="auto">
                <a:xfrm>
                  <a:off x="-10351" y="11300"/>
                  <a:ext cx="1556" cy="2003"/>
                </a:xfrm>
                <a:custGeom>
                  <a:avLst/>
                  <a:gdLst>
                    <a:gd name="T0" fmla="*/ 3897 w 9332"/>
                    <a:gd name="T1" fmla="*/ 59 h 12013"/>
                    <a:gd name="T2" fmla="*/ 4111 w 9332"/>
                    <a:gd name="T3" fmla="*/ 152 h 12013"/>
                    <a:gd name="T4" fmla="*/ 4310 w 9332"/>
                    <a:gd name="T5" fmla="*/ 214 h 12013"/>
                    <a:gd name="T6" fmla="*/ 4501 w 9332"/>
                    <a:gd name="T7" fmla="*/ 244 h 12013"/>
                    <a:gd name="T8" fmla="*/ 4695 w 9332"/>
                    <a:gd name="T9" fmla="*/ 243 h 12013"/>
                    <a:gd name="T10" fmla="*/ 4900 w 9332"/>
                    <a:gd name="T11" fmla="*/ 211 h 12013"/>
                    <a:gd name="T12" fmla="*/ 5121 w 9332"/>
                    <a:gd name="T13" fmla="*/ 148 h 12013"/>
                    <a:gd name="T14" fmla="*/ 5369 w 9332"/>
                    <a:gd name="T15" fmla="*/ 56 h 12013"/>
                    <a:gd name="T16" fmla="*/ 6722 w 9332"/>
                    <a:gd name="T17" fmla="*/ 152 h 12013"/>
                    <a:gd name="T18" fmla="*/ 9328 w 9332"/>
                    <a:gd name="T19" fmla="*/ 5210 h 12013"/>
                    <a:gd name="T20" fmla="*/ 9316 w 9332"/>
                    <a:gd name="T21" fmla="*/ 5461 h 12013"/>
                    <a:gd name="T22" fmla="*/ 9231 w 9332"/>
                    <a:gd name="T23" fmla="*/ 5698 h 12013"/>
                    <a:gd name="T24" fmla="*/ 9082 w 9332"/>
                    <a:gd name="T25" fmla="*/ 5898 h 12013"/>
                    <a:gd name="T26" fmla="*/ 8878 w 9332"/>
                    <a:gd name="T27" fmla="*/ 6039 h 12013"/>
                    <a:gd name="T28" fmla="*/ 8630 w 9332"/>
                    <a:gd name="T29" fmla="*/ 6099 h 12013"/>
                    <a:gd name="T30" fmla="*/ 8347 w 9332"/>
                    <a:gd name="T31" fmla="*/ 6054 h 12013"/>
                    <a:gd name="T32" fmla="*/ 8038 w 9332"/>
                    <a:gd name="T33" fmla="*/ 5885 h 12013"/>
                    <a:gd name="T34" fmla="*/ 7005 w 9332"/>
                    <a:gd name="T35" fmla="*/ 11553 h 12013"/>
                    <a:gd name="T36" fmla="*/ 6746 w 9332"/>
                    <a:gd name="T37" fmla="*/ 11763 h 12013"/>
                    <a:gd name="T38" fmla="*/ 6481 w 9332"/>
                    <a:gd name="T39" fmla="*/ 11897 h 12013"/>
                    <a:gd name="T40" fmla="*/ 6215 w 9332"/>
                    <a:gd name="T41" fmla="*/ 11964 h 12013"/>
                    <a:gd name="T42" fmla="*/ 5954 w 9332"/>
                    <a:gd name="T43" fmla="*/ 11972 h 12013"/>
                    <a:gd name="T44" fmla="*/ 5703 w 9332"/>
                    <a:gd name="T45" fmla="*/ 11927 h 12013"/>
                    <a:gd name="T46" fmla="*/ 5467 w 9332"/>
                    <a:gd name="T47" fmla="*/ 11837 h 12013"/>
                    <a:gd name="T48" fmla="*/ 5254 w 9332"/>
                    <a:gd name="T49" fmla="*/ 11711 h 12013"/>
                    <a:gd name="T50" fmla="*/ 5068 w 9332"/>
                    <a:gd name="T51" fmla="*/ 11553 h 12013"/>
                    <a:gd name="T52" fmla="*/ 4997 w 9332"/>
                    <a:gd name="T53" fmla="*/ 7263 h 12013"/>
                    <a:gd name="T54" fmla="*/ 4905 w 9332"/>
                    <a:gd name="T55" fmla="*/ 7188 h 12013"/>
                    <a:gd name="T56" fmla="*/ 4795 w 9332"/>
                    <a:gd name="T57" fmla="*/ 7144 h 12013"/>
                    <a:gd name="T58" fmla="*/ 4676 w 9332"/>
                    <a:gd name="T59" fmla="*/ 7128 h 12013"/>
                    <a:gd name="T60" fmla="*/ 4557 w 9332"/>
                    <a:gd name="T61" fmla="*/ 7141 h 12013"/>
                    <a:gd name="T62" fmla="*/ 4446 w 9332"/>
                    <a:gd name="T63" fmla="*/ 7177 h 12013"/>
                    <a:gd name="T64" fmla="*/ 4354 w 9332"/>
                    <a:gd name="T65" fmla="*/ 7238 h 12013"/>
                    <a:gd name="T66" fmla="*/ 4292 w 9332"/>
                    <a:gd name="T67" fmla="*/ 7319 h 12013"/>
                    <a:gd name="T68" fmla="*/ 4102 w 9332"/>
                    <a:gd name="T69" fmla="*/ 11722 h 12013"/>
                    <a:gd name="T70" fmla="*/ 3751 w 9332"/>
                    <a:gd name="T71" fmla="*/ 11932 h 12013"/>
                    <a:gd name="T72" fmla="*/ 3414 w 9332"/>
                    <a:gd name="T73" fmla="*/ 12010 h 12013"/>
                    <a:gd name="T74" fmla="*/ 3102 w 9332"/>
                    <a:gd name="T75" fmla="*/ 11991 h 12013"/>
                    <a:gd name="T76" fmla="*/ 2827 w 9332"/>
                    <a:gd name="T77" fmla="*/ 11903 h 12013"/>
                    <a:gd name="T78" fmla="*/ 2598 w 9332"/>
                    <a:gd name="T79" fmla="*/ 11782 h 12013"/>
                    <a:gd name="T80" fmla="*/ 2428 w 9332"/>
                    <a:gd name="T81" fmla="*/ 11656 h 12013"/>
                    <a:gd name="T82" fmla="*/ 2325 w 9332"/>
                    <a:gd name="T83" fmla="*/ 11561 h 12013"/>
                    <a:gd name="T84" fmla="*/ 1429 w 9332"/>
                    <a:gd name="T85" fmla="*/ 5810 h 12013"/>
                    <a:gd name="T86" fmla="*/ 1099 w 9332"/>
                    <a:gd name="T87" fmla="*/ 6009 h 12013"/>
                    <a:gd name="T88" fmla="*/ 809 w 9332"/>
                    <a:gd name="T89" fmla="*/ 6078 h 12013"/>
                    <a:gd name="T90" fmla="*/ 562 w 9332"/>
                    <a:gd name="T91" fmla="*/ 6042 h 12013"/>
                    <a:gd name="T92" fmla="*/ 359 w 9332"/>
                    <a:gd name="T93" fmla="*/ 5925 h 12013"/>
                    <a:gd name="T94" fmla="*/ 199 w 9332"/>
                    <a:gd name="T95" fmla="*/ 5752 h 12013"/>
                    <a:gd name="T96" fmla="*/ 86 w 9332"/>
                    <a:gd name="T97" fmla="*/ 5546 h 12013"/>
                    <a:gd name="T98" fmla="*/ 19 w 9332"/>
                    <a:gd name="T99" fmla="*/ 5333 h 12013"/>
                    <a:gd name="T100" fmla="*/ 0 w 9332"/>
                    <a:gd name="T101" fmla="*/ 5138 h 120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332" h="12013">
                      <a:moveTo>
                        <a:pt x="2898" y="0"/>
                      </a:moveTo>
                      <a:lnTo>
                        <a:pt x="3782" y="0"/>
                      </a:lnTo>
                      <a:lnTo>
                        <a:pt x="3840" y="30"/>
                      </a:lnTo>
                      <a:lnTo>
                        <a:pt x="3897" y="59"/>
                      </a:lnTo>
                      <a:lnTo>
                        <a:pt x="3952" y="85"/>
                      </a:lnTo>
                      <a:lnTo>
                        <a:pt x="4006" y="110"/>
                      </a:lnTo>
                      <a:lnTo>
                        <a:pt x="4058" y="132"/>
                      </a:lnTo>
                      <a:lnTo>
                        <a:pt x="4111" y="152"/>
                      </a:lnTo>
                      <a:lnTo>
                        <a:pt x="4162" y="171"/>
                      </a:lnTo>
                      <a:lnTo>
                        <a:pt x="4212" y="187"/>
                      </a:lnTo>
                      <a:lnTo>
                        <a:pt x="4261" y="202"/>
                      </a:lnTo>
                      <a:lnTo>
                        <a:pt x="4310" y="214"/>
                      </a:lnTo>
                      <a:lnTo>
                        <a:pt x="4358" y="225"/>
                      </a:lnTo>
                      <a:lnTo>
                        <a:pt x="4406" y="233"/>
                      </a:lnTo>
                      <a:lnTo>
                        <a:pt x="4454" y="240"/>
                      </a:lnTo>
                      <a:lnTo>
                        <a:pt x="4501" y="244"/>
                      </a:lnTo>
                      <a:lnTo>
                        <a:pt x="4549" y="247"/>
                      </a:lnTo>
                      <a:lnTo>
                        <a:pt x="4598" y="247"/>
                      </a:lnTo>
                      <a:lnTo>
                        <a:pt x="4646" y="246"/>
                      </a:lnTo>
                      <a:lnTo>
                        <a:pt x="4695" y="243"/>
                      </a:lnTo>
                      <a:lnTo>
                        <a:pt x="4745" y="237"/>
                      </a:lnTo>
                      <a:lnTo>
                        <a:pt x="4795" y="231"/>
                      </a:lnTo>
                      <a:lnTo>
                        <a:pt x="4848" y="221"/>
                      </a:lnTo>
                      <a:lnTo>
                        <a:pt x="4900" y="211"/>
                      </a:lnTo>
                      <a:lnTo>
                        <a:pt x="4953" y="198"/>
                      </a:lnTo>
                      <a:lnTo>
                        <a:pt x="5007" y="183"/>
                      </a:lnTo>
                      <a:lnTo>
                        <a:pt x="5064" y="167"/>
                      </a:lnTo>
                      <a:lnTo>
                        <a:pt x="5121" y="148"/>
                      </a:lnTo>
                      <a:lnTo>
                        <a:pt x="5181" y="128"/>
                      </a:lnTo>
                      <a:lnTo>
                        <a:pt x="5242" y="106"/>
                      </a:lnTo>
                      <a:lnTo>
                        <a:pt x="5304" y="82"/>
                      </a:lnTo>
                      <a:lnTo>
                        <a:pt x="5369" y="56"/>
                      </a:lnTo>
                      <a:lnTo>
                        <a:pt x="5437" y="29"/>
                      </a:lnTo>
                      <a:lnTo>
                        <a:pt x="5506" y="0"/>
                      </a:lnTo>
                      <a:lnTo>
                        <a:pt x="6409" y="0"/>
                      </a:lnTo>
                      <a:lnTo>
                        <a:pt x="6722" y="152"/>
                      </a:lnTo>
                      <a:lnTo>
                        <a:pt x="6984" y="361"/>
                      </a:lnTo>
                      <a:lnTo>
                        <a:pt x="9303" y="5086"/>
                      </a:lnTo>
                      <a:lnTo>
                        <a:pt x="9318" y="5147"/>
                      </a:lnTo>
                      <a:lnTo>
                        <a:pt x="9328" y="5210"/>
                      </a:lnTo>
                      <a:lnTo>
                        <a:pt x="9332" y="5273"/>
                      </a:lnTo>
                      <a:lnTo>
                        <a:pt x="9332" y="5336"/>
                      </a:lnTo>
                      <a:lnTo>
                        <a:pt x="9327" y="5398"/>
                      </a:lnTo>
                      <a:lnTo>
                        <a:pt x="9316" y="5461"/>
                      </a:lnTo>
                      <a:lnTo>
                        <a:pt x="9301" y="5522"/>
                      </a:lnTo>
                      <a:lnTo>
                        <a:pt x="9282" y="5583"/>
                      </a:lnTo>
                      <a:lnTo>
                        <a:pt x="9259" y="5641"/>
                      </a:lnTo>
                      <a:lnTo>
                        <a:pt x="9231" y="5698"/>
                      </a:lnTo>
                      <a:lnTo>
                        <a:pt x="9199" y="5752"/>
                      </a:lnTo>
                      <a:lnTo>
                        <a:pt x="9164" y="5803"/>
                      </a:lnTo>
                      <a:lnTo>
                        <a:pt x="9124" y="5852"/>
                      </a:lnTo>
                      <a:lnTo>
                        <a:pt x="9082" y="5898"/>
                      </a:lnTo>
                      <a:lnTo>
                        <a:pt x="9036" y="5939"/>
                      </a:lnTo>
                      <a:lnTo>
                        <a:pt x="8986" y="5977"/>
                      </a:lnTo>
                      <a:lnTo>
                        <a:pt x="8934" y="6011"/>
                      </a:lnTo>
                      <a:lnTo>
                        <a:pt x="8878" y="6039"/>
                      </a:lnTo>
                      <a:lnTo>
                        <a:pt x="8820" y="6062"/>
                      </a:lnTo>
                      <a:lnTo>
                        <a:pt x="8759" y="6080"/>
                      </a:lnTo>
                      <a:lnTo>
                        <a:pt x="8696" y="6093"/>
                      </a:lnTo>
                      <a:lnTo>
                        <a:pt x="8630" y="6099"/>
                      </a:lnTo>
                      <a:lnTo>
                        <a:pt x="8562" y="6098"/>
                      </a:lnTo>
                      <a:lnTo>
                        <a:pt x="8492" y="6091"/>
                      </a:lnTo>
                      <a:lnTo>
                        <a:pt x="8421" y="6077"/>
                      </a:lnTo>
                      <a:lnTo>
                        <a:pt x="8347" y="6054"/>
                      </a:lnTo>
                      <a:lnTo>
                        <a:pt x="8271" y="6025"/>
                      </a:lnTo>
                      <a:lnTo>
                        <a:pt x="8195" y="5987"/>
                      </a:lnTo>
                      <a:lnTo>
                        <a:pt x="8117" y="5941"/>
                      </a:lnTo>
                      <a:lnTo>
                        <a:pt x="8038" y="5885"/>
                      </a:lnTo>
                      <a:lnTo>
                        <a:pt x="7958" y="5820"/>
                      </a:lnTo>
                      <a:lnTo>
                        <a:pt x="7877" y="5746"/>
                      </a:lnTo>
                      <a:lnTo>
                        <a:pt x="6984" y="4128"/>
                      </a:lnTo>
                      <a:lnTo>
                        <a:pt x="7005" y="11553"/>
                      </a:lnTo>
                      <a:lnTo>
                        <a:pt x="6941" y="11614"/>
                      </a:lnTo>
                      <a:lnTo>
                        <a:pt x="6876" y="11668"/>
                      </a:lnTo>
                      <a:lnTo>
                        <a:pt x="6811" y="11718"/>
                      </a:lnTo>
                      <a:lnTo>
                        <a:pt x="6746" y="11763"/>
                      </a:lnTo>
                      <a:lnTo>
                        <a:pt x="6680" y="11803"/>
                      </a:lnTo>
                      <a:lnTo>
                        <a:pt x="6614" y="11838"/>
                      </a:lnTo>
                      <a:lnTo>
                        <a:pt x="6547" y="11870"/>
                      </a:lnTo>
                      <a:lnTo>
                        <a:pt x="6481" y="11897"/>
                      </a:lnTo>
                      <a:lnTo>
                        <a:pt x="6414" y="11921"/>
                      </a:lnTo>
                      <a:lnTo>
                        <a:pt x="6348" y="11939"/>
                      </a:lnTo>
                      <a:lnTo>
                        <a:pt x="6281" y="11954"/>
                      </a:lnTo>
                      <a:lnTo>
                        <a:pt x="6215" y="11964"/>
                      </a:lnTo>
                      <a:lnTo>
                        <a:pt x="6149" y="11972"/>
                      </a:lnTo>
                      <a:lnTo>
                        <a:pt x="6083" y="11975"/>
                      </a:lnTo>
                      <a:lnTo>
                        <a:pt x="6018" y="11976"/>
                      </a:lnTo>
                      <a:lnTo>
                        <a:pt x="5954" y="11972"/>
                      </a:lnTo>
                      <a:lnTo>
                        <a:pt x="5889" y="11965"/>
                      </a:lnTo>
                      <a:lnTo>
                        <a:pt x="5826" y="11956"/>
                      </a:lnTo>
                      <a:lnTo>
                        <a:pt x="5765" y="11943"/>
                      </a:lnTo>
                      <a:lnTo>
                        <a:pt x="5703" y="11927"/>
                      </a:lnTo>
                      <a:lnTo>
                        <a:pt x="5642" y="11909"/>
                      </a:lnTo>
                      <a:lnTo>
                        <a:pt x="5582" y="11887"/>
                      </a:lnTo>
                      <a:lnTo>
                        <a:pt x="5525" y="11864"/>
                      </a:lnTo>
                      <a:lnTo>
                        <a:pt x="5467" y="11837"/>
                      </a:lnTo>
                      <a:lnTo>
                        <a:pt x="5412" y="11810"/>
                      </a:lnTo>
                      <a:lnTo>
                        <a:pt x="5358" y="11779"/>
                      </a:lnTo>
                      <a:lnTo>
                        <a:pt x="5306" y="11746"/>
                      </a:lnTo>
                      <a:lnTo>
                        <a:pt x="5254" y="11711"/>
                      </a:lnTo>
                      <a:lnTo>
                        <a:pt x="5205" y="11674"/>
                      </a:lnTo>
                      <a:lnTo>
                        <a:pt x="5157" y="11635"/>
                      </a:lnTo>
                      <a:lnTo>
                        <a:pt x="5112" y="11596"/>
                      </a:lnTo>
                      <a:lnTo>
                        <a:pt x="5068" y="11553"/>
                      </a:lnTo>
                      <a:lnTo>
                        <a:pt x="5047" y="7342"/>
                      </a:lnTo>
                      <a:lnTo>
                        <a:pt x="5032" y="7313"/>
                      </a:lnTo>
                      <a:lnTo>
                        <a:pt x="5015" y="7288"/>
                      </a:lnTo>
                      <a:lnTo>
                        <a:pt x="4997" y="7263"/>
                      </a:lnTo>
                      <a:lnTo>
                        <a:pt x="4975" y="7242"/>
                      </a:lnTo>
                      <a:lnTo>
                        <a:pt x="4953" y="7222"/>
                      </a:lnTo>
                      <a:lnTo>
                        <a:pt x="4930" y="7204"/>
                      </a:lnTo>
                      <a:lnTo>
                        <a:pt x="4905" y="7188"/>
                      </a:lnTo>
                      <a:lnTo>
                        <a:pt x="4878" y="7174"/>
                      </a:lnTo>
                      <a:lnTo>
                        <a:pt x="4852" y="7162"/>
                      </a:lnTo>
                      <a:lnTo>
                        <a:pt x="4824" y="7151"/>
                      </a:lnTo>
                      <a:lnTo>
                        <a:pt x="4795" y="7144"/>
                      </a:lnTo>
                      <a:lnTo>
                        <a:pt x="4766" y="7138"/>
                      </a:lnTo>
                      <a:lnTo>
                        <a:pt x="4736" y="7132"/>
                      </a:lnTo>
                      <a:lnTo>
                        <a:pt x="4706" y="7130"/>
                      </a:lnTo>
                      <a:lnTo>
                        <a:pt x="4676" y="7128"/>
                      </a:lnTo>
                      <a:lnTo>
                        <a:pt x="4645" y="7129"/>
                      </a:lnTo>
                      <a:lnTo>
                        <a:pt x="4615" y="7131"/>
                      </a:lnTo>
                      <a:lnTo>
                        <a:pt x="4586" y="7135"/>
                      </a:lnTo>
                      <a:lnTo>
                        <a:pt x="4557" y="7141"/>
                      </a:lnTo>
                      <a:lnTo>
                        <a:pt x="4528" y="7147"/>
                      </a:lnTo>
                      <a:lnTo>
                        <a:pt x="4499" y="7156"/>
                      </a:lnTo>
                      <a:lnTo>
                        <a:pt x="4473" y="7166"/>
                      </a:lnTo>
                      <a:lnTo>
                        <a:pt x="4446" y="7177"/>
                      </a:lnTo>
                      <a:lnTo>
                        <a:pt x="4422" y="7191"/>
                      </a:lnTo>
                      <a:lnTo>
                        <a:pt x="4398" y="7205"/>
                      </a:lnTo>
                      <a:lnTo>
                        <a:pt x="4376" y="7221"/>
                      </a:lnTo>
                      <a:lnTo>
                        <a:pt x="4354" y="7238"/>
                      </a:lnTo>
                      <a:lnTo>
                        <a:pt x="4336" y="7256"/>
                      </a:lnTo>
                      <a:lnTo>
                        <a:pt x="4319" y="7276"/>
                      </a:lnTo>
                      <a:lnTo>
                        <a:pt x="4304" y="7296"/>
                      </a:lnTo>
                      <a:lnTo>
                        <a:pt x="4292" y="7319"/>
                      </a:lnTo>
                      <a:lnTo>
                        <a:pt x="4281" y="7342"/>
                      </a:lnTo>
                      <a:lnTo>
                        <a:pt x="4281" y="11559"/>
                      </a:lnTo>
                      <a:lnTo>
                        <a:pt x="4192" y="11647"/>
                      </a:lnTo>
                      <a:lnTo>
                        <a:pt x="4102" y="11722"/>
                      </a:lnTo>
                      <a:lnTo>
                        <a:pt x="4014" y="11790"/>
                      </a:lnTo>
                      <a:lnTo>
                        <a:pt x="3925" y="11846"/>
                      </a:lnTo>
                      <a:lnTo>
                        <a:pt x="3838" y="11893"/>
                      </a:lnTo>
                      <a:lnTo>
                        <a:pt x="3751" y="11932"/>
                      </a:lnTo>
                      <a:lnTo>
                        <a:pt x="3664" y="11962"/>
                      </a:lnTo>
                      <a:lnTo>
                        <a:pt x="3579" y="11985"/>
                      </a:lnTo>
                      <a:lnTo>
                        <a:pt x="3496" y="12001"/>
                      </a:lnTo>
                      <a:lnTo>
                        <a:pt x="3414" y="12010"/>
                      </a:lnTo>
                      <a:lnTo>
                        <a:pt x="3333" y="12013"/>
                      </a:lnTo>
                      <a:lnTo>
                        <a:pt x="3254" y="12011"/>
                      </a:lnTo>
                      <a:lnTo>
                        <a:pt x="3177" y="12003"/>
                      </a:lnTo>
                      <a:lnTo>
                        <a:pt x="3102" y="11991"/>
                      </a:lnTo>
                      <a:lnTo>
                        <a:pt x="3030" y="11974"/>
                      </a:lnTo>
                      <a:lnTo>
                        <a:pt x="2959" y="11954"/>
                      </a:lnTo>
                      <a:lnTo>
                        <a:pt x="2892" y="11930"/>
                      </a:lnTo>
                      <a:lnTo>
                        <a:pt x="2827" y="11903"/>
                      </a:lnTo>
                      <a:lnTo>
                        <a:pt x="2766" y="11875"/>
                      </a:lnTo>
                      <a:lnTo>
                        <a:pt x="2706" y="11845"/>
                      </a:lnTo>
                      <a:lnTo>
                        <a:pt x="2651" y="11814"/>
                      </a:lnTo>
                      <a:lnTo>
                        <a:pt x="2598" y="11782"/>
                      </a:lnTo>
                      <a:lnTo>
                        <a:pt x="2550" y="11750"/>
                      </a:lnTo>
                      <a:lnTo>
                        <a:pt x="2506" y="11718"/>
                      </a:lnTo>
                      <a:lnTo>
                        <a:pt x="2464" y="11686"/>
                      </a:lnTo>
                      <a:lnTo>
                        <a:pt x="2428" y="11656"/>
                      </a:lnTo>
                      <a:lnTo>
                        <a:pt x="2395" y="11629"/>
                      </a:lnTo>
                      <a:lnTo>
                        <a:pt x="2367" y="11603"/>
                      </a:lnTo>
                      <a:lnTo>
                        <a:pt x="2344" y="11580"/>
                      </a:lnTo>
                      <a:lnTo>
                        <a:pt x="2325" y="11561"/>
                      </a:lnTo>
                      <a:lnTo>
                        <a:pt x="2311" y="11543"/>
                      </a:lnTo>
                      <a:lnTo>
                        <a:pt x="2301" y="11532"/>
                      </a:lnTo>
                      <a:lnTo>
                        <a:pt x="2281" y="4159"/>
                      </a:lnTo>
                      <a:lnTo>
                        <a:pt x="1429" y="5810"/>
                      </a:lnTo>
                      <a:lnTo>
                        <a:pt x="1343" y="5872"/>
                      </a:lnTo>
                      <a:lnTo>
                        <a:pt x="1259" y="5927"/>
                      </a:lnTo>
                      <a:lnTo>
                        <a:pt x="1178" y="5971"/>
                      </a:lnTo>
                      <a:lnTo>
                        <a:pt x="1099" y="6009"/>
                      </a:lnTo>
                      <a:lnTo>
                        <a:pt x="1022" y="6037"/>
                      </a:lnTo>
                      <a:lnTo>
                        <a:pt x="949" y="6058"/>
                      </a:lnTo>
                      <a:lnTo>
                        <a:pt x="877" y="6072"/>
                      </a:lnTo>
                      <a:lnTo>
                        <a:pt x="809" y="6078"/>
                      </a:lnTo>
                      <a:lnTo>
                        <a:pt x="743" y="6078"/>
                      </a:lnTo>
                      <a:lnTo>
                        <a:pt x="680" y="6072"/>
                      </a:lnTo>
                      <a:lnTo>
                        <a:pt x="620" y="6059"/>
                      </a:lnTo>
                      <a:lnTo>
                        <a:pt x="562" y="6042"/>
                      </a:lnTo>
                      <a:lnTo>
                        <a:pt x="507" y="6019"/>
                      </a:lnTo>
                      <a:lnTo>
                        <a:pt x="455" y="5992"/>
                      </a:lnTo>
                      <a:lnTo>
                        <a:pt x="406" y="5961"/>
                      </a:lnTo>
                      <a:lnTo>
                        <a:pt x="359" y="5925"/>
                      </a:lnTo>
                      <a:lnTo>
                        <a:pt x="315" y="5886"/>
                      </a:lnTo>
                      <a:lnTo>
                        <a:pt x="274" y="5844"/>
                      </a:lnTo>
                      <a:lnTo>
                        <a:pt x="235" y="5799"/>
                      </a:lnTo>
                      <a:lnTo>
                        <a:pt x="199" y="5752"/>
                      </a:lnTo>
                      <a:lnTo>
                        <a:pt x="167" y="5702"/>
                      </a:lnTo>
                      <a:lnTo>
                        <a:pt x="137" y="5652"/>
                      </a:lnTo>
                      <a:lnTo>
                        <a:pt x="110" y="5600"/>
                      </a:lnTo>
                      <a:lnTo>
                        <a:pt x="86" y="5546"/>
                      </a:lnTo>
                      <a:lnTo>
                        <a:pt x="65" y="5493"/>
                      </a:lnTo>
                      <a:lnTo>
                        <a:pt x="47" y="5440"/>
                      </a:lnTo>
                      <a:lnTo>
                        <a:pt x="32" y="5387"/>
                      </a:lnTo>
                      <a:lnTo>
                        <a:pt x="19" y="5333"/>
                      </a:lnTo>
                      <a:lnTo>
                        <a:pt x="9" y="5282"/>
                      </a:lnTo>
                      <a:lnTo>
                        <a:pt x="3" y="5232"/>
                      </a:lnTo>
                      <a:lnTo>
                        <a:pt x="0" y="5184"/>
                      </a:lnTo>
                      <a:lnTo>
                        <a:pt x="0" y="5138"/>
                      </a:lnTo>
                      <a:lnTo>
                        <a:pt x="2408" y="297"/>
                      </a:lnTo>
                      <a:lnTo>
                        <a:pt x="2625" y="121"/>
                      </a:lnTo>
                      <a:lnTo>
                        <a:pt x="2898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2" name="Freeform 28"/>
                <p:cNvSpPr>
                  <a:spLocks/>
                </p:cNvSpPr>
                <p:nvPr/>
              </p:nvSpPr>
              <p:spPr bwMode="auto">
                <a:xfrm>
                  <a:off x="-9934" y="10467"/>
                  <a:ext cx="700" cy="692"/>
                </a:xfrm>
                <a:custGeom>
                  <a:avLst/>
                  <a:gdLst>
                    <a:gd name="T0" fmla="*/ 2314 w 4197"/>
                    <a:gd name="T1" fmla="*/ 10 h 4148"/>
                    <a:gd name="T2" fmla="*/ 2623 w 4197"/>
                    <a:gd name="T3" fmla="*/ 65 h 4148"/>
                    <a:gd name="T4" fmla="*/ 2916 w 4197"/>
                    <a:gd name="T5" fmla="*/ 163 h 4148"/>
                    <a:gd name="T6" fmla="*/ 3187 w 4197"/>
                    <a:gd name="T7" fmla="*/ 300 h 4148"/>
                    <a:gd name="T8" fmla="*/ 3434 w 4197"/>
                    <a:gd name="T9" fmla="*/ 474 h 4148"/>
                    <a:gd name="T10" fmla="*/ 3652 w 4197"/>
                    <a:gd name="T11" fmla="*/ 679 h 4148"/>
                    <a:gd name="T12" fmla="*/ 3840 w 4197"/>
                    <a:gd name="T13" fmla="*/ 915 h 4148"/>
                    <a:gd name="T14" fmla="*/ 3991 w 4197"/>
                    <a:gd name="T15" fmla="*/ 1175 h 4148"/>
                    <a:gd name="T16" fmla="*/ 4104 w 4197"/>
                    <a:gd name="T17" fmla="*/ 1457 h 4148"/>
                    <a:gd name="T18" fmla="*/ 4173 w 4197"/>
                    <a:gd name="T19" fmla="*/ 1758 h 4148"/>
                    <a:gd name="T20" fmla="*/ 4197 w 4197"/>
                    <a:gd name="T21" fmla="*/ 2073 h 4148"/>
                    <a:gd name="T22" fmla="*/ 4173 w 4197"/>
                    <a:gd name="T23" fmla="*/ 2390 h 4148"/>
                    <a:gd name="T24" fmla="*/ 4104 w 4197"/>
                    <a:gd name="T25" fmla="*/ 2690 h 4148"/>
                    <a:gd name="T26" fmla="*/ 3991 w 4197"/>
                    <a:gd name="T27" fmla="*/ 2973 h 4148"/>
                    <a:gd name="T28" fmla="*/ 3840 w 4197"/>
                    <a:gd name="T29" fmla="*/ 3233 h 4148"/>
                    <a:gd name="T30" fmla="*/ 3652 w 4197"/>
                    <a:gd name="T31" fmla="*/ 3469 h 4148"/>
                    <a:gd name="T32" fmla="*/ 3434 w 4197"/>
                    <a:gd name="T33" fmla="*/ 3674 h 4148"/>
                    <a:gd name="T34" fmla="*/ 3187 w 4197"/>
                    <a:gd name="T35" fmla="*/ 3848 h 4148"/>
                    <a:gd name="T36" fmla="*/ 2916 w 4197"/>
                    <a:gd name="T37" fmla="*/ 3985 h 4148"/>
                    <a:gd name="T38" fmla="*/ 2623 w 4197"/>
                    <a:gd name="T39" fmla="*/ 4083 h 4148"/>
                    <a:gd name="T40" fmla="*/ 2314 w 4197"/>
                    <a:gd name="T41" fmla="*/ 4137 h 4148"/>
                    <a:gd name="T42" fmla="*/ 1991 w 4197"/>
                    <a:gd name="T43" fmla="*/ 4145 h 4148"/>
                    <a:gd name="T44" fmla="*/ 1677 w 4197"/>
                    <a:gd name="T45" fmla="*/ 4105 h 4148"/>
                    <a:gd name="T46" fmla="*/ 1377 w 4197"/>
                    <a:gd name="T47" fmla="*/ 4022 h 4148"/>
                    <a:gd name="T48" fmla="*/ 1099 w 4197"/>
                    <a:gd name="T49" fmla="*/ 3898 h 4148"/>
                    <a:gd name="T50" fmla="*/ 844 w 4197"/>
                    <a:gd name="T51" fmla="*/ 3736 h 4148"/>
                    <a:gd name="T52" fmla="*/ 615 w 4197"/>
                    <a:gd name="T53" fmla="*/ 3540 h 4148"/>
                    <a:gd name="T54" fmla="*/ 418 w 4197"/>
                    <a:gd name="T55" fmla="*/ 3315 h 4148"/>
                    <a:gd name="T56" fmla="*/ 254 w 4197"/>
                    <a:gd name="T57" fmla="*/ 3063 h 4148"/>
                    <a:gd name="T58" fmla="*/ 128 w 4197"/>
                    <a:gd name="T59" fmla="*/ 2787 h 4148"/>
                    <a:gd name="T60" fmla="*/ 43 w 4197"/>
                    <a:gd name="T61" fmla="*/ 2492 h 4148"/>
                    <a:gd name="T62" fmla="*/ 4 w 4197"/>
                    <a:gd name="T63" fmla="*/ 2181 h 4148"/>
                    <a:gd name="T64" fmla="*/ 11 w 4197"/>
                    <a:gd name="T65" fmla="*/ 1861 h 4148"/>
                    <a:gd name="T66" fmla="*/ 66 w 4197"/>
                    <a:gd name="T67" fmla="*/ 1556 h 4148"/>
                    <a:gd name="T68" fmla="*/ 166 w 4197"/>
                    <a:gd name="T69" fmla="*/ 1266 h 4148"/>
                    <a:gd name="T70" fmla="*/ 305 w 4197"/>
                    <a:gd name="T71" fmla="*/ 999 h 4148"/>
                    <a:gd name="T72" fmla="*/ 480 w 4197"/>
                    <a:gd name="T73" fmla="*/ 755 h 4148"/>
                    <a:gd name="T74" fmla="*/ 688 w 4197"/>
                    <a:gd name="T75" fmla="*/ 539 h 4148"/>
                    <a:gd name="T76" fmla="*/ 926 w 4197"/>
                    <a:gd name="T77" fmla="*/ 353 h 4148"/>
                    <a:gd name="T78" fmla="*/ 1189 w 4197"/>
                    <a:gd name="T79" fmla="*/ 204 h 4148"/>
                    <a:gd name="T80" fmla="*/ 1475 w 4197"/>
                    <a:gd name="T81" fmla="*/ 93 h 4148"/>
                    <a:gd name="T82" fmla="*/ 1780 w 4197"/>
                    <a:gd name="T83" fmla="*/ 23 h 4148"/>
                    <a:gd name="T84" fmla="*/ 2100 w 4197"/>
                    <a:gd name="T85" fmla="*/ 0 h 4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197" h="4148">
                      <a:moveTo>
                        <a:pt x="2100" y="0"/>
                      </a:moveTo>
                      <a:lnTo>
                        <a:pt x="2207" y="2"/>
                      </a:lnTo>
                      <a:lnTo>
                        <a:pt x="2314" y="10"/>
                      </a:lnTo>
                      <a:lnTo>
                        <a:pt x="2419" y="23"/>
                      </a:lnTo>
                      <a:lnTo>
                        <a:pt x="2522" y="41"/>
                      </a:lnTo>
                      <a:lnTo>
                        <a:pt x="2623" y="65"/>
                      </a:lnTo>
                      <a:lnTo>
                        <a:pt x="2724" y="93"/>
                      </a:lnTo>
                      <a:lnTo>
                        <a:pt x="2820" y="126"/>
                      </a:lnTo>
                      <a:lnTo>
                        <a:pt x="2916" y="163"/>
                      </a:lnTo>
                      <a:lnTo>
                        <a:pt x="3009" y="204"/>
                      </a:lnTo>
                      <a:lnTo>
                        <a:pt x="3100" y="250"/>
                      </a:lnTo>
                      <a:lnTo>
                        <a:pt x="3187" y="300"/>
                      </a:lnTo>
                      <a:lnTo>
                        <a:pt x="3272" y="353"/>
                      </a:lnTo>
                      <a:lnTo>
                        <a:pt x="3355" y="412"/>
                      </a:lnTo>
                      <a:lnTo>
                        <a:pt x="3434" y="474"/>
                      </a:lnTo>
                      <a:lnTo>
                        <a:pt x="3510" y="539"/>
                      </a:lnTo>
                      <a:lnTo>
                        <a:pt x="3583" y="607"/>
                      </a:lnTo>
                      <a:lnTo>
                        <a:pt x="3652" y="679"/>
                      </a:lnTo>
                      <a:lnTo>
                        <a:pt x="3718" y="755"/>
                      </a:lnTo>
                      <a:lnTo>
                        <a:pt x="3781" y="833"/>
                      </a:lnTo>
                      <a:lnTo>
                        <a:pt x="3840" y="915"/>
                      </a:lnTo>
                      <a:lnTo>
                        <a:pt x="3894" y="999"/>
                      </a:lnTo>
                      <a:lnTo>
                        <a:pt x="3944" y="1085"/>
                      </a:lnTo>
                      <a:lnTo>
                        <a:pt x="3991" y="1175"/>
                      </a:lnTo>
                      <a:lnTo>
                        <a:pt x="4032" y="1266"/>
                      </a:lnTo>
                      <a:lnTo>
                        <a:pt x="4071" y="1361"/>
                      </a:lnTo>
                      <a:lnTo>
                        <a:pt x="4104" y="1457"/>
                      </a:lnTo>
                      <a:lnTo>
                        <a:pt x="4131" y="1556"/>
                      </a:lnTo>
                      <a:lnTo>
                        <a:pt x="4155" y="1656"/>
                      </a:lnTo>
                      <a:lnTo>
                        <a:pt x="4173" y="1758"/>
                      </a:lnTo>
                      <a:lnTo>
                        <a:pt x="4187" y="1861"/>
                      </a:lnTo>
                      <a:lnTo>
                        <a:pt x="4195" y="1967"/>
                      </a:lnTo>
                      <a:lnTo>
                        <a:pt x="4197" y="2073"/>
                      </a:lnTo>
                      <a:lnTo>
                        <a:pt x="4195" y="2181"/>
                      </a:lnTo>
                      <a:lnTo>
                        <a:pt x="4187" y="2285"/>
                      </a:lnTo>
                      <a:lnTo>
                        <a:pt x="4173" y="2390"/>
                      </a:lnTo>
                      <a:lnTo>
                        <a:pt x="4155" y="2492"/>
                      </a:lnTo>
                      <a:lnTo>
                        <a:pt x="4131" y="2592"/>
                      </a:lnTo>
                      <a:lnTo>
                        <a:pt x="4104" y="2690"/>
                      </a:lnTo>
                      <a:lnTo>
                        <a:pt x="4071" y="2787"/>
                      </a:lnTo>
                      <a:lnTo>
                        <a:pt x="4032" y="2881"/>
                      </a:lnTo>
                      <a:lnTo>
                        <a:pt x="3991" y="2973"/>
                      </a:lnTo>
                      <a:lnTo>
                        <a:pt x="3944" y="3063"/>
                      </a:lnTo>
                      <a:lnTo>
                        <a:pt x="3894" y="3149"/>
                      </a:lnTo>
                      <a:lnTo>
                        <a:pt x="3840" y="3233"/>
                      </a:lnTo>
                      <a:lnTo>
                        <a:pt x="3781" y="3315"/>
                      </a:lnTo>
                      <a:lnTo>
                        <a:pt x="3718" y="3393"/>
                      </a:lnTo>
                      <a:lnTo>
                        <a:pt x="3652" y="3469"/>
                      </a:lnTo>
                      <a:lnTo>
                        <a:pt x="3583" y="3540"/>
                      </a:lnTo>
                      <a:lnTo>
                        <a:pt x="3510" y="3609"/>
                      </a:lnTo>
                      <a:lnTo>
                        <a:pt x="3434" y="3674"/>
                      </a:lnTo>
                      <a:lnTo>
                        <a:pt x="3355" y="3736"/>
                      </a:lnTo>
                      <a:lnTo>
                        <a:pt x="3272" y="3793"/>
                      </a:lnTo>
                      <a:lnTo>
                        <a:pt x="3187" y="3848"/>
                      </a:lnTo>
                      <a:lnTo>
                        <a:pt x="3100" y="3898"/>
                      </a:lnTo>
                      <a:lnTo>
                        <a:pt x="3009" y="3944"/>
                      </a:lnTo>
                      <a:lnTo>
                        <a:pt x="2916" y="3985"/>
                      </a:lnTo>
                      <a:lnTo>
                        <a:pt x="2820" y="4022"/>
                      </a:lnTo>
                      <a:lnTo>
                        <a:pt x="2724" y="4054"/>
                      </a:lnTo>
                      <a:lnTo>
                        <a:pt x="2623" y="4083"/>
                      </a:lnTo>
                      <a:lnTo>
                        <a:pt x="2522" y="4105"/>
                      </a:lnTo>
                      <a:lnTo>
                        <a:pt x="2419" y="4124"/>
                      </a:lnTo>
                      <a:lnTo>
                        <a:pt x="2314" y="4137"/>
                      </a:lnTo>
                      <a:lnTo>
                        <a:pt x="2207" y="4145"/>
                      </a:lnTo>
                      <a:lnTo>
                        <a:pt x="2100" y="4148"/>
                      </a:lnTo>
                      <a:lnTo>
                        <a:pt x="1991" y="4145"/>
                      </a:lnTo>
                      <a:lnTo>
                        <a:pt x="1884" y="4137"/>
                      </a:lnTo>
                      <a:lnTo>
                        <a:pt x="1780" y="4124"/>
                      </a:lnTo>
                      <a:lnTo>
                        <a:pt x="1677" y="4105"/>
                      </a:lnTo>
                      <a:lnTo>
                        <a:pt x="1574" y="4083"/>
                      </a:lnTo>
                      <a:lnTo>
                        <a:pt x="1475" y="4054"/>
                      </a:lnTo>
                      <a:lnTo>
                        <a:pt x="1377" y="4022"/>
                      </a:lnTo>
                      <a:lnTo>
                        <a:pt x="1283" y="3985"/>
                      </a:lnTo>
                      <a:lnTo>
                        <a:pt x="1189" y="3944"/>
                      </a:lnTo>
                      <a:lnTo>
                        <a:pt x="1099" y="3898"/>
                      </a:lnTo>
                      <a:lnTo>
                        <a:pt x="1011" y="3848"/>
                      </a:lnTo>
                      <a:lnTo>
                        <a:pt x="926" y="3793"/>
                      </a:lnTo>
                      <a:lnTo>
                        <a:pt x="844" y="3736"/>
                      </a:lnTo>
                      <a:lnTo>
                        <a:pt x="764" y="3674"/>
                      </a:lnTo>
                      <a:lnTo>
                        <a:pt x="688" y="3609"/>
                      </a:lnTo>
                      <a:lnTo>
                        <a:pt x="615" y="3540"/>
                      </a:lnTo>
                      <a:lnTo>
                        <a:pt x="546" y="3469"/>
                      </a:lnTo>
                      <a:lnTo>
                        <a:pt x="480" y="3393"/>
                      </a:lnTo>
                      <a:lnTo>
                        <a:pt x="418" y="3315"/>
                      </a:lnTo>
                      <a:lnTo>
                        <a:pt x="359" y="3233"/>
                      </a:lnTo>
                      <a:lnTo>
                        <a:pt x="305" y="3149"/>
                      </a:lnTo>
                      <a:lnTo>
                        <a:pt x="254" y="3063"/>
                      </a:lnTo>
                      <a:lnTo>
                        <a:pt x="208" y="2973"/>
                      </a:lnTo>
                      <a:lnTo>
                        <a:pt x="166" y="2881"/>
                      </a:lnTo>
                      <a:lnTo>
                        <a:pt x="128" y="2787"/>
                      </a:lnTo>
                      <a:lnTo>
                        <a:pt x="95" y="2690"/>
                      </a:lnTo>
                      <a:lnTo>
                        <a:pt x="66" y="2592"/>
                      </a:lnTo>
                      <a:lnTo>
                        <a:pt x="43" y="2492"/>
                      </a:lnTo>
                      <a:lnTo>
                        <a:pt x="25" y="2390"/>
                      </a:lnTo>
                      <a:lnTo>
                        <a:pt x="11" y="2285"/>
                      </a:lnTo>
                      <a:lnTo>
                        <a:pt x="4" y="2181"/>
                      </a:lnTo>
                      <a:lnTo>
                        <a:pt x="0" y="2073"/>
                      </a:lnTo>
                      <a:lnTo>
                        <a:pt x="4" y="1967"/>
                      </a:lnTo>
                      <a:lnTo>
                        <a:pt x="11" y="1861"/>
                      </a:lnTo>
                      <a:lnTo>
                        <a:pt x="25" y="1758"/>
                      </a:lnTo>
                      <a:lnTo>
                        <a:pt x="43" y="1656"/>
                      </a:lnTo>
                      <a:lnTo>
                        <a:pt x="66" y="1556"/>
                      </a:lnTo>
                      <a:lnTo>
                        <a:pt x="95" y="1457"/>
                      </a:lnTo>
                      <a:lnTo>
                        <a:pt x="128" y="1361"/>
                      </a:lnTo>
                      <a:lnTo>
                        <a:pt x="166" y="1266"/>
                      </a:lnTo>
                      <a:lnTo>
                        <a:pt x="208" y="1175"/>
                      </a:lnTo>
                      <a:lnTo>
                        <a:pt x="254" y="1085"/>
                      </a:lnTo>
                      <a:lnTo>
                        <a:pt x="305" y="999"/>
                      </a:lnTo>
                      <a:lnTo>
                        <a:pt x="359" y="915"/>
                      </a:lnTo>
                      <a:lnTo>
                        <a:pt x="418" y="833"/>
                      </a:lnTo>
                      <a:lnTo>
                        <a:pt x="480" y="755"/>
                      </a:lnTo>
                      <a:lnTo>
                        <a:pt x="546" y="679"/>
                      </a:lnTo>
                      <a:lnTo>
                        <a:pt x="615" y="607"/>
                      </a:lnTo>
                      <a:lnTo>
                        <a:pt x="688" y="539"/>
                      </a:lnTo>
                      <a:lnTo>
                        <a:pt x="764" y="474"/>
                      </a:lnTo>
                      <a:lnTo>
                        <a:pt x="844" y="412"/>
                      </a:lnTo>
                      <a:lnTo>
                        <a:pt x="926" y="353"/>
                      </a:lnTo>
                      <a:lnTo>
                        <a:pt x="1011" y="300"/>
                      </a:lnTo>
                      <a:lnTo>
                        <a:pt x="1099" y="250"/>
                      </a:lnTo>
                      <a:lnTo>
                        <a:pt x="1189" y="204"/>
                      </a:lnTo>
                      <a:lnTo>
                        <a:pt x="1283" y="163"/>
                      </a:lnTo>
                      <a:lnTo>
                        <a:pt x="1377" y="126"/>
                      </a:lnTo>
                      <a:lnTo>
                        <a:pt x="1475" y="93"/>
                      </a:lnTo>
                      <a:lnTo>
                        <a:pt x="1574" y="65"/>
                      </a:lnTo>
                      <a:lnTo>
                        <a:pt x="1677" y="41"/>
                      </a:lnTo>
                      <a:lnTo>
                        <a:pt x="1780" y="23"/>
                      </a:lnTo>
                      <a:lnTo>
                        <a:pt x="1884" y="10"/>
                      </a:lnTo>
                      <a:lnTo>
                        <a:pt x="1991" y="2"/>
                      </a:lnTo>
                      <a:lnTo>
                        <a:pt x="2100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grpSp>
            <p:nvGrpSpPr>
              <p:cNvPr id="12" name="Group 31"/>
              <p:cNvGrpSpPr>
                <a:grpSpLocks noChangeAspect="1"/>
              </p:cNvGrpSpPr>
              <p:nvPr/>
            </p:nvGrpSpPr>
            <p:grpSpPr bwMode="auto">
              <a:xfrm>
                <a:off x="310589" y="7473444"/>
                <a:ext cx="322169" cy="720591"/>
                <a:chOff x="-7700" y="9461"/>
                <a:chExt cx="1652" cy="3695"/>
              </a:xfrm>
              <a:solidFill>
                <a:srgbClr val="93B83E"/>
              </a:solidFill>
            </p:grpSpPr>
            <p:sp>
              <p:nvSpPr>
                <p:cNvPr id="19" name="Freeform 32"/>
                <p:cNvSpPr>
                  <a:spLocks/>
                </p:cNvSpPr>
                <p:nvPr/>
              </p:nvSpPr>
              <p:spPr bwMode="auto">
                <a:xfrm>
                  <a:off x="-7700" y="10460"/>
                  <a:ext cx="1652" cy="2696"/>
                </a:xfrm>
                <a:custGeom>
                  <a:avLst/>
                  <a:gdLst>
                    <a:gd name="T0" fmla="*/ 4111 w 8256"/>
                    <a:gd name="T1" fmla="*/ 690 h 13478"/>
                    <a:gd name="T2" fmla="*/ 5947 w 8256"/>
                    <a:gd name="T3" fmla="*/ 153 h 13478"/>
                    <a:gd name="T4" fmla="*/ 8244 w 8256"/>
                    <a:gd name="T5" fmla="*/ 5143 h 13478"/>
                    <a:gd name="T6" fmla="*/ 8256 w 8256"/>
                    <a:gd name="T7" fmla="*/ 5331 h 13478"/>
                    <a:gd name="T8" fmla="*/ 8230 w 8256"/>
                    <a:gd name="T9" fmla="*/ 5517 h 13478"/>
                    <a:gd name="T10" fmla="*/ 8167 w 8256"/>
                    <a:gd name="T11" fmla="*/ 5693 h 13478"/>
                    <a:gd name="T12" fmla="*/ 8073 w 8256"/>
                    <a:gd name="T13" fmla="*/ 5848 h 13478"/>
                    <a:gd name="T14" fmla="*/ 7950 w 8256"/>
                    <a:gd name="T15" fmla="*/ 5973 h 13478"/>
                    <a:gd name="T16" fmla="*/ 7803 w 8256"/>
                    <a:gd name="T17" fmla="*/ 6057 h 13478"/>
                    <a:gd name="T18" fmla="*/ 7636 w 8256"/>
                    <a:gd name="T19" fmla="*/ 6094 h 13478"/>
                    <a:gd name="T20" fmla="*/ 7450 w 8256"/>
                    <a:gd name="T21" fmla="*/ 6072 h 13478"/>
                    <a:gd name="T22" fmla="*/ 7251 w 8256"/>
                    <a:gd name="T23" fmla="*/ 5982 h 13478"/>
                    <a:gd name="T24" fmla="*/ 7040 w 8256"/>
                    <a:gd name="T25" fmla="*/ 5816 h 13478"/>
                    <a:gd name="T26" fmla="*/ 6198 w 8256"/>
                    <a:gd name="T27" fmla="*/ 13011 h 13478"/>
                    <a:gd name="T28" fmla="*/ 6027 w 8256"/>
                    <a:gd name="T29" fmla="*/ 13176 h 13478"/>
                    <a:gd name="T30" fmla="*/ 5852 w 8256"/>
                    <a:gd name="T31" fmla="*/ 13297 h 13478"/>
                    <a:gd name="T32" fmla="*/ 5675 w 8256"/>
                    <a:gd name="T33" fmla="*/ 13379 h 13478"/>
                    <a:gd name="T34" fmla="*/ 5498 w 8256"/>
                    <a:gd name="T35" fmla="*/ 13424 h 13478"/>
                    <a:gd name="T36" fmla="*/ 5324 w 8256"/>
                    <a:gd name="T37" fmla="*/ 13437 h 13478"/>
                    <a:gd name="T38" fmla="*/ 5155 w 8256"/>
                    <a:gd name="T39" fmla="*/ 13418 h 13478"/>
                    <a:gd name="T40" fmla="*/ 4992 w 8256"/>
                    <a:gd name="T41" fmla="*/ 13372 h 13478"/>
                    <a:gd name="T42" fmla="*/ 4837 w 8256"/>
                    <a:gd name="T43" fmla="*/ 13302 h 13478"/>
                    <a:gd name="T44" fmla="*/ 4694 w 8256"/>
                    <a:gd name="T45" fmla="*/ 13210 h 13478"/>
                    <a:gd name="T46" fmla="*/ 4563 w 8256"/>
                    <a:gd name="T47" fmla="*/ 13100 h 13478"/>
                    <a:gd name="T48" fmla="*/ 4465 w 8256"/>
                    <a:gd name="T49" fmla="*/ 7336 h 13478"/>
                    <a:gd name="T50" fmla="*/ 4420 w 8256"/>
                    <a:gd name="T51" fmla="*/ 7257 h 13478"/>
                    <a:gd name="T52" fmla="*/ 4361 w 8256"/>
                    <a:gd name="T53" fmla="*/ 7198 h 13478"/>
                    <a:gd name="T54" fmla="*/ 4293 w 8256"/>
                    <a:gd name="T55" fmla="*/ 7157 h 13478"/>
                    <a:gd name="T56" fmla="*/ 4216 w 8256"/>
                    <a:gd name="T57" fmla="*/ 7131 h 13478"/>
                    <a:gd name="T58" fmla="*/ 4137 w 8256"/>
                    <a:gd name="T59" fmla="*/ 7123 h 13478"/>
                    <a:gd name="T60" fmla="*/ 4057 w 8256"/>
                    <a:gd name="T61" fmla="*/ 7129 h 13478"/>
                    <a:gd name="T62" fmla="*/ 3981 w 8256"/>
                    <a:gd name="T63" fmla="*/ 7150 h 13478"/>
                    <a:gd name="T64" fmla="*/ 3911 w 8256"/>
                    <a:gd name="T65" fmla="*/ 7184 h 13478"/>
                    <a:gd name="T66" fmla="*/ 3852 w 8256"/>
                    <a:gd name="T67" fmla="*/ 7232 h 13478"/>
                    <a:gd name="T68" fmla="*/ 3808 w 8256"/>
                    <a:gd name="T69" fmla="*/ 7291 h 13478"/>
                    <a:gd name="T70" fmla="*/ 3788 w 8256"/>
                    <a:gd name="T71" fmla="*/ 13017 h 13478"/>
                    <a:gd name="T72" fmla="*/ 3551 w 8256"/>
                    <a:gd name="T73" fmla="*/ 13247 h 13478"/>
                    <a:gd name="T74" fmla="*/ 3318 w 8256"/>
                    <a:gd name="T75" fmla="*/ 13392 h 13478"/>
                    <a:gd name="T76" fmla="*/ 3093 w 8256"/>
                    <a:gd name="T77" fmla="*/ 13465 h 13478"/>
                    <a:gd name="T78" fmla="*/ 2879 w 8256"/>
                    <a:gd name="T79" fmla="*/ 13477 h 13478"/>
                    <a:gd name="T80" fmla="*/ 2680 w 8256"/>
                    <a:gd name="T81" fmla="*/ 13444 h 13478"/>
                    <a:gd name="T82" fmla="*/ 2501 w 8256"/>
                    <a:gd name="T83" fmla="*/ 13378 h 13478"/>
                    <a:gd name="T84" fmla="*/ 2345 w 8256"/>
                    <a:gd name="T85" fmla="*/ 13291 h 13478"/>
                    <a:gd name="T86" fmla="*/ 2217 w 8256"/>
                    <a:gd name="T87" fmla="*/ 13199 h 13478"/>
                    <a:gd name="T88" fmla="*/ 2118 w 8256"/>
                    <a:gd name="T89" fmla="*/ 13112 h 13478"/>
                    <a:gd name="T90" fmla="*/ 2056 w 8256"/>
                    <a:gd name="T91" fmla="*/ 13045 h 13478"/>
                    <a:gd name="T92" fmla="*/ 2018 w 8256"/>
                    <a:gd name="T93" fmla="*/ 4156 h 13478"/>
                    <a:gd name="T94" fmla="*/ 1114 w 8256"/>
                    <a:gd name="T95" fmla="*/ 5922 h 13478"/>
                    <a:gd name="T96" fmla="*/ 905 w 8256"/>
                    <a:gd name="T97" fmla="*/ 6032 h 13478"/>
                    <a:gd name="T98" fmla="*/ 715 w 8256"/>
                    <a:gd name="T99" fmla="*/ 6074 h 13478"/>
                    <a:gd name="T100" fmla="*/ 549 w 8256"/>
                    <a:gd name="T101" fmla="*/ 6055 h 13478"/>
                    <a:gd name="T102" fmla="*/ 402 w 8256"/>
                    <a:gd name="T103" fmla="*/ 5987 h 13478"/>
                    <a:gd name="T104" fmla="*/ 278 w 8256"/>
                    <a:gd name="T105" fmla="*/ 5882 h 13478"/>
                    <a:gd name="T106" fmla="*/ 176 w 8256"/>
                    <a:gd name="T107" fmla="*/ 5748 h 13478"/>
                    <a:gd name="T108" fmla="*/ 97 w 8256"/>
                    <a:gd name="T109" fmla="*/ 5595 h 13478"/>
                    <a:gd name="T110" fmla="*/ 41 w 8256"/>
                    <a:gd name="T111" fmla="*/ 5435 h 13478"/>
                    <a:gd name="T112" fmla="*/ 8 w 8256"/>
                    <a:gd name="T113" fmla="*/ 5278 h 13478"/>
                    <a:gd name="T114" fmla="*/ 0 w 8256"/>
                    <a:gd name="T115" fmla="*/ 5134 h 13478"/>
                    <a:gd name="T116" fmla="*/ 2563 w 8256"/>
                    <a:gd name="T117" fmla="*/ 0 h 134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8256" h="13478">
                      <a:moveTo>
                        <a:pt x="2563" y="0"/>
                      </a:moveTo>
                      <a:lnTo>
                        <a:pt x="3622" y="0"/>
                      </a:lnTo>
                      <a:lnTo>
                        <a:pt x="4111" y="690"/>
                      </a:lnTo>
                      <a:lnTo>
                        <a:pt x="4601" y="0"/>
                      </a:lnTo>
                      <a:lnTo>
                        <a:pt x="5671" y="0"/>
                      </a:lnTo>
                      <a:lnTo>
                        <a:pt x="5947" y="153"/>
                      </a:lnTo>
                      <a:lnTo>
                        <a:pt x="6178" y="362"/>
                      </a:lnTo>
                      <a:lnTo>
                        <a:pt x="8231" y="5082"/>
                      </a:lnTo>
                      <a:lnTo>
                        <a:pt x="8244" y="5143"/>
                      </a:lnTo>
                      <a:lnTo>
                        <a:pt x="8253" y="5205"/>
                      </a:lnTo>
                      <a:lnTo>
                        <a:pt x="8256" y="5269"/>
                      </a:lnTo>
                      <a:lnTo>
                        <a:pt x="8256" y="5331"/>
                      </a:lnTo>
                      <a:lnTo>
                        <a:pt x="8252" y="5395"/>
                      </a:lnTo>
                      <a:lnTo>
                        <a:pt x="8243" y="5456"/>
                      </a:lnTo>
                      <a:lnTo>
                        <a:pt x="8230" y="5517"/>
                      </a:lnTo>
                      <a:lnTo>
                        <a:pt x="8213" y="5578"/>
                      </a:lnTo>
                      <a:lnTo>
                        <a:pt x="8192" y="5637"/>
                      </a:lnTo>
                      <a:lnTo>
                        <a:pt x="8167" y="5693"/>
                      </a:lnTo>
                      <a:lnTo>
                        <a:pt x="8139" y="5748"/>
                      </a:lnTo>
                      <a:lnTo>
                        <a:pt x="8107" y="5800"/>
                      </a:lnTo>
                      <a:lnTo>
                        <a:pt x="8073" y="5848"/>
                      </a:lnTo>
                      <a:lnTo>
                        <a:pt x="8036" y="5893"/>
                      </a:lnTo>
                      <a:lnTo>
                        <a:pt x="7994" y="5935"/>
                      </a:lnTo>
                      <a:lnTo>
                        <a:pt x="7950" y="5973"/>
                      </a:lnTo>
                      <a:lnTo>
                        <a:pt x="7904" y="6005"/>
                      </a:lnTo>
                      <a:lnTo>
                        <a:pt x="7855" y="6034"/>
                      </a:lnTo>
                      <a:lnTo>
                        <a:pt x="7803" y="6057"/>
                      </a:lnTo>
                      <a:lnTo>
                        <a:pt x="7750" y="6076"/>
                      </a:lnTo>
                      <a:lnTo>
                        <a:pt x="7693" y="6087"/>
                      </a:lnTo>
                      <a:lnTo>
                        <a:pt x="7636" y="6094"/>
                      </a:lnTo>
                      <a:lnTo>
                        <a:pt x="7576" y="6093"/>
                      </a:lnTo>
                      <a:lnTo>
                        <a:pt x="7513" y="6086"/>
                      </a:lnTo>
                      <a:lnTo>
                        <a:pt x="7450" y="6072"/>
                      </a:lnTo>
                      <a:lnTo>
                        <a:pt x="7385" y="6050"/>
                      </a:lnTo>
                      <a:lnTo>
                        <a:pt x="7318" y="6020"/>
                      </a:lnTo>
                      <a:lnTo>
                        <a:pt x="7251" y="5982"/>
                      </a:lnTo>
                      <a:lnTo>
                        <a:pt x="7181" y="5936"/>
                      </a:lnTo>
                      <a:lnTo>
                        <a:pt x="7112" y="5880"/>
                      </a:lnTo>
                      <a:lnTo>
                        <a:pt x="7040" y="5816"/>
                      </a:lnTo>
                      <a:lnTo>
                        <a:pt x="6969" y="5742"/>
                      </a:lnTo>
                      <a:lnTo>
                        <a:pt x="6178" y="4126"/>
                      </a:lnTo>
                      <a:lnTo>
                        <a:pt x="6198" y="13011"/>
                      </a:lnTo>
                      <a:lnTo>
                        <a:pt x="6141" y="13072"/>
                      </a:lnTo>
                      <a:lnTo>
                        <a:pt x="6084" y="13126"/>
                      </a:lnTo>
                      <a:lnTo>
                        <a:pt x="6027" y="13176"/>
                      </a:lnTo>
                      <a:lnTo>
                        <a:pt x="5969" y="13221"/>
                      </a:lnTo>
                      <a:lnTo>
                        <a:pt x="5910" y="13261"/>
                      </a:lnTo>
                      <a:lnTo>
                        <a:pt x="5852" y="13297"/>
                      </a:lnTo>
                      <a:lnTo>
                        <a:pt x="5793" y="13329"/>
                      </a:lnTo>
                      <a:lnTo>
                        <a:pt x="5734" y="13356"/>
                      </a:lnTo>
                      <a:lnTo>
                        <a:pt x="5675" y="13379"/>
                      </a:lnTo>
                      <a:lnTo>
                        <a:pt x="5616" y="13399"/>
                      </a:lnTo>
                      <a:lnTo>
                        <a:pt x="5557" y="13414"/>
                      </a:lnTo>
                      <a:lnTo>
                        <a:pt x="5498" y="13424"/>
                      </a:lnTo>
                      <a:lnTo>
                        <a:pt x="5441" y="13432"/>
                      </a:lnTo>
                      <a:lnTo>
                        <a:pt x="5382" y="13436"/>
                      </a:lnTo>
                      <a:lnTo>
                        <a:pt x="5324" y="13437"/>
                      </a:lnTo>
                      <a:lnTo>
                        <a:pt x="5267" y="13433"/>
                      </a:lnTo>
                      <a:lnTo>
                        <a:pt x="5211" y="13428"/>
                      </a:lnTo>
                      <a:lnTo>
                        <a:pt x="5155" y="13418"/>
                      </a:lnTo>
                      <a:lnTo>
                        <a:pt x="5100" y="13406"/>
                      </a:lnTo>
                      <a:lnTo>
                        <a:pt x="5045" y="13389"/>
                      </a:lnTo>
                      <a:lnTo>
                        <a:pt x="4992" y="13372"/>
                      </a:lnTo>
                      <a:lnTo>
                        <a:pt x="4939" y="13351"/>
                      </a:lnTo>
                      <a:lnTo>
                        <a:pt x="4888" y="13327"/>
                      </a:lnTo>
                      <a:lnTo>
                        <a:pt x="4837" y="13302"/>
                      </a:lnTo>
                      <a:lnTo>
                        <a:pt x="4787" y="13273"/>
                      </a:lnTo>
                      <a:lnTo>
                        <a:pt x="4740" y="13243"/>
                      </a:lnTo>
                      <a:lnTo>
                        <a:pt x="4694" y="13210"/>
                      </a:lnTo>
                      <a:lnTo>
                        <a:pt x="4649" y="13176"/>
                      </a:lnTo>
                      <a:lnTo>
                        <a:pt x="4605" y="13139"/>
                      </a:lnTo>
                      <a:lnTo>
                        <a:pt x="4563" y="13100"/>
                      </a:lnTo>
                      <a:lnTo>
                        <a:pt x="4523" y="13060"/>
                      </a:lnTo>
                      <a:lnTo>
                        <a:pt x="4483" y="13018"/>
                      </a:lnTo>
                      <a:lnTo>
                        <a:pt x="4465" y="7336"/>
                      </a:lnTo>
                      <a:lnTo>
                        <a:pt x="4452" y="7308"/>
                      </a:lnTo>
                      <a:lnTo>
                        <a:pt x="4437" y="7281"/>
                      </a:lnTo>
                      <a:lnTo>
                        <a:pt x="4420" y="7257"/>
                      </a:lnTo>
                      <a:lnTo>
                        <a:pt x="4403" y="7235"/>
                      </a:lnTo>
                      <a:lnTo>
                        <a:pt x="4383" y="7216"/>
                      </a:lnTo>
                      <a:lnTo>
                        <a:pt x="4361" y="7198"/>
                      </a:lnTo>
                      <a:lnTo>
                        <a:pt x="4339" y="7182"/>
                      </a:lnTo>
                      <a:lnTo>
                        <a:pt x="4316" y="7168"/>
                      </a:lnTo>
                      <a:lnTo>
                        <a:pt x="4293" y="7157"/>
                      </a:lnTo>
                      <a:lnTo>
                        <a:pt x="4267" y="7146"/>
                      </a:lnTo>
                      <a:lnTo>
                        <a:pt x="4242" y="7138"/>
                      </a:lnTo>
                      <a:lnTo>
                        <a:pt x="4216" y="7131"/>
                      </a:lnTo>
                      <a:lnTo>
                        <a:pt x="4190" y="7127"/>
                      </a:lnTo>
                      <a:lnTo>
                        <a:pt x="4163" y="7124"/>
                      </a:lnTo>
                      <a:lnTo>
                        <a:pt x="4137" y="7123"/>
                      </a:lnTo>
                      <a:lnTo>
                        <a:pt x="4110" y="7123"/>
                      </a:lnTo>
                      <a:lnTo>
                        <a:pt x="4083" y="7125"/>
                      </a:lnTo>
                      <a:lnTo>
                        <a:pt x="4057" y="7129"/>
                      </a:lnTo>
                      <a:lnTo>
                        <a:pt x="4031" y="7135"/>
                      </a:lnTo>
                      <a:lnTo>
                        <a:pt x="4006" y="7142"/>
                      </a:lnTo>
                      <a:lnTo>
                        <a:pt x="3981" y="7150"/>
                      </a:lnTo>
                      <a:lnTo>
                        <a:pt x="3956" y="7160"/>
                      </a:lnTo>
                      <a:lnTo>
                        <a:pt x="3933" y="7172"/>
                      </a:lnTo>
                      <a:lnTo>
                        <a:pt x="3911" y="7184"/>
                      </a:lnTo>
                      <a:lnTo>
                        <a:pt x="3890" y="7199"/>
                      </a:lnTo>
                      <a:lnTo>
                        <a:pt x="3871" y="7214"/>
                      </a:lnTo>
                      <a:lnTo>
                        <a:pt x="3852" y="7232"/>
                      </a:lnTo>
                      <a:lnTo>
                        <a:pt x="3836" y="7250"/>
                      </a:lnTo>
                      <a:lnTo>
                        <a:pt x="3821" y="7270"/>
                      </a:lnTo>
                      <a:lnTo>
                        <a:pt x="3808" y="7291"/>
                      </a:lnTo>
                      <a:lnTo>
                        <a:pt x="3797" y="7313"/>
                      </a:lnTo>
                      <a:lnTo>
                        <a:pt x="3788" y="7336"/>
                      </a:lnTo>
                      <a:lnTo>
                        <a:pt x="3788" y="13017"/>
                      </a:lnTo>
                      <a:lnTo>
                        <a:pt x="3708" y="13105"/>
                      </a:lnTo>
                      <a:lnTo>
                        <a:pt x="3629" y="13181"/>
                      </a:lnTo>
                      <a:lnTo>
                        <a:pt x="3551" y="13247"/>
                      </a:lnTo>
                      <a:lnTo>
                        <a:pt x="3473" y="13305"/>
                      </a:lnTo>
                      <a:lnTo>
                        <a:pt x="3395" y="13352"/>
                      </a:lnTo>
                      <a:lnTo>
                        <a:pt x="3318" y="13392"/>
                      </a:lnTo>
                      <a:lnTo>
                        <a:pt x="3242" y="13424"/>
                      </a:lnTo>
                      <a:lnTo>
                        <a:pt x="3167" y="13447"/>
                      </a:lnTo>
                      <a:lnTo>
                        <a:pt x="3093" y="13465"/>
                      </a:lnTo>
                      <a:lnTo>
                        <a:pt x="3020" y="13475"/>
                      </a:lnTo>
                      <a:lnTo>
                        <a:pt x="2948" y="13478"/>
                      </a:lnTo>
                      <a:lnTo>
                        <a:pt x="2879" y="13477"/>
                      </a:lnTo>
                      <a:lnTo>
                        <a:pt x="2811" y="13470"/>
                      </a:lnTo>
                      <a:lnTo>
                        <a:pt x="2745" y="13460"/>
                      </a:lnTo>
                      <a:lnTo>
                        <a:pt x="2680" y="13444"/>
                      </a:lnTo>
                      <a:lnTo>
                        <a:pt x="2618" y="13425"/>
                      </a:lnTo>
                      <a:lnTo>
                        <a:pt x="2559" y="13402"/>
                      </a:lnTo>
                      <a:lnTo>
                        <a:pt x="2501" y="13378"/>
                      </a:lnTo>
                      <a:lnTo>
                        <a:pt x="2447" y="13350"/>
                      </a:lnTo>
                      <a:lnTo>
                        <a:pt x="2395" y="13321"/>
                      </a:lnTo>
                      <a:lnTo>
                        <a:pt x="2345" y="13291"/>
                      </a:lnTo>
                      <a:lnTo>
                        <a:pt x="2299" y="13261"/>
                      </a:lnTo>
                      <a:lnTo>
                        <a:pt x="2256" y="13230"/>
                      </a:lnTo>
                      <a:lnTo>
                        <a:pt x="2217" y="13199"/>
                      </a:lnTo>
                      <a:lnTo>
                        <a:pt x="2180" y="13169"/>
                      </a:lnTo>
                      <a:lnTo>
                        <a:pt x="2147" y="13140"/>
                      </a:lnTo>
                      <a:lnTo>
                        <a:pt x="2118" y="13112"/>
                      </a:lnTo>
                      <a:lnTo>
                        <a:pt x="2094" y="13087"/>
                      </a:lnTo>
                      <a:lnTo>
                        <a:pt x="2073" y="13065"/>
                      </a:lnTo>
                      <a:lnTo>
                        <a:pt x="2056" y="13045"/>
                      </a:lnTo>
                      <a:lnTo>
                        <a:pt x="2044" y="13030"/>
                      </a:lnTo>
                      <a:lnTo>
                        <a:pt x="2036" y="13017"/>
                      </a:lnTo>
                      <a:lnTo>
                        <a:pt x="2018" y="4156"/>
                      </a:lnTo>
                      <a:lnTo>
                        <a:pt x="1264" y="5805"/>
                      </a:lnTo>
                      <a:lnTo>
                        <a:pt x="1188" y="5868"/>
                      </a:lnTo>
                      <a:lnTo>
                        <a:pt x="1114" y="5922"/>
                      </a:lnTo>
                      <a:lnTo>
                        <a:pt x="1041" y="5967"/>
                      </a:lnTo>
                      <a:lnTo>
                        <a:pt x="972" y="6004"/>
                      </a:lnTo>
                      <a:lnTo>
                        <a:pt x="905" y="6032"/>
                      </a:lnTo>
                      <a:lnTo>
                        <a:pt x="839" y="6053"/>
                      </a:lnTo>
                      <a:lnTo>
                        <a:pt x="776" y="6067"/>
                      </a:lnTo>
                      <a:lnTo>
                        <a:pt x="715" y="6074"/>
                      </a:lnTo>
                      <a:lnTo>
                        <a:pt x="657" y="6072"/>
                      </a:lnTo>
                      <a:lnTo>
                        <a:pt x="602" y="6067"/>
                      </a:lnTo>
                      <a:lnTo>
                        <a:pt x="549" y="6055"/>
                      </a:lnTo>
                      <a:lnTo>
                        <a:pt x="497" y="6037"/>
                      </a:lnTo>
                      <a:lnTo>
                        <a:pt x="448" y="6015"/>
                      </a:lnTo>
                      <a:lnTo>
                        <a:pt x="402" y="5987"/>
                      </a:lnTo>
                      <a:lnTo>
                        <a:pt x="358" y="5956"/>
                      </a:lnTo>
                      <a:lnTo>
                        <a:pt x="317" y="5920"/>
                      </a:lnTo>
                      <a:lnTo>
                        <a:pt x="278" y="5882"/>
                      </a:lnTo>
                      <a:lnTo>
                        <a:pt x="241" y="5839"/>
                      </a:lnTo>
                      <a:lnTo>
                        <a:pt x="208" y="5795"/>
                      </a:lnTo>
                      <a:lnTo>
                        <a:pt x="176" y="5748"/>
                      </a:lnTo>
                      <a:lnTo>
                        <a:pt x="148" y="5698"/>
                      </a:lnTo>
                      <a:lnTo>
                        <a:pt x="121" y="5647"/>
                      </a:lnTo>
                      <a:lnTo>
                        <a:pt x="97" y="5595"/>
                      </a:lnTo>
                      <a:lnTo>
                        <a:pt x="76" y="5542"/>
                      </a:lnTo>
                      <a:lnTo>
                        <a:pt x="57" y="5489"/>
                      </a:lnTo>
                      <a:lnTo>
                        <a:pt x="41" y="5435"/>
                      </a:lnTo>
                      <a:lnTo>
                        <a:pt x="27" y="5382"/>
                      </a:lnTo>
                      <a:lnTo>
                        <a:pt x="17" y="5330"/>
                      </a:lnTo>
                      <a:lnTo>
                        <a:pt x="8" y="5278"/>
                      </a:lnTo>
                      <a:lnTo>
                        <a:pt x="3" y="5229"/>
                      </a:lnTo>
                      <a:lnTo>
                        <a:pt x="0" y="5180"/>
                      </a:lnTo>
                      <a:lnTo>
                        <a:pt x="0" y="5134"/>
                      </a:lnTo>
                      <a:lnTo>
                        <a:pt x="2130" y="298"/>
                      </a:lnTo>
                      <a:lnTo>
                        <a:pt x="2322" y="123"/>
                      </a:lnTo>
                      <a:lnTo>
                        <a:pt x="2563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  <p:sp>
              <p:nvSpPr>
                <p:cNvPr id="20" name="Freeform 33"/>
                <p:cNvSpPr>
                  <a:spLocks/>
                </p:cNvSpPr>
                <p:nvPr/>
              </p:nvSpPr>
              <p:spPr bwMode="auto">
                <a:xfrm>
                  <a:off x="-7257" y="9461"/>
                  <a:ext cx="743" cy="829"/>
                </a:xfrm>
                <a:custGeom>
                  <a:avLst/>
                  <a:gdLst>
                    <a:gd name="T0" fmla="*/ 2046 w 3713"/>
                    <a:gd name="T1" fmla="*/ 10 h 4144"/>
                    <a:gd name="T2" fmla="*/ 2320 w 3713"/>
                    <a:gd name="T3" fmla="*/ 64 h 4144"/>
                    <a:gd name="T4" fmla="*/ 2579 w 3713"/>
                    <a:gd name="T5" fmla="*/ 163 h 4144"/>
                    <a:gd name="T6" fmla="*/ 2820 w 3713"/>
                    <a:gd name="T7" fmla="*/ 299 h 4144"/>
                    <a:gd name="T8" fmla="*/ 3038 w 3713"/>
                    <a:gd name="T9" fmla="*/ 472 h 4144"/>
                    <a:gd name="T10" fmla="*/ 3231 w 3713"/>
                    <a:gd name="T11" fmla="*/ 678 h 4144"/>
                    <a:gd name="T12" fmla="*/ 3396 w 3713"/>
                    <a:gd name="T13" fmla="*/ 913 h 4144"/>
                    <a:gd name="T14" fmla="*/ 3530 w 3713"/>
                    <a:gd name="T15" fmla="*/ 1173 h 4144"/>
                    <a:gd name="T16" fmla="*/ 3630 w 3713"/>
                    <a:gd name="T17" fmla="*/ 1455 h 4144"/>
                    <a:gd name="T18" fmla="*/ 3692 w 3713"/>
                    <a:gd name="T19" fmla="*/ 1757 h 4144"/>
                    <a:gd name="T20" fmla="*/ 3713 w 3713"/>
                    <a:gd name="T21" fmla="*/ 2071 h 4144"/>
                    <a:gd name="T22" fmla="*/ 3692 w 3713"/>
                    <a:gd name="T23" fmla="*/ 2387 h 4144"/>
                    <a:gd name="T24" fmla="*/ 3630 w 3713"/>
                    <a:gd name="T25" fmla="*/ 2687 h 4144"/>
                    <a:gd name="T26" fmla="*/ 3530 w 3713"/>
                    <a:gd name="T27" fmla="*/ 2970 h 4144"/>
                    <a:gd name="T28" fmla="*/ 3396 w 3713"/>
                    <a:gd name="T29" fmla="*/ 3230 h 4144"/>
                    <a:gd name="T30" fmla="*/ 3231 w 3713"/>
                    <a:gd name="T31" fmla="*/ 3465 h 4144"/>
                    <a:gd name="T32" fmla="*/ 3038 w 3713"/>
                    <a:gd name="T33" fmla="*/ 3671 h 4144"/>
                    <a:gd name="T34" fmla="*/ 2820 w 3713"/>
                    <a:gd name="T35" fmla="*/ 3844 h 4144"/>
                    <a:gd name="T36" fmla="*/ 2579 w 3713"/>
                    <a:gd name="T37" fmla="*/ 3981 h 4144"/>
                    <a:gd name="T38" fmla="*/ 2320 w 3713"/>
                    <a:gd name="T39" fmla="*/ 4079 h 4144"/>
                    <a:gd name="T40" fmla="*/ 2046 w 3713"/>
                    <a:gd name="T41" fmla="*/ 4133 h 4144"/>
                    <a:gd name="T42" fmla="*/ 1761 w 3713"/>
                    <a:gd name="T43" fmla="*/ 4141 h 4144"/>
                    <a:gd name="T44" fmla="*/ 1482 w 3713"/>
                    <a:gd name="T45" fmla="*/ 4102 h 4144"/>
                    <a:gd name="T46" fmla="*/ 1219 w 3713"/>
                    <a:gd name="T47" fmla="*/ 4018 h 4144"/>
                    <a:gd name="T48" fmla="*/ 972 w 3713"/>
                    <a:gd name="T49" fmla="*/ 3894 h 4144"/>
                    <a:gd name="T50" fmla="*/ 746 w 3713"/>
                    <a:gd name="T51" fmla="*/ 3732 h 4144"/>
                    <a:gd name="T52" fmla="*/ 543 w 3713"/>
                    <a:gd name="T53" fmla="*/ 3537 h 4144"/>
                    <a:gd name="T54" fmla="*/ 369 w 3713"/>
                    <a:gd name="T55" fmla="*/ 3311 h 4144"/>
                    <a:gd name="T56" fmla="*/ 224 w 3713"/>
                    <a:gd name="T57" fmla="*/ 3059 h 4144"/>
                    <a:gd name="T58" fmla="*/ 112 w 3713"/>
                    <a:gd name="T59" fmla="*/ 2784 h 4144"/>
                    <a:gd name="T60" fmla="*/ 38 w 3713"/>
                    <a:gd name="T61" fmla="*/ 2489 h 4144"/>
                    <a:gd name="T62" fmla="*/ 2 w 3713"/>
                    <a:gd name="T63" fmla="*/ 2179 h 4144"/>
                    <a:gd name="T64" fmla="*/ 9 w 3713"/>
                    <a:gd name="T65" fmla="*/ 1859 h 4144"/>
                    <a:gd name="T66" fmla="*/ 58 w 3713"/>
                    <a:gd name="T67" fmla="*/ 1554 h 4144"/>
                    <a:gd name="T68" fmla="*/ 146 w 3713"/>
                    <a:gd name="T69" fmla="*/ 1265 h 4144"/>
                    <a:gd name="T70" fmla="*/ 268 w 3713"/>
                    <a:gd name="T71" fmla="*/ 997 h 4144"/>
                    <a:gd name="T72" fmla="*/ 424 w 3713"/>
                    <a:gd name="T73" fmla="*/ 753 h 4144"/>
                    <a:gd name="T74" fmla="*/ 608 w 3713"/>
                    <a:gd name="T75" fmla="*/ 538 h 4144"/>
                    <a:gd name="T76" fmla="*/ 819 w 3713"/>
                    <a:gd name="T77" fmla="*/ 353 h 4144"/>
                    <a:gd name="T78" fmla="*/ 1052 w 3713"/>
                    <a:gd name="T79" fmla="*/ 204 h 4144"/>
                    <a:gd name="T80" fmla="*/ 1305 w 3713"/>
                    <a:gd name="T81" fmla="*/ 92 h 4144"/>
                    <a:gd name="T82" fmla="*/ 1575 w 3713"/>
                    <a:gd name="T83" fmla="*/ 23 h 4144"/>
                    <a:gd name="T84" fmla="*/ 1857 w 3713"/>
                    <a:gd name="T85" fmla="*/ 0 h 4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713" h="4144">
                      <a:moveTo>
                        <a:pt x="1857" y="0"/>
                      </a:moveTo>
                      <a:lnTo>
                        <a:pt x="1953" y="2"/>
                      </a:lnTo>
                      <a:lnTo>
                        <a:pt x="2046" y="10"/>
                      </a:lnTo>
                      <a:lnTo>
                        <a:pt x="2140" y="23"/>
                      </a:lnTo>
                      <a:lnTo>
                        <a:pt x="2231" y="41"/>
                      </a:lnTo>
                      <a:lnTo>
                        <a:pt x="2320" y="64"/>
                      </a:lnTo>
                      <a:lnTo>
                        <a:pt x="2409" y="92"/>
                      </a:lnTo>
                      <a:lnTo>
                        <a:pt x="2495" y="126"/>
                      </a:lnTo>
                      <a:lnTo>
                        <a:pt x="2579" y="163"/>
                      </a:lnTo>
                      <a:lnTo>
                        <a:pt x="2661" y="204"/>
                      </a:lnTo>
                      <a:lnTo>
                        <a:pt x="2742" y="249"/>
                      </a:lnTo>
                      <a:lnTo>
                        <a:pt x="2820" y="299"/>
                      </a:lnTo>
                      <a:lnTo>
                        <a:pt x="2895" y="353"/>
                      </a:lnTo>
                      <a:lnTo>
                        <a:pt x="2967" y="411"/>
                      </a:lnTo>
                      <a:lnTo>
                        <a:pt x="3038" y="472"/>
                      </a:lnTo>
                      <a:lnTo>
                        <a:pt x="3105" y="538"/>
                      </a:lnTo>
                      <a:lnTo>
                        <a:pt x="3170" y="606"/>
                      </a:lnTo>
                      <a:lnTo>
                        <a:pt x="3231" y="678"/>
                      </a:lnTo>
                      <a:lnTo>
                        <a:pt x="3289" y="753"/>
                      </a:lnTo>
                      <a:lnTo>
                        <a:pt x="3344" y="832"/>
                      </a:lnTo>
                      <a:lnTo>
                        <a:pt x="3396" y="913"/>
                      </a:lnTo>
                      <a:lnTo>
                        <a:pt x="3445" y="997"/>
                      </a:lnTo>
                      <a:lnTo>
                        <a:pt x="3489" y="1084"/>
                      </a:lnTo>
                      <a:lnTo>
                        <a:pt x="3530" y="1173"/>
                      </a:lnTo>
                      <a:lnTo>
                        <a:pt x="3567" y="1265"/>
                      </a:lnTo>
                      <a:lnTo>
                        <a:pt x="3601" y="1359"/>
                      </a:lnTo>
                      <a:lnTo>
                        <a:pt x="3630" y="1455"/>
                      </a:lnTo>
                      <a:lnTo>
                        <a:pt x="3655" y="1554"/>
                      </a:lnTo>
                      <a:lnTo>
                        <a:pt x="3676" y="1654"/>
                      </a:lnTo>
                      <a:lnTo>
                        <a:pt x="3692" y="1757"/>
                      </a:lnTo>
                      <a:lnTo>
                        <a:pt x="3704" y="1859"/>
                      </a:lnTo>
                      <a:lnTo>
                        <a:pt x="3711" y="1965"/>
                      </a:lnTo>
                      <a:lnTo>
                        <a:pt x="3713" y="2071"/>
                      </a:lnTo>
                      <a:lnTo>
                        <a:pt x="3711" y="2179"/>
                      </a:lnTo>
                      <a:lnTo>
                        <a:pt x="3704" y="2284"/>
                      </a:lnTo>
                      <a:lnTo>
                        <a:pt x="3692" y="2387"/>
                      </a:lnTo>
                      <a:lnTo>
                        <a:pt x="3676" y="2489"/>
                      </a:lnTo>
                      <a:lnTo>
                        <a:pt x="3655" y="2589"/>
                      </a:lnTo>
                      <a:lnTo>
                        <a:pt x="3630" y="2687"/>
                      </a:lnTo>
                      <a:lnTo>
                        <a:pt x="3601" y="2784"/>
                      </a:lnTo>
                      <a:lnTo>
                        <a:pt x="3567" y="2878"/>
                      </a:lnTo>
                      <a:lnTo>
                        <a:pt x="3530" y="2970"/>
                      </a:lnTo>
                      <a:lnTo>
                        <a:pt x="3489" y="3059"/>
                      </a:lnTo>
                      <a:lnTo>
                        <a:pt x="3445" y="3146"/>
                      </a:lnTo>
                      <a:lnTo>
                        <a:pt x="3396" y="3230"/>
                      </a:lnTo>
                      <a:lnTo>
                        <a:pt x="3344" y="3311"/>
                      </a:lnTo>
                      <a:lnTo>
                        <a:pt x="3289" y="3390"/>
                      </a:lnTo>
                      <a:lnTo>
                        <a:pt x="3231" y="3465"/>
                      </a:lnTo>
                      <a:lnTo>
                        <a:pt x="3170" y="3537"/>
                      </a:lnTo>
                      <a:lnTo>
                        <a:pt x="3105" y="3605"/>
                      </a:lnTo>
                      <a:lnTo>
                        <a:pt x="3038" y="3671"/>
                      </a:lnTo>
                      <a:lnTo>
                        <a:pt x="2967" y="3732"/>
                      </a:lnTo>
                      <a:lnTo>
                        <a:pt x="2895" y="3790"/>
                      </a:lnTo>
                      <a:lnTo>
                        <a:pt x="2820" y="3844"/>
                      </a:lnTo>
                      <a:lnTo>
                        <a:pt x="2742" y="3894"/>
                      </a:lnTo>
                      <a:lnTo>
                        <a:pt x="2661" y="3939"/>
                      </a:lnTo>
                      <a:lnTo>
                        <a:pt x="2579" y="3981"/>
                      </a:lnTo>
                      <a:lnTo>
                        <a:pt x="2495" y="4018"/>
                      </a:lnTo>
                      <a:lnTo>
                        <a:pt x="2409" y="4051"/>
                      </a:lnTo>
                      <a:lnTo>
                        <a:pt x="2320" y="4079"/>
                      </a:lnTo>
                      <a:lnTo>
                        <a:pt x="2231" y="4102"/>
                      </a:lnTo>
                      <a:lnTo>
                        <a:pt x="2140" y="4119"/>
                      </a:lnTo>
                      <a:lnTo>
                        <a:pt x="2046" y="4133"/>
                      </a:lnTo>
                      <a:lnTo>
                        <a:pt x="1953" y="4141"/>
                      </a:lnTo>
                      <a:lnTo>
                        <a:pt x="1857" y="4144"/>
                      </a:lnTo>
                      <a:lnTo>
                        <a:pt x="1761" y="4141"/>
                      </a:lnTo>
                      <a:lnTo>
                        <a:pt x="1667" y="4133"/>
                      </a:lnTo>
                      <a:lnTo>
                        <a:pt x="1575" y="4119"/>
                      </a:lnTo>
                      <a:lnTo>
                        <a:pt x="1482" y="4102"/>
                      </a:lnTo>
                      <a:lnTo>
                        <a:pt x="1393" y="4079"/>
                      </a:lnTo>
                      <a:lnTo>
                        <a:pt x="1305" y="4051"/>
                      </a:lnTo>
                      <a:lnTo>
                        <a:pt x="1219" y="4018"/>
                      </a:lnTo>
                      <a:lnTo>
                        <a:pt x="1134" y="3981"/>
                      </a:lnTo>
                      <a:lnTo>
                        <a:pt x="1052" y="3939"/>
                      </a:lnTo>
                      <a:lnTo>
                        <a:pt x="972" y="3894"/>
                      </a:lnTo>
                      <a:lnTo>
                        <a:pt x="894" y="3844"/>
                      </a:lnTo>
                      <a:lnTo>
                        <a:pt x="819" y="3790"/>
                      </a:lnTo>
                      <a:lnTo>
                        <a:pt x="746" y="3732"/>
                      </a:lnTo>
                      <a:lnTo>
                        <a:pt x="675" y="3671"/>
                      </a:lnTo>
                      <a:lnTo>
                        <a:pt x="608" y="3605"/>
                      </a:lnTo>
                      <a:lnTo>
                        <a:pt x="543" y="3537"/>
                      </a:lnTo>
                      <a:lnTo>
                        <a:pt x="482" y="3465"/>
                      </a:lnTo>
                      <a:lnTo>
                        <a:pt x="424" y="3390"/>
                      </a:lnTo>
                      <a:lnTo>
                        <a:pt x="369" y="3311"/>
                      </a:lnTo>
                      <a:lnTo>
                        <a:pt x="317" y="3230"/>
                      </a:lnTo>
                      <a:lnTo>
                        <a:pt x="268" y="3146"/>
                      </a:lnTo>
                      <a:lnTo>
                        <a:pt x="224" y="3059"/>
                      </a:lnTo>
                      <a:lnTo>
                        <a:pt x="183" y="2970"/>
                      </a:lnTo>
                      <a:lnTo>
                        <a:pt x="146" y="2878"/>
                      </a:lnTo>
                      <a:lnTo>
                        <a:pt x="112" y="2784"/>
                      </a:lnTo>
                      <a:lnTo>
                        <a:pt x="83" y="2687"/>
                      </a:lnTo>
                      <a:lnTo>
                        <a:pt x="58" y="2589"/>
                      </a:lnTo>
                      <a:lnTo>
                        <a:pt x="38" y="2489"/>
                      </a:lnTo>
                      <a:lnTo>
                        <a:pt x="21" y="2387"/>
                      </a:lnTo>
                      <a:lnTo>
                        <a:pt x="9" y="2284"/>
                      </a:lnTo>
                      <a:lnTo>
                        <a:pt x="2" y="2179"/>
                      </a:lnTo>
                      <a:lnTo>
                        <a:pt x="0" y="2071"/>
                      </a:lnTo>
                      <a:lnTo>
                        <a:pt x="2" y="1965"/>
                      </a:lnTo>
                      <a:lnTo>
                        <a:pt x="9" y="1859"/>
                      </a:lnTo>
                      <a:lnTo>
                        <a:pt x="21" y="1757"/>
                      </a:lnTo>
                      <a:lnTo>
                        <a:pt x="38" y="1654"/>
                      </a:lnTo>
                      <a:lnTo>
                        <a:pt x="58" y="1554"/>
                      </a:lnTo>
                      <a:lnTo>
                        <a:pt x="83" y="1455"/>
                      </a:lnTo>
                      <a:lnTo>
                        <a:pt x="112" y="1359"/>
                      </a:lnTo>
                      <a:lnTo>
                        <a:pt x="146" y="1265"/>
                      </a:lnTo>
                      <a:lnTo>
                        <a:pt x="183" y="1173"/>
                      </a:lnTo>
                      <a:lnTo>
                        <a:pt x="224" y="1084"/>
                      </a:lnTo>
                      <a:lnTo>
                        <a:pt x="268" y="997"/>
                      </a:lnTo>
                      <a:lnTo>
                        <a:pt x="317" y="913"/>
                      </a:lnTo>
                      <a:lnTo>
                        <a:pt x="369" y="832"/>
                      </a:lnTo>
                      <a:lnTo>
                        <a:pt x="424" y="753"/>
                      </a:lnTo>
                      <a:lnTo>
                        <a:pt x="482" y="678"/>
                      </a:lnTo>
                      <a:lnTo>
                        <a:pt x="543" y="606"/>
                      </a:lnTo>
                      <a:lnTo>
                        <a:pt x="608" y="538"/>
                      </a:lnTo>
                      <a:lnTo>
                        <a:pt x="675" y="472"/>
                      </a:lnTo>
                      <a:lnTo>
                        <a:pt x="746" y="411"/>
                      </a:lnTo>
                      <a:lnTo>
                        <a:pt x="819" y="353"/>
                      </a:lnTo>
                      <a:lnTo>
                        <a:pt x="894" y="299"/>
                      </a:lnTo>
                      <a:lnTo>
                        <a:pt x="972" y="249"/>
                      </a:lnTo>
                      <a:lnTo>
                        <a:pt x="1052" y="204"/>
                      </a:lnTo>
                      <a:lnTo>
                        <a:pt x="1134" y="163"/>
                      </a:lnTo>
                      <a:lnTo>
                        <a:pt x="1219" y="126"/>
                      </a:lnTo>
                      <a:lnTo>
                        <a:pt x="1305" y="92"/>
                      </a:lnTo>
                      <a:lnTo>
                        <a:pt x="1393" y="64"/>
                      </a:lnTo>
                      <a:lnTo>
                        <a:pt x="1482" y="41"/>
                      </a:lnTo>
                      <a:lnTo>
                        <a:pt x="1575" y="23"/>
                      </a:lnTo>
                      <a:lnTo>
                        <a:pt x="1667" y="10"/>
                      </a:lnTo>
                      <a:lnTo>
                        <a:pt x="1761" y="2"/>
                      </a:lnTo>
                      <a:lnTo>
                        <a:pt x="1857" y="0"/>
                      </a:lnTo>
                      <a:close/>
                    </a:path>
                  </a:pathLst>
                </a:custGeom>
                <a:grpFill/>
                <a:ln w="5">
                  <a:noFill/>
                  <a:prstDash val="solid"/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s-SV" dirty="0"/>
                </a:p>
              </p:txBody>
            </p:sp>
          </p:grpSp>
          <p:sp>
            <p:nvSpPr>
              <p:cNvPr id="13" name="Rectangle 46"/>
              <p:cNvSpPr/>
              <p:nvPr/>
            </p:nvSpPr>
            <p:spPr>
              <a:xfrm>
                <a:off x="898919" y="7399548"/>
                <a:ext cx="1115205" cy="822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s-MY" sz="2000" b="1" dirty="0">
                    <a:latin typeface="Source Sans Pro" pitchFamily="34" charset="0"/>
                  </a:rPr>
                  <a:t>3,106</a:t>
                </a:r>
                <a:r>
                  <a:rPr lang="ms-MY" sz="1300" b="1" dirty="0">
                    <a:latin typeface="Source Sans Pro" pitchFamily="34" charset="0"/>
                  </a:rPr>
                  <a:t> </a:t>
                </a:r>
                <a:r>
                  <a:rPr lang="ms-MY" sz="1100" dirty="0">
                    <a:latin typeface="Source Sans Pro" pitchFamily="34" charset="0"/>
                  </a:rPr>
                  <a:t>niños y adolescentes hombres</a:t>
                </a:r>
              </a:p>
            </p:txBody>
          </p:sp>
          <p:sp>
            <p:nvSpPr>
              <p:cNvPr id="14" name="Rectangle 45"/>
              <p:cNvSpPr/>
              <p:nvPr/>
            </p:nvSpPr>
            <p:spPr>
              <a:xfrm>
                <a:off x="69666" y="8114799"/>
                <a:ext cx="1944458" cy="655907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3500" b="1" dirty="0">
                    <a:solidFill>
                      <a:srgbClr val="93B83E"/>
                    </a:solidFill>
                    <a:latin typeface="Source Sans Pro" pitchFamily="34" charset="0"/>
                  </a:rPr>
                  <a:t>28.31%</a:t>
                </a:r>
              </a:p>
            </p:txBody>
          </p:sp>
          <p:sp>
            <p:nvSpPr>
              <p:cNvPr id="15" name="Rectangle 45"/>
              <p:cNvSpPr/>
              <p:nvPr/>
            </p:nvSpPr>
            <p:spPr>
              <a:xfrm>
                <a:off x="-175409" y="9361718"/>
                <a:ext cx="1944458" cy="702186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3500" b="1" dirty="0">
                    <a:solidFill>
                      <a:srgbClr val="9A1C85"/>
                    </a:solidFill>
                    <a:latin typeface="Source Sans Pro" pitchFamily="34" charset="0"/>
                  </a:rPr>
                  <a:t>5.40%</a:t>
                </a:r>
              </a:p>
            </p:txBody>
          </p:sp>
          <p:sp>
            <p:nvSpPr>
              <p:cNvPr id="16" name="Rectangle 46"/>
              <p:cNvSpPr/>
              <p:nvPr/>
            </p:nvSpPr>
            <p:spPr>
              <a:xfrm>
                <a:off x="235961" y="8907636"/>
                <a:ext cx="1463367" cy="6336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ms-MY" sz="2000" b="1" dirty="0">
                    <a:latin typeface="Source Sans Pro" pitchFamily="34" charset="0"/>
                  </a:rPr>
                  <a:t>592</a:t>
                </a:r>
                <a:r>
                  <a:rPr lang="ms-MY" sz="1300" b="1" dirty="0">
                    <a:latin typeface="Source Sans Pro" pitchFamily="34" charset="0"/>
                  </a:rPr>
                  <a:t> </a:t>
                </a:r>
              </a:p>
              <a:p>
                <a:r>
                  <a:rPr lang="ms-MY" sz="1100" dirty="0">
                    <a:latin typeface="Source Sans Pro" pitchFamily="34" charset="0"/>
                  </a:rPr>
                  <a:t>se desconoce sexo y edad</a:t>
                </a:r>
              </a:p>
            </p:txBody>
          </p:sp>
          <p:sp>
            <p:nvSpPr>
              <p:cNvPr id="17" name="Parallelogram 8"/>
              <p:cNvSpPr/>
              <p:nvPr/>
            </p:nvSpPr>
            <p:spPr>
              <a:xfrm>
                <a:off x="76934" y="7184177"/>
                <a:ext cx="1887066" cy="63837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lumMod val="6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Parallelogram 8"/>
              <p:cNvSpPr/>
              <p:nvPr/>
            </p:nvSpPr>
            <p:spPr>
              <a:xfrm>
                <a:off x="86152" y="8786064"/>
                <a:ext cx="1858471" cy="57667"/>
              </a:xfrm>
              <a:prstGeom prst="parallelogram">
                <a:avLst>
                  <a:gd name="adj" fmla="val 0"/>
                </a:avLst>
              </a:prstGeom>
              <a:solidFill>
                <a:schemeClr val="bg1">
                  <a:lumMod val="65000"/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5" name="35 CuadroTexto"/>
            <p:cNvSpPr txBox="1"/>
            <p:nvPr/>
          </p:nvSpPr>
          <p:spPr>
            <a:xfrm>
              <a:off x="4809511" y="4707462"/>
              <a:ext cx="2269163" cy="65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_tradnl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itchFamily="34" charset="0"/>
                  <a:ea typeface="+mj-ea"/>
                  <a:cs typeface="+mj-cs"/>
                </a:rPr>
                <a:t>Presuntas víctimas de amenazas o vulneración</a:t>
              </a:r>
              <a:endParaRPr lang="es-SV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+mj-ea"/>
                <a:cs typeface="+mj-cs"/>
              </a:endParaRPr>
            </a:p>
          </p:txBody>
        </p:sp>
        <p:sp>
          <p:nvSpPr>
            <p:cNvPr id="6" name="Triángulo isósceles 5"/>
            <p:cNvSpPr/>
            <p:nvPr/>
          </p:nvSpPr>
          <p:spPr>
            <a:xfrm flipV="1">
              <a:off x="5809404" y="5357289"/>
              <a:ext cx="144336" cy="142105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0" name="35 CuadroTexto"/>
          <p:cNvSpPr txBox="1"/>
          <p:nvPr/>
        </p:nvSpPr>
        <p:spPr>
          <a:xfrm>
            <a:off x="3951740" y="2819246"/>
            <a:ext cx="35975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pitchFamily="34" charset="0"/>
                <a:ea typeface="+mj-ea"/>
                <a:cs typeface="+mj-cs"/>
              </a:rPr>
              <a:t>Casos por Junta de Protección</a:t>
            </a:r>
          </a:p>
        </p:txBody>
      </p:sp>
      <p:sp>
        <p:nvSpPr>
          <p:cNvPr id="31" name="Triángulo isósceles 30"/>
          <p:cNvSpPr/>
          <p:nvPr/>
        </p:nvSpPr>
        <p:spPr>
          <a:xfrm flipV="1">
            <a:off x="5517596" y="3145054"/>
            <a:ext cx="232904" cy="177229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Round Same Side Corner Rectangle 40"/>
          <p:cNvSpPr/>
          <p:nvPr/>
        </p:nvSpPr>
        <p:spPr>
          <a:xfrm rot="5400000" flipH="1">
            <a:off x="5871602" y="2863257"/>
            <a:ext cx="298584" cy="5315162"/>
          </a:xfrm>
          <a:prstGeom prst="round2SameRect">
            <a:avLst>
              <a:gd name="adj1" fmla="val 17803"/>
              <a:gd name="adj2" fmla="val 0"/>
            </a:avLst>
          </a:prstGeom>
          <a:solidFill>
            <a:srgbClr val="00B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GB" dirty="0"/>
          </a:p>
        </p:txBody>
      </p:sp>
      <p:sp>
        <p:nvSpPr>
          <p:cNvPr id="33" name="Round Same Side Corner Rectangle 40"/>
          <p:cNvSpPr/>
          <p:nvPr/>
        </p:nvSpPr>
        <p:spPr>
          <a:xfrm rot="5400000" flipH="1">
            <a:off x="1532755" y="3891554"/>
            <a:ext cx="290560" cy="3250544"/>
          </a:xfrm>
          <a:prstGeom prst="round2SameRect">
            <a:avLst>
              <a:gd name="adj1" fmla="val 0"/>
              <a:gd name="adj2" fmla="val 12462"/>
            </a:avLst>
          </a:prstGeom>
          <a:solidFill>
            <a:srgbClr val="00B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endParaRPr lang="en-GB" dirty="0"/>
          </a:p>
        </p:txBody>
      </p:sp>
      <p:grpSp>
        <p:nvGrpSpPr>
          <p:cNvPr id="34" name="Grupo 33"/>
          <p:cNvGrpSpPr/>
          <p:nvPr/>
        </p:nvGrpSpPr>
        <p:grpSpPr>
          <a:xfrm>
            <a:off x="-337096" y="5581032"/>
            <a:ext cx="3746873" cy="942636"/>
            <a:chOff x="616339" y="7737789"/>
            <a:chExt cx="3746873" cy="948158"/>
          </a:xfrm>
        </p:grpSpPr>
        <p:sp>
          <p:nvSpPr>
            <p:cNvPr id="35" name="Rectangle 92"/>
            <p:cNvSpPr/>
            <p:nvPr/>
          </p:nvSpPr>
          <p:spPr>
            <a:xfrm>
              <a:off x="2426332" y="7737789"/>
              <a:ext cx="1936880" cy="697549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80923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SV" sz="4000" b="1" dirty="0">
                  <a:latin typeface="Source Sans Pro" panose="020B0503030403020204"/>
                </a:rPr>
                <a:t>5,986</a:t>
              </a:r>
              <a:endParaRPr lang="es-SV" sz="4000" dirty="0">
                <a:latin typeface="Source Sans Pro" panose="020B0503030403020204"/>
              </a:endParaRPr>
            </a:p>
          </p:txBody>
        </p:sp>
        <p:sp>
          <p:nvSpPr>
            <p:cNvPr id="36" name="Rectangle 92"/>
            <p:cNvSpPr/>
            <p:nvPr/>
          </p:nvSpPr>
          <p:spPr>
            <a:xfrm>
              <a:off x="616339" y="7744385"/>
              <a:ext cx="2026521" cy="724277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80923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SV" sz="4000" b="1" dirty="0">
                  <a:latin typeface="Source Sans Pro" panose="020B0503030403020204"/>
                </a:rPr>
                <a:t>7,151</a:t>
              </a:r>
            </a:p>
          </p:txBody>
        </p:sp>
        <p:sp>
          <p:nvSpPr>
            <p:cNvPr id="37" name="Rectángulo 36"/>
            <p:cNvSpPr/>
            <p:nvPr/>
          </p:nvSpPr>
          <p:spPr>
            <a:xfrm>
              <a:off x="1086443" y="8332005"/>
              <a:ext cx="1174809" cy="3539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SV" sz="1700" dirty="0">
                  <a:latin typeface="Source Sans Pro" panose="020B0503030403020204"/>
                </a:rPr>
                <a:t>Cautelares</a:t>
              </a:r>
              <a:endParaRPr lang="es-ES" sz="1700" dirty="0"/>
            </a:p>
          </p:txBody>
        </p:sp>
        <p:sp>
          <p:nvSpPr>
            <p:cNvPr id="38" name="Rectangle 92"/>
            <p:cNvSpPr/>
            <p:nvPr/>
          </p:nvSpPr>
          <p:spPr>
            <a:xfrm>
              <a:off x="2400990" y="8345112"/>
              <a:ext cx="1953118" cy="280625"/>
            </a:xfrm>
            <a:prstGeom prst="rect">
              <a:avLst/>
            </a:prstGeom>
            <a:noFill/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180923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SV" sz="1700" dirty="0">
                  <a:latin typeface="Source Sans Pro" panose="020B0503030403020204"/>
                </a:rPr>
                <a:t>Administrativas</a:t>
              </a:r>
            </a:p>
          </p:txBody>
        </p:sp>
      </p:grpSp>
      <p:sp>
        <p:nvSpPr>
          <p:cNvPr id="39" name="Rectangle 92"/>
          <p:cNvSpPr/>
          <p:nvPr/>
        </p:nvSpPr>
        <p:spPr>
          <a:xfrm>
            <a:off x="3517511" y="5667459"/>
            <a:ext cx="1501986" cy="69754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b="1" dirty="0">
                <a:latin typeface="Source Sans Pro" panose="020B0503030403020204"/>
              </a:rPr>
              <a:t>1,833</a:t>
            </a:r>
            <a:endParaRPr lang="es-SV" sz="1600" dirty="0">
              <a:latin typeface="Source Sans Pro" panose="020B0503030403020204"/>
            </a:endParaRPr>
          </a:p>
        </p:txBody>
      </p:sp>
      <p:sp>
        <p:nvSpPr>
          <p:cNvPr id="40" name="Rectangle 92"/>
          <p:cNvSpPr/>
          <p:nvPr/>
        </p:nvSpPr>
        <p:spPr>
          <a:xfrm>
            <a:off x="3130006" y="6171515"/>
            <a:ext cx="2281380" cy="28062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700" dirty="0">
                <a:latin typeface="Source Sans Pro" panose="020B0503030403020204"/>
              </a:rPr>
              <a:t>Audiencias únicas</a:t>
            </a:r>
          </a:p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endParaRPr lang="es-SV" sz="1700" dirty="0">
              <a:latin typeface="Source Sans Pro" panose="020B0503030403020204"/>
            </a:endParaRPr>
          </a:p>
        </p:txBody>
      </p:sp>
      <p:sp>
        <p:nvSpPr>
          <p:cNvPr id="41" name="Rectangle 92"/>
          <p:cNvSpPr/>
          <p:nvPr/>
        </p:nvSpPr>
        <p:spPr>
          <a:xfrm>
            <a:off x="5451545" y="5689990"/>
            <a:ext cx="1358368" cy="69754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b="1" dirty="0">
                <a:latin typeface="Source Sans Pro" panose="020B0503030403020204"/>
              </a:rPr>
              <a:t>390</a:t>
            </a:r>
            <a:endParaRPr lang="es-SV" sz="1600" dirty="0">
              <a:latin typeface="Source Sans Pro" panose="020B0503030403020204"/>
            </a:endParaRPr>
          </a:p>
        </p:txBody>
      </p:sp>
      <p:sp>
        <p:nvSpPr>
          <p:cNvPr id="42" name="Rectangle 92"/>
          <p:cNvSpPr/>
          <p:nvPr/>
        </p:nvSpPr>
        <p:spPr>
          <a:xfrm>
            <a:off x="5057610" y="6201880"/>
            <a:ext cx="2194135" cy="347222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700" dirty="0">
                <a:latin typeface="Source Sans Pro" panose="020B0503030403020204"/>
              </a:rPr>
              <a:t>Sin audiencia única</a:t>
            </a:r>
          </a:p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endParaRPr lang="es-SV" sz="1700" dirty="0">
              <a:latin typeface="Source Sans Pro" panose="020B0503030403020204"/>
            </a:endParaRPr>
          </a:p>
        </p:txBody>
      </p:sp>
      <p:sp>
        <p:nvSpPr>
          <p:cNvPr id="43" name="Rectangle 92"/>
          <p:cNvSpPr/>
          <p:nvPr/>
        </p:nvSpPr>
        <p:spPr>
          <a:xfrm>
            <a:off x="6963713" y="5642699"/>
            <a:ext cx="1633041" cy="697549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b="1" dirty="0">
                <a:latin typeface="Source Sans Pro" panose="020B0503030403020204"/>
              </a:rPr>
              <a:t>2,882</a:t>
            </a:r>
          </a:p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endParaRPr lang="es-SV" sz="1900" dirty="0">
              <a:latin typeface="Source Sans Pro" panose="020B0503030403020204"/>
            </a:endParaRPr>
          </a:p>
        </p:txBody>
      </p:sp>
      <p:sp>
        <p:nvSpPr>
          <p:cNvPr id="44" name="Rectangle 92"/>
          <p:cNvSpPr/>
          <p:nvPr/>
        </p:nvSpPr>
        <p:spPr>
          <a:xfrm>
            <a:off x="6623576" y="6213268"/>
            <a:ext cx="2281380" cy="280625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4" tIns="45707" rIns="91414" bIns="45707" numCol="1" rtlCol="0" anchor="t" anchorCtr="0" compatLnSpc="1">
            <a:prstTxWarp prst="textNoShape">
              <a:avLst/>
            </a:prstTxWarp>
          </a:bodyPr>
          <a:lstStyle/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1700" dirty="0">
                <a:latin typeface="Source Sans Pro" panose="020B0503030403020204"/>
              </a:rPr>
              <a:t>Otras formas</a:t>
            </a:r>
          </a:p>
          <a:p>
            <a:pPr marL="180923" algn="ctr" fontAlgn="base">
              <a:spcBef>
                <a:spcPct val="0"/>
              </a:spcBef>
              <a:spcAft>
                <a:spcPct val="0"/>
              </a:spcAft>
            </a:pPr>
            <a:endParaRPr lang="es-SV" sz="1700" dirty="0">
              <a:latin typeface="Source Sans Pro" panose="020B0503030403020204"/>
            </a:endParaRPr>
          </a:p>
        </p:txBody>
      </p:sp>
      <p:sp>
        <p:nvSpPr>
          <p:cNvPr id="45" name="Subtitle 4"/>
          <p:cNvSpPr txBox="1">
            <a:spLocks/>
          </p:cNvSpPr>
          <p:nvPr/>
        </p:nvSpPr>
        <p:spPr>
          <a:xfrm>
            <a:off x="-54214" y="5327991"/>
            <a:ext cx="3277789" cy="369956"/>
          </a:xfrm>
          <a:prstGeom prst="rect">
            <a:avLst/>
          </a:prstGeom>
          <a:ln>
            <a:noFill/>
          </a:ln>
        </p:spPr>
        <p:txBody>
          <a:bodyPr vert="horz" lIns="91414" tIns="45707" rIns="91414" bIns="45707" rtlCol="0">
            <a:noAutofit/>
          </a:bodyPr>
          <a:lstStyle/>
          <a:p>
            <a:pPr marL="342802" indent="-342802" algn="ctr"/>
            <a:r>
              <a:rPr lang="es-SV" sz="2000" b="1" dirty="0">
                <a:solidFill>
                  <a:schemeClr val="bg1"/>
                </a:solidFill>
                <a:latin typeface="+mj-lt"/>
              </a:rPr>
              <a:t>Medidas</a:t>
            </a:r>
          </a:p>
        </p:txBody>
      </p:sp>
      <p:sp>
        <p:nvSpPr>
          <p:cNvPr id="46" name="Subtitle 4"/>
          <p:cNvSpPr txBox="1">
            <a:spLocks/>
          </p:cNvSpPr>
          <p:nvPr/>
        </p:nvSpPr>
        <p:spPr>
          <a:xfrm>
            <a:off x="3256842" y="5307419"/>
            <a:ext cx="5812933" cy="375207"/>
          </a:xfrm>
          <a:prstGeom prst="rect">
            <a:avLst/>
          </a:prstGeom>
          <a:ln>
            <a:noFill/>
          </a:ln>
        </p:spPr>
        <p:txBody>
          <a:bodyPr vert="horz" lIns="91414" tIns="45707" rIns="91414" bIns="45707" rtlCol="0">
            <a:noAutofit/>
          </a:bodyPr>
          <a:lstStyle/>
          <a:p>
            <a:pPr marL="342802" indent="-342802" algn="ctr"/>
            <a:r>
              <a:rPr lang="es-SV" sz="2000" b="1" dirty="0">
                <a:solidFill>
                  <a:schemeClr val="bg1"/>
                </a:solidFill>
                <a:latin typeface="+mj-lt"/>
              </a:rPr>
              <a:t>Resolución de casos</a:t>
            </a:r>
          </a:p>
        </p:txBody>
      </p:sp>
      <p:sp>
        <p:nvSpPr>
          <p:cNvPr id="62" name="矩形 39"/>
          <p:cNvSpPr/>
          <p:nvPr/>
        </p:nvSpPr>
        <p:spPr>
          <a:xfrm rot="16200000">
            <a:off x="7983685" y="5549029"/>
            <a:ext cx="1725638" cy="615527"/>
          </a:xfrm>
          <a:prstGeom prst="rect">
            <a:avLst/>
          </a:prstGeom>
          <a:solidFill>
            <a:srgbClr val="00B2C9"/>
          </a:solidFill>
        </p:spPr>
        <p:txBody>
          <a:bodyPr wrap="square" lIns="91414" tIns="45707" rIns="91414" bIns="45707">
            <a:spAutoFit/>
          </a:bodyPr>
          <a:lstStyle/>
          <a:p>
            <a:pPr algn="ctr"/>
            <a:r>
              <a:rPr lang="en-GB" sz="1800" b="1" dirty="0">
                <a:solidFill>
                  <a:schemeClr val="bg1"/>
                </a:solidFill>
              </a:rPr>
              <a:t>Juntas de </a:t>
            </a:r>
            <a:r>
              <a:rPr lang="en-GB" sz="1600" b="1" dirty="0">
                <a:solidFill>
                  <a:schemeClr val="bg1"/>
                </a:solidFill>
              </a:rPr>
              <a:t>Protección</a:t>
            </a:r>
            <a:endParaRPr lang="zh-CN" altLang="zh-CN" sz="1800" b="1" dirty="0">
              <a:solidFill>
                <a:schemeClr val="bg1"/>
              </a:solidFill>
              <a:ea typeface="Hiragino Sans GB W3" panose="020B0300000000000000" pitchFamily="34" charset="-122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3870619" y="255997"/>
            <a:ext cx="4281704" cy="2546920"/>
            <a:chOff x="7079068" y="3885236"/>
            <a:chExt cx="4060224" cy="2869033"/>
          </a:xfrm>
        </p:grpSpPr>
        <p:grpSp>
          <p:nvGrpSpPr>
            <p:cNvPr id="64" name="21 Grupo"/>
            <p:cNvGrpSpPr/>
            <p:nvPr/>
          </p:nvGrpSpPr>
          <p:grpSpPr>
            <a:xfrm>
              <a:off x="7079068" y="4336699"/>
              <a:ext cx="4060224" cy="2417570"/>
              <a:chOff x="5513586" y="5215308"/>
              <a:chExt cx="4060224" cy="2417572"/>
            </a:xfrm>
          </p:grpSpPr>
          <p:sp>
            <p:nvSpPr>
              <p:cNvPr id="66" name="Rectangle 66"/>
              <p:cNvSpPr/>
              <p:nvPr/>
            </p:nvSpPr>
            <p:spPr>
              <a:xfrm>
                <a:off x="5513586" y="7034690"/>
                <a:ext cx="1077447" cy="59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SV" sz="1200" dirty="0"/>
                  <a:t>Integridad Personal</a:t>
                </a:r>
                <a:endParaRPr lang="en-GB" sz="1200" dirty="0"/>
              </a:p>
            </p:txBody>
          </p:sp>
          <p:sp>
            <p:nvSpPr>
              <p:cNvPr id="67" name="TextBox 65"/>
              <p:cNvSpPr txBox="1"/>
              <p:nvPr/>
            </p:nvSpPr>
            <p:spPr>
              <a:xfrm>
                <a:off x="5639445" y="6584005"/>
                <a:ext cx="731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252082"/>
                    </a:solidFill>
                    <a:latin typeface="Source Sans Pro" panose="020B0503030403020204" pitchFamily="34" charset="0"/>
                  </a:rPr>
                  <a:t>7,111</a:t>
                </a:r>
                <a:endParaRPr lang="en-GB" sz="1600" b="1" dirty="0">
                  <a:solidFill>
                    <a:srgbClr val="252082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68" name="Rectangle 66"/>
              <p:cNvSpPr/>
              <p:nvPr/>
            </p:nvSpPr>
            <p:spPr>
              <a:xfrm>
                <a:off x="7576019" y="7026682"/>
                <a:ext cx="1071365" cy="598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SV" sz="1200" dirty="0"/>
                  <a:t>Nivel de vida digno</a:t>
                </a:r>
                <a:endParaRPr lang="en-GB" sz="1200" dirty="0"/>
              </a:p>
            </p:txBody>
          </p:sp>
          <p:sp>
            <p:nvSpPr>
              <p:cNvPr id="69" name="TextBox 65"/>
              <p:cNvSpPr txBox="1"/>
              <p:nvPr/>
            </p:nvSpPr>
            <p:spPr>
              <a:xfrm>
                <a:off x="6658922" y="6573690"/>
                <a:ext cx="7875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066BA2"/>
                    </a:solidFill>
                    <a:latin typeface="Source Sans Pro" panose="020B0503030403020204" pitchFamily="34" charset="0"/>
                  </a:rPr>
                  <a:t>3,342</a:t>
                </a:r>
                <a:endParaRPr lang="en-GB" sz="1600" b="1" dirty="0">
                  <a:solidFill>
                    <a:srgbClr val="066BA2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70" name="TextBox 65"/>
              <p:cNvSpPr txBox="1"/>
              <p:nvPr/>
            </p:nvSpPr>
            <p:spPr>
              <a:xfrm>
                <a:off x="7809796" y="6586835"/>
                <a:ext cx="681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009AE0"/>
                    </a:solidFill>
                    <a:latin typeface="Source Sans Pro" panose="020B0503030403020204" pitchFamily="34" charset="0"/>
                  </a:rPr>
                  <a:t>1,151</a:t>
                </a:r>
                <a:endParaRPr lang="en-GB" sz="1600" b="1" dirty="0">
                  <a:solidFill>
                    <a:srgbClr val="009AE0"/>
                  </a:solidFill>
                  <a:latin typeface="Source Sans Pro" panose="020B0503030403020204" pitchFamily="34" charset="0"/>
                </a:endParaRPr>
              </a:p>
            </p:txBody>
          </p:sp>
          <p:sp>
            <p:nvSpPr>
              <p:cNvPr id="71" name="Rectangle 66"/>
              <p:cNvSpPr/>
              <p:nvPr/>
            </p:nvSpPr>
            <p:spPr>
              <a:xfrm>
                <a:off x="6655668" y="7033598"/>
                <a:ext cx="883220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SV" sz="1300" dirty="0"/>
                  <a:t>Salud</a:t>
                </a:r>
                <a:endParaRPr lang="en-GB" sz="1300" dirty="0"/>
              </a:p>
            </p:txBody>
          </p:sp>
          <p:sp>
            <p:nvSpPr>
              <p:cNvPr id="72" name="Round Same Side Corner Rectangle 40"/>
              <p:cNvSpPr/>
              <p:nvPr/>
            </p:nvSpPr>
            <p:spPr>
              <a:xfrm flipH="1">
                <a:off x="5637411" y="5215308"/>
                <a:ext cx="825453" cy="1522141"/>
              </a:xfrm>
              <a:prstGeom prst="round2SameRect">
                <a:avLst>
                  <a:gd name="adj1" fmla="val 50000"/>
                  <a:gd name="adj2" fmla="val 20225"/>
                </a:avLst>
              </a:prstGeom>
              <a:solidFill>
                <a:srgbClr val="2520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3" name="Round Same Side Corner Rectangle 40"/>
              <p:cNvSpPr/>
              <p:nvPr/>
            </p:nvSpPr>
            <p:spPr>
              <a:xfrm flipH="1">
                <a:off x="6675616" y="5791372"/>
                <a:ext cx="828000" cy="942349"/>
              </a:xfrm>
              <a:prstGeom prst="round2SameRect">
                <a:avLst>
                  <a:gd name="adj1" fmla="val 50000"/>
                  <a:gd name="adj2" fmla="val 20225"/>
                </a:avLst>
              </a:prstGeom>
              <a:solidFill>
                <a:srgbClr val="005E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4" name="2 Conector recto"/>
              <p:cNvCxnSpPr/>
              <p:nvPr/>
            </p:nvCxnSpPr>
            <p:spPr>
              <a:xfrm>
                <a:off x="5625403" y="6766427"/>
                <a:ext cx="3922177" cy="0"/>
              </a:xfrm>
              <a:prstGeom prst="line">
                <a:avLst/>
              </a:prstGeom>
              <a:ln>
                <a:solidFill>
                  <a:srgbClr val="981A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ound Same Side Corner Rectangle 40"/>
              <p:cNvSpPr/>
              <p:nvPr/>
            </p:nvSpPr>
            <p:spPr>
              <a:xfrm flipH="1">
                <a:off x="7705829" y="6179987"/>
                <a:ext cx="828000" cy="548640"/>
              </a:xfrm>
              <a:prstGeom prst="round2SameRect">
                <a:avLst>
                  <a:gd name="adj1" fmla="val 50000"/>
                  <a:gd name="adj2" fmla="val 20225"/>
                </a:avLst>
              </a:prstGeom>
              <a:solidFill>
                <a:srgbClr val="009A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6" name="Round Same Side Corner Rectangle 40"/>
              <p:cNvSpPr/>
              <p:nvPr/>
            </p:nvSpPr>
            <p:spPr>
              <a:xfrm flipH="1">
                <a:off x="8736042" y="5863381"/>
                <a:ext cx="811538" cy="865971"/>
              </a:xfrm>
              <a:prstGeom prst="round2SameRect">
                <a:avLst>
                  <a:gd name="adj1" fmla="val 50000"/>
                  <a:gd name="adj2" fmla="val 20225"/>
                </a:avLst>
              </a:prstGeom>
              <a:solidFill>
                <a:srgbClr val="FF7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7" name="Rectangle 45"/>
              <p:cNvSpPr/>
              <p:nvPr/>
            </p:nvSpPr>
            <p:spPr>
              <a:xfrm>
                <a:off x="5627885" y="5835063"/>
                <a:ext cx="864000" cy="646332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1600" b="1" dirty="0">
                    <a:solidFill>
                      <a:schemeClr val="bg1"/>
                    </a:solidFill>
                    <a:latin typeface="Source Sans Pro" pitchFamily="34" charset="0"/>
                  </a:rPr>
                  <a:t>% </a:t>
                </a:r>
                <a:r>
                  <a:rPr lang="ms-MY" sz="2000" b="1" dirty="0">
                    <a:solidFill>
                      <a:schemeClr val="bg1"/>
                    </a:solidFill>
                    <a:latin typeface="Source Sans Pro" pitchFamily="34" charset="0"/>
                  </a:rPr>
                  <a:t>49.45</a:t>
                </a:r>
                <a:endParaRPr lang="ms-MY" sz="2000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78" name="Rectangle 66"/>
              <p:cNvSpPr/>
              <p:nvPr/>
            </p:nvSpPr>
            <p:spPr>
              <a:xfrm>
                <a:off x="8754329" y="7024078"/>
                <a:ext cx="744574" cy="2923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SV" sz="1300" dirty="0"/>
                  <a:t>Otros</a:t>
                </a:r>
                <a:endParaRPr lang="en-GB" sz="1300" dirty="0"/>
              </a:p>
            </p:txBody>
          </p:sp>
          <p:sp>
            <p:nvSpPr>
              <p:cNvPr id="79" name="TextBox 65"/>
              <p:cNvSpPr txBox="1"/>
              <p:nvPr/>
            </p:nvSpPr>
            <p:spPr>
              <a:xfrm>
                <a:off x="8777973" y="6568929"/>
                <a:ext cx="6815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solidFill>
                      <a:srgbClr val="FF7C00"/>
                    </a:solidFill>
                    <a:latin typeface="Source Sans Pro" panose="020B0503030403020204" pitchFamily="34" charset="0"/>
                  </a:rPr>
                  <a:t>2,777</a:t>
                </a:r>
                <a:endParaRPr lang="en-GB" sz="1600" b="1" dirty="0">
                  <a:solidFill>
                    <a:srgbClr val="FF7C00"/>
                  </a:solidFill>
                  <a:latin typeface="Source Sans Pro" panose="020B0503030403020204" pitchFamily="34" charset="0"/>
                </a:endParaRPr>
              </a:p>
            </p:txBody>
          </p:sp>
          <p:cxnSp>
            <p:nvCxnSpPr>
              <p:cNvPr id="80" name="157 Conector recto"/>
              <p:cNvCxnSpPr/>
              <p:nvPr/>
            </p:nvCxnSpPr>
            <p:spPr>
              <a:xfrm>
                <a:off x="5625911" y="7035108"/>
                <a:ext cx="3922177" cy="0"/>
              </a:xfrm>
              <a:prstGeom prst="line">
                <a:avLst/>
              </a:prstGeom>
              <a:ln>
                <a:solidFill>
                  <a:srgbClr val="981A8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ctangle 45"/>
              <p:cNvSpPr/>
              <p:nvPr/>
            </p:nvSpPr>
            <p:spPr>
              <a:xfrm>
                <a:off x="6660278" y="5835063"/>
                <a:ext cx="864000" cy="646332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1600" b="1" dirty="0">
                    <a:solidFill>
                      <a:schemeClr val="bg1"/>
                    </a:solidFill>
                    <a:latin typeface="Source Sans Pro" pitchFamily="34" charset="0"/>
                  </a:rPr>
                  <a:t>% </a:t>
                </a:r>
                <a:r>
                  <a:rPr lang="ms-MY" sz="2000" b="1" dirty="0">
                    <a:solidFill>
                      <a:schemeClr val="bg1"/>
                    </a:solidFill>
                    <a:latin typeface="Source Sans Pro" pitchFamily="34" charset="0"/>
                  </a:rPr>
                  <a:t>23.24</a:t>
                </a:r>
                <a:endParaRPr lang="ms-MY" sz="2000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82" name="Rectangle 45"/>
              <p:cNvSpPr/>
              <p:nvPr/>
            </p:nvSpPr>
            <p:spPr>
              <a:xfrm>
                <a:off x="7669425" y="6279506"/>
                <a:ext cx="864000" cy="398794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1400" b="1" dirty="0">
                    <a:solidFill>
                      <a:schemeClr val="bg1"/>
                    </a:solidFill>
                    <a:latin typeface="Source Sans Pro" pitchFamily="34" charset="0"/>
                  </a:rPr>
                  <a:t>%  8.00</a:t>
                </a:r>
                <a:endParaRPr lang="ms-MY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  <p:sp>
            <p:nvSpPr>
              <p:cNvPr id="83" name="Rectangle 45"/>
              <p:cNvSpPr/>
              <p:nvPr/>
            </p:nvSpPr>
            <p:spPr>
              <a:xfrm>
                <a:off x="8709810" y="5902311"/>
                <a:ext cx="864000" cy="646333"/>
              </a:xfrm>
              <a:prstGeom prst="rect">
                <a:avLst/>
              </a:prstGeom>
              <a:noFill/>
            </p:spPr>
            <p:txBody>
              <a:bodyPr wrap="square" anchor="t">
                <a:spAutoFit/>
              </a:bodyPr>
              <a:lstStyle/>
              <a:p>
                <a:pPr algn="ctr"/>
                <a:r>
                  <a:rPr lang="ms-MY" sz="1600" b="1" dirty="0">
                    <a:solidFill>
                      <a:schemeClr val="bg1"/>
                    </a:solidFill>
                    <a:latin typeface="Source Sans Pro" pitchFamily="34" charset="0"/>
                  </a:rPr>
                  <a:t>% </a:t>
                </a:r>
                <a:r>
                  <a:rPr lang="ms-MY" sz="2000" b="1" dirty="0">
                    <a:solidFill>
                      <a:schemeClr val="bg1"/>
                    </a:solidFill>
                    <a:latin typeface="Source Sans Pro" pitchFamily="34" charset="0"/>
                  </a:rPr>
                  <a:t>19.31</a:t>
                </a:r>
                <a:endParaRPr lang="ms-MY" sz="2000" dirty="0">
                  <a:solidFill>
                    <a:schemeClr val="bg1"/>
                  </a:solidFill>
                  <a:latin typeface="Source Sans Pro" pitchFamily="34" charset="0"/>
                </a:endParaRPr>
              </a:p>
            </p:txBody>
          </p:sp>
        </p:grpSp>
        <p:sp>
          <p:nvSpPr>
            <p:cNvPr id="65" name="35 CuadroTexto"/>
            <p:cNvSpPr txBox="1"/>
            <p:nvPr/>
          </p:nvSpPr>
          <p:spPr>
            <a:xfrm>
              <a:off x="7302089" y="3885236"/>
              <a:ext cx="3678825" cy="75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s-E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" pitchFamily="34" charset="0"/>
                  <a:ea typeface="+mj-ea"/>
                  <a:cs typeface="+mj-cs"/>
                </a:rPr>
                <a:t>Presuntas amenazas o vulneraciones a derechos</a:t>
              </a:r>
            </a:p>
          </p:txBody>
        </p:sp>
      </p:grpSp>
      <p:sp>
        <p:nvSpPr>
          <p:cNvPr id="84" name="Triángulo isósceles 83"/>
          <p:cNvSpPr/>
          <p:nvPr/>
        </p:nvSpPr>
        <p:spPr>
          <a:xfrm flipV="1">
            <a:off x="5921773" y="807295"/>
            <a:ext cx="232904" cy="177229"/>
          </a:xfrm>
          <a:prstGeom prst="triangle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047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/>
          <p:nvPr/>
        </p:nvSpPr>
        <p:spPr>
          <a:xfrm>
            <a:off x="5086350" y="-66675"/>
            <a:ext cx="4124326" cy="70008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12" name="Rectángulo 11"/>
          <p:cNvSpPr/>
          <p:nvPr/>
        </p:nvSpPr>
        <p:spPr>
          <a:xfrm>
            <a:off x="1" y="4388372"/>
            <a:ext cx="4893012" cy="22981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6"/>
          <p:cNvSpPr/>
          <p:nvPr/>
        </p:nvSpPr>
        <p:spPr>
          <a:xfrm>
            <a:off x="24488" y="408562"/>
            <a:ext cx="5061861" cy="82685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4" name="Rectángulo 3"/>
          <p:cNvSpPr/>
          <p:nvPr/>
        </p:nvSpPr>
        <p:spPr>
          <a:xfrm>
            <a:off x="417096" y="507519"/>
            <a:ext cx="4475917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latin typeface="Century Gothic" panose="020B0502020202020204" pitchFamily="34" charset="0"/>
              </a:rPr>
              <a:t>Protección a derechos de la niñez y</a:t>
            </a:r>
          </a:p>
          <a:p>
            <a:r>
              <a:rPr lang="es-SV" b="1" dirty="0">
                <a:latin typeface="Century Gothic" panose="020B0502020202020204" pitchFamily="34" charset="0"/>
              </a:rPr>
              <a:t>adolescencia migrante retornada</a:t>
            </a:r>
            <a:r>
              <a:rPr lang="es-SV" b="1" dirty="0" smtClean="0">
                <a:latin typeface="Century Gothic" panose="020B0502020202020204" pitchFamily="34" charset="0"/>
              </a:rPr>
              <a:t>.</a:t>
            </a:r>
          </a:p>
          <a:p>
            <a:endParaRPr lang="es-SV" b="1" dirty="0">
              <a:latin typeface="Century Gothic" panose="020B0502020202020204" pitchFamily="34" charset="0"/>
            </a:endParaRPr>
          </a:p>
          <a:p>
            <a:r>
              <a:rPr lang="es-SV" dirty="0">
                <a:latin typeface="Century Gothic" panose="020B0502020202020204" pitchFamily="34" charset="0"/>
              </a:rPr>
              <a:t>Atendimos a </a:t>
            </a:r>
            <a:r>
              <a:rPr lang="es-SV" sz="2000" b="1" dirty="0">
                <a:latin typeface="Century Gothic" panose="020B0502020202020204" pitchFamily="34" charset="0"/>
              </a:rPr>
              <a:t>846</a:t>
            </a:r>
            <a:r>
              <a:rPr lang="es-SV" dirty="0">
                <a:latin typeface="Century Gothic" panose="020B0502020202020204" pitchFamily="34" charset="0"/>
              </a:rPr>
              <a:t> niñas, niños y </a:t>
            </a:r>
            <a:r>
              <a:rPr lang="es-SV" dirty="0" smtClean="0">
                <a:latin typeface="Century Gothic" panose="020B0502020202020204" pitchFamily="34" charset="0"/>
              </a:rPr>
              <a:t>adolescentes migrantes </a:t>
            </a:r>
            <a:r>
              <a:rPr lang="es-SV" dirty="0">
                <a:latin typeface="Century Gothic" panose="020B0502020202020204" pitchFamily="34" charset="0"/>
              </a:rPr>
              <a:t>retornados en la Dirección de </a:t>
            </a:r>
            <a:r>
              <a:rPr lang="es-SV" dirty="0" smtClean="0">
                <a:latin typeface="Century Gothic" panose="020B0502020202020204" pitchFamily="34" charset="0"/>
              </a:rPr>
              <a:t>Atención al </a:t>
            </a:r>
            <a:r>
              <a:rPr lang="es-SV" dirty="0">
                <a:latin typeface="Century Gothic" panose="020B0502020202020204" pitchFamily="34" charset="0"/>
              </a:rPr>
              <a:t>Migrante y en el Aeropuerto Internacional </a:t>
            </a:r>
            <a:r>
              <a:rPr lang="es-SV" dirty="0" smtClean="0">
                <a:latin typeface="Century Gothic" panose="020B0502020202020204" pitchFamily="34" charset="0"/>
              </a:rPr>
              <a:t>Oscar Arnulfo </a:t>
            </a:r>
            <a:r>
              <a:rPr lang="es-SV" dirty="0">
                <a:latin typeface="Century Gothic" panose="020B0502020202020204" pitchFamily="34" charset="0"/>
              </a:rPr>
              <a:t>Romero</a:t>
            </a:r>
            <a:r>
              <a:rPr lang="es-SV" dirty="0" smtClean="0">
                <a:latin typeface="Century Gothic" panose="020B0502020202020204" pitchFamily="34" charset="0"/>
              </a:rPr>
              <a:t>.</a:t>
            </a:r>
          </a:p>
          <a:p>
            <a:endParaRPr lang="es-SV" dirty="0">
              <a:latin typeface="Century Gothic" panose="020B0502020202020204" pitchFamily="34" charset="0"/>
            </a:endParaRPr>
          </a:p>
          <a:p>
            <a:pPr marL="273050"/>
            <a:r>
              <a:rPr lang="es-SV" b="1" dirty="0">
                <a:latin typeface="Century Gothic" panose="020B0502020202020204" pitchFamily="34" charset="0"/>
              </a:rPr>
              <a:t>35.7% niñas y adolescentes mujeres</a:t>
            </a:r>
          </a:p>
          <a:p>
            <a:pPr marL="273050"/>
            <a:r>
              <a:rPr lang="es-SV" b="1" dirty="0">
                <a:latin typeface="Century Gothic" panose="020B0502020202020204" pitchFamily="34" charset="0"/>
              </a:rPr>
              <a:t>64.3%niños y adolescentes hombres</a:t>
            </a:r>
          </a:p>
          <a:p>
            <a:pPr marL="273050"/>
            <a:r>
              <a:rPr lang="es-SV" b="1" dirty="0">
                <a:latin typeface="Century Gothic" panose="020B0502020202020204" pitchFamily="34" charset="0"/>
              </a:rPr>
              <a:t>El 29% viajó acompañado</a:t>
            </a:r>
          </a:p>
          <a:p>
            <a:pPr marL="273050"/>
            <a:r>
              <a:rPr lang="es-SV" b="1" dirty="0">
                <a:latin typeface="Century Gothic" panose="020B0502020202020204" pitchFamily="34" charset="0"/>
              </a:rPr>
              <a:t>El 71% viajó solo</a:t>
            </a:r>
            <a:endParaRPr lang="es-SV" dirty="0"/>
          </a:p>
        </p:txBody>
      </p:sp>
      <p:sp>
        <p:nvSpPr>
          <p:cNvPr id="5" name="Rectángulo 4"/>
          <p:cNvSpPr/>
          <p:nvPr/>
        </p:nvSpPr>
        <p:spPr>
          <a:xfrm>
            <a:off x="5549483" y="821987"/>
            <a:ext cx="36611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Trabajamos en la implementación de la línea de </a:t>
            </a:r>
            <a:r>
              <a:rPr lang="es-SV" b="1" dirty="0" smtClean="0">
                <a:latin typeface="Century Gothic" panose="020B0502020202020204" pitchFamily="34" charset="0"/>
              </a:rPr>
              <a:t>emergencia </a:t>
            </a:r>
            <a:r>
              <a:rPr lang="es-SV" b="1" dirty="0">
                <a:latin typeface="Century Gothic" panose="020B0502020202020204" pitchFamily="34" charset="0"/>
              </a:rPr>
              <a:t>y </a:t>
            </a:r>
            <a:r>
              <a:rPr lang="es-SV" b="1" dirty="0" smtClean="0">
                <a:latin typeface="Century Gothic" panose="020B0502020202020204" pitchFamily="34" charset="0"/>
              </a:rPr>
              <a:t>ayuda</a:t>
            </a:r>
            <a:endParaRPr lang="es-SV" dirty="0"/>
          </a:p>
        </p:txBody>
      </p:sp>
      <p:sp>
        <p:nvSpPr>
          <p:cNvPr id="6" name="Rectángulo 5"/>
          <p:cNvSpPr/>
          <p:nvPr/>
        </p:nvSpPr>
        <p:spPr>
          <a:xfrm>
            <a:off x="389106" y="4652132"/>
            <a:ext cx="39116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b="1" dirty="0">
                <a:latin typeface="Century Gothic" panose="020B0502020202020204" pitchFamily="34" charset="0"/>
              </a:rPr>
              <a:t>Recibimos 36 denuncias o avisos por posibles amenazas </a:t>
            </a:r>
            <a:r>
              <a:rPr lang="es-SV" b="1" dirty="0" smtClean="0">
                <a:latin typeface="Century Gothic" panose="020B0502020202020204" pitchFamily="34" charset="0"/>
              </a:rPr>
              <a:t>o vulneraciones </a:t>
            </a:r>
            <a:r>
              <a:rPr lang="es-SV" b="1" dirty="0">
                <a:latin typeface="Century Gothic" panose="020B0502020202020204" pitchFamily="34" charset="0"/>
              </a:rPr>
              <a:t>de derechos colectivos o difusos</a:t>
            </a:r>
            <a:r>
              <a:rPr lang="es-SV" dirty="0">
                <a:latin typeface="Century Gothic" panose="020B0502020202020204" pitchFamily="34" charset="0"/>
              </a:rPr>
              <a:t>: 15 </a:t>
            </a:r>
            <a:r>
              <a:rPr lang="es-SV" dirty="0" smtClean="0">
                <a:latin typeface="Century Gothic" panose="020B0502020202020204" pitchFamily="34" charset="0"/>
              </a:rPr>
              <a:t>han sido </a:t>
            </a:r>
            <a:r>
              <a:rPr lang="es-SV" dirty="0">
                <a:latin typeface="Century Gothic" panose="020B0502020202020204" pitchFamily="34" charset="0"/>
              </a:rPr>
              <a:t>resueltos, 18 están en proceso de atención, 3 </a:t>
            </a:r>
            <a:r>
              <a:rPr lang="es-SV" dirty="0" smtClean="0">
                <a:latin typeface="Century Gothic" panose="020B0502020202020204" pitchFamily="34" charset="0"/>
              </a:rPr>
              <a:t>son improcedentes</a:t>
            </a:r>
            <a:endParaRPr lang="es-SV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842" y="1919031"/>
            <a:ext cx="2192474" cy="2239624"/>
          </a:xfrm>
          <a:prstGeom prst="rect">
            <a:avLst/>
          </a:prstGeom>
        </p:spPr>
      </p:pic>
      <p:sp>
        <p:nvSpPr>
          <p:cNvPr id="8" name="Flecha derecha 7"/>
          <p:cNvSpPr/>
          <p:nvPr/>
        </p:nvSpPr>
        <p:spPr>
          <a:xfrm>
            <a:off x="389106" y="3142034"/>
            <a:ext cx="330741" cy="10700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Flecha derecha 8"/>
          <p:cNvSpPr/>
          <p:nvPr/>
        </p:nvSpPr>
        <p:spPr>
          <a:xfrm>
            <a:off x="389106" y="3405794"/>
            <a:ext cx="330741" cy="10700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Flecha derecha 9"/>
          <p:cNvSpPr/>
          <p:nvPr/>
        </p:nvSpPr>
        <p:spPr>
          <a:xfrm>
            <a:off x="389106" y="3716672"/>
            <a:ext cx="330741" cy="10700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Flecha derecha 10"/>
          <p:cNvSpPr/>
          <p:nvPr/>
        </p:nvSpPr>
        <p:spPr>
          <a:xfrm>
            <a:off x="389106" y="3939596"/>
            <a:ext cx="330741" cy="107004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ectángulo 13"/>
          <p:cNvSpPr/>
          <p:nvPr/>
        </p:nvSpPr>
        <p:spPr>
          <a:xfrm>
            <a:off x="5549483" y="4388372"/>
            <a:ext cx="35528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dirty="0">
                <a:latin typeface="Century Gothic" panose="020B0502020202020204" pitchFamily="34" charset="0"/>
              </a:rPr>
              <a:t>para brindar orientación, atención en crisis, recepción de avisos y denuncias de amenazas o violaciones a derechos de niñas, niños y adolescentes, con el apoyo de  NICEF.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340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redondeado 14"/>
          <p:cNvSpPr/>
          <p:nvPr/>
        </p:nvSpPr>
        <p:spPr>
          <a:xfrm>
            <a:off x="6807867" y="1664634"/>
            <a:ext cx="1699550" cy="19386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4" name="Rectángulo redondeado 13"/>
          <p:cNvSpPr/>
          <p:nvPr/>
        </p:nvSpPr>
        <p:spPr>
          <a:xfrm>
            <a:off x="4649203" y="1683433"/>
            <a:ext cx="2016294" cy="19386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Rectángulo redondeado 12"/>
          <p:cNvSpPr/>
          <p:nvPr/>
        </p:nvSpPr>
        <p:spPr>
          <a:xfrm>
            <a:off x="2502317" y="1664634"/>
            <a:ext cx="2016294" cy="19386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 redondeado 4"/>
          <p:cNvSpPr/>
          <p:nvPr/>
        </p:nvSpPr>
        <p:spPr>
          <a:xfrm>
            <a:off x="545429" y="1668435"/>
            <a:ext cx="1826296" cy="193860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6"/>
          <p:cNvSpPr/>
          <p:nvPr/>
        </p:nvSpPr>
        <p:spPr>
          <a:xfrm>
            <a:off x="584029" y="1830154"/>
            <a:ext cx="1749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entury Gothic" panose="020B0502020202020204" pitchFamily="34" charset="0"/>
              </a:rPr>
              <a:t>II Foro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Consejo Consultivo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de Niñez y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Adolescencia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549442" y="1683433"/>
            <a:ext cx="196916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 smtClean="0">
                <a:latin typeface="Century Gothic" panose="020B0502020202020204" pitchFamily="34" charset="0"/>
              </a:rPr>
              <a:t>3</a:t>
            </a:r>
            <a:r>
              <a:rPr lang="es-SV" sz="4000" b="1" dirty="0" smtClean="0">
                <a:latin typeface="Century Gothic" panose="020B0502020202020204" pitchFamily="34" charset="0"/>
              </a:rPr>
              <a:t> </a:t>
            </a:r>
            <a:r>
              <a:rPr lang="es-SV" b="1" dirty="0" smtClean="0">
                <a:latin typeface="Century Gothic" panose="020B0502020202020204" pitchFamily="34" charset="0"/>
              </a:rPr>
              <a:t>encuentros</a:t>
            </a:r>
            <a:endParaRPr lang="es-SV" b="1" dirty="0">
              <a:latin typeface="Century Gothic" panose="020B0502020202020204" pitchFamily="34" charset="0"/>
            </a:endParaRP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regionales </a:t>
            </a:r>
            <a:r>
              <a:rPr lang="es-SV" b="1" dirty="0" smtClean="0">
                <a:latin typeface="Century Gothic" panose="020B0502020202020204" pitchFamily="34" charset="0"/>
              </a:rPr>
              <a:t>de actores </a:t>
            </a:r>
            <a:r>
              <a:rPr lang="es-SV" b="1" dirty="0">
                <a:latin typeface="Century Gothic" panose="020B0502020202020204" pitchFamily="34" charset="0"/>
              </a:rPr>
              <a:t>locales </a:t>
            </a:r>
            <a:r>
              <a:rPr lang="es-SV" b="1" dirty="0" smtClean="0">
                <a:latin typeface="Century Gothic" panose="020B0502020202020204" pitchFamily="34" charset="0"/>
              </a:rPr>
              <a:t>y Comités Locales</a:t>
            </a:r>
            <a:endParaRPr lang="es-SV" b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656723" y="1786036"/>
            <a:ext cx="205639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400" b="1" dirty="0">
                <a:latin typeface="Century Gothic" panose="020B0502020202020204" pitchFamily="34" charset="0"/>
              </a:rPr>
              <a:t>2° </a:t>
            </a:r>
            <a:r>
              <a:rPr lang="es-SV" sz="2000" b="1" dirty="0">
                <a:latin typeface="Century Gothic" panose="020B0502020202020204" pitchFamily="34" charset="0"/>
              </a:rPr>
              <a:t>encuentro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entre Oficiales </a:t>
            </a:r>
            <a:r>
              <a:rPr lang="es-SV" b="1" dirty="0" smtClean="0">
                <a:latin typeface="Century Gothic" panose="020B0502020202020204" pitchFamily="34" charset="0"/>
              </a:rPr>
              <a:t>de Enlace </a:t>
            </a:r>
            <a:r>
              <a:rPr lang="es-SV" b="1" dirty="0">
                <a:latin typeface="Century Gothic" panose="020B0502020202020204" pitchFamily="34" charset="0"/>
              </a:rPr>
              <a:t>de Comités</a:t>
            </a: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Locales de Derechos</a:t>
            </a:r>
            <a:endParaRPr lang="es-SV" dirty="0"/>
          </a:p>
        </p:txBody>
      </p:sp>
      <p:sp>
        <p:nvSpPr>
          <p:cNvPr id="11" name="Rectángulo 10"/>
          <p:cNvSpPr/>
          <p:nvPr/>
        </p:nvSpPr>
        <p:spPr>
          <a:xfrm>
            <a:off x="6807867" y="1852711"/>
            <a:ext cx="16995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>
                <a:latin typeface="Century Gothic" panose="020B0502020202020204" pitchFamily="34" charset="0"/>
              </a:rPr>
              <a:t>2° </a:t>
            </a:r>
            <a:r>
              <a:rPr lang="es-SV" sz="2400" b="1" dirty="0" smtClean="0">
                <a:latin typeface="Century Gothic" panose="020B0502020202020204" pitchFamily="34" charset="0"/>
              </a:rPr>
              <a:t>Foro</a:t>
            </a:r>
          </a:p>
          <a:p>
            <a:pPr algn="ctr"/>
            <a:r>
              <a:rPr lang="es-SV" b="1" dirty="0" smtClean="0">
                <a:latin typeface="Century Gothic" panose="020B0502020202020204" pitchFamily="34" charset="0"/>
              </a:rPr>
              <a:t> de Consejos</a:t>
            </a:r>
            <a:endParaRPr lang="es-SV" b="1" dirty="0">
              <a:latin typeface="Century Gothic" panose="020B0502020202020204" pitchFamily="34" charset="0"/>
            </a:endParaRPr>
          </a:p>
          <a:p>
            <a:pPr algn="ctr"/>
            <a:r>
              <a:rPr lang="es-SV" b="1" dirty="0">
                <a:latin typeface="Century Gothic" panose="020B0502020202020204" pitchFamily="34" charset="0"/>
              </a:rPr>
              <a:t>Municipales</a:t>
            </a:r>
            <a:endParaRPr lang="es-SV" dirty="0"/>
          </a:p>
        </p:txBody>
      </p:sp>
      <p:sp>
        <p:nvSpPr>
          <p:cNvPr id="12" name="Rectángulo 11"/>
          <p:cNvSpPr/>
          <p:nvPr/>
        </p:nvSpPr>
        <p:spPr>
          <a:xfrm>
            <a:off x="545430" y="3995952"/>
            <a:ext cx="79619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>
                <a:latin typeface="Century Gothic" panose="020B0502020202020204" pitchFamily="34" charset="0"/>
              </a:rPr>
              <a:t>Fortalecimiento </a:t>
            </a:r>
            <a:r>
              <a:rPr lang="es-SV" dirty="0" smtClean="0">
                <a:latin typeface="Century Gothic" panose="020B0502020202020204" pitchFamily="34" charset="0"/>
              </a:rPr>
              <a:t>de mecanismos de coordinación, comunicación y planeación estratégica de </a:t>
            </a:r>
            <a:r>
              <a:rPr lang="es-SV" dirty="0">
                <a:latin typeface="Century Gothic" panose="020B0502020202020204" pitchFamily="34" charset="0"/>
              </a:rPr>
              <a:t>los CLD en favor </a:t>
            </a:r>
            <a:r>
              <a:rPr lang="es-SV" dirty="0" smtClean="0">
                <a:latin typeface="Century Gothic" panose="020B0502020202020204" pitchFamily="34" charset="0"/>
              </a:rPr>
              <a:t>de la </a:t>
            </a:r>
            <a:r>
              <a:rPr lang="es-SV" dirty="0">
                <a:latin typeface="Century Gothic" panose="020B0502020202020204" pitchFamily="34" charset="0"/>
              </a:rPr>
              <a:t>niñez y </a:t>
            </a:r>
            <a:r>
              <a:rPr lang="es-SV" dirty="0" smtClean="0">
                <a:latin typeface="Century Gothic" panose="020B0502020202020204" pitchFamily="34" charset="0"/>
              </a:rPr>
              <a:t>adolescencia.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>
                <a:latin typeface="Century Gothic" panose="020B0502020202020204" pitchFamily="34" charset="0"/>
              </a:rPr>
              <a:t>Promoción de </a:t>
            </a:r>
            <a:r>
              <a:rPr lang="es-SV" dirty="0" smtClean="0">
                <a:latin typeface="Century Gothic" panose="020B0502020202020204" pitchFamily="34" charset="0"/>
              </a:rPr>
              <a:t>una inversión planificada en </a:t>
            </a:r>
            <a:r>
              <a:rPr lang="es-SV" dirty="0">
                <a:latin typeface="Century Gothic" panose="020B0502020202020204" pitchFamily="34" charset="0"/>
              </a:rPr>
              <a:t>favor de la </a:t>
            </a:r>
            <a:r>
              <a:rPr lang="es-SV" dirty="0" smtClean="0">
                <a:latin typeface="Century Gothic" panose="020B0502020202020204" pitchFamily="34" charset="0"/>
              </a:rPr>
              <a:t>niñez y adolescencia.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SV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SV" dirty="0" smtClean="0">
                <a:latin typeface="Century Gothic" panose="020B0502020202020204" pitchFamily="34" charset="0"/>
              </a:rPr>
              <a:t>Coordinación y articulación para cualificar </a:t>
            </a:r>
            <a:r>
              <a:rPr lang="es-SV" dirty="0">
                <a:latin typeface="Century Gothic" panose="020B0502020202020204" pitchFamily="34" charset="0"/>
              </a:rPr>
              <a:t>el </a:t>
            </a:r>
            <a:r>
              <a:rPr lang="es-SV" dirty="0" smtClean="0">
                <a:latin typeface="Century Gothic" panose="020B0502020202020204" pitchFamily="34" charset="0"/>
              </a:rPr>
              <a:t>accionar de </a:t>
            </a:r>
            <a:r>
              <a:rPr lang="es-SV" dirty="0">
                <a:latin typeface="Century Gothic" panose="020B0502020202020204" pitchFamily="34" charset="0"/>
              </a:rPr>
              <a:t>las </a:t>
            </a:r>
            <a:r>
              <a:rPr lang="es-SV" dirty="0" smtClean="0">
                <a:latin typeface="Century Gothic" panose="020B0502020202020204" pitchFamily="34" charset="0"/>
              </a:rPr>
              <a:t>entidades, instituciones, municipalidades y Comités Locales.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130" y="571913"/>
            <a:ext cx="7221368" cy="73760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62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1847" y="90467"/>
            <a:ext cx="7886700" cy="712421"/>
          </a:xfrm>
        </p:spPr>
        <p:txBody>
          <a:bodyPr/>
          <a:lstStyle/>
          <a:p>
            <a:pPr algn="ctr"/>
            <a:r>
              <a:rPr lang="es-SV" b="1" dirty="0"/>
              <a:t>Datos </a:t>
            </a:r>
            <a:r>
              <a:rPr lang="es-SV" b="1" dirty="0" smtClean="0"/>
              <a:t>demográficos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1" b="23499"/>
          <a:stretch/>
        </p:blipFill>
        <p:spPr>
          <a:xfrm>
            <a:off x="0" y="869795"/>
            <a:ext cx="9144000" cy="4078374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0294" y="5028156"/>
            <a:ext cx="201837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3200" b="1" dirty="0">
                <a:solidFill>
                  <a:srgbClr val="9F5FCF"/>
                </a:solidFill>
              </a:rPr>
              <a:t>2,080,004</a:t>
            </a:r>
            <a:r>
              <a:rPr lang="es-SV" sz="2000" dirty="0"/>
              <a:t> </a:t>
            </a:r>
            <a:r>
              <a:rPr lang="es-SV" dirty="0"/>
              <a:t>niñas, niños y adolescentes      (</a:t>
            </a:r>
            <a:r>
              <a:rPr lang="es-SV" sz="2000" dirty="0"/>
              <a:t>31.6% </a:t>
            </a:r>
            <a:r>
              <a:rPr lang="es-SV" dirty="0"/>
              <a:t>del total de la población)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892347" y="5017901"/>
            <a:ext cx="173587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3200" b="1" dirty="0">
                <a:solidFill>
                  <a:srgbClr val="9F5FCF"/>
                </a:solidFill>
              </a:rPr>
              <a:t>46.9 %</a:t>
            </a:r>
            <a:r>
              <a:rPr lang="es-SV" sz="2400" dirty="0">
                <a:solidFill>
                  <a:srgbClr val="9F5FCF"/>
                </a:solidFill>
              </a:rPr>
              <a:t> </a:t>
            </a:r>
            <a:endParaRPr lang="es-SV" sz="2400" dirty="0" smtClean="0">
              <a:solidFill>
                <a:srgbClr val="9F5FCF"/>
              </a:solidFill>
            </a:endParaRPr>
          </a:p>
          <a:p>
            <a:pPr lvl="0" algn="ctr"/>
            <a:r>
              <a:rPr lang="es-SV" dirty="0" smtClean="0"/>
              <a:t>niños </a:t>
            </a:r>
            <a:r>
              <a:rPr lang="es-SV" dirty="0"/>
              <a:t>y niñas de 0 a 8 años, es decir primera infancia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84967" y="5156400"/>
            <a:ext cx="146824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3200" b="1" dirty="0">
                <a:solidFill>
                  <a:srgbClr val="9F5FCF"/>
                </a:solidFill>
              </a:rPr>
              <a:t>15.7%  </a:t>
            </a:r>
            <a:endParaRPr lang="es-SV" sz="3200" b="1" dirty="0" smtClean="0">
              <a:solidFill>
                <a:srgbClr val="9F5FCF"/>
              </a:solidFill>
            </a:endParaRPr>
          </a:p>
          <a:p>
            <a:pPr lvl="0" algn="ctr"/>
            <a:r>
              <a:rPr lang="es-SV" dirty="0" smtClean="0"/>
              <a:t>niños </a:t>
            </a:r>
            <a:r>
              <a:rPr lang="es-SV" dirty="0"/>
              <a:t>y niñas de 9 a 11 años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329590" y="5035290"/>
            <a:ext cx="146548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3200" b="1" dirty="0">
                <a:solidFill>
                  <a:srgbClr val="9F5FCF"/>
                </a:solidFill>
              </a:rPr>
              <a:t>37.4%  </a:t>
            </a:r>
            <a:r>
              <a:rPr lang="es-SV" dirty="0"/>
              <a:t>adolescentes de 12 a 17 años 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4948169"/>
            <a:ext cx="9144000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4828479" y="4951143"/>
            <a:ext cx="0" cy="1906857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6980667" y="4948169"/>
            <a:ext cx="0" cy="19098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/>
          <p:cNvCxnSpPr/>
          <p:nvPr/>
        </p:nvCxnSpPr>
        <p:spPr>
          <a:xfrm>
            <a:off x="2542483" y="4948169"/>
            <a:ext cx="0" cy="1909831"/>
          </a:xfrm>
          <a:prstGeom prst="line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Cheurón 19"/>
          <p:cNvSpPr/>
          <p:nvPr/>
        </p:nvSpPr>
        <p:spPr>
          <a:xfrm>
            <a:off x="1573949" y="245954"/>
            <a:ext cx="390757" cy="333909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dirty="0" smtClean="0">
                <a:solidFill>
                  <a:schemeClr val="tx1"/>
                </a:solidFill>
              </a:rPr>
              <a:t>c</a:t>
            </a:r>
            <a:endParaRPr lang="es-S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" y="0"/>
            <a:ext cx="9129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68988" y="2393075"/>
            <a:ext cx="8117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 smtClean="0">
                <a:latin typeface="Century Gothic" panose="020B0502020202020204" pitchFamily="34" charset="0"/>
              </a:rPr>
              <a:t>Ejecutamos </a:t>
            </a:r>
            <a:r>
              <a:rPr lang="es-SV" dirty="0">
                <a:latin typeface="Century Gothic" panose="020B0502020202020204" pitchFamily="34" charset="0"/>
              </a:rPr>
              <a:t>el primer Plan de </a:t>
            </a:r>
            <a:r>
              <a:rPr lang="es-SV" dirty="0" smtClean="0">
                <a:latin typeface="Century Gothic" panose="020B0502020202020204" pitchFamily="34" charset="0"/>
              </a:rPr>
              <a:t>implementación y </a:t>
            </a:r>
            <a:r>
              <a:rPr lang="es-SV" dirty="0">
                <a:latin typeface="Century Gothic" panose="020B0502020202020204" pitchFamily="34" charset="0"/>
              </a:rPr>
              <a:t>socializamos la Política </a:t>
            </a:r>
            <a:r>
              <a:rPr lang="es-SV" b="1" dirty="0">
                <a:latin typeface="Century Gothic" panose="020B0502020202020204" pitchFamily="34" charset="0"/>
              </a:rPr>
              <a:t>con 230 personas </a:t>
            </a:r>
            <a:r>
              <a:rPr lang="es-SV" b="1" dirty="0" smtClean="0">
                <a:latin typeface="Century Gothic" panose="020B0502020202020204" pitchFamily="34" charset="0"/>
              </a:rPr>
              <a:t>de todas </a:t>
            </a:r>
            <a:r>
              <a:rPr lang="es-SV" b="1" dirty="0">
                <a:latin typeface="Century Gothic" panose="020B0502020202020204" pitchFamily="34" charset="0"/>
              </a:rPr>
              <a:t>las sedes departamentales del </a:t>
            </a:r>
            <a:r>
              <a:rPr lang="es-SV" b="1" dirty="0" smtClean="0">
                <a:latin typeface="Century Gothic" panose="020B0502020202020204" pitchFamily="34" charset="0"/>
              </a:rPr>
              <a:t>CONNA y oficina central.</a:t>
            </a:r>
            <a:endParaRPr lang="es-SV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r="-527" b="16712"/>
          <a:stretch/>
        </p:blipFill>
        <p:spPr>
          <a:xfrm>
            <a:off x="1061774" y="189600"/>
            <a:ext cx="6310575" cy="10962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695450" y="462260"/>
            <a:ext cx="54959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solidFill>
                  <a:schemeClr val="bg1"/>
                </a:solidFill>
                <a:latin typeface="Century Gothic" panose="020B0502020202020204" pitchFamily="34" charset="0"/>
              </a:rPr>
              <a:t>El Consejo Directivo del CONNA aprobó la Política de Equidad e Igualdad de Género </a:t>
            </a:r>
            <a:endParaRPr lang="es-SV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68988" y="1417518"/>
            <a:ext cx="81178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dirty="0">
                <a:latin typeface="Century Gothic" panose="020B0502020202020204" pitchFamily="34" charset="0"/>
              </a:rPr>
              <a:t>con la finalidad de </a:t>
            </a:r>
            <a:r>
              <a:rPr lang="es-SV" dirty="0" err="1">
                <a:latin typeface="Century Gothic" panose="020B0502020202020204" pitchFamily="34" charset="0"/>
              </a:rPr>
              <a:t>transversalizar</a:t>
            </a:r>
            <a:r>
              <a:rPr lang="es-SV" dirty="0">
                <a:latin typeface="Century Gothic" panose="020B0502020202020204" pitchFamily="34" charset="0"/>
              </a:rPr>
              <a:t> el enfoque de género en la protección de los derechos de las niñas, los niños y adolescentes y fortalecer las competencias sobre igualdad de género en el personal.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1" b="30781"/>
          <a:stretch/>
        </p:blipFill>
        <p:spPr>
          <a:xfrm>
            <a:off x="0" y="3448049"/>
            <a:ext cx="9144000" cy="34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28191" y="5326733"/>
            <a:ext cx="7525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latin typeface="Century Gothic" panose="020B0502020202020204" pitchFamily="34" charset="0"/>
              </a:rPr>
              <a:t>Para el ejercicio 2017 el presupuesto asignado al CONNA fue de US$6, 415,595.00 dólares, del </a:t>
            </a:r>
            <a:r>
              <a:rPr lang="es-SV" b="1" dirty="0" smtClean="0">
                <a:latin typeface="Century Gothic" panose="020B0502020202020204" pitchFamily="34" charset="0"/>
              </a:rPr>
              <a:t>cual ejecutamos </a:t>
            </a:r>
            <a:r>
              <a:rPr lang="es-SV" b="1" dirty="0">
                <a:latin typeface="Century Gothic" panose="020B0502020202020204" pitchFamily="34" charset="0"/>
              </a:rPr>
              <a:t>el 97.65% </a:t>
            </a:r>
            <a:r>
              <a:rPr lang="es-SV" dirty="0">
                <a:latin typeface="Century Gothic" panose="020B0502020202020204" pitchFamily="34" charset="0"/>
              </a:rPr>
              <a:t>en el cumplimiento de metas y resultados establecidos en el Plan </a:t>
            </a:r>
            <a:r>
              <a:rPr lang="es-SV" dirty="0" smtClean="0">
                <a:latin typeface="Century Gothic" panose="020B0502020202020204" pitchFamily="34" charset="0"/>
              </a:rPr>
              <a:t>Operativo Anual </a:t>
            </a:r>
            <a:r>
              <a:rPr lang="es-SV" dirty="0">
                <a:latin typeface="Century Gothic" panose="020B0502020202020204" pitchFamily="34" charset="0"/>
              </a:rPr>
              <a:t>institucional.</a:t>
            </a:r>
            <a:endParaRPr lang="es-SV" dirty="0"/>
          </a:p>
        </p:txBody>
      </p:sp>
      <p:sp>
        <p:nvSpPr>
          <p:cNvPr id="6" name="Rectángulo 5"/>
          <p:cNvSpPr/>
          <p:nvPr/>
        </p:nvSpPr>
        <p:spPr>
          <a:xfrm>
            <a:off x="518849" y="1249222"/>
            <a:ext cx="8367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b="1" dirty="0">
                <a:latin typeface="Century Gothic" panose="020B0502020202020204" pitchFamily="34" charset="0"/>
              </a:rPr>
              <a:t>P</a:t>
            </a:r>
            <a:r>
              <a:rPr lang="es-SV" b="1" dirty="0" smtClean="0">
                <a:latin typeface="Century Gothic" panose="020B0502020202020204" pitchFamily="34" charset="0"/>
              </a:rPr>
              <a:t>usimos </a:t>
            </a:r>
            <a:r>
              <a:rPr lang="es-SV" b="1" dirty="0">
                <a:latin typeface="Century Gothic" panose="020B0502020202020204" pitchFamily="34" charset="0"/>
              </a:rPr>
              <a:t>a disposición de la </a:t>
            </a:r>
            <a:r>
              <a:rPr lang="es-SV" b="1" dirty="0" smtClean="0">
                <a:latin typeface="Century Gothic" panose="020B0502020202020204" pitchFamily="34" charset="0"/>
              </a:rPr>
              <a:t>ciudadanía información </a:t>
            </a:r>
            <a:r>
              <a:rPr lang="es-SV" b="1" dirty="0">
                <a:latin typeface="Century Gothic" panose="020B0502020202020204" pitchFamily="34" charset="0"/>
              </a:rPr>
              <a:t>sobre el quehacer del CONNA:</a:t>
            </a:r>
          </a:p>
          <a:p>
            <a:pPr marL="447675" indent="-180975"/>
            <a:r>
              <a:rPr lang="es-SV" dirty="0">
                <a:latin typeface="MyriadPro-Regular"/>
              </a:rPr>
              <a:t>- </a:t>
            </a:r>
            <a:r>
              <a:rPr lang="es-SV" b="1" dirty="0">
                <a:latin typeface="Century Gothic" panose="020B0502020202020204" pitchFamily="34" charset="0"/>
              </a:rPr>
              <a:t>Publicación de más de 400 documentos </a:t>
            </a:r>
            <a:r>
              <a:rPr lang="es-SV" dirty="0">
                <a:latin typeface="Century Gothic" panose="020B0502020202020204" pitchFamily="34" charset="0"/>
              </a:rPr>
              <a:t>en </a:t>
            </a:r>
            <a:r>
              <a:rPr lang="es-SV" dirty="0" smtClean="0">
                <a:latin typeface="Century Gothic" panose="020B0502020202020204" pitchFamily="34" charset="0"/>
              </a:rPr>
              <a:t>la Sección de Transparencia </a:t>
            </a:r>
            <a:r>
              <a:rPr lang="es-SV" dirty="0">
                <a:latin typeface="Century Gothic" panose="020B0502020202020204" pitchFamily="34" charset="0"/>
              </a:rPr>
              <a:t>de la página </a:t>
            </a:r>
            <a:r>
              <a:rPr lang="es-SV" dirty="0" smtClean="0">
                <a:latin typeface="Century Gothic" panose="020B0502020202020204" pitchFamily="34" charset="0"/>
              </a:rPr>
              <a:t>web institucional</a:t>
            </a:r>
            <a:endParaRPr lang="es-SV" dirty="0">
              <a:latin typeface="Century Gothic" panose="020B0502020202020204" pitchFamily="34" charset="0"/>
            </a:endParaRPr>
          </a:p>
          <a:p>
            <a:pPr marL="447675" indent="-180975"/>
            <a:r>
              <a:rPr lang="es-SV" dirty="0">
                <a:latin typeface="MyriadPro-Regular"/>
              </a:rPr>
              <a:t>- </a:t>
            </a:r>
            <a:r>
              <a:rPr lang="es-SV" b="1" dirty="0">
                <a:latin typeface="Century Gothic" panose="020B0502020202020204" pitchFamily="34" charset="0"/>
              </a:rPr>
              <a:t>Respuesta a 37 solicitudes </a:t>
            </a:r>
            <a:r>
              <a:rPr lang="es-SV" dirty="0">
                <a:latin typeface="Century Gothic" panose="020B0502020202020204" pitchFamily="34" charset="0"/>
              </a:rPr>
              <a:t>de información </a:t>
            </a:r>
            <a:r>
              <a:rPr lang="es-SV" dirty="0" smtClean="0">
                <a:latin typeface="Century Gothic" panose="020B0502020202020204" pitchFamily="34" charset="0"/>
              </a:rPr>
              <a:t>que corresponden </a:t>
            </a:r>
            <a:r>
              <a:rPr lang="es-SV" dirty="0">
                <a:latin typeface="Century Gothic" panose="020B0502020202020204" pitchFamily="34" charset="0"/>
              </a:rPr>
              <a:t>a 54 requerimientos</a:t>
            </a:r>
          </a:p>
          <a:p>
            <a:pPr marL="447675" indent="-180975"/>
            <a:r>
              <a:rPr lang="es-SV" dirty="0">
                <a:latin typeface="MyriadPro-Regular"/>
              </a:rPr>
              <a:t>- </a:t>
            </a:r>
            <a:r>
              <a:rPr lang="es-SV" b="1" dirty="0">
                <a:latin typeface="Century Gothic" panose="020B0502020202020204" pitchFamily="34" charset="0"/>
              </a:rPr>
              <a:t>Orientación a más de 100 personas </a:t>
            </a:r>
            <a:r>
              <a:rPr lang="es-SV" dirty="0" smtClean="0">
                <a:latin typeface="Century Gothic" panose="020B0502020202020204" pitchFamily="34" charset="0"/>
              </a:rPr>
              <a:t>por teléfono</a:t>
            </a:r>
            <a:r>
              <a:rPr lang="es-SV" dirty="0">
                <a:latin typeface="Century Gothic" panose="020B0502020202020204" pitchFamily="34" charset="0"/>
              </a:rPr>
              <a:t>, </a:t>
            </a:r>
            <a:r>
              <a:rPr lang="es-SV" b="1" dirty="0" smtClean="0">
                <a:latin typeface="Century Gothic" panose="020B0502020202020204" pitchFamily="34" charset="0"/>
              </a:rPr>
              <a:t>correos electrónicos </a:t>
            </a:r>
            <a:r>
              <a:rPr lang="es-SV" dirty="0" smtClean="0">
                <a:latin typeface="Century Gothic" panose="020B0502020202020204" pitchFamily="34" charset="0"/>
              </a:rPr>
              <a:t>o presencialmente</a:t>
            </a:r>
            <a:r>
              <a:rPr lang="es-SV" dirty="0">
                <a:latin typeface="Century Gothic" panose="020B0502020202020204" pitchFamily="34" charset="0"/>
              </a:rPr>
              <a:t>.</a:t>
            </a:r>
          </a:p>
          <a:p>
            <a:pPr marL="447675" indent="-180975"/>
            <a:r>
              <a:rPr lang="es-SV" dirty="0">
                <a:latin typeface="MyriadPro-Regular"/>
              </a:rPr>
              <a:t>- </a:t>
            </a:r>
            <a:r>
              <a:rPr lang="es-SV" b="1" dirty="0">
                <a:latin typeface="Century Gothic" panose="020B0502020202020204" pitchFamily="34" charset="0"/>
              </a:rPr>
              <a:t>Rendimos cuentas a la ciudadanía </a:t>
            </a:r>
            <a:r>
              <a:rPr lang="es-SV" dirty="0">
                <a:latin typeface="Century Gothic" panose="020B0502020202020204" pitchFamily="34" charset="0"/>
              </a:rPr>
              <a:t>del </a:t>
            </a:r>
            <a:r>
              <a:rPr lang="es-SV" dirty="0" smtClean="0">
                <a:latin typeface="Century Gothic" panose="020B0502020202020204" pitchFamily="34" charset="0"/>
              </a:rPr>
              <a:t>trabajo que </a:t>
            </a:r>
            <a:r>
              <a:rPr lang="es-SV" dirty="0">
                <a:latin typeface="Century Gothic" panose="020B0502020202020204" pitchFamily="34" charset="0"/>
              </a:rPr>
              <a:t>realizamos entre junio 2016 y mayo </a:t>
            </a:r>
            <a:r>
              <a:rPr lang="es-SV" dirty="0" smtClean="0">
                <a:latin typeface="Century Gothic" panose="020B0502020202020204" pitchFamily="34" charset="0"/>
              </a:rPr>
              <a:t>2017, con </a:t>
            </a:r>
            <a:r>
              <a:rPr lang="es-SV" dirty="0">
                <a:latin typeface="Century Gothic" panose="020B0502020202020204" pitchFamily="34" charset="0"/>
              </a:rPr>
              <a:t>la participación de más de 115 personas.</a:t>
            </a:r>
            <a:endParaRPr lang="es-SV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99" y="197440"/>
            <a:ext cx="5582989" cy="10020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74" y="4548873"/>
            <a:ext cx="4772633" cy="77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6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628650" y="5365750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s-SV" sz="3200" b="1" dirty="0"/>
              <a:t>Desafíos para El Salvador en el cumplimiento de los derechos de la niñez y adolescencia</a:t>
            </a:r>
            <a:r>
              <a:rPr lang="es-SV" sz="3200" dirty="0"/>
              <a:t/>
            </a:r>
            <a:br>
              <a:rPr lang="es-SV" sz="3200" dirty="0"/>
            </a:br>
            <a:endParaRPr lang="es-SV" sz="3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3"/>
          <a:stretch/>
        </p:blipFill>
        <p:spPr>
          <a:xfrm>
            <a:off x="0" y="0"/>
            <a:ext cx="914400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14400" y="3705225"/>
            <a:ext cx="8010525" cy="2790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 4"/>
          <p:cNvSpPr/>
          <p:nvPr/>
        </p:nvSpPr>
        <p:spPr>
          <a:xfrm>
            <a:off x="171450" y="638175"/>
            <a:ext cx="8010525" cy="2790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7" name="Rectángulo 6"/>
          <p:cNvSpPr/>
          <p:nvPr/>
        </p:nvSpPr>
        <p:spPr>
          <a:xfrm>
            <a:off x="1119186" y="903462"/>
            <a:ext cx="693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2000" dirty="0"/>
              <a:t>Mantener, ampliar y fortalecer los servicios básicos y universales que garanticen su desarrollo integral, a saber: </a:t>
            </a:r>
            <a:endParaRPr lang="es-SV" sz="2000" dirty="0" smtClean="0"/>
          </a:p>
          <a:p>
            <a:pPr marL="542925" lvl="0"/>
            <a:r>
              <a:rPr lang="es-SV" sz="2000" dirty="0" smtClean="0"/>
              <a:t>Programas </a:t>
            </a:r>
            <a:r>
              <a:rPr lang="es-SV" sz="2000" dirty="0"/>
              <a:t>de salud preventiva, nutrición, coberturas y calidad en educación, principalmente en educación inicial y educación media, el acceso a la educación integral de la sexualidad y el acceso a servicios amigables de salud sexual y reproductiva.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085849" y="4223474"/>
            <a:ext cx="700087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2000" dirty="0"/>
              <a:t>Fortalecer los programas sociales que permita ampliar las coberturas mediante una mayor asignación presupuestaria a las instituciones garantes como: salud, educación, vivienda, protección social, seguridad ciudadana, cultura, recreación y deporte. 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450056" y="903462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Flecha derecha 9"/>
          <p:cNvSpPr/>
          <p:nvPr/>
        </p:nvSpPr>
        <p:spPr>
          <a:xfrm>
            <a:off x="453627" y="4161719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0793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6797" y="447675"/>
            <a:ext cx="7820027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 4"/>
          <p:cNvSpPr/>
          <p:nvPr/>
        </p:nvSpPr>
        <p:spPr>
          <a:xfrm>
            <a:off x="266701" y="4357688"/>
            <a:ext cx="8010524" cy="20288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ángulo 5"/>
          <p:cNvSpPr/>
          <p:nvPr/>
        </p:nvSpPr>
        <p:spPr>
          <a:xfrm>
            <a:off x="1114424" y="942886"/>
            <a:ext cx="69437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2000" dirty="0"/>
              <a:t>Fortalecer a las familias en métodos de crianza positivos y en la construcción de relaciones afectivas, respetuosas en un ambiente seguro y de cuidados dentro y fuera del hogar.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66798" y="2816929"/>
            <a:ext cx="7038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2000" dirty="0"/>
              <a:t>Diseñar e implementar programas adecuados de protección especial a víctimas y sobrevivientes de la violencia, de igual manera, programas de reparación y restitución que respondan a las particularidades de las niñas, niños y adolescentes.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14424" y="4864268"/>
            <a:ext cx="7038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2000" dirty="0"/>
              <a:t>Mejorar el sistema de acceso a la justicia a fin de garantizar el debido proceso y la debida diligencia para investigar y sancionar los delitos en contra de las niñas, niños y adolescentes.</a:t>
            </a:r>
          </a:p>
        </p:txBody>
      </p:sp>
      <p:sp>
        <p:nvSpPr>
          <p:cNvPr id="9" name="Flecha derecha 8"/>
          <p:cNvSpPr/>
          <p:nvPr/>
        </p:nvSpPr>
        <p:spPr>
          <a:xfrm>
            <a:off x="676272" y="936367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0" name="Flecha derecha 9"/>
          <p:cNvSpPr/>
          <p:nvPr/>
        </p:nvSpPr>
        <p:spPr>
          <a:xfrm>
            <a:off x="676271" y="2817555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Flecha derecha 10"/>
          <p:cNvSpPr/>
          <p:nvPr/>
        </p:nvSpPr>
        <p:spPr>
          <a:xfrm>
            <a:off x="676270" y="4814887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981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28675" y="447675"/>
            <a:ext cx="8058150" cy="1476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5" name="Rectángulo 4"/>
          <p:cNvSpPr/>
          <p:nvPr/>
        </p:nvSpPr>
        <p:spPr>
          <a:xfrm>
            <a:off x="152400" y="3654981"/>
            <a:ext cx="8058150" cy="13932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perspective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6" name="Rectángulo 5"/>
          <p:cNvSpPr/>
          <p:nvPr/>
        </p:nvSpPr>
        <p:spPr>
          <a:xfrm>
            <a:off x="828674" y="642461"/>
            <a:ext cx="7210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dirty="0"/>
              <a:t>Reducir los índices de violencia, particularmente la generada por grupos delincuenciales como maras y pandillas; generar entornos protectores y seguros y promover la cultura de paz.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28673" y="2245250"/>
            <a:ext cx="7210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dirty="0"/>
              <a:t>Revertir la violencia sexual, consecuencia de prácticas culturales que normalizan las relaciones de pareja de niñas y adolescentes con personas adultas.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28672" y="3729366"/>
            <a:ext cx="72104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dirty="0"/>
              <a:t>Continuar con la difusión y concientización en derechos de niñez y adolescencia para avanzar en la erradicación de prácticas y estereotipos que generan y reproducen discriminación, desigualdad y violencia contra la niñez y adolescencia.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828672" y="5363647"/>
            <a:ext cx="7286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dirty="0"/>
              <a:t>Fortalecer el trabajo con diversos actores nacionales y locales para incidir y promover la aprobación de las iniciativas en favor de los Derechos de las niñas, niños y adolescentes que se encuentran pendientes de resolver ante la Asamblea Legislativa, tal es el caso de la eliminación del castigo corporal.</a:t>
            </a:r>
          </a:p>
        </p:txBody>
      </p:sp>
      <p:sp>
        <p:nvSpPr>
          <p:cNvPr id="10" name="Flecha derecha 9"/>
          <p:cNvSpPr/>
          <p:nvPr/>
        </p:nvSpPr>
        <p:spPr>
          <a:xfrm>
            <a:off x="438148" y="575996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1" name="Flecha derecha 10"/>
          <p:cNvSpPr/>
          <p:nvPr/>
        </p:nvSpPr>
        <p:spPr>
          <a:xfrm>
            <a:off x="438141" y="2192535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2" name="Flecha derecha 11"/>
          <p:cNvSpPr/>
          <p:nvPr/>
        </p:nvSpPr>
        <p:spPr>
          <a:xfrm>
            <a:off x="438135" y="3654981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3" name="Flecha derecha 12"/>
          <p:cNvSpPr/>
          <p:nvPr/>
        </p:nvSpPr>
        <p:spPr>
          <a:xfrm>
            <a:off x="438134" y="5259887"/>
            <a:ext cx="390525" cy="514350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041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82497" y="1134867"/>
            <a:ext cx="8861503" cy="12960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3254" y="379994"/>
            <a:ext cx="7886700" cy="673099"/>
          </a:xfrm>
        </p:spPr>
        <p:txBody>
          <a:bodyPr>
            <a:noAutofit/>
          </a:bodyPr>
          <a:lstStyle/>
          <a:p>
            <a:r>
              <a:rPr lang="es-SV" b="1" dirty="0" smtClean="0"/>
              <a:t>Condiciones de vida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10424" y="1149735"/>
            <a:ext cx="8091487" cy="1281229"/>
          </a:xfrm>
        </p:spPr>
        <p:txBody>
          <a:bodyPr/>
          <a:lstStyle/>
          <a:p>
            <a:pPr marL="0" indent="0">
              <a:buNone/>
            </a:pPr>
            <a:r>
              <a:rPr lang="es-SV" dirty="0"/>
              <a:t>En 2017, la medición de la pobreza multidimensional reporta un </a:t>
            </a:r>
            <a:r>
              <a:rPr lang="es-SV" b="1" dirty="0"/>
              <a:t>33.3% de hogares en pobreza en comparación</a:t>
            </a:r>
            <a:r>
              <a:rPr lang="es-SV" dirty="0"/>
              <a:t> al 35.2% de 2014</a:t>
            </a:r>
          </a:p>
        </p:txBody>
      </p:sp>
      <p:sp>
        <p:nvSpPr>
          <p:cNvPr id="5" name="Cheurón 4"/>
          <p:cNvSpPr/>
          <p:nvPr/>
        </p:nvSpPr>
        <p:spPr>
          <a:xfrm>
            <a:off x="282497" y="469205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92200" y="3319863"/>
            <a:ext cx="8091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4000" b="1" dirty="0" smtClean="0"/>
              <a:t>Salud</a:t>
            </a:r>
            <a:endParaRPr lang="es-SV" sz="4000" dirty="0"/>
          </a:p>
        </p:txBody>
      </p:sp>
      <p:sp>
        <p:nvSpPr>
          <p:cNvPr id="8" name="Cheurón 7"/>
          <p:cNvSpPr/>
          <p:nvPr/>
        </p:nvSpPr>
        <p:spPr>
          <a:xfrm>
            <a:off x="294110" y="3439146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92200" y="4135447"/>
            <a:ext cx="159462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dirty="0"/>
              <a:t>El </a:t>
            </a:r>
            <a:r>
              <a:rPr lang="es-SV" sz="2800" b="1" dirty="0"/>
              <a:t>89.3%</a:t>
            </a:r>
            <a:r>
              <a:rPr lang="es-SV" sz="2400" b="1" dirty="0"/>
              <a:t> </a:t>
            </a:r>
            <a:endParaRPr lang="es-SV" sz="2400" b="1" dirty="0" smtClean="0"/>
          </a:p>
          <a:p>
            <a:pPr lvl="0" algn="ctr"/>
            <a:r>
              <a:rPr lang="es-SV" dirty="0" smtClean="0"/>
              <a:t>de </a:t>
            </a:r>
            <a:r>
              <a:rPr lang="es-SV" dirty="0"/>
              <a:t>los niños y niñas son inscritos antes de los 28 días de nacidos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715322" y="4188537"/>
            <a:ext cx="179162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dirty="0"/>
              <a:t>Cobertura de vacunación en el Sistema de Nacional de Salud</a:t>
            </a:r>
            <a:r>
              <a:rPr lang="es-SV" dirty="0" smtClean="0"/>
              <a:t>:</a:t>
            </a:r>
          </a:p>
          <a:p>
            <a:pPr lvl="0" algn="ctr"/>
            <a:r>
              <a:rPr lang="es-SV" dirty="0" smtClean="0"/>
              <a:t> </a:t>
            </a:r>
            <a:r>
              <a:rPr lang="es-SV" sz="2800" b="1" dirty="0"/>
              <a:t>82% - 85%</a:t>
            </a:r>
            <a:endParaRPr lang="es-SV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4662834" y="4141850"/>
            <a:ext cx="155745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dirty="0"/>
              <a:t>Tasa de mortalidad en niñas y niños menores  </a:t>
            </a:r>
            <a:endParaRPr lang="es-SV" dirty="0" smtClean="0"/>
          </a:p>
          <a:p>
            <a:pPr lvl="0" algn="ctr"/>
            <a:r>
              <a:rPr lang="es-SV" dirty="0" smtClean="0"/>
              <a:t>de </a:t>
            </a:r>
            <a:r>
              <a:rPr lang="es-SV" dirty="0"/>
              <a:t>5 años: </a:t>
            </a:r>
            <a:r>
              <a:rPr lang="es-SV" sz="2800" b="1" dirty="0"/>
              <a:t>9.1</a:t>
            </a:r>
            <a:r>
              <a:rPr lang="es-SV" sz="2000" dirty="0"/>
              <a:t>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682832" y="4157239"/>
            <a:ext cx="1877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dirty="0"/>
              <a:t>Reducción en la razón de mortalidad materna: de </a:t>
            </a:r>
            <a:r>
              <a:rPr lang="es-SV" sz="2400" b="1" dirty="0"/>
              <a:t>52.6</a:t>
            </a:r>
            <a:r>
              <a:rPr lang="es-SV" dirty="0"/>
              <a:t> en 2014 a </a:t>
            </a:r>
            <a:r>
              <a:rPr lang="es-SV" sz="2400" b="1" dirty="0"/>
              <a:t>31.1</a:t>
            </a:r>
            <a:r>
              <a:rPr lang="es-SV" dirty="0"/>
              <a:t> en 2017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2624254" y="4157749"/>
            <a:ext cx="0" cy="199029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4598019" y="4141850"/>
            <a:ext cx="0" cy="199029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475142" y="4157749"/>
            <a:ext cx="0" cy="199029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Flecha derecha 17"/>
          <p:cNvSpPr/>
          <p:nvPr/>
        </p:nvSpPr>
        <p:spPr>
          <a:xfrm>
            <a:off x="755030" y="4378713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19" name="Flecha derecha 18"/>
          <p:cNvSpPr/>
          <p:nvPr/>
        </p:nvSpPr>
        <p:spPr>
          <a:xfrm>
            <a:off x="2754353" y="4315523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0" name="Flecha derecha 19"/>
          <p:cNvSpPr/>
          <p:nvPr/>
        </p:nvSpPr>
        <p:spPr>
          <a:xfrm>
            <a:off x="4724864" y="4252333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1" name="Flecha derecha 20"/>
          <p:cNvSpPr/>
          <p:nvPr/>
        </p:nvSpPr>
        <p:spPr>
          <a:xfrm>
            <a:off x="6631026" y="4252333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65386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5" b="17438"/>
          <a:stretch/>
        </p:blipFill>
        <p:spPr>
          <a:xfrm>
            <a:off x="0" y="-31804"/>
            <a:ext cx="9144000" cy="422616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824526" y="4227513"/>
            <a:ext cx="2319474" cy="26416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s-SV" sz="2000" dirty="0" smtClean="0"/>
              <a:t>En </a:t>
            </a:r>
            <a:r>
              <a:rPr lang="es-SV" sz="2000" b="1" dirty="0"/>
              <a:t>2018</a:t>
            </a:r>
            <a:r>
              <a:rPr lang="es-SV" sz="2000" dirty="0"/>
              <a:t> funcionan </a:t>
            </a:r>
            <a:endParaRPr lang="es-SV" sz="2000" dirty="0" smtClean="0"/>
          </a:p>
          <a:p>
            <a:pPr marL="268288" lvl="1"/>
            <a:r>
              <a:rPr lang="es-SV" sz="1800" dirty="0" smtClean="0"/>
              <a:t>3 </a:t>
            </a:r>
            <a:r>
              <a:rPr lang="es-SV" sz="1800" dirty="0"/>
              <a:t>Bancos de Leche Humana, </a:t>
            </a:r>
            <a:endParaRPr lang="es-SV" sz="1800" dirty="0" smtClean="0"/>
          </a:p>
          <a:p>
            <a:pPr marL="268288" lvl="1"/>
            <a:r>
              <a:rPr lang="es-SV" sz="1800" dirty="0" smtClean="0"/>
              <a:t>44 </a:t>
            </a:r>
            <a:r>
              <a:rPr lang="es-SV" sz="1800" dirty="0"/>
              <a:t>centros recolectores de leche y </a:t>
            </a:r>
            <a:endParaRPr lang="es-SV" sz="1800" dirty="0" smtClean="0"/>
          </a:p>
          <a:p>
            <a:pPr marL="268288" lvl="1"/>
            <a:r>
              <a:rPr lang="es-SV" sz="1800" dirty="0" smtClean="0"/>
              <a:t>213 </a:t>
            </a:r>
            <a:r>
              <a:rPr lang="es-SV" sz="1800" dirty="0"/>
              <a:t>salas de lactancia materna a nivel nacional.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34307" y="3501643"/>
            <a:ext cx="8091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4000" b="1" dirty="0" smtClean="0">
                <a:solidFill>
                  <a:schemeClr val="bg1"/>
                </a:solidFill>
              </a:rPr>
              <a:t>Salud</a:t>
            </a:r>
            <a:endParaRPr lang="es-SV" sz="4000" dirty="0">
              <a:solidFill>
                <a:schemeClr val="bg1"/>
              </a:solidFill>
            </a:endParaRPr>
          </a:p>
        </p:txBody>
      </p:sp>
      <p:sp>
        <p:nvSpPr>
          <p:cNvPr id="6" name="Cheurón 5"/>
          <p:cNvSpPr/>
          <p:nvPr/>
        </p:nvSpPr>
        <p:spPr>
          <a:xfrm>
            <a:off x="236217" y="3620926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186966" y="4569464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8" name="Flecha derecha 7"/>
          <p:cNvSpPr/>
          <p:nvPr/>
        </p:nvSpPr>
        <p:spPr>
          <a:xfrm>
            <a:off x="2594957" y="5024462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sp>
        <p:nvSpPr>
          <p:cNvPr id="9" name="Flecha derecha 8"/>
          <p:cNvSpPr/>
          <p:nvPr/>
        </p:nvSpPr>
        <p:spPr>
          <a:xfrm>
            <a:off x="4658561" y="4379643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  <p:cxnSp>
        <p:nvCxnSpPr>
          <p:cNvPr id="10" name="Conector recto 9"/>
          <p:cNvCxnSpPr/>
          <p:nvPr/>
        </p:nvCxnSpPr>
        <p:spPr>
          <a:xfrm flipH="1">
            <a:off x="2499259" y="4278942"/>
            <a:ext cx="16233" cy="259062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ángulo 10"/>
          <p:cNvSpPr/>
          <p:nvPr/>
        </p:nvSpPr>
        <p:spPr>
          <a:xfrm>
            <a:off x="236217" y="4442833"/>
            <a:ext cx="21273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2000" dirty="0"/>
              <a:t>Reducción en la tasa de mortalidad en niñas y niños menores de 1 año:  de </a:t>
            </a:r>
            <a:r>
              <a:rPr lang="es-SV" sz="2800" b="1" dirty="0"/>
              <a:t>9.7</a:t>
            </a:r>
            <a:r>
              <a:rPr lang="es-SV" sz="2000" dirty="0"/>
              <a:t> en 2014 a </a:t>
            </a:r>
            <a:r>
              <a:rPr lang="es-SV" sz="2800" b="1" dirty="0"/>
              <a:t>9.1</a:t>
            </a:r>
            <a:r>
              <a:rPr lang="es-SV" sz="2000" dirty="0"/>
              <a:t> en 2017 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660188" y="4810490"/>
            <a:ext cx="1388078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3200" b="1" dirty="0" smtClean="0"/>
              <a:t>9.53</a:t>
            </a:r>
            <a:r>
              <a:rPr lang="es-SV" sz="3200" b="1" dirty="0"/>
              <a:t>% </a:t>
            </a:r>
            <a:r>
              <a:rPr lang="es-SV" dirty="0"/>
              <a:t>de niñas y niños nacen con bajo </a:t>
            </a:r>
            <a:endParaRPr lang="es-SV" sz="2400" dirty="0"/>
          </a:p>
        </p:txBody>
      </p:sp>
      <p:sp>
        <p:nvSpPr>
          <p:cNvPr id="14" name="Rectángulo 13"/>
          <p:cNvSpPr/>
          <p:nvPr/>
        </p:nvSpPr>
        <p:spPr>
          <a:xfrm>
            <a:off x="4339398" y="4122326"/>
            <a:ext cx="19778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sz="3200" b="1" dirty="0"/>
              <a:t>153 </a:t>
            </a:r>
            <a:r>
              <a:rPr lang="es-SV" sz="2000" b="1" dirty="0"/>
              <a:t>establecimientos de salud </a:t>
            </a:r>
            <a:r>
              <a:rPr lang="es-SV" dirty="0"/>
              <a:t>han sido acreditados con la iniciativa </a:t>
            </a:r>
            <a:r>
              <a:rPr lang="es-SV" dirty="0" smtClean="0"/>
              <a:t>de “Establecimiento </a:t>
            </a:r>
            <a:r>
              <a:rPr lang="es-SV" dirty="0"/>
              <a:t>Amigo de la Niñez y las Madres” 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4127856" y="4278942"/>
            <a:ext cx="5529" cy="2590623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6597187" y="4253775"/>
            <a:ext cx="26875" cy="261579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5" name="Flecha derecha 34"/>
          <p:cNvSpPr/>
          <p:nvPr/>
        </p:nvSpPr>
        <p:spPr>
          <a:xfrm>
            <a:off x="6685859" y="4316453"/>
            <a:ext cx="174239" cy="126380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64345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7526" y="1119789"/>
            <a:ext cx="2653897" cy="2219708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es-SV" sz="3200" b="1" dirty="0" smtClean="0"/>
              <a:t>22 </a:t>
            </a:r>
            <a:r>
              <a:rPr lang="es-SV" sz="1800" dirty="0" smtClean="0"/>
              <a:t>Hogares de Espera Materna que contribuyen a salvar la vida de las embarazadas y de las niñas y niños recién nacidos facilitando el acceso a los servicios de parto por personal capacitado.</a:t>
            </a:r>
            <a:endParaRPr lang="es-SV" sz="1800" dirty="0"/>
          </a:p>
        </p:txBody>
      </p:sp>
      <p:sp>
        <p:nvSpPr>
          <p:cNvPr id="5" name="Rectángulo 4"/>
          <p:cNvSpPr/>
          <p:nvPr/>
        </p:nvSpPr>
        <p:spPr>
          <a:xfrm>
            <a:off x="829370" y="331335"/>
            <a:ext cx="80914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sz="4000" b="1" dirty="0" smtClean="0"/>
              <a:t>Salud</a:t>
            </a:r>
            <a:endParaRPr lang="es-SV" sz="4000" dirty="0"/>
          </a:p>
        </p:txBody>
      </p:sp>
      <p:sp>
        <p:nvSpPr>
          <p:cNvPr id="6" name="Cheurón 5"/>
          <p:cNvSpPr/>
          <p:nvPr/>
        </p:nvSpPr>
        <p:spPr>
          <a:xfrm>
            <a:off x="331280" y="450618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059763" y="1335006"/>
            <a:ext cx="26367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dirty="0"/>
              <a:t>753</a:t>
            </a:r>
            <a:r>
              <a:rPr lang="es-SV" b="1" dirty="0"/>
              <a:t> Unidades Comunitarias de Salud Familiar (UCSF) donde operan 577 Equipos Comunitarios de Salud Familiar (ECOSF) </a:t>
            </a:r>
            <a:r>
              <a:rPr lang="es-SV" dirty="0"/>
              <a:t>promueven la prevención del riesgo, promoción de la salud, atención curativa y el mejoramiento del medio ambiente. Conformados por un médico o médica, por promotores o promotoras y un o una auxiliar de enfermería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869835" y="1245735"/>
            <a:ext cx="29023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SV" b="1" dirty="0"/>
              <a:t>Promoción de buenas prácticas de alimentación</a:t>
            </a:r>
            <a:r>
              <a:rPr lang="es-SV" dirty="0"/>
              <a:t>, implementando el modelo de Tienda Saludable para proteger la salud y nutrición y garantizar el derecho a la alimentación adecuada de la población estudiantil.</a:t>
            </a:r>
          </a:p>
        </p:txBody>
      </p:sp>
      <p:cxnSp>
        <p:nvCxnSpPr>
          <p:cNvPr id="11" name="Conector recto 10"/>
          <p:cNvCxnSpPr/>
          <p:nvPr/>
        </p:nvCxnSpPr>
        <p:spPr>
          <a:xfrm>
            <a:off x="2792655" y="1198824"/>
            <a:ext cx="14157" cy="2729120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H="1">
            <a:off x="5907125" y="1198823"/>
            <a:ext cx="3766" cy="5659177"/>
          </a:xfrm>
          <a:prstGeom prst="line">
            <a:avLst/>
          </a:pr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Flecha derecha 19"/>
          <p:cNvSpPr/>
          <p:nvPr/>
        </p:nvSpPr>
        <p:spPr>
          <a:xfrm>
            <a:off x="117526" y="1280815"/>
            <a:ext cx="244865" cy="177607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1" name="Flecha derecha 20"/>
          <p:cNvSpPr/>
          <p:nvPr/>
        </p:nvSpPr>
        <p:spPr>
          <a:xfrm>
            <a:off x="2930449" y="1369619"/>
            <a:ext cx="244865" cy="177607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sp>
        <p:nvSpPr>
          <p:cNvPr id="22" name="Flecha derecha 21"/>
          <p:cNvSpPr/>
          <p:nvPr/>
        </p:nvSpPr>
        <p:spPr>
          <a:xfrm>
            <a:off x="6251663" y="1520895"/>
            <a:ext cx="244865" cy="177607"/>
          </a:xfrm>
          <a:prstGeom prst="rightArrow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dirty="0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10914" r="-135" b="5448"/>
          <a:stretch/>
        </p:blipFill>
        <p:spPr>
          <a:xfrm>
            <a:off x="-24996" y="3562184"/>
            <a:ext cx="5910889" cy="32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5177"/>
          </a:xfrm>
        </p:spPr>
        <p:txBody>
          <a:bodyPr>
            <a:normAutofit fontScale="90000"/>
          </a:bodyPr>
          <a:lstStyle/>
          <a:p>
            <a:pPr lvl="0"/>
            <a:r>
              <a:rPr lang="es-SV" b="1" dirty="0"/>
              <a:t>Educación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42341" y="1224500"/>
            <a:ext cx="7673009" cy="5478449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s-SV" dirty="0"/>
              <a:t>Incremento en la tasa neta de cobertura de educación inicial</a:t>
            </a:r>
            <a:r>
              <a:rPr lang="es-SV" dirty="0" smtClean="0"/>
              <a:t>:        </a:t>
            </a:r>
            <a:r>
              <a:rPr lang="es-SV" sz="3400" b="1" dirty="0"/>
              <a:t>1.3% en 2014 a 5.1% en 2017 </a:t>
            </a:r>
            <a:endParaRPr lang="es-SV" sz="3400" b="1" dirty="0" smtClean="0"/>
          </a:p>
          <a:p>
            <a:pPr lvl="0"/>
            <a:endParaRPr lang="es-SV" b="1" dirty="0"/>
          </a:p>
          <a:p>
            <a:pPr lvl="0"/>
            <a:r>
              <a:rPr lang="es-SV" b="1" dirty="0"/>
              <a:t>Reducción del analfabetismo en 93 municipios </a:t>
            </a:r>
            <a:r>
              <a:rPr lang="es-SV" dirty="0"/>
              <a:t>y la zona protegida de El </a:t>
            </a:r>
            <a:r>
              <a:rPr lang="es-SV" dirty="0" smtClean="0"/>
              <a:t>Trifinio</a:t>
            </a:r>
          </a:p>
          <a:p>
            <a:pPr lvl="0"/>
            <a:endParaRPr lang="es-SV" dirty="0"/>
          </a:p>
          <a:p>
            <a:pPr lvl="0"/>
            <a:r>
              <a:rPr lang="es-SV" dirty="0"/>
              <a:t>Porcentaje de estudiantes aprobados en 2017:  </a:t>
            </a:r>
            <a:r>
              <a:rPr lang="es-SV" sz="4000" b="1" dirty="0"/>
              <a:t>97.3</a:t>
            </a:r>
            <a:r>
              <a:rPr lang="es-SV" sz="4000" b="1" dirty="0" smtClean="0"/>
              <a:t>%</a:t>
            </a:r>
            <a:endParaRPr lang="es-SV" b="1" dirty="0" smtClean="0"/>
          </a:p>
          <a:p>
            <a:pPr lvl="0"/>
            <a:endParaRPr lang="es-SV" dirty="0"/>
          </a:p>
          <a:p>
            <a:pPr lvl="0"/>
            <a:r>
              <a:rPr lang="es-SV" dirty="0"/>
              <a:t>Disminución en la cobertura de educación Parvularia:  tasa neta se redujo de </a:t>
            </a:r>
            <a:r>
              <a:rPr lang="es-SV" sz="3400" b="1" dirty="0"/>
              <a:t>58.6% en 2014 a 56.3% en </a:t>
            </a:r>
            <a:r>
              <a:rPr lang="es-SV" sz="3400" b="1" dirty="0" smtClean="0"/>
              <a:t>2017</a:t>
            </a:r>
            <a:endParaRPr lang="es-SV" b="1" dirty="0" smtClean="0"/>
          </a:p>
          <a:p>
            <a:pPr lvl="0"/>
            <a:endParaRPr lang="es-SV" dirty="0"/>
          </a:p>
          <a:p>
            <a:pPr lvl="0"/>
            <a:r>
              <a:rPr lang="es-SV" dirty="0"/>
              <a:t>La deserción a nivel nacional se redujo:  </a:t>
            </a:r>
            <a:r>
              <a:rPr lang="es-SV" dirty="0" smtClean="0"/>
              <a:t>                                                            </a:t>
            </a:r>
            <a:r>
              <a:rPr lang="es-SV" sz="3400" b="1" dirty="0" smtClean="0"/>
              <a:t>6.3</a:t>
            </a:r>
            <a:r>
              <a:rPr lang="es-SV" sz="3400" b="1" dirty="0"/>
              <a:t>% en 2014 a 4% en </a:t>
            </a:r>
            <a:r>
              <a:rPr lang="es-SV" sz="3400" b="1" dirty="0" smtClean="0"/>
              <a:t>2017</a:t>
            </a:r>
          </a:p>
          <a:p>
            <a:pPr lvl="0"/>
            <a:endParaRPr lang="es-SV" dirty="0"/>
          </a:p>
          <a:p>
            <a:pPr lvl="0"/>
            <a:r>
              <a:rPr lang="es-SV" dirty="0"/>
              <a:t>El porcentaje de </a:t>
            </a:r>
            <a:r>
              <a:rPr lang="es-SV" sz="3400" b="1" dirty="0"/>
              <a:t>docentes especializados </a:t>
            </a:r>
            <a:r>
              <a:rPr lang="es-SV" dirty="0"/>
              <a:t>pasó de 1.9% en 2015 a </a:t>
            </a:r>
            <a:r>
              <a:rPr lang="es-SV" b="1" dirty="0"/>
              <a:t>66% en 2017 como resultado del Plan Nacional de Formación Docente</a:t>
            </a:r>
            <a:r>
              <a:rPr lang="es-SV" dirty="0"/>
              <a:t>. </a:t>
            </a:r>
          </a:p>
        </p:txBody>
      </p:sp>
      <p:sp>
        <p:nvSpPr>
          <p:cNvPr id="4" name="Cheurón 3"/>
          <p:cNvSpPr/>
          <p:nvPr/>
        </p:nvSpPr>
        <p:spPr>
          <a:xfrm>
            <a:off x="237893" y="432123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s-SV" dirty="0"/>
              <a:t>El Sistema de Escuela Inclusiva de Tiempo Pleno está conformado por 2,103 centros escolares públicos, 662 más que en 2015.</a:t>
            </a:r>
          </a:p>
          <a:p>
            <a:pPr lvl="0"/>
            <a:r>
              <a:rPr lang="es-SV" dirty="0"/>
              <a:t>El programa presidencial una niña, un niño, una computadora entregó entre 2014 y 2018: 57,102 computadoras, beneficiando a 783,450 estudiantes y 26,844 docentes</a:t>
            </a:r>
          </a:p>
          <a:p>
            <a:pPr lvl="0"/>
            <a:r>
              <a:rPr lang="es-SV" dirty="0"/>
              <a:t>Los centros educativos públicos con acceso a internet se incrementaron: 19% en 2014 a 30% en 2017.</a:t>
            </a:r>
          </a:p>
          <a:p>
            <a:pPr lvl="0"/>
            <a:r>
              <a:rPr lang="es-SV" dirty="0"/>
              <a:t>480 sedes con modalidades flexibles: 208 en la zona central, 107 en el oriente, 104 en occidente y 61 en la zona paracentral; disponibles los fines de semana en centros escolares e institutos nacionales</a:t>
            </a:r>
          </a:p>
          <a:p>
            <a:pPr lvl="0"/>
            <a:r>
              <a:rPr lang="es-SV" dirty="0"/>
              <a:t>1, 755 centros escolares se benefician con el Proyecto Huertos Escolares, estrategia para el desarrollo de competencias productivas y procesos educativos integrales en estudiantes</a:t>
            </a:r>
          </a:p>
          <a:p>
            <a:endParaRPr lang="es-SV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65177"/>
          </a:xfrm>
        </p:spPr>
        <p:txBody>
          <a:bodyPr>
            <a:normAutofit fontScale="90000"/>
          </a:bodyPr>
          <a:lstStyle/>
          <a:p>
            <a:pPr lvl="0"/>
            <a:r>
              <a:rPr lang="es-SV" b="1" dirty="0"/>
              <a:t>Educación</a:t>
            </a:r>
            <a:endParaRPr lang="es-SV" dirty="0"/>
          </a:p>
        </p:txBody>
      </p:sp>
      <p:sp>
        <p:nvSpPr>
          <p:cNvPr id="5" name="Cheurón 4"/>
          <p:cNvSpPr/>
          <p:nvPr/>
        </p:nvSpPr>
        <p:spPr>
          <a:xfrm>
            <a:off x="237893" y="432123"/>
            <a:ext cx="390757" cy="431181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SV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363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18984" y="705390"/>
            <a:ext cx="690214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SV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TASAS NETAS DE COBERTURAS PARA TODOS LOS NIVELES EDUCATIVOS</a:t>
            </a:r>
            <a:endParaRPr kumimoji="0" lang="es-SV" altLang="es-SV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altLang="es-S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72170489"/>
              </p:ext>
            </p:extLst>
          </p:nvPr>
        </p:nvGraphicFramePr>
        <p:xfrm>
          <a:off x="500932" y="1351721"/>
          <a:ext cx="7967207" cy="4921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59349" y="6273579"/>
            <a:ext cx="745037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altLang="es-SV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MINED</a:t>
            </a:r>
            <a:r>
              <a:rPr kumimoji="0" lang="es-SV" altLang="es-SV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s-SV" altLang="es-SV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2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1045</TotalTime>
  <Words>2845</Words>
  <Application>Microsoft Office PowerPoint</Application>
  <PresentationFormat>Presentación en pantalla (4:3)</PresentationFormat>
  <Paragraphs>350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CenturyGothic-Bold</vt:lpstr>
      <vt:lpstr>CoolveticaRg-Regular</vt:lpstr>
      <vt:lpstr>Gill Sans</vt:lpstr>
      <vt:lpstr>Hiragino Sans GB W3</vt:lpstr>
      <vt:lpstr>MyriadPro-Regular</vt:lpstr>
      <vt:lpstr>Source Sans Pro</vt:lpstr>
      <vt:lpstr>Times New Roman</vt:lpstr>
      <vt:lpstr>Tema de Office</vt:lpstr>
      <vt:lpstr>Presentación de PowerPoint</vt:lpstr>
      <vt:lpstr>Presentación de PowerPoint</vt:lpstr>
      <vt:lpstr>Datos demográficos</vt:lpstr>
      <vt:lpstr>Condiciones de vida</vt:lpstr>
      <vt:lpstr>Presentación de PowerPoint</vt:lpstr>
      <vt:lpstr>Presentación de PowerPoint</vt:lpstr>
      <vt:lpstr>Educación</vt:lpstr>
      <vt:lpstr>Educación</vt:lpstr>
      <vt:lpstr>Presentación de PowerPoint</vt:lpstr>
      <vt:lpstr>Principales amenazas y vulneraciones a derechos de NNA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Desafíos para El Salvador en el cumplimiento de los derechos de la niñez y adolescencia 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Mirian Estela MA. Abarca de Molina</dc:creator>
  <cp:lastModifiedBy>Silvia Soledad SO. Orellana Guillen</cp:lastModifiedBy>
  <cp:revision>87</cp:revision>
  <cp:lastPrinted>2018-11-07T21:46:41Z</cp:lastPrinted>
  <dcterms:created xsi:type="dcterms:W3CDTF">2018-10-30T18:01:13Z</dcterms:created>
  <dcterms:modified xsi:type="dcterms:W3CDTF">2018-11-09T14:44:44Z</dcterms:modified>
</cp:coreProperties>
</file>