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2" r:id="rId6"/>
    <p:sldId id="294" r:id="rId7"/>
    <p:sldId id="263" r:id="rId8"/>
    <p:sldId id="264" r:id="rId9"/>
    <p:sldId id="265" r:id="rId10"/>
    <p:sldId id="296" r:id="rId11"/>
    <p:sldId id="267" r:id="rId12"/>
    <p:sldId id="266" r:id="rId13"/>
    <p:sldId id="268" r:id="rId14"/>
    <p:sldId id="269" r:id="rId15"/>
    <p:sldId id="270" r:id="rId16"/>
    <p:sldId id="271" r:id="rId17"/>
    <p:sldId id="274" r:id="rId18"/>
    <p:sldId id="273" r:id="rId19"/>
    <p:sldId id="275" r:id="rId20"/>
    <p:sldId id="297" r:id="rId21"/>
    <p:sldId id="276" r:id="rId22"/>
    <p:sldId id="298" r:id="rId23"/>
    <p:sldId id="277" r:id="rId24"/>
    <p:sldId id="278" r:id="rId25"/>
    <p:sldId id="280" r:id="rId26"/>
    <p:sldId id="279" r:id="rId27"/>
    <p:sldId id="281" r:id="rId28"/>
    <p:sldId id="283" r:id="rId29"/>
    <p:sldId id="284" r:id="rId30"/>
    <p:sldId id="285" r:id="rId31"/>
    <p:sldId id="299" r:id="rId32"/>
    <p:sldId id="288" r:id="rId33"/>
    <p:sldId id="286" r:id="rId34"/>
    <p:sldId id="289" r:id="rId35"/>
    <p:sldId id="290" r:id="rId36"/>
    <p:sldId id="291" r:id="rId37"/>
    <p:sldId id="295" r:id="rId38"/>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66" autoAdjust="0"/>
    <p:restoredTop sz="94660"/>
  </p:normalViewPr>
  <p:slideViewPr>
    <p:cSldViewPr snapToGrid="0">
      <p:cViewPr varScale="1">
        <p:scale>
          <a:sx n="74" d="100"/>
          <a:sy n="74" d="100"/>
        </p:scale>
        <p:origin x="7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583513-5A27-44FD-8A61-2E5FA37E69E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SV"/>
        </a:p>
      </dgm:t>
    </dgm:pt>
    <dgm:pt modelId="{436C87ED-BD02-4220-9D71-27361EB4BF88}">
      <dgm:prSet phldrT="[Texto]" custT="1"/>
      <dgm:spPr/>
      <dgm:t>
        <a:bodyPr/>
        <a:lstStyle/>
        <a:p>
          <a:pPr algn="ctr"/>
          <a:r>
            <a:rPr lang="es-SV" sz="18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Rectoría y seguimiento a la implementación de la Política Nacional de Protección de la Niñez y de la Adolescencia</a:t>
          </a:r>
        </a:p>
        <a:p>
          <a:r>
            <a:rPr lang="es-SV" sz="1800" b="1" dirty="0" smtClean="0">
              <a:solidFill>
                <a:schemeClr val="bg1"/>
              </a:solidFill>
              <a:effectLst/>
              <a:latin typeface="Calibri" panose="020F0502020204030204" pitchFamily="34" charset="0"/>
              <a:cs typeface="Times New Roman" panose="02020603050405020304" pitchFamily="18" charset="0"/>
            </a:rPr>
            <a:t>Línea Estratégica 1 :</a:t>
          </a:r>
          <a:r>
            <a:rPr lang="es-SV" sz="1800" b="1" dirty="0" smtClean="0"/>
            <a:t>  Promover la efectividad de los derechos de las niñas, niños y adolescentes</a:t>
          </a:r>
          <a:endParaRPr lang="es-SV" sz="1800" dirty="0">
            <a:solidFill>
              <a:schemeClr val="bg1"/>
            </a:solidFill>
            <a:latin typeface="Calibri" panose="020F0502020204030204" pitchFamily="34" charset="0"/>
          </a:endParaRPr>
        </a:p>
      </dgm:t>
    </dgm:pt>
    <dgm:pt modelId="{A47FBB21-A930-44D6-9F87-8E8DAFBB66F5}" type="parTrans" cxnId="{F25FEE63-E0AE-426A-BFBE-5CAF5E82BE22}">
      <dgm:prSet/>
      <dgm:spPr/>
      <dgm:t>
        <a:bodyPr/>
        <a:lstStyle/>
        <a:p>
          <a:endParaRPr lang="es-SV"/>
        </a:p>
      </dgm:t>
    </dgm:pt>
    <dgm:pt modelId="{0EF6D64F-C5E7-42DF-BDEF-D037971248F2}" type="sibTrans" cxnId="{F25FEE63-E0AE-426A-BFBE-5CAF5E82BE22}">
      <dgm:prSet/>
      <dgm:spPr/>
      <dgm:t>
        <a:bodyPr/>
        <a:lstStyle/>
        <a:p>
          <a:endParaRPr lang="es-SV"/>
        </a:p>
      </dgm:t>
    </dgm:pt>
    <dgm:pt modelId="{27177682-FBA4-4497-9354-B84F26806465}">
      <dgm:prSet phldrT="[Texto]" custT="1"/>
      <dgm:spPr/>
      <dgm:t>
        <a:bodyPr/>
        <a:lstStyle/>
        <a:p>
          <a:pPr algn="ctr"/>
          <a:r>
            <a:rPr lang="es-ES" sz="1800" b="1" dirty="0" smtClean="0"/>
            <a:t>Coordinación y Articulación del Sistema de Protección Integral de la Niñez y la Adolescencia y la Defensa Efectiva de los derechos de las niñas, niños y adolescentes</a:t>
          </a:r>
          <a:endParaRPr lang="es-SV" sz="1800" b="1" dirty="0" smtClean="0"/>
        </a:p>
        <a:p>
          <a:pPr algn="l"/>
          <a:r>
            <a:rPr lang="es-SV" sz="18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Línea Estratégica 2: </a:t>
          </a:r>
          <a:r>
            <a:rPr lang="es-SV" sz="18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s-SV" sz="18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Garantizar el funcionamiento eficaz del Sistema Nacional de Protección Integral de la Niñez y de la Adolescencia (Sistema de Protección)</a:t>
          </a:r>
          <a:endParaRPr lang="es-SV" sz="1800" dirty="0">
            <a:solidFill>
              <a:schemeClr val="bg1"/>
            </a:solidFill>
            <a:latin typeface="Calibri" panose="020F0502020204030204" pitchFamily="34" charset="0"/>
          </a:endParaRPr>
        </a:p>
      </dgm:t>
    </dgm:pt>
    <dgm:pt modelId="{9D211913-B251-4080-ABFB-41E2792EAC46}" type="parTrans" cxnId="{6EE0B095-7D07-4A2F-9DFB-C961BA1B2BE4}">
      <dgm:prSet/>
      <dgm:spPr/>
      <dgm:t>
        <a:bodyPr/>
        <a:lstStyle/>
        <a:p>
          <a:endParaRPr lang="es-SV"/>
        </a:p>
      </dgm:t>
    </dgm:pt>
    <dgm:pt modelId="{AE338A5F-B1E0-4C5C-965E-BA9001CF39B6}" type="sibTrans" cxnId="{6EE0B095-7D07-4A2F-9DFB-C961BA1B2BE4}">
      <dgm:prSet/>
      <dgm:spPr/>
      <dgm:t>
        <a:bodyPr/>
        <a:lstStyle/>
        <a:p>
          <a:endParaRPr lang="es-SV"/>
        </a:p>
      </dgm:t>
    </dgm:pt>
    <dgm:pt modelId="{E2256332-2096-47B2-ACA2-80A6306BD3C5}">
      <dgm:prSet phldrT="[Texto]" custT="1"/>
      <dgm:spPr/>
      <dgm:t>
        <a:bodyPr/>
        <a:lstStyle/>
        <a:p>
          <a:pPr algn="ctr"/>
          <a:r>
            <a:rPr lang="es-SV" sz="2000" b="1" dirty="0" smtClean="0"/>
            <a:t>Soporte a todas las acciones misionales del CONNA</a:t>
          </a:r>
          <a:r>
            <a:rPr lang="es-SV" sz="2000" dirty="0" smtClean="0"/>
            <a:t>.</a:t>
          </a:r>
        </a:p>
        <a:p>
          <a:pPr algn="l"/>
          <a:r>
            <a:rPr lang="es-SV" sz="2000" b="1" dirty="0" smtClean="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Línea Estratégica 3:  Desarrollo Institucional y Fortalecimiento Organizacional del Consejo Nacional de la Niñez  y de la Adolescencia</a:t>
          </a:r>
          <a:endParaRPr lang="es-SV" sz="2000" dirty="0">
            <a:solidFill>
              <a:schemeClr val="bg1"/>
            </a:solidFill>
          </a:endParaRPr>
        </a:p>
      </dgm:t>
    </dgm:pt>
    <dgm:pt modelId="{73DF980F-E683-4DE8-9F31-A5282B203E30}" type="parTrans" cxnId="{0B899368-7C64-4E54-8B2C-7D9BB7CC30D0}">
      <dgm:prSet/>
      <dgm:spPr/>
      <dgm:t>
        <a:bodyPr/>
        <a:lstStyle/>
        <a:p>
          <a:endParaRPr lang="es-SV"/>
        </a:p>
      </dgm:t>
    </dgm:pt>
    <dgm:pt modelId="{E6B071B7-0AC2-4D51-92E7-436631F951ED}" type="sibTrans" cxnId="{0B899368-7C64-4E54-8B2C-7D9BB7CC30D0}">
      <dgm:prSet/>
      <dgm:spPr/>
      <dgm:t>
        <a:bodyPr/>
        <a:lstStyle/>
        <a:p>
          <a:endParaRPr lang="es-SV"/>
        </a:p>
      </dgm:t>
    </dgm:pt>
    <dgm:pt modelId="{D6954E23-4432-4615-AB83-06053EEA5001}" type="pres">
      <dgm:prSet presAssocID="{FC583513-5A27-44FD-8A61-2E5FA37E69E3}" presName="Name0" presStyleCnt="0">
        <dgm:presLayoutVars>
          <dgm:chMax val="7"/>
          <dgm:chPref val="7"/>
          <dgm:dir/>
        </dgm:presLayoutVars>
      </dgm:prSet>
      <dgm:spPr/>
      <dgm:t>
        <a:bodyPr/>
        <a:lstStyle/>
        <a:p>
          <a:endParaRPr lang="es-SV"/>
        </a:p>
      </dgm:t>
    </dgm:pt>
    <dgm:pt modelId="{8CDF2FC6-286C-4B48-806D-1F9119E25EDF}" type="pres">
      <dgm:prSet presAssocID="{FC583513-5A27-44FD-8A61-2E5FA37E69E3}" presName="Name1" presStyleCnt="0"/>
      <dgm:spPr/>
    </dgm:pt>
    <dgm:pt modelId="{A1107D63-7824-49F9-B5BE-93D1D87D1B6A}" type="pres">
      <dgm:prSet presAssocID="{FC583513-5A27-44FD-8A61-2E5FA37E69E3}" presName="cycle" presStyleCnt="0"/>
      <dgm:spPr/>
    </dgm:pt>
    <dgm:pt modelId="{BF58B129-E58C-4BD9-A068-F0BAB140C287}" type="pres">
      <dgm:prSet presAssocID="{FC583513-5A27-44FD-8A61-2E5FA37E69E3}" presName="srcNode" presStyleLbl="node1" presStyleIdx="0" presStyleCnt="3"/>
      <dgm:spPr/>
    </dgm:pt>
    <dgm:pt modelId="{CC622253-4D9A-483E-B296-4AA4466AB3B4}" type="pres">
      <dgm:prSet presAssocID="{FC583513-5A27-44FD-8A61-2E5FA37E69E3}" presName="conn" presStyleLbl="parChTrans1D2" presStyleIdx="0" presStyleCnt="1"/>
      <dgm:spPr/>
      <dgm:t>
        <a:bodyPr/>
        <a:lstStyle/>
        <a:p>
          <a:endParaRPr lang="es-SV"/>
        </a:p>
      </dgm:t>
    </dgm:pt>
    <dgm:pt modelId="{51562657-E11C-45F3-AEF2-A08F819AB99D}" type="pres">
      <dgm:prSet presAssocID="{FC583513-5A27-44FD-8A61-2E5FA37E69E3}" presName="extraNode" presStyleLbl="node1" presStyleIdx="0" presStyleCnt="3"/>
      <dgm:spPr/>
    </dgm:pt>
    <dgm:pt modelId="{93247EEB-2C50-4793-8A7B-053AC02DECFA}" type="pres">
      <dgm:prSet presAssocID="{FC583513-5A27-44FD-8A61-2E5FA37E69E3}" presName="dstNode" presStyleLbl="node1" presStyleIdx="0" presStyleCnt="3"/>
      <dgm:spPr/>
    </dgm:pt>
    <dgm:pt modelId="{8F278C7E-A827-45F4-8215-FBEE5C708778}" type="pres">
      <dgm:prSet presAssocID="{436C87ED-BD02-4220-9D71-27361EB4BF88}" presName="text_1" presStyleLbl="node1" presStyleIdx="0" presStyleCnt="3">
        <dgm:presLayoutVars>
          <dgm:bulletEnabled val="1"/>
        </dgm:presLayoutVars>
      </dgm:prSet>
      <dgm:spPr/>
      <dgm:t>
        <a:bodyPr/>
        <a:lstStyle/>
        <a:p>
          <a:endParaRPr lang="es-SV"/>
        </a:p>
      </dgm:t>
    </dgm:pt>
    <dgm:pt modelId="{EAAA7D34-B9E5-4CC2-8325-728A8347953A}" type="pres">
      <dgm:prSet presAssocID="{436C87ED-BD02-4220-9D71-27361EB4BF88}" presName="accent_1" presStyleCnt="0"/>
      <dgm:spPr/>
    </dgm:pt>
    <dgm:pt modelId="{76E2C65F-7186-4449-8B33-4F0A278F0399}" type="pres">
      <dgm:prSet presAssocID="{436C87ED-BD02-4220-9D71-27361EB4BF88}" presName="accentRepeatNode" presStyleLbl="solidFgAcc1" presStyleIdx="0" presStyleCnt="3"/>
      <dgm:spPr/>
    </dgm:pt>
    <dgm:pt modelId="{23646DEF-5593-45CA-A438-6102F83A6FE2}" type="pres">
      <dgm:prSet presAssocID="{27177682-FBA4-4497-9354-B84F26806465}" presName="text_2" presStyleLbl="node1" presStyleIdx="1" presStyleCnt="3" custLinFactNeighborX="-410" custLinFactNeighborY="2552">
        <dgm:presLayoutVars>
          <dgm:bulletEnabled val="1"/>
        </dgm:presLayoutVars>
      </dgm:prSet>
      <dgm:spPr/>
      <dgm:t>
        <a:bodyPr/>
        <a:lstStyle/>
        <a:p>
          <a:endParaRPr lang="es-SV"/>
        </a:p>
      </dgm:t>
    </dgm:pt>
    <dgm:pt modelId="{02592779-8E8B-493A-91D3-BF377133406E}" type="pres">
      <dgm:prSet presAssocID="{27177682-FBA4-4497-9354-B84F26806465}" presName="accent_2" presStyleCnt="0"/>
      <dgm:spPr/>
    </dgm:pt>
    <dgm:pt modelId="{3FBCC0E5-929A-4B7C-8A4A-1DB31289AAEC}" type="pres">
      <dgm:prSet presAssocID="{27177682-FBA4-4497-9354-B84F26806465}" presName="accentRepeatNode" presStyleLbl="solidFgAcc1" presStyleIdx="1" presStyleCnt="3"/>
      <dgm:spPr/>
    </dgm:pt>
    <dgm:pt modelId="{C0BF2BD0-1612-46A7-B0CF-FED3F25767A3}" type="pres">
      <dgm:prSet presAssocID="{E2256332-2096-47B2-ACA2-80A6306BD3C5}" presName="text_3" presStyleLbl="node1" presStyleIdx="2" presStyleCnt="3">
        <dgm:presLayoutVars>
          <dgm:bulletEnabled val="1"/>
        </dgm:presLayoutVars>
      </dgm:prSet>
      <dgm:spPr/>
      <dgm:t>
        <a:bodyPr/>
        <a:lstStyle/>
        <a:p>
          <a:endParaRPr lang="es-SV"/>
        </a:p>
      </dgm:t>
    </dgm:pt>
    <dgm:pt modelId="{D6EF9D25-EDC9-4F42-9635-B50CEE780134}" type="pres">
      <dgm:prSet presAssocID="{E2256332-2096-47B2-ACA2-80A6306BD3C5}" presName="accent_3" presStyleCnt="0"/>
      <dgm:spPr/>
    </dgm:pt>
    <dgm:pt modelId="{953AFC87-42B0-45B2-831A-5581E5DE75A6}" type="pres">
      <dgm:prSet presAssocID="{E2256332-2096-47B2-ACA2-80A6306BD3C5}" presName="accentRepeatNode" presStyleLbl="solidFgAcc1" presStyleIdx="2" presStyleCnt="3"/>
      <dgm:spPr/>
    </dgm:pt>
  </dgm:ptLst>
  <dgm:cxnLst>
    <dgm:cxn modelId="{F25FEE63-E0AE-426A-BFBE-5CAF5E82BE22}" srcId="{FC583513-5A27-44FD-8A61-2E5FA37E69E3}" destId="{436C87ED-BD02-4220-9D71-27361EB4BF88}" srcOrd="0" destOrd="0" parTransId="{A47FBB21-A930-44D6-9F87-8E8DAFBB66F5}" sibTransId="{0EF6D64F-C5E7-42DF-BDEF-D037971248F2}"/>
    <dgm:cxn modelId="{0B899368-7C64-4E54-8B2C-7D9BB7CC30D0}" srcId="{FC583513-5A27-44FD-8A61-2E5FA37E69E3}" destId="{E2256332-2096-47B2-ACA2-80A6306BD3C5}" srcOrd="2" destOrd="0" parTransId="{73DF980F-E683-4DE8-9F31-A5282B203E30}" sibTransId="{E6B071B7-0AC2-4D51-92E7-436631F951ED}"/>
    <dgm:cxn modelId="{F670E624-76AE-4D64-B1B0-228B15AC5F05}" type="presOf" srcId="{0EF6D64F-C5E7-42DF-BDEF-D037971248F2}" destId="{CC622253-4D9A-483E-B296-4AA4466AB3B4}" srcOrd="0" destOrd="0" presId="urn:microsoft.com/office/officeart/2008/layout/VerticalCurvedList"/>
    <dgm:cxn modelId="{6EE0B095-7D07-4A2F-9DFB-C961BA1B2BE4}" srcId="{FC583513-5A27-44FD-8A61-2E5FA37E69E3}" destId="{27177682-FBA4-4497-9354-B84F26806465}" srcOrd="1" destOrd="0" parTransId="{9D211913-B251-4080-ABFB-41E2792EAC46}" sibTransId="{AE338A5F-B1E0-4C5C-965E-BA9001CF39B6}"/>
    <dgm:cxn modelId="{79A59C65-96C0-476A-92D7-51A94243214E}" type="presOf" srcId="{27177682-FBA4-4497-9354-B84F26806465}" destId="{23646DEF-5593-45CA-A438-6102F83A6FE2}" srcOrd="0" destOrd="0" presId="urn:microsoft.com/office/officeart/2008/layout/VerticalCurvedList"/>
    <dgm:cxn modelId="{7629C07E-EEAA-4FD7-ACA1-6051B8DDFD4B}" type="presOf" srcId="{436C87ED-BD02-4220-9D71-27361EB4BF88}" destId="{8F278C7E-A827-45F4-8215-FBEE5C708778}" srcOrd="0" destOrd="0" presId="urn:microsoft.com/office/officeart/2008/layout/VerticalCurvedList"/>
    <dgm:cxn modelId="{79A728E7-3078-4B30-9C76-F9F82E6C575F}" type="presOf" srcId="{FC583513-5A27-44FD-8A61-2E5FA37E69E3}" destId="{D6954E23-4432-4615-AB83-06053EEA5001}" srcOrd="0" destOrd="0" presId="urn:microsoft.com/office/officeart/2008/layout/VerticalCurvedList"/>
    <dgm:cxn modelId="{E25AB696-AB95-4012-ACF3-749294AA63D1}" type="presOf" srcId="{E2256332-2096-47B2-ACA2-80A6306BD3C5}" destId="{C0BF2BD0-1612-46A7-B0CF-FED3F25767A3}" srcOrd="0" destOrd="0" presId="urn:microsoft.com/office/officeart/2008/layout/VerticalCurvedList"/>
    <dgm:cxn modelId="{521649AA-B2A4-4AF9-984E-AAA60F75AE90}" type="presParOf" srcId="{D6954E23-4432-4615-AB83-06053EEA5001}" destId="{8CDF2FC6-286C-4B48-806D-1F9119E25EDF}" srcOrd="0" destOrd="0" presId="urn:microsoft.com/office/officeart/2008/layout/VerticalCurvedList"/>
    <dgm:cxn modelId="{3D9CE4A0-72CD-4929-ABDA-064B9EFCA06F}" type="presParOf" srcId="{8CDF2FC6-286C-4B48-806D-1F9119E25EDF}" destId="{A1107D63-7824-49F9-B5BE-93D1D87D1B6A}" srcOrd="0" destOrd="0" presId="urn:microsoft.com/office/officeart/2008/layout/VerticalCurvedList"/>
    <dgm:cxn modelId="{2A4ED117-36E0-4F53-A606-D6782BDA2D6C}" type="presParOf" srcId="{A1107D63-7824-49F9-B5BE-93D1D87D1B6A}" destId="{BF58B129-E58C-4BD9-A068-F0BAB140C287}" srcOrd="0" destOrd="0" presId="urn:microsoft.com/office/officeart/2008/layout/VerticalCurvedList"/>
    <dgm:cxn modelId="{1F54C935-50A4-49F7-8291-F96BAF267D4C}" type="presParOf" srcId="{A1107D63-7824-49F9-B5BE-93D1D87D1B6A}" destId="{CC622253-4D9A-483E-B296-4AA4466AB3B4}" srcOrd="1" destOrd="0" presId="urn:microsoft.com/office/officeart/2008/layout/VerticalCurvedList"/>
    <dgm:cxn modelId="{3D37745B-6E7B-44D0-82FB-74134254D6AF}" type="presParOf" srcId="{A1107D63-7824-49F9-B5BE-93D1D87D1B6A}" destId="{51562657-E11C-45F3-AEF2-A08F819AB99D}" srcOrd="2" destOrd="0" presId="urn:microsoft.com/office/officeart/2008/layout/VerticalCurvedList"/>
    <dgm:cxn modelId="{B62D3831-D1EF-44D2-87C9-682B646AB7D8}" type="presParOf" srcId="{A1107D63-7824-49F9-B5BE-93D1D87D1B6A}" destId="{93247EEB-2C50-4793-8A7B-053AC02DECFA}" srcOrd="3" destOrd="0" presId="urn:microsoft.com/office/officeart/2008/layout/VerticalCurvedList"/>
    <dgm:cxn modelId="{3B3740AA-4879-4F1C-A7FF-68EF984B772F}" type="presParOf" srcId="{8CDF2FC6-286C-4B48-806D-1F9119E25EDF}" destId="{8F278C7E-A827-45F4-8215-FBEE5C708778}" srcOrd="1" destOrd="0" presId="urn:microsoft.com/office/officeart/2008/layout/VerticalCurvedList"/>
    <dgm:cxn modelId="{D62B2ECE-B5DE-433C-ACEC-7852BEC1D835}" type="presParOf" srcId="{8CDF2FC6-286C-4B48-806D-1F9119E25EDF}" destId="{EAAA7D34-B9E5-4CC2-8325-728A8347953A}" srcOrd="2" destOrd="0" presId="urn:microsoft.com/office/officeart/2008/layout/VerticalCurvedList"/>
    <dgm:cxn modelId="{26799931-FD5E-4FA8-8536-2C6C05C2654E}" type="presParOf" srcId="{EAAA7D34-B9E5-4CC2-8325-728A8347953A}" destId="{76E2C65F-7186-4449-8B33-4F0A278F0399}" srcOrd="0" destOrd="0" presId="urn:microsoft.com/office/officeart/2008/layout/VerticalCurvedList"/>
    <dgm:cxn modelId="{10DB6637-ADA7-4567-873C-59F92B36D69E}" type="presParOf" srcId="{8CDF2FC6-286C-4B48-806D-1F9119E25EDF}" destId="{23646DEF-5593-45CA-A438-6102F83A6FE2}" srcOrd="3" destOrd="0" presId="urn:microsoft.com/office/officeart/2008/layout/VerticalCurvedList"/>
    <dgm:cxn modelId="{7503DB77-3987-4785-AF34-C7CE01BDE701}" type="presParOf" srcId="{8CDF2FC6-286C-4B48-806D-1F9119E25EDF}" destId="{02592779-8E8B-493A-91D3-BF377133406E}" srcOrd="4" destOrd="0" presId="urn:microsoft.com/office/officeart/2008/layout/VerticalCurvedList"/>
    <dgm:cxn modelId="{6061855E-CBBD-42EF-B25F-D5718537CAF3}" type="presParOf" srcId="{02592779-8E8B-493A-91D3-BF377133406E}" destId="{3FBCC0E5-929A-4B7C-8A4A-1DB31289AAEC}" srcOrd="0" destOrd="0" presId="urn:microsoft.com/office/officeart/2008/layout/VerticalCurvedList"/>
    <dgm:cxn modelId="{306045B2-A39C-4C39-B821-11923040F7C5}" type="presParOf" srcId="{8CDF2FC6-286C-4B48-806D-1F9119E25EDF}" destId="{C0BF2BD0-1612-46A7-B0CF-FED3F25767A3}" srcOrd="5" destOrd="0" presId="urn:microsoft.com/office/officeart/2008/layout/VerticalCurvedList"/>
    <dgm:cxn modelId="{0DD5EB9A-57EA-4408-8A69-88C373A725BA}" type="presParOf" srcId="{8CDF2FC6-286C-4B48-806D-1F9119E25EDF}" destId="{D6EF9D25-EDC9-4F42-9635-B50CEE780134}" srcOrd="6" destOrd="0" presId="urn:microsoft.com/office/officeart/2008/layout/VerticalCurvedList"/>
    <dgm:cxn modelId="{5A5E7F57-3658-4421-8C00-261DB574729F}" type="presParOf" srcId="{D6EF9D25-EDC9-4F42-9635-B50CEE780134}" destId="{953AFC87-42B0-45B2-831A-5581E5DE75A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776EA5B-FDB4-4428-B458-80EFB8BC2312}" type="datetimeFigureOut">
              <a:rPr lang="es-SV" smtClean="0">
                <a:solidFill>
                  <a:prstClr val="black">
                    <a:tint val="75000"/>
                  </a:prstClr>
                </a:solidFill>
              </a:rPr>
              <a:pPr/>
              <a:t>06/09/2017</a:t>
            </a:fld>
            <a:endParaRPr lang="es-SV">
              <a:solidFill>
                <a:prstClr val="black">
                  <a:tint val="75000"/>
                </a:prstClr>
              </a:solidFill>
            </a:endParaRPr>
          </a:p>
        </p:txBody>
      </p:sp>
      <p:sp>
        <p:nvSpPr>
          <p:cNvPr id="5" name="Footer Placeholder 4"/>
          <p:cNvSpPr>
            <a:spLocks noGrp="1"/>
          </p:cNvSpPr>
          <p:nvPr>
            <p:ph type="ftr" sz="quarter" idx="11"/>
          </p:nvPr>
        </p:nvSpPr>
        <p:spPr/>
        <p:txBody>
          <a:bodyPr/>
          <a:lstStyle/>
          <a:p>
            <a:endParaRPr lang="es-SV">
              <a:solidFill>
                <a:prstClr val="black">
                  <a:tint val="75000"/>
                </a:prstClr>
              </a:solidFill>
            </a:endParaRPr>
          </a:p>
        </p:txBody>
      </p:sp>
      <p:sp>
        <p:nvSpPr>
          <p:cNvPr id="6" name="Slide Number Placeholder 5"/>
          <p:cNvSpPr>
            <a:spLocks noGrp="1"/>
          </p:cNvSpPr>
          <p:nvPr>
            <p:ph type="sldNum" sz="quarter" idx="12"/>
          </p:nvPr>
        </p:nvSpPr>
        <p:spPr/>
        <p:txBody>
          <a:bodyPr/>
          <a:lstStyle/>
          <a:p>
            <a:fld id="{B7BB3523-5C28-4900-AAE1-B0CABE0C2111}"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3487913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776EA5B-FDB4-4428-B458-80EFB8BC2312}" type="datetimeFigureOut">
              <a:rPr lang="es-SV" smtClean="0">
                <a:solidFill>
                  <a:prstClr val="black">
                    <a:tint val="75000"/>
                  </a:prstClr>
                </a:solidFill>
              </a:rPr>
              <a:pPr/>
              <a:t>06/09/2017</a:t>
            </a:fld>
            <a:endParaRPr lang="es-SV">
              <a:solidFill>
                <a:prstClr val="black">
                  <a:tint val="75000"/>
                </a:prstClr>
              </a:solidFill>
            </a:endParaRPr>
          </a:p>
        </p:txBody>
      </p:sp>
      <p:sp>
        <p:nvSpPr>
          <p:cNvPr id="5" name="Footer Placeholder 4"/>
          <p:cNvSpPr>
            <a:spLocks noGrp="1"/>
          </p:cNvSpPr>
          <p:nvPr>
            <p:ph type="ftr" sz="quarter" idx="11"/>
          </p:nvPr>
        </p:nvSpPr>
        <p:spPr/>
        <p:txBody>
          <a:bodyPr/>
          <a:lstStyle/>
          <a:p>
            <a:endParaRPr lang="es-SV">
              <a:solidFill>
                <a:prstClr val="black">
                  <a:tint val="75000"/>
                </a:prstClr>
              </a:solidFill>
            </a:endParaRPr>
          </a:p>
        </p:txBody>
      </p:sp>
      <p:sp>
        <p:nvSpPr>
          <p:cNvPr id="6" name="Slide Number Placeholder 5"/>
          <p:cNvSpPr>
            <a:spLocks noGrp="1"/>
          </p:cNvSpPr>
          <p:nvPr>
            <p:ph type="sldNum" sz="quarter" idx="12"/>
          </p:nvPr>
        </p:nvSpPr>
        <p:spPr/>
        <p:txBody>
          <a:bodyPr/>
          <a:lstStyle/>
          <a:p>
            <a:fld id="{B7BB3523-5C28-4900-AAE1-B0CABE0C2111}"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3101877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776EA5B-FDB4-4428-B458-80EFB8BC2312}" type="datetimeFigureOut">
              <a:rPr lang="es-SV" smtClean="0">
                <a:solidFill>
                  <a:prstClr val="black">
                    <a:tint val="75000"/>
                  </a:prstClr>
                </a:solidFill>
              </a:rPr>
              <a:pPr/>
              <a:t>06/09/2017</a:t>
            </a:fld>
            <a:endParaRPr lang="es-SV">
              <a:solidFill>
                <a:prstClr val="black">
                  <a:tint val="75000"/>
                </a:prstClr>
              </a:solidFill>
            </a:endParaRPr>
          </a:p>
        </p:txBody>
      </p:sp>
      <p:sp>
        <p:nvSpPr>
          <p:cNvPr id="5" name="Footer Placeholder 4"/>
          <p:cNvSpPr>
            <a:spLocks noGrp="1"/>
          </p:cNvSpPr>
          <p:nvPr>
            <p:ph type="ftr" sz="quarter" idx="11"/>
          </p:nvPr>
        </p:nvSpPr>
        <p:spPr/>
        <p:txBody>
          <a:bodyPr/>
          <a:lstStyle/>
          <a:p>
            <a:endParaRPr lang="es-SV">
              <a:solidFill>
                <a:prstClr val="black">
                  <a:tint val="75000"/>
                </a:prstClr>
              </a:solidFill>
            </a:endParaRPr>
          </a:p>
        </p:txBody>
      </p:sp>
      <p:sp>
        <p:nvSpPr>
          <p:cNvPr id="6" name="Slide Number Placeholder 5"/>
          <p:cNvSpPr>
            <a:spLocks noGrp="1"/>
          </p:cNvSpPr>
          <p:nvPr>
            <p:ph type="sldNum" sz="quarter" idx="12"/>
          </p:nvPr>
        </p:nvSpPr>
        <p:spPr/>
        <p:txBody>
          <a:bodyPr/>
          <a:lstStyle/>
          <a:p>
            <a:fld id="{B7BB3523-5C28-4900-AAE1-B0CABE0C2111}"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3734655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776EA5B-FDB4-4428-B458-80EFB8BC2312}" type="datetimeFigureOut">
              <a:rPr lang="es-SV" smtClean="0">
                <a:solidFill>
                  <a:prstClr val="black">
                    <a:tint val="75000"/>
                  </a:prstClr>
                </a:solidFill>
              </a:rPr>
              <a:pPr/>
              <a:t>06/09/2017</a:t>
            </a:fld>
            <a:endParaRPr lang="es-SV">
              <a:solidFill>
                <a:prstClr val="black">
                  <a:tint val="75000"/>
                </a:prstClr>
              </a:solidFill>
            </a:endParaRPr>
          </a:p>
        </p:txBody>
      </p:sp>
      <p:sp>
        <p:nvSpPr>
          <p:cNvPr id="5" name="Footer Placeholder 4"/>
          <p:cNvSpPr>
            <a:spLocks noGrp="1"/>
          </p:cNvSpPr>
          <p:nvPr>
            <p:ph type="ftr" sz="quarter" idx="11"/>
          </p:nvPr>
        </p:nvSpPr>
        <p:spPr/>
        <p:txBody>
          <a:bodyPr/>
          <a:lstStyle/>
          <a:p>
            <a:endParaRPr lang="es-SV">
              <a:solidFill>
                <a:prstClr val="black">
                  <a:tint val="75000"/>
                </a:prstClr>
              </a:solidFill>
            </a:endParaRPr>
          </a:p>
        </p:txBody>
      </p:sp>
      <p:sp>
        <p:nvSpPr>
          <p:cNvPr id="6" name="Slide Number Placeholder 5"/>
          <p:cNvSpPr>
            <a:spLocks noGrp="1"/>
          </p:cNvSpPr>
          <p:nvPr>
            <p:ph type="sldNum" sz="quarter" idx="12"/>
          </p:nvPr>
        </p:nvSpPr>
        <p:spPr/>
        <p:txBody>
          <a:bodyPr/>
          <a:lstStyle/>
          <a:p>
            <a:fld id="{B7BB3523-5C28-4900-AAE1-B0CABE0C2111}"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3871969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776EA5B-FDB4-4428-B458-80EFB8BC2312}" type="datetimeFigureOut">
              <a:rPr lang="es-SV" smtClean="0">
                <a:solidFill>
                  <a:prstClr val="black">
                    <a:tint val="75000"/>
                  </a:prstClr>
                </a:solidFill>
              </a:rPr>
              <a:pPr/>
              <a:t>06/09/2017</a:t>
            </a:fld>
            <a:endParaRPr lang="es-SV">
              <a:solidFill>
                <a:prstClr val="black">
                  <a:tint val="75000"/>
                </a:prstClr>
              </a:solidFill>
            </a:endParaRPr>
          </a:p>
        </p:txBody>
      </p:sp>
      <p:sp>
        <p:nvSpPr>
          <p:cNvPr id="5" name="Footer Placeholder 4"/>
          <p:cNvSpPr>
            <a:spLocks noGrp="1"/>
          </p:cNvSpPr>
          <p:nvPr>
            <p:ph type="ftr" sz="quarter" idx="11"/>
          </p:nvPr>
        </p:nvSpPr>
        <p:spPr/>
        <p:txBody>
          <a:bodyPr/>
          <a:lstStyle/>
          <a:p>
            <a:endParaRPr lang="es-SV">
              <a:solidFill>
                <a:prstClr val="black">
                  <a:tint val="75000"/>
                </a:prstClr>
              </a:solidFill>
            </a:endParaRPr>
          </a:p>
        </p:txBody>
      </p:sp>
      <p:sp>
        <p:nvSpPr>
          <p:cNvPr id="6" name="Slide Number Placeholder 5"/>
          <p:cNvSpPr>
            <a:spLocks noGrp="1"/>
          </p:cNvSpPr>
          <p:nvPr>
            <p:ph type="sldNum" sz="quarter" idx="12"/>
          </p:nvPr>
        </p:nvSpPr>
        <p:spPr/>
        <p:txBody>
          <a:bodyPr/>
          <a:lstStyle/>
          <a:p>
            <a:fld id="{B7BB3523-5C28-4900-AAE1-B0CABE0C2111}"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406128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76EA5B-FDB4-4428-B458-80EFB8BC2312}" type="datetimeFigureOut">
              <a:rPr lang="es-SV" smtClean="0">
                <a:solidFill>
                  <a:prstClr val="black">
                    <a:tint val="75000"/>
                  </a:prstClr>
                </a:solidFill>
              </a:rPr>
              <a:pPr/>
              <a:t>06/09/2017</a:t>
            </a:fld>
            <a:endParaRPr lang="es-SV">
              <a:solidFill>
                <a:prstClr val="black">
                  <a:tint val="75000"/>
                </a:prstClr>
              </a:solidFill>
            </a:endParaRPr>
          </a:p>
        </p:txBody>
      </p:sp>
      <p:sp>
        <p:nvSpPr>
          <p:cNvPr id="6" name="Footer Placeholder 5"/>
          <p:cNvSpPr>
            <a:spLocks noGrp="1"/>
          </p:cNvSpPr>
          <p:nvPr>
            <p:ph type="ftr" sz="quarter" idx="11"/>
          </p:nvPr>
        </p:nvSpPr>
        <p:spPr/>
        <p:txBody>
          <a:bodyPr/>
          <a:lstStyle/>
          <a:p>
            <a:endParaRPr lang="es-SV">
              <a:solidFill>
                <a:prstClr val="black">
                  <a:tint val="75000"/>
                </a:prstClr>
              </a:solidFill>
            </a:endParaRPr>
          </a:p>
        </p:txBody>
      </p:sp>
      <p:sp>
        <p:nvSpPr>
          <p:cNvPr id="7" name="Slide Number Placeholder 6"/>
          <p:cNvSpPr>
            <a:spLocks noGrp="1"/>
          </p:cNvSpPr>
          <p:nvPr>
            <p:ph type="sldNum" sz="quarter" idx="12"/>
          </p:nvPr>
        </p:nvSpPr>
        <p:spPr/>
        <p:txBody>
          <a:bodyPr/>
          <a:lstStyle/>
          <a:p>
            <a:fld id="{B7BB3523-5C28-4900-AAE1-B0CABE0C2111}"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2344926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76EA5B-FDB4-4428-B458-80EFB8BC2312}" type="datetimeFigureOut">
              <a:rPr lang="es-SV" smtClean="0">
                <a:solidFill>
                  <a:prstClr val="black">
                    <a:tint val="75000"/>
                  </a:prstClr>
                </a:solidFill>
              </a:rPr>
              <a:pPr/>
              <a:t>06/09/2017</a:t>
            </a:fld>
            <a:endParaRPr lang="es-SV">
              <a:solidFill>
                <a:prstClr val="black">
                  <a:tint val="75000"/>
                </a:prstClr>
              </a:solidFill>
            </a:endParaRPr>
          </a:p>
        </p:txBody>
      </p:sp>
      <p:sp>
        <p:nvSpPr>
          <p:cNvPr id="8" name="Footer Placeholder 7"/>
          <p:cNvSpPr>
            <a:spLocks noGrp="1"/>
          </p:cNvSpPr>
          <p:nvPr>
            <p:ph type="ftr" sz="quarter" idx="11"/>
          </p:nvPr>
        </p:nvSpPr>
        <p:spPr/>
        <p:txBody>
          <a:bodyPr/>
          <a:lstStyle/>
          <a:p>
            <a:endParaRPr lang="es-SV">
              <a:solidFill>
                <a:prstClr val="black">
                  <a:tint val="75000"/>
                </a:prstClr>
              </a:solidFill>
            </a:endParaRPr>
          </a:p>
        </p:txBody>
      </p:sp>
      <p:sp>
        <p:nvSpPr>
          <p:cNvPr id="9" name="Slide Number Placeholder 8"/>
          <p:cNvSpPr>
            <a:spLocks noGrp="1"/>
          </p:cNvSpPr>
          <p:nvPr>
            <p:ph type="sldNum" sz="quarter" idx="12"/>
          </p:nvPr>
        </p:nvSpPr>
        <p:spPr/>
        <p:txBody>
          <a:bodyPr/>
          <a:lstStyle/>
          <a:p>
            <a:fld id="{B7BB3523-5C28-4900-AAE1-B0CABE0C2111}"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322353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776EA5B-FDB4-4428-B458-80EFB8BC2312}" type="datetimeFigureOut">
              <a:rPr lang="es-SV" smtClean="0">
                <a:solidFill>
                  <a:prstClr val="black">
                    <a:tint val="75000"/>
                  </a:prstClr>
                </a:solidFill>
              </a:rPr>
              <a:pPr/>
              <a:t>06/09/2017</a:t>
            </a:fld>
            <a:endParaRPr lang="es-SV">
              <a:solidFill>
                <a:prstClr val="black">
                  <a:tint val="75000"/>
                </a:prstClr>
              </a:solidFill>
            </a:endParaRPr>
          </a:p>
        </p:txBody>
      </p:sp>
      <p:sp>
        <p:nvSpPr>
          <p:cNvPr id="4" name="Footer Placeholder 3"/>
          <p:cNvSpPr>
            <a:spLocks noGrp="1"/>
          </p:cNvSpPr>
          <p:nvPr>
            <p:ph type="ftr" sz="quarter" idx="11"/>
          </p:nvPr>
        </p:nvSpPr>
        <p:spPr/>
        <p:txBody>
          <a:bodyPr/>
          <a:lstStyle/>
          <a:p>
            <a:endParaRPr lang="es-SV">
              <a:solidFill>
                <a:prstClr val="black">
                  <a:tint val="75000"/>
                </a:prstClr>
              </a:solidFill>
            </a:endParaRPr>
          </a:p>
        </p:txBody>
      </p:sp>
      <p:sp>
        <p:nvSpPr>
          <p:cNvPr id="5" name="Slide Number Placeholder 4"/>
          <p:cNvSpPr>
            <a:spLocks noGrp="1"/>
          </p:cNvSpPr>
          <p:nvPr>
            <p:ph type="sldNum" sz="quarter" idx="12"/>
          </p:nvPr>
        </p:nvSpPr>
        <p:spPr/>
        <p:txBody>
          <a:bodyPr/>
          <a:lstStyle/>
          <a:p>
            <a:fld id="{B7BB3523-5C28-4900-AAE1-B0CABE0C2111}"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3428024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76EA5B-FDB4-4428-B458-80EFB8BC2312}" type="datetimeFigureOut">
              <a:rPr lang="es-SV" smtClean="0">
                <a:solidFill>
                  <a:prstClr val="black">
                    <a:tint val="75000"/>
                  </a:prstClr>
                </a:solidFill>
              </a:rPr>
              <a:pPr/>
              <a:t>06/09/2017</a:t>
            </a:fld>
            <a:endParaRPr lang="es-SV">
              <a:solidFill>
                <a:prstClr val="black">
                  <a:tint val="75000"/>
                </a:prstClr>
              </a:solidFill>
            </a:endParaRPr>
          </a:p>
        </p:txBody>
      </p:sp>
      <p:sp>
        <p:nvSpPr>
          <p:cNvPr id="3" name="Footer Placeholder 2"/>
          <p:cNvSpPr>
            <a:spLocks noGrp="1"/>
          </p:cNvSpPr>
          <p:nvPr>
            <p:ph type="ftr" sz="quarter" idx="11"/>
          </p:nvPr>
        </p:nvSpPr>
        <p:spPr/>
        <p:txBody>
          <a:bodyPr/>
          <a:lstStyle/>
          <a:p>
            <a:endParaRPr lang="es-SV">
              <a:solidFill>
                <a:prstClr val="black">
                  <a:tint val="75000"/>
                </a:prstClr>
              </a:solidFill>
            </a:endParaRPr>
          </a:p>
        </p:txBody>
      </p:sp>
      <p:sp>
        <p:nvSpPr>
          <p:cNvPr id="4" name="Slide Number Placeholder 3"/>
          <p:cNvSpPr>
            <a:spLocks noGrp="1"/>
          </p:cNvSpPr>
          <p:nvPr>
            <p:ph type="sldNum" sz="quarter" idx="12"/>
          </p:nvPr>
        </p:nvSpPr>
        <p:spPr/>
        <p:txBody>
          <a:bodyPr/>
          <a:lstStyle/>
          <a:p>
            <a:fld id="{B7BB3523-5C28-4900-AAE1-B0CABE0C2111}"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203476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776EA5B-FDB4-4428-B458-80EFB8BC2312}" type="datetimeFigureOut">
              <a:rPr lang="es-SV" smtClean="0">
                <a:solidFill>
                  <a:prstClr val="black">
                    <a:tint val="75000"/>
                  </a:prstClr>
                </a:solidFill>
              </a:rPr>
              <a:pPr/>
              <a:t>06/09/2017</a:t>
            </a:fld>
            <a:endParaRPr lang="es-SV">
              <a:solidFill>
                <a:prstClr val="black">
                  <a:tint val="75000"/>
                </a:prstClr>
              </a:solidFill>
            </a:endParaRPr>
          </a:p>
        </p:txBody>
      </p:sp>
      <p:sp>
        <p:nvSpPr>
          <p:cNvPr id="6" name="Footer Placeholder 5"/>
          <p:cNvSpPr>
            <a:spLocks noGrp="1"/>
          </p:cNvSpPr>
          <p:nvPr>
            <p:ph type="ftr" sz="quarter" idx="11"/>
          </p:nvPr>
        </p:nvSpPr>
        <p:spPr/>
        <p:txBody>
          <a:bodyPr/>
          <a:lstStyle/>
          <a:p>
            <a:endParaRPr lang="es-SV">
              <a:solidFill>
                <a:prstClr val="black">
                  <a:tint val="75000"/>
                </a:prstClr>
              </a:solidFill>
            </a:endParaRPr>
          </a:p>
        </p:txBody>
      </p:sp>
      <p:sp>
        <p:nvSpPr>
          <p:cNvPr id="7" name="Slide Number Placeholder 6"/>
          <p:cNvSpPr>
            <a:spLocks noGrp="1"/>
          </p:cNvSpPr>
          <p:nvPr>
            <p:ph type="sldNum" sz="quarter" idx="12"/>
          </p:nvPr>
        </p:nvSpPr>
        <p:spPr/>
        <p:txBody>
          <a:bodyPr/>
          <a:lstStyle/>
          <a:p>
            <a:fld id="{B7BB3523-5C28-4900-AAE1-B0CABE0C2111}"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1394716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776EA5B-FDB4-4428-B458-80EFB8BC2312}" type="datetimeFigureOut">
              <a:rPr lang="es-SV" smtClean="0">
                <a:solidFill>
                  <a:prstClr val="black">
                    <a:tint val="75000"/>
                  </a:prstClr>
                </a:solidFill>
              </a:rPr>
              <a:pPr/>
              <a:t>06/09/2017</a:t>
            </a:fld>
            <a:endParaRPr lang="es-SV">
              <a:solidFill>
                <a:prstClr val="black">
                  <a:tint val="75000"/>
                </a:prstClr>
              </a:solidFill>
            </a:endParaRPr>
          </a:p>
        </p:txBody>
      </p:sp>
      <p:sp>
        <p:nvSpPr>
          <p:cNvPr id="6" name="Footer Placeholder 5"/>
          <p:cNvSpPr>
            <a:spLocks noGrp="1"/>
          </p:cNvSpPr>
          <p:nvPr>
            <p:ph type="ftr" sz="quarter" idx="11"/>
          </p:nvPr>
        </p:nvSpPr>
        <p:spPr/>
        <p:txBody>
          <a:bodyPr/>
          <a:lstStyle/>
          <a:p>
            <a:endParaRPr lang="es-SV">
              <a:solidFill>
                <a:prstClr val="black">
                  <a:tint val="75000"/>
                </a:prstClr>
              </a:solidFill>
            </a:endParaRPr>
          </a:p>
        </p:txBody>
      </p:sp>
      <p:sp>
        <p:nvSpPr>
          <p:cNvPr id="7" name="Slide Number Placeholder 6"/>
          <p:cNvSpPr>
            <a:spLocks noGrp="1"/>
          </p:cNvSpPr>
          <p:nvPr>
            <p:ph type="sldNum" sz="quarter" idx="12"/>
          </p:nvPr>
        </p:nvSpPr>
        <p:spPr/>
        <p:txBody>
          <a:bodyPr/>
          <a:lstStyle/>
          <a:p>
            <a:fld id="{B7BB3523-5C28-4900-AAE1-B0CABE0C2111}"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220225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76EA5B-FDB4-4428-B458-80EFB8BC2312}" type="datetimeFigureOut">
              <a:rPr lang="es-SV" smtClean="0">
                <a:solidFill>
                  <a:prstClr val="black">
                    <a:tint val="75000"/>
                  </a:prstClr>
                </a:solidFill>
              </a:rPr>
              <a:pPr/>
              <a:t>06/09/2017</a:t>
            </a:fld>
            <a:endParaRPr lang="es-SV">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B3523-5C28-4900-AAE1-B0CABE0C2111}"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716909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290220" y="0"/>
            <a:ext cx="1901780" cy="1901780"/>
          </a:xfrm>
          <a:prstGeom prst="rect">
            <a:avLst/>
          </a:prstGeom>
        </p:spPr>
      </p:pic>
      <p:sp>
        <p:nvSpPr>
          <p:cNvPr id="3" name="Rectángulo 2"/>
          <p:cNvSpPr/>
          <p:nvPr/>
        </p:nvSpPr>
        <p:spPr>
          <a:xfrm>
            <a:off x="1761564" y="1974760"/>
            <a:ext cx="8807824" cy="3785652"/>
          </a:xfrm>
          <a:prstGeom prst="rect">
            <a:avLst/>
          </a:prstGeom>
        </p:spPr>
        <p:txBody>
          <a:bodyPr wrap="square">
            <a:prstTxWarp prst="textPlain">
              <a:avLst/>
            </a:prstTxWarp>
            <a:spAutoFit/>
          </a:bodyPr>
          <a:lstStyle/>
          <a:p>
            <a:pPr algn="ctr"/>
            <a:r>
              <a:rPr lang="es-E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RESUMEN ANUAL DE </a:t>
            </a:r>
            <a:endParaRPr lang="es-SV"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es-E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RESULTADOS  DEL CONNA </a:t>
            </a:r>
            <a:endParaRPr lang="es-SV"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es-E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AÑO 2016</a:t>
            </a:r>
            <a:endParaRPr lang="es-SV"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s-SV"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endParaRPr>
          </a:p>
        </p:txBody>
      </p:sp>
    </p:spTree>
    <p:extLst>
      <p:ext uri="{BB962C8B-B14F-4D97-AF65-F5344CB8AC3E}">
        <p14:creationId xmlns:p14="http://schemas.microsoft.com/office/powerpoint/2010/main" val="317683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9" name="Imagen 148"/>
          <p:cNvPicPr>
            <a:picLocks noChangeAspect="1"/>
          </p:cNvPicPr>
          <p:nvPr/>
        </p:nvPicPr>
        <p:blipFill>
          <a:blip r:embed="rId3"/>
          <a:stretch>
            <a:fillRect/>
          </a:stretch>
        </p:blipFill>
        <p:spPr>
          <a:xfrm>
            <a:off x="10290220" y="0"/>
            <a:ext cx="1901780" cy="1901780"/>
          </a:xfrm>
          <a:prstGeom prst="rect">
            <a:avLst/>
          </a:prstGeom>
        </p:spPr>
      </p:pic>
      <p:pic>
        <p:nvPicPr>
          <p:cNvPr id="150" name="Imagen 149"/>
          <p:cNvPicPr>
            <a:picLocks noChangeAspect="1"/>
          </p:cNvPicPr>
          <p:nvPr/>
        </p:nvPicPr>
        <p:blipFill>
          <a:blip r:embed="rId3"/>
          <a:stretch>
            <a:fillRect/>
          </a:stretch>
        </p:blipFill>
        <p:spPr>
          <a:xfrm>
            <a:off x="10273298" y="-364502"/>
            <a:ext cx="1901780" cy="1901780"/>
          </a:xfrm>
          <a:prstGeom prst="rect">
            <a:avLst/>
          </a:prstGeom>
        </p:spPr>
      </p:pic>
      <p:grpSp>
        <p:nvGrpSpPr>
          <p:cNvPr id="215" name="Group 1"/>
          <p:cNvGrpSpPr/>
          <p:nvPr/>
        </p:nvGrpSpPr>
        <p:grpSpPr>
          <a:xfrm rot="717659">
            <a:off x="2736" y="901067"/>
            <a:ext cx="11257367" cy="5138354"/>
            <a:chOff x="3724334" y="1634493"/>
            <a:chExt cx="2861457" cy="1685940"/>
          </a:xfrm>
        </p:grpSpPr>
        <p:sp>
          <p:nvSpPr>
            <p:cNvPr id="216" name="Freeform 5"/>
            <p:cNvSpPr>
              <a:spLocks/>
            </p:cNvSpPr>
            <p:nvPr/>
          </p:nvSpPr>
          <p:spPr bwMode="auto">
            <a:xfrm rot="20876378" flipH="1">
              <a:off x="3724334" y="1634493"/>
              <a:ext cx="2821412" cy="1685940"/>
            </a:xfrm>
            <a:custGeom>
              <a:avLst/>
              <a:gdLst>
                <a:gd name="T0" fmla="*/ 30 w 885"/>
                <a:gd name="T1" fmla="*/ 0 h 480"/>
                <a:gd name="T2" fmla="*/ 762 w 885"/>
                <a:gd name="T3" fmla="*/ 0 h 480"/>
                <a:gd name="T4" fmla="*/ 792 w 885"/>
                <a:gd name="T5" fmla="*/ 31 h 480"/>
                <a:gd name="T6" fmla="*/ 792 w 885"/>
                <a:gd name="T7" fmla="*/ 170 h 480"/>
                <a:gd name="T8" fmla="*/ 885 w 885"/>
                <a:gd name="T9" fmla="*/ 230 h 480"/>
                <a:gd name="T10" fmla="*/ 792 w 885"/>
                <a:gd name="T11" fmla="*/ 281 h 480"/>
                <a:gd name="T12" fmla="*/ 792 w 885"/>
                <a:gd name="T13" fmla="*/ 450 h 480"/>
                <a:gd name="T14" fmla="*/ 762 w 885"/>
                <a:gd name="T15" fmla="*/ 480 h 480"/>
                <a:gd name="T16" fmla="*/ 30 w 885"/>
                <a:gd name="T17" fmla="*/ 480 h 480"/>
                <a:gd name="T18" fmla="*/ 0 w 885"/>
                <a:gd name="T19" fmla="*/ 450 h 480"/>
                <a:gd name="T20" fmla="*/ 0 w 885"/>
                <a:gd name="T21" fmla="*/ 31 h 480"/>
                <a:gd name="T22" fmla="*/ 30 w 885"/>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5" h="480">
                  <a:moveTo>
                    <a:pt x="30" y="0"/>
                  </a:moveTo>
                  <a:cubicBezTo>
                    <a:pt x="762" y="0"/>
                    <a:pt x="762" y="0"/>
                    <a:pt x="762" y="0"/>
                  </a:cubicBezTo>
                  <a:cubicBezTo>
                    <a:pt x="779" y="0"/>
                    <a:pt x="792" y="14"/>
                    <a:pt x="792" y="31"/>
                  </a:cubicBezTo>
                  <a:cubicBezTo>
                    <a:pt x="792" y="170"/>
                    <a:pt x="792" y="170"/>
                    <a:pt x="792" y="170"/>
                  </a:cubicBezTo>
                  <a:cubicBezTo>
                    <a:pt x="885" y="230"/>
                    <a:pt x="885" y="230"/>
                    <a:pt x="885" y="230"/>
                  </a:cubicBezTo>
                  <a:cubicBezTo>
                    <a:pt x="792" y="281"/>
                    <a:pt x="792" y="281"/>
                    <a:pt x="792" y="281"/>
                  </a:cubicBezTo>
                  <a:cubicBezTo>
                    <a:pt x="792" y="450"/>
                    <a:pt x="792" y="450"/>
                    <a:pt x="792" y="450"/>
                  </a:cubicBezTo>
                  <a:cubicBezTo>
                    <a:pt x="792" y="467"/>
                    <a:pt x="779" y="480"/>
                    <a:pt x="762" y="480"/>
                  </a:cubicBezTo>
                  <a:cubicBezTo>
                    <a:pt x="30" y="480"/>
                    <a:pt x="30" y="480"/>
                    <a:pt x="30" y="480"/>
                  </a:cubicBezTo>
                  <a:cubicBezTo>
                    <a:pt x="13" y="480"/>
                    <a:pt x="0" y="467"/>
                    <a:pt x="0" y="450"/>
                  </a:cubicBezTo>
                  <a:cubicBezTo>
                    <a:pt x="0" y="31"/>
                    <a:pt x="0" y="31"/>
                    <a:pt x="0" y="31"/>
                  </a:cubicBezTo>
                  <a:cubicBezTo>
                    <a:pt x="0" y="14"/>
                    <a:pt x="13" y="0"/>
                    <a:pt x="30" y="0"/>
                  </a:cubicBezTo>
                  <a:close/>
                </a:path>
              </a:pathLst>
            </a:custGeom>
            <a:noFill/>
            <a:ln>
              <a:solidFill>
                <a:srgbClr val="F13B48"/>
              </a:solidFill>
            </a:ln>
          </p:spPr>
          <p:txBody>
            <a:bodyPr vert="horz" wrap="square" lIns="91440" tIns="45720" rIns="91440" bIns="45720" numCol="1" anchor="t" anchorCtr="0" compatLnSpc="1">
              <a:prstTxWarp prst="textNoShape">
                <a:avLst/>
              </a:prstTxWarp>
            </a:bodyPr>
            <a:lstStyle/>
            <a:p>
              <a:endParaRPr lang="en-US"/>
            </a:p>
          </p:txBody>
        </p:sp>
        <p:grpSp>
          <p:nvGrpSpPr>
            <p:cNvPr id="217" name="Group 77"/>
            <p:cNvGrpSpPr/>
            <p:nvPr/>
          </p:nvGrpSpPr>
          <p:grpSpPr>
            <a:xfrm rot="20885946">
              <a:off x="4003656" y="1738024"/>
              <a:ext cx="2582135" cy="1298820"/>
              <a:chOff x="1208825" y="2085352"/>
              <a:chExt cx="2582135" cy="1298820"/>
            </a:xfrm>
          </p:grpSpPr>
          <p:sp>
            <p:nvSpPr>
              <p:cNvPr id="218" name="Text Placeholder 2"/>
              <p:cNvSpPr txBox="1">
                <a:spLocks/>
              </p:cNvSpPr>
              <p:nvPr/>
            </p:nvSpPr>
            <p:spPr>
              <a:xfrm rot="21596395">
                <a:off x="1208825" y="2085352"/>
                <a:ext cx="2534577"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s-ES" sz="1800" b="1" dirty="0" smtClean="0">
                    <a:solidFill>
                      <a:schemeClr val="tx1"/>
                    </a:solidFill>
                  </a:rPr>
                  <a:t> </a:t>
                </a:r>
                <a:r>
                  <a:rPr lang="es-ES" sz="1800" b="1" dirty="0">
                    <a:solidFill>
                      <a:schemeClr val="tx1"/>
                    </a:solidFill>
                  </a:rPr>
                  <a:t>D</a:t>
                </a:r>
                <a:r>
                  <a:rPr lang="es-ES" sz="1800" b="1" dirty="0" smtClean="0">
                    <a:solidFill>
                      <a:schemeClr val="tx1"/>
                    </a:solidFill>
                  </a:rPr>
                  <a:t>erechos </a:t>
                </a:r>
                <a:r>
                  <a:rPr lang="es-ES" sz="1800" b="1" dirty="0">
                    <a:solidFill>
                      <a:schemeClr val="tx1"/>
                    </a:solidFill>
                  </a:rPr>
                  <a:t>de niñas, niños y adolescentes </a:t>
                </a:r>
                <a:r>
                  <a:rPr lang="es-ES" sz="1800" b="1" dirty="0" smtClean="0">
                    <a:solidFill>
                      <a:schemeClr val="tx1"/>
                    </a:solidFill>
                  </a:rPr>
                  <a:t> </a:t>
                </a:r>
                <a:r>
                  <a:rPr lang="es-ES" sz="1800" b="1" dirty="0">
                    <a:solidFill>
                      <a:schemeClr val="tx1"/>
                    </a:solidFill>
                  </a:rPr>
                  <a:t>bajo medidas de acogimiento institucional</a:t>
                </a:r>
                <a:r>
                  <a:rPr lang="es-ES" sz="1800" b="1" dirty="0"/>
                  <a:t>.</a:t>
                </a:r>
                <a:endParaRPr lang="es-SV" sz="1800" dirty="0"/>
              </a:p>
            </p:txBody>
          </p:sp>
          <p:sp>
            <p:nvSpPr>
              <p:cNvPr id="219" name="TextBox 79"/>
              <p:cNvSpPr txBox="1"/>
              <p:nvPr/>
            </p:nvSpPr>
            <p:spPr>
              <a:xfrm>
                <a:off x="1321883" y="2121869"/>
                <a:ext cx="2469077" cy="1262303"/>
              </a:xfrm>
              <a:prstGeom prst="rect">
                <a:avLst/>
              </a:prstGeom>
              <a:noFill/>
            </p:spPr>
            <p:txBody>
              <a:bodyPr wrap="square" lIns="0" tIns="0" rIns="0" bIns="0" rtlCol="0">
                <a:spAutoFit/>
              </a:bodyPr>
              <a:lstStyle/>
              <a:p>
                <a:endParaRPr lang="es-SV" sz="1600" dirty="0">
                  <a:solidFill>
                    <a:srgbClr val="FF0000"/>
                  </a:solidFill>
                </a:endParaRPr>
              </a:p>
              <a:p>
                <a:pPr algn="just"/>
                <a:r>
                  <a:rPr lang="es-ES" sz="1600" b="1" dirty="0" smtClean="0">
                    <a:solidFill>
                      <a:srgbClr val="FF0000"/>
                    </a:solidFill>
                  </a:rPr>
                  <a:t>                                         </a:t>
                </a:r>
                <a:endParaRPr lang="es-SV" sz="1600" dirty="0">
                  <a:solidFill>
                    <a:srgbClr val="FF0000"/>
                  </a:solidFill>
                </a:endParaRPr>
              </a:p>
              <a:p>
                <a:pPr algn="just"/>
                <a:r>
                  <a:rPr lang="es-ES" dirty="0"/>
                  <a:t> </a:t>
                </a:r>
                <a:endParaRPr lang="es-SV" dirty="0"/>
              </a:p>
              <a:p>
                <a:r>
                  <a:rPr lang="es-ES" sz="2000" dirty="0" smtClean="0"/>
                  <a:t>Se promovió </a:t>
                </a:r>
                <a:r>
                  <a:rPr lang="es-ES" sz="2000" dirty="0"/>
                  <a:t>el cumplimiento y protección de los derechos de 211 niñas, niños y adolescentes bajo medida de acogimiento institucional en las entidades de atención, como resultado de la  supervisión in situ practicada en 27 centros de acogimiento públicos y </a:t>
                </a:r>
                <a:r>
                  <a:rPr lang="es-ES" sz="2000" dirty="0" smtClean="0"/>
                  <a:t>privados.</a:t>
                </a:r>
              </a:p>
              <a:p>
                <a:endParaRPr lang="es-ES" sz="2000" dirty="0"/>
              </a:p>
              <a:p>
                <a:r>
                  <a:rPr lang="es-ES" sz="2000" dirty="0" smtClean="0"/>
                  <a:t>Destacan </a:t>
                </a:r>
                <a:r>
                  <a:rPr lang="es-ES" sz="2000" dirty="0"/>
                  <a:t>la emisión y cumplimiento de recomendaciones para garantizar el fortalecimiento familiar, el derecho a la educación, salud y protección de la niñez y adolescencia bajo acogimiento, entre otros</a:t>
                </a:r>
                <a:r>
                  <a:rPr lang="es-ES" sz="2000" dirty="0" smtClean="0"/>
                  <a:t>.</a:t>
                </a:r>
              </a:p>
              <a:p>
                <a:endParaRPr lang="es-ES" sz="2000" dirty="0"/>
              </a:p>
              <a:p>
                <a:r>
                  <a:rPr lang="es-ES" sz="2000" dirty="0" smtClean="0"/>
                  <a:t>Cuatro de seis  Entidades </a:t>
                </a:r>
                <a:r>
                  <a:rPr lang="es-ES" sz="2000" dirty="0"/>
                  <a:t>de </a:t>
                </a:r>
                <a:r>
                  <a:rPr lang="es-ES" sz="2000" dirty="0" smtClean="0"/>
                  <a:t>Atención </a:t>
                </a:r>
                <a:r>
                  <a:rPr lang="es-ES" sz="2000" dirty="0"/>
                  <a:t>supervisadas reportaron haber atendido las recomendaciones </a:t>
                </a:r>
                <a:r>
                  <a:rPr lang="es-ES" sz="2000" dirty="0" smtClean="0"/>
                  <a:t>emitidas por el CONNA.</a:t>
                </a:r>
                <a:endParaRPr lang="es-SV" sz="2000" dirty="0"/>
              </a:p>
            </p:txBody>
          </p:sp>
        </p:grpSp>
      </p:grpSp>
    </p:spTree>
    <p:extLst>
      <p:ext uri="{BB962C8B-B14F-4D97-AF65-F5344CB8AC3E}">
        <p14:creationId xmlns:p14="http://schemas.microsoft.com/office/powerpoint/2010/main" val="268907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wipe(left)">
                                      <p:cBhvr>
                                        <p:cTn id="7"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290220" y="0"/>
            <a:ext cx="1901780" cy="1901780"/>
          </a:xfrm>
          <a:prstGeom prst="rect">
            <a:avLst/>
          </a:prstGeom>
        </p:spPr>
      </p:pic>
      <p:pic>
        <p:nvPicPr>
          <p:cNvPr id="74" name="Imagen 73"/>
          <p:cNvPicPr>
            <a:picLocks noChangeAspect="1"/>
          </p:cNvPicPr>
          <p:nvPr/>
        </p:nvPicPr>
        <p:blipFill>
          <a:blip r:embed="rId3"/>
          <a:stretch>
            <a:fillRect/>
          </a:stretch>
        </p:blipFill>
        <p:spPr>
          <a:xfrm>
            <a:off x="10290220" y="0"/>
            <a:ext cx="1901780" cy="1901780"/>
          </a:xfrm>
          <a:prstGeom prst="rect">
            <a:avLst/>
          </a:prstGeom>
        </p:spPr>
      </p:pic>
      <p:pic>
        <p:nvPicPr>
          <p:cNvPr id="4" name="Imagen 3"/>
          <p:cNvPicPr>
            <a:picLocks noChangeAspect="1"/>
          </p:cNvPicPr>
          <p:nvPr/>
        </p:nvPicPr>
        <p:blipFill>
          <a:blip r:embed="rId3"/>
          <a:stretch>
            <a:fillRect/>
          </a:stretch>
        </p:blipFill>
        <p:spPr>
          <a:xfrm>
            <a:off x="10290220" y="0"/>
            <a:ext cx="1901780" cy="1901780"/>
          </a:xfrm>
          <a:prstGeom prst="rect">
            <a:avLst/>
          </a:prstGeom>
        </p:spPr>
      </p:pic>
      <p:grpSp>
        <p:nvGrpSpPr>
          <p:cNvPr id="141" name="Group 1"/>
          <p:cNvGrpSpPr/>
          <p:nvPr/>
        </p:nvGrpSpPr>
        <p:grpSpPr>
          <a:xfrm rot="717659">
            <a:off x="144650" y="472485"/>
            <a:ext cx="9971879" cy="3144264"/>
            <a:chOff x="3702449" y="2325179"/>
            <a:chExt cx="3161671" cy="1058032"/>
          </a:xfrm>
        </p:grpSpPr>
        <p:sp>
          <p:nvSpPr>
            <p:cNvPr id="142" name="Freeform 5"/>
            <p:cNvSpPr>
              <a:spLocks/>
            </p:cNvSpPr>
            <p:nvPr/>
          </p:nvSpPr>
          <p:spPr bwMode="auto">
            <a:xfrm rot="20876378" flipH="1">
              <a:off x="3702449" y="2396413"/>
              <a:ext cx="3161671" cy="986798"/>
            </a:xfrm>
            <a:custGeom>
              <a:avLst/>
              <a:gdLst>
                <a:gd name="T0" fmla="*/ 30 w 885"/>
                <a:gd name="T1" fmla="*/ 0 h 480"/>
                <a:gd name="T2" fmla="*/ 762 w 885"/>
                <a:gd name="T3" fmla="*/ 0 h 480"/>
                <a:gd name="T4" fmla="*/ 792 w 885"/>
                <a:gd name="T5" fmla="*/ 31 h 480"/>
                <a:gd name="T6" fmla="*/ 792 w 885"/>
                <a:gd name="T7" fmla="*/ 170 h 480"/>
                <a:gd name="T8" fmla="*/ 885 w 885"/>
                <a:gd name="T9" fmla="*/ 230 h 480"/>
                <a:gd name="T10" fmla="*/ 792 w 885"/>
                <a:gd name="T11" fmla="*/ 281 h 480"/>
                <a:gd name="T12" fmla="*/ 792 w 885"/>
                <a:gd name="T13" fmla="*/ 450 h 480"/>
                <a:gd name="T14" fmla="*/ 762 w 885"/>
                <a:gd name="T15" fmla="*/ 480 h 480"/>
                <a:gd name="T16" fmla="*/ 30 w 885"/>
                <a:gd name="T17" fmla="*/ 480 h 480"/>
                <a:gd name="T18" fmla="*/ 0 w 885"/>
                <a:gd name="T19" fmla="*/ 450 h 480"/>
                <a:gd name="T20" fmla="*/ 0 w 885"/>
                <a:gd name="T21" fmla="*/ 31 h 480"/>
                <a:gd name="T22" fmla="*/ 30 w 885"/>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5" h="480">
                  <a:moveTo>
                    <a:pt x="30" y="0"/>
                  </a:moveTo>
                  <a:cubicBezTo>
                    <a:pt x="762" y="0"/>
                    <a:pt x="762" y="0"/>
                    <a:pt x="762" y="0"/>
                  </a:cubicBezTo>
                  <a:cubicBezTo>
                    <a:pt x="779" y="0"/>
                    <a:pt x="792" y="14"/>
                    <a:pt x="792" y="31"/>
                  </a:cubicBezTo>
                  <a:cubicBezTo>
                    <a:pt x="792" y="170"/>
                    <a:pt x="792" y="170"/>
                    <a:pt x="792" y="170"/>
                  </a:cubicBezTo>
                  <a:cubicBezTo>
                    <a:pt x="885" y="230"/>
                    <a:pt x="885" y="230"/>
                    <a:pt x="885" y="230"/>
                  </a:cubicBezTo>
                  <a:cubicBezTo>
                    <a:pt x="792" y="281"/>
                    <a:pt x="792" y="281"/>
                    <a:pt x="792" y="281"/>
                  </a:cubicBezTo>
                  <a:cubicBezTo>
                    <a:pt x="792" y="450"/>
                    <a:pt x="792" y="450"/>
                    <a:pt x="792" y="450"/>
                  </a:cubicBezTo>
                  <a:cubicBezTo>
                    <a:pt x="792" y="467"/>
                    <a:pt x="779" y="480"/>
                    <a:pt x="762" y="480"/>
                  </a:cubicBezTo>
                  <a:cubicBezTo>
                    <a:pt x="30" y="480"/>
                    <a:pt x="30" y="480"/>
                    <a:pt x="30" y="480"/>
                  </a:cubicBezTo>
                  <a:cubicBezTo>
                    <a:pt x="13" y="480"/>
                    <a:pt x="0" y="467"/>
                    <a:pt x="0" y="450"/>
                  </a:cubicBezTo>
                  <a:cubicBezTo>
                    <a:pt x="0" y="31"/>
                    <a:pt x="0" y="31"/>
                    <a:pt x="0" y="31"/>
                  </a:cubicBezTo>
                  <a:cubicBezTo>
                    <a:pt x="0" y="14"/>
                    <a:pt x="13" y="0"/>
                    <a:pt x="30" y="0"/>
                  </a:cubicBezTo>
                  <a:close/>
                </a:path>
              </a:pathLst>
            </a:custGeom>
            <a:noFill/>
            <a:ln>
              <a:solidFill>
                <a:srgbClr val="F13B48"/>
              </a:solidFill>
            </a:ln>
          </p:spPr>
          <p:txBody>
            <a:bodyPr vert="horz" wrap="square" lIns="91440" tIns="45720" rIns="91440" bIns="45720" numCol="1" anchor="t" anchorCtr="0" compatLnSpc="1">
              <a:prstTxWarp prst="textNoShape">
                <a:avLst/>
              </a:prstTxWarp>
            </a:bodyPr>
            <a:lstStyle/>
            <a:p>
              <a:endParaRPr lang="en-US"/>
            </a:p>
          </p:txBody>
        </p:sp>
        <p:grpSp>
          <p:nvGrpSpPr>
            <p:cNvPr id="143" name="Group 77"/>
            <p:cNvGrpSpPr/>
            <p:nvPr/>
          </p:nvGrpSpPr>
          <p:grpSpPr>
            <a:xfrm rot="20885946">
              <a:off x="4044155" y="2325179"/>
              <a:ext cx="2736748" cy="887869"/>
              <a:chOff x="1168078" y="2688594"/>
              <a:chExt cx="2736748" cy="887869"/>
            </a:xfrm>
          </p:grpSpPr>
          <p:sp>
            <p:nvSpPr>
              <p:cNvPr id="144" name="Text Placeholder 2"/>
              <p:cNvSpPr txBox="1">
                <a:spLocks/>
              </p:cNvSpPr>
              <p:nvPr/>
            </p:nvSpPr>
            <p:spPr>
              <a:xfrm>
                <a:off x="1239762" y="2688594"/>
                <a:ext cx="2534577"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s-ES" sz="1800" b="1" dirty="0">
                    <a:solidFill>
                      <a:schemeClr val="tx1"/>
                    </a:solidFill>
                  </a:rPr>
                  <a:t>Incorporación del enfoque de derechos humanos de niñez y adolescencia </a:t>
                </a:r>
                <a:endParaRPr lang="es-SV" sz="1800" dirty="0">
                  <a:solidFill>
                    <a:schemeClr val="tx1"/>
                  </a:solidFill>
                </a:endParaRPr>
              </a:p>
            </p:txBody>
          </p:sp>
          <p:sp>
            <p:nvSpPr>
              <p:cNvPr id="145" name="TextBox 79"/>
              <p:cNvSpPr txBox="1"/>
              <p:nvPr/>
            </p:nvSpPr>
            <p:spPr>
              <a:xfrm>
                <a:off x="1168078" y="3017209"/>
                <a:ext cx="2736748" cy="559254"/>
              </a:xfrm>
              <a:prstGeom prst="rect">
                <a:avLst/>
              </a:prstGeom>
              <a:noFill/>
            </p:spPr>
            <p:txBody>
              <a:bodyPr wrap="square" lIns="0" tIns="0" rIns="0" bIns="0" rtlCol="0">
                <a:spAutoFit/>
              </a:bodyPr>
              <a:lstStyle/>
              <a:p>
                <a:pPr marL="285750" lvl="0" indent="-285750" algn="just">
                  <a:buFont typeface="Arial" panose="020B0604020202020204" pitchFamily="34" charset="0"/>
                  <a:buChar char="•"/>
                </a:pPr>
                <a:r>
                  <a:rPr lang="es-ES" dirty="0" smtClean="0"/>
                  <a:t>A 64 </a:t>
                </a:r>
                <a:r>
                  <a:rPr lang="es-ES" dirty="0"/>
                  <a:t>Asociaciones y Fundaciones sin fines de lucro, </a:t>
                </a:r>
                <a:r>
                  <a:rPr lang="es-ES" dirty="0" smtClean="0"/>
                  <a:t>se le emitieron  </a:t>
                </a:r>
                <a:r>
                  <a:rPr lang="es-ES" dirty="0"/>
                  <a:t>observaciones y opiniones </a:t>
                </a:r>
                <a:r>
                  <a:rPr lang="es-ES" dirty="0" smtClean="0"/>
                  <a:t> </a:t>
                </a:r>
                <a:r>
                  <a:rPr lang="es-ES" dirty="0"/>
                  <a:t>sobre sus fines y objetivos, </a:t>
                </a:r>
                <a:r>
                  <a:rPr lang="es-ES" dirty="0" smtClean="0"/>
                  <a:t>relacionadas </a:t>
                </a:r>
                <a:r>
                  <a:rPr lang="es-ES" dirty="0"/>
                  <a:t>al trámite de autorización ante el Ministerio de Gobernación y Desarrollo Territorial. </a:t>
                </a:r>
                <a:endParaRPr lang="es-ES" dirty="0" smtClean="0"/>
              </a:p>
              <a:p>
                <a:pPr marL="285750" lvl="0" indent="-285750" algn="just">
                  <a:buFont typeface="Arial" panose="020B0604020202020204" pitchFamily="34" charset="0"/>
                  <a:buChar char="•"/>
                </a:pPr>
                <a:endParaRPr lang="es-SV" dirty="0"/>
              </a:p>
              <a:p>
                <a:pPr marL="285750" indent="-285750" algn="just">
                  <a:buFont typeface="Arial" panose="020B0604020202020204" pitchFamily="34" charset="0"/>
                  <a:buChar char="•"/>
                </a:pPr>
                <a:r>
                  <a:rPr lang="es-ES" dirty="0"/>
                  <a:t>8 opiniones y observaciones a propuestas de Leyes relativas a niñez y adolescencia, </a:t>
                </a:r>
                <a:endParaRPr lang="es-ES" dirty="0" smtClean="0"/>
              </a:p>
              <a:p>
                <a:pPr marL="285750" indent="-285750" algn="just">
                  <a:buFont typeface="Arial" panose="020B0604020202020204" pitchFamily="34" charset="0"/>
                  <a:buChar char="•"/>
                </a:pPr>
                <a:r>
                  <a:rPr lang="es-ES" dirty="0" smtClean="0"/>
                  <a:t>Se  </a:t>
                </a:r>
                <a:r>
                  <a:rPr lang="es-ES" dirty="0"/>
                  <a:t>ha impulsado y emitido opiniones sobre propuestas de reformas a </a:t>
                </a:r>
                <a:r>
                  <a:rPr lang="es-ES" dirty="0" smtClean="0"/>
                  <a:t>la LEPINA.</a:t>
                </a:r>
                <a:endParaRPr lang="es-SV" dirty="0">
                  <a:effectLst/>
                </a:endParaRPr>
              </a:p>
            </p:txBody>
          </p:sp>
        </p:grpSp>
      </p:grpSp>
      <p:pic>
        <p:nvPicPr>
          <p:cNvPr id="2" name="Imagen 1"/>
          <p:cNvPicPr>
            <a:picLocks noChangeAspect="1"/>
          </p:cNvPicPr>
          <p:nvPr/>
        </p:nvPicPr>
        <p:blipFill rotWithShape="1">
          <a:blip r:embed="rId4" cstate="print">
            <a:extLst>
              <a:ext uri="{28A0092B-C50C-407E-A947-70E740481C1C}">
                <a14:useLocalDpi xmlns:a14="http://schemas.microsoft.com/office/drawing/2010/main" val="0"/>
              </a:ext>
            </a:extLst>
          </a:blip>
          <a:srcRect l="-1" t="14527" r="-61"/>
          <a:stretch/>
        </p:blipFill>
        <p:spPr>
          <a:xfrm>
            <a:off x="6319742" y="3918689"/>
            <a:ext cx="4921368" cy="2802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1202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800" r="39153"/>
          <a:stretch/>
        </p:blipFill>
        <p:spPr>
          <a:xfrm>
            <a:off x="10080012" y="1901780"/>
            <a:ext cx="2322196" cy="3662625"/>
          </a:xfrm>
          <a:prstGeom prst="rect">
            <a:avLst/>
          </a:prstGeom>
        </p:spPr>
      </p:pic>
      <p:pic>
        <p:nvPicPr>
          <p:cNvPr id="6" name="Imagen 5"/>
          <p:cNvPicPr>
            <a:picLocks noChangeAspect="1"/>
          </p:cNvPicPr>
          <p:nvPr/>
        </p:nvPicPr>
        <p:blipFill>
          <a:blip r:embed="rId4"/>
          <a:stretch>
            <a:fillRect/>
          </a:stretch>
        </p:blipFill>
        <p:spPr>
          <a:xfrm>
            <a:off x="10290220" y="0"/>
            <a:ext cx="1901780" cy="1901780"/>
          </a:xfrm>
          <a:prstGeom prst="rect">
            <a:avLst/>
          </a:prstGeom>
        </p:spPr>
      </p:pic>
      <p:pic>
        <p:nvPicPr>
          <p:cNvPr id="74" name="Imagen 73"/>
          <p:cNvPicPr>
            <a:picLocks noChangeAspect="1"/>
          </p:cNvPicPr>
          <p:nvPr/>
        </p:nvPicPr>
        <p:blipFill>
          <a:blip r:embed="rId4"/>
          <a:stretch>
            <a:fillRect/>
          </a:stretch>
        </p:blipFill>
        <p:spPr>
          <a:xfrm>
            <a:off x="10290220" y="0"/>
            <a:ext cx="1901780" cy="1901780"/>
          </a:xfrm>
          <a:prstGeom prst="rect">
            <a:avLst/>
          </a:prstGeom>
        </p:spPr>
      </p:pic>
      <p:sp>
        <p:nvSpPr>
          <p:cNvPr id="2" name="Rectángulo 1"/>
          <p:cNvSpPr/>
          <p:nvPr/>
        </p:nvSpPr>
        <p:spPr>
          <a:xfrm>
            <a:off x="195618" y="39773"/>
            <a:ext cx="10094602" cy="2462213"/>
          </a:xfrm>
          <a:prstGeom prst="rect">
            <a:avLst/>
          </a:prstGeom>
        </p:spPr>
        <p:txBody>
          <a:bodyPr wrap="square">
            <a:spAutoFit/>
          </a:bodyPr>
          <a:lstStyle/>
          <a:p>
            <a:pPr>
              <a:spcBef>
                <a:spcPts val="1200"/>
              </a:spcBef>
              <a:spcAft>
                <a:spcPts val="0"/>
              </a:spcAft>
            </a:pPr>
            <a:r>
              <a:rPr lang="es-SV" sz="2000" b="1" kern="0" dirty="0" smtClean="0">
                <a:solidFill>
                  <a:srgbClr val="2E74B5"/>
                </a:solidFill>
                <a:effectLst/>
                <a:latin typeface="Calibri Light" panose="020F0302020204030204" pitchFamily="34" charset="0"/>
                <a:ea typeface="Calibri" panose="020F0502020204030204" pitchFamily="34" charset="0"/>
                <a:cs typeface="Times New Roman" panose="02020603050405020304" pitchFamily="18" charset="0"/>
              </a:rPr>
              <a:t>Línea Estratégica 2: </a:t>
            </a:r>
            <a:r>
              <a:rPr lang="es-SV" sz="2000" b="1" kern="0" dirty="0">
                <a:solidFill>
                  <a:srgbClr val="2E74B5"/>
                </a:solidFill>
                <a:latin typeface="Calibri Light" panose="020F0302020204030204" pitchFamily="34" charset="0"/>
                <a:ea typeface="Calibri" panose="020F0502020204030204" pitchFamily="34" charset="0"/>
                <a:cs typeface="Times New Roman" panose="02020603050405020304" pitchFamily="18" charset="0"/>
              </a:rPr>
              <a:t> </a:t>
            </a:r>
            <a:r>
              <a:rPr lang="es-SV" b="1" kern="0" dirty="0" smtClean="0">
                <a:solidFill>
                  <a:srgbClr val="2E74B5"/>
                </a:solidFill>
                <a:effectLst/>
                <a:latin typeface="Calibri Light" panose="020F0302020204030204" pitchFamily="34" charset="0"/>
                <a:ea typeface="Calibri" panose="020F0502020204030204" pitchFamily="34" charset="0"/>
                <a:cs typeface="Times New Roman" panose="02020603050405020304" pitchFamily="18" charset="0"/>
              </a:rPr>
              <a:t>Garantizar el funcionamiento eficaz del Sistema Nacional de Protección Integral de la Niñez y de la Adolescencia (Sistema de Protección)</a:t>
            </a:r>
          </a:p>
          <a:p>
            <a:pPr>
              <a:spcBef>
                <a:spcPts val="1200"/>
              </a:spcBef>
              <a:spcAft>
                <a:spcPts val="0"/>
              </a:spcAft>
            </a:pPr>
            <a:endParaRPr lang="es-SV" b="1" kern="0" dirty="0" smtClean="0">
              <a:solidFill>
                <a:srgbClr val="2E74B5"/>
              </a:solidFill>
              <a:effectLst/>
              <a:latin typeface="Calibri Light" panose="020F0302020204030204" pitchFamily="34" charset="0"/>
              <a:ea typeface="Calibri" panose="020F0502020204030204" pitchFamily="34" charset="0"/>
              <a:cs typeface="Times New Roman" panose="02020603050405020304" pitchFamily="18" charset="0"/>
            </a:endParaRPr>
          </a:p>
          <a:p>
            <a:pPr algn="ctr"/>
            <a:r>
              <a:rPr lang="es-ES" b="1" dirty="0" smtClean="0"/>
              <a:t>Coordinación </a:t>
            </a:r>
            <a:r>
              <a:rPr lang="es-ES" b="1" dirty="0"/>
              <a:t>y Articulación del Sistema de Protección Integral de la Niñez y la Adolescencia y la Defensa Efectiva de los derechos de las niñas, niños y adolescentes</a:t>
            </a:r>
            <a:r>
              <a:rPr lang="es-ES" sz="2000" b="1" dirty="0"/>
              <a:t>.</a:t>
            </a:r>
            <a:endParaRPr lang="es-SV" sz="2000" b="1" dirty="0"/>
          </a:p>
          <a:p>
            <a:r>
              <a:rPr lang="es-SV" sz="2000" dirty="0"/>
              <a:t> </a:t>
            </a:r>
          </a:p>
          <a:p>
            <a:pPr>
              <a:spcBef>
                <a:spcPts val="1200"/>
              </a:spcBef>
              <a:spcAft>
                <a:spcPts val="0"/>
              </a:spcAft>
            </a:pPr>
            <a:endParaRPr lang="es-SV" sz="20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tángulo 3"/>
          <p:cNvSpPr/>
          <p:nvPr/>
        </p:nvSpPr>
        <p:spPr>
          <a:xfrm>
            <a:off x="195618" y="1871086"/>
            <a:ext cx="10304810" cy="4893647"/>
          </a:xfrm>
          <a:prstGeom prst="rect">
            <a:avLst/>
          </a:prstGeom>
        </p:spPr>
        <p:txBody>
          <a:bodyPr wrap="square">
            <a:spAutoFit/>
          </a:bodyPr>
          <a:lstStyle/>
          <a:p>
            <a:pPr marL="342900" lvl="0" indent="-342900">
              <a:spcAft>
                <a:spcPts val="0"/>
              </a:spcAft>
              <a:buFont typeface="Wingdings" panose="05000000000000000000" pitchFamily="2" charset="2"/>
              <a:buChar char=""/>
            </a:pPr>
            <a:r>
              <a:rPr lang="es-SV" b="1" dirty="0"/>
              <a:t>Funcionamiento </a:t>
            </a:r>
            <a:r>
              <a:rPr lang="es-SV" b="1" dirty="0" smtClean="0"/>
              <a:t>permanente del </a:t>
            </a:r>
            <a:r>
              <a:rPr lang="es-SV" b="1" dirty="0"/>
              <a:t>Comité Técnico Coordinador y </a:t>
            </a:r>
            <a:r>
              <a:rPr lang="es-SV" b="1" dirty="0" smtClean="0"/>
              <a:t> de mecanismos </a:t>
            </a:r>
            <a:r>
              <a:rPr lang="es-SV" b="1" dirty="0"/>
              <a:t>de articulación y coordinación establecidos en cumplimiento al Plan de Coordinación del </a:t>
            </a:r>
            <a:r>
              <a:rPr lang="es-SV" b="1" dirty="0" smtClean="0"/>
              <a:t>SNPI</a:t>
            </a:r>
          </a:p>
          <a:p>
            <a:pPr lvl="0">
              <a:spcAft>
                <a:spcPts val="0"/>
              </a:spcAft>
            </a:pPr>
            <a:endParaRPr lang="es-SV" dirty="0" smtClean="0"/>
          </a:p>
          <a:p>
            <a:pPr marL="342900" lvl="0" indent="-342900">
              <a:spcAft>
                <a:spcPts val="0"/>
              </a:spcAft>
              <a:buFont typeface="Wingdings" panose="05000000000000000000" pitchFamily="2" charset="2"/>
              <a:buChar char="Ø"/>
            </a:pPr>
            <a:r>
              <a:rPr lang="es-SV" sz="2000" dirty="0" smtClean="0"/>
              <a:t>En </a:t>
            </a:r>
            <a:r>
              <a:rPr lang="es-SV" sz="2000" dirty="0"/>
              <a:t>2016, </a:t>
            </a:r>
            <a:r>
              <a:rPr lang="es-SV" sz="2000" dirty="0" smtClean="0"/>
              <a:t> se validó </a:t>
            </a:r>
            <a:r>
              <a:rPr lang="es-SV" sz="2000" dirty="0"/>
              <a:t>el Plan de Coordinación del Sistema, herramienta de gestión para facilitar el funcionamiento del Sistema en dos ámbitos de trabajo: </a:t>
            </a:r>
            <a:r>
              <a:rPr lang="es-SV" sz="2000" dirty="0" smtClean="0"/>
              <a:t>Generar </a:t>
            </a:r>
            <a:r>
              <a:rPr lang="es-SV" sz="2000" dirty="0"/>
              <a:t>las condiciones para la implementación de la PNPNA y </a:t>
            </a:r>
            <a:r>
              <a:rPr lang="es-SV" sz="2000" dirty="0" smtClean="0"/>
              <a:t>atender </a:t>
            </a:r>
            <a:r>
              <a:rPr lang="es-SV" sz="2000" dirty="0"/>
              <a:t>situaciones que amenacen o vulneren los derechos de la niñez y adolescencia. </a:t>
            </a:r>
            <a:endParaRPr lang="es-SV" sz="2000" dirty="0" smtClean="0"/>
          </a:p>
          <a:p>
            <a:pPr lvl="0">
              <a:spcAft>
                <a:spcPts val="0"/>
              </a:spcAft>
            </a:pPr>
            <a:endParaRPr lang="es-SV" sz="2000" dirty="0" smtClean="0"/>
          </a:p>
          <a:p>
            <a:pPr marL="285750" lvl="0" indent="-285750">
              <a:spcAft>
                <a:spcPts val="0"/>
              </a:spcAft>
              <a:buFont typeface="Wingdings" panose="05000000000000000000" pitchFamily="2" charset="2"/>
              <a:buChar char="Ø"/>
            </a:pPr>
            <a:r>
              <a:rPr lang="es-SV" sz="2000" dirty="0" smtClean="0"/>
              <a:t>Se definió </a:t>
            </a:r>
            <a:r>
              <a:rPr lang="es-SV" sz="2000" dirty="0"/>
              <a:t>una agenda temática prioritaria: violencia que afecta derechos de niñez y adolescencia, principalmente la generada por maras y pandillas, violencia sexual, migración, primera infancia, niñez en situación de calle, inversión, explotación laboral infantil. </a:t>
            </a:r>
            <a:endParaRPr lang="es-SV" sz="2000" dirty="0" smtClean="0"/>
          </a:p>
          <a:p>
            <a:pPr marL="285750" lvl="0" indent="-285750">
              <a:spcAft>
                <a:spcPts val="0"/>
              </a:spcAft>
              <a:buFont typeface="Wingdings" panose="05000000000000000000" pitchFamily="2" charset="2"/>
              <a:buChar char="Ø"/>
            </a:pPr>
            <a:endParaRPr lang="es-SV" sz="2000" dirty="0" smtClean="0"/>
          </a:p>
          <a:p>
            <a:pPr marL="285750" lvl="0" indent="-285750">
              <a:spcAft>
                <a:spcPts val="0"/>
              </a:spcAft>
              <a:buFont typeface="Wingdings" panose="05000000000000000000" pitchFamily="2" charset="2"/>
              <a:buChar char="Ø"/>
            </a:pPr>
            <a:r>
              <a:rPr lang="es-SV" sz="2000" dirty="0" smtClean="0"/>
              <a:t>Se </a:t>
            </a:r>
            <a:r>
              <a:rPr lang="es-SV" sz="2000" dirty="0"/>
              <a:t>realizó análisis de los dos primeros temas y se generaron lineamientos para el Sistema Nacional de Protección en materia de prevención de violencia.   </a:t>
            </a:r>
            <a:r>
              <a:rPr lang="es-SV" sz="2000" dirty="0" smtClean="0"/>
              <a:t>                                                      </a:t>
            </a:r>
            <a:endParaRPr lang="es-SV" sz="2000" dirty="0"/>
          </a:p>
          <a:p>
            <a:pPr algn="just"/>
            <a:r>
              <a:rPr lang="es-SV" sz="2000" dirty="0"/>
              <a:t> </a:t>
            </a:r>
          </a:p>
          <a:p>
            <a:r>
              <a:rPr lang="es-SV" dirty="0"/>
              <a:t> </a:t>
            </a:r>
          </a:p>
        </p:txBody>
      </p:sp>
    </p:spTree>
    <p:extLst>
      <p:ext uri="{BB962C8B-B14F-4D97-AF65-F5344CB8AC3E}">
        <p14:creationId xmlns:p14="http://schemas.microsoft.com/office/powerpoint/2010/main" val="39643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left)">
                                      <p:cBhvr>
                                        <p:cTn id="19" dur="500"/>
                                        <p:tgtEl>
                                          <p:spTgt spid="4">
                                            <p:txEl>
                                              <p:pRg st="4" end="4"/>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wipe(left)">
                                      <p:cBhvr>
                                        <p:cTn id="23" dur="500"/>
                                        <p:tgtEl>
                                          <p:spTgt spid="4">
                                            <p:txEl>
                                              <p:pRg st="6" end="6"/>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wipe(left)">
                                      <p:cBhvr>
                                        <p:cTn id="27" dur="500"/>
                                        <p:tgtEl>
                                          <p:spTgt spid="4">
                                            <p:txEl>
                                              <p:pRg st="7" end="7"/>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wipe(left)">
                                      <p:cBhvr>
                                        <p:cTn id="31"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290220" y="0"/>
            <a:ext cx="1901780" cy="1901780"/>
          </a:xfrm>
          <a:prstGeom prst="rect">
            <a:avLst/>
          </a:prstGeom>
        </p:spPr>
      </p:pic>
      <p:pic>
        <p:nvPicPr>
          <p:cNvPr id="74" name="Imagen 73"/>
          <p:cNvPicPr>
            <a:picLocks noChangeAspect="1"/>
          </p:cNvPicPr>
          <p:nvPr/>
        </p:nvPicPr>
        <p:blipFill>
          <a:blip r:embed="rId3"/>
          <a:stretch>
            <a:fillRect/>
          </a:stretch>
        </p:blipFill>
        <p:spPr>
          <a:xfrm>
            <a:off x="10290220" y="0"/>
            <a:ext cx="1901780" cy="1901780"/>
          </a:xfrm>
          <a:prstGeom prst="rect">
            <a:avLst/>
          </a:prstGeom>
        </p:spPr>
      </p:pic>
      <p:sp>
        <p:nvSpPr>
          <p:cNvPr id="2" name="Rectángulo 1"/>
          <p:cNvSpPr/>
          <p:nvPr/>
        </p:nvSpPr>
        <p:spPr>
          <a:xfrm>
            <a:off x="2164006" y="1597428"/>
            <a:ext cx="9723970" cy="3477875"/>
          </a:xfrm>
          <a:prstGeom prst="rect">
            <a:avLst/>
          </a:prstGeom>
        </p:spPr>
        <p:txBody>
          <a:bodyPr wrap="square">
            <a:spAutoFit/>
          </a:bodyPr>
          <a:lstStyle/>
          <a:p>
            <a:pPr marL="285750" lvl="0" indent="-285750" algn="just">
              <a:buFont typeface="Wingdings" panose="05000000000000000000" pitchFamily="2" charset="2"/>
              <a:buChar char="Ø"/>
            </a:pPr>
            <a:r>
              <a:rPr lang="es-SV" sz="2000" dirty="0"/>
              <a:t>El CTC facilitó la adopción de acuerdos para la constitución de los Comités Locales de Derecho, </a:t>
            </a:r>
            <a:r>
              <a:rPr lang="es-SV" sz="2000" dirty="0" smtClean="0"/>
              <a:t>y</a:t>
            </a:r>
          </a:p>
          <a:p>
            <a:pPr lvl="0" algn="just"/>
            <a:endParaRPr lang="es-SV" sz="2000" dirty="0" smtClean="0"/>
          </a:p>
          <a:p>
            <a:pPr marL="285750" lvl="0" indent="-285750" algn="just">
              <a:buFont typeface="Wingdings" panose="05000000000000000000" pitchFamily="2" charset="2"/>
              <a:buChar char="Ø"/>
            </a:pPr>
            <a:r>
              <a:rPr lang="es-SV" sz="2000" dirty="0" smtClean="0"/>
              <a:t>Ha </a:t>
            </a:r>
            <a:r>
              <a:rPr lang="es-SV" sz="2000" dirty="0"/>
              <a:t>facilitado el funcionamiento de mecanismos claves en materia de </a:t>
            </a:r>
            <a:r>
              <a:rPr lang="es-SV" sz="2000" dirty="0" smtClean="0"/>
              <a:t>Defensa y Protección  </a:t>
            </a:r>
            <a:r>
              <a:rPr lang="es-SV" sz="2000" dirty="0"/>
              <a:t>de derechos de la niñez y adolescencia, tales como: </a:t>
            </a:r>
          </a:p>
          <a:p>
            <a:r>
              <a:rPr lang="es-SV" sz="2000" dirty="0"/>
              <a:t> </a:t>
            </a:r>
          </a:p>
          <a:p>
            <a:pPr marL="285750" lvl="0" indent="-285750" algn="just">
              <a:buFont typeface="Arial" panose="020B0604020202020204" pitchFamily="34" charset="0"/>
              <a:buChar char="•"/>
            </a:pPr>
            <a:r>
              <a:rPr lang="es-SV" sz="2000" dirty="0"/>
              <a:t>Mesa de coordinación para la protección y atención de la niñez migrante </a:t>
            </a:r>
            <a:endParaRPr lang="es-SV" sz="2000" dirty="0" smtClean="0"/>
          </a:p>
          <a:p>
            <a:pPr marL="285750" lvl="0" indent="-285750" algn="just">
              <a:buFont typeface="Arial" panose="020B0604020202020204" pitchFamily="34" charset="0"/>
              <a:buChar char="•"/>
            </a:pPr>
            <a:r>
              <a:rPr lang="es-SV" sz="2000" dirty="0" smtClean="0"/>
              <a:t>Mesa </a:t>
            </a:r>
            <a:r>
              <a:rPr lang="es-SV" sz="2000" dirty="0"/>
              <a:t>de coordinación de los componentes administrativo y judicial, </a:t>
            </a:r>
            <a:endParaRPr lang="es-SV" sz="2000" dirty="0" smtClean="0"/>
          </a:p>
          <a:p>
            <a:pPr marL="285750" lvl="0" indent="-285750" algn="just">
              <a:buFont typeface="Arial" panose="020B0604020202020204" pitchFamily="34" charset="0"/>
              <a:buChar char="•"/>
            </a:pPr>
            <a:r>
              <a:rPr lang="es-SV" sz="2000" dirty="0" smtClean="0"/>
              <a:t>Mesa </a:t>
            </a:r>
            <a:r>
              <a:rPr lang="es-SV" sz="2000" dirty="0"/>
              <a:t>Nacional de Apoyo a Comités Locales, cuya agenda temática es coherente con prioridades de país: migración, prevención de violencia y cultura de paz, primera infancia, inversión en niñez y </a:t>
            </a:r>
            <a:r>
              <a:rPr lang="es-SV" sz="2000" dirty="0" smtClean="0"/>
              <a:t>adolescencia.</a:t>
            </a:r>
            <a:endParaRPr lang="es-SV" sz="2000" dirty="0"/>
          </a:p>
        </p:txBody>
      </p:sp>
      <p:grpSp>
        <p:nvGrpSpPr>
          <p:cNvPr id="7" name="Group 67"/>
          <p:cNvGrpSpPr/>
          <p:nvPr/>
        </p:nvGrpSpPr>
        <p:grpSpPr>
          <a:xfrm>
            <a:off x="438237" y="1433015"/>
            <a:ext cx="1458802" cy="3905509"/>
            <a:chOff x="6689395" y="3296992"/>
            <a:chExt cx="842015" cy="2658124"/>
          </a:xfrm>
        </p:grpSpPr>
        <p:grpSp>
          <p:nvGrpSpPr>
            <p:cNvPr id="8" name="Group 68"/>
            <p:cNvGrpSpPr/>
            <p:nvPr/>
          </p:nvGrpSpPr>
          <p:grpSpPr>
            <a:xfrm>
              <a:off x="6797627" y="4654488"/>
              <a:ext cx="607205" cy="1247429"/>
              <a:chOff x="6797627" y="4654488"/>
              <a:chExt cx="607205" cy="1247429"/>
            </a:xfrm>
            <a:solidFill>
              <a:srgbClr val="666666"/>
            </a:solidFill>
          </p:grpSpPr>
          <p:sp>
            <p:nvSpPr>
              <p:cNvPr id="33" name="Freeform 65"/>
              <p:cNvSpPr>
                <a:spLocks/>
              </p:cNvSpPr>
              <p:nvPr/>
            </p:nvSpPr>
            <p:spPr bwMode="auto">
              <a:xfrm>
                <a:off x="6797627" y="4654488"/>
                <a:ext cx="289844" cy="1221746"/>
              </a:xfrm>
              <a:custGeom>
                <a:avLst/>
                <a:gdLst>
                  <a:gd name="T0" fmla="*/ 34 w 67"/>
                  <a:gd name="T1" fmla="*/ 281 h 281"/>
                  <a:gd name="T2" fmla="*/ 65 w 67"/>
                  <a:gd name="T3" fmla="*/ 281 h 281"/>
                  <a:gd name="T4" fmla="*/ 67 w 67"/>
                  <a:gd name="T5" fmla="*/ 0 h 281"/>
                  <a:gd name="T6" fmla="*/ 25 w 67"/>
                  <a:gd name="T7" fmla="*/ 0 h 281"/>
                  <a:gd name="T8" fmla="*/ 30 w 67"/>
                  <a:gd name="T9" fmla="*/ 172 h 281"/>
                  <a:gd name="T10" fmla="*/ 34 w 67"/>
                  <a:gd name="T11" fmla="*/ 281 h 281"/>
                </a:gdLst>
                <a:ahLst/>
                <a:cxnLst>
                  <a:cxn ang="0">
                    <a:pos x="T0" y="T1"/>
                  </a:cxn>
                  <a:cxn ang="0">
                    <a:pos x="T2" y="T3"/>
                  </a:cxn>
                  <a:cxn ang="0">
                    <a:pos x="T4" y="T5"/>
                  </a:cxn>
                  <a:cxn ang="0">
                    <a:pos x="T6" y="T7"/>
                  </a:cxn>
                  <a:cxn ang="0">
                    <a:pos x="T8" y="T9"/>
                  </a:cxn>
                  <a:cxn ang="0">
                    <a:pos x="T10" y="T11"/>
                  </a:cxn>
                </a:cxnLst>
                <a:rect l="0" t="0" r="r" b="b"/>
                <a:pathLst>
                  <a:path w="67" h="281">
                    <a:moveTo>
                      <a:pt x="34" y="281"/>
                    </a:moveTo>
                    <a:cubicBezTo>
                      <a:pt x="57" y="281"/>
                      <a:pt x="42" y="281"/>
                      <a:pt x="65" y="281"/>
                    </a:cubicBezTo>
                    <a:cubicBezTo>
                      <a:pt x="66" y="195"/>
                      <a:pt x="66" y="85"/>
                      <a:pt x="67" y="0"/>
                    </a:cubicBezTo>
                    <a:cubicBezTo>
                      <a:pt x="25" y="0"/>
                      <a:pt x="25" y="0"/>
                      <a:pt x="25" y="0"/>
                    </a:cubicBezTo>
                    <a:cubicBezTo>
                      <a:pt x="0" y="66"/>
                      <a:pt x="21" y="107"/>
                      <a:pt x="30" y="172"/>
                    </a:cubicBezTo>
                    <a:cubicBezTo>
                      <a:pt x="33" y="194"/>
                      <a:pt x="28" y="246"/>
                      <a:pt x="34" y="28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66"/>
              <p:cNvSpPr>
                <a:spLocks/>
              </p:cNvSpPr>
              <p:nvPr/>
            </p:nvSpPr>
            <p:spPr bwMode="auto">
              <a:xfrm>
                <a:off x="7111319" y="4654488"/>
                <a:ext cx="293513" cy="1212574"/>
              </a:xfrm>
              <a:custGeom>
                <a:avLst/>
                <a:gdLst>
                  <a:gd name="T0" fmla="*/ 31 w 68"/>
                  <a:gd name="T1" fmla="*/ 279 h 279"/>
                  <a:gd name="T2" fmla="*/ 2 w 68"/>
                  <a:gd name="T3" fmla="*/ 279 h 279"/>
                  <a:gd name="T4" fmla="*/ 0 w 68"/>
                  <a:gd name="T5" fmla="*/ 0 h 279"/>
                  <a:gd name="T6" fmla="*/ 43 w 68"/>
                  <a:gd name="T7" fmla="*/ 0 h 279"/>
                  <a:gd name="T8" fmla="*/ 37 w 68"/>
                  <a:gd name="T9" fmla="*/ 172 h 279"/>
                  <a:gd name="T10" fmla="*/ 31 w 68"/>
                  <a:gd name="T11" fmla="*/ 279 h 279"/>
                </a:gdLst>
                <a:ahLst/>
                <a:cxnLst>
                  <a:cxn ang="0">
                    <a:pos x="T0" y="T1"/>
                  </a:cxn>
                  <a:cxn ang="0">
                    <a:pos x="T2" y="T3"/>
                  </a:cxn>
                  <a:cxn ang="0">
                    <a:pos x="T4" y="T5"/>
                  </a:cxn>
                  <a:cxn ang="0">
                    <a:pos x="T6" y="T7"/>
                  </a:cxn>
                  <a:cxn ang="0">
                    <a:pos x="T8" y="T9"/>
                  </a:cxn>
                  <a:cxn ang="0">
                    <a:pos x="T10" y="T11"/>
                  </a:cxn>
                </a:cxnLst>
                <a:rect l="0" t="0" r="r" b="b"/>
                <a:pathLst>
                  <a:path w="68" h="279">
                    <a:moveTo>
                      <a:pt x="31" y="279"/>
                    </a:moveTo>
                    <a:cubicBezTo>
                      <a:pt x="7" y="279"/>
                      <a:pt x="25" y="279"/>
                      <a:pt x="2" y="279"/>
                    </a:cubicBezTo>
                    <a:cubicBezTo>
                      <a:pt x="1" y="193"/>
                      <a:pt x="1" y="85"/>
                      <a:pt x="0" y="0"/>
                    </a:cubicBezTo>
                    <a:cubicBezTo>
                      <a:pt x="43" y="0"/>
                      <a:pt x="43" y="0"/>
                      <a:pt x="43" y="0"/>
                    </a:cubicBezTo>
                    <a:cubicBezTo>
                      <a:pt x="68" y="66"/>
                      <a:pt x="46" y="107"/>
                      <a:pt x="37" y="172"/>
                    </a:cubicBezTo>
                    <a:cubicBezTo>
                      <a:pt x="34" y="194"/>
                      <a:pt x="37" y="244"/>
                      <a:pt x="31" y="279"/>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64"/>
              <p:cNvSpPr>
                <a:spLocks/>
              </p:cNvSpPr>
              <p:nvPr/>
            </p:nvSpPr>
            <p:spPr bwMode="auto">
              <a:xfrm flipH="1">
                <a:off x="7099395" y="4654488"/>
                <a:ext cx="157763" cy="1247429"/>
              </a:xfrm>
              <a:custGeom>
                <a:avLst/>
                <a:gdLst>
                  <a:gd name="T0" fmla="*/ 36 w 36"/>
                  <a:gd name="T1" fmla="*/ 0 h 287"/>
                  <a:gd name="T2" fmla="*/ 23 w 36"/>
                  <a:gd name="T3" fmla="*/ 0 h 287"/>
                  <a:gd name="T4" fmla="*/ 22 w 36"/>
                  <a:gd name="T5" fmla="*/ 0 h 287"/>
                  <a:gd name="T6" fmla="*/ 22 w 36"/>
                  <a:gd name="T7" fmla="*/ 0 h 287"/>
                  <a:gd name="T8" fmla="*/ 20 w 36"/>
                  <a:gd name="T9" fmla="*/ 0 h 287"/>
                  <a:gd name="T10" fmla="*/ 0 w 36"/>
                  <a:gd name="T11" fmla="*/ 0 h 287"/>
                  <a:gd name="T12" fmla="*/ 0 w 36"/>
                  <a:gd name="T13" fmla="*/ 35 h 287"/>
                  <a:gd name="T14" fmla="*/ 0 w 36"/>
                  <a:gd name="T15" fmla="*/ 37 h 287"/>
                  <a:gd name="T16" fmla="*/ 5 w 36"/>
                  <a:gd name="T17" fmla="*/ 285 h 287"/>
                  <a:gd name="T18" fmla="*/ 5 w 36"/>
                  <a:gd name="T19" fmla="*/ 287 h 287"/>
                  <a:gd name="T20" fmla="*/ 32 w 36"/>
                  <a:gd name="T21" fmla="*/ 287 h 287"/>
                  <a:gd name="T22" fmla="*/ 32 w 36"/>
                  <a:gd name="T23" fmla="*/ 285 h 287"/>
                  <a:gd name="T24" fmla="*/ 32 w 36"/>
                  <a:gd name="T25" fmla="*/ 167 h 287"/>
                  <a:gd name="T26" fmla="*/ 32 w 36"/>
                  <a:gd name="T27" fmla="*/ 166 h 287"/>
                  <a:gd name="T28" fmla="*/ 32 w 36"/>
                  <a:gd name="T29" fmla="*/ 60 h 287"/>
                  <a:gd name="T30" fmla="*/ 36 w 36"/>
                  <a:gd name="T31" fmla="*/ 54 h 287"/>
                  <a:gd name="T32" fmla="*/ 36 w 36"/>
                  <a:gd name="T3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287">
                    <a:moveTo>
                      <a:pt x="36" y="0"/>
                    </a:moveTo>
                    <a:cubicBezTo>
                      <a:pt x="23" y="0"/>
                      <a:pt x="23" y="0"/>
                      <a:pt x="23" y="0"/>
                    </a:cubicBezTo>
                    <a:cubicBezTo>
                      <a:pt x="23" y="0"/>
                      <a:pt x="22" y="0"/>
                      <a:pt x="22" y="0"/>
                    </a:cubicBezTo>
                    <a:cubicBezTo>
                      <a:pt x="22" y="0"/>
                      <a:pt x="22" y="0"/>
                      <a:pt x="22" y="0"/>
                    </a:cubicBezTo>
                    <a:cubicBezTo>
                      <a:pt x="21" y="0"/>
                      <a:pt x="21" y="0"/>
                      <a:pt x="20" y="0"/>
                    </a:cubicBezTo>
                    <a:cubicBezTo>
                      <a:pt x="0" y="0"/>
                      <a:pt x="0" y="0"/>
                      <a:pt x="0" y="0"/>
                    </a:cubicBezTo>
                    <a:cubicBezTo>
                      <a:pt x="0" y="35"/>
                      <a:pt x="0" y="35"/>
                      <a:pt x="0" y="35"/>
                    </a:cubicBezTo>
                    <a:cubicBezTo>
                      <a:pt x="0" y="36"/>
                      <a:pt x="0" y="36"/>
                      <a:pt x="0" y="37"/>
                    </a:cubicBezTo>
                    <a:cubicBezTo>
                      <a:pt x="5" y="285"/>
                      <a:pt x="5" y="285"/>
                      <a:pt x="5" y="285"/>
                    </a:cubicBezTo>
                    <a:cubicBezTo>
                      <a:pt x="5" y="286"/>
                      <a:pt x="5" y="286"/>
                      <a:pt x="5" y="287"/>
                    </a:cubicBezTo>
                    <a:cubicBezTo>
                      <a:pt x="32" y="287"/>
                      <a:pt x="32" y="287"/>
                      <a:pt x="32" y="287"/>
                    </a:cubicBezTo>
                    <a:cubicBezTo>
                      <a:pt x="32" y="286"/>
                      <a:pt x="32" y="286"/>
                      <a:pt x="32" y="285"/>
                    </a:cubicBezTo>
                    <a:cubicBezTo>
                      <a:pt x="32" y="167"/>
                      <a:pt x="32" y="167"/>
                      <a:pt x="32" y="167"/>
                    </a:cubicBezTo>
                    <a:cubicBezTo>
                      <a:pt x="32" y="167"/>
                      <a:pt x="32" y="166"/>
                      <a:pt x="32" y="166"/>
                    </a:cubicBezTo>
                    <a:cubicBezTo>
                      <a:pt x="32" y="60"/>
                      <a:pt x="32" y="60"/>
                      <a:pt x="32" y="60"/>
                    </a:cubicBezTo>
                    <a:cubicBezTo>
                      <a:pt x="32" y="57"/>
                      <a:pt x="34" y="54"/>
                      <a:pt x="36" y="54"/>
                    </a:cubicBez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64"/>
              <p:cNvSpPr>
                <a:spLocks/>
              </p:cNvSpPr>
              <p:nvPr/>
            </p:nvSpPr>
            <p:spPr bwMode="auto">
              <a:xfrm>
                <a:off x="6944384" y="4654488"/>
                <a:ext cx="157763" cy="1247429"/>
              </a:xfrm>
              <a:custGeom>
                <a:avLst/>
                <a:gdLst>
                  <a:gd name="T0" fmla="*/ 36 w 36"/>
                  <a:gd name="T1" fmla="*/ 0 h 287"/>
                  <a:gd name="T2" fmla="*/ 23 w 36"/>
                  <a:gd name="T3" fmla="*/ 0 h 287"/>
                  <a:gd name="T4" fmla="*/ 22 w 36"/>
                  <a:gd name="T5" fmla="*/ 0 h 287"/>
                  <a:gd name="T6" fmla="*/ 22 w 36"/>
                  <a:gd name="T7" fmla="*/ 0 h 287"/>
                  <a:gd name="T8" fmla="*/ 20 w 36"/>
                  <a:gd name="T9" fmla="*/ 0 h 287"/>
                  <a:gd name="T10" fmla="*/ 0 w 36"/>
                  <a:gd name="T11" fmla="*/ 0 h 287"/>
                  <a:gd name="T12" fmla="*/ 0 w 36"/>
                  <a:gd name="T13" fmla="*/ 35 h 287"/>
                  <a:gd name="T14" fmla="*/ 0 w 36"/>
                  <a:gd name="T15" fmla="*/ 37 h 287"/>
                  <a:gd name="T16" fmla="*/ 5 w 36"/>
                  <a:gd name="T17" fmla="*/ 285 h 287"/>
                  <a:gd name="T18" fmla="*/ 5 w 36"/>
                  <a:gd name="T19" fmla="*/ 287 h 287"/>
                  <a:gd name="T20" fmla="*/ 32 w 36"/>
                  <a:gd name="T21" fmla="*/ 287 h 287"/>
                  <a:gd name="T22" fmla="*/ 32 w 36"/>
                  <a:gd name="T23" fmla="*/ 285 h 287"/>
                  <a:gd name="T24" fmla="*/ 32 w 36"/>
                  <a:gd name="T25" fmla="*/ 167 h 287"/>
                  <a:gd name="T26" fmla="*/ 32 w 36"/>
                  <a:gd name="T27" fmla="*/ 166 h 287"/>
                  <a:gd name="T28" fmla="*/ 32 w 36"/>
                  <a:gd name="T29" fmla="*/ 60 h 287"/>
                  <a:gd name="T30" fmla="*/ 36 w 36"/>
                  <a:gd name="T31" fmla="*/ 54 h 287"/>
                  <a:gd name="T32" fmla="*/ 36 w 36"/>
                  <a:gd name="T3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287">
                    <a:moveTo>
                      <a:pt x="36" y="0"/>
                    </a:moveTo>
                    <a:cubicBezTo>
                      <a:pt x="23" y="0"/>
                      <a:pt x="23" y="0"/>
                      <a:pt x="23" y="0"/>
                    </a:cubicBezTo>
                    <a:cubicBezTo>
                      <a:pt x="23" y="0"/>
                      <a:pt x="22" y="0"/>
                      <a:pt x="22" y="0"/>
                    </a:cubicBezTo>
                    <a:cubicBezTo>
                      <a:pt x="22" y="0"/>
                      <a:pt x="22" y="0"/>
                      <a:pt x="22" y="0"/>
                    </a:cubicBezTo>
                    <a:cubicBezTo>
                      <a:pt x="21" y="0"/>
                      <a:pt x="21" y="0"/>
                      <a:pt x="20" y="0"/>
                    </a:cubicBezTo>
                    <a:cubicBezTo>
                      <a:pt x="0" y="0"/>
                      <a:pt x="0" y="0"/>
                      <a:pt x="0" y="0"/>
                    </a:cubicBezTo>
                    <a:cubicBezTo>
                      <a:pt x="0" y="35"/>
                      <a:pt x="0" y="35"/>
                      <a:pt x="0" y="35"/>
                    </a:cubicBezTo>
                    <a:cubicBezTo>
                      <a:pt x="0" y="36"/>
                      <a:pt x="0" y="36"/>
                      <a:pt x="0" y="37"/>
                    </a:cubicBezTo>
                    <a:cubicBezTo>
                      <a:pt x="5" y="285"/>
                      <a:pt x="5" y="285"/>
                      <a:pt x="5" y="285"/>
                    </a:cubicBezTo>
                    <a:cubicBezTo>
                      <a:pt x="5" y="286"/>
                      <a:pt x="5" y="286"/>
                      <a:pt x="5" y="287"/>
                    </a:cubicBezTo>
                    <a:cubicBezTo>
                      <a:pt x="32" y="287"/>
                      <a:pt x="32" y="287"/>
                      <a:pt x="32" y="287"/>
                    </a:cubicBezTo>
                    <a:cubicBezTo>
                      <a:pt x="32" y="286"/>
                      <a:pt x="32" y="286"/>
                      <a:pt x="32" y="285"/>
                    </a:cubicBezTo>
                    <a:cubicBezTo>
                      <a:pt x="32" y="167"/>
                      <a:pt x="32" y="167"/>
                      <a:pt x="32" y="167"/>
                    </a:cubicBezTo>
                    <a:cubicBezTo>
                      <a:pt x="32" y="167"/>
                      <a:pt x="32" y="166"/>
                      <a:pt x="32" y="166"/>
                    </a:cubicBezTo>
                    <a:cubicBezTo>
                      <a:pt x="32" y="60"/>
                      <a:pt x="32" y="60"/>
                      <a:pt x="32" y="60"/>
                    </a:cubicBezTo>
                    <a:cubicBezTo>
                      <a:pt x="32" y="57"/>
                      <a:pt x="34" y="54"/>
                      <a:pt x="36" y="54"/>
                    </a:cubicBez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Freeform 67"/>
            <p:cNvSpPr>
              <a:spLocks/>
            </p:cNvSpPr>
            <p:nvPr/>
          </p:nvSpPr>
          <p:spPr bwMode="auto">
            <a:xfrm>
              <a:off x="6918701" y="5828538"/>
              <a:ext cx="174274" cy="126578"/>
            </a:xfrm>
            <a:custGeom>
              <a:avLst/>
              <a:gdLst>
                <a:gd name="T0" fmla="*/ 40 w 40"/>
                <a:gd name="T1" fmla="*/ 19 h 29"/>
                <a:gd name="T2" fmla="*/ 40 w 40"/>
                <a:gd name="T3" fmla="*/ 23 h 29"/>
                <a:gd name="T4" fmla="*/ 39 w 40"/>
                <a:gd name="T5" fmla="*/ 29 h 29"/>
                <a:gd name="T6" fmla="*/ 1 w 40"/>
                <a:gd name="T7" fmla="*/ 29 h 29"/>
                <a:gd name="T8" fmla="*/ 0 w 40"/>
                <a:gd name="T9" fmla="*/ 23 h 29"/>
                <a:gd name="T10" fmla="*/ 0 w 40"/>
                <a:gd name="T11" fmla="*/ 19 h 29"/>
                <a:gd name="T12" fmla="*/ 40 w 40"/>
                <a:gd name="T13" fmla="*/ 19 h 29"/>
              </a:gdLst>
              <a:ahLst/>
              <a:cxnLst>
                <a:cxn ang="0">
                  <a:pos x="T0" y="T1"/>
                </a:cxn>
                <a:cxn ang="0">
                  <a:pos x="T2" y="T3"/>
                </a:cxn>
                <a:cxn ang="0">
                  <a:pos x="T4" y="T5"/>
                </a:cxn>
                <a:cxn ang="0">
                  <a:pos x="T6" y="T7"/>
                </a:cxn>
                <a:cxn ang="0">
                  <a:pos x="T8" y="T9"/>
                </a:cxn>
                <a:cxn ang="0">
                  <a:pos x="T10" y="T11"/>
                </a:cxn>
                <a:cxn ang="0">
                  <a:pos x="T12" y="T13"/>
                </a:cxn>
              </a:cxnLst>
              <a:rect l="0" t="0" r="r" b="b"/>
              <a:pathLst>
                <a:path w="40" h="29">
                  <a:moveTo>
                    <a:pt x="40" y="19"/>
                  </a:moveTo>
                  <a:cubicBezTo>
                    <a:pt x="40" y="23"/>
                    <a:pt x="40" y="23"/>
                    <a:pt x="40" y="23"/>
                  </a:cubicBezTo>
                  <a:cubicBezTo>
                    <a:pt x="40" y="25"/>
                    <a:pt x="40" y="27"/>
                    <a:pt x="39" y="29"/>
                  </a:cubicBezTo>
                  <a:cubicBezTo>
                    <a:pt x="1" y="29"/>
                    <a:pt x="1" y="29"/>
                    <a:pt x="1" y="29"/>
                  </a:cubicBezTo>
                  <a:cubicBezTo>
                    <a:pt x="0" y="27"/>
                    <a:pt x="0" y="25"/>
                    <a:pt x="0" y="23"/>
                  </a:cubicBezTo>
                  <a:cubicBezTo>
                    <a:pt x="0" y="19"/>
                    <a:pt x="0" y="19"/>
                    <a:pt x="0" y="19"/>
                  </a:cubicBezTo>
                  <a:cubicBezTo>
                    <a:pt x="0" y="0"/>
                    <a:pt x="40" y="2"/>
                    <a:pt x="40" y="19"/>
                  </a:cubicBezTo>
                  <a:close/>
                </a:path>
              </a:pathLst>
            </a:custGeom>
            <a:solidFill>
              <a:srgbClr val="F8BAFE"/>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 name="Freeform 68"/>
            <p:cNvSpPr>
              <a:spLocks/>
            </p:cNvSpPr>
            <p:nvPr/>
          </p:nvSpPr>
          <p:spPr bwMode="auto">
            <a:xfrm>
              <a:off x="7102147" y="5828538"/>
              <a:ext cx="168770" cy="126578"/>
            </a:xfrm>
            <a:custGeom>
              <a:avLst/>
              <a:gdLst>
                <a:gd name="T0" fmla="*/ 39 w 39"/>
                <a:gd name="T1" fmla="*/ 19 h 29"/>
                <a:gd name="T2" fmla="*/ 39 w 39"/>
                <a:gd name="T3" fmla="*/ 23 h 29"/>
                <a:gd name="T4" fmla="*/ 39 w 39"/>
                <a:gd name="T5" fmla="*/ 29 h 29"/>
                <a:gd name="T6" fmla="*/ 0 w 39"/>
                <a:gd name="T7" fmla="*/ 29 h 29"/>
                <a:gd name="T8" fmla="*/ 0 w 39"/>
                <a:gd name="T9" fmla="*/ 23 h 29"/>
                <a:gd name="T10" fmla="*/ 0 w 39"/>
                <a:gd name="T11" fmla="*/ 19 h 29"/>
                <a:gd name="T12" fmla="*/ 39 w 39"/>
                <a:gd name="T13" fmla="*/ 19 h 29"/>
              </a:gdLst>
              <a:ahLst/>
              <a:cxnLst>
                <a:cxn ang="0">
                  <a:pos x="T0" y="T1"/>
                </a:cxn>
                <a:cxn ang="0">
                  <a:pos x="T2" y="T3"/>
                </a:cxn>
                <a:cxn ang="0">
                  <a:pos x="T4" y="T5"/>
                </a:cxn>
                <a:cxn ang="0">
                  <a:pos x="T6" y="T7"/>
                </a:cxn>
                <a:cxn ang="0">
                  <a:pos x="T8" y="T9"/>
                </a:cxn>
                <a:cxn ang="0">
                  <a:pos x="T10" y="T11"/>
                </a:cxn>
                <a:cxn ang="0">
                  <a:pos x="T12" y="T13"/>
                </a:cxn>
              </a:cxnLst>
              <a:rect l="0" t="0" r="r" b="b"/>
              <a:pathLst>
                <a:path w="39" h="29">
                  <a:moveTo>
                    <a:pt x="39" y="19"/>
                  </a:moveTo>
                  <a:cubicBezTo>
                    <a:pt x="39" y="23"/>
                    <a:pt x="39" y="23"/>
                    <a:pt x="39" y="23"/>
                  </a:cubicBezTo>
                  <a:cubicBezTo>
                    <a:pt x="39" y="25"/>
                    <a:pt x="39" y="27"/>
                    <a:pt x="39" y="29"/>
                  </a:cubicBezTo>
                  <a:cubicBezTo>
                    <a:pt x="0" y="29"/>
                    <a:pt x="0" y="29"/>
                    <a:pt x="0" y="29"/>
                  </a:cubicBezTo>
                  <a:cubicBezTo>
                    <a:pt x="0" y="27"/>
                    <a:pt x="0" y="25"/>
                    <a:pt x="0" y="23"/>
                  </a:cubicBezTo>
                  <a:cubicBezTo>
                    <a:pt x="0" y="19"/>
                    <a:pt x="0" y="19"/>
                    <a:pt x="0" y="19"/>
                  </a:cubicBezTo>
                  <a:cubicBezTo>
                    <a:pt x="0" y="0"/>
                    <a:pt x="39" y="2"/>
                    <a:pt x="39" y="19"/>
                  </a:cubicBezTo>
                  <a:close/>
                </a:path>
              </a:pathLst>
            </a:custGeom>
            <a:solidFill>
              <a:srgbClr val="F8BAFE"/>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 name="Freeform 69"/>
            <p:cNvSpPr>
              <a:spLocks/>
            </p:cNvSpPr>
            <p:nvPr/>
          </p:nvSpPr>
          <p:spPr bwMode="auto">
            <a:xfrm>
              <a:off x="6698567" y="4122496"/>
              <a:ext cx="254990" cy="427428"/>
            </a:xfrm>
            <a:custGeom>
              <a:avLst/>
              <a:gdLst>
                <a:gd name="T0" fmla="*/ 57 w 59"/>
                <a:gd name="T1" fmla="*/ 5 h 98"/>
                <a:gd name="T2" fmla="*/ 56 w 59"/>
                <a:gd name="T3" fmla="*/ 5 h 98"/>
                <a:gd name="T4" fmla="*/ 54 w 59"/>
                <a:gd name="T5" fmla="*/ 4 h 98"/>
                <a:gd name="T6" fmla="*/ 54 w 59"/>
                <a:gd name="T7" fmla="*/ 4 h 98"/>
                <a:gd name="T8" fmla="*/ 40 w 59"/>
                <a:gd name="T9" fmla="*/ 1 h 98"/>
                <a:gd name="T10" fmla="*/ 30 w 59"/>
                <a:gd name="T11" fmla="*/ 2 h 98"/>
                <a:gd name="T12" fmla="*/ 22 w 59"/>
                <a:gd name="T13" fmla="*/ 10 h 98"/>
                <a:gd name="T14" fmla="*/ 17 w 59"/>
                <a:gd name="T15" fmla="*/ 27 h 98"/>
                <a:gd name="T16" fmla="*/ 17 w 59"/>
                <a:gd name="T17" fmla="*/ 27 h 98"/>
                <a:gd name="T18" fmla="*/ 2 w 59"/>
                <a:gd name="T19" fmla="*/ 76 h 98"/>
                <a:gd name="T20" fmla="*/ 14 w 59"/>
                <a:gd name="T21" fmla="*/ 96 h 98"/>
                <a:gd name="T22" fmla="*/ 14 w 59"/>
                <a:gd name="T23" fmla="*/ 96 h 98"/>
                <a:gd name="T24" fmla="*/ 35 w 59"/>
                <a:gd name="T25" fmla="*/ 85 h 98"/>
                <a:gd name="T26" fmla="*/ 59 w 59"/>
                <a:gd name="T27" fmla="*/ 6 h 98"/>
                <a:gd name="T28" fmla="*/ 57 w 59"/>
                <a:gd name="T29" fmla="*/ 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98">
                  <a:moveTo>
                    <a:pt x="57" y="5"/>
                  </a:moveTo>
                  <a:cubicBezTo>
                    <a:pt x="56" y="5"/>
                    <a:pt x="56" y="5"/>
                    <a:pt x="56" y="5"/>
                  </a:cubicBezTo>
                  <a:cubicBezTo>
                    <a:pt x="54" y="4"/>
                    <a:pt x="54" y="4"/>
                    <a:pt x="54" y="4"/>
                  </a:cubicBezTo>
                  <a:cubicBezTo>
                    <a:pt x="54" y="4"/>
                    <a:pt x="54" y="4"/>
                    <a:pt x="54" y="4"/>
                  </a:cubicBezTo>
                  <a:cubicBezTo>
                    <a:pt x="40" y="1"/>
                    <a:pt x="40" y="1"/>
                    <a:pt x="40" y="1"/>
                  </a:cubicBezTo>
                  <a:cubicBezTo>
                    <a:pt x="37" y="0"/>
                    <a:pt x="33" y="0"/>
                    <a:pt x="30" y="2"/>
                  </a:cubicBezTo>
                  <a:cubicBezTo>
                    <a:pt x="26" y="4"/>
                    <a:pt x="24" y="6"/>
                    <a:pt x="22" y="10"/>
                  </a:cubicBezTo>
                  <a:cubicBezTo>
                    <a:pt x="17" y="27"/>
                    <a:pt x="17" y="27"/>
                    <a:pt x="17" y="27"/>
                  </a:cubicBezTo>
                  <a:cubicBezTo>
                    <a:pt x="17" y="27"/>
                    <a:pt x="17" y="27"/>
                    <a:pt x="17" y="27"/>
                  </a:cubicBezTo>
                  <a:cubicBezTo>
                    <a:pt x="2" y="76"/>
                    <a:pt x="2" y="76"/>
                    <a:pt x="2" y="76"/>
                  </a:cubicBezTo>
                  <a:cubicBezTo>
                    <a:pt x="0" y="84"/>
                    <a:pt x="5" y="93"/>
                    <a:pt x="14" y="96"/>
                  </a:cubicBezTo>
                  <a:cubicBezTo>
                    <a:pt x="14" y="96"/>
                    <a:pt x="14" y="96"/>
                    <a:pt x="14" y="96"/>
                  </a:cubicBezTo>
                  <a:cubicBezTo>
                    <a:pt x="23" y="98"/>
                    <a:pt x="32" y="93"/>
                    <a:pt x="35" y="85"/>
                  </a:cubicBezTo>
                  <a:cubicBezTo>
                    <a:pt x="59" y="6"/>
                    <a:pt x="59" y="6"/>
                    <a:pt x="59" y="6"/>
                  </a:cubicBezTo>
                  <a:cubicBezTo>
                    <a:pt x="57" y="5"/>
                    <a:pt x="57" y="5"/>
                    <a:pt x="57" y="5"/>
                  </a:cubicBezTo>
                  <a:close/>
                </a:path>
              </a:pathLst>
            </a:custGeom>
            <a:solidFill>
              <a:srgbClr val="F8BAFE"/>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 name="Freeform 70"/>
            <p:cNvSpPr>
              <a:spLocks/>
            </p:cNvSpPr>
            <p:nvPr/>
          </p:nvSpPr>
          <p:spPr bwMode="auto">
            <a:xfrm>
              <a:off x="7096644" y="4045449"/>
              <a:ext cx="308188" cy="686086"/>
            </a:xfrm>
            <a:custGeom>
              <a:avLst/>
              <a:gdLst>
                <a:gd name="T0" fmla="*/ 0 w 71"/>
                <a:gd name="T1" fmla="*/ 157 h 158"/>
                <a:gd name="T2" fmla="*/ 1 w 71"/>
                <a:gd name="T3" fmla="*/ 158 h 158"/>
                <a:gd name="T4" fmla="*/ 46 w 71"/>
                <a:gd name="T5" fmla="*/ 139 h 158"/>
                <a:gd name="T6" fmla="*/ 38 w 71"/>
                <a:gd name="T7" fmla="*/ 102 h 158"/>
                <a:gd name="T8" fmla="*/ 71 w 71"/>
                <a:gd name="T9" fmla="*/ 25 h 158"/>
                <a:gd name="T10" fmla="*/ 68 w 71"/>
                <a:gd name="T11" fmla="*/ 21 h 158"/>
                <a:gd name="T12" fmla="*/ 23 w 71"/>
                <a:gd name="T13" fmla="*/ 0 h 158"/>
                <a:gd name="T14" fmla="*/ 0 w 71"/>
                <a:gd name="T15" fmla="*/ 0 h 158"/>
                <a:gd name="T16" fmla="*/ 0 w 71"/>
                <a:gd name="T17" fmla="*/ 15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58">
                  <a:moveTo>
                    <a:pt x="0" y="157"/>
                  </a:moveTo>
                  <a:cubicBezTo>
                    <a:pt x="1" y="158"/>
                    <a:pt x="1" y="158"/>
                    <a:pt x="1" y="158"/>
                  </a:cubicBezTo>
                  <a:cubicBezTo>
                    <a:pt x="46" y="139"/>
                    <a:pt x="46" y="139"/>
                    <a:pt x="46" y="139"/>
                  </a:cubicBezTo>
                  <a:cubicBezTo>
                    <a:pt x="38" y="102"/>
                    <a:pt x="38" y="102"/>
                    <a:pt x="38" y="102"/>
                  </a:cubicBezTo>
                  <a:cubicBezTo>
                    <a:pt x="39" y="86"/>
                    <a:pt x="58" y="50"/>
                    <a:pt x="71" y="25"/>
                  </a:cubicBezTo>
                  <a:cubicBezTo>
                    <a:pt x="68" y="21"/>
                    <a:pt x="68" y="21"/>
                    <a:pt x="68" y="21"/>
                  </a:cubicBezTo>
                  <a:cubicBezTo>
                    <a:pt x="23" y="0"/>
                    <a:pt x="23" y="0"/>
                    <a:pt x="23" y="0"/>
                  </a:cubicBezTo>
                  <a:cubicBezTo>
                    <a:pt x="15" y="0"/>
                    <a:pt x="8" y="0"/>
                    <a:pt x="0" y="0"/>
                  </a:cubicBezTo>
                  <a:lnTo>
                    <a:pt x="0" y="157"/>
                  </a:lnTo>
                  <a:close/>
                </a:path>
              </a:pathLst>
            </a:custGeom>
            <a:solidFill>
              <a:srgbClr val="F8BAFE"/>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 name="Freeform 71"/>
            <p:cNvSpPr>
              <a:spLocks/>
            </p:cNvSpPr>
            <p:nvPr/>
          </p:nvSpPr>
          <p:spPr bwMode="auto">
            <a:xfrm>
              <a:off x="6810469" y="4045449"/>
              <a:ext cx="291679" cy="686086"/>
            </a:xfrm>
            <a:custGeom>
              <a:avLst/>
              <a:gdLst>
                <a:gd name="T0" fmla="*/ 52 w 67"/>
                <a:gd name="T1" fmla="*/ 0 h 158"/>
                <a:gd name="T2" fmla="*/ 52 w 67"/>
                <a:gd name="T3" fmla="*/ 0 h 158"/>
                <a:gd name="T4" fmla="*/ 52 w 67"/>
                <a:gd name="T5" fmla="*/ 0 h 158"/>
                <a:gd name="T6" fmla="*/ 51 w 67"/>
                <a:gd name="T7" fmla="*/ 0 h 158"/>
                <a:gd name="T8" fmla="*/ 51 w 67"/>
                <a:gd name="T9" fmla="*/ 0 h 158"/>
                <a:gd name="T10" fmla="*/ 51 w 67"/>
                <a:gd name="T11" fmla="*/ 0 h 158"/>
                <a:gd name="T12" fmla="*/ 51 w 67"/>
                <a:gd name="T13" fmla="*/ 0 h 158"/>
                <a:gd name="T14" fmla="*/ 51 w 67"/>
                <a:gd name="T15" fmla="*/ 0 h 158"/>
                <a:gd name="T16" fmla="*/ 50 w 67"/>
                <a:gd name="T17" fmla="*/ 0 h 158"/>
                <a:gd name="T18" fmla="*/ 50 w 67"/>
                <a:gd name="T19" fmla="*/ 0 h 158"/>
                <a:gd name="T20" fmla="*/ 50 w 67"/>
                <a:gd name="T21" fmla="*/ 0 h 158"/>
                <a:gd name="T22" fmla="*/ 50 w 67"/>
                <a:gd name="T23" fmla="*/ 0 h 158"/>
                <a:gd name="T24" fmla="*/ 50 w 67"/>
                <a:gd name="T25" fmla="*/ 0 h 158"/>
                <a:gd name="T26" fmla="*/ 49 w 67"/>
                <a:gd name="T27" fmla="*/ 0 h 158"/>
                <a:gd name="T28" fmla="*/ 49 w 67"/>
                <a:gd name="T29" fmla="*/ 0 h 158"/>
                <a:gd name="T30" fmla="*/ 49 w 67"/>
                <a:gd name="T31" fmla="*/ 0 h 158"/>
                <a:gd name="T32" fmla="*/ 49 w 67"/>
                <a:gd name="T33" fmla="*/ 0 h 158"/>
                <a:gd name="T34" fmla="*/ 49 w 67"/>
                <a:gd name="T35" fmla="*/ 0 h 158"/>
                <a:gd name="T36" fmla="*/ 49 w 67"/>
                <a:gd name="T37" fmla="*/ 0 h 158"/>
                <a:gd name="T38" fmla="*/ 49 w 67"/>
                <a:gd name="T39" fmla="*/ 0 h 158"/>
                <a:gd name="T40" fmla="*/ 48 w 67"/>
                <a:gd name="T41" fmla="*/ 0 h 158"/>
                <a:gd name="T42" fmla="*/ 48 w 67"/>
                <a:gd name="T43" fmla="*/ 0 h 158"/>
                <a:gd name="T44" fmla="*/ 48 w 67"/>
                <a:gd name="T45" fmla="*/ 0 h 158"/>
                <a:gd name="T46" fmla="*/ 48 w 67"/>
                <a:gd name="T47" fmla="*/ 0 h 158"/>
                <a:gd name="T48" fmla="*/ 48 w 67"/>
                <a:gd name="T49" fmla="*/ 0 h 158"/>
                <a:gd name="T50" fmla="*/ 48 w 67"/>
                <a:gd name="T51" fmla="*/ 0 h 158"/>
                <a:gd name="T52" fmla="*/ 47 w 67"/>
                <a:gd name="T53" fmla="*/ 0 h 158"/>
                <a:gd name="T54" fmla="*/ 47 w 67"/>
                <a:gd name="T55" fmla="*/ 0 h 158"/>
                <a:gd name="T56" fmla="*/ 2 w 67"/>
                <a:gd name="T57" fmla="*/ 21 h 158"/>
                <a:gd name="T58" fmla="*/ 0 w 67"/>
                <a:gd name="T59" fmla="*/ 24 h 158"/>
                <a:gd name="T60" fmla="*/ 16 w 67"/>
                <a:gd name="T61" fmla="*/ 64 h 158"/>
                <a:gd name="T62" fmla="*/ 31 w 67"/>
                <a:gd name="T63" fmla="*/ 104 h 158"/>
                <a:gd name="T64" fmla="*/ 22 w 67"/>
                <a:gd name="T65" fmla="*/ 139 h 158"/>
                <a:gd name="T66" fmla="*/ 67 w 67"/>
                <a:gd name="T67" fmla="*/ 158 h 158"/>
                <a:gd name="T68" fmla="*/ 67 w 67"/>
                <a:gd name="T69" fmla="*/ 157 h 158"/>
                <a:gd name="T70" fmla="*/ 67 w 67"/>
                <a:gd name="T71" fmla="*/ 0 h 158"/>
                <a:gd name="T72" fmla="*/ 52 w 67"/>
                <a:gd name="T7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158">
                  <a:moveTo>
                    <a:pt x="52" y="0"/>
                  </a:moveTo>
                  <a:cubicBezTo>
                    <a:pt x="52" y="0"/>
                    <a:pt x="52" y="0"/>
                    <a:pt x="52" y="0"/>
                  </a:cubicBezTo>
                  <a:cubicBezTo>
                    <a:pt x="52" y="0"/>
                    <a:pt x="52" y="0"/>
                    <a:pt x="52"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0" y="0"/>
                    <a:pt x="50" y="0"/>
                    <a:pt x="50" y="0"/>
                  </a:cubicBezTo>
                  <a:cubicBezTo>
                    <a:pt x="50" y="0"/>
                    <a:pt x="50" y="0"/>
                    <a:pt x="50" y="0"/>
                  </a:cubicBezTo>
                  <a:cubicBezTo>
                    <a:pt x="50" y="0"/>
                    <a:pt x="50" y="0"/>
                    <a:pt x="50" y="0"/>
                  </a:cubicBezTo>
                  <a:cubicBezTo>
                    <a:pt x="50" y="0"/>
                    <a:pt x="50" y="0"/>
                    <a:pt x="50" y="0"/>
                  </a:cubicBezTo>
                  <a:cubicBezTo>
                    <a:pt x="50" y="0"/>
                    <a:pt x="50" y="0"/>
                    <a:pt x="50"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7" y="0"/>
                    <a:pt x="47" y="0"/>
                    <a:pt x="47" y="0"/>
                  </a:cubicBezTo>
                  <a:cubicBezTo>
                    <a:pt x="47" y="0"/>
                    <a:pt x="47" y="0"/>
                    <a:pt x="47" y="0"/>
                  </a:cubicBezTo>
                  <a:cubicBezTo>
                    <a:pt x="2" y="21"/>
                    <a:pt x="2" y="21"/>
                    <a:pt x="2" y="21"/>
                  </a:cubicBezTo>
                  <a:cubicBezTo>
                    <a:pt x="0" y="24"/>
                    <a:pt x="0" y="24"/>
                    <a:pt x="0" y="24"/>
                  </a:cubicBezTo>
                  <a:cubicBezTo>
                    <a:pt x="7" y="38"/>
                    <a:pt x="11" y="51"/>
                    <a:pt x="16" y="64"/>
                  </a:cubicBezTo>
                  <a:cubicBezTo>
                    <a:pt x="20" y="74"/>
                    <a:pt x="34" y="94"/>
                    <a:pt x="31" y="104"/>
                  </a:cubicBezTo>
                  <a:cubicBezTo>
                    <a:pt x="22" y="139"/>
                    <a:pt x="22" y="139"/>
                    <a:pt x="22" y="139"/>
                  </a:cubicBezTo>
                  <a:cubicBezTo>
                    <a:pt x="67" y="158"/>
                    <a:pt x="67" y="158"/>
                    <a:pt x="67" y="158"/>
                  </a:cubicBezTo>
                  <a:cubicBezTo>
                    <a:pt x="67" y="157"/>
                    <a:pt x="67" y="157"/>
                    <a:pt x="67" y="157"/>
                  </a:cubicBezTo>
                  <a:cubicBezTo>
                    <a:pt x="67" y="0"/>
                    <a:pt x="67" y="0"/>
                    <a:pt x="67" y="0"/>
                  </a:cubicBezTo>
                  <a:cubicBezTo>
                    <a:pt x="62" y="0"/>
                    <a:pt x="57" y="0"/>
                    <a:pt x="52" y="0"/>
                  </a:cubicBezTo>
                  <a:close/>
                </a:path>
              </a:pathLst>
            </a:custGeom>
            <a:solidFill>
              <a:srgbClr val="F8BAFE"/>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 name="Freeform 72"/>
            <p:cNvSpPr>
              <a:spLocks/>
            </p:cNvSpPr>
            <p:nvPr/>
          </p:nvSpPr>
          <p:spPr bwMode="auto">
            <a:xfrm>
              <a:off x="6689395" y="3296992"/>
              <a:ext cx="832842" cy="834677"/>
            </a:xfrm>
            <a:custGeom>
              <a:avLst/>
              <a:gdLst>
                <a:gd name="T0" fmla="*/ 179 w 192"/>
                <a:gd name="T1" fmla="*/ 91 h 192"/>
                <a:gd name="T2" fmla="*/ 14 w 192"/>
                <a:gd name="T3" fmla="*/ 92 h 192"/>
                <a:gd name="T4" fmla="*/ 95 w 192"/>
                <a:gd name="T5" fmla="*/ 0 h 192"/>
                <a:gd name="T6" fmla="*/ 97 w 192"/>
                <a:gd name="T7" fmla="*/ 0 h 192"/>
                <a:gd name="T8" fmla="*/ 97 w 192"/>
                <a:gd name="T9" fmla="*/ 0 h 192"/>
                <a:gd name="T10" fmla="*/ 179 w 192"/>
                <a:gd name="T11" fmla="*/ 91 h 192"/>
              </a:gdLst>
              <a:ahLst/>
              <a:cxnLst>
                <a:cxn ang="0">
                  <a:pos x="T0" y="T1"/>
                </a:cxn>
                <a:cxn ang="0">
                  <a:pos x="T2" y="T3"/>
                </a:cxn>
                <a:cxn ang="0">
                  <a:pos x="T4" y="T5"/>
                </a:cxn>
                <a:cxn ang="0">
                  <a:pos x="T6" y="T7"/>
                </a:cxn>
                <a:cxn ang="0">
                  <a:pos x="T8" y="T9"/>
                </a:cxn>
                <a:cxn ang="0">
                  <a:pos x="T10" y="T11"/>
                </a:cxn>
              </a:cxnLst>
              <a:rect l="0" t="0" r="r" b="b"/>
              <a:pathLst>
                <a:path w="192" h="192">
                  <a:moveTo>
                    <a:pt x="179" y="91"/>
                  </a:moveTo>
                  <a:cubicBezTo>
                    <a:pt x="157" y="192"/>
                    <a:pt x="35" y="179"/>
                    <a:pt x="14" y="92"/>
                  </a:cubicBezTo>
                  <a:cubicBezTo>
                    <a:pt x="0" y="33"/>
                    <a:pt x="44" y="0"/>
                    <a:pt x="95" y="0"/>
                  </a:cubicBezTo>
                  <a:cubicBezTo>
                    <a:pt x="96" y="0"/>
                    <a:pt x="97" y="0"/>
                    <a:pt x="97" y="0"/>
                  </a:cubicBezTo>
                  <a:cubicBezTo>
                    <a:pt x="97" y="0"/>
                    <a:pt x="97" y="0"/>
                    <a:pt x="97" y="0"/>
                  </a:cubicBezTo>
                  <a:cubicBezTo>
                    <a:pt x="146" y="2"/>
                    <a:pt x="192" y="34"/>
                    <a:pt x="179" y="91"/>
                  </a:cubicBezTo>
                  <a:close/>
                </a:path>
              </a:pathLst>
            </a:custGeom>
            <a:solidFill>
              <a:srgbClr val="75524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5" name="Freeform 73"/>
            <p:cNvSpPr>
              <a:spLocks/>
            </p:cNvSpPr>
            <p:nvPr/>
          </p:nvSpPr>
          <p:spPr bwMode="auto">
            <a:xfrm>
              <a:off x="6689395" y="3296992"/>
              <a:ext cx="420091" cy="643894"/>
            </a:xfrm>
            <a:custGeom>
              <a:avLst/>
              <a:gdLst>
                <a:gd name="T0" fmla="*/ 53 w 97"/>
                <a:gd name="T1" fmla="*/ 148 h 148"/>
                <a:gd name="T2" fmla="*/ 14 w 97"/>
                <a:gd name="T3" fmla="*/ 92 h 148"/>
                <a:gd name="T4" fmla="*/ 95 w 97"/>
                <a:gd name="T5" fmla="*/ 0 h 148"/>
                <a:gd name="T6" fmla="*/ 97 w 97"/>
                <a:gd name="T7" fmla="*/ 0 h 148"/>
                <a:gd name="T8" fmla="*/ 97 w 97"/>
                <a:gd name="T9" fmla="*/ 148 h 148"/>
                <a:gd name="T10" fmla="*/ 53 w 97"/>
                <a:gd name="T11" fmla="*/ 148 h 148"/>
              </a:gdLst>
              <a:ahLst/>
              <a:cxnLst>
                <a:cxn ang="0">
                  <a:pos x="T0" y="T1"/>
                </a:cxn>
                <a:cxn ang="0">
                  <a:pos x="T2" y="T3"/>
                </a:cxn>
                <a:cxn ang="0">
                  <a:pos x="T4" y="T5"/>
                </a:cxn>
                <a:cxn ang="0">
                  <a:pos x="T6" y="T7"/>
                </a:cxn>
                <a:cxn ang="0">
                  <a:pos x="T8" y="T9"/>
                </a:cxn>
                <a:cxn ang="0">
                  <a:pos x="T10" y="T11"/>
                </a:cxn>
              </a:cxnLst>
              <a:rect l="0" t="0" r="r" b="b"/>
              <a:pathLst>
                <a:path w="97" h="148">
                  <a:moveTo>
                    <a:pt x="53" y="148"/>
                  </a:moveTo>
                  <a:cubicBezTo>
                    <a:pt x="35" y="136"/>
                    <a:pt x="20" y="117"/>
                    <a:pt x="14" y="92"/>
                  </a:cubicBezTo>
                  <a:cubicBezTo>
                    <a:pt x="0" y="33"/>
                    <a:pt x="44" y="0"/>
                    <a:pt x="95" y="0"/>
                  </a:cubicBezTo>
                  <a:cubicBezTo>
                    <a:pt x="96" y="0"/>
                    <a:pt x="96" y="0"/>
                    <a:pt x="97" y="0"/>
                  </a:cubicBezTo>
                  <a:cubicBezTo>
                    <a:pt x="97" y="148"/>
                    <a:pt x="97" y="148"/>
                    <a:pt x="97" y="148"/>
                  </a:cubicBezTo>
                  <a:lnTo>
                    <a:pt x="53" y="148"/>
                  </a:lnTo>
                  <a:close/>
                </a:path>
              </a:pathLst>
            </a:custGeom>
            <a:solidFill>
              <a:srgbClr val="8A625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 name="Freeform 74"/>
            <p:cNvSpPr>
              <a:spLocks/>
            </p:cNvSpPr>
            <p:nvPr/>
          </p:nvSpPr>
          <p:spPr bwMode="auto">
            <a:xfrm>
              <a:off x="6992079" y="3940885"/>
              <a:ext cx="221970" cy="339375"/>
            </a:xfrm>
            <a:custGeom>
              <a:avLst/>
              <a:gdLst>
                <a:gd name="T0" fmla="*/ 60 w 121"/>
                <a:gd name="T1" fmla="*/ 185 h 185"/>
                <a:gd name="T2" fmla="*/ 0 w 121"/>
                <a:gd name="T3" fmla="*/ 64 h 185"/>
                <a:gd name="T4" fmla="*/ 26 w 121"/>
                <a:gd name="T5" fmla="*/ 54 h 185"/>
                <a:gd name="T6" fmla="*/ 12 w 121"/>
                <a:gd name="T7" fmla="*/ 0 h 185"/>
                <a:gd name="T8" fmla="*/ 107 w 121"/>
                <a:gd name="T9" fmla="*/ 0 h 185"/>
                <a:gd name="T10" fmla="*/ 97 w 121"/>
                <a:gd name="T11" fmla="*/ 52 h 185"/>
                <a:gd name="T12" fmla="*/ 121 w 121"/>
                <a:gd name="T13" fmla="*/ 61 h 185"/>
                <a:gd name="T14" fmla="*/ 60 w 121"/>
                <a:gd name="T15" fmla="*/ 185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85">
                  <a:moveTo>
                    <a:pt x="60" y="185"/>
                  </a:moveTo>
                  <a:lnTo>
                    <a:pt x="0" y="64"/>
                  </a:lnTo>
                  <a:lnTo>
                    <a:pt x="26" y="54"/>
                  </a:lnTo>
                  <a:lnTo>
                    <a:pt x="12" y="0"/>
                  </a:lnTo>
                  <a:lnTo>
                    <a:pt x="107" y="0"/>
                  </a:lnTo>
                  <a:lnTo>
                    <a:pt x="97" y="52"/>
                  </a:lnTo>
                  <a:lnTo>
                    <a:pt x="121" y="61"/>
                  </a:lnTo>
                  <a:lnTo>
                    <a:pt x="60"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75"/>
            <p:cNvSpPr>
              <a:spLocks/>
            </p:cNvSpPr>
            <p:nvPr/>
          </p:nvSpPr>
          <p:spPr bwMode="auto">
            <a:xfrm>
              <a:off x="6992079" y="3935382"/>
              <a:ext cx="225638" cy="183445"/>
            </a:xfrm>
            <a:custGeom>
              <a:avLst/>
              <a:gdLst>
                <a:gd name="T0" fmla="*/ 0 w 52"/>
                <a:gd name="T1" fmla="*/ 28 h 42"/>
                <a:gd name="T2" fmla="*/ 8 w 52"/>
                <a:gd name="T3" fmla="*/ 22 h 42"/>
                <a:gd name="T4" fmla="*/ 5 w 52"/>
                <a:gd name="T5" fmla="*/ 0 h 42"/>
                <a:gd name="T6" fmla="*/ 47 w 52"/>
                <a:gd name="T7" fmla="*/ 1 h 42"/>
                <a:gd name="T8" fmla="*/ 44 w 52"/>
                <a:gd name="T9" fmla="*/ 22 h 42"/>
                <a:gd name="T10" fmla="*/ 52 w 52"/>
                <a:gd name="T11" fmla="*/ 27 h 42"/>
                <a:gd name="T12" fmla="*/ 26 w 52"/>
                <a:gd name="T13" fmla="*/ 42 h 42"/>
                <a:gd name="T14" fmla="*/ 0 w 52"/>
                <a:gd name="T15" fmla="*/ 28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2">
                  <a:moveTo>
                    <a:pt x="0" y="28"/>
                  </a:moveTo>
                  <a:cubicBezTo>
                    <a:pt x="8" y="22"/>
                    <a:pt x="8" y="22"/>
                    <a:pt x="8" y="22"/>
                  </a:cubicBezTo>
                  <a:cubicBezTo>
                    <a:pt x="5" y="0"/>
                    <a:pt x="5" y="0"/>
                    <a:pt x="5" y="0"/>
                  </a:cubicBezTo>
                  <a:cubicBezTo>
                    <a:pt x="47" y="1"/>
                    <a:pt x="47" y="1"/>
                    <a:pt x="47" y="1"/>
                  </a:cubicBezTo>
                  <a:cubicBezTo>
                    <a:pt x="44" y="22"/>
                    <a:pt x="44" y="22"/>
                    <a:pt x="44" y="22"/>
                  </a:cubicBezTo>
                  <a:cubicBezTo>
                    <a:pt x="52" y="27"/>
                    <a:pt x="52" y="27"/>
                    <a:pt x="52" y="27"/>
                  </a:cubicBezTo>
                  <a:cubicBezTo>
                    <a:pt x="47" y="36"/>
                    <a:pt x="37" y="42"/>
                    <a:pt x="26" y="42"/>
                  </a:cubicBezTo>
                  <a:cubicBezTo>
                    <a:pt x="15" y="42"/>
                    <a:pt x="5" y="36"/>
                    <a:pt x="0" y="28"/>
                  </a:cubicBezTo>
                  <a:close/>
                </a:path>
              </a:pathLst>
            </a:custGeom>
            <a:solidFill>
              <a:srgbClr val="E0D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6"/>
            <p:cNvSpPr>
              <a:spLocks/>
            </p:cNvSpPr>
            <p:nvPr/>
          </p:nvSpPr>
          <p:spPr bwMode="auto">
            <a:xfrm>
              <a:off x="6992079" y="3935382"/>
              <a:ext cx="117405" cy="183445"/>
            </a:xfrm>
            <a:custGeom>
              <a:avLst/>
              <a:gdLst>
                <a:gd name="T0" fmla="*/ 0 w 27"/>
                <a:gd name="T1" fmla="*/ 28 h 42"/>
                <a:gd name="T2" fmla="*/ 8 w 27"/>
                <a:gd name="T3" fmla="*/ 22 h 42"/>
                <a:gd name="T4" fmla="*/ 5 w 27"/>
                <a:gd name="T5" fmla="*/ 0 h 42"/>
                <a:gd name="T6" fmla="*/ 27 w 27"/>
                <a:gd name="T7" fmla="*/ 1 h 42"/>
                <a:gd name="T8" fmla="*/ 27 w 27"/>
                <a:gd name="T9" fmla="*/ 42 h 42"/>
                <a:gd name="T10" fmla="*/ 26 w 27"/>
                <a:gd name="T11" fmla="*/ 42 h 42"/>
                <a:gd name="T12" fmla="*/ 0 w 27"/>
                <a:gd name="T13" fmla="*/ 28 h 42"/>
              </a:gdLst>
              <a:ahLst/>
              <a:cxnLst>
                <a:cxn ang="0">
                  <a:pos x="T0" y="T1"/>
                </a:cxn>
                <a:cxn ang="0">
                  <a:pos x="T2" y="T3"/>
                </a:cxn>
                <a:cxn ang="0">
                  <a:pos x="T4" y="T5"/>
                </a:cxn>
                <a:cxn ang="0">
                  <a:pos x="T6" y="T7"/>
                </a:cxn>
                <a:cxn ang="0">
                  <a:pos x="T8" y="T9"/>
                </a:cxn>
                <a:cxn ang="0">
                  <a:pos x="T10" y="T11"/>
                </a:cxn>
                <a:cxn ang="0">
                  <a:pos x="T12" y="T13"/>
                </a:cxn>
              </a:cxnLst>
              <a:rect l="0" t="0" r="r" b="b"/>
              <a:pathLst>
                <a:path w="27" h="42">
                  <a:moveTo>
                    <a:pt x="0" y="28"/>
                  </a:moveTo>
                  <a:cubicBezTo>
                    <a:pt x="8" y="22"/>
                    <a:pt x="8" y="22"/>
                    <a:pt x="8" y="22"/>
                  </a:cubicBezTo>
                  <a:cubicBezTo>
                    <a:pt x="5" y="0"/>
                    <a:pt x="5" y="0"/>
                    <a:pt x="5" y="0"/>
                  </a:cubicBezTo>
                  <a:cubicBezTo>
                    <a:pt x="27" y="1"/>
                    <a:pt x="27" y="1"/>
                    <a:pt x="27" y="1"/>
                  </a:cubicBezTo>
                  <a:cubicBezTo>
                    <a:pt x="27" y="42"/>
                    <a:pt x="27" y="42"/>
                    <a:pt x="27" y="42"/>
                  </a:cubicBezTo>
                  <a:cubicBezTo>
                    <a:pt x="27" y="42"/>
                    <a:pt x="26" y="42"/>
                    <a:pt x="26" y="42"/>
                  </a:cubicBezTo>
                  <a:cubicBezTo>
                    <a:pt x="15" y="42"/>
                    <a:pt x="5" y="36"/>
                    <a:pt x="0" y="28"/>
                  </a:cubicBezTo>
                  <a:close/>
                </a:path>
              </a:pathLst>
            </a:custGeom>
            <a:solidFill>
              <a:srgbClr val="EAE5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77"/>
            <p:cNvSpPr>
              <a:spLocks/>
            </p:cNvSpPr>
            <p:nvPr/>
          </p:nvSpPr>
          <p:spPr bwMode="auto">
            <a:xfrm>
              <a:off x="7014093" y="3935382"/>
              <a:ext cx="183445" cy="117405"/>
            </a:xfrm>
            <a:custGeom>
              <a:avLst/>
              <a:gdLst>
                <a:gd name="T0" fmla="*/ 3 w 42"/>
                <a:gd name="T1" fmla="*/ 22 h 27"/>
                <a:gd name="T2" fmla="*/ 3 w 42"/>
                <a:gd name="T3" fmla="*/ 22 h 27"/>
                <a:gd name="T4" fmla="*/ 0 w 42"/>
                <a:gd name="T5" fmla="*/ 0 h 27"/>
                <a:gd name="T6" fmla="*/ 42 w 42"/>
                <a:gd name="T7" fmla="*/ 1 h 27"/>
                <a:gd name="T8" fmla="*/ 39 w 42"/>
                <a:gd name="T9" fmla="*/ 22 h 27"/>
                <a:gd name="T10" fmla="*/ 40 w 42"/>
                <a:gd name="T11" fmla="*/ 23 h 27"/>
                <a:gd name="T12" fmla="*/ 3 w 42"/>
                <a:gd name="T13" fmla="*/ 22 h 27"/>
              </a:gdLst>
              <a:ahLst/>
              <a:cxnLst>
                <a:cxn ang="0">
                  <a:pos x="T0" y="T1"/>
                </a:cxn>
                <a:cxn ang="0">
                  <a:pos x="T2" y="T3"/>
                </a:cxn>
                <a:cxn ang="0">
                  <a:pos x="T4" y="T5"/>
                </a:cxn>
                <a:cxn ang="0">
                  <a:pos x="T6" y="T7"/>
                </a:cxn>
                <a:cxn ang="0">
                  <a:pos x="T8" y="T9"/>
                </a:cxn>
                <a:cxn ang="0">
                  <a:pos x="T10" y="T11"/>
                </a:cxn>
                <a:cxn ang="0">
                  <a:pos x="T12" y="T13"/>
                </a:cxn>
              </a:cxnLst>
              <a:rect l="0" t="0" r="r" b="b"/>
              <a:pathLst>
                <a:path w="42" h="27">
                  <a:moveTo>
                    <a:pt x="3" y="22"/>
                  </a:moveTo>
                  <a:cubicBezTo>
                    <a:pt x="3" y="22"/>
                    <a:pt x="3" y="22"/>
                    <a:pt x="3" y="22"/>
                  </a:cubicBezTo>
                  <a:cubicBezTo>
                    <a:pt x="0" y="0"/>
                    <a:pt x="0" y="0"/>
                    <a:pt x="0" y="0"/>
                  </a:cubicBezTo>
                  <a:cubicBezTo>
                    <a:pt x="42" y="1"/>
                    <a:pt x="42" y="1"/>
                    <a:pt x="42" y="1"/>
                  </a:cubicBezTo>
                  <a:cubicBezTo>
                    <a:pt x="39" y="22"/>
                    <a:pt x="39" y="22"/>
                    <a:pt x="39" y="22"/>
                  </a:cubicBezTo>
                  <a:cubicBezTo>
                    <a:pt x="40" y="23"/>
                    <a:pt x="40" y="23"/>
                    <a:pt x="40" y="23"/>
                  </a:cubicBezTo>
                  <a:cubicBezTo>
                    <a:pt x="28" y="27"/>
                    <a:pt x="15" y="26"/>
                    <a:pt x="3" y="22"/>
                  </a:cubicBezTo>
                  <a:close/>
                </a:path>
              </a:pathLst>
            </a:custGeom>
            <a:solidFill>
              <a:srgbClr val="CAC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78"/>
            <p:cNvSpPr>
              <a:spLocks/>
            </p:cNvSpPr>
            <p:nvPr/>
          </p:nvSpPr>
          <p:spPr bwMode="auto">
            <a:xfrm>
              <a:off x="7014093" y="3935382"/>
              <a:ext cx="95392" cy="113736"/>
            </a:xfrm>
            <a:custGeom>
              <a:avLst/>
              <a:gdLst>
                <a:gd name="T0" fmla="*/ 3 w 22"/>
                <a:gd name="T1" fmla="*/ 22 h 26"/>
                <a:gd name="T2" fmla="*/ 3 w 22"/>
                <a:gd name="T3" fmla="*/ 22 h 26"/>
                <a:gd name="T4" fmla="*/ 0 w 22"/>
                <a:gd name="T5" fmla="*/ 0 h 26"/>
                <a:gd name="T6" fmla="*/ 22 w 22"/>
                <a:gd name="T7" fmla="*/ 1 h 26"/>
                <a:gd name="T8" fmla="*/ 22 w 22"/>
                <a:gd name="T9" fmla="*/ 25 h 26"/>
                <a:gd name="T10" fmla="*/ 3 w 22"/>
                <a:gd name="T11" fmla="*/ 22 h 26"/>
              </a:gdLst>
              <a:ahLst/>
              <a:cxnLst>
                <a:cxn ang="0">
                  <a:pos x="T0" y="T1"/>
                </a:cxn>
                <a:cxn ang="0">
                  <a:pos x="T2" y="T3"/>
                </a:cxn>
                <a:cxn ang="0">
                  <a:pos x="T4" y="T5"/>
                </a:cxn>
                <a:cxn ang="0">
                  <a:pos x="T6" y="T7"/>
                </a:cxn>
                <a:cxn ang="0">
                  <a:pos x="T8" y="T9"/>
                </a:cxn>
                <a:cxn ang="0">
                  <a:pos x="T10" y="T11"/>
                </a:cxn>
              </a:cxnLst>
              <a:rect l="0" t="0" r="r" b="b"/>
              <a:pathLst>
                <a:path w="22" h="26">
                  <a:moveTo>
                    <a:pt x="3" y="22"/>
                  </a:moveTo>
                  <a:cubicBezTo>
                    <a:pt x="3" y="22"/>
                    <a:pt x="3" y="22"/>
                    <a:pt x="3" y="22"/>
                  </a:cubicBezTo>
                  <a:cubicBezTo>
                    <a:pt x="0" y="0"/>
                    <a:pt x="0" y="0"/>
                    <a:pt x="0" y="0"/>
                  </a:cubicBezTo>
                  <a:cubicBezTo>
                    <a:pt x="22" y="1"/>
                    <a:pt x="22" y="1"/>
                    <a:pt x="22" y="1"/>
                  </a:cubicBezTo>
                  <a:cubicBezTo>
                    <a:pt x="22" y="25"/>
                    <a:pt x="22" y="25"/>
                    <a:pt x="22" y="25"/>
                  </a:cubicBezTo>
                  <a:cubicBezTo>
                    <a:pt x="16" y="26"/>
                    <a:pt x="9" y="24"/>
                    <a:pt x="3" y="22"/>
                  </a:cubicBezTo>
                  <a:close/>
                </a:path>
              </a:pathLst>
            </a:custGeom>
            <a:solidFill>
              <a:srgbClr val="DAD6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80"/>
            <p:cNvSpPr>
              <a:spLocks/>
            </p:cNvSpPr>
            <p:nvPr/>
          </p:nvSpPr>
          <p:spPr bwMode="auto">
            <a:xfrm>
              <a:off x="6797627" y="4232563"/>
              <a:ext cx="425593" cy="491634"/>
            </a:xfrm>
            <a:custGeom>
              <a:avLst/>
              <a:gdLst>
                <a:gd name="T0" fmla="*/ 80 w 232"/>
                <a:gd name="T1" fmla="*/ 0 h 268"/>
                <a:gd name="T2" fmla="*/ 232 w 232"/>
                <a:gd name="T3" fmla="*/ 49 h 268"/>
                <a:gd name="T4" fmla="*/ 154 w 232"/>
                <a:gd name="T5" fmla="*/ 268 h 268"/>
                <a:gd name="T6" fmla="*/ 0 w 232"/>
                <a:gd name="T7" fmla="*/ 218 h 268"/>
                <a:gd name="T8" fmla="*/ 80 w 232"/>
                <a:gd name="T9" fmla="*/ 0 h 268"/>
              </a:gdLst>
              <a:ahLst/>
              <a:cxnLst>
                <a:cxn ang="0">
                  <a:pos x="T0" y="T1"/>
                </a:cxn>
                <a:cxn ang="0">
                  <a:pos x="T2" y="T3"/>
                </a:cxn>
                <a:cxn ang="0">
                  <a:pos x="T4" y="T5"/>
                </a:cxn>
                <a:cxn ang="0">
                  <a:pos x="T6" y="T7"/>
                </a:cxn>
                <a:cxn ang="0">
                  <a:pos x="T8" y="T9"/>
                </a:cxn>
              </a:cxnLst>
              <a:rect l="0" t="0" r="r" b="b"/>
              <a:pathLst>
                <a:path w="232" h="268">
                  <a:moveTo>
                    <a:pt x="80" y="0"/>
                  </a:moveTo>
                  <a:lnTo>
                    <a:pt x="232" y="49"/>
                  </a:lnTo>
                  <a:lnTo>
                    <a:pt x="154" y="268"/>
                  </a:lnTo>
                  <a:lnTo>
                    <a:pt x="0" y="218"/>
                  </a:lnTo>
                  <a:lnTo>
                    <a:pt x="80" y="0"/>
                  </a:lnTo>
                  <a:close/>
                </a:path>
              </a:pathLst>
            </a:custGeom>
            <a:solidFill>
              <a:srgbClr val="E0D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81"/>
            <p:cNvSpPr>
              <a:spLocks/>
            </p:cNvSpPr>
            <p:nvPr/>
          </p:nvSpPr>
          <p:spPr bwMode="auto">
            <a:xfrm>
              <a:off x="6788456" y="4214219"/>
              <a:ext cx="425593" cy="495303"/>
            </a:xfrm>
            <a:custGeom>
              <a:avLst/>
              <a:gdLst>
                <a:gd name="T0" fmla="*/ 78 w 232"/>
                <a:gd name="T1" fmla="*/ 0 h 270"/>
                <a:gd name="T2" fmla="*/ 232 w 232"/>
                <a:gd name="T3" fmla="*/ 52 h 270"/>
                <a:gd name="T4" fmla="*/ 154 w 232"/>
                <a:gd name="T5" fmla="*/ 270 h 270"/>
                <a:gd name="T6" fmla="*/ 0 w 232"/>
                <a:gd name="T7" fmla="*/ 218 h 270"/>
                <a:gd name="T8" fmla="*/ 78 w 232"/>
                <a:gd name="T9" fmla="*/ 0 h 270"/>
              </a:gdLst>
              <a:ahLst/>
              <a:cxnLst>
                <a:cxn ang="0">
                  <a:pos x="T0" y="T1"/>
                </a:cxn>
                <a:cxn ang="0">
                  <a:pos x="T2" y="T3"/>
                </a:cxn>
                <a:cxn ang="0">
                  <a:pos x="T4" y="T5"/>
                </a:cxn>
                <a:cxn ang="0">
                  <a:pos x="T6" y="T7"/>
                </a:cxn>
                <a:cxn ang="0">
                  <a:pos x="T8" y="T9"/>
                </a:cxn>
              </a:cxnLst>
              <a:rect l="0" t="0" r="r" b="b"/>
              <a:pathLst>
                <a:path w="232" h="270">
                  <a:moveTo>
                    <a:pt x="78" y="0"/>
                  </a:moveTo>
                  <a:lnTo>
                    <a:pt x="232" y="52"/>
                  </a:lnTo>
                  <a:lnTo>
                    <a:pt x="154" y="270"/>
                  </a:lnTo>
                  <a:lnTo>
                    <a:pt x="0" y="218"/>
                  </a:lnTo>
                  <a:lnTo>
                    <a:pt x="78" y="0"/>
                  </a:lnTo>
                  <a:close/>
                </a:path>
              </a:pathLst>
            </a:custGeom>
            <a:solidFill>
              <a:schemeClr val="accent5">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3" name="Freeform 82"/>
            <p:cNvSpPr>
              <a:spLocks/>
            </p:cNvSpPr>
            <p:nvPr/>
          </p:nvSpPr>
          <p:spPr bwMode="auto">
            <a:xfrm>
              <a:off x="6905861" y="4271086"/>
              <a:ext cx="308188" cy="438435"/>
            </a:xfrm>
            <a:custGeom>
              <a:avLst/>
              <a:gdLst>
                <a:gd name="T0" fmla="*/ 107 w 168"/>
                <a:gd name="T1" fmla="*/ 0 h 239"/>
                <a:gd name="T2" fmla="*/ 168 w 168"/>
                <a:gd name="T3" fmla="*/ 21 h 239"/>
                <a:gd name="T4" fmla="*/ 90 w 168"/>
                <a:gd name="T5" fmla="*/ 239 h 239"/>
                <a:gd name="T6" fmla="*/ 0 w 168"/>
                <a:gd name="T7" fmla="*/ 209 h 239"/>
                <a:gd name="T8" fmla="*/ 107 w 168"/>
                <a:gd name="T9" fmla="*/ 0 h 239"/>
              </a:gdLst>
              <a:ahLst/>
              <a:cxnLst>
                <a:cxn ang="0">
                  <a:pos x="T0" y="T1"/>
                </a:cxn>
                <a:cxn ang="0">
                  <a:pos x="T2" y="T3"/>
                </a:cxn>
                <a:cxn ang="0">
                  <a:pos x="T4" y="T5"/>
                </a:cxn>
                <a:cxn ang="0">
                  <a:pos x="T6" y="T7"/>
                </a:cxn>
                <a:cxn ang="0">
                  <a:pos x="T8" y="T9"/>
                </a:cxn>
              </a:cxnLst>
              <a:rect l="0" t="0" r="r" b="b"/>
              <a:pathLst>
                <a:path w="168" h="239">
                  <a:moveTo>
                    <a:pt x="107" y="0"/>
                  </a:moveTo>
                  <a:lnTo>
                    <a:pt x="168" y="21"/>
                  </a:lnTo>
                  <a:lnTo>
                    <a:pt x="90" y="239"/>
                  </a:lnTo>
                  <a:lnTo>
                    <a:pt x="0" y="209"/>
                  </a:lnTo>
                  <a:lnTo>
                    <a:pt x="107" y="0"/>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Freeform 83"/>
            <p:cNvSpPr>
              <a:spLocks/>
            </p:cNvSpPr>
            <p:nvPr/>
          </p:nvSpPr>
          <p:spPr bwMode="auto">
            <a:xfrm>
              <a:off x="6828814" y="3465762"/>
              <a:ext cx="554005" cy="665907"/>
            </a:xfrm>
            <a:custGeom>
              <a:avLst/>
              <a:gdLst>
                <a:gd name="T0" fmla="*/ 64 w 128"/>
                <a:gd name="T1" fmla="*/ 0 h 153"/>
                <a:gd name="T2" fmla="*/ 68 w 128"/>
                <a:gd name="T3" fmla="*/ 0 h 153"/>
                <a:gd name="T4" fmla="*/ 111 w 128"/>
                <a:gd name="T5" fmla="*/ 0 h 153"/>
                <a:gd name="T6" fmla="*/ 114 w 128"/>
                <a:gd name="T7" fmla="*/ 15 h 153"/>
                <a:gd name="T8" fmla="*/ 127 w 128"/>
                <a:gd name="T9" fmla="*/ 30 h 153"/>
                <a:gd name="T10" fmla="*/ 127 w 128"/>
                <a:gd name="T11" fmla="*/ 65 h 153"/>
                <a:gd name="T12" fmla="*/ 1 w 128"/>
                <a:gd name="T13" fmla="*/ 64 h 153"/>
                <a:gd name="T14" fmla="*/ 1 w 128"/>
                <a:gd name="T15" fmla="*/ 14 h 153"/>
                <a:gd name="T16" fmla="*/ 11 w 128"/>
                <a:gd name="T17" fmla="*/ 0 h 153"/>
                <a:gd name="T18" fmla="*/ 60 w 128"/>
                <a:gd name="T19" fmla="*/ 0 h 153"/>
                <a:gd name="T20" fmla="*/ 64 w 128"/>
                <a:gd name="T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53">
                  <a:moveTo>
                    <a:pt x="64" y="0"/>
                  </a:moveTo>
                  <a:cubicBezTo>
                    <a:pt x="65" y="0"/>
                    <a:pt x="67" y="0"/>
                    <a:pt x="68" y="0"/>
                  </a:cubicBezTo>
                  <a:cubicBezTo>
                    <a:pt x="111" y="0"/>
                    <a:pt x="111" y="0"/>
                    <a:pt x="111" y="0"/>
                  </a:cubicBezTo>
                  <a:cubicBezTo>
                    <a:pt x="114" y="15"/>
                    <a:pt x="114" y="15"/>
                    <a:pt x="114" y="15"/>
                  </a:cubicBezTo>
                  <a:cubicBezTo>
                    <a:pt x="127" y="30"/>
                    <a:pt x="127" y="30"/>
                    <a:pt x="127" y="30"/>
                  </a:cubicBezTo>
                  <a:cubicBezTo>
                    <a:pt x="127" y="42"/>
                    <a:pt x="128" y="54"/>
                    <a:pt x="127" y="65"/>
                  </a:cubicBezTo>
                  <a:cubicBezTo>
                    <a:pt x="121" y="153"/>
                    <a:pt x="9" y="152"/>
                    <a:pt x="1" y="64"/>
                  </a:cubicBezTo>
                  <a:cubicBezTo>
                    <a:pt x="0" y="48"/>
                    <a:pt x="1" y="31"/>
                    <a:pt x="1" y="14"/>
                  </a:cubicBezTo>
                  <a:cubicBezTo>
                    <a:pt x="11" y="0"/>
                    <a:pt x="11" y="0"/>
                    <a:pt x="11" y="0"/>
                  </a:cubicBezTo>
                  <a:cubicBezTo>
                    <a:pt x="60" y="0"/>
                    <a:pt x="60" y="0"/>
                    <a:pt x="60" y="0"/>
                  </a:cubicBezTo>
                  <a:cubicBezTo>
                    <a:pt x="61" y="0"/>
                    <a:pt x="63" y="0"/>
                    <a:pt x="64" y="0"/>
                  </a:cubicBez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5" name="Freeform 84"/>
            <p:cNvSpPr>
              <a:spLocks/>
            </p:cNvSpPr>
            <p:nvPr/>
          </p:nvSpPr>
          <p:spPr bwMode="auto">
            <a:xfrm>
              <a:off x="6828814" y="3465762"/>
              <a:ext cx="280672" cy="570516"/>
            </a:xfrm>
            <a:custGeom>
              <a:avLst/>
              <a:gdLst>
                <a:gd name="T0" fmla="*/ 64 w 65"/>
                <a:gd name="T1" fmla="*/ 0 h 131"/>
                <a:gd name="T2" fmla="*/ 65 w 65"/>
                <a:gd name="T3" fmla="*/ 0 h 131"/>
                <a:gd name="T4" fmla="*/ 65 w 65"/>
                <a:gd name="T5" fmla="*/ 130 h 131"/>
                <a:gd name="T6" fmla="*/ 1 w 65"/>
                <a:gd name="T7" fmla="*/ 64 h 131"/>
                <a:gd name="T8" fmla="*/ 1 w 65"/>
                <a:gd name="T9" fmla="*/ 14 h 131"/>
                <a:gd name="T10" fmla="*/ 11 w 65"/>
                <a:gd name="T11" fmla="*/ 0 h 131"/>
                <a:gd name="T12" fmla="*/ 60 w 65"/>
                <a:gd name="T13" fmla="*/ 0 h 131"/>
                <a:gd name="T14" fmla="*/ 64 w 65"/>
                <a:gd name="T15" fmla="*/ 0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131">
                  <a:moveTo>
                    <a:pt x="64" y="0"/>
                  </a:moveTo>
                  <a:cubicBezTo>
                    <a:pt x="64" y="0"/>
                    <a:pt x="65" y="0"/>
                    <a:pt x="65" y="0"/>
                  </a:cubicBezTo>
                  <a:cubicBezTo>
                    <a:pt x="65" y="130"/>
                    <a:pt x="65" y="130"/>
                    <a:pt x="65" y="130"/>
                  </a:cubicBezTo>
                  <a:cubicBezTo>
                    <a:pt x="35" y="131"/>
                    <a:pt x="5" y="108"/>
                    <a:pt x="1" y="64"/>
                  </a:cubicBezTo>
                  <a:cubicBezTo>
                    <a:pt x="0" y="48"/>
                    <a:pt x="1" y="31"/>
                    <a:pt x="1" y="14"/>
                  </a:cubicBezTo>
                  <a:cubicBezTo>
                    <a:pt x="11" y="0"/>
                    <a:pt x="11" y="0"/>
                    <a:pt x="11" y="0"/>
                  </a:cubicBezTo>
                  <a:cubicBezTo>
                    <a:pt x="60" y="0"/>
                    <a:pt x="60" y="0"/>
                    <a:pt x="60" y="0"/>
                  </a:cubicBezTo>
                  <a:cubicBezTo>
                    <a:pt x="61" y="0"/>
                    <a:pt x="63" y="0"/>
                    <a:pt x="64" y="0"/>
                  </a:cubicBezTo>
                  <a:close/>
                </a:path>
              </a:pathLst>
            </a:custGeom>
            <a:solidFill>
              <a:srgbClr val="FAD9CA"/>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6" name="Freeform 85"/>
            <p:cNvSpPr>
              <a:spLocks/>
            </p:cNvSpPr>
            <p:nvPr/>
          </p:nvSpPr>
          <p:spPr bwMode="auto">
            <a:xfrm>
              <a:off x="6731587" y="3408893"/>
              <a:ext cx="698928" cy="313692"/>
            </a:xfrm>
            <a:custGeom>
              <a:avLst/>
              <a:gdLst>
                <a:gd name="T0" fmla="*/ 161 w 161"/>
                <a:gd name="T1" fmla="*/ 56 h 72"/>
                <a:gd name="T2" fmla="*/ 87 w 161"/>
                <a:gd name="T3" fmla="*/ 40 h 72"/>
                <a:gd name="T4" fmla="*/ 87 w 161"/>
                <a:gd name="T5" fmla="*/ 40 h 72"/>
                <a:gd name="T6" fmla="*/ 87 w 161"/>
                <a:gd name="T7" fmla="*/ 40 h 72"/>
                <a:gd name="T8" fmla="*/ 87 w 161"/>
                <a:gd name="T9" fmla="*/ 40 h 72"/>
                <a:gd name="T10" fmla="*/ 87 w 161"/>
                <a:gd name="T11" fmla="*/ 40 h 72"/>
                <a:gd name="T12" fmla="*/ 87 w 161"/>
                <a:gd name="T13" fmla="*/ 40 h 72"/>
                <a:gd name="T14" fmla="*/ 87 w 161"/>
                <a:gd name="T15" fmla="*/ 40 h 72"/>
                <a:gd name="T16" fmla="*/ 87 w 161"/>
                <a:gd name="T17" fmla="*/ 40 h 72"/>
                <a:gd name="T18" fmla="*/ 87 w 161"/>
                <a:gd name="T19" fmla="*/ 40 h 72"/>
                <a:gd name="T20" fmla="*/ 87 w 161"/>
                <a:gd name="T21" fmla="*/ 40 h 72"/>
                <a:gd name="T22" fmla="*/ 87 w 161"/>
                <a:gd name="T23" fmla="*/ 40 h 72"/>
                <a:gd name="T24" fmla="*/ 87 w 161"/>
                <a:gd name="T25" fmla="*/ 40 h 72"/>
                <a:gd name="T26" fmla="*/ 87 w 161"/>
                <a:gd name="T27" fmla="*/ 40 h 72"/>
                <a:gd name="T28" fmla="*/ 87 w 161"/>
                <a:gd name="T29" fmla="*/ 39 h 72"/>
                <a:gd name="T30" fmla="*/ 87 w 161"/>
                <a:gd name="T31" fmla="*/ 39 h 72"/>
                <a:gd name="T32" fmla="*/ 87 w 161"/>
                <a:gd name="T33" fmla="*/ 39 h 72"/>
                <a:gd name="T34" fmla="*/ 87 w 161"/>
                <a:gd name="T35" fmla="*/ 39 h 72"/>
                <a:gd name="T36" fmla="*/ 87 w 161"/>
                <a:gd name="T37" fmla="*/ 39 h 72"/>
                <a:gd name="T38" fmla="*/ 87 w 161"/>
                <a:gd name="T39" fmla="*/ 40 h 72"/>
                <a:gd name="T40" fmla="*/ 87 w 161"/>
                <a:gd name="T41" fmla="*/ 40 h 72"/>
                <a:gd name="T42" fmla="*/ 86 w 161"/>
                <a:gd name="T43" fmla="*/ 41 h 72"/>
                <a:gd name="T44" fmla="*/ 86 w 161"/>
                <a:gd name="T45" fmla="*/ 41 h 72"/>
                <a:gd name="T46" fmla="*/ 86 w 161"/>
                <a:gd name="T47" fmla="*/ 42 h 72"/>
                <a:gd name="T48" fmla="*/ 86 w 161"/>
                <a:gd name="T49" fmla="*/ 42 h 72"/>
                <a:gd name="T50" fmla="*/ 86 w 161"/>
                <a:gd name="T51" fmla="*/ 42 h 72"/>
                <a:gd name="T52" fmla="*/ 20 w 161"/>
                <a:gd name="T53" fmla="*/ 69 h 72"/>
                <a:gd name="T54" fmla="*/ 19 w 161"/>
                <a:gd name="T55" fmla="*/ 19 h 72"/>
                <a:gd name="T56" fmla="*/ 87 w 161"/>
                <a:gd name="T57" fmla="*/ 0 h 72"/>
                <a:gd name="T58" fmla="*/ 88 w 161"/>
                <a:gd name="T59" fmla="*/ 0 h 72"/>
                <a:gd name="T60" fmla="*/ 112 w 161"/>
                <a:gd name="T61" fmla="*/ 0 h 72"/>
                <a:gd name="T62" fmla="*/ 158 w 161"/>
                <a:gd name="T63"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72">
                  <a:moveTo>
                    <a:pt x="158" y="40"/>
                  </a:moveTo>
                  <a:cubicBezTo>
                    <a:pt x="161" y="56"/>
                    <a:pt x="161" y="56"/>
                    <a:pt x="161" y="56"/>
                  </a:cubicBezTo>
                  <a:cubicBezTo>
                    <a:pt x="149" y="64"/>
                    <a:pt x="149" y="64"/>
                    <a:pt x="149" y="64"/>
                  </a:cubicBezTo>
                  <a:cubicBezTo>
                    <a:pt x="98" y="72"/>
                    <a:pt x="90" y="51"/>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40"/>
                  </a:cubicBezTo>
                  <a:cubicBezTo>
                    <a:pt x="87" y="40"/>
                    <a:pt x="87" y="40"/>
                    <a:pt x="87" y="40"/>
                  </a:cubicBezTo>
                  <a:cubicBezTo>
                    <a:pt x="87" y="40"/>
                    <a:pt x="87" y="40"/>
                    <a:pt x="87" y="40"/>
                  </a:cubicBezTo>
                  <a:cubicBezTo>
                    <a:pt x="87" y="40"/>
                    <a:pt x="87" y="41"/>
                    <a:pt x="87" y="41"/>
                  </a:cubicBezTo>
                  <a:cubicBezTo>
                    <a:pt x="86" y="41"/>
                    <a:pt x="86" y="41"/>
                    <a:pt x="86" y="41"/>
                  </a:cubicBezTo>
                  <a:cubicBezTo>
                    <a:pt x="86" y="41"/>
                    <a:pt x="86" y="41"/>
                    <a:pt x="86" y="41"/>
                  </a:cubicBezTo>
                  <a:cubicBezTo>
                    <a:pt x="86" y="41"/>
                    <a:pt x="86" y="41"/>
                    <a:pt x="86" y="41"/>
                  </a:cubicBezTo>
                  <a:cubicBezTo>
                    <a:pt x="86" y="41"/>
                    <a:pt x="86" y="41"/>
                    <a:pt x="86" y="41"/>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79" y="66"/>
                    <a:pt x="47" y="71"/>
                    <a:pt x="20" y="69"/>
                  </a:cubicBezTo>
                  <a:cubicBezTo>
                    <a:pt x="25" y="55"/>
                    <a:pt x="0" y="50"/>
                    <a:pt x="6" y="40"/>
                  </a:cubicBezTo>
                  <a:cubicBezTo>
                    <a:pt x="19" y="19"/>
                    <a:pt x="19" y="19"/>
                    <a:pt x="19" y="19"/>
                  </a:cubicBezTo>
                  <a:cubicBezTo>
                    <a:pt x="26" y="32"/>
                    <a:pt x="24" y="0"/>
                    <a:pt x="40" y="0"/>
                  </a:cubicBezTo>
                  <a:cubicBezTo>
                    <a:pt x="87" y="0"/>
                    <a:pt x="87" y="0"/>
                    <a:pt x="87" y="0"/>
                  </a:cubicBezTo>
                  <a:cubicBezTo>
                    <a:pt x="88" y="0"/>
                    <a:pt x="88" y="0"/>
                    <a:pt x="88" y="0"/>
                  </a:cubicBezTo>
                  <a:cubicBezTo>
                    <a:pt x="88" y="0"/>
                    <a:pt x="88" y="0"/>
                    <a:pt x="88" y="0"/>
                  </a:cubicBezTo>
                  <a:cubicBezTo>
                    <a:pt x="112" y="0"/>
                    <a:pt x="112" y="0"/>
                    <a:pt x="112" y="0"/>
                  </a:cubicBezTo>
                  <a:cubicBezTo>
                    <a:pt x="112" y="0"/>
                    <a:pt x="112" y="0"/>
                    <a:pt x="112" y="0"/>
                  </a:cubicBezTo>
                  <a:cubicBezTo>
                    <a:pt x="119" y="0"/>
                    <a:pt x="119" y="0"/>
                    <a:pt x="119" y="0"/>
                  </a:cubicBezTo>
                  <a:cubicBezTo>
                    <a:pt x="140" y="0"/>
                    <a:pt x="158" y="17"/>
                    <a:pt x="158" y="39"/>
                  </a:cubicBezTo>
                  <a:cubicBezTo>
                    <a:pt x="158" y="40"/>
                    <a:pt x="158" y="40"/>
                    <a:pt x="158" y="40"/>
                  </a:cubicBezTo>
                  <a:close/>
                </a:path>
              </a:pathLst>
            </a:custGeom>
            <a:solidFill>
              <a:srgbClr val="75524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7" name="Freeform 86"/>
            <p:cNvSpPr>
              <a:spLocks/>
            </p:cNvSpPr>
            <p:nvPr/>
          </p:nvSpPr>
          <p:spPr bwMode="auto">
            <a:xfrm>
              <a:off x="6731587" y="3408893"/>
              <a:ext cx="377898" cy="310023"/>
            </a:xfrm>
            <a:custGeom>
              <a:avLst/>
              <a:gdLst>
                <a:gd name="T0" fmla="*/ 87 w 87"/>
                <a:gd name="T1" fmla="*/ 39 h 71"/>
                <a:gd name="T2" fmla="*/ 87 w 87"/>
                <a:gd name="T3" fmla="*/ 40 h 71"/>
                <a:gd name="T4" fmla="*/ 87 w 87"/>
                <a:gd name="T5" fmla="*/ 40 h 71"/>
                <a:gd name="T6" fmla="*/ 87 w 87"/>
                <a:gd name="T7" fmla="*/ 40 h 71"/>
                <a:gd name="T8" fmla="*/ 87 w 87"/>
                <a:gd name="T9" fmla="*/ 41 h 71"/>
                <a:gd name="T10" fmla="*/ 86 w 87"/>
                <a:gd name="T11" fmla="*/ 41 h 71"/>
                <a:gd name="T12" fmla="*/ 86 w 87"/>
                <a:gd name="T13" fmla="*/ 41 h 71"/>
                <a:gd name="T14" fmla="*/ 86 w 87"/>
                <a:gd name="T15" fmla="*/ 41 h 71"/>
                <a:gd name="T16" fmla="*/ 86 w 87"/>
                <a:gd name="T17" fmla="*/ 41 h 71"/>
                <a:gd name="T18" fmla="*/ 86 w 87"/>
                <a:gd name="T19" fmla="*/ 42 h 71"/>
                <a:gd name="T20" fmla="*/ 86 w 87"/>
                <a:gd name="T21" fmla="*/ 42 h 71"/>
                <a:gd name="T22" fmla="*/ 86 w 87"/>
                <a:gd name="T23" fmla="*/ 42 h 71"/>
                <a:gd name="T24" fmla="*/ 86 w 87"/>
                <a:gd name="T25" fmla="*/ 42 h 71"/>
                <a:gd name="T26" fmla="*/ 86 w 87"/>
                <a:gd name="T27" fmla="*/ 42 h 71"/>
                <a:gd name="T28" fmla="*/ 86 w 87"/>
                <a:gd name="T29" fmla="*/ 42 h 71"/>
                <a:gd name="T30" fmla="*/ 20 w 87"/>
                <a:gd name="T31" fmla="*/ 69 h 71"/>
                <a:gd name="T32" fmla="*/ 6 w 87"/>
                <a:gd name="T33" fmla="*/ 40 h 71"/>
                <a:gd name="T34" fmla="*/ 19 w 87"/>
                <a:gd name="T35" fmla="*/ 19 h 71"/>
                <a:gd name="T36" fmla="*/ 40 w 87"/>
                <a:gd name="T37" fmla="*/ 0 h 71"/>
                <a:gd name="T38" fmla="*/ 87 w 87"/>
                <a:gd name="T39" fmla="*/ 0 h 71"/>
                <a:gd name="T40" fmla="*/ 87 w 87"/>
                <a:gd name="T41" fmla="*/ 3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71">
                  <a:moveTo>
                    <a:pt x="87" y="39"/>
                  </a:moveTo>
                  <a:cubicBezTo>
                    <a:pt x="87" y="40"/>
                    <a:pt x="87" y="40"/>
                    <a:pt x="87" y="40"/>
                  </a:cubicBezTo>
                  <a:cubicBezTo>
                    <a:pt x="87" y="40"/>
                    <a:pt x="87" y="40"/>
                    <a:pt x="87" y="40"/>
                  </a:cubicBezTo>
                  <a:cubicBezTo>
                    <a:pt x="87" y="40"/>
                    <a:pt x="87" y="40"/>
                    <a:pt x="87" y="40"/>
                  </a:cubicBezTo>
                  <a:cubicBezTo>
                    <a:pt x="87" y="40"/>
                    <a:pt x="87" y="41"/>
                    <a:pt x="87" y="41"/>
                  </a:cubicBezTo>
                  <a:cubicBezTo>
                    <a:pt x="86" y="41"/>
                    <a:pt x="86" y="41"/>
                    <a:pt x="86" y="41"/>
                  </a:cubicBezTo>
                  <a:cubicBezTo>
                    <a:pt x="86" y="41"/>
                    <a:pt x="86" y="41"/>
                    <a:pt x="86" y="41"/>
                  </a:cubicBezTo>
                  <a:cubicBezTo>
                    <a:pt x="86" y="41"/>
                    <a:pt x="86" y="41"/>
                    <a:pt x="86" y="41"/>
                  </a:cubicBezTo>
                  <a:cubicBezTo>
                    <a:pt x="86" y="41"/>
                    <a:pt x="86" y="41"/>
                    <a:pt x="86" y="41"/>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79" y="66"/>
                    <a:pt x="47" y="71"/>
                    <a:pt x="20" y="69"/>
                  </a:cubicBezTo>
                  <a:cubicBezTo>
                    <a:pt x="25" y="55"/>
                    <a:pt x="0" y="50"/>
                    <a:pt x="6" y="40"/>
                  </a:cubicBezTo>
                  <a:cubicBezTo>
                    <a:pt x="19" y="19"/>
                    <a:pt x="19" y="19"/>
                    <a:pt x="19" y="19"/>
                  </a:cubicBezTo>
                  <a:cubicBezTo>
                    <a:pt x="26" y="32"/>
                    <a:pt x="24" y="0"/>
                    <a:pt x="40" y="0"/>
                  </a:cubicBezTo>
                  <a:cubicBezTo>
                    <a:pt x="87" y="0"/>
                    <a:pt x="87" y="0"/>
                    <a:pt x="87" y="0"/>
                  </a:cubicBezTo>
                  <a:lnTo>
                    <a:pt x="87" y="39"/>
                  </a:lnTo>
                  <a:close/>
                </a:path>
              </a:pathLst>
            </a:custGeom>
            <a:solidFill>
              <a:srgbClr val="8A625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 name="Freeform 87"/>
            <p:cNvSpPr>
              <a:spLocks/>
            </p:cNvSpPr>
            <p:nvPr/>
          </p:nvSpPr>
          <p:spPr bwMode="auto">
            <a:xfrm>
              <a:off x="7258076" y="4122496"/>
              <a:ext cx="260492" cy="427428"/>
            </a:xfrm>
            <a:custGeom>
              <a:avLst/>
              <a:gdLst>
                <a:gd name="T0" fmla="*/ 2 w 60"/>
                <a:gd name="T1" fmla="*/ 5 h 98"/>
                <a:gd name="T2" fmla="*/ 3 w 60"/>
                <a:gd name="T3" fmla="*/ 5 h 98"/>
                <a:gd name="T4" fmla="*/ 5 w 60"/>
                <a:gd name="T5" fmla="*/ 4 h 98"/>
                <a:gd name="T6" fmla="*/ 5 w 60"/>
                <a:gd name="T7" fmla="*/ 4 h 98"/>
                <a:gd name="T8" fmla="*/ 19 w 60"/>
                <a:gd name="T9" fmla="*/ 1 h 98"/>
                <a:gd name="T10" fmla="*/ 30 w 60"/>
                <a:gd name="T11" fmla="*/ 2 h 98"/>
                <a:gd name="T12" fmla="*/ 37 w 60"/>
                <a:gd name="T13" fmla="*/ 10 h 98"/>
                <a:gd name="T14" fmla="*/ 42 w 60"/>
                <a:gd name="T15" fmla="*/ 27 h 98"/>
                <a:gd name="T16" fmla="*/ 42 w 60"/>
                <a:gd name="T17" fmla="*/ 27 h 98"/>
                <a:gd name="T18" fmla="*/ 57 w 60"/>
                <a:gd name="T19" fmla="*/ 76 h 98"/>
                <a:gd name="T20" fmla="*/ 46 w 60"/>
                <a:gd name="T21" fmla="*/ 96 h 98"/>
                <a:gd name="T22" fmla="*/ 46 w 60"/>
                <a:gd name="T23" fmla="*/ 96 h 98"/>
                <a:gd name="T24" fmla="*/ 25 w 60"/>
                <a:gd name="T25" fmla="*/ 85 h 98"/>
                <a:gd name="T26" fmla="*/ 0 w 60"/>
                <a:gd name="T27" fmla="*/ 6 h 98"/>
                <a:gd name="T28" fmla="*/ 2 w 60"/>
                <a:gd name="T29" fmla="*/ 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98">
                  <a:moveTo>
                    <a:pt x="2" y="5"/>
                  </a:moveTo>
                  <a:cubicBezTo>
                    <a:pt x="3" y="5"/>
                    <a:pt x="3" y="5"/>
                    <a:pt x="3" y="5"/>
                  </a:cubicBezTo>
                  <a:cubicBezTo>
                    <a:pt x="5" y="4"/>
                    <a:pt x="5" y="4"/>
                    <a:pt x="5" y="4"/>
                  </a:cubicBezTo>
                  <a:cubicBezTo>
                    <a:pt x="5" y="4"/>
                    <a:pt x="5" y="4"/>
                    <a:pt x="5" y="4"/>
                  </a:cubicBezTo>
                  <a:cubicBezTo>
                    <a:pt x="19" y="1"/>
                    <a:pt x="19" y="1"/>
                    <a:pt x="19" y="1"/>
                  </a:cubicBezTo>
                  <a:cubicBezTo>
                    <a:pt x="23" y="0"/>
                    <a:pt x="26" y="0"/>
                    <a:pt x="30" y="2"/>
                  </a:cubicBezTo>
                  <a:cubicBezTo>
                    <a:pt x="33" y="4"/>
                    <a:pt x="36" y="6"/>
                    <a:pt x="37" y="10"/>
                  </a:cubicBezTo>
                  <a:cubicBezTo>
                    <a:pt x="42" y="27"/>
                    <a:pt x="42" y="27"/>
                    <a:pt x="42" y="27"/>
                  </a:cubicBezTo>
                  <a:cubicBezTo>
                    <a:pt x="42" y="27"/>
                    <a:pt x="42" y="27"/>
                    <a:pt x="42" y="27"/>
                  </a:cubicBezTo>
                  <a:cubicBezTo>
                    <a:pt x="57" y="76"/>
                    <a:pt x="57" y="76"/>
                    <a:pt x="57" y="76"/>
                  </a:cubicBezTo>
                  <a:cubicBezTo>
                    <a:pt x="60" y="84"/>
                    <a:pt x="54" y="93"/>
                    <a:pt x="46" y="96"/>
                  </a:cubicBezTo>
                  <a:cubicBezTo>
                    <a:pt x="46" y="96"/>
                    <a:pt x="46" y="96"/>
                    <a:pt x="46" y="96"/>
                  </a:cubicBezTo>
                  <a:cubicBezTo>
                    <a:pt x="37" y="98"/>
                    <a:pt x="27" y="93"/>
                    <a:pt x="25" y="85"/>
                  </a:cubicBezTo>
                  <a:cubicBezTo>
                    <a:pt x="0" y="6"/>
                    <a:pt x="0" y="6"/>
                    <a:pt x="0" y="6"/>
                  </a:cubicBezTo>
                  <a:cubicBezTo>
                    <a:pt x="2" y="5"/>
                    <a:pt x="2" y="5"/>
                    <a:pt x="2" y="5"/>
                  </a:cubicBezTo>
                  <a:close/>
                </a:path>
              </a:pathLst>
            </a:custGeom>
            <a:solidFill>
              <a:srgbClr val="F8BAFE"/>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9" name="Freeform 88"/>
            <p:cNvSpPr>
              <a:spLocks/>
            </p:cNvSpPr>
            <p:nvPr/>
          </p:nvSpPr>
          <p:spPr bwMode="auto">
            <a:xfrm>
              <a:off x="7360805" y="4419678"/>
              <a:ext cx="165101" cy="324699"/>
            </a:xfrm>
            <a:custGeom>
              <a:avLst/>
              <a:gdLst>
                <a:gd name="T0" fmla="*/ 1 w 38"/>
                <a:gd name="T1" fmla="*/ 1 h 75"/>
                <a:gd name="T2" fmla="*/ 3 w 38"/>
                <a:gd name="T3" fmla="*/ 1 h 75"/>
                <a:gd name="T4" fmla="*/ 4 w 38"/>
                <a:gd name="T5" fmla="*/ 1 h 75"/>
                <a:gd name="T6" fmla="*/ 4 w 38"/>
                <a:gd name="T7" fmla="*/ 1 h 75"/>
                <a:gd name="T8" fmla="*/ 19 w 38"/>
                <a:gd name="T9" fmla="*/ 0 h 75"/>
                <a:gd name="T10" fmla="*/ 29 w 38"/>
                <a:gd name="T11" fmla="*/ 4 h 75"/>
                <a:gd name="T12" fmla="*/ 34 w 38"/>
                <a:gd name="T13" fmla="*/ 13 h 75"/>
                <a:gd name="T14" fmla="*/ 35 w 38"/>
                <a:gd name="T15" fmla="*/ 31 h 75"/>
                <a:gd name="T16" fmla="*/ 35 w 38"/>
                <a:gd name="T17" fmla="*/ 32 h 75"/>
                <a:gd name="T18" fmla="*/ 38 w 38"/>
                <a:gd name="T19" fmla="*/ 74 h 75"/>
                <a:gd name="T20" fmla="*/ 4 w 38"/>
                <a:gd name="T21" fmla="*/ 75 h 75"/>
                <a:gd name="T22" fmla="*/ 0 w 38"/>
                <a:gd name="T23" fmla="*/ 1 h 75"/>
                <a:gd name="T24" fmla="*/ 1 w 38"/>
                <a:gd name="T25"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75">
                  <a:moveTo>
                    <a:pt x="1" y="1"/>
                  </a:moveTo>
                  <a:cubicBezTo>
                    <a:pt x="3" y="1"/>
                    <a:pt x="3" y="1"/>
                    <a:pt x="3" y="1"/>
                  </a:cubicBezTo>
                  <a:cubicBezTo>
                    <a:pt x="4" y="1"/>
                    <a:pt x="4" y="1"/>
                    <a:pt x="4" y="1"/>
                  </a:cubicBezTo>
                  <a:cubicBezTo>
                    <a:pt x="4" y="1"/>
                    <a:pt x="4" y="1"/>
                    <a:pt x="4" y="1"/>
                  </a:cubicBezTo>
                  <a:cubicBezTo>
                    <a:pt x="19" y="0"/>
                    <a:pt x="19" y="0"/>
                    <a:pt x="19" y="0"/>
                  </a:cubicBezTo>
                  <a:cubicBezTo>
                    <a:pt x="23" y="0"/>
                    <a:pt x="26" y="2"/>
                    <a:pt x="29" y="4"/>
                  </a:cubicBezTo>
                  <a:cubicBezTo>
                    <a:pt x="32" y="7"/>
                    <a:pt x="34" y="9"/>
                    <a:pt x="34" y="13"/>
                  </a:cubicBezTo>
                  <a:cubicBezTo>
                    <a:pt x="35" y="31"/>
                    <a:pt x="35" y="31"/>
                    <a:pt x="35" y="31"/>
                  </a:cubicBezTo>
                  <a:cubicBezTo>
                    <a:pt x="35" y="32"/>
                    <a:pt x="35" y="32"/>
                    <a:pt x="35" y="32"/>
                  </a:cubicBezTo>
                  <a:cubicBezTo>
                    <a:pt x="38" y="74"/>
                    <a:pt x="38" y="74"/>
                    <a:pt x="38" y="74"/>
                  </a:cubicBezTo>
                  <a:cubicBezTo>
                    <a:pt x="4" y="75"/>
                    <a:pt x="4" y="75"/>
                    <a:pt x="4" y="75"/>
                  </a:cubicBezTo>
                  <a:cubicBezTo>
                    <a:pt x="0" y="1"/>
                    <a:pt x="0" y="1"/>
                    <a:pt x="0" y="1"/>
                  </a:cubicBezTo>
                  <a:cubicBezTo>
                    <a:pt x="1" y="1"/>
                    <a:pt x="1" y="1"/>
                    <a:pt x="1" y="1"/>
                  </a:cubicBezTo>
                  <a:close/>
                </a:path>
              </a:pathLst>
            </a:custGeom>
            <a:solidFill>
              <a:srgbClr val="F8BAFE"/>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0" name="Freeform 89"/>
            <p:cNvSpPr>
              <a:spLocks/>
            </p:cNvSpPr>
            <p:nvPr/>
          </p:nvSpPr>
          <p:spPr bwMode="auto">
            <a:xfrm>
              <a:off x="6705905" y="4375651"/>
              <a:ext cx="339375" cy="282506"/>
            </a:xfrm>
            <a:custGeom>
              <a:avLst/>
              <a:gdLst>
                <a:gd name="T0" fmla="*/ 11 w 78"/>
                <a:gd name="T1" fmla="*/ 2 h 65"/>
                <a:gd name="T2" fmla="*/ 10 w 78"/>
                <a:gd name="T3" fmla="*/ 3 h 65"/>
                <a:gd name="T4" fmla="*/ 9 w 78"/>
                <a:gd name="T5" fmla="*/ 4 h 65"/>
                <a:gd name="T6" fmla="*/ 9 w 78"/>
                <a:gd name="T7" fmla="*/ 4 h 65"/>
                <a:gd name="T8" fmla="*/ 2 w 78"/>
                <a:gd name="T9" fmla="*/ 16 h 65"/>
                <a:gd name="T10" fmla="*/ 1 w 78"/>
                <a:gd name="T11" fmla="*/ 26 h 65"/>
                <a:gd name="T12" fmla="*/ 7 w 78"/>
                <a:gd name="T13" fmla="*/ 35 h 65"/>
                <a:gd name="T14" fmla="*/ 24 w 78"/>
                <a:gd name="T15" fmla="*/ 44 h 65"/>
                <a:gd name="T16" fmla="*/ 24 w 78"/>
                <a:gd name="T17" fmla="*/ 44 h 65"/>
                <a:gd name="T18" fmla="*/ 62 w 78"/>
                <a:gd name="T19" fmla="*/ 65 h 65"/>
                <a:gd name="T20" fmla="*/ 78 w 78"/>
                <a:gd name="T21" fmla="*/ 37 h 65"/>
                <a:gd name="T22" fmla="*/ 11 w 78"/>
                <a:gd name="T23" fmla="*/ 0 h 65"/>
                <a:gd name="T24" fmla="*/ 11 w 78"/>
                <a:gd name="T25"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65">
                  <a:moveTo>
                    <a:pt x="11" y="2"/>
                  </a:moveTo>
                  <a:cubicBezTo>
                    <a:pt x="10" y="3"/>
                    <a:pt x="10" y="3"/>
                    <a:pt x="10" y="3"/>
                  </a:cubicBezTo>
                  <a:cubicBezTo>
                    <a:pt x="9" y="4"/>
                    <a:pt x="9" y="4"/>
                    <a:pt x="9" y="4"/>
                  </a:cubicBezTo>
                  <a:cubicBezTo>
                    <a:pt x="9" y="4"/>
                    <a:pt x="9" y="4"/>
                    <a:pt x="9" y="4"/>
                  </a:cubicBezTo>
                  <a:cubicBezTo>
                    <a:pt x="2" y="16"/>
                    <a:pt x="2" y="16"/>
                    <a:pt x="2" y="16"/>
                  </a:cubicBezTo>
                  <a:cubicBezTo>
                    <a:pt x="0" y="20"/>
                    <a:pt x="0" y="23"/>
                    <a:pt x="1" y="26"/>
                  </a:cubicBezTo>
                  <a:cubicBezTo>
                    <a:pt x="2" y="30"/>
                    <a:pt x="3" y="33"/>
                    <a:pt x="7" y="35"/>
                  </a:cubicBezTo>
                  <a:cubicBezTo>
                    <a:pt x="24" y="44"/>
                    <a:pt x="24" y="44"/>
                    <a:pt x="24" y="44"/>
                  </a:cubicBezTo>
                  <a:cubicBezTo>
                    <a:pt x="24" y="44"/>
                    <a:pt x="24" y="44"/>
                    <a:pt x="24" y="44"/>
                  </a:cubicBezTo>
                  <a:cubicBezTo>
                    <a:pt x="62" y="65"/>
                    <a:pt x="62" y="65"/>
                    <a:pt x="62" y="65"/>
                  </a:cubicBezTo>
                  <a:cubicBezTo>
                    <a:pt x="78" y="37"/>
                    <a:pt x="78" y="37"/>
                    <a:pt x="78" y="37"/>
                  </a:cubicBezTo>
                  <a:cubicBezTo>
                    <a:pt x="11" y="0"/>
                    <a:pt x="11" y="0"/>
                    <a:pt x="11" y="0"/>
                  </a:cubicBezTo>
                  <a:cubicBezTo>
                    <a:pt x="11" y="2"/>
                    <a:pt x="11" y="2"/>
                    <a:pt x="11" y="2"/>
                  </a:cubicBezTo>
                  <a:close/>
                </a:path>
              </a:pathLst>
            </a:custGeom>
            <a:solidFill>
              <a:srgbClr val="F8BAFE"/>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 name="Freeform 90"/>
            <p:cNvSpPr>
              <a:spLocks/>
            </p:cNvSpPr>
            <p:nvPr/>
          </p:nvSpPr>
          <p:spPr bwMode="auto">
            <a:xfrm>
              <a:off x="6975570" y="4531579"/>
              <a:ext cx="152260" cy="161432"/>
            </a:xfrm>
            <a:custGeom>
              <a:avLst/>
              <a:gdLst>
                <a:gd name="T0" fmla="*/ 0 w 35"/>
                <a:gd name="T1" fmla="*/ 29 h 37"/>
                <a:gd name="T2" fmla="*/ 8 w 35"/>
                <a:gd name="T3" fmla="*/ 33 h 37"/>
                <a:gd name="T4" fmla="*/ 31 w 35"/>
                <a:gd name="T5" fmla="*/ 27 h 37"/>
                <a:gd name="T6" fmla="*/ 31 w 35"/>
                <a:gd name="T7" fmla="*/ 27 h 37"/>
                <a:gd name="T8" fmla="*/ 25 w 35"/>
                <a:gd name="T9" fmla="*/ 5 h 37"/>
                <a:gd name="T10" fmla="*/ 16 w 35"/>
                <a:gd name="T11" fmla="*/ 0 h 37"/>
                <a:gd name="T12" fmla="*/ 0 w 35"/>
                <a:gd name="T13" fmla="*/ 29 h 37"/>
              </a:gdLst>
              <a:ahLst/>
              <a:cxnLst>
                <a:cxn ang="0">
                  <a:pos x="T0" y="T1"/>
                </a:cxn>
                <a:cxn ang="0">
                  <a:pos x="T2" y="T3"/>
                </a:cxn>
                <a:cxn ang="0">
                  <a:pos x="T4" y="T5"/>
                </a:cxn>
                <a:cxn ang="0">
                  <a:pos x="T6" y="T7"/>
                </a:cxn>
                <a:cxn ang="0">
                  <a:pos x="T8" y="T9"/>
                </a:cxn>
                <a:cxn ang="0">
                  <a:pos x="T10" y="T11"/>
                </a:cxn>
                <a:cxn ang="0">
                  <a:pos x="T12" y="T13"/>
                </a:cxn>
              </a:cxnLst>
              <a:rect l="0" t="0" r="r" b="b"/>
              <a:pathLst>
                <a:path w="35" h="37">
                  <a:moveTo>
                    <a:pt x="0" y="29"/>
                  </a:moveTo>
                  <a:cubicBezTo>
                    <a:pt x="8" y="33"/>
                    <a:pt x="8" y="33"/>
                    <a:pt x="8" y="33"/>
                  </a:cubicBezTo>
                  <a:cubicBezTo>
                    <a:pt x="16" y="37"/>
                    <a:pt x="26" y="35"/>
                    <a:pt x="31" y="27"/>
                  </a:cubicBezTo>
                  <a:cubicBezTo>
                    <a:pt x="31" y="27"/>
                    <a:pt x="31" y="27"/>
                    <a:pt x="31" y="27"/>
                  </a:cubicBezTo>
                  <a:cubicBezTo>
                    <a:pt x="35" y="19"/>
                    <a:pt x="33" y="10"/>
                    <a:pt x="25" y="5"/>
                  </a:cubicBezTo>
                  <a:cubicBezTo>
                    <a:pt x="16" y="0"/>
                    <a:pt x="16" y="0"/>
                    <a:pt x="16" y="0"/>
                  </a:cubicBezTo>
                  <a:lnTo>
                    <a:pt x="0" y="29"/>
                  </a:ln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2" name="Freeform 91"/>
            <p:cNvSpPr>
              <a:spLocks/>
            </p:cNvSpPr>
            <p:nvPr/>
          </p:nvSpPr>
          <p:spPr bwMode="auto">
            <a:xfrm>
              <a:off x="7379150" y="4737038"/>
              <a:ext cx="152260" cy="111902"/>
            </a:xfrm>
            <a:custGeom>
              <a:avLst/>
              <a:gdLst>
                <a:gd name="T0" fmla="*/ 34 w 35"/>
                <a:gd name="T1" fmla="*/ 0 h 26"/>
                <a:gd name="T2" fmla="*/ 34 w 35"/>
                <a:gd name="T3" fmla="*/ 9 h 26"/>
                <a:gd name="T4" fmla="*/ 18 w 35"/>
                <a:gd name="T5" fmla="*/ 26 h 26"/>
                <a:gd name="T6" fmla="*/ 18 w 35"/>
                <a:gd name="T7" fmla="*/ 26 h 26"/>
                <a:gd name="T8" fmla="*/ 1 w 35"/>
                <a:gd name="T9" fmla="*/ 11 h 26"/>
                <a:gd name="T10" fmla="*/ 0 w 35"/>
                <a:gd name="T11" fmla="*/ 1 h 26"/>
                <a:gd name="T12" fmla="*/ 34 w 3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5" h="26">
                  <a:moveTo>
                    <a:pt x="34" y="0"/>
                  </a:moveTo>
                  <a:cubicBezTo>
                    <a:pt x="34" y="9"/>
                    <a:pt x="34" y="9"/>
                    <a:pt x="34" y="9"/>
                  </a:cubicBezTo>
                  <a:cubicBezTo>
                    <a:pt x="35" y="18"/>
                    <a:pt x="27" y="25"/>
                    <a:pt x="18" y="26"/>
                  </a:cubicBezTo>
                  <a:cubicBezTo>
                    <a:pt x="18" y="26"/>
                    <a:pt x="18" y="26"/>
                    <a:pt x="18" y="26"/>
                  </a:cubicBezTo>
                  <a:cubicBezTo>
                    <a:pt x="9" y="26"/>
                    <a:pt x="1" y="20"/>
                    <a:pt x="1" y="11"/>
                  </a:cubicBezTo>
                  <a:cubicBezTo>
                    <a:pt x="0" y="1"/>
                    <a:pt x="0" y="1"/>
                    <a:pt x="0" y="1"/>
                  </a:cubicBezTo>
                  <a:lnTo>
                    <a:pt x="34" y="0"/>
                  </a:ln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2442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left)">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290220" y="0"/>
            <a:ext cx="1901780" cy="1901780"/>
          </a:xfrm>
          <a:prstGeom prst="rect">
            <a:avLst/>
          </a:prstGeom>
        </p:spPr>
      </p:pic>
      <p:pic>
        <p:nvPicPr>
          <p:cNvPr id="74" name="Imagen 73"/>
          <p:cNvPicPr>
            <a:picLocks noChangeAspect="1"/>
          </p:cNvPicPr>
          <p:nvPr/>
        </p:nvPicPr>
        <p:blipFill>
          <a:blip r:embed="rId3"/>
          <a:stretch>
            <a:fillRect/>
          </a:stretch>
        </p:blipFill>
        <p:spPr>
          <a:xfrm>
            <a:off x="10290220" y="0"/>
            <a:ext cx="1901780" cy="1901780"/>
          </a:xfrm>
          <a:prstGeom prst="rect">
            <a:avLst/>
          </a:prstGeom>
        </p:spPr>
      </p:pic>
      <p:sp>
        <p:nvSpPr>
          <p:cNvPr id="2" name="Rectángulo 1"/>
          <p:cNvSpPr/>
          <p:nvPr/>
        </p:nvSpPr>
        <p:spPr>
          <a:xfrm>
            <a:off x="231819" y="1497542"/>
            <a:ext cx="10270471" cy="3110595"/>
          </a:xfrm>
          <a:prstGeom prst="rect">
            <a:avLst/>
          </a:prstGeom>
        </p:spPr>
        <p:txBody>
          <a:bodyPr wrap="square">
            <a:spAutoFit/>
          </a:bodyPr>
          <a:lstStyle/>
          <a:p>
            <a:pPr marL="342900" lvl="0" indent="-342900" algn="just">
              <a:lnSpc>
                <a:spcPct val="107000"/>
              </a:lnSpc>
              <a:spcAft>
                <a:spcPts val="800"/>
              </a:spcAft>
              <a:buFont typeface="Wingdings" panose="05000000000000000000" pitchFamily="2" charset="2"/>
              <a:buChar char=""/>
            </a:pPr>
            <a:r>
              <a:rPr lang="es-ES" sz="2000" b="1" dirty="0" smtClean="0">
                <a:solidFill>
                  <a:srgbClr val="000000"/>
                </a:solidFill>
                <a:effectLst/>
                <a:latin typeface="Calibri" panose="020F0502020204030204" pitchFamily="34" charset="0"/>
              </a:rPr>
              <a:t>Funcionamiento de otros espacios de coordinación.</a:t>
            </a:r>
          </a:p>
          <a:p>
            <a:pPr lvl="0" algn="just">
              <a:lnSpc>
                <a:spcPct val="107000"/>
              </a:lnSpc>
              <a:spcAft>
                <a:spcPts val="800"/>
              </a:spcAft>
            </a:pPr>
            <a:endParaRPr lang="es-SV" sz="2000" dirty="0" smtClean="0">
              <a:effectLst/>
            </a:endParaRPr>
          </a:p>
          <a:p>
            <a:pPr marL="285750" lvl="0" indent="-285750">
              <a:buFont typeface="Arial" panose="020B0604020202020204" pitchFamily="34" charset="0"/>
              <a:buChar char="•"/>
            </a:pPr>
            <a:r>
              <a:rPr lang="es-ES" sz="2000" dirty="0"/>
              <a:t>La Mesa de trabajo conjunta ISNA, UNICEF, PNC y CONNA para elaborar una propuesta de Programa de Prevención y Protección para NNA víctimas de violencia social</a:t>
            </a:r>
            <a:r>
              <a:rPr lang="es-ES" sz="2000" dirty="0" smtClean="0"/>
              <a:t>.</a:t>
            </a:r>
          </a:p>
          <a:p>
            <a:pPr marL="285750" lvl="0" indent="-285750">
              <a:buFont typeface="Arial" panose="020B0604020202020204" pitchFamily="34" charset="0"/>
              <a:buChar char="•"/>
            </a:pPr>
            <a:endParaRPr lang="es-SV" sz="2000" dirty="0"/>
          </a:p>
          <a:p>
            <a:pPr marL="285750" lvl="0" indent="-285750">
              <a:buFont typeface="Arial" panose="020B0604020202020204" pitchFamily="34" charset="0"/>
              <a:buChar char="•"/>
            </a:pPr>
            <a:r>
              <a:rPr lang="es-ES" sz="2000" dirty="0"/>
              <a:t>La Mesa de Atención a Víctimas integrada por MINSAL, FOSALUD, ISDEMU, CONMIGRANTES, SIS, PNC, </a:t>
            </a:r>
            <a:r>
              <a:rPr lang="es-ES" sz="2000" dirty="0" smtClean="0"/>
              <a:t>MJSP </a:t>
            </a:r>
            <a:r>
              <a:rPr lang="es-ES" sz="2000" dirty="0"/>
              <a:t>y CONNA; con el propósito de fortalecer el trabajo conjunto y contribuir con los resultados contemplados en el marco del Plan El Salvador Seguro, en cuanto al eje </a:t>
            </a:r>
            <a:r>
              <a:rPr lang="es-ES" sz="2000" dirty="0" smtClean="0"/>
              <a:t>de </a:t>
            </a:r>
            <a:r>
              <a:rPr lang="es-ES" sz="2000" dirty="0"/>
              <a:t>Atención y Protección a Víctimas.</a:t>
            </a:r>
            <a:endParaRPr lang="es-SV" sz="2000" dirty="0">
              <a:effectLst/>
            </a:endParaRPr>
          </a:p>
        </p:txBody>
      </p:sp>
      <p:grpSp>
        <p:nvGrpSpPr>
          <p:cNvPr id="7" name="Group 25"/>
          <p:cNvGrpSpPr/>
          <p:nvPr/>
        </p:nvGrpSpPr>
        <p:grpSpPr>
          <a:xfrm>
            <a:off x="10290220" y="1901780"/>
            <a:ext cx="1936094" cy="3747531"/>
            <a:chOff x="8199726" y="980132"/>
            <a:chExt cx="2899947" cy="5325290"/>
          </a:xfrm>
        </p:grpSpPr>
        <p:sp>
          <p:nvSpPr>
            <p:cNvPr id="8" name="Freeform 303"/>
            <p:cNvSpPr>
              <a:spLocks/>
            </p:cNvSpPr>
            <p:nvPr/>
          </p:nvSpPr>
          <p:spPr bwMode="auto">
            <a:xfrm>
              <a:off x="8252045" y="3106512"/>
              <a:ext cx="930525" cy="762357"/>
            </a:xfrm>
            <a:custGeom>
              <a:avLst/>
              <a:gdLst>
                <a:gd name="T0" fmla="*/ 65 w 105"/>
                <a:gd name="T1" fmla="*/ 86 h 86"/>
                <a:gd name="T2" fmla="*/ 8 w 105"/>
                <a:gd name="T3" fmla="*/ 34 h 86"/>
                <a:gd name="T4" fmla="*/ 7 w 105"/>
                <a:gd name="T5" fmla="*/ 8 h 86"/>
                <a:gd name="T6" fmla="*/ 7 w 105"/>
                <a:gd name="T7" fmla="*/ 8 h 86"/>
                <a:gd name="T8" fmla="*/ 33 w 105"/>
                <a:gd name="T9" fmla="*/ 7 h 86"/>
                <a:gd name="T10" fmla="*/ 105 w 105"/>
                <a:gd name="T11" fmla="*/ 72 h 86"/>
                <a:gd name="T12" fmla="*/ 101 w 105"/>
                <a:gd name="T13" fmla="*/ 76 h 86"/>
                <a:gd name="T14" fmla="*/ 65 w 10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6">
                  <a:moveTo>
                    <a:pt x="65" y="86"/>
                  </a:moveTo>
                  <a:cubicBezTo>
                    <a:pt x="8" y="34"/>
                    <a:pt x="8" y="34"/>
                    <a:pt x="8" y="34"/>
                  </a:cubicBezTo>
                  <a:cubicBezTo>
                    <a:pt x="0" y="27"/>
                    <a:pt x="0" y="15"/>
                    <a:pt x="7" y="8"/>
                  </a:cubicBezTo>
                  <a:cubicBezTo>
                    <a:pt x="7" y="8"/>
                    <a:pt x="7" y="8"/>
                    <a:pt x="7" y="8"/>
                  </a:cubicBezTo>
                  <a:cubicBezTo>
                    <a:pt x="14" y="0"/>
                    <a:pt x="26" y="0"/>
                    <a:pt x="33" y="7"/>
                  </a:cubicBezTo>
                  <a:cubicBezTo>
                    <a:pt x="105" y="72"/>
                    <a:pt x="105" y="72"/>
                    <a:pt x="105" y="72"/>
                  </a:cubicBezTo>
                  <a:cubicBezTo>
                    <a:pt x="101" y="76"/>
                    <a:pt x="101" y="76"/>
                    <a:pt x="101" y="76"/>
                  </a:cubicBezTo>
                  <a:lnTo>
                    <a:pt x="65" y="86"/>
                  </a:lnTo>
                  <a:close/>
                </a:path>
              </a:pathLst>
            </a:custGeom>
            <a:solidFill>
              <a:srgbClr val="484848"/>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9" name="Group 27"/>
            <p:cNvGrpSpPr/>
            <p:nvPr/>
          </p:nvGrpSpPr>
          <p:grpSpPr>
            <a:xfrm>
              <a:off x="8199726" y="980132"/>
              <a:ext cx="2899947" cy="5325290"/>
              <a:chOff x="8199726" y="980132"/>
              <a:chExt cx="2899947" cy="5325290"/>
            </a:xfrm>
          </p:grpSpPr>
          <p:sp>
            <p:nvSpPr>
              <p:cNvPr id="10" name="Freeform 282"/>
              <p:cNvSpPr>
                <a:spLocks/>
              </p:cNvSpPr>
              <p:nvPr/>
            </p:nvSpPr>
            <p:spPr bwMode="auto">
              <a:xfrm>
                <a:off x="9126513" y="4328525"/>
                <a:ext cx="1061321" cy="1887208"/>
              </a:xfrm>
              <a:custGeom>
                <a:avLst/>
                <a:gdLst>
                  <a:gd name="T0" fmla="*/ 31 w 120"/>
                  <a:gd name="T1" fmla="*/ 0 h 213"/>
                  <a:gd name="T2" fmla="*/ 31 w 120"/>
                  <a:gd name="T3" fmla="*/ 0 h 213"/>
                  <a:gd name="T4" fmla="*/ 33 w 120"/>
                  <a:gd name="T5" fmla="*/ 0 h 213"/>
                  <a:gd name="T6" fmla="*/ 88 w 120"/>
                  <a:gd name="T7" fmla="*/ 0 h 213"/>
                  <a:gd name="T8" fmla="*/ 90 w 120"/>
                  <a:gd name="T9" fmla="*/ 0 h 213"/>
                  <a:gd name="T10" fmla="*/ 90 w 120"/>
                  <a:gd name="T11" fmla="*/ 0 h 213"/>
                  <a:gd name="T12" fmla="*/ 92 w 120"/>
                  <a:gd name="T13" fmla="*/ 0 h 213"/>
                  <a:gd name="T14" fmla="*/ 120 w 120"/>
                  <a:gd name="T15" fmla="*/ 0 h 213"/>
                  <a:gd name="T16" fmla="*/ 120 w 120"/>
                  <a:gd name="T17" fmla="*/ 7 h 213"/>
                  <a:gd name="T18" fmla="*/ 120 w 120"/>
                  <a:gd name="T19" fmla="*/ 8 h 213"/>
                  <a:gd name="T20" fmla="*/ 120 w 120"/>
                  <a:gd name="T21" fmla="*/ 211 h 213"/>
                  <a:gd name="T22" fmla="*/ 120 w 120"/>
                  <a:gd name="T23" fmla="*/ 213 h 213"/>
                  <a:gd name="T24" fmla="*/ 62 w 120"/>
                  <a:gd name="T25" fmla="*/ 213 h 213"/>
                  <a:gd name="T26" fmla="*/ 62 w 120"/>
                  <a:gd name="T27" fmla="*/ 211 h 213"/>
                  <a:gd name="T28" fmla="*/ 62 w 120"/>
                  <a:gd name="T29" fmla="*/ 90 h 213"/>
                  <a:gd name="T30" fmla="*/ 62 w 120"/>
                  <a:gd name="T31" fmla="*/ 89 h 213"/>
                  <a:gd name="T32" fmla="*/ 62 w 120"/>
                  <a:gd name="T33" fmla="*/ 39 h 213"/>
                  <a:gd name="T34" fmla="*/ 60 w 120"/>
                  <a:gd name="T35" fmla="*/ 34 h 213"/>
                  <a:gd name="T36" fmla="*/ 60 w 120"/>
                  <a:gd name="T37" fmla="*/ 34 h 213"/>
                  <a:gd name="T38" fmla="*/ 58 w 120"/>
                  <a:gd name="T39" fmla="*/ 38 h 213"/>
                  <a:gd name="T40" fmla="*/ 58 w 120"/>
                  <a:gd name="T41" fmla="*/ 38 h 213"/>
                  <a:gd name="T42" fmla="*/ 58 w 120"/>
                  <a:gd name="T43" fmla="*/ 211 h 213"/>
                  <a:gd name="T44" fmla="*/ 58 w 120"/>
                  <a:gd name="T45" fmla="*/ 213 h 213"/>
                  <a:gd name="T46" fmla="*/ 1 w 120"/>
                  <a:gd name="T47" fmla="*/ 213 h 213"/>
                  <a:gd name="T48" fmla="*/ 0 w 120"/>
                  <a:gd name="T49" fmla="*/ 211 h 213"/>
                  <a:gd name="T50" fmla="*/ 0 w 120"/>
                  <a:gd name="T51" fmla="*/ 5 h 213"/>
                  <a:gd name="T52" fmla="*/ 1 w 120"/>
                  <a:gd name="T53" fmla="*/ 4 h 213"/>
                  <a:gd name="T54" fmla="*/ 1 w 120"/>
                  <a:gd name="T55" fmla="*/ 0 h 213"/>
                  <a:gd name="T56" fmla="*/ 29 w 120"/>
                  <a:gd name="T57" fmla="*/ 0 h 213"/>
                  <a:gd name="T58" fmla="*/ 31 w 120"/>
                  <a:gd name="T59"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213">
                    <a:moveTo>
                      <a:pt x="31" y="0"/>
                    </a:moveTo>
                    <a:cubicBezTo>
                      <a:pt x="31" y="0"/>
                      <a:pt x="31" y="0"/>
                      <a:pt x="31" y="0"/>
                    </a:cubicBezTo>
                    <a:cubicBezTo>
                      <a:pt x="32" y="0"/>
                      <a:pt x="33" y="0"/>
                      <a:pt x="33" y="0"/>
                    </a:cubicBezTo>
                    <a:cubicBezTo>
                      <a:pt x="88" y="0"/>
                      <a:pt x="88" y="0"/>
                      <a:pt x="88" y="0"/>
                    </a:cubicBezTo>
                    <a:cubicBezTo>
                      <a:pt x="88" y="0"/>
                      <a:pt x="89" y="0"/>
                      <a:pt x="90" y="0"/>
                    </a:cubicBezTo>
                    <a:cubicBezTo>
                      <a:pt x="90" y="0"/>
                      <a:pt x="90" y="0"/>
                      <a:pt x="90" y="0"/>
                    </a:cubicBezTo>
                    <a:cubicBezTo>
                      <a:pt x="91" y="0"/>
                      <a:pt x="91" y="0"/>
                      <a:pt x="92" y="0"/>
                    </a:cubicBezTo>
                    <a:cubicBezTo>
                      <a:pt x="120" y="0"/>
                      <a:pt x="120" y="0"/>
                      <a:pt x="120" y="0"/>
                    </a:cubicBezTo>
                    <a:cubicBezTo>
                      <a:pt x="120" y="7"/>
                      <a:pt x="120" y="7"/>
                      <a:pt x="120" y="7"/>
                    </a:cubicBezTo>
                    <a:cubicBezTo>
                      <a:pt x="120" y="7"/>
                      <a:pt x="120" y="8"/>
                      <a:pt x="120" y="8"/>
                    </a:cubicBezTo>
                    <a:cubicBezTo>
                      <a:pt x="120" y="211"/>
                      <a:pt x="120" y="211"/>
                      <a:pt x="120" y="211"/>
                    </a:cubicBezTo>
                    <a:cubicBezTo>
                      <a:pt x="120" y="212"/>
                      <a:pt x="120" y="212"/>
                      <a:pt x="120" y="213"/>
                    </a:cubicBezTo>
                    <a:cubicBezTo>
                      <a:pt x="62" y="213"/>
                      <a:pt x="62" y="213"/>
                      <a:pt x="62" y="213"/>
                    </a:cubicBezTo>
                    <a:cubicBezTo>
                      <a:pt x="62" y="212"/>
                      <a:pt x="62" y="212"/>
                      <a:pt x="62" y="211"/>
                    </a:cubicBezTo>
                    <a:cubicBezTo>
                      <a:pt x="62" y="90"/>
                      <a:pt x="62" y="90"/>
                      <a:pt x="62" y="90"/>
                    </a:cubicBezTo>
                    <a:cubicBezTo>
                      <a:pt x="62" y="90"/>
                      <a:pt x="62" y="89"/>
                      <a:pt x="62" y="89"/>
                    </a:cubicBezTo>
                    <a:cubicBezTo>
                      <a:pt x="62" y="39"/>
                      <a:pt x="62" y="39"/>
                      <a:pt x="62" y="39"/>
                    </a:cubicBezTo>
                    <a:cubicBezTo>
                      <a:pt x="62" y="36"/>
                      <a:pt x="63" y="34"/>
                      <a:pt x="60" y="34"/>
                    </a:cubicBezTo>
                    <a:cubicBezTo>
                      <a:pt x="60" y="34"/>
                      <a:pt x="60" y="34"/>
                      <a:pt x="60" y="34"/>
                    </a:cubicBezTo>
                    <a:cubicBezTo>
                      <a:pt x="57" y="34"/>
                      <a:pt x="59" y="36"/>
                      <a:pt x="58" y="38"/>
                    </a:cubicBezTo>
                    <a:cubicBezTo>
                      <a:pt x="58" y="38"/>
                      <a:pt x="58" y="38"/>
                      <a:pt x="58" y="38"/>
                    </a:cubicBezTo>
                    <a:cubicBezTo>
                      <a:pt x="58" y="211"/>
                      <a:pt x="58" y="211"/>
                      <a:pt x="58" y="211"/>
                    </a:cubicBezTo>
                    <a:cubicBezTo>
                      <a:pt x="58" y="212"/>
                      <a:pt x="58" y="212"/>
                      <a:pt x="58" y="213"/>
                    </a:cubicBezTo>
                    <a:cubicBezTo>
                      <a:pt x="1" y="213"/>
                      <a:pt x="1" y="213"/>
                      <a:pt x="1" y="213"/>
                    </a:cubicBezTo>
                    <a:cubicBezTo>
                      <a:pt x="1" y="212"/>
                      <a:pt x="0" y="212"/>
                      <a:pt x="0" y="211"/>
                    </a:cubicBezTo>
                    <a:cubicBezTo>
                      <a:pt x="0" y="5"/>
                      <a:pt x="0" y="5"/>
                      <a:pt x="0" y="5"/>
                    </a:cubicBezTo>
                    <a:cubicBezTo>
                      <a:pt x="0" y="5"/>
                      <a:pt x="0" y="4"/>
                      <a:pt x="1" y="4"/>
                    </a:cubicBezTo>
                    <a:cubicBezTo>
                      <a:pt x="1" y="0"/>
                      <a:pt x="1" y="0"/>
                      <a:pt x="1" y="0"/>
                    </a:cubicBezTo>
                    <a:cubicBezTo>
                      <a:pt x="29" y="0"/>
                      <a:pt x="29" y="0"/>
                      <a:pt x="29" y="0"/>
                    </a:cubicBezTo>
                    <a:cubicBezTo>
                      <a:pt x="30" y="0"/>
                      <a:pt x="30" y="0"/>
                      <a:pt x="31" y="0"/>
                    </a:cubicBezTo>
                    <a:close/>
                  </a:path>
                </a:pathLst>
              </a:custGeom>
              <a:solidFill>
                <a:srgbClr val="66666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 name="Freeform 283"/>
              <p:cNvSpPr>
                <a:spLocks/>
              </p:cNvSpPr>
              <p:nvPr/>
            </p:nvSpPr>
            <p:spPr bwMode="auto">
              <a:xfrm>
                <a:off x="9126513" y="4328525"/>
                <a:ext cx="530660" cy="1887208"/>
              </a:xfrm>
              <a:custGeom>
                <a:avLst/>
                <a:gdLst>
                  <a:gd name="T0" fmla="*/ 31 w 60"/>
                  <a:gd name="T1" fmla="*/ 0 h 213"/>
                  <a:gd name="T2" fmla="*/ 31 w 60"/>
                  <a:gd name="T3" fmla="*/ 0 h 213"/>
                  <a:gd name="T4" fmla="*/ 33 w 60"/>
                  <a:gd name="T5" fmla="*/ 0 h 213"/>
                  <a:gd name="T6" fmla="*/ 60 w 60"/>
                  <a:gd name="T7" fmla="*/ 0 h 213"/>
                  <a:gd name="T8" fmla="*/ 60 w 60"/>
                  <a:gd name="T9" fmla="*/ 34 h 213"/>
                  <a:gd name="T10" fmla="*/ 60 w 60"/>
                  <a:gd name="T11" fmla="*/ 34 h 213"/>
                  <a:gd name="T12" fmla="*/ 60 w 60"/>
                  <a:gd name="T13" fmla="*/ 34 h 213"/>
                  <a:gd name="T14" fmla="*/ 58 w 60"/>
                  <a:gd name="T15" fmla="*/ 38 h 213"/>
                  <a:gd name="T16" fmla="*/ 58 w 60"/>
                  <a:gd name="T17" fmla="*/ 38 h 213"/>
                  <a:gd name="T18" fmla="*/ 58 w 60"/>
                  <a:gd name="T19" fmla="*/ 211 h 213"/>
                  <a:gd name="T20" fmla="*/ 58 w 60"/>
                  <a:gd name="T21" fmla="*/ 213 h 213"/>
                  <a:gd name="T22" fmla="*/ 1 w 60"/>
                  <a:gd name="T23" fmla="*/ 213 h 213"/>
                  <a:gd name="T24" fmla="*/ 0 w 60"/>
                  <a:gd name="T25" fmla="*/ 211 h 213"/>
                  <a:gd name="T26" fmla="*/ 0 w 60"/>
                  <a:gd name="T27" fmla="*/ 5 h 213"/>
                  <a:gd name="T28" fmla="*/ 1 w 60"/>
                  <a:gd name="T29" fmla="*/ 4 h 213"/>
                  <a:gd name="T30" fmla="*/ 1 w 60"/>
                  <a:gd name="T31" fmla="*/ 0 h 213"/>
                  <a:gd name="T32" fmla="*/ 29 w 60"/>
                  <a:gd name="T33" fmla="*/ 0 h 213"/>
                  <a:gd name="T34" fmla="*/ 31 w 60"/>
                  <a:gd name="T3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13">
                    <a:moveTo>
                      <a:pt x="31" y="0"/>
                    </a:moveTo>
                    <a:cubicBezTo>
                      <a:pt x="31" y="0"/>
                      <a:pt x="31" y="0"/>
                      <a:pt x="31" y="0"/>
                    </a:cubicBezTo>
                    <a:cubicBezTo>
                      <a:pt x="32" y="0"/>
                      <a:pt x="33" y="0"/>
                      <a:pt x="33" y="0"/>
                    </a:cubicBezTo>
                    <a:cubicBezTo>
                      <a:pt x="60" y="0"/>
                      <a:pt x="60" y="0"/>
                      <a:pt x="60" y="0"/>
                    </a:cubicBezTo>
                    <a:cubicBezTo>
                      <a:pt x="60" y="34"/>
                      <a:pt x="60" y="34"/>
                      <a:pt x="60" y="34"/>
                    </a:cubicBezTo>
                    <a:cubicBezTo>
                      <a:pt x="60" y="34"/>
                      <a:pt x="60" y="34"/>
                      <a:pt x="60" y="34"/>
                    </a:cubicBezTo>
                    <a:cubicBezTo>
                      <a:pt x="60" y="34"/>
                      <a:pt x="60" y="34"/>
                      <a:pt x="60" y="34"/>
                    </a:cubicBezTo>
                    <a:cubicBezTo>
                      <a:pt x="57" y="34"/>
                      <a:pt x="59" y="36"/>
                      <a:pt x="58" y="38"/>
                    </a:cubicBezTo>
                    <a:cubicBezTo>
                      <a:pt x="58" y="38"/>
                      <a:pt x="58" y="38"/>
                      <a:pt x="58" y="38"/>
                    </a:cubicBezTo>
                    <a:cubicBezTo>
                      <a:pt x="58" y="211"/>
                      <a:pt x="58" y="211"/>
                      <a:pt x="58" y="211"/>
                    </a:cubicBezTo>
                    <a:cubicBezTo>
                      <a:pt x="58" y="212"/>
                      <a:pt x="58" y="212"/>
                      <a:pt x="58" y="213"/>
                    </a:cubicBezTo>
                    <a:cubicBezTo>
                      <a:pt x="1" y="213"/>
                      <a:pt x="1" y="213"/>
                      <a:pt x="1" y="213"/>
                    </a:cubicBezTo>
                    <a:cubicBezTo>
                      <a:pt x="1" y="212"/>
                      <a:pt x="0" y="212"/>
                      <a:pt x="0" y="211"/>
                    </a:cubicBezTo>
                    <a:cubicBezTo>
                      <a:pt x="0" y="5"/>
                      <a:pt x="0" y="5"/>
                      <a:pt x="0" y="5"/>
                    </a:cubicBezTo>
                    <a:cubicBezTo>
                      <a:pt x="0" y="5"/>
                      <a:pt x="0" y="4"/>
                      <a:pt x="1" y="4"/>
                    </a:cubicBezTo>
                    <a:cubicBezTo>
                      <a:pt x="1" y="0"/>
                      <a:pt x="1" y="0"/>
                      <a:pt x="1" y="0"/>
                    </a:cubicBezTo>
                    <a:cubicBezTo>
                      <a:pt x="29" y="0"/>
                      <a:pt x="29" y="0"/>
                      <a:pt x="29" y="0"/>
                    </a:cubicBezTo>
                    <a:cubicBezTo>
                      <a:pt x="30" y="0"/>
                      <a:pt x="30" y="0"/>
                      <a:pt x="31" y="0"/>
                    </a:cubicBezTo>
                    <a:close/>
                  </a:path>
                </a:pathLst>
              </a:custGeom>
              <a:solidFill>
                <a:srgbClr val="66666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 name="Freeform 284"/>
              <p:cNvSpPr>
                <a:spLocks/>
              </p:cNvSpPr>
              <p:nvPr/>
            </p:nvSpPr>
            <p:spPr bwMode="auto">
              <a:xfrm>
                <a:off x="9100353" y="6028880"/>
                <a:ext cx="541873" cy="276542"/>
              </a:xfrm>
              <a:custGeom>
                <a:avLst/>
                <a:gdLst>
                  <a:gd name="T0" fmla="*/ 30 w 61"/>
                  <a:gd name="T1" fmla="*/ 0 h 31"/>
                  <a:gd name="T2" fmla="*/ 30 w 61"/>
                  <a:gd name="T3" fmla="*/ 0 h 31"/>
                  <a:gd name="T4" fmla="*/ 61 w 61"/>
                  <a:gd name="T5" fmla="*/ 25 h 31"/>
                  <a:gd name="T6" fmla="*/ 61 w 61"/>
                  <a:gd name="T7" fmla="*/ 31 h 31"/>
                  <a:gd name="T8" fmla="*/ 56 w 61"/>
                  <a:gd name="T9" fmla="*/ 31 h 31"/>
                  <a:gd name="T10" fmla="*/ 56 w 61"/>
                  <a:gd name="T11" fmla="*/ 30 h 31"/>
                  <a:gd name="T12" fmla="*/ 52 w 61"/>
                  <a:gd name="T13" fmla="*/ 27 h 31"/>
                  <a:gd name="T14" fmla="*/ 49 w 61"/>
                  <a:gd name="T15" fmla="*/ 30 h 31"/>
                  <a:gd name="T16" fmla="*/ 49 w 61"/>
                  <a:gd name="T17" fmla="*/ 31 h 31"/>
                  <a:gd name="T18" fmla="*/ 45 w 61"/>
                  <a:gd name="T19" fmla="*/ 31 h 31"/>
                  <a:gd name="T20" fmla="*/ 45 w 61"/>
                  <a:gd name="T21" fmla="*/ 30 h 31"/>
                  <a:gd name="T22" fmla="*/ 41 w 61"/>
                  <a:gd name="T23" fmla="*/ 27 h 31"/>
                  <a:gd name="T24" fmla="*/ 38 w 61"/>
                  <a:gd name="T25" fmla="*/ 30 h 31"/>
                  <a:gd name="T26" fmla="*/ 38 w 61"/>
                  <a:gd name="T27" fmla="*/ 31 h 31"/>
                  <a:gd name="T28" fmla="*/ 34 w 61"/>
                  <a:gd name="T29" fmla="*/ 31 h 31"/>
                  <a:gd name="T30" fmla="*/ 34 w 61"/>
                  <a:gd name="T31" fmla="*/ 30 h 31"/>
                  <a:gd name="T32" fmla="*/ 30 w 61"/>
                  <a:gd name="T33" fmla="*/ 27 h 31"/>
                  <a:gd name="T34" fmla="*/ 27 w 61"/>
                  <a:gd name="T35" fmla="*/ 30 h 31"/>
                  <a:gd name="T36" fmla="*/ 27 w 61"/>
                  <a:gd name="T37" fmla="*/ 31 h 31"/>
                  <a:gd name="T38" fmla="*/ 23 w 61"/>
                  <a:gd name="T39" fmla="*/ 31 h 31"/>
                  <a:gd name="T40" fmla="*/ 23 w 61"/>
                  <a:gd name="T41" fmla="*/ 30 h 31"/>
                  <a:gd name="T42" fmla="*/ 19 w 61"/>
                  <a:gd name="T43" fmla="*/ 27 h 31"/>
                  <a:gd name="T44" fmla="*/ 16 w 61"/>
                  <a:gd name="T45" fmla="*/ 30 h 31"/>
                  <a:gd name="T46" fmla="*/ 16 w 61"/>
                  <a:gd name="T47" fmla="*/ 31 h 31"/>
                  <a:gd name="T48" fmla="*/ 12 w 61"/>
                  <a:gd name="T49" fmla="*/ 31 h 31"/>
                  <a:gd name="T50" fmla="*/ 12 w 61"/>
                  <a:gd name="T51" fmla="*/ 30 h 31"/>
                  <a:gd name="T52" fmla="*/ 8 w 61"/>
                  <a:gd name="T53" fmla="*/ 27 h 31"/>
                  <a:gd name="T54" fmla="*/ 5 w 61"/>
                  <a:gd name="T55" fmla="*/ 30 h 31"/>
                  <a:gd name="T56" fmla="*/ 5 w 61"/>
                  <a:gd name="T57" fmla="*/ 31 h 31"/>
                  <a:gd name="T58" fmla="*/ 0 w 61"/>
                  <a:gd name="T59" fmla="*/ 31 h 31"/>
                  <a:gd name="T60" fmla="*/ 0 w 61"/>
                  <a:gd name="T61" fmla="*/ 25 h 31"/>
                  <a:gd name="T62" fmla="*/ 30 w 61"/>
                  <a:gd name="T6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31">
                    <a:moveTo>
                      <a:pt x="30" y="0"/>
                    </a:moveTo>
                    <a:cubicBezTo>
                      <a:pt x="30" y="0"/>
                      <a:pt x="30" y="0"/>
                      <a:pt x="30" y="0"/>
                    </a:cubicBezTo>
                    <a:cubicBezTo>
                      <a:pt x="47" y="0"/>
                      <a:pt x="61" y="11"/>
                      <a:pt x="61" y="25"/>
                    </a:cubicBezTo>
                    <a:cubicBezTo>
                      <a:pt x="61" y="31"/>
                      <a:pt x="61" y="31"/>
                      <a:pt x="61" y="31"/>
                    </a:cubicBezTo>
                    <a:cubicBezTo>
                      <a:pt x="56" y="31"/>
                      <a:pt x="56" y="31"/>
                      <a:pt x="56" y="31"/>
                    </a:cubicBezTo>
                    <a:cubicBezTo>
                      <a:pt x="56" y="30"/>
                      <a:pt x="56" y="30"/>
                      <a:pt x="56" y="30"/>
                    </a:cubicBezTo>
                    <a:cubicBezTo>
                      <a:pt x="56" y="28"/>
                      <a:pt x="54" y="27"/>
                      <a:pt x="52" y="27"/>
                    </a:cubicBezTo>
                    <a:cubicBezTo>
                      <a:pt x="50" y="27"/>
                      <a:pt x="49" y="28"/>
                      <a:pt x="49" y="30"/>
                    </a:cubicBezTo>
                    <a:cubicBezTo>
                      <a:pt x="49" y="31"/>
                      <a:pt x="49" y="31"/>
                      <a:pt x="49" y="31"/>
                    </a:cubicBezTo>
                    <a:cubicBezTo>
                      <a:pt x="45" y="31"/>
                      <a:pt x="45" y="31"/>
                      <a:pt x="45" y="31"/>
                    </a:cubicBezTo>
                    <a:cubicBezTo>
                      <a:pt x="45" y="30"/>
                      <a:pt x="45" y="30"/>
                      <a:pt x="45" y="30"/>
                    </a:cubicBezTo>
                    <a:cubicBezTo>
                      <a:pt x="45" y="28"/>
                      <a:pt x="43" y="27"/>
                      <a:pt x="41" y="27"/>
                    </a:cubicBezTo>
                    <a:cubicBezTo>
                      <a:pt x="39" y="27"/>
                      <a:pt x="38" y="28"/>
                      <a:pt x="38" y="30"/>
                    </a:cubicBezTo>
                    <a:cubicBezTo>
                      <a:pt x="38" y="31"/>
                      <a:pt x="38" y="31"/>
                      <a:pt x="38" y="31"/>
                    </a:cubicBezTo>
                    <a:cubicBezTo>
                      <a:pt x="34" y="31"/>
                      <a:pt x="34" y="31"/>
                      <a:pt x="34" y="31"/>
                    </a:cubicBezTo>
                    <a:cubicBezTo>
                      <a:pt x="34" y="30"/>
                      <a:pt x="34" y="30"/>
                      <a:pt x="34" y="30"/>
                    </a:cubicBezTo>
                    <a:cubicBezTo>
                      <a:pt x="34" y="28"/>
                      <a:pt x="32" y="27"/>
                      <a:pt x="30" y="27"/>
                    </a:cubicBezTo>
                    <a:cubicBezTo>
                      <a:pt x="28" y="27"/>
                      <a:pt x="27" y="28"/>
                      <a:pt x="27" y="30"/>
                    </a:cubicBezTo>
                    <a:cubicBezTo>
                      <a:pt x="27" y="31"/>
                      <a:pt x="27" y="31"/>
                      <a:pt x="27" y="31"/>
                    </a:cubicBezTo>
                    <a:cubicBezTo>
                      <a:pt x="23" y="31"/>
                      <a:pt x="23" y="31"/>
                      <a:pt x="23" y="31"/>
                    </a:cubicBezTo>
                    <a:cubicBezTo>
                      <a:pt x="23" y="30"/>
                      <a:pt x="23" y="30"/>
                      <a:pt x="23" y="30"/>
                    </a:cubicBezTo>
                    <a:cubicBezTo>
                      <a:pt x="23" y="28"/>
                      <a:pt x="21" y="27"/>
                      <a:pt x="19" y="27"/>
                    </a:cubicBezTo>
                    <a:cubicBezTo>
                      <a:pt x="17" y="27"/>
                      <a:pt x="16" y="28"/>
                      <a:pt x="16" y="30"/>
                    </a:cubicBezTo>
                    <a:cubicBezTo>
                      <a:pt x="16" y="31"/>
                      <a:pt x="16" y="31"/>
                      <a:pt x="16" y="31"/>
                    </a:cubicBezTo>
                    <a:cubicBezTo>
                      <a:pt x="12" y="31"/>
                      <a:pt x="12" y="31"/>
                      <a:pt x="12" y="31"/>
                    </a:cubicBezTo>
                    <a:cubicBezTo>
                      <a:pt x="12" y="30"/>
                      <a:pt x="12" y="30"/>
                      <a:pt x="12" y="30"/>
                    </a:cubicBezTo>
                    <a:cubicBezTo>
                      <a:pt x="12" y="28"/>
                      <a:pt x="10" y="27"/>
                      <a:pt x="8" y="27"/>
                    </a:cubicBezTo>
                    <a:cubicBezTo>
                      <a:pt x="6" y="27"/>
                      <a:pt x="5" y="28"/>
                      <a:pt x="5" y="30"/>
                    </a:cubicBezTo>
                    <a:cubicBezTo>
                      <a:pt x="5" y="31"/>
                      <a:pt x="5" y="31"/>
                      <a:pt x="5" y="31"/>
                    </a:cubicBezTo>
                    <a:cubicBezTo>
                      <a:pt x="0" y="31"/>
                      <a:pt x="0" y="31"/>
                      <a:pt x="0" y="31"/>
                    </a:cubicBezTo>
                    <a:cubicBezTo>
                      <a:pt x="0" y="25"/>
                      <a:pt x="0" y="25"/>
                      <a:pt x="0" y="25"/>
                    </a:cubicBezTo>
                    <a:cubicBezTo>
                      <a:pt x="0" y="11"/>
                      <a:pt x="13" y="0"/>
                      <a:pt x="30" y="0"/>
                    </a:cubicBezTo>
                    <a:close/>
                  </a:path>
                </a:pathLst>
              </a:custGeom>
              <a:solidFill>
                <a:srgbClr val="242424"/>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 name="Freeform 285"/>
              <p:cNvSpPr>
                <a:spLocks/>
              </p:cNvSpPr>
              <p:nvPr/>
            </p:nvSpPr>
            <p:spPr bwMode="auto">
              <a:xfrm>
                <a:off x="9092879" y="6215733"/>
                <a:ext cx="549347" cy="89688"/>
              </a:xfrm>
              <a:custGeom>
                <a:avLst/>
                <a:gdLst>
                  <a:gd name="T0" fmla="*/ 61 w 62"/>
                  <a:gd name="T1" fmla="*/ 0 h 10"/>
                  <a:gd name="T2" fmla="*/ 1 w 62"/>
                  <a:gd name="T3" fmla="*/ 0 h 10"/>
                  <a:gd name="T4" fmla="*/ 1 w 62"/>
                  <a:gd name="T5" fmla="*/ 10 h 10"/>
                  <a:gd name="T6" fmla="*/ 62 w 62"/>
                  <a:gd name="T7" fmla="*/ 10 h 10"/>
                  <a:gd name="T8" fmla="*/ 61 w 62"/>
                  <a:gd name="T9" fmla="*/ 0 h 10"/>
                </a:gdLst>
                <a:ahLst/>
                <a:cxnLst>
                  <a:cxn ang="0">
                    <a:pos x="T0" y="T1"/>
                  </a:cxn>
                  <a:cxn ang="0">
                    <a:pos x="T2" y="T3"/>
                  </a:cxn>
                  <a:cxn ang="0">
                    <a:pos x="T4" y="T5"/>
                  </a:cxn>
                  <a:cxn ang="0">
                    <a:pos x="T6" y="T7"/>
                  </a:cxn>
                  <a:cxn ang="0">
                    <a:pos x="T8" y="T9"/>
                  </a:cxn>
                </a:cxnLst>
                <a:rect l="0" t="0" r="r" b="b"/>
                <a:pathLst>
                  <a:path w="62" h="10">
                    <a:moveTo>
                      <a:pt x="61" y="0"/>
                    </a:moveTo>
                    <a:cubicBezTo>
                      <a:pt x="1" y="0"/>
                      <a:pt x="1" y="0"/>
                      <a:pt x="1" y="0"/>
                    </a:cubicBezTo>
                    <a:cubicBezTo>
                      <a:pt x="0" y="3"/>
                      <a:pt x="1" y="7"/>
                      <a:pt x="1" y="10"/>
                    </a:cubicBezTo>
                    <a:cubicBezTo>
                      <a:pt x="24" y="10"/>
                      <a:pt x="39" y="10"/>
                      <a:pt x="62" y="10"/>
                    </a:cubicBezTo>
                    <a:cubicBezTo>
                      <a:pt x="62" y="7"/>
                      <a:pt x="62" y="3"/>
                      <a:pt x="61" y="0"/>
                    </a:cubicBezTo>
                    <a:close/>
                  </a:path>
                </a:pathLst>
              </a:custGeom>
              <a:solidFill>
                <a:srgbClr val="00000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 name="Freeform 286"/>
              <p:cNvSpPr>
                <a:spLocks/>
              </p:cNvSpPr>
              <p:nvPr/>
            </p:nvSpPr>
            <p:spPr bwMode="auto">
              <a:xfrm>
                <a:off x="9675858" y="6028880"/>
                <a:ext cx="538134" cy="276542"/>
              </a:xfrm>
              <a:custGeom>
                <a:avLst/>
                <a:gdLst>
                  <a:gd name="T0" fmla="*/ 31 w 61"/>
                  <a:gd name="T1" fmla="*/ 0 h 31"/>
                  <a:gd name="T2" fmla="*/ 31 w 61"/>
                  <a:gd name="T3" fmla="*/ 0 h 31"/>
                  <a:gd name="T4" fmla="*/ 61 w 61"/>
                  <a:gd name="T5" fmla="*/ 25 h 31"/>
                  <a:gd name="T6" fmla="*/ 61 w 61"/>
                  <a:gd name="T7" fmla="*/ 31 h 31"/>
                  <a:gd name="T8" fmla="*/ 56 w 61"/>
                  <a:gd name="T9" fmla="*/ 31 h 31"/>
                  <a:gd name="T10" fmla="*/ 56 w 61"/>
                  <a:gd name="T11" fmla="*/ 30 h 31"/>
                  <a:gd name="T12" fmla="*/ 53 w 61"/>
                  <a:gd name="T13" fmla="*/ 27 h 31"/>
                  <a:gd name="T14" fmla="*/ 49 w 61"/>
                  <a:gd name="T15" fmla="*/ 30 h 31"/>
                  <a:gd name="T16" fmla="*/ 49 w 61"/>
                  <a:gd name="T17" fmla="*/ 31 h 31"/>
                  <a:gd name="T18" fmla="*/ 45 w 61"/>
                  <a:gd name="T19" fmla="*/ 31 h 31"/>
                  <a:gd name="T20" fmla="*/ 45 w 61"/>
                  <a:gd name="T21" fmla="*/ 30 h 31"/>
                  <a:gd name="T22" fmla="*/ 42 w 61"/>
                  <a:gd name="T23" fmla="*/ 27 h 31"/>
                  <a:gd name="T24" fmla="*/ 38 w 61"/>
                  <a:gd name="T25" fmla="*/ 30 h 31"/>
                  <a:gd name="T26" fmla="*/ 38 w 61"/>
                  <a:gd name="T27" fmla="*/ 31 h 31"/>
                  <a:gd name="T28" fmla="*/ 34 w 61"/>
                  <a:gd name="T29" fmla="*/ 31 h 31"/>
                  <a:gd name="T30" fmla="*/ 34 w 61"/>
                  <a:gd name="T31" fmla="*/ 30 h 31"/>
                  <a:gd name="T32" fmla="*/ 31 w 61"/>
                  <a:gd name="T33" fmla="*/ 27 h 31"/>
                  <a:gd name="T34" fmla="*/ 27 w 61"/>
                  <a:gd name="T35" fmla="*/ 30 h 31"/>
                  <a:gd name="T36" fmla="*/ 27 w 61"/>
                  <a:gd name="T37" fmla="*/ 31 h 31"/>
                  <a:gd name="T38" fmla="*/ 23 w 61"/>
                  <a:gd name="T39" fmla="*/ 31 h 31"/>
                  <a:gd name="T40" fmla="*/ 23 w 61"/>
                  <a:gd name="T41" fmla="*/ 30 h 31"/>
                  <a:gd name="T42" fmla="*/ 20 w 61"/>
                  <a:gd name="T43" fmla="*/ 27 h 31"/>
                  <a:gd name="T44" fmla="*/ 16 w 61"/>
                  <a:gd name="T45" fmla="*/ 30 h 31"/>
                  <a:gd name="T46" fmla="*/ 16 w 61"/>
                  <a:gd name="T47" fmla="*/ 31 h 31"/>
                  <a:gd name="T48" fmla="*/ 12 w 61"/>
                  <a:gd name="T49" fmla="*/ 31 h 31"/>
                  <a:gd name="T50" fmla="*/ 12 w 61"/>
                  <a:gd name="T51" fmla="*/ 30 h 31"/>
                  <a:gd name="T52" fmla="*/ 9 w 61"/>
                  <a:gd name="T53" fmla="*/ 27 h 31"/>
                  <a:gd name="T54" fmla="*/ 5 w 61"/>
                  <a:gd name="T55" fmla="*/ 30 h 31"/>
                  <a:gd name="T56" fmla="*/ 5 w 61"/>
                  <a:gd name="T57" fmla="*/ 31 h 31"/>
                  <a:gd name="T58" fmla="*/ 0 w 61"/>
                  <a:gd name="T59" fmla="*/ 31 h 31"/>
                  <a:gd name="T60" fmla="*/ 0 w 61"/>
                  <a:gd name="T61" fmla="*/ 25 h 31"/>
                  <a:gd name="T62" fmla="*/ 31 w 61"/>
                  <a:gd name="T6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31">
                    <a:moveTo>
                      <a:pt x="31" y="0"/>
                    </a:moveTo>
                    <a:cubicBezTo>
                      <a:pt x="31" y="0"/>
                      <a:pt x="31" y="0"/>
                      <a:pt x="31" y="0"/>
                    </a:cubicBezTo>
                    <a:cubicBezTo>
                      <a:pt x="47" y="0"/>
                      <a:pt x="61" y="11"/>
                      <a:pt x="61" y="25"/>
                    </a:cubicBezTo>
                    <a:cubicBezTo>
                      <a:pt x="61" y="31"/>
                      <a:pt x="61" y="31"/>
                      <a:pt x="61" y="31"/>
                    </a:cubicBezTo>
                    <a:cubicBezTo>
                      <a:pt x="56" y="31"/>
                      <a:pt x="56" y="31"/>
                      <a:pt x="56" y="31"/>
                    </a:cubicBezTo>
                    <a:cubicBezTo>
                      <a:pt x="56" y="30"/>
                      <a:pt x="56" y="30"/>
                      <a:pt x="56" y="30"/>
                    </a:cubicBezTo>
                    <a:cubicBezTo>
                      <a:pt x="56" y="28"/>
                      <a:pt x="55" y="27"/>
                      <a:pt x="53" y="27"/>
                    </a:cubicBezTo>
                    <a:cubicBezTo>
                      <a:pt x="51" y="27"/>
                      <a:pt x="49" y="28"/>
                      <a:pt x="49" y="30"/>
                    </a:cubicBezTo>
                    <a:cubicBezTo>
                      <a:pt x="49" y="31"/>
                      <a:pt x="49" y="31"/>
                      <a:pt x="49" y="31"/>
                    </a:cubicBezTo>
                    <a:cubicBezTo>
                      <a:pt x="45" y="31"/>
                      <a:pt x="45" y="31"/>
                      <a:pt x="45" y="31"/>
                    </a:cubicBezTo>
                    <a:cubicBezTo>
                      <a:pt x="45" y="30"/>
                      <a:pt x="45" y="30"/>
                      <a:pt x="45" y="30"/>
                    </a:cubicBezTo>
                    <a:cubicBezTo>
                      <a:pt x="45" y="28"/>
                      <a:pt x="44" y="27"/>
                      <a:pt x="42" y="27"/>
                    </a:cubicBezTo>
                    <a:cubicBezTo>
                      <a:pt x="40" y="27"/>
                      <a:pt x="38" y="28"/>
                      <a:pt x="38" y="30"/>
                    </a:cubicBezTo>
                    <a:cubicBezTo>
                      <a:pt x="38" y="31"/>
                      <a:pt x="38" y="31"/>
                      <a:pt x="38" y="31"/>
                    </a:cubicBezTo>
                    <a:cubicBezTo>
                      <a:pt x="34" y="31"/>
                      <a:pt x="34" y="31"/>
                      <a:pt x="34" y="31"/>
                    </a:cubicBezTo>
                    <a:cubicBezTo>
                      <a:pt x="34" y="30"/>
                      <a:pt x="34" y="30"/>
                      <a:pt x="34" y="30"/>
                    </a:cubicBezTo>
                    <a:cubicBezTo>
                      <a:pt x="34" y="28"/>
                      <a:pt x="33" y="27"/>
                      <a:pt x="31" y="27"/>
                    </a:cubicBezTo>
                    <a:cubicBezTo>
                      <a:pt x="29" y="27"/>
                      <a:pt x="27" y="28"/>
                      <a:pt x="27" y="30"/>
                    </a:cubicBezTo>
                    <a:cubicBezTo>
                      <a:pt x="27" y="31"/>
                      <a:pt x="27" y="31"/>
                      <a:pt x="27" y="31"/>
                    </a:cubicBezTo>
                    <a:cubicBezTo>
                      <a:pt x="23" y="31"/>
                      <a:pt x="23" y="31"/>
                      <a:pt x="23" y="31"/>
                    </a:cubicBezTo>
                    <a:cubicBezTo>
                      <a:pt x="23" y="30"/>
                      <a:pt x="23" y="30"/>
                      <a:pt x="23" y="30"/>
                    </a:cubicBezTo>
                    <a:cubicBezTo>
                      <a:pt x="23" y="28"/>
                      <a:pt x="22" y="27"/>
                      <a:pt x="20" y="27"/>
                    </a:cubicBezTo>
                    <a:cubicBezTo>
                      <a:pt x="18" y="27"/>
                      <a:pt x="16" y="28"/>
                      <a:pt x="16" y="30"/>
                    </a:cubicBezTo>
                    <a:cubicBezTo>
                      <a:pt x="16" y="31"/>
                      <a:pt x="16" y="31"/>
                      <a:pt x="16" y="31"/>
                    </a:cubicBezTo>
                    <a:cubicBezTo>
                      <a:pt x="12" y="31"/>
                      <a:pt x="12" y="31"/>
                      <a:pt x="12" y="31"/>
                    </a:cubicBezTo>
                    <a:cubicBezTo>
                      <a:pt x="12" y="30"/>
                      <a:pt x="12" y="30"/>
                      <a:pt x="12" y="30"/>
                    </a:cubicBezTo>
                    <a:cubicBezTo>
                      <a:pt x="12" y="28"/>
                      <a:pt x="11" y="27"/>
                      <a:pt x="9" y="27"/>
                    </a:cubicBezTo>
                    <a:cubicBezTo>
                      <a:pt x="7" y="27"/>
                      <a:pt x="5" y="28"/>
                      <a:pt x="5" y="30"/>
                    </a:cubicBezTo>
                    <a:cubicBezTo>
                      <a:pt x="5" y="31"/>
                      <a:pt x="5" y="31"/>
                      <a:pt x="5" y="31"/>
                    </a:cubicBezTo>
                    <a:cubicBezTo>
                      <a:pt x="0" y="31"/>
                      <a:pt x="0" y="31"/>
                      <a:pt x="0" y="31"/>
                    </a:cubicBezTo>
                    <a:cubicBezTo>
                      <a:pt x="0" y="25"/>
                      <a:pt x="0" y="25"/>
                      <a:pt x="0" y="25"/>
                    </a:cubicBezTo>
                    <a:cubicBezTo>
                      <a:pt x="0" y="11"/>
                      <a:pt x="14" y="0"/>
                      <a:pt x="31" y="0"/>
                    </a:cubicBezTo>
                    <a:close/>
                  </a:path>
                </a:pathLst>
              </a:custGeom>
              <a:solidFill>
                <a:srgbClr val="242424"/>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 name="Freeform 287"/>
              <p:cNvSpPr>
                <a:spLocks/>
              </p:cNvSpPr>
              <p:nvPr/>
            </p:nvSpPr>
            <p:spPr bwMode="auto">
              <a:xfrm>
                <a:off x="9675858" y="6215733"/>
                <a:ext cx="538134" cy="89688"/>
              </a:xfrm>
              <a:custGeom>
                <a:avLst/>
                <a:gdLst>
                  <a:gd name="T0" fmla="*/ 61 w 61"/>
                  <a:gd name="T1" fmla="*/ 0 h 10"/>
                  <a:gd name="T2" fmla="*/ 61 w 61"/>
                  <a:gd name="T3" fmla="*/ 10 h 10"/>
                  <a:gd name="T4" fmla="*/ 0 w 61"/>
                  <a:gd name="T5" fmla="*/ 10 h 10"/>
                  <a:gd name="T6" fmla="*/ 0 w 61"/>
                  <a:gd name="T7" fmla="*/ 0 h 10"/>
                  <a:gd name="T8" fmla="*/ 61 w 61"/>
                  <a:gd name="T9" fmla="*/ 0 h 10"/>
                </a:gdLst>
                <a:ahLst/>
                <a:cxnLst>
                  <a:cxn ang="0">
                    <a:pos x="T0" y="T1"/>
                  </a:cxn>
                  <a:cxn ang="0">
                    <a:pos x="T2" y="T3"/>
                  </a:cxn>
                  <a:cxn ang="0">
                    <a:pos x="T4" y="T5"/>
                  </a:cxn>
                  <a:cxn ang="0">
                    <a:pos x="T6" y="T7"/>
                  </a:cxn>
                  <a:cxn ang="0">
                    <a:pos x="T8" y="T9"/>
                  </a:cxn>
                </a:cxnLst>
                <a:rect l="0" t="0" r="r" b="b"/>
                <a:pathLst>
                  <a:path w="61" h="10">
                    <a:moveTo>
                      <a:pt x="61" y="0"/>
                    </a:moveTo>
                    <a:cubicBezTo>
                      <a:pt x="61" y="3"/>
                      <a:pt x="61" y="7"/>
                      <a:pt x="61" y="10"/>
                    </a:cubicBezTo>
                    <a:cubicBezTo>
                      <a:pt x="38" y="10"/>
                      <a:pt x="23" y="10"/>
                      <a:pt x="0" y="10"/>
                    </a:cubicBezTo>
                    <a:cubicBezTo>
                      <a:pt x="0" y="7"/>
                      <a:pt x="0" y="3"/>
                      <a:pt x="0" y="0"/>
                    </a:cubicBezTo>
                    <a:lnTo>
                      <a:pt x="61" y="0"/>
                    </a:lnTo>
                    <a:close/>
                  </a:path>
                </a:pathLst>
              </a:custGeom>
              <a:solidFill>
                <a:srgbClr val="00000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 name="Freeform 288"/>
              <p:cNvSpPr>
                <a:spLocks/>
              </p:cNvSpPr>
              <p:nvPr/>
            </p:nvSpPr>
            <p:spPr bwMode="auto">
              <a:xfrm>
                <a:off x="8764019" y="2564640"/>
                <a:ext cx="1786308" cy="1898418"/>
              </a:xfrm>
              <a:custGeom>
                <a:avLst/>
                <a:gdLst>
                  <a:gd name="T0" fmla="*/ 164 w 202"/>
                  <a:gd name="T1" fmla="*/ 78 h 214"/>
                  <a:gd name="T2" fmla="*/ 164 w 202"/>
                  <a:gd name="T3" fmla="*/ 131 h 214"/>
                  <a:gd name="T4" fmla="*/ 164 w 202"/>
                  <a:gd name="T5" fmla="*/ 214 h 214"/>
                  <a:gd name="T6" fmla="*/ 38 w 202"/>
                  <a:gd name="T7" fmla="*/ 214 h 214"/>
                  <a:gd name="T8" fmla="*/ 38 w 202"/>
                  <a:gd name="T9" fmla="*/ 131 h 214"/>
                  <a:gd name="T10" fmla="*/ 38 w 202"/>
                  <a:gd name="T11" fmla="*/ 127 h 214"/>
                  <a:gd name="T12" fmla="*/ 0 w 202"/>
                  <a:gd name="T13" fmla="*/ 127 h 214"/>
                  <a:gd name="T14" fmla="*/ 3 w 202"/>
                  <a:gd name="T15" fmla="*/ 41 h 214"/>
                  <a:gd name="T16" fmla="*/ 24 w 202"/>
                  <a:gd name="T17" fmla="*/ 11 h 214"/>
                  <a:gd name="T18" fmla="*/ 62 w 202"/>
                  <a:gd name="T19" fmla="*/ 0 h 214"/>
                  <a:gd name="T20" fmla="*/ 89 w 202"/>
                  <a:gd name="T21" fmla="*/ 0 h 214"/>
                  <a:gd name="T22" fmla="*/ 113 w 202"/>
                  <a:gd name="T23" fmla="*/ 0 h 214"/>
                  <a:gd name="T24" fmla="*/ 139 w 202"/>
                  <a:gd name="T25" fmla="*/ 0 h 214"/>
                  <a:gd name="T26" fmla="*/ 174 w 202"/>
                  <a:gd name="T27" fmla="*/ 10 h 214"/>
                  <a:gd name="T28" fmla="*/ 199 w 202"/>
                  <a:gd name="T29" fmla="*/ 46 h 214"/>
                  <a:gd name="T30" fmla="*/ 202 w 202"/>
                  <a:gd name="T31" fmla="*/ 115 h 214"/>
                  <a:gd name="T32" fmla="*/ 164 w 202"/>
                  <a:gd name="T33" fmla="*/ 115 h 214"/>
                  <a:gd name="T34" fmla="*/ 164 w 202"/>
                  <a:gd name="T35" fmla="*/ 78 h 214"/>
                  <a:gd name="T36" fmla="*/ 164 w 202"/>
                  <a:gd name="T37" fmla="*/ 7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 h="214">
                    <a:moveTo>
                      <a:pt x="164" y="78"/>
                    </a:moveTo>
                    <a:cubicBezTo>
                      <a:pt x="164" y="131"/>
                      <a:pt x="164" y="131"/>
                      <a:pt x="164" y="131"/>
                    </a:cubicBezTo>
                    <a:cubicBezTo>
                      <a:pt x="164" y="214"/>
                      <a:pt x="164" y="214"/>
                      <a:pt x="164" y="214"/>
                    </a:cubicBezTo>
                    <a:cubicBezTo>
                      <a:pt x="38" y="214"/>
                      <a:pt x="38" y="214"/>
                      <a:pt x="38" y="214"/>
                    </a:cubicBezTo>
                    <a:cubicBezTo>
                      <a:pt x="38" y="131"/>
                      <a:pt x="38" y="131"/>
                      <a:pt x="38" y="131"/>
                    </a:cubicBezTo>
                    <a:cubicBezTo>
                      <a:pt x="38" y="127"/>
                      <a:pt x="38" y="127"/>
                      <a:pt x="38" y="127"/>
                    </a:cubicBezTo>
                    <a:cubicBezTo>
                      <a:pt x="0" y="127"/>
                      <a:pt x="0" y="127"/>
                      <a:pt x="0" y="127"/>
                    </a:cubicBezTo>
                    <a:cubicBezTo>
                      <a:pt x="3" y="41"/>
                      <a:pt x="3" y="41"/>
                      <a:pt x="3" y="41"/>
                    </a:cubicBezTo>
                    <a:cubicBezTo>
                      <a:pt x="4" y="22"/>
                      <a:pt x="5" y="18"/>
                      <a:pt x="24" y="11"/>
                    </a:cubicBezTo>
                    <a:cubicBezTo>
                      <a:pt x="62" y="0"/>
                      <a:pt x="62" y="0"/>
                      <a:pt x="62" y="0"/>
                    </a:cubicBezTo>
                    <a:cubicBezTo>
                      <a:pt x="89" y="0"/>
                      <a:pt x="89" y="0"/>
                      <a:pt x="89" y="0"/>
                    </a:cubicBezTo>
                    <a:cubicBezTo>
                      <a:pt x="113" y="0"/>
                      <a:pt x="113" y="0"/>
                      <a:pt x="113" y="0"/>
                    </a:cubicBezTo>
                    <a:cubicBezTo>
                      <a:pt x="139" y="0"/>
                      <a:pt x="139" y="0"/>
                      <a:pt x="139" y="0"/>
                    </a:cubicBezTo>
                    <a:cubicBezTo>
                      <a:pt x="174" y="10"/>
                      <a:pt x="174" y="10"/>
                      <a:pt x="174" y="10"/>
                    </a:cubicBezTo>
                    <a:cubicBezTo>
                      <a:pt x="199" y="19"/>
                      <a:pt x="198" y="19"/>
                      <a:pt x="199" y="46"/>
                    </a:cubicBezTo>
                    <a:cubicBezTo>
                      <a:pt x="202" y="115"/>
                      <a:pt x="202" y="115"/>
                      <a:pt x="202" y="115"/>
                    </a:cubicBezTo>
                    <a:cubicBezTo>
                      <a:pt x="164" y="115"/>
                      <a:pt x="164" y="115"/>
                      <a:pt x="164" y="115"/>
                    </a:cubicBezTo>
                    <a:cubicBezTo>
                      <a:pt x="164" y="78"/>
                      <a:pt x="164" y="78"/>
                      <a:pt x="164" y="78"/>
                    </a:cubicBezTo>
                    <a:cubicBezTo>
                      <a:pt x="164" y="78"/>
                      <a:pt x="164" y="78"/>
                      <a:pt x="164" y="78"/>
                    </a:cubicBezTo>
                    <a:close/>
                  </a:path>
                </a:pathLst>
              </a:cu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 name="Freeform 289"/>
              <p:cNvSpPr>
                <a:spLocks/>
              </p:cNvSpPr>
              <p:nvPr/>
            </p:nvSpPr>
            <p:spPr bwMode="auto">
              <a:xfrm>
                <a:off x="8764019" y="2564640"/>
                <a:ext cx="885681" cy="1898418"/>
              </a:xfrm>
              <a:custGeom>
                <a:avLst/>
                <a:gdLst>
                  <a:gd name="T0" fmla="*/ 100 w 100"/>
                  <a:gd name="T1" fmla="*/ 214 h 214"/>
                  <a:gd name="T2" fmla="*/ 38 w 100"/>
                  <a:gd name="T3" fmla="*/ 214 h 214"/>
                  <a:gd name="T4" fmla="*/ 38 w 100"/>
                  <a:gd name="T5" fmla="*/ 131 h 214"/>
                  <a:gd name="T6" fmla="*/ 38 w 100"/>
                  <a:gd name="T7" fmla="*/ 127 h 214"/>
                  <a:gd name="T8" fmla="*/ 0 w 100"/>
                  <a:gd name="T9" fmla="*/ 127 h 214"/>
                  <a:gd name="T10" fmla="*/ 3 w 100"/>
                  <a:gd name="T11" fmla="*/ 41 h 214"/>
                  <a:gd name="T12" fmla="*/ 24 w 100"/>
                  <a:gd name="T13" fmla="*/ 11 h 214"/>
                  <a:gd name="T14" fmla="*/ 62 w 100"/>
                  <a:gd name="T15" fmla="*/ 0 h 214"/>
                  <a:gd name="T16" fmla="*/ 89 w 100"/>
                  <a:gd name="T17" fmla="*/ 0 h 214"/>
                  <a:gd name="T18" fmla="*/ 100 w 100"/>
                  <a:gd name="T19" fmla="*/ 0 h 214"/>
                  <a:gd name="T20" fmla="*/ 100 w 100"/>
                  <a:gd name="T21"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214">
                    <a:moveTo>
                      <a:pt x="100" y="214"/>
                    </a:moveTo>
                    <a:cubicBezTo>
                      <a:pt x="38" y="214"/>
                      <a:pt x="38" y="214"/>
                      <a:pt x="38" y="214"/>
                    </a:cubicBezTo>
                    <a:cubicBezTo>
                      <a:pt x="38" y="131"/>
                      <a:pt x="38" y="131"/>
                      <a:pt x="38" y="131"/>
                    </a:cubicBezTo>
                    <a:cubicBezTo>
                      <a:pt x="38" y="127"/>
                      <a:pt x="38" y="127"/>
                      <a:pt x="38" y="127"/>
                    </a:cubicBezTo>
                    <a:cubicBezTo>
                      <a:pt x="0" y="127"/>
                      <a:pt x="0" y="127"/>
                      <a:pt x="0" y="127"/>
                    </a:cubicBezTo>
                    <a:cubicBezTo>
                      <a:pt x="3" y="41"/>
                      <a:pt x="3" y="41"/>
                      <a:pt x="3" y="41"/>
                    </a:cubicBezTo>
                    <a:cubicBezTo>
                      <a:pt x="4" y="22"/>
                      <a:pt x="5" y="18"/>
                      <a:pt x="24" y="11"/>
                    </a:cubicBezTo>
                    <a:cubicBezTo>
                      <a:pt x="62" y="0"/>
                      <a:pt x="62" y="0"/>
                      <a:pt x="62" y="0"/>
                    </a:cubicBezTo>
                    <a:cubicBezTo>
                      <a:pt x="89" y="0"/>
                      <a:pt x="89" y="0"/>
                      <a:pt x="89" y="0"/>
                    </a:cubicBezTo>
                    <a:cubicBezTo>
                      <a:pt x="100" y="0"/>
                      <a:pt x="100" y="0"/>
                      <a:pt x="100" y="0"/>
                    </a:cubicBezTo>
                    <a:lnTo>
                      <a:pt x="100" y="214"/>
                    </a:lnTo>
                    <a:close/>
                  </a:path>
                </a:pathLst>
              </a:custGeom>
              <a:solidFill>
                <a:srgbClr val="484848"/>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 name="Freeform 290"/>
              <p:cNvSpPr>
                <a:spLocks/>
              </p:cNvSpPr>
              <p:nvPr/>
            </p:nvSpPr>
            <p:spPr bwMode="auto">
              <a:xfrm>
                <a:off x="9313365" y="2299308"/>
                <a:ext cx="672668" cy="896892"/>
              </a:xfrm>
              <a:custGeom>
                <a:avLst/>
                <a:gdLst>
                  <a:gd name="T0" fmla="*/ 180 w 180"/>
                  <a:gd name="T1" fmla="*/ 71 h 240"/>
                  <a:gd name="T2" fmla="*/ 92 w 180"/>
                  <a:gd name="T3" fmla="*/ 240 h 240"/>
                  <a:gd name="T4" fmla="*/ 0 w 180"/>
                  <a:gd name="T5" fmla="*/ 71 h 240"/>
                  <a:gd name="T6" fmla="*/ 33 w 180"/>
                  <a:gd name="T7" fmla="*/ 69 h 240"/>
                  <a:gd name="T8" fmla="*/ 33 w 180"/>
                  <a:gd name="T9" fmla="*/ 0 h 240"/>
                  <a:gd name="T10" fmla="*/ 151 w 180"/>
                  <a:gd name="T11" fmla="*/ 0 h 240"/>
                  <a:gd name="T12" fmla="*/ 151 w 180"/>
                  <a:gd name="T13" fmla="*/ 69 h 240"/>
                  <a:gd name="T14" fmla="*/ 180 w 180"/>
                  <a:gd name="T15" fmla="*/ 71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240">
                    <a:moveTo>
                      <a:pt x="180" y="71"/>
                    </a:moveTo>
                    <a:lnTo>
                      <a:pt x="92" y="240"/>
                    </a:lnTo>
                    <a:lnTo>
                      <a:pt x="0" y="71"/>
                    </a:lnTo>
                    <a:lnTo>
                      <a:pt x="33" y="69"/>
                    </a:lnTo>
                    <a:lnTo>
                      <a:pt x="33" y="0"/>
                    </a:lnTo>
                    <a:lnTo>
                      <a:pt x="151" y="0"/>
                    </a:lnTo>
                    <a:lnTo>
                      <a:pt x="151" y="69"/>
                    </a:lnTo>
                    <a:lnTo>
                      <a:pt x="180" y="7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91"/>
              <p:cNvSpPr>
                <a:spLocks/>
              </p:cNvSpPr>
              <p:nvPr/>
            </p:nvSpPr>
            <p:spPr bwMode="auto">
              <a:xfrm>
                <a:off x="9418003" y="2299308"/>
                <a:ext cx="459658" cy="373704"/>
              </a:xfrm>
              <a:custGeom>
                <a:avLst/>
                <a:gdLst>
                  <a:gd name="T0" fmla="*/ 0 w 52"/>
                  <a:gd name="T1" fmla="*/ 29 h 42"/>
                  <a:gd name="T2" fmla="*/ 2 w 52"/>
                  <a:gd name="T3" fmla="*/ 29 h 42"/>
                  <a:gd name="T4" fmla="*/ 2 w 52"/>
                  <a:gd name="T5" fmla="*/ 0 h 42"/>
                  <a:gd name="T6" fmla="*/ 52 w 52"/>
                  <a:gd name="T7" fmla="*/ 0 h 42"/>
                  <a:gd name="T8" fmla="*/ 52 w 52"/>
                  <a:gd name="T9" fmla="*/ 29 h 42"/>
                  <a:gd name="T10" fmla="*/ 52 w 52"/>
                  <a:gd name="T11" fmla="*/ 29 h 42"/>
                  <a:gd name="T12" fmla="*/ 26 w 52"/>
                  <a:gd name="T13" fmla="*/ 42 h 42"/>
                  <a:gd name="T14" fmla="*/ 0 w 52"/>
                  <a:gd name="T15" fmla="*/ 29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2">
                    <a:moveTo>
                      <a:pt x="0" y="29"/>
                    </a:moveTo>
                    <a:cubicBezTo>
                      <a:pt x="2" y="29"/>
                      <a:pt x="2" y="29"/>
                      <a:pt x="2" y="29"/>
                    </a:cubicBezTo>
                    <a:cubicBezTo>
                      <a:pt x="2" y="0"/>
                      <a:pt x="2" y="0"/>
                      <a:pt x="2" y="0"/>
                    </a:cubicBezTo>
                    <a:cubicBezTo>
                      <a:pt x="52" y="0"/>
                      <a:pt x="52" y="0"/>
                      <a:pt x="52" y="0"/>
                    </a:cubicBezTo>
                    <a:cubicBezTo>
                      <a:pt x="52" y="29"/>
                      <a:pt x="52" y="29"/>
                      <a:pt x="52" y="29"/>
                    </a:cubicBezTo>
                    <a:cubicBezTo>
                      <a:pt x="52" y="29"/>
                      <a:pt x="52" y="29"/>
                      <a:pt x="52" y="29"/>
                    </a:cubicBezTo>
                    <a:cubicBezTo>
                      <a:pt x="46" y="37"/>
                      <a:pt x="37" y="42"/>
                      <a:pt x="26" y="42"/>
                    </a:cubicBezTo>
                    <a:cubicBezTo>
                      <a:pt x="16" y="42"/>
                      <a:pt x="6" y="37"/>
                      <a:pt x="0" y="29"/>
                    </a:cubicBezTo>
                    <a:close/>
                  </a:path>
                </a:pathLst>
              </a:custGeom>
              <a:solidFill>
                <a:srgbClr val="E0D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2"/>
              <p:cNvSpPr>
                <a:spLocks/>
              </p:cNvSpPr>
              <p:nvPr/>
            </p:nvSpPr>
            <p:spPr bwMode="auto">
              <a:xfrm>
                <a:off x="9436687" y="2299308"/>
                <a:ext cx="440971" cy="284016"/>
              </a:xfrm>
              <a:custGeom>
                <a:avLst/>
                <a:gdLst>
                  <a:gd name="T0" fmla="*/ 0 w 50"/>
                  <a:gd name="T1" fmla="*/ 28 h 32"/>
                  <a:gd name="T2" fmla="*/ 0 w 50"/>
                  <a:gd name="T3" fmla="*/ 0 h 32"/>
                  <a:gd name="T4" fmla="*/ 50 w 50"/>
                  <a:gd name="T5" fmla="*/ 0 h 32"/>
                  <a:gd name="T6" fmla="*/ 50 w 50"/>
                  <a:gd name="T7" fmla="*/ 28 h 32"/>
                  <a:gd name="T8" fmla="*/ 25 w 50"/>
                  <a:gd name="T9" fmla="*/ 32 h 32"/>
                  <a:gd name="T10" fmla="*/ 0 w 50"/>
                  <a:gd name="T11" fmla="*/ 28 h 32"/>
                </a:gdLst>
                <a:ahLst/>
                <a:cxnLst>
                  <a:cxn ang="0">
                    <a:pos x="T0" y="T1"/>
                  </a:cxn>
                  <a:cxn ang="0">
                    <a:pos x="T2" y="T3"/>
                  </a:cxn>
                  <a:cxn ang="0">
                    <a:pos x="T4" y="T5"/>
                  </a:cxn>
                  <a:cxn ang="0">
                    <a:pos x="T6" y="T7"/>
                  </a:cxn>
                  <a:cxn ang="0">
                    <a:pos x="T8" y="T9"/>
                  </a:cxn>
                  <a:cxn ang="0">
                    <a:pos x="T10" y="T11"/>
                  </a:cxn>
                </a:cxnLst>
                <a:rect l="0" t="0" r="r" b="b"/>
                <a:pathLst>
                  <a:path w="50" h="32">
                    <a:moveTo>
                      <a:pt x="0" y="28"/>
                    </a:moveTo>
                    <a:cubicBezTo>
                      <a:pt x="0" y="0"/>
                      <a:pt x="0" y="0"/>
                      <a:pt x="0" y="0"/>
                    </a:cubicBezTo>
                    <a:cubicBezTo>
                      <a:pt x="50" y="0"/>
                      <a:pt x="50" y="0"/>
                      <a:pt x="50" y="0"/>
                    </a:cubicBezTo>
                    <a:cubicBezTo>
                      <a:pt x="50" y="28"/>
                      <a:pt x="50" y="28"/>
                      <a:pt x="50" y="28"/>
                    </a:cubicBezTo>
                    <a:cubicBezTo>
                      <a:pt x="42" y="30"/>
                      <a:pt x="33" y="32"/>
                      <a:pt x="25" y="32"/>
                    </a:cubicBezTo>
                    <a:cubicBezTo>
                      <a:pt x="16" y="32"/>
                      <a:pt x="8" y="30"/>
                      <a:pt x="0" y="28"/>
                    </a:cubicBezTo>
                    <a:close/>
                  </a:path>
                </a:pathLst>
              </a:custGeom>
              <a:solidFill>
                <a:srgbClr val="CAC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93"/>
              <p:cNvSpPr>
                <a:spLocks/>
              </p:cNvSpPr>
              <p:nvPr/>
            </p:nvSpPr>
            <p:spPr bwMode="auto">
              <a:xfrm>
                <a:off x="9376894" y="2299308"/>
                <a:ext cx="272805" cy="627824"/>
              </a:xfrm>
              <a:custGeom>
                <a:avLst/>
                <a:gdLst>
                  <a:gd name="T0" fmla="*/ 73 w 73"/>
                  <a:gd name="T1" fmla="*/ 168 h 168"/>
                  <a:gd name="T2" fmla="*/ 0 w 73"/>
                  <a:gd name="T3" fmla="*/ 71 h 168"/>
                  <a:gd name="T4" fmla="*/ 16 w 73"/>
                  <a:gd name="T5" fmla="*/ 69 h 168"/>
                  <a:gd name="T6" fmla="*/ 16 w 73"/>
                  <a:gd name="T7" fmla="*/ 0 h 168"/>
                  <a:gd name="T8" fmla="*/ 73 w 73"/>
                  <a:gd name="T9" fmla="*/ 0 h 168"/>
                  <a:gd name="T10" fmla="*/ 73 w 73"/>
                  <a:gd name="T11" fmla="*/ 168 h 168"/>
                </a:gdLst>
                <a:ahLst/>
                <a:cxnLst>
                  <a:cxn ang="0">
                    <a:pos x="T0" y="T1"/>
                  </a:cxn>
                  <a:cxn ang="0">
                    <a:pos x="T2" y="T3"/>
                  </a:cxn>
                  <a:cxn ang="0">
                    <a:pos x="T4" y="T5"/>
                  </a:cxn>
                  <a:cxn ang="0">
                    <a:pos x="T6" y="T7"/>
                  </a:cxn>
                  <a:cxn ang="0">
                    <a:pos x="T8" y="T9"/>
                  </a:cxn>
                  <a:cxn ang="0">
                    <a:pos x="T10" y="T11"/>
                  </a:cxn>
                </a:cxnLst>
                <a:rect l="0" t="0" r="r" b="b"/>
                <a:pathLst>
                  <a:path w="73" h="168">
                    <a:moveTo>
                      <a:pt x="73" y="168"/>
                    </a:moveTo>
                    <a:lnTo>
                      <a:pt x="0" y="71"/>
                    </a:lnTo>
                    <a:lnTo>
                      <a:pt x="16" y="69"/>
                    </a:lnTo>
                    <a:lnTo>
                      <a:pt x="16" y="0"/>
                    </a:lnTo>
                    <a:lnTo>
                      <a:pt x="73" y="0"/>
                    </a:lnTo>
                    <a:lnTo>
                      <a:pt x="73" y="16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94"/>
              <p:cNvSpPr>
                <a:spLocks/>
              </p:cNvSpPr>
              <p:nvPr/>
            </p:nvSpPr>
            <p:spPr bwMode="auto">
              <a:xfrm>
                <a:off x="9418003" y="2299308"/>
                <a:ext cx="231697" cy="373704"/>
              </a:xfrm>
              <a:custGeom>
                <a:avLst/>
                <a:gdLst>
                  <a:gd name="T0" fmla="*/ 0 w 26"/>
                  <a:gd name="T1" fmla="*/ 29 h 42"/>
                  <a:gd name="T2" fmla="*/ 2 w 26"/>
                  <a:gd name="T3" fmla="*/ 29 h 42"/>
                  <a:gd name="T4" fmla="*/ 2 w 26"/>
                  <a:gd name="T5" fmla="*/ 0 h 42"/>
                  <a:gd name="T6" fmla="*/ 26 w 26"/>
                  <a:gd name="T7" fmla="*/ 0 h 42"/>
                  <a:gd name="T8" fmla="*/ 26 w 26"/>
                  <a:gd name="T9" fmla="*/ 42 h 42"/>
                  <a:gd name="T10" fmla="*/ 26 w 26"/>
                  <a:gd name="T11" fmla="*/ 42 h 42"/>
                  <a:gd name="T12" fmla="*/ 0 w 26"/>
                  <a:gd name="T13" fmla="*/ 29 h 42"/>
                </a:gdLst>
                <a:ahLst/>
                <a:cxnLst>
                  <a:cxn ang="0">
                    <a:pos x="T0" y="T1"/>
                  </a:cxn>
                  <a:cxn ang="0">
                    <a:pos x="T2" y="T3"/>
                  </a:cxn>
                  <a:cxn ang="0">
                    <a:pos x="T4" y="T5"/>
                  </a:cxn>
                  <a:cxn ang="0">
                    <a:pos x="T6" y="T7"/>
                  </a:cxn>
                  <a:cxn ang="0">
                    <a:pos x="T8" y="T9"/>
                  </a:cxn>
                  <a:cxn ang="0">
                    <a:pos x="T10" y="T11"/>
                  </a:cxn>
                  <a:cxn ang="0">
                    <a:pos x="T12" y="T13"/>
                  </a:cxn>
                </a:cxnLst>
                <a:rect l="0" t="0" r="r" b="b"/>
                <a:pathLst>
                  <a:path w="26" h="42">
                    <a:moveTo>
                      <a:pt x="0" y="29"/>
                    </a:moveTo>
                    <a:cubicBezTo>
                      <a:pt x="2" y="29"/>
                      <a:pt x="2" y="29"/>
                      <a:pt x="2" y="29"/>
                    </a:cubicBezTo>
                    <a:cubicBezTo>
                      <a:pt x="2" y="0"/>
                      <a:pt x="2" y="0"/>
                      <a:pt x="2" y="0"/>
                    </a:cubicBezTo>
                    <a:cubicBezTo>
                      <a:pt x="26" y="0"/>
                      <a:pt x="26" y="0"/>
                      <a:pt x="26" y="0"/>
                    </a:cubicBezTo>
                    <a:cubicBezTo>
                      <a:pt x="26" y="42"/>
                      <a:pt x="26" y="42"/>
                      <a:pt x="26" y="42"/>
                    </a:cubicBezTo>
                    <a:cubicBezTo>
                      <a:pt x="26" y="42"/>
                      <a:pt x="26" y="42"/>
                      <a:pt x="26" y="42"/>
                    </a:cubicBezTo>
                    <a:cubicBezTo>
                      <a:pt x="16" y="42"/>
                      <a:pt x="6" y="37"/>
                      <a:pt x="0" y="29"/>
                    </a:cubicBezTo>
                    <a:close/>
                  </a:path>
                </a:pathLst>
              </a:custGeom>
              <a:solidFill>
                <a:srgbClr val="EAE5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5"/>
              <p:cNvSpPr>
                <a:spLocks/>
              </p:cNvSpPr>
              <p:nvPr/>
            </p:nvSpPr>
            <p:spPr bwMode="auto">
              <a:xfrm>
                <a:off x="9436687" y="2299308"/>
                <a:ext cx="213013" cy="284016"/>
              </a:xfrm>
              <a:custGeom>
                <a:avLst/>
                <a:gdLst>
                  <a:gd name="T0" fmla="*/ 0 w 24"/>
                  <a:gd name="T1" fmla="*/ 28 h 32"/>
                  <a:gd name="T2" fmla="*/ 0 w 24"/>
                  <a:gd name="T3" fmla="*/ 0 h 32"/>
                  <a:gd name="T4" fmla="*/ 24 w 24"/>
                  <a:gd name="T5" fmla="*/ 0 h 32"/>
                  <a:gd name="T6" fmla="*/ 24 w 24"/>
                  <a:gd name="T7" fmla="*/ 32 h 32"/>
                  <a:gd name="T8" fmla="*/ 0 w 24"/>
                  <a:gd name="T9" fmla="*/ 28 h 32"/>
                </a:gdLst>
                <a:ahLst/>
                <a:cxnLst>
                  <a:cxn ang="0">
                    <a:pos x="T0" y="T1"/>
                  </a:cxn>
                  <a:cxn ang="0">
                    <a:pos x="T2" y="T3"/>
                  </a:cxn>
                  <a:cxn ang="0">
                    <a:pos x="T4" y="T5"/>
                  </a:cxn>
                  <a:cxn ang="0">
                    <a:pos x="T6" y="T7"/>
                  </a:cxn>
                  <a:cxn ang="0">
                    <a:pos x="T8" y="T9"/>
                  </a:cxn>
                </a:cxnLst>
                <a:rect l="0" t="0" r="r" b="b"/>
                <a:pathLst>
                  <a:path w="24" h="32">
                    <a:moveTo>
                      <a:pt x="0" y="28"/>
                    </a:moveTo>
                    <a:cubicBezTo>
                      <a:pt x="0" y="0"/>
                      <a:pt x="0" y="0"/>
                      <a:pt x="0" y="0"/>
                    </a:cubicBezTo>
                    <a:cubicBezTo>
                      <a:pt x="24" y="0"/>
                      <a:pt x="24" y="0"/>
                      <a:pt x="24" y="0"/>
                    </a:cubicBezTo>
                    <a:cubicBezTo>
                      <a:pt x="24" y="32"/>
                      <a:pt x="24" y="32"/>
                      <a:pt x="24" y="32"/>
                    </a:cubicBezTo>
                    <a:cubicBezTo>
                      <a:pt x="16" y="32"/>
                      <a:pt x="8" y="30"/>
                      <a:pt x="0" y="28"/>
                    </a:cubicBezTo>
                    <a:close/>
                  </a:path>
                </a:pathLst>
              </a:custGeom>
              <a:solidFill>
                <a:srgbClr val="DAD6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96"/>
              <p:cNvSpPr>
                <a:spLocks/>
              </p:cNvSpPr>
              <p:nvPr/>
            </p:nvSpPr>
            <p:spPr bwMode="auto">
              <a:xfrm>
                <a:off x="8950871" y="1103455"/>
                <a:ext cx="1412603" cy="1401393"/>
              </a:xfrm>
              <a:custGeom>
                <a:avLst/>
                <a:gdLst>
                  <a:gd name="T0" fmla="*/ 80 w 160"/>
                  <a:gd name="T1" fmla="*/ 0 h 158"/>
                  <a:gd name="T2" fmla="*/ 85 w 160"/>
                  <a:gd name="T3" fmla="*/ 1 h 158"/>
                  <a:gd name="T4" fmla="*/ 139 w 160"/>
                  <a:gd name="T5" fmla="*/ 1 h 158"/>
                  <a:gd name="T6" fmla="*/ 143 w 160"/>
                  <a:gd name="T7" fmla="*/ 18 h 158"/>
                  <a:gd name="T8" fmla="*/ 160 w 160"/>
                  <a:gd name="T9" fmla="*/ 35 h 158"/>
                  <a:gd name="T10" fmla="*/ 160 w 160"/>
                  <a:gd name="T11" fmla="*/ 77 h 158"/>
                  <a:gd name="T12" fmla="*/ 159 w 160"/>
                  <a:gd name="T13" fmla="*/ 77 h 158"/>
                  <a:gd name="T14" fmla="*/ 159 w 160"/>
                  <a:gd name="T15" fmla="*/ 79 h 158"/>
                  <a:gd name="T16" fmla="*/ 80 w 160"/>
                  <a:gd name="T17" fmla="*/ 158 h 158"/>
                  <a:gd name="T18" fmla="*/ 0 w 160"/>
                  <a:gd name="T19" fmla="*/ 79 h 158"/>
                  <a:gd name="T20" fmla="*/ 0 w 160"/>
                  <a:gd name="T21" fmla="*/ 73 h 158"/>
                  <a:gd name="T22" fmla="*/ 0 w 160"/>
                  <a:gd name="T23" fmla="*/ 17 h 158"/>
                  <a:gd name="T24" fmla="*/ 12 w 160"/>
                  <a:gd name="T25" fmla="*/ 1 h 158"/>
                  <a:gd name="T26" fmla="*/ 75 w 160"/>
                  <a:gd name="T27" fmla="*/ 1 h 158"/>
                  <a:gd name="T28" fmla="*/ 80 w 160"/>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58">
                    <a:moveTo>
                      <a:pt x="80" y="0"/>
                    </a:moveTo>
                    <a:cubicBezTo>
                      <a:pt x="81" y="0"/>
                      <a:pt x="83" y="1"/>
                      <a:pt x="85" y="1"/>
                    </a:cubicBezTo>
                    <a:cubicBezTo>
                      <a:pt x="139" y="1"/>
                      <a:pt x="139" y="1"/>
                      <a:pt x="139" y="1"/>
                    </a:cubicBezTo>
                    <a:cubicBezTo>
                      <a:pt x="143" y="18"/>
                      <a:pt x="143" y="18"/>
                      <a:pt x="143" y="18"/>
                    </a:cubicBezTo>
                    <a:cubicBezTo>
                      <a:pt x="160" y="35"/>
                      <a:pt x="160" y="35"/>
                      <a:pt x="160" y="35"/>
                    </a:cubicBezTo>
                    <a:cubicBezTo>
                      <a:pt x="160" y="77"/>
                      <a:pt x="160" y="77"/>
                      <a:pt x="160" y="77"/>
                    </a:cubicBezTo>
                    <a:cubicBezTo>
                      <a:pt x="159" y="77"/>
                      <a:pt x="159" y="77"/>
                      <a:pt x="159" y="77"/>
                    </a:cubicBezTo>
                    <a:cubicBezTo>
                      <a:pt x="159" y="78"/>
                      <a:pt x="159" y="79"/>
                      <a:pt x="159" y="79"/>
                    </a:cubicBezTo>
                    <a:cubicBezTo>
                      <a:pt x="159" y="123"/>
                      <a:pt x="124" y="158"/>
                      <a:pt x="80" y="158"/>
                    </a:cubicBezTo>
                    <a:cubicBezTo>
                      <a:pt x="36" y="158"/>
                      <a:pt x="0" y="123"/>
                      <a:pt x="0" y="79"/>
                    </a:cubicBezTo>
                    <a:cubicBezTo>
                      <a:pt x="0" y="77"/>
                      <a:pt x="0" y="75"/>
                      <a:pt x="0" y="73"/>
                    </a:cubicBezTo>
                    <a:cubicBezTo>
                      <a:pt x="0" y="17"/>
                      <a:pt x="0" y="17"/>
                      <a:pt x="0" y="17"/>
                    </a:cubicBezTo>
                    <a:cubicBezTo>
                      <a:pt x="12" y="1"/>
                      <a:pt x="12" y="1"/>
                      <a:pt x="12" y="1"/>
                    </a:cubicBezTo>
                    <a:cubicBezTo>
                      <a:pt x="75" y="1"/>
                      <a:pt x="75" y="1"/>
                      <a:pt x="75" y="1"/>
                    </a:cubicBezTo>
                    <a:cubicBezTo>
                      <a:pt x="76" y="1"/>
                      <a:pt x="78" y="0"/>
                      <a:pt x="80" y="0"/>
                    </a:cubicBez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5" name="Freeform 297"/>
              <p:cNvSpPr>
                <a:spLocks/>
              </p:cNvSpPr>
              <p:nvPr/>
            </p:nvSpPr>
            <p:spPr bwMode="auto">
              <a:xfrm>
                <a:off x="8950871" y="1110929"/>
                <a:ext cx="609140" cy="1382707"/>
              </a:xfrm>
              <a:custGeom>
                <a:avLst/>
                <a:gdLst>
                  <a:gd name="T0" fmla="*/ 69 w 69"/>
                  <a:gd name="T1" fmla="*/ 156 h 156"/>
                  <a:gd name="T2" fmla="*/ 0 w 69"/>
                  <a:gd name="T3" fmla="*/ 78 h 156"/>
                  <a:gd name="T4" fmla="*/ 0 w 69"/>
                  <a:gd name="T5" fmla="*/ 72 h 156"/>
                  <a:gd name="T6" fmla="*/ 0 w 69"/>
                  <a:gd name="T7" fmla="*/ 16 h 156"/>
                  <a:gd name="T8" fmla="*/ 12 w 69"/>
                  <a:gd name="T9" fmla="*/ 0 h 156"/>
                  <a:gd name="T10" fmla="*/ 69 w 69"/>
                  <a:gd name="T11" fmla="*/ 0 h 156"/>
                  <a:gd name="T12" fmla="*/ 69 w 69"/>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69" h="156">
                    <a:moveTo>
                      <a:pt x="69" y="156"/>
                    </a:moveTo>
                    <a:cubicBezTo>
                      <a:pt x="30" y="151"/>
                      <a:pt x="0" y="118"/>
                      <a:pt x="0" y="78"/>
                    </a:cubicBezTo>
                    <a:cubicBezTo>
                      <a:pt x="0" y="76"/>
                      <a:pt x="0" y="74"/>
                      <a:pt x="0" y="72"/>
                    </a:cubicBezTo>
                    <a:cubicBezTo>
                      <a:pt x="0" y="16"/>
                      <a:pt x="0" y="16"/>
                      <a:pt x="0" y="16"/>
                    </a:cubicBezTo>
                    <a:cubicBezTo>
                      <a:pt x="12" y="0"/>
                      <a:pt x="12" y="0"/>
                      <a:pt x="12" y="0"/>
                    </a:cubicBezTo>
                    <a:cubicBezTo>
                      <a:pt x="69" y="0"/>
                      <a:pt x="69" y="0"/>
                      <a:pt x="69" y="0"/>
                    </a:cubicBezTo>
                    <a:lnTo>
                      <a:pt x="69" y="156"/>
                    </a:lnTo>
                    <a:close/>
                  </a:path>
                </a:pathLst>
              </a:custGeom>
              <a:solidFill>
                <a:srgbClr val="FAD9CA"/>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6" name="Freeform 298"/>
              <p:cNvSpPr>
                <a:spLocks/>
              </p:cNvSpPr>
              <p:nvPr/>
            </p:nvSpPr>
            <p:spPr bwMode="auto">
              <a:xfrm>
                <a:off x="8879868" y="980132"/>
                <a:ext cx="1483608" cy="594192"/>
              </a:xfrm>
              <a:custGeom>
                <a:avLst/>
                <a:gdLst>
                  <a:gd name="T0" fmla="*/ 168 w 168"/>
                  <a:gd name="T1" fmla="*/ 43 h 67"/>
                  <a:gd name="T2" fmla="*/ 168 w 168"/>
                  <a:gd name="T3" fmla="*/ 67 h 67"/>
                  <a:gd name="T4" fmla="*/ 143 w 168"/>
                  <a:gd name="T5" fmla="*/ 67 h 67"/>
                  <a:gd name="T6" fmla="*/ 136 w 168"/>
                  <a:gd name="T7" fmla="*/ 67 h 67"/>
                  <a:gd name="T8" fmla="*/ 136 w 168"/>
                  <a:gd name="T9" fmla="*/ 43 h 67"/>
                  <a:gd name="T10" fmla="*/ 135 w 168"/>
                  <a:gd name="T11" fmla="*/ 43 h 67"/>
                  <a:gd name="T12" fmla="*/ 119 w 168"/>
                  <a:gd name="T13" fmla="*/ 66 h 67"/>
                  <a:gd name="T14" fmla="*/ 110 w 168"/>
                  <a:gd name="T15" fmla="*/ 67 h 67"/>
                  <a:gd name="T16" fmla="*/ 109 w 168"/>
                  <a:gd name="T17" fmla="*/ 67 h 67"/>
                  <a:gd name="T18" fmla="*/ 107 w 168"/>
                  <a:gd name="T19" fmla="*/ 67 h 67"/>
                  <a:gd name="T20" fmla="*/ 107 w 168"/>
                  <a:gd name="T21" fmla="*/ 67 h 67"/>
                  <a:gd name="T22" fmla="*/ 88 w 168"/>
                  <a:gd name="T23" fmla="*/ 67 h 67"/>
                  <a:gd name="T24" fmla="*/ 88 w 168"/>
                  <a:gd name="T25" fmla="*/ 67 h 67"/>
                  <a:gd name="T26" fmla="*/ 88 w 168"/>
                  <a:gd name="T27" fmla="*/ 67 h 67"/>
                  <a:gd name="T28" fmla="*/ 24 w 168"/>
                  <a:gd name="T29" fmla="*/ 67 h 67"/>
                  <a:gd name="T30" fmla="*/ 0 w 168"/>
                  <a:gd name="T31" fmla="*/ 43 h 67"/>
                  <a:gd name="T32" fmla="*/ 0 w 168"/>
                  <a:gd name="T33" fmla="*/ 0 h 67"/>
                  <a:gd name="T34" fmla="*/ 41 w 168"/>
                  <a:gd name="T35" fmla="*/ 0 h 67"/>
                  <a:gd name="T36" fmla="*/ 90 w 168"/>
                  <a:gd name="T37" fmla="*/ 0 h 67"/>
                  <a:gd name="T38" fmla="*/ 90 w 168"/>
                  <a:gd name="T39" fmla="*/ 0 h 67"/>
                  <a:gd name="T40" fmla="*/ 116 w 168"/>
                  <a:gd name="T41" fmla="*/ 0 h 67"/>
                  <a:gd name="T42" fmla="*/ 116 w 168"/>
                  <a:gd name="T43" fmla="*/ 0 h 67"/>
                  <a:gd name="T44" fmla="*/ 124 w 168"/>
                  <a:gd name="T45" fmla="*/ 0 h 67"/>
                  <a:gd name="T46" fmla="*/ 168 w 168"/>
                  <a:gd name="T47" fmla="*/ 41 h 67"/>
                  <a:gd name="T48" fmla="*/ 168 w 168"/>
                  <a:gd name="T49" fmla="*/ 4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67">
                    <a:moveTo>
                      <a:pt x="168" y="43"/>
                    </a:moveTo>
                    <a:cubicBezTo>
                      <a:pt x="168" y="67"/>
                      <a:pt x="168" y="67"/>
                      <a:pt x="168" y="67"/>
                    </a:cubicBezTo>
                    <a:cubicBezTo>
                      <a:pt x="143" y="67"/>
                      <a:pt x="143" y="67"/>
                      <a:pt x="143" y="67"/>
                    </a:cubicBezTo>
                    <a:cubicBezTo>
                      <a:pt x="136" y="67"/>
                      <a:pt x="136" y="67"/>
                      <a:pt x="136" y="67"/>
                    </a:cubicBezTo>
                    <a:cubicBezTo>
                      <a:pt x="136" y="43"/>
                      <a:pt x="136" y="43"/>
                      <a:pt x="136" y="43"/>
                    </a:cubicBezTo>
                    <a:cubicBezTo>
                      <a:pt x="135" y="43"/>
                      <a:pt x="135" y="43"/>
                      <a:pt x="135" y="43"/>
                    </a:cubicBezTo>
                    <a:cubicBezTo>
                      <a:pt x="134" y="54"/>
                      <a:pt x="128" y="63"/>
                      <a:pt x="119" y="66"/>
                    </a:cubicBezTo>
                    <a:cubicBezTo>
                      <a:pt x="116" y="67"/>
                      <a:pt x="113" y="67"/>
                      <a:pt x="110" y="67"/>
                    </a:cubicBezTo>
                    <a:cubicBezTo>
                      <a:pt x="110" y="67"/>
                      <a:pt x="109" y="67"/>
                      <a:pt x="109" y="67"/>
                    </a:cubicBezTo>
                    <a:cubicBezTo>
                      <a:pt x="107" y="67"/>
                      <a:pt x="107" y="67"/>
                      <a:pt x="107" y="67"/>
                    </a:cubicBezTo>
                    <a:cubicBezTo>
                      <a:pt x="107" y="67"/>
                      <a:pt x="107" y="67"/>
                      <a:pt x="107" y="67"/>
                    </a:cubicBezTo>
                    <a:cubicBezTo>
                      <a:pt x="88" y="67"/>
                      <a:pt x="88" y="67"/>
                      <a:pt x="88" y="67"/>
                    </a:cubicBezTo>
                    <a:cubicBezTo>
                      <a:pt x="88" y="67"/>
                      <a:pt x="88" y="67"/>
                      <a:pt x="88" y="67"/>
                    </a:cubicBezTo>
                    <a:cubicBezTo>
                      <a:pt x="88" y="67"/>
                      <a:pt x="88" y="67"/>
                      <a:pt x="88" y="67"/>
                    </a:cubicBezTo>
                    <a:cubicBezTo>
                      <a:pt x="24" y="67"/>
                      <a:pt x="24" y="67"/>
                      <a:pt x="24" y="67"/>
                    </a:cubicBezTo>
                    <a:cubicBezTo>
                      <a:pt x="11" y="67"/>
                      <a:pt x="0" y="56"/>
                      <a:pt x="0" y="43"/>
                    </a:cubicBezTo>
                    <a:cubicBezTo>
                      <a:pt x="0" y="0"/>
                      <a:pt x="0" y="0"/>
                      <a:pt x="0" y="0"/>
                    </a:cubicBezTo>
                    <a:cubicBezTo>
                      <a:pt x="41" y="0"/>
                      <a:pt x="41" y="0"/>
                      <a:pt x="41" y="0"/>
                    </a:cubicBezTo>
                    <a:cubicBezTo>
                      <a:pt x="90" y="0"/>
                      <a:pt x="90" y="0"/>
                      <a:pt x="90" y="0"/>
                    </a:cubicBezTo>
                    <a:cubicBezTo>
                      <a:pt x="90" y="0"/>
                      <a:pt x="90" y="0"/>
                      <a:pt x="90" y="0"/>
                    </a:cubicBezTo>
                    <a:cubicBezTo>
                      <a:pt x="116" y="0"/>
                      <a:pt x="116" y="0"/>
                      <a:pt x="116" y="0"/>
                    </a:cubicBezTo>
                    <a:cubicBezTo>
                      <a:pt x="116" y="0"/>
                      <a:pt x="116" y="0"/>
                      <a:pt x="116" y="0"/>
                    </a:cubicBezTo>
                    <a:cubicBezTo>
                      <a:pt x="124" y="0"/>
                      <a:pt x="124" y="0"/>
                      <a:pt x="124" y="0"/>
                    </a:cubicBezTo>
                    <a:cubicBezTo>
                      <a:pt x="148" y="0"/>
                      <a:pt x="167" y="18"/>
                      <a:pt x="168" y="41"/>
                    </a:cubicBezTo>
                    <a:cubicBezTo>
                      <a:pt x="168" y="43"/>
                      <a:pt x="168" y="43"/>
                      <a:pt x="168" y="43"/>
                    </a:cubicBezTo>
                    <a:close/>
                  </a:path>
                </a:pathLst>
              </a:custGeom>
              <a:solidFill>
                <a:schemeClr val="tx1">
                  <a:lumMod val="95000"/>
                  <a:lumOff val="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7" name="Freeform 299"/>
              <p:cNvSpPr>
                <a:spLocks/>
              </p:cNvSpPr>
              <p:nvPr/>
            </p:nvSpPr>
            <p:spPr bwMode="auto">
              <a:xfrm>
                <a:off x="8879868" y="980132"/>
                <a:ext cx="691355" cy="594192"/>
              </a:xfrm>
              <a:custGeom>
                <a:avLst/>
                <a:gdLst>
                  <a:gd name="T0" fmla="*/ 78 w 78"/>
                  <a:gd name="T1" fmla="*/ 67 h 67"/>
                  <a:gd name="T2" fmla="*/ 24 w 78"/>
                  <a:gd name="T3" fmla="*/ 67 h 67"/>
                  <a:gd name="T4" fmla="*/ 0 w 78"/>
                  <a:gd name="T5" fmla="*/ 43 h 67"/>
                  <a:gd name="T6" fmla="*/ 0 w 78"/>
                  <a:gd name="T7" fmla="*/ 0 h 67"/>
                  <a:gd name="T8" fmla="*/ 41 w 78"/>
                  <a:gd name="T9" fmla="*/ 0 h 67"/>
                  <a:gd name="T10" fmla="*/ 78 w 78"/>
                  <a:gd name="T11" fmla="*/ 0 h 67"/>
                  <a:gd name="T12" fmla="*/ 78 w 78"/>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78" h="67">
                    <a:moveTo>
                      <a:pt x="78" y="67"/>
                    </a:moveTo>
                    <a:cubicBezTo>
                      <a:pt x="24" y="67"/>
                      <a:pt x="24" y="67"/>
                      <a:pt x="24" y="67"/>
                    </a:cubicBezTo>
                    <a:cubicBezTo>
                      <a:pt x="11" y="67"/>
                      <a:pt x="0" y="56"/>
                      <a:pt x="0" y="43"/>
                    </a:cubicBezTo>
                    <a:cubicBezTo>
                      <a:pt x="0" y="0"/>
                      <a:pt x="0" y="0"/>
                      <a:pt x="0" y="0"/>
                    </a:cubicBezTo>
                    <a:cubicBezTo>
                      <a:pt x="41" y="0"/>
                      <a:pt x="41" y="0"/>
                      <a:pt x="41" y="0"/>
                    </a:cubicBezTo>
                    <a:cubicBezTo>
                      <a:pt x="78" y="0"/>
                      <a:pt x="78" y="0"/>
                      <a:pt x="78" y="0"/>
                    </a:cubicBezTo>
                    <a:lnTo>
                      <a:pt x="78" y="67"/>
                    </a:lnTo>
                    <a:close/>
                  </a:path>
                </a:pathLst>
              </a:custGeom>
              <a:solidFill>
                <a:schemeClr val="tx1">
                  <a:lumMod val="95000"/>
                  <a:lumOff val="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 name="Freeform 300"/>
              <p:cNvSpPr>
                <a:spLocks/>
              </p:cNvSpPr>
              <p:nvPr/>
            </p:nvSpPr>
            <p:spPr bwMode="auto">
              <a:xfrm>
                <a:off x="10071984" y="995806"/>
                <a:ext cx="284015" cy="866996"/>
              </a:xfrm>
              <a:custGeom>
                <a:avLst/>
                <a:gdLst>
                  <a:gd name="T0" fmla="*/ 2 w 32"/>
                  <a:gd name="T1" fmla="*/ 0 h 98"/>
                  <a:gd name="T2" fmla="*/ 1 w 32"/>
                  <a:gd name="T3" fmla="*/ 16 h 98"/>
                  <a:gd name="T4" fmla="*/ 1 w 32"/>
                  <a:gd name="T5" fmla="*/ 80 h 98"/>
                  <a:gd name="T6" fmla="*/ 17 w 32"/>
                  <a:gd name="T7" fmla="*/ 98 h 98"/>
                  <a:gd name="T8" fmla="*/ 17 w 32"/>
                  <a:gd name="T9" fmla="*/ 98 h 98"/>
                  <a:gd name="T10" fmla="*/ 18 w 32"/>
                  <a:gd name="T11" fmla="*/ 98 h 98"/>
                  <a:gd name="T12" fmla="*/ 32 w 32"/>
                  <a:gd name="T13" fmla="*/ 98 h 98"/>
                  <a:gd name="T14" fmla="*/ 32 w 32"/>
                  <a:gd name="T15" fmla="*/ 82 h 98"/>
                  <a:gd name="T16" fmla="*/ 32 w 32"/>
                  <a:gd name="T17" fmla="*/ 80 h 98"/>
                  <a:gd name="T18" fmla="*/ 32 w 32"/>
                  <a:gd name="T19" fmla="*/ 36 h 98"/>
                  <a:gd name="T20" fmla="*/ 2 w 32"/>
                  <a:gd name="T2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98">
                    <a:moveTo>
                      <a:pt x="2" y="0"/>
                    </a:moveTo>
                    <a:cubicBezTo>
                      <a:pt x="0" y="3"/>
                      <a:pt x="1" y="9"/>
                      <a:pt x="1" y="16"/>
                    </a:cubicBezTo>
                    <a:cubicBezTo>
                      <a:pt x="1" y="80"/>
                      <a:pt x="1" y="80"/>
                      <a:pt x="1" y="80"/>
                    </a:cubicBezTo>
                    <a:cubicBezTo>
                      <a:pt x="1" y="90"/>
                      <a:pt x="8" y="98"/>
                      <a:pt x="17" y="98"/>
                    </a:cubicBezTo>
                    <a:cubicBezTo>
                      <a:pt x="17" y="98"/>
                      <a:pt x="17" y="98"/>
                      <a:pt x="17" y="98"/>
                    </a:cubicBezTo>
                    <a:cubicBezTo>
                      <a:pt x="17" y="98"/>
                      <a:pt x="18" y="98"/>
                      <a:pt x="18" y="98"/>
                    </a:cubicBezTo>
                    <a:cubicBezTo>
                      <a:pt x="32" y="98"/>
                      <a:pt x="32" y="98"/>
                      <a:pt x="32" y="98"/>
                    </a:cubicBezTo>
                    <a:cubicBezTo>
                      <a:pt x="32" y="82"/>
                      <a:pt x="32" y="82"/>
                      <a:pt x="32" y="82"/>
                    </a:cubicBezTo>
                    <a:cubicBezTo>
                      <a:pt x="32" y="81"/>
                      <a:pt x="32" y="81"/>
                      <a:pt x="32" y="80"/>
                    </a:cubicBezTo>
                    <a:cubicBezTo>
                      <a:pt x="32" y="36"/>
                      <a:pt x="32" y="36"/>
                      <a:pt x="32" y="36"/>
                    </a:cubicBezTo>
                    <a:cubicBezTo>
                      <a:pt x="30" y="19"/>
                      <a:pt x="18" y="5"/>
                      <a:pt x="2" y="0"/>
                    </a:cubicBezTo>
                    <a:close/>
                  </a:path>
                </a:pathLst>
              </a:custGeom>
              <a:solidFill>
                <a:schemeClr val="tx1">
                  <a:lumMod val="95000"/>
                  <a:lumOff val="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9" name="Freeform 302"/>
              <p:cNvSpPr>
                <a:spLocks/>
              </p:cNvSpPr>
              <p:nvPr/>
            </p:nvSpPr>
            <p:spPr bwMode="auto">
              <a:xfrm>
                <a:off x="8704226" y="3532534"/>
                <a:ext cx="467132" cy="396126"/>
              </a:xfrm>
              <a:custGeom>
                <a:avLst/>
                <a:gdLst>
                  <a:gd name="T0" fmla="*/ 53 w 53"/>
                  <a:gd name="T1" fmla="*/ 25 h 45"/>
                  <a:gd name="T2" fmla="*/ 39 w 53"/>
                  <a:gd name="T3" fmla="*/ 40 h 45"/>
                  <a:gd name="T4" fmla="*/ 28 w 53"/>
                  <a:gd name="T5" fmla="*/ 44 h 45"/>
                  <a:gd name="T6" fmla="*/ 16 w 53"/>
                  <a:gd name="T7" fmla="*/ 41 h 45"/>
                  <a:gd name="T8" fmla="*/ 0 w 53"/>
                  <a:gd name="T9" fmla="*/ 26 h 45"/>
                  <a:gd name="T10" fmla="*/ 25 w 53"/>
                  <a:gd name="T11" fmla="*/ 0 h 45"/>
                  <a:gd name="T12" fmla="*/ 53 w 53"/>
                  <a:gd name="T13" fmla="*/ 25 h 45"/>
                </a:gdLst>
                <a:ahLst/>
                <a:cxnLst>
                  <a:cxn ang="0">
                    <a:pos x="T0" y="T1"/>
                  </a:cxn>
                  <a:cxn ang="0">
                    <a:pos x="T2" y="T3"/>
                  </a:cxn>
                  <a:cxn ang="0">
                    <a:pos x="T4" y="T5"/>
                  </a:cxn>
                  <a:cxn ang="0">
                    <a:pos x="T6" y="T7"/>
                  </a:cxn>
                  <a:cxn ang="0">
                    <a:pos x="T8" y="T9"/>
                  </a:cxn>
                  <a:cxn ang="0">
                    <a:pos x="T10" y="T11"/>
                  </a:cxn>
                  <a:cxn ang="0">
                    <a:pos x="T12" y="T13"/>
                  </a:cxn>
                </a:cxnLst>
                <a:rect l="0" t="0" r="r" b="b"/>
                <a:pathLst>
                  <a:path w="53" h="45">
                    <a:moveTo>
                      <a:pt x="53" y="25"/>
                    </a:moveTo>
                    <a:cubicBezTo>
                      <a:pt x="39" y="40"/>
                      <a:pt x="39" y="40"/>
                      <a:pt x="39" y="40"/>
                    </a:cubicBezTo>
                    <a:cubicBezTo>
                      <a:pt x="36" y="43"/>
                      <a:pt x="32" y="44"/>
                      <a:pt x="28" y="44"/>
                    </a:cubicBezTo>
                    <a:cubicBezTo>
                      <a:pt x="23" y="45"/>
                      <a:pt x="20" y="44"/>
                      <a:pt x="16" y="41"/>
                    </a:cubicBezTo>
                    <a:cubicBezTo>
                      <a:pt x="0" y="26"/>
                      <a:pt x="0" y="26"/>
                      <a:pt x="0" y="26"/>
                    </a:cubicBezTo>
                    <a:cubicBezTo>
                      <a:pt x="25" y="0"/>
                      <a:pt x="25" y="0"/>
                      <a:pt x="25" y="0"/>
                    </a:cubicBezTo>
                    <a:lnTo>
                      <a:pt x="53" y="25"/>
                    </a:lnTo>
                    <a:close/>
                  </a:path>
                </a:pathLst>
              </a:custGeom>
              <a:solidFill>
                <a:srgbClr val="48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5"/>
              <p:cNvSpPr>
                <a:spLocks/>
              </p:cNvSpPr>
              <p:nvPr/>
            </p:nvSpPr>
            <p:spPr bwMode="auto">
              <a:xfrm>
                <a:off x="10213992" y="3353157"/>
                <a:ext cx="336334" cy="1020215"/>
              </a:xfrm>
              <a:custGeom>
                <a:avLst/>
                <a:gdLst>
                  <a:gd name="T0" fmla="*/ 38 w 38"/>
                  <a:gd name="T1" fmla="*/ 20 h 115"/>
                  <a:gd name="T2" fmla="*/ 38 w 38"/>
                  <a:gd name="T3" fmla="*/ 96 h 115"/>
                  <a:gd name="T4" fmla="*/ 19 w 38"/>
                  <a:gd name="T5" fmla="*/ 115 h 115"/>
                  <a:gd name="T6" fmla="*/ 19 w 38"/>
                  <a:gd name="T7" fmla="*/ 115 h 115"/>
                  <a:gd name="T8" fmla="*/ 0 w 38"/>
                  <a:gd name="T9" fmla="*/ 96 h 115"/>
                  <a:gd name="T10" fmla="*/ 0 w 38"/>
                  <a:gd name="T11" fmla="*/ 0 h 115"/>
                  <a:gd name="T12" fmla="*/ 6 w 38"/>
                  <a:gd name="T13" fmla="*/ 0 h 115"/>
                  <a:gd name="T14" fmla="*/ 38 w 38"/>
                  <a:gd name="T15" fmla="*/ 20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15">
                    <a:moveTo>
                      <a:pt x="38" y="20"/>
                    </a:moveTo>
                    <a:cubicBezTo>
                      <a:pt x="38" y="96"/>
                      <a:pt x="38" y="96"/>
                      <a:pt x="38" y="96"/>
                    </a:cubicBezTo>
                    <a:cubicBezTo>
                      <a:pt x="38" y="106"/>
                      <a:pt x="30" y="115"/>
                      <a:pt x="19" y="115"/>
                    </a:cubicBezTo>
                    <a:cubicBezTo>
                      <a:pt x="19" y="115"/>
                      <a:pt x="19" y="115"/>
                      <a:pt x="19" y="115"/>
                    </a:cubicBezTo>
                    <a:cubicBezTo>
                      <a:pt x="9" y="115"/>
                      <a:pt x="0" y="106"/>
                      <a:pt x="0" y="96"/>
                    </a:cubicBezTo>
                    <a:cubicBezTo>
                      <a:pt x="0" y="0"/>
                      <a:pt x="0" y="0"/>
                      <a:pt x="0" y="0"/>
                    </a:cubicBezTo>
                    <a:cubicBezTo>
                      <a:pt x="6" y="0"/>
                      <a:pt x="6" y="0"/>
                      <a:pt x="6" y="0"/>
                    </a:cubicBezTo>
                    <a:lnTo>
                      <a:pt x="38" y="20"/>
                    </a:lnTo>
                    <a:close/>
                  </a:path>
                </a:pathLst>
              </a:cu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 name="Freeform 306"/>
              <p:cNvSpPr>
                <a:spLocks/>
              </p:cNvSpPr>
              <p:nvPr/>
            </p:nvSpPr>
            <p:spPr bwMode="auto">
              <a:xfrm>
                <a:off x="9552536" y="2673013"/>
                <a:ext cx="201800" cy="213014"/>
              </a:xfrm>
              <a:custGeom>
                <a:avLst/>
                <a:gdLst>
                  <a:gd name="T0" fmla="*/ 0 w 54"/>
                  <a:gd name="T1" fmla="*/ 14 h 57"/>
                  <a:gd name="T2" fmla="*/ 28 w 54"/>
                  <a:gd name="T3" fmla="*/ 57 h 57"/>
                  <a:gd name="T4" fmla="*/ 54 w 54"/>
                  <a:gd name="T5" fmla="*/ 14 h 57"/>
                  <a:gd name="T6" fmla="*/ 28 w 54"/>
                  <a:gd name="T7" fmla="*/ 0 h 57"/>
                  <a:gd name="T8" fmla="*/ 0 w 54"/>
                  <a:gd name="T9" fmla="*/ 14 h 57"/>
                </a:gdLst>
                <a:ahLst/>
                <a:cxnLst>
                  <a:cxn ang="0">
                    <a:pos x="T0" y="T1"/>
                  </a:cxn>
                  <a:cxn ang="0">
                    <a:pos x="T2" y="T3"/>
                  </a:cxn>
                  <a:cxn ang="0">
                    <a:pos x="T4" y="T5"/>
                  </a:cxn>
                  <a:cxn ang="0">
                    <a:pos x="T6" y="T7"/>
                  </a:cxn>
                  <a:cxn ang="0">
                    <a:pos x="T8" y="T9"/>
                  </a:cxn>
                </a:cxnLst>
                <a:rect l="0" t="0" r="r" b="b"/>
                <a:pathLst>
                  <a:path w="54" h="57">
                    <a:moveTo>
                      <a:pt x="0" y="14"/>
                    </a:moveTo>
                    <a:lnTo>
                      <a:pt x="28" y="57"/>
                    </a:lnTo>
                    <a:lnTo>
                      <a:pt x="54" y="14"/>
                    </a:lnTo>
                    <a:lnTo>
                      <a:pt x="28" y="0"/>
                    </a:lnTo>
                    <a:lnTo>
                      <a:pt x="0" y="14"/>
                    </a:lnTo>
                    <a:close/>
                  </a:path>
                </a:pathLst>
              </a:custGeom>
              <a:solidFill>
                <a:srgbClr val="B0B0B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2" name="Freeform 307"/>
              <p:cNvSpPr>
                <a:spLocks/>
              </p:cNvSpPr>
              <p:nvPr/>
            </p:nvSpPr>
            <p:spPr bwMode="auto">
              <a:xfrm>
                <a:off x="9552536" y="2673013"/>
                <a:ext cx="89689" cy="194325"/>
              </a:xfrm>
              <a:custGeom>
                <a:avLst/>
                <a:gdLst>
                  <a:gd name="T0" fmla="*/ 0 w 24"/>
                  <a:gd name="T1" fmla="*/ 14 h 52"/>
                  <a:gd name="T2" fmla="*/ 24 w 24"/>
                  <a:gd name="T3" fmla="*/ 52 h 52"/>
                  <a:gd name="T4" fmla="*/ 24 w 24"/>
                  <a:gd name="T5" fmla="*/ 0 h 52"/>
                  <a:gd name="T6" fmla="*/ 0 w 24"/>
                  <a:gd name="T7" fmla="*/ 14 h 52"/>
                </a:gdLst>
                <a:ahLst/>
                <a:cxnLst>
                  <a:cxn ang="0">
                    <a:pos x="T0" y="T1"/>
                  </a:cxn>
                  <a:cxn ang="0">
                    <a:pos x="T2" y="T3"/>
                  </a:cxn>
                  <a:cxn ang="0">
                    <a:pos x="T4" y="T5"/>
                  </a:cxn>
                  <a:cxn ang="0">
                    <a:pos x="T6" y="T7"/>
                  </a:cxn>
                </a:cxnLst>
                <a:rect l="0" t="0" r="r" b="b"/>
                <a:pathLst>
                  <a:path w="24" h="52">
                    <a:moveTo>
                      <a:pt x="0" y="14"/>
                    </a:moveTo>
                    <a:lnTo>
                      <a:pt x="24" y="52"/>
                    </a:lnTo>
                    <a:lnTo>
                      <a:pt x="24" y="0"/>
                    </a:lnTo>
                    <a:lnTo>
                      <a:pt x="0" y="14"/>
                    </a:lnTo>
                    <a:close/>
                  </a:path>
                </a:pathLst>
              </a:custGeom>
              <a:solidFill>
                <a:srgbClr val="BFBFB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3" name="Freeform 308"/>
              <p:cNvSpPr>
                <a:spLocks/>
              </p:cNvSpPr>
              <p:nvPr/>
            </p:nvSpPr>
            <p:spPr bwMode="auto">
              <a:xfrm>
                <a:off x="9313365" y="2557166"/>
                <a:ext cx="336334" cy="239172"/>
              </a:xfrm>
              <a:custGeom>
                <a:avLst/>
                <a:gdLst>
                  <a:gd name="T0" fmla="*/ 33 w 90"/>
                  <a:gd name="T1" fmla="*/ 0 h 64"/>
                  <a:gd name="T2" fmla="*/ 0 w 90"/>
                  <a:gd name="T3" fmla="*/ 0 h 64"/>
                  <a:gd name="T4" fmla="*/ 35 w 90"/>
                  <a:gd name="T5" fmla="*/ 64 h 64"/>
                  <a:gd name="T6" fmla="*/ 90 w 90"/>
                  <a:gd name="T7" fmla="*/ 31 h 64"/>
                  <a:gd name="T8" fmla="*/ 33 w 90"/>
                  <a:gd name="T9" fmla="*/ 0 h 64"/>
                </a:gdLst>
                <a:ahLst/>
                <a:cxnLst>
                  <a:cxn ang="0">
                    <a:pos x="T0" y="T1"/>
                  </a:cxn>
                  <a:cxn ang="0">
                    <a:pos x="T2" y="T3"/>
                  </a:cxn>
                  <a:cxn ang="0">
                    <a:pos x="T4" y="T5"/>
                  </a:cxn>
                  <a:cxn ang="0">
                    <a:pos x="T6" y="T7"/>
                  </a:cxn>
                  <a:cxn ang="0">
                    <a:pos x="T8" y="T9"/>
                  </a:cxn>
                </a:cxnLst>
                <a:rect l="0" t="0" r="r" b="b"/>
                <a:pathLst>
                  <a:path w="90" h="64">
                    <a:moveTo>
                      <a:pt x="33" y="0"/>
                    </a:moveTo>
                    <a:lnTo>
                      <a:pt x="0" y="0"/>
                    </a:lnTo>
                    <a:lnTo>
                      <a:pt x="35" y="64"/>
                    </a:lnTo>
                    <a:lnTo>
                      <a:pt x="90" y="3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09"/>
              <p:cNvSpPr>
                <a:spLocks/>
              </p:cNvSpPr>
              <p:nvPr/>
            </p:nvSpPr>
            <p:spPr bwMode="auto">
              <a:xfrm>
                <a:off x="9657174" y="2557166"/>
                <a:ext cx="336334" cy="239172"/>
              </a:xfrm>
              <a:custGeom>
                <a:avLst/>
                <a:gdLst>
                  <a:gd name="T0" fmla="*/ 57 w 90"/>
                  <a:gd name="T1" fmla="*/ 0 h 64"/>
                  <a:gd name="T2" fmla="*/ 90 w 90"/>
                  <a:gd name="T3" fmla="*/ 0 h 64"/>
                  <a:gd name="T4" fmla="*/ 55 w 90"/>
                  <a:gd name="T5" fmla="*/ 64 h 64"/>
                  <a:gd name="T6" fmla="*/ 0 w 90"/>
                  <a:gd name="T7" fmla="*/ 31 h 64"/>
                  <a:gd name="T8" fmla="*/ 57 w 90"/>
                  <a:gd name="T9" fmla="*/ 0 h 64"/>
                </a:gdLst>
                <a:ahLst/>
                <a:cxnLst>
                  <a:cxn ang="0">
                    <a:pos x="T0" y="T1"/>
                  </a:cxn>
                  <a:cxn ang="0">
                    <a:pos x="T2" y="T3"/>
                  </a:cxn>
                  <a:cxn ang="0">
                    <a:pos x="T4" y="T5"/>
                  </a:cxn>
                  <a:cxn ang="0">
                    <a:pos x="T6" y="T7"/>
                  </a:cxn>
                  <a:cxn ang="0">
                    <a:pos x="T8" y="T9"/>
                  </a:cxn>
                </a:cxnLst>
                <a:rect l="0" t="0" r="r" b="b"/>
                <a:pathLst>
                  <a:path w="90" h="64">
                    <a:moveTo>
                      <a:pt x="57" y="0"/>
                    </a:moveTo>
                    <a:lnTo>
                      <a:pt x="90" y="0"/>
                    </a:lnTo>
                    <a:lnTo>
                      <a:pt x="55" y="64"/>
                    </a:lnTo>
                    <a:lnTo>
                      <a:pt x="0" y="31"/>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10"/>
              <p:cNvSpPr>
                <a:spLocks/>
              </p:cNvSpPr>
              <p:nvPr/>
            </p:nvSpPr>
            <p:spPr bwMode="auto">
              <a:xfrm>
                <a:off x="9571220" y="2785126"/>
                <a:ext cx="168168" cy="411075"/>
              </a:xfrm>
              <a:custGeom>
                <a:avLst/>
                <a:gdLst>
                  <a:gd name="T0" fmla="*/ 0 w 45"/>
                  <a:gd name="T1" fmla="*/ 67 h 110"/>
                  <a:gd name="T2" fmla="*/ 23 w 45"/>
                  <a:gd name="T3" fmla="*/ 0 h 110"/>
                  <a:gd name="T4" fmla="*/ 45 w 45"/>
                  <a:gd name="T5" fmla="*/ 69 h 110"/>
                  <a:gd name="T6" fmla="*/ 23 w 45"/>
                  <a:gd name="T7" fmla="*/ 110 h 110"/>
                  <a:gd name="T8" fmla="*/ 0 w 45"/>
                  <a:gd name="T9" fmla="*/ 67 h 110"/>
                </a:gdLst>
                <a:ahLst/>
                <a:cxnLst>
                  <a:cxn ang="0">
                    <a:pos x="T0" y="T1"/>
                  </a:cxn>
                  <a:cxn ang="0">
                    <a:pos x="T2" y="T3"/>
                  </a:cxn>
                  <a:cxn ang="0">
                    <a:pos x="T4" y="T5"/>
                  </a:cxn>
                  <a:cxn ang="0">
                    <a:pos x="T6" y="T7"/>
                  </a:cxn>
                  <a:cxn ang="0">
                    <a:pos x="T8" y="T9"/>
                  </a:cxn>
                </a:cxnLst>
                <a:rect l="0" t="0" r="r" b="b"/>
                <a:pathLst>
                  <a:path w="45" h="110">
                    <a:moveTo>
                      <a:pt x="0" y="67"/>
                    </a:moveTo>
                    <a:lnTo>
                      <a:pt x="23" y="0"/>
                    </a:lnTo>
                    <a:lnTo>
                      <a:pt x="45" y="69"/>
                    </a:lnTo>
                    <a:lnTo>
                      <a:pt x="23" y="110"/>
                    </a:lnTo>
                    <a:lnTo>
                      <a:pt x="0" y="67"/>
                    </a:lnTo>
                    <a:close/>
                  </a:path>
                </a:pathLst>
              </a:custGeom>
              <a:solidFill>
                <a:srgbClr val="B0B0B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311"/>
              <p:cNvSpPr>
                <a:spLocks/>
              </p:cNvSpPr>
              <p:nvPr/>
            </p:nvSpPr>
            <p:spPr bwMode="auto">
              <a:xfrm>
                <a:off x="9571220" y="2815022"/>
                <a:ext cx="78479" cy="362494"/>
              </a:xfrm>
              <a:custGeom>
                <a:avLst/>
                <a:gdLst>
                  <a:gd name="T0" fmla="*/ 0 w 21"/>
                  <a:gd name="T1" fmla="*/ 59 h 97"/>
                  <a:gd name="T2" fmla="*/ 21 w 21"/>
                  <a:gd name="T3" fmla="*/ 0 h 97"/>
                  <a:gd name="T4" fmla="*/ 21 w 21"/>
                  <a:gd name="T5" fmla="*/ 97 h 97"/>
                  <a:gd name="T6" fmla="*/ 0 w 21"/>
                  <a:gd name="T7" fmla="*/ 59 h 97"/>
                </a:gdLst>
                <a:ahLst/>
                <a:cxnLst>
                  <a:cxn ang="0">
                    <a:pos x="T0" y="T1"/>
                  </a:cxn>
                  <a:cxn ang="0">
                    <a:pos x="T2" y="T3"/>
                  </a:cxn>
                  <a:cxn ang="0">
                    <a:pos x="T4" y="T5"/>
                  </a:cxn>
                  <a:cxn ang="0">
                    <a:pos x="T6" y="T7"/>
                  </a:cxn>
                </a:cxnLst>
                <a:rect l="0" t="0" r="r" b="b"/>
                <a:pathLst>
                  <a:path w="21" h="97">
                    <a:moveTo>
                      <a:pt x="0" y="59"/>
                    </a:moveTo>
                    <a:lnTo>
                      <a:pt x="21" y="0"/>
                    </a:lnTo>
                    <a:lnTo>
                      <a:pt x="21" y="97"/>
                    </a:lnTo>
                    <a:lnTo>
                      <a:pt x="0" y="59"/>
                    </a:lnTo>
                    <a:close/>
                  </a:path>
                </a:pathLst>
              </a:custGeom>
              <a:solidFill>
                <a:srgbClr val="BFBFB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312"/>
              <p:cNvSpPr>
                <a:spLocks/>
              </p:cNvSpPr>
              <p:nvPr/>
            </p:nvSpPr>
            <p:spPr bwMode="auto">
              <a:xfrm>
                <a:off x="9190042" y="2564640"/>
                <a:ext cx="467132" cy="949210"/>
              </a:xfrm>
              <a:custGeom>
                <a:avLst/>
                <a:gdLst>
                  <a:gd name="T0" fmla="*/ 33 w 125"/>
                  <a:gd name="T1" fmla="*/ 0 h 254"/>
                  <a:gd name="T2" fmla="*/ 0 w 125"/>
                  <a:gd name="T3" fmla="*/ 83 h 254"/>
                  <a:gd name="T4" fmla="*/ 54 w 125"/>
                  <a:gd name="T5" fmla="*/ 81 h 254"/>
                  <a:gd name="T6" fmla="*/ 12 w 125"/>
                  <a:gd name="T7" fmla="*/ 128 h 254"/>
                  <a:gd name="T8" fmla="*/ 123 w 125"/>
                  <a:gd name="T9" fmla="*/ 254 h 254"/>
                  <a:gd name="T10" fmla="*/ 125 w 125"/>
                  <a:gd name="T11" fmla="*/ 169 h 254"/>
                  <a:gd name="T12" fmla="*/ 33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33" y="0"/>
                    </a:moveTo>
                    <a:lnTo>
                      <a:pt x="0" y="83"/>
                    </a:lnTo>
                    <a:lnTo>
                      <a:pt x="54" y="81"/>
                    </a:lnTo>
                    <a:lnTo>
                      <a:pt x="12" y="128"/>
                    </a:lnTo>
                    <a:lnTo>
                      <a:pt x="123" y="254"/>
                    </a:lnTo>
                    <a:lnTo>
                      <a:pt x="125" y="169"/>
                    </a:lnTo>
                    <a:lnTo>
                      <a:pt x="33" y="0"/>
                    </a:lnTo>
                    <a:close/>
                  </a:path>
                </a:pathLst>
              </a:custGeom>
              <a:solidFill>
                <a:srgbClr val="5E5E5E"/>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8" name="Freeform 313"/>
              <p:cNvSpPr>
                <a:spLocks/>
              </p:cNvSpPr>
              <p:nvPr/>
            </p:nvSpPr>
            <p:spPr bwMode="auto">
              <a:xfrm>
                <a:off x="9649700" y="2564640"/>
                <a:ext cx="467132" cy="949210"/>
              </a:xfrm>
              <a:custGeom>
                <a:avLst/>
                <a:gdLst>
                  <a:gd name="T0" fmla="*/ 92 w 125"/>
                  <a:gd name="T1" fmla="*/ 0 h 254"/>
                  <a:gd name="T2" fmla="*/ 125 w 125"/>
                  <a:gd name="T3" fmla="*/ 83 h 254"/>
                  <a:gd name="T4" fmla="*/ 71 w 125"/>
                  <a:gd name="T5" fmla="*/ 81 h 254"/>
                  <a:gd name="T6" fmla="*/ 113 w 125"/>
                  <a:gd name="T7" fmla="*/ 128 h 254"/>
                  <a:gd name="T8" fmla="*/ 0 w 125"/>
                  <a:gd name="T9" fmla="*/ 254 h 254"/>
                  <a:gd name="T10" fmla="*/ 0 w 125"/>
                  <a:gd name="T11" fmla="*/ 169 h 254"/>
                  <a:gd name="T12" fmla="*/ 92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92" y="0"/>
                    </a:moveTo>
                    <a:lnTo>
                      <a:pt x="125" y="83"/>
                    </a:lnTo>
                    <a:lnTo>
                      <a:pt x="71" y="81"/>
                    </a:lnTo>
                    <a:lnTo>
                      <a:pt x="113" y="128"/>
                    </a:lnTo>
                    <a:lnTo>
                      <a:pt x="0" y="254"/>
                    </a:lnTo>
                    <a:lnTo>
                      <a:pt x="0" y="169"/>
                    </a:lnTo>
                    <a:lnTo>
                      <a:pt x="92" y="0"/>
                    </a:lnTo>
                    <a:close/>
                  </a:path>
                </a:pathLst>
              </a:custGeom>
              <a:solidFill>
                <a:srgbClr val="4C4C4C"/>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314"/>
              <p:cNvSpPr>
                <a:spLocks/>
              </p:cNvSpPr>
              <p:nvPr/>
            </p:nvSpPr>
            <p:spPr bwMode="auto">
              <a:xfrm>
                <a:off x="8199726" y="3061667"/>
                <a:ext cx="369969" cy="373704"/>
              </a:xfrm>
              <a:custGeom>
                <a:avLst/>
                <a:gdLst>
                  <a:gd name="T0" fmla="*/ 42 w 42"/>
                  <a:gd name="T1" fmla="*/ 14 h 42"/>
                  <a:gd name="T2" fmla="*/ 34 w 42"/>
                  <a:gd name="T3" fmla="*/ 7 h 42"/>
                  <a:gd name="T4" fmla="*/ 7 w 42"/>
                  <a:gd name="T5" fmla="*/ 8 h 42"/>
                  <a:gd name="T6" fmla="*/ 7 w 42"/>
                  <a:gd name="T7" fmla="*/ 8 h 42"/>
                  <a:gd name="T8" fmla="*/ 8 w 42"/>
                  <a:gd name="T9" fmla="*/ 35 h 42"/>
                  <a:gd name="T10" fmla="*/ 17 w 42"/>
                  <a:gd name="T11" fmla="*/ 42 h 42"/>
                  <a:gd name="T12" fmla="*/ 42 w 42"/>
                  <a:gd name="T13" fmla="*/ 14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42" y="14"/>
                    </a:moveTo>
                    <a:cubicBezTo>
                      <a:pt x="34" y="7"/>
                      <a:pt x="34" y="7"/>
                      <a:pt x="34" y="7"/>
                    </a:cubicBezTo>
                    <a:cubicBezTo>
                      <a:pt x="27" y="0"/>
                      <a:pt x="14" y="0"/>
                      <a:pt x="7" y="8"/>
                    </a:cubicBezTo>
                    <a:cubicBezTo>
                      <a:pt x="7" y="8"/>
                      <a:pt x="7" y="8"/>
                      <a:pt x="7" y="8"/>
                    </a:cubicBezTo>
                    <a:cubicBezTo>
                      <a:pt x="0" y="16"/>
                      <a:pt x="1" y="28"/>
                      <a:pt x="8" y="35"/>
                    </a:cubicBezTo>
                    <a:cubicBezTo>
                      <a:pt x="17" y="42"/>
                      <a:pt x="17" y="42"/>
                      <a:pt x="17" y="42"/>
                    </a:cubicBezTo>
                    <a:lnTo>
                      <a:pt x="42" y="14"/>
                    </a:ln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315"/>
              <p:cNvSpPr>
                <a:spLocks/>
              </p:cNvSpPr>
              <p:nvPr/>
            </p:nvSpPr>
            <p:spPr bwMode="auto">
              <a:xfrm>
                <a:off x="8233358" y="2919658"/>
                <a:ext cx="257857" cy="239172"/>
              </a:xfrm>
              <a:custGeom>
                <a:avLst/>
                <a:gdLst>
                  <a:gd name="T0" fmla="*/ 2 w 29"/>
                  <a:gd name="T1" fmla="*/ 8 h 27"/>
                  <a:gd name="T2" fmla="*/ 1 w 29"/>
                  <a:gd name="T3" fmla="*/ 2 h 27"/>
                  <a:gd name="T4" fmla="*/ 7 w 29"/>
                  <a:gd name="T5" fmla="*/ 2 h 27"/>
                  <a:gd name="T6" fmla="*/ 27 w 29"/>
                  <a:gd name="T7" fmla="*/ 19 h 27"/>
                  <a:gd name="T8" fmla="*/ 27 w 29"/>
                  <a:gd name="T9" fmla="*/ 25 h 27"/>
                  <a:gd name="T10" fmla="*/ 22 w 29"/>
                  <a:gd name="T11" fmla="*/ 26 h 27"/>
                  <a:gd name="T12" fmla="*/ 2 w 29"/>
                  <a:gd name="T13" fmla="*/ 8 h 27"/>
                </a:gdLst>
                <a:ahLst/>
                <a:cxnLst>
                  <a:cxn ang="0">
                    <a:pos x="T0" y="T1"/>
                  </a:cxn>
                  <a:cxn ang="0">
                    <a:pos x="T2" y="T3"/>
                  </a:cxn>
                  <a:cxn ang="0">
                    <a:pos x="T4" y="T5"/>
                  </a:cxn>
                  <a:cxn ang="0">
                    <a:pos x="T6" y="T7"/>
                  </a:cxn>
                  <a:cxn ang="0">
                    <a:pos x="T8" y="T9"/>
                  </a:cxn>
                  <a:cxn ang="0">
                    <a:pos x="T10" y="T11"/>
                  </a:cxn>
                  <a:cxn ang="0">
                    <a:pos x="T12" y="T13"/>
                  </a:cxn>
                </a:cxnLst>
                <a:rect l="0" t="0" r="r" b="b"/>
                <a:pathLst>
                  <a:path w="29" h="27">
                    <a:moveTo>
                      <a:pt x="2" y="8"/>
                    </a:moveTo>
                    <a:cubicBezTo>
                      <a:pt x="0" y="7"/>
                      <a:pt x="0" y="4"/>
                      <a:pt x="1" y="2"/>
                    </a:cubicBezTo>
                    <a:cubicBezTo>
                      <a:pt x="2" y="1"/>
                      <a:pt x="5" y="0"/>
                      <a:pt x="7" y="2"/>
                    </a:cubicBezTo>
                    <a:cubicBezTo>
                      <a:pt x="27" y="19"/>
                      <a:pt x="27" y="19"/>
                      <a:pt x="27" y="19"/>
                    </a:cubicBezTo>
                    <a:cubicBezTo>
                      <a:pt x="28" y="21"/>
                      <a:pt x="29" y="23"/>
                      <a:pt x="27" y="25"/>
                    </a:cubicBezTo>
                    <a:cubicBezTo>
                      <a:pt x="26" y="27"/>
                      <a:pt x="23" y="27"/>
                      <a:pt x="22" y="26"/>
                    </a:cubicBezTo>
                    <a:lnTo>
                      <a:pt x="2" y="8"/>
                    </a:ln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316"/>
              <p:cNvSpPr>
                <a:spLocks/>
              </p:cNvSpPr>
              <p:nvPr/>
            </p:nvSpPr>
            <p:spPr bwMode="auto">
              <a:xfrm>
                <a:off x="8412736" y="2957031"/>
                <a:ext cx="168168" cy="254120"/>
              </a:xfrm>
              <a:custGeom>
                <a:avLst/>
                <a:gdLst>
                  <a:gd name="T0" fmla="*/ 2 w 19"/>
                  <a:gd name="T1" fmla="*/ 7 h 29"/>
                  <a:gd name="T2" fmla="*/ 9 w 19"/>
                  <a:gd name="T3" fmla="*/ 4 h 29"/>
                  <a:gd name="T4" fmla="*/ 14 w 19"/>
                  <a:gd name="T5" fmla="*/ 10 h 29"/>
                  <a:gd name="T6" fmla="*/ 18 w 19"/>
                  <a:gd name="T7" fmla="*/ 23 h 29"/>
                  <a:gd name="T8" fmla="*/ 16 w 19"/>
                  <a:gd name="T9" fmla="*/ 28 h 29"/>
                  <a:gd name="T10" fmla="*/ 11 w 19"/>
                  <a:gd name="T11" fmla="*/ 26 h 29"/>
                  <a:gd name="T12" fmla="*/ 7 w 19"/>
                  <a:gd name="T13" fmla="*/ 15 h 29"/>
                  <a:gd name="T14" fmla="*/ 2 w 19"/>
                  <a:gd name="T15" fmla="*/ 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9">
                    <a:moveTo>
                      <a:pt x="2" y="7"/>
                    </a:moveTo>
                    <a:cubicBezTo>
                      <a:pt x="0" y="2"/>
                      <a:pt x="7" y="0"/>
                      <a:pt x="9" y="4"/>
                    </a:cubicBezTo>
                    <a:cubicBezTo>
                      <a:pt x="14" y="10"/>
                      <a:pt x="14" y="10"/>
                      <a:pt x="14" y="10"/>
                    </a:cubicBezTo>
                    <a:cubicBezTo>
                      <a:pt x="18" y="23"/>
                      <a:pt x="18" y="23"/>
                      <a:pt x="18" y="23"/>
                    </a:cubicBezTo>
                    <a:cubicBezTo>
                      <a:pt x="19" y="25"/>
                      <a:pt x="18" y="27"/>
                      <a:pt x="16" y="28"/>
                    </a:cubicBezTo>
                    <a:cubicBezTo>
                      <a:pt x="14" y="29"/>
                      <a:pt x="11" y="28"/>
                      <a:pt x="11" y="26"/>
                    </a:cubicBezTo>
                    <a:cubicBezTo>
                      <a:pt x="7" y="15"/>
                      <a:pt x="7" y="15"/>
                      <a:pt x="7" y="15"/>
                    </a:cubicBezTo>
                    <a:lnTo>
                      <a:pt x="2" y="7"/>
                    </a:ln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317"/>
              <p:cNvSpPr>
                <a:spLocks/>
              </p:cNvSpPr>
              <p:nvPr/>
            </p:nvSpPr>
            <p:spPr bwMode="auto">
              <a:xfrm>
                <a:off x="10083197" y="4212677"/>
                <a:ext cx="627824" cy="302702"/>
              </a:xfrm>
              <a:custGeom>
                <a:avLst/>
                <a:gdLst>
                  <a:gd name="T0" fmla="*/ 23 w 71"/>
                  <a:gd name="T1" fmla="*/ 0 h 34"/>
                  <a:gd name="T2" fmla="*/ 49 w 71"/>
                  <a:gd name="T3" fmla="*/ 0 h 34"/>
                  <a:gd name="T4" fmla="*/ 49 w 71"/>
                  <a:gd name="T5" fmla="*/ 0 h 34"/>
                  <a:gd name="T6" fmla="*/ 49 w 71"/>
                  <a:gd name="T7" fmla="*/ 0 h 34"/>
                  <a:gd name="T8" fmla="*/ 65 w 71"/>
                  <a:gd name="T9" fmla="*/ 7 h 34"/>
                  <a:gd name="T10" fmla="*/ 71 w 71"/>
                  <a:gd name="T11" fmla="*/ 22 h 34"/>
                  <a:gd name="T12" fmla="*/ 71 w 71"/>
                  <a:gd name="T13" fmla="*/ 22 h 34"/>
                  <a:gd name="T14" fmla="*/ 71 w 71"/>
                  <a:gd name="T15" fmla="*/ 22 h 34"/>
                  <a:gd name="T16" fmla="*/ 71 w 71"/>
                  <a:gd name="T17" fmla="*/ 34 h 34"/>
                  <a:gd name="T18" fmla="*/ 62 w 71"/>
                  <a:gd name="T19" fmla="*/ 34 h 34"/>
                  <a:gd name="T20" fmla="*/ 62 w 71"/>
                  <a:gd name="T21" fmla="*/ 22 h 34"/>
                  <a:gd name="T22" fmla="*/ 62 w 71"/>
                  <a:gd name="T23" fmla="*/ 22 h 34"/>
                  <a:gd name="T24" fmla="*/ 62 w 71"/>
                  <a:gd name="T25" fmla="*/ 22 h 34"/>
                  <a:gd name="T26" fmla="*/ 58 w 71"/>
                  <a:gd name="T27" fmla="*/ 14 h 34"/>
                  <a:gd name="T28" fmla="*/ 49 w 71"/>
                  <a:gd name="T29" fmla="*/ 10 h 34"/>
                  <a:gd name="T30" fmla="*/ 49 w 71"/>
                  <a:gd name="T31" fmla="*/ 10 h 34"/>
                  <a:gd name="T32" fmla="*/ 49 w 71"/>
                  <a:gd name="T33" fmla="*/ 10 h 34"/>
                  <a:gd name="T34" fmla="*/ 23 w 71"/>
                  <a:gd name="T35" fmla="*/ 10 h 34"/>
                  <a:gd name="T36" fmla="*/ 23 w 71"/>
                  <a:gd name="T37" fmla="*/ 10 h 34"/>
                  <a:gd name="T38" fmla="*/ 23 w 71"/>
                  <a:gd name="T39" fmla="*/ 10 h 34"/>
                  <a:gd name="T40" fmla="*/ 14 w 71"/>
                  <a:gd name="T41" fmla="*/ 14 h 34"/>
                  <a:gd name="T42" fmla="*/ 10 w 71"/>
                  <a:gd name="T43" fmla="*/ 22 h 34"/>
                  <a:gd name="T44" fmla="*/ 10 w 71"/>
                  <a:gd name="T45" fmla="*/ 22 h 34"/>
                  <a:gd name="T46" fmla="*/ 10 w 71"/>
                  <a:gd name="T47" fmla="*/ 22 h 34"/>
                  <a:gd name="T48" fmla="*/ 10 w 71"/>
                  <a:gd name="T49" fmla="*/ 34 h 34"/>
                  <a:gd name="T50" fmla="*/ 0 w 71"/>
                  <a:gd name="T51" fmla="*/ 34 h 34"/>
                  <a:gd name="T52" fmla="*/ 0 w 71"/>
                  <a:gd name="T53" fmla="*/ 22 h 34"/>
                  <a:gd name="T54" fmla="*/ 0 w 71"/>
                  <a:gd name="T55" fmla="*/ 22 h 34"/>
                  <a:gd name="T56" fmla="*/ 0 w 71"/>
                  <a:gd name="T57" fmla="*/ 22 h 34"/>
                  <a:gd name="T58" fmla="*/ 7 w 71"/>
                  <a:gd name="T59" fmla="*/ 7 h 34"/>
                  <a:gd name="T60" fmla="*/ 23 w 71"/>
                  <a:gd name="T61" fmla="*/ 0 h 34"/>
                  <a:gd name="T62" fmla="*/ 23 w 71"/>
                  <a:gd name="T6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34">
                    <a:moveTo>
                      <a:pt x="23" y="0"/>
                    </a:moveTo>
                    <a:cubicBezTo>
                      <a:pt x="49" y="0"/>
                      <a:pt x="49" y="0"/>
                      <a:pt x="49" y="0"/>
                    </a:cubicBezTo>
                    <a:cubicBezTo>
                      <a:pt x="49" y="0"/>
                      <a:pt x="49" y="0"/>
                      <a:pt x="49" y="0"/>
                    </a:cubicBezTo>
                    <a:cubicBezTo>
                      <a:pt x="49" y="0"/>
                      <a:pt x="49" y="0"/>
                      <a:pt x="49" y="0"/>
                    </a:cubicBezTo>
                    <a:cubicBezTo>
                      <a:pt x="55" y="0"/>
                      <a:pt x="61" y="3"/>
                      <a:pt x="65" y="7"/>
                    </a:cubicBezTo>
                    <a:cubicBezTo>
                      <a:pt x="69" y="11"/>
                      <a:pt x="71" y="16"/>
                      <a:pt x="71" y="22"/>
                    </a:cubicBezTo>
                    <a:cubicBezTo>
                      <a:pt x="71" y="22"/>
                      <a:pt x="71" y="22"/>
                      <a:pt x="71" y="22"/>
                    </a:cubicBezTo>
                    <a:cubicBezTo>
                      <a:pt x="71" y="22"/>
                      <a:pt x="71" y="22"/>
                      <a:pt x="71" y="22"/>
                    </a:cubicBezTo>
                    <a:cubicBezTo>
                      <a:pt x="71" y="34"/>
                      <a:pt x="71" y="34"/>
                      <a:pt x="71" y="34"/>
                    </a:cubicBezTo>
                    <a:cubicBezTo>
                      <a:pt x="62" y="34"/>
                      <a:pt x="62" y="34"/>
                      <a:pt x="62" y="34"/>
                    </a:cubicBezTo>
                    <a:cubicBezTo>
                      <a:pt x="62" y="22"/>
                      <a:pt x="62" y="22"/>
                      <a:pt x="62" y="22"/>
                    </a:cubicBezTo>
                    <a:cubicBezTo>
                      <a:pt x="62" y="22"/>
                      <a:pt x="62" y="22"/>
                      <a:pt x="62" y="22"/>
                    </a:cubicBezTo>
                    <a:cubicBezTo>
                      <a:pt x="62" y="22"/>
                      <a:pt x="62" y="22"/>
                      <a:pt x="62" y="22"/>
                    </a:cubicBezTo>
                    <a:cubicBezTo>
                      <a:pt x="62" y="19"/>
                      <a:pt x="60" y="16"/>
                      <a:pt x="58" y="14"/>
                    </a:cubicBezTo>
                    <a:cubicBezTo>
                      <a:pt x="56" y="11"/>
                      <a:pt x="53" y="10"/>
                      <a:pt x="49" y="10"/>
                    </a:cubicBezTo>
                    <a:cubicBezTo>
                      <a:pt x="49" y="10"/>
                      <a:pt x="49" y="10"/>
                      <a:pt x="49" y="10"/>
                    </a:cubicBezTo>
                    <a:cubicBezTo>
                      <a:pt x="49" y="10"/>
                      <a:pt x="49" y="10"/>
                      <a:pt x="49" y="10"/>
                    </a:cubicBezTo>
                    <a:cubicBezTo>
                      <a:pt x="23" y="10"/>
                      <a:pt x="23" y="10"/>
                      <a:pt x="23" y="10"/>
                    </a:cubicBezTo>
                    <a:cubicBezTo>
                      <a:pt x="23" y="10"/>
                      <a:pt x="23" y="10"/>
                      <a:pt x="23" y="10"/>
                    </a:cubicBezTo>
                    <a:cubicBezTo>
                      <a:pt x="23" y="10"/>
                      <a:pt x="23" y="10"/>
                      <a:pt x="23" y="10"/>
                    </a:cubicBezTo>
                    <a:cubicBezTo>
                      <a:pt x="19" y="10"/>
                      <a:pt x="16" y="11"/>
                      <a:pt x="14" y="14"/>
                    </a:cubicBezTo>
                    <a:cubicBezTo>
                      <a:pt x="11" y="16"/>
                      <a:pt x="10" y="19"/>
                      <a:pt x="10" y="22"/>
                    </a:cubicBezTo>
                    <a:cubicBezTo>
                      <a:pt x="10" y="22"/>
                      <a:pt x="10" y="22"/>
                      <a:pt x="10" y="22"/>
                    </a:cubicBezTo>
                    <a:cubicBezTo>
                      <a:pt x="10" y="22"/>
                      <a:pt x="10" y="22"/>
                      <a:pt x="10" y="22"/>
                    </a:cubicBezTo>
                    <a:cubicBezTo>
                      <a:pt x="10" y="34"/>
                      <a:pt x="10" y="34"/>
                      <a:pt x="10" y="34"/>
                    </a:cubicBezTo>
                    <a:cubicBezTo>
                      <a:pt x="0" y="34"/>
                      <a:pt x="0" y="34"/>
                      <a:pt x="0" y="34"/>
                    </a:cubicBezTo>
                    <a:cubicBezTo>
                      <a:pt x="0" y="22"/>
                      <a:pt x="0" y="22"/>
                      <a:pt x="0" y="22"/>
                    </a:cubicBezTo>
                    <a:cubicBezTo>
                      <a:pt x="0" y="22"/>
                      <a:pt x="0" y="22"/>
                      <a:pt x="0" y="22"/>
                    </a:cubicBezTo>
                    <a:cubicBezTo>
                      <a:pt x="0" y="22"/>
                      <a:pt x="0" y="22"/>
                      <a:pt x="0" y="22"/>
                    </a:cubicBezTo>
                    <a:cubicBezTo>
                      <a:pt x="0" y="16"/>
                      <a:pt x="3" y="11"/>
                      <a:pt x="7" y="7"/>
                    </a:cubicBezTo>
                    <a:cubicBezTo>
                      <a:pt x="11" y="3"/>
                      <a:pt x="17" y="1"/>
                      <a:pt x="23" y="0"/>
                    </a:cubicBezTo>
                    <a:cubicBezTo>
                      <a:pt x="23" y="0"/>
                      <a:pt x="23" y="0"/>
                      <a:pt x="23" y="0"/>
                    </a:cubicBezTo>
                    <a:close/>
                  </a:path>
                </a:pathLst>
              </a:custGeom>
              <a:solidFill>
                <a:srgbClr val="7C7A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319"/>
              <p:cNvSpPr>
                <a:spLocks noChangeArrowheads="1"/>
              </p:cNvSpPr>
              <p:nvPr/>
            </p:nvSpPr>
            <p:spPr bwMode="auto">
              <a:xfrm>
                <a:off x="9739389" y="4470534"/>
                <a:ext cx="1322914" cy="982844"/>
              </a:xfrm>
              <a:prstGeom prst="rect">
                <a:avLst/>
              </a:pr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4" name="Freeform 320"/>
              <p:cNvSpPr>
                <a:spLocks/>
              </p:cNvSpPr>
              <p:nvPr/>
            </p:nvSpPr>
            <p:spPr bwMode="auto">
              <a:xfrm>
                <a:off x="9739389" y="4515379"/>
                <a:ext cx="1322914" cy="646510"/>
              </a:xfrm>
              <a:custGeom>
                <a:avLst/>
                <a:gdLst>
                  <a:gd name="T0" fmla="*/ 354 w 354"/>
                  <a:gd name="T1" fmla="*/ 0 h 173"/>
                  <a:gd name="T2" fmla="*/ 354 w 354"/>
                  <a:gd name="T3" fmla="*/ 133 h 173"/>
                  <a:gd name="T4" fmla="*/ 182 w 354"/>
                  <a:gd name="T5" fmla="*/ 173 h 173"/>
                  <a:gd name="T6" fmla="*/ 0 w 354"/>
                  <a:gd name="T7" fmla="*/ 133 h 173"/>
                  <a:gd name="T8" fmla="*/ 0 w 354"/>
                  <a:gd name="T9" fmla="*/ 0 h 173"/>
                  <a:gd name="T10" fmla="*/ 354 w 354"/>
                  <a:gd name="T11" fmla="*/ 0 h 173"/>
                </a:gdLst>
                <a:ahLst/>
                <a:cxnLst>
                  <a:cxn ang="0">
                    <a:pos x="T0" y="T1"/>
                  </a:cxn>
                  <a:cxn ang="0">
                    <a:pos x="T2" y="T3"/>
                  </a:cxn>
                  <a:cxn ang="0">
                    <a:pos x="T4" y="T5"/>
                  </a:cxn>
                  <a:cxn ang="0">
                    <a:pos x="T6" y="T7"/>
                  </a:cxn>
                  <a:cxn ang="0">
                    <a:pos x="T8" y="T9"/>
                  </a:cxn>
                  <a:cxn ang="0">
                    <a:pos x="T10" y="T11"/>
                  </a:cxn>
                </a:cxnLst>
                <a:rect l="0" t="0" r="r" b="b"/>
                <a:pathLst>
                  <a:path w="354" h="173">
                    <a:moveTo>
                      <a:pt x="354" y="0"/>
                    </a:moveTo>
                    <a:lnTo>
                      <a:pt x="354" y="133"/>
                    </a:lnTo>
                    <a:lnTo>
                      <a:pt x="182" y="173"/>
                    </a:lnTo>
                    <a:lnTo>
                      <a:pt x="0" y="133"/>
                    </a:lnTo>
                    <a:lnTo>
                      <a:pt x="0" y="0"/>
                    </a:lnTo>
                    <a:lnTo>
                      <a:pt x="354" y="0"/>
                    </a:lnTo>
                    <a:close/>
                  </a:path>
                </a:pathLst>
              </a:custGeom>
              <a:solidFill>
                <a:srgbClr val="420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21"/>
              <p:cNvSpPr>
                <a:spLocks/>
              </p:cNvSpPr>
              <p:nvPr/>
            </p:nvSpPr>
            <p:spPr bwMode="auto">
              <a:xfrm>
                <a:off x="9702018" y="4451848"/>
                <a:ext cx="1397655" cy="683881"/>
              </a:xfrm>
              <a:custGeom>
                <a:avLst/>
                <a:gdLst>
                  <a:gd name="T0" fmla="*/ 0 w 374"/>
                  <a:gd name="T1" fmla="*/ 0 h 183"/>
                  <a:gd name="T2" fmla="*/ 374 w 374"/>
                  <a:gd name="T3" fmla="*/ 0 h 183"/>
                  <a:gd name="T4" fmla="*/ 374 w 374"/>
                  <a:gd name="T5" fmla="*/ 140 h 183"/>
                  <a:gd name="T6" fmla="*/ 194 w 374"/>
                  <a:gd name="T7" fmla="*/ 183 h 183"/>
                  <a:gd name="T8" fmla="*/ 0 w 374"/>
                  <a:gd name="T9" fmla="*/ 140 h 183"/>
                  <a:gd name="T10" fmla="*/ 0 w 374"/>
                  <a:gd name="T11" fmla="*/ 0 h 183"/>
                </a:gdLst>
                <a:ahLst/>
                <a:cxnLst>
                  <a:cxn ang="0">
                    <a:pos x="T0" y="T1"/>
                  </a:cxn>
                  <a:cxn ang="0">
                    <a:pos x="T2" y="T3"/>
                  </a:cxn>
                  <a:cxn ang="0">
                    <a:pos x="T4" y="T5"/>
                  </a:cxn>
                  <a:cxn ang="0">
                    <a:pos x="T6" y="T7"/>
                  </a:cxn>
                  <a:cxn ang="0">
                    <a:pos x="T8" y="T9"/>
                  </a:cxn>
                  <a:cxn ang="0">
                    <a:pos x="T10" y="T11"/>
                  </a:cxn>
                </a:cxnLst>
                <a:rect l="0" t="0" r="r" b="b"/>
                <a:pathLst>
                  <a:path w="374" h="183">
                    <a:moveTo>
                      <a:pt x="0" y="0"/>
                    </a:moveTo>
                    <a:lnTo>
                      <a:pt x="374" y="0"/>
                    </a:lnTo>
                    <a:lnTo>
                      <a:pt x="374" y="140"/>
                    </a:lnTo>
                    <a:lnTo>
                      <a:pt x="194" y="183"/>
                    </a:lnTo>
                    <a:lnTo>
                      <a:pt x="0" y="140"/>
                    </a:lnTo>
                    <a:lnTo>
                      <a:pt x="0" y="0"/>
                    </a:lnTo>
                    <a:close/>
                  </a:path>
                </a:pathLst>
              </a:custGeom>
              <a:solidFill>
                <a:srgbClr val="4C4C4C"/>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 name="Rectangle 322"/>
              <p:cNvSpPr>
                <a:spLocks noChangeArrowheads="1"/>
              </p:cNvSpPr>
              <p:nvPr/>
            </p:nvSpPr>
            <p:spPr bwMode="auto">
              <a:xfrm>
                <a:off x="10348526" y="5038564"/>
                <a:ext cx="149482" cy="149483"/>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 name="Rectangle 323"/>
              <p:cNvSpPr>
                <a:spLocks noChangeArrowheads="1"/>
              </p:cNvSpPr>
              <p:nvPr/>
            </p:nvSpPr>
            <p:spPr bwMode="auto">
              <a:xfrm>
                <a:off x="10348526" y="5038564"/>
                <a:ext cx="78479" cy="149483"/>
              </a:xfrm>
              <a:prstGeom prst="rect">
                <a:avLst/>
              </a:pr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8" name="Freeform 324"/>
              <p:cNvSpPr>
                <a:spLocks/>
              </p:cNvSpPr>
              <p:nvPr/>
            </p:nvSpPr>
            <p:spPr bwMode="auto">
              <a:xfrm>
                <a:off x="10206520" y="4089356"/>
                <a:ext cx="362495" cy="291490"/>
              </a:xfrm>
              <a:custGeom>
                <a:avLst/>
                <a:gdLst>
                  <a:gd name="T0" fmla="*/ 40 w 41"/>
                  <a:gd name="T1" fmla="*/ 0 h 33"/>
                  <a:gd name="T2" fmla="*/ 40 w 41"/>
                  <a:gd name="T3" fmla="*/ 11 h 33"/>
                  <a:gd name="T4" fmla="*/ 21 w 41"/>
                  <a:gd name="T5" fmla="*/ 32 h 33"/>
                  <a:gd name="T6" fmla="*/ 21 w 41"/>
                  <a:gd name="T7" fmla="*/ 32 h 33"/>
                  <a:gd name="T8" fmla="*/ 1 w 41"/>
                  <a:gd name="T9" fmla="*/ 14 h 33"/>
                  <a:gd name="T10" fmla="*/ 0 w 41"/>
                  <a:gd name="T11" fmla="*/ 2 h 33"/>
                  <a:gd name="T12" fmla="*/ 40 w 41"/>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0" y="0"/>
                    </a:moveTo>
                    <a:cubicBezTo>
                      <a:pt x="40" y="11"/>
                      <a:pt x="40" y="11"/>
                      <a:pt x="40" y="11"/>
                    </a:cubicBezTo>
                    <a:cubicBezTo>
                      <a:pt x="41" y="22"/>
                      <a:pt x="32" y="31"/>
                      <a:pt x="21" y="32"/>
                    </a:cubicBezTo>
                    <a:cubicBezTo>
                      <a:pt x="21" y="32"/>
                      <a:pt x="21" y="32"/>
                      <a:pt x="21" y="32"/>
                    </a:cubicBezTo>
                    <a:cubicBezTo>
                      <a:pt x="11" y="33"/>
                      <a:pt x="1" y="24"/>
                      <a:pt x="1" y="14"/>
                    </a:cubicBezTo>
                    <a:cubicBezTo>
                      <a:pt x="0" y="2"/>
                      <a:pt x="0" y="2"/>
                      <a:pt x="0" y="2"/>
                    </a:cubicBezTo>
                    <a:lnTo>
                      <a:pt x="40" y="0"/>
                    </a:ln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9335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290220" y="0"/>
            <a:ext cx="1901780" cy="1901780"/>
          </a:xfrm>
          <a:prstGeom prst="rect">
            <a:avLst/>
          </a:prstGeom>
        </p:spPr>
      </p:pic>
      <p:pic>
        <p:nvPicPr>
          <p:cNvPr id="74" name="Imagen 73"/>
          <p:cNvPicPr>
            <a:picLocks noChangeAspect="1"/>
          </p:cNvPicPr>
          <p:nvPr/>
        </p:nvPicPr>
        <p:blipFill>
          <a:blip r:embed="rId3"/>
          <a:stretch>
            <a:fillRect/>
          </a:stretch>
        </p:blipFill>
        <p:spPr>
          <a:xfrm>
            <a:off x="10290220" y="-232012"/>
            <a:ext cx="1901780" cy="1901780"/>
          </a:xfrm>
          <a:prstGeom prst="rect">
            <a:avLst/>
          </a:prstGeom>
        </p:spPr>
      </p:pic>
      <p:sp>
        <p:nvSpPr>
          <p:cNvPr id="2" name="Rectángulo 1"/>
          <p:cNvSpPr/>
          <p:nvPr/>
        </p:nvSpPr>
        <p:spPr>
          <a:xfrm>
            <a:off x="209075" y="950263"/>
            <a:ext cx="11499221" cy="2986459"/>
          </a:xfrm>
          <a:prstGeom prst="rect">
            <a:avLst/>
          </a:prstGeom>
        </p:spPr>
        <p:txBody>
          <a:bodyPr wrap="square">
            <a:spAutoFit/>
          </a:bodyPr>
          <a:lstStyle/>
          <a:p>
            <a:pPr marL="342900" lvl="0" indent="-342900" algn="just">
              <a:lnSpc>
                <a:spcPct val="107000"/>
              </a:lnSpc>
              <a:spcAft>
                <a:spcPts val="800"/>
              </a:spcAft>
              <a:buFont typeface="Wingdings" panose="05000000000000000000" pitchFamily="2" charset="2"/>
              <a:buChar char=""/>
            </a:pPr>
            <a:r>
              <a:rPr lang="es-SV" b="1" dirty="0" smtClean="0">
                <a:effectLst/>
                <a:latin typeface="Calibri" panose="020F0502020204030204" pitchFamily="34" charset="0"/>
                <a:ea typeface="Times New Roman" panose="02020603050405020304" pitchFamily="18" charset="0"/>
              </a:rPr>
              <a:t> </a:t>
            </a:r>
            <a:r>
              <a:rPr lang="es-SV" sz="2000" b="1" dirty="0" smtClean="0">
                <a:effectLst/>
                <a:latin typeface="Calibri" panose="020F0502020204030204" pitchFamily="34" charset="0"/>
                <a:ea typeface="Times New Roman" panose="02020603050405020304" pitchFamily="18" charset="0"/>
              </a:rPr>
              <a:t>Registro de Entidades y Acreditación de Programas. </a:t>
            </a:r>
            <a:endParaRPr lang="es-SV" sz="2000" dirty="0" smtClean="0">
              <a:effectLst/>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q"/>
            </a:pPr>
            <a:r>
              <a:rPr lang="es-ES" sz="2000" dirty="0" smtClean="0"/>
              <a:t>Autorización de  </a:t>
            </a:r>
            <a:r>
              <a:rPr lang="es-ES" sz="2000" dirty="0"/>
              <a:t>26 entidades de atención de la Niñez y la Adolescencia</a:t>
            </a:r>
            <a:r>
              <a:rPr lang="es-SV" sz="2000" dirty="0"/>
              <a:t>,  con las cuales se totalizan  92 el número que integran la  Red de Atención Compartida</a:t>
            </a:r>
            <a:r>
              <a:rPr lang="es-SV" sz="2000" dirty="0" smtClean="0"/>
              <a:t>.</a:t>
            </a:r>
          </a:p>
          <a:p>
            <a:pPr marL="285750" indent="-285750" algn="just">
              <a:buFont typeface="Wingdings" panose="05000000000000000000" pitchFamily="2" charset="2"/>
              <a:buChar char="q"/>
            </a:pPr>
            <a:r>
              <a:rPr lang="es-SV" sz="2000" dirty="0" smtClean="0"/>
              <a:t> Entre </a:t>
            </a:r>
            <a:r>
              <a:rPr lang="es-SV" sz="2000" dirty="0"/>
              <a:t>las 26 entidades registradas, se </a:t>
            </a:r>
            <a:r>
              <a:rPr lang="es-ES" sz="2000" dirty="0"/>
              <a:t> encuentran  16 Asociaciones de Promoción de los Derechos de Niñez y Adolescencia (APA), que operan en San Salvador, Cabañas, Santa Ana, Ahuachapán, La Libertad, Sonsonate. </a:t>
            </a:r>
            <a:endParaRPr lang="es-ES" sz="2000" dirty="0" smtClean="0"/>
          </a:p>
          <a:p>
            <a:pPr marL="285750" indent="-285750" algn="just">
              <a:buFont typeface="Wingdings" panose="05000000000000000000" pitchFamily="2" charset="2"/>
              <a:buChar char="q"/>
            </a:pPr>
            <a:r>
              <a:rPr lang="es-ES" sz="2000" dirty="0" smtClean="0"/>
              <a:t>Cobertura </a:t>
            </a:r>
            <a:r>
              <a:rPr lang="es-ES" sz="2000" dirty="0"/>
              <a:t>territorial de estas </a:t>
            </a:r>
            <a:r>
              <a:rPr lang="es-ES" sz="2000" dirty="0" smtClean="0"/>
              <a:t>instituciones en  </a:t>
            </a:r>
            <a:r>
              <a:rPr lang="es-ES" sz="2000" dirty="0"/>
              <a:t>244 municipios en </a:t>
            </a:r>
            <a:r>
              <a:rPr lang="es-ES" sz="2000" dirty="0" smtClean="0"/>
              <a:t>los 14 </a:t>
            </a:r>
            <a:r>
              <a:rPr lang="es-ES" sz="2000" dirty="0"/>
              <a:t>departamentos del país</a:t>
            </a:r>
            <a:r>
              <a:rPr lang="es-ES" sz="2000" dirty="0" smtClean="0"/>
              <a:t>.</a:t>
            </a:r>
          </a:p>
          <a:p>
            <a:pPr marL="285750" indent="-285750" algn="just">
              <a:buFont typeface="Wingdings" panose="05000000000000000000" pitchFamily="2" charset="2"/>
              <a:buChar char="q"/>
            </a:pPr>
            <a:r>
              <a:rPr lang="es-ES" sz="2000" dirty="0" smtClean="0"/>
              <a:t>Se han </a:t>
            </a:r>
            <a:r>
              <a:rPr lang="es-SV" sz="2000" dirty="0" smtClean="0"/>
              <a:t>constituido </a:t>
            </a:r>
            <a:r>
              <a:rPr lang="es-SV" sz="2000" dirty="0"/>
              <a:t>más </a:t>
            </a:r>
            <a:r>
              <a:rPr lang="es-SV" sz="2000" dirty="0" smtClean="0"/>
              <a:t>CLD en </a:t>
            </a:r>
            <a:r>
              <a:rPr lang="es-SV" sz="2000" dirty="0"/>
              <a:t>diferentes municipios </a:t>
            </a:r>
            <a:r>
              <a:rPr lang="es-SV" sz="2000" dirty="0" smtClean="0"/>
              <a:t>donde  </a:t>
            </a:r>
            <a:r>
              <a:rPr lang="es-SV" sz="2000" dirty="0"/>
              <a:t>tiene </a:t>
            </a:r>
            <a:r>
              <a:rPr lang="es-SV" sz="2000" dirty="0" smtClean="0"/>
              <a:t>presencia la  RAC  </a:t>
            </a:r>
          </a:p>
          <a:p>
            <a:pPr marL="285750" indent="-285750" algn="just">
              <a:buFont typeface="Wingdings" panose="05000000000000000000" pitchFamily="2" charset="2"/>
              <a:buChar char="q"/>
            </a:pPr>
            <a:r>
              <a:rPr lang="es-SV" sz="2000" dirty="0" smtClean="0"/>
              <a:t>Se </a:t>
            </a:r>
            <a:r>
              <a:rPr lang="es-SV" sz="2000" dirty="0"/>
              <a:t>fortalece la instalación y funcionamiento del Sistema Nacional de Protección de la Niñez y de la Adolescencia en el ámbito local.</a:t>
            </a:r>
          </a:p>
        </p:txBody>
      </p:sp>
      <p:pic>
        <p:nvPicPr>
          <p:cNvPr id="8" name="Imagen 7"/>
          <p:cNvPicPr>
            <a:picLocks noChangeAspect="1"/>
          </p:cNvPicPr>
          <p:nvPr/>
        </p:nvPicPr>
        <p:blipFill rotWithShape="1">
          <a:blip r:embed="rId4">
            <a:extLst>
              <a:ext uri="{28A0092B-C50C-407E-A947-70E740481C1C}">
                <a14:useLocalDpi xmlns:a14="http://schemas.microsoft.com/office/drawing/2010/main" val="0"/>
              </a:ext>
            </a:extLst>
          </a:blip>
          <a:srcRect l="8420" t="32560" r="10154" b="-34"/>
          <a:stretch/>
        </p:blipFill>
        <p:spPr>
          <a:xfrm>
            <a:off x="3646029" y="4064268"/>
            <a:ext cx="5674311" cy="2819960"/>
          </a:xfrm>
          <a:prstGeom prst="rect">
            <a:avLst/>
          </a:prstGeom>
        </p:spPr>
      </p:pic>
    </p:spTree>
    <p:extLst>
      <p:ext uri="{BB962C8B-B14F-4D97-AF65-F5344CB8AC3E}">
        <p14:creationId xmlns:p14="http://schemas.microsoft.com/office/powerpoint/2010/main" val="406971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290220" y="0"/>
            <a:ext cx="1901780" cy="1901780"/>
          </a:xfrm>
          <a:prstGeom prst="rect">
            <a:avLst/>
          </a:prstGeom>
        </p:spPr>
      </p:pic>
      <p:pic>
        <p:nvPicPr>
          <p:cNvPr id="74" name="Imagen 73"/>
          <p:cNvPicPr>
            <a:picLocks noChangeAspect="1"/>
          </p:cNvPicPr>
          <p:nvPr/>
        </p:nvPicPr>
        <p:blipFill>
          <a:blip r:embed="rId3"/>
          <a:stretch>
            <a:fillRect/>
          </a:stretch>
        </p:blipFill>
        <p:spPr>
          <a:xfrm>
            <a:off x="10290220" y="0"/>
            <a:ext cx="1901780" cy="1901780"/>
          </a:xfrm>
          <a:prstGeom prst="rect">
            <a:avLst/>
          </a:prstGeom>
        </p:spPr>
      </p:pic>
      <p:sp>
        <p:nvSpPr>
          <p:cNvPr id="3" name="Rectángulo 2"/>
          <p:cNvSpPr/>
          <p:nvPr/>
        </p:nvSpPr>
        <p:spPr>
          <a:xfrm>
            <a:off x="219171" y="1432645"/>
            <a:ext cx="11686794" cy="4093428"/>
          </a:xfrm>
          <a:prstGeom prst="rect">
            <a:avLst/>
          </a:prstGeom>
        </p:spPr>
        <p:txBody>
          <a:bodyPr wrap="square">
            <a:spAutoFit/>
          </a:bodyPr>
          <a:lstStyle/>
          <a:p>
            <a:pPr algn="just">
              <a:spcAft>
                <a:spcPts val="0"/>
              </a:spcAft>
            </a:pPr>
            <a:r>
              <a:rPr lang="es-ES" sz="2000" dirty="0" smtClean="0">
                <a:solidFill>
                  <a:srgbClr val="000000"/>
                </a:solidFill>
                <a:effectLst/>
                <a:highlight>
                  <a:srgbClr val="FFFF00"/>
                </a:highlight>
                <a:latin typeface="Calibri" panose="020F0502020204030204" pitchFamily="34" charset="0"/>
                <a:ea typeface="Times New Roman" panose="02020603050405020304" pitchFamily="18" charset="0"/>
              </a:rPr>
              <a:t> </a:t>
            </a:r>
            <a:r>
              <a:rPr lang="es-ES" sz="2000" dirty="0"/>
              <a:t> </a:t>
            </a:r>
            <a:endParaRPr lang="es-SV" sz="2000" dirty="0"/>
          </a:p>
          <a:p>
            <a:pPr marL="342900" lvl="0" indent="-342900">
              <a:spcAft>
                <a:spcPts val="0"/>
              </a:spcAft>
              <a:buFont typeface="Wingdings" panose="05000000000000000000" pitchFamily="2" charset="2"/>
              <a:buChar char=""/>
            </a:pPr>
            <a:r>
              <a:rPr lang="es-ES" sz="2000" b="1" dirty="0" smtClean="0">
                <a:solidFill>
                  <a:srgbClr val="000000"/>
                </a:solidFill>
                <a:effectLst/>
                <a:latin typeface="Calibri" panose="020F0502020204030204" pitchFamily="34" charset="0"/>
                <a:ea typeface="Times New Roman" panose="02020603050405020304" pitchFamily="18" charset="0"/>
              </a:rPr>
              <a:t>Aprobación de Reglamento Especial de Coordinación y Supervisión de la Red de Atención Compartida. </a:t>
            </a:r>
            <a:endParaRPr lang="es-SV" sz="2000" dirty="0" smtClean="0">
              <a:effectLst/>
              <a:latin typeface="Times New Roman" panose="02020603050405020304" pitchFamily="18" charset="0"/>
              <a:ea typeface="Times New Roman" panose="02020603050405020304" pitchFamily="18" charset="0"/>
            </a:endParaRPr>
          </a:p>
          <a:p>
            <a:pPr algn="just"/>
            <a:r>
              <a:rPr lang="es-ES" sz="2000" dirty="0" smtClean="0"/>
              <a:t>La </a:t>
            </a:r>
            <a:r>
              <a:rPr lang="es-ES" sz="2000" dirty="0"/>
              <a:t>normativa aprobada establece los objetivos  y procedimientos a seguir para el cumplimiento de la función de supervisión de las entidades y programas por el ISNA; así como el rol de supervisión del CONNA. </a:t>
            </a:r>
            <a:endParaRPr lang="es-SV" sz="2000" dirty="0"/>
          </a:p>
          <a:p>
            <a:pPr algn="just"/>
            <a:r>
              <a:rPr lang="es-ES" sz="2000" dirty="0"/>
              <a:t> </a:t>
            </a:r>
            <a:endParaRPr lang="es-SV" sz="2000" dirty="0"/>
          </a:p>
          <a:p>
            <a:pPr marL="285750" lvl="0" indent="-285750" algn="just">
              <a:buFont typeface="Wingdings" panose="05000000000000000000" pitchFamily="2" charset="2"/>
              <a:buChar char="Ø"/>
            </a:pPr>
            <a:r>
              <a:rPr lang="es-SV" sz="2000" b="1" dirty="0" smtClean="0"/>
              <a:t>Elaborado </a:t>
            </a:r>
            <a:r>
              <a:rPr lang="es-SV" sz="2000" b="1" dirty="0"/>
              <a:t>proyecto de Reglamento para la Acreditación de Programas de las Entidades de Atención de Niñez y Adolescencia.</a:t>
            </a:r>
            <a:endParaRPr lang="es-SV" sz="2000" dirty="0"/>
          </a:p>
          <a:p>
            <a:pPr algn="just"/>
            <a:endParaRPr lang="es-SV" sz="2000" dirty="0" smtClean="0"/>
          </a:p>
          <a:p>
            <a:pPr algn="just"/>
            <a:r>
              <a:rPr lang="es-SV" sz="2000" dirty="0" smtClean="0"/>
              <a:t>Se valido a través de una  </a:t>
            </a:r>
            <a:r>
              <a:rPr lang="es-SV" sz="2000" dirty="0"/>
              <a:t>consulta ciudadana </a:t>
            </a:r>
            <a:r>
              <a:rPr lang="es-SV" sz="2000" dirty="0" smtClean="0"/>
              <a:t>con </a:t>
            </a:r>
            <a:r>
              <a:rPr lang="es-SV" sz="2000" dirty="0"/>
              <a:t>integrantes del Sistema Nacional de Protección, como resultado de </a:t>
            </a:r>
            <a:r>
              <a:rPr lang="es-SV" sz="2000" dirty="0" smtClean="0"/>
              <a:t>ello </a:t>
            </a:r>
            <a:r>
              <a:rPr lang="es-SV" sz="2000" dirty="0"/>
              <a:t>el ISNA, Asociación Aldeas Infantiles SOS de El Salvador, </a:t>
            </a:r>
            <a:r>
              <a:rPr lang="es-SV" sz="2000" dirty="0" smtClean="0"/>
              <a:t>Fundación </a:t>
            </a:r>
            <a:r>
              <a:rPr lang="es-SV" sz="2000" dirty="0"/>
              <a:t>Educación y Cooperación EDUCO y la Procuraduría General de la República participaron enviando sus observaciones a la normativa</a:t>
            </a:r>
            <a:r>
              <a:rPr lang="es-SV" sz="2000" dirty="0" smtClean="0"/>
              <a:t>.</a:t>
            </a:r>
          </a:p>
          <a:p>
            <a:pPr algn="just"/>
            <a:endParaRPr lang="es-SV" sz="2000" b="1" dirty="0" smtClean="0"/>
          </a:p>
          <a:p>
            <a:pPr algn="just"/>
            <a:endParaRPr lang="es-SV" sz="2000" dirty="0">
              <a:effectLst/>
            </a:endParaRPr>
          </a:p>
        </p:txBody>
      </p:sp>
    </p:spTree>
    <p:extLst>
      <p:ext uri="{BB962C8B-B14F-4D97-AF65-F5344CB8AC3E}">
        <p14:creationId xmlns:p14="http://schemas.microsoft.com/office/powerpoint/2010/main" val="182006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290220" y="0"/>
            <a:ext cx="1901780" cy="1901780"/>
          </a:xfrm>
          <a:prstGeom prst="rect">
            <a:avLst/>
          </a:prstGeom>
        </p:spPr>
      </p:pic>
      <p:pic>
        <p:nvPicPr>
          <p:cNvPr id="74" name="Imagen 73"/>
          <p:cNvPicPr>
            <a:picLocks noChangeAspect="1"/>
          </p:cNvPicPr>
          <p:nvPr/>
        </p:nvPicPr>
        <p:blipFill>
          <a:blip r:embed="rId3"/>
          <a:stretch>
            <a:fillRect/>
          </a:stretch>
        </p:blipFill>
        <p:spPr>
          <a:xfrm>
            <a:off x="10290220" y="0"/>
            <a:ext cx="1901780" cy="1901780"/>
          </a:xfrm>
          <a:prstGeom prst="rect">
            <a:avLst/>
          </a:prstGeom>
        </p:spPr>
      </p:pic>
      <p:sp>
        <p:nvSpPr>
          <p:cNvPr id="3" name="Rectángulo 2"/>
          <p:cNvSpPr/>
          <p:nvPr/>
        </p:nvSpPr>
        <p:spPr>
          <a:xfrm>
            <a:off x="245661" y="1597716"/>
            <a:ext cx="11682484" cy="3385542"/>
          </a:xfrm>
          <a:prstGeom prst="rect">
            <a:avLst/>
          </a:prstGeom>
        </p:spPr>
        <p:txBody>
          <a:bodyPr wrap="square">
            <a:spAutoFit/>
          </a:bodyPr>
          <a:lstStyle/>
          <a:p>
            <a:pPr lvl="0" algn="just"/>
            <a:endParaRPr lang="es-SV" dirty="0" smtClean="0">
              <a:effectLst/>
            </a:endParaRPr>
          </a:p>
          <a:p>
            <a:pPr algn="just"/>
            <a:r>
              <a:rPr lang="es-ES" dirty="0"/>
              <a:t> </a:t>
            </a:r>
            <a:endParaRPr lang="es-SV" dirty="0" smtClean="0">
              <a:effectLst/>
            </a:endParaRPr>
          </a:p>
          <a:p>
            <a:pPr marL="285750" lvl="0" indent="-285750" algn="just">
              <a:buFont typeface="Wingdings" panose="05000000000000000000" pitchFamily="2" charset="2"/>
              <a:buChar char="Ø"/>
            </a:pPr>
            <a:r>
              <a:rPr lang="es-SV" sz="2000" b="1" dirty="0"/>
              <a:t>Formación a operadoras y operadores  del Sistema en materia de  derechos de niñez y adolescencia. </a:t>
            </a:r>
            <a:endParaRPr lang="es-SV" sz="2000" dirty="0"/>
          </a:p>
          <a:p>
            <a:pPr algn="just"/>
            <a:r>
              <a:rPr lang="es-SV" sz="2000" dirty="0"/>
              <a:t> </a:t>
            </a:r>
          </a:p>
          <a:p>
            <a:pPr marL="342900" indent="-342900" algn="just">
              <a:buFont typeface="Wingdings" panose="05000000000000000000" pitchFamily="2" charset="2"/>
              <a:buChar char="q"/>
            </a:pPr>
            <a:r>
              <a:rPr lang="es-SV" sz="2000" dirty="0"/>
              <a:t>44 procesos de formación, como parte del Plan de fortalecimiento de capacidades y </a:t>
            </a:r>
            <a:r>
              <a:rPr lang="es-SV" sz="2000" dirty="0" smtClean="0"/>
              <a:t>habilidades</a:t>
            </a:r>
          </a:p>
          <a:p>
            <a:pPr marL="342900" indent="-342900" algn="just">
              <a:buFont typeface="Wingdings" panose="05000000000000000000" pitchFamily="2" charset="2"/>
              <a:buChar char="q"/>
            </a:pPr>
            <a:r>
              <a:rPr lang="es-SV" sz="2000" dirty="0" smtClean="0"/>
              <a:t>1,346 </a:t>
            </a:r>
            <a:r>
              <a:rPr lang="es-SV" sz="2000" dirty="0"/>
              <a:t>personas adultas, de ellas 810 mujeres y 536 </a:t>
            </a:r>
            <a:r>
              <a:rPr lang="es-SV" sz="2000" dirty="0" smtClean="0"/>
              <a:t>hombres</a:t>
            </a:r>
          </a:p>
          <a:p>
            <a:pPr marL="342900" indent="-342900" algn="just">
              <a:buFont typeface="Wingdings" panose="05000000000000000000" pitchFamily="2" charset="2"/>
              <a:buChar char="q"/>
            </a:pPr>
            <a:r>
              <a:rPr lang="es-SV" sz="2000" dirty="0" smtClean="0"/>
              <a:t>Integrantes </a:t>
            </a:r>
            <a:r>
              <a:rPr lang="es-SV" sz="2000" dirty="0"/>
              <a:t>de los Comités Municipales de Prevención de la Violencia (CMPV), líderes y lideresas de los sectores priorizados por el Plan El Salvador Seguro en los municipios de: Mejicanos, Soyapango, Ciudad Delgado, Zacatecoluca, Lourdes (Colón), Santa Ana, </a:t>
            </a:r>
            <a:r>
              <a:rPr lang="es-SV" sz="2000" dirty="0" err="1"/>
              <a:t>Quezaltepeque</a:t>
            </a:r>
            <a:r>
              <a:rPr lang="es-SV" sz="2000" dirty="0"/>
              <a:t>, Cojutepeque, </a:t>
            </a:r>
            <a:r>
              <a:rPr lang="es-SV" sz="2000" dirty="0" err="1"/>
              <a:t>Jiquilisco</a:t>
            </a:r>
            <a:r>
              <a:rPr lang="es-SV" sz="2000" dirty="0"/>
              <a:t> y San Juan </a:t>
            </a:r>
            <a:r>
              <a:rPr lang="es-SV" sz="2000" dirty="0" err="1"/>
              <a:t>Opico</a:t>
            </a:r>
            <a:r>
              <a:rPr lang="es-SV" sz="2000" dirty="0"/>
              <a:t>, en el marco de la coordinación interinstitucional en los territorios.</a:t>
            </a:r>
          </a:p>
          <a:p>
            <a:pPr lvl="0" algn="just"/>
            <a:r>
              <a:rPr lang="es-SV" dirty="0" smtClean="0"/>
              <a:t>.</a:t>
            </a:r>
            <a:endParaRPr lang="es-SV" dirty="0"/>
          </a:p>
        </p:txBody>
      </p:sp>
    </p:spTree>
    <p:extLst>
      <p:ext uri="{BB962C8B-B14F-4D97-AF65-F5344CB8AC3E}">
        <p14:creationId xmlns:p14="http://schemas.microsoft.com/office/powerpoint/2010/main" val="42515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left)">
                                      <p:cBhvr>
                                        <p:cTn id="30" dur="500"/>
                                        <p:tgtEl>
                                          <p:spTgt spid="3">
                                            <p:txEl>
                                              <p:pRg st="6" end="6"/>
                                            </p:tx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290220" y="0"/>
            <a:ext cx="1901780" cy="1901780"/>
          </a:xfrm>
          <a:prstGeom prst="rect">
            <a:avLst/>
          </a:prstGeom>
        </p:spPr>
      </p:pic>
      <p:pic>
        <p:nvPicPr>
          <p:cNvPr id="74" name="Imagen 73"/>
          <p:cNvPicPr>
            <a:picLocks noChangeAspect="1"/>
          </p:cNvPicPr>
          <p:nvPr/>
        </p:nvPicPr>
        <p:blipFill>
          <a:blip r:embed="rId3"/>
          <a:stretch>
            <a:fillRect/>
          </a:stretch>
        </p:blipFill>
        <p:spPr>
          <a:xfrm>
            <a:off x="10290220" y="0"/>
            <a:ext cx="1901780" cy="1901780"/>
          </a:xfrm>
          <a:prstGeom prst="rect">
            <a:avLst/>
          </a:prstGeom>
        </p:spPr>
      </p:pic>
      <p:sp>
        <p:nvSpPr>
          <p:cNvPr id="3" name="Rectángulo 2"/>
          <p:cNvSpPr/>
          <p:nvPr/>
        </p:nvSpPr>
        <p:spPr>
          <a:xfrm>
            <a:off x="127380" y="926798"/>
            <a:ext cx="11950891" cy="5016758"/>
          </a:xfrm>
          <a:prstGeom prst="rect">
            <a:avLst/>
          </a:prstGeom>
        </p:spPr>
        <p:txBody>
          <a:bodyPr wrap="square">
            <a:spAutoFit/>
          </a:bodyPr>
          <a:lstStyle/>
          <a:p>
            <a:pPr lvl="0" algn="just"/>
            <a:r>
              <a:rPr lang="es-ES" sz="2000" b="1" dirty="0"/>
              <a:t>Protección a derechos individuales de las niñas, niños y adolescentes a nivel nacional </a:t>
            </a:r>
            <a:endParaRPr lang="es-SV" sz="2000" dirty="0" smtClean="0">
              <a:effectLst/>
            </a:endParaRPr>
          </a:p>
          <a:p>
            <a:pPr algn="just"/>
            <a:r>
              <a:rPr lang="es-ES" sz="2000" dirty="0"/>
              <a:t> </a:t>
            </a:r>
            <a:endParaRPr lang="es-SV" sz="2000" dirty="0" smtClean="0">
              <a:effectLst/>
            </a:endParaRPr>
          </a:p>
          <a:p>
            <a:pPr marL="285750" lvl="0" indent="-285750" algn="just">
              <a:buFont typeface="Arial" panose="020B0604020202020204" pitchFamily="34" charset="0"/>
              <a:buChar char="•"/>
            </a:pPr>
            <a:r>
              <a:rPr lang="es-SV" sz="2000" dirty="0" smtClean="0"/>
              <a:t>Atención   </a:t>
            </a:r>
            <a:r>
              <a:rPr lang="es-SV" sz="2000" dirty="0"/>
              <a:t>entre enero y </a:t>
            </a:r>
            <a:r>
              <a:rPr lang="es-SV" sz="2000" dirty="0" smtClean="0"/>
              <a:t>agosto*  :  </a:t>
            </a:r>
            <a:r>
              <a:rPr lang="es-SV" sz="2000" dirty="0"/>
              <a:t>10,170 niñas, niños y adolescentes </a:t>
            </a:r>
            <a:r>
              <a:rPr lang="es-SV" sz="2000" dirty="0" smtClean="0"/>
              <a:t>por amenazas </a:t>
            </a:r>
            <a:r>
              <a:rPr lang="es-SV" sz="2000" dirty="0"/>
              <a:t>o </a:t>
            </a:r>
            <a:r>
              <a:rPr lang="es-SV" sz="2000" dirty="0" smtClean="0"/>
              <a:t>vulneraciones  de  </a:t>
            </a:r>
            <a:r>
              <a:rPr lang="es-SV" sz="2000" dirty="0"/>
              <a:t>sus </a:t>
            </a:r>
            <a:r>
              <a:rPr lang="es-SV" sz="2000" dirty="0" smtClean="0"/>
              <a:t>derechos.</a:t>
            </a:r>
          </a:p>
          <a:p>
            <a:pPr marL="285750" lvl="0" indent="-285750" algn="just">
              <a:buFont typeface="Arial" panose="020B0604020202020204" pitchFamily="34" charset="0"/>
              <a:buChar char="•"/>
            </a:pPr>
            <a:r>
              <a:rPr lang="es-SV" sz="2000" dirty="0" smtClean="0"/>
              <a:t>Se dictaron  </a:t>
            </a:r>
            <a:r>
              <a:rPr lang="es-SV" sz="2000" dirty="0"/>
              <a:t>9,682 medidas de protección y 462 acogimientos de emergencia, con especial atención hacia los afectados en sus derechos a la integridad  personal</a:t>
            </a:r>
            <a:r>
              <a:rPr lang="es-SV" sz="2000" dirty="0" smtClean="0"/>
              <a:t>.</a:t>
            </a:r>
          </a:p>
          <a:p>
            <a:pPr marL="285750" indent="-285750" algn="just">
              <a:buFont typeface="Arial" panose="020B0604020202020204" pitchFamily="34" charset="0"/>
              <a:buChar char="•"/>
            </a:pPr>
            <a:r>
              <a:rPr lang="es-SV" sz="2000" dirty="0" smtClean="0"/>
              <a:t>Instalación </a:t>
            </a:r>
            <a:r>
              <a:rPr lang="es-SV" sz="2000" dirty="0"/>
              <a:t>de la tercera Junta de Protección en San </a:t>
            </a:r>
            <a:r>
              <a:rPr lang="es-SV" sz="2000" dirty="0" smtClean="0"/>
              <a:t>Salvador : Total de  16 Juntas de Protección funcionando.</a:t>
            </a:r>
            <a:endParaRPr lang="es-SV" sz="2000" dirty="0"/>
          </a:p>
          <a:p>
            <a:pPr algn="just"/>
            <a:r>
              <a:rPr lang="es-SV" sz="2000" dirty="0"/>
              <a:t> </a:t>
            </a:r>
            <a:endParaRPr lang="es-SV" sz="2000" dirty="0" smtClean="0">
              <a:effectLst/>
            </a:endParaRPr>
          </a:p>
          <a:p>
            <a:pPr lvl="0" algn="just"/>
            <a:r>
              <a:rPr lang="es-ES" sz="2000" b="1" dirty="0"/>
              <a:t>Protección a derechos de la niñez y adolescencia migrante retornada </a:t>
            </a:r>
            <a:endParaRPr lang="es-SV" sz="2000" dirty="0" smtClean="0">
              <a:effectLst/>
            </a:endParaRPr>
          </a:p>
          <a:p>
            <a:pPr marL="285750" lvl="0" indent="-285750" algn="just">
              <a:buFont typeface="Arial" panose="020B0604020202020204" pitchFamily="34" charset="0"/>
              <a:buChar char="•"/>
            </a:pPr>
            <a:r>
              <a:rPr lang="es-ES" sz="2000" b="1" dirty="0"/>
              <a:t> </a:t>
            </a:r>
            <a:r>
              <a:rPr lang="es-ES" sz="2000" dirty="0"/>
              <a:t>Protección a 2,769 niñas, niños y  adolescentes migrantes retornados, entre enero y agosto del presente año, </a:t>
            </a:r>
            <a:endParaRPr lang="es-ES" sz="2000" dirty="0" smtClean="0"/>
          </a:p>
          <a:p>
            <a:pPr marL="285750" lvl="0" indent="-285750" algn="just">
              <a:buFont typeface="Arial" panose="020B0604020202020204" pitchFamily="34" charset="0"/>
              <a:buChar char="•"/>
            </a:pPr>
            <a:r>
              <a:rPr lang="es-SV" sz="2000" dirty="0" smtClean="0"/>
              <a:t>905 </a:t>
            </a:r>
            <a:r>
              <a:rPr lang="es-SV" sz="2000" dirty="0"/>
              <a:t>niñas, niños y adolescentes, remitidos a las Juntas de Protección.</a:t>
            </a:r>
          </a:p>
          <a:p>
            <a:pPr marL="285750" lvl="0" indent="-285750" algn="just">
              <a:buFont typeface="Arial" panose="020B0604020202020204" pitchFamily="34" charset="0"/>
              <a:buChar char="•"/>
            </a:pPr>
            <a:r>
              <a:rPr lang="es-SV" sz="2000" dirty="0"/>
              <a:t>Servicio brindado por el equipo multidisciplinario del Departamento de Protección del CONNA instalado en el Centro de Atención al Migrante (CAIM) de la Dirección General de Migración y Extranjería; así como,  con la intervención del personal de la Junta de Protección del Departamento de La Paz en el Aeropuerto Internacional “Oscar Arnulfo Romero”.</a:t>
            </a:r>
            <a:r>
              <a:rPr lang="es-ES" sz="2000" dirty="0"/>
              <a:t> </a:t>
            </a:r>
            <a:endParaRPr lang="es-SV" sz="2000" dirty="0"/>
          </a:p>
          <a:p>
            <a:pPr algn="just"/>
            <a:r>
              <a:rPr lang="es-SV" sz="2000" dirty="0" smtClean="0">
                <a:effectLst/>
              </a:rPr>
              <a:t>* </a:t>
            </a:r>
            <a:r>
              <a:rPr lang="es-SV" sz="2000" dirty="0" smtClean="0">
                <a:solidFill>
                  <a:srgbClr val="FF0000"/>
                </a:solidFill>
                <a:effectLst/>
              </a:rPr>
              <a:t>Ultimo dato oficializado por la Unidad de Información y Análisis del CONNA.</a:t>
            </a:r>
          </a:p>
        </p:txBody>
      </p:sp>
    </p:spTree>
    <p:extLst>
      <p:ext uri="{BB962C8B-B14F-4D97-AF65-F5344CB8AC3E}">
        <p14:creationId xmlns:p14="http://schemas.microsoft.com/office/powerpoint/2010/main" val="237443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500"/>
                                        <p:tgtEl>
                                          <p:spTgt spid="3">
                                            <p:txEl>
                                              <p:pRg st="8" end="8"/>
                                            </p:tx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left)">
                                      <p:cBhvr>
                                        <p:cTn id="43" dur="500"/>
                                        <p:tgtEl>
                                          <p:spTgt spid="3">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wipe(left)">
                                      <p:cBhvr>
                                        <p:cTn id="4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290220" y="0"/>
            <a:ext cx="1901780" cy="1901780"/>
          </a:xfrm>
          <a:prstGeom prst="rect">
            <a:avLst/>
          </a:prstGeom>
        </p:spPr>
      </p:pic>
      <p:pic>
        <p:nvPicPr>
          <p:cNvPr id="74" name="Imagen 73"/>
          <p:cNvPicPr>
            <a:picLocks noChangeAspect="1"/>
          </p:cNvPicPr>
          <p:nvPr/>
        </p:nvPicPr>
        <p:blipFill>
          <a:blip r:embed="rId3"/>
          <a:stretch>
            <a:fillRect/>
          </a:stretch>
        </p:blipFill>
        <p:spPr>
          <a:xfrm>
            <a:off x="10290220" y="0"/>
            <a:ext cx="1901780" cy="1901780"/>
          </a:xfrm>
          <a:prstGeom prst="rect">
            <a:avLst/>
          </a:prstGeom>
        </p:spPr>
      </p:pic>
      <p:sp>
        <p:nvSpPr>
          <p:cNvPr id="3" name="Rectángulo 2"/>
          <p:cNvSpPr/>
          <p:nvPr/>
        </p:nvSpPr>
        <p:spPr>
          <a:xfrm>
            <a:off x="127380" y="993000"/>
            <a:ext cx="9662616" cy="4708981"/>
          </a:xfrm>
          <a:prstGeom prst="rect">
            <a:avLst/>
          </a:prstGeom>
        </p:spPr>
        <p:txBody>
          <a:bodyPr wrap="square">
            <a:spAutoFit/>
          </a:bodyPr>
          <a:lstStyle/>
          <a:p>
            <a:pPr lvl="0"/>
            <a:r>
              <a:rPr lang="es-SV" sz="2000" b="1" dirty="0"/>
              <a:t>Fortalecimiento técnico  y administrativo de las Juntas de Protección de la Niñez y de la Adolescencia, para la protección de los derechos de las niñas, niños y adolescentes en El Salvador</a:t>
            </a:r>
            <a:endParaRPr lang="es-SV" sz="2000" dirty="0" smtClean="0">
              <a:effectLst/>
            </a:endParaRPr>
          </a:p>
          <a:p>
            <a:r>
              <a:rPr lang="es-SV" sz="2000" b="1" dirty="0"/>
              <a:t> </a:t>
            </a:r>
            <a:endParaRPr lang="es-SV" sz="2000" dirty="0" smtClean="0">
              <a:effectLst/>
            </a:endParaRPr>
          </a:p>
          <a:p>
            <a:pPr marL="285750" indent="-285750" algn="just">
              <a:buFont typeface="Arial" panose="020B0604020202020204" pitchFamily="34" charset="0"/>
              <a:buChar char="•"/>
            </a:pPr>
            <a:r>
              <a:rPr lang="es-ES" sz="2000" dirty="0"/>
              <a:t>Asistencia Técnica y  Supervisión a las Juntas de Protección, orientada a garantizar el eficaz funcionamiento de las mismas, como parte del Sistema Nacional de Protección Integral de Niñez y Adolescencia. Acciones realizadas:</a:t>
            </a:r>
            <a:endParaRPr lang="es-SV" sz="2000" dirty="0"/>
          </a:p>
          <a:p>
            <a:pPr marL="285750" lvl="0" indent="-285750" algn="just">
              <a:buFont typeface="Arial" panose="020B0604020202020204" pitchFamily="34" charset="0"/>
              <a:buChar char="•"/>
            </a:pPr>
            <a:r>
              <a:rPr lang="es-ES" sz="2000" dirty="0"/>
              <a:t>Acompañamiento técnico  para la elaboración del Plan Anual de Mejora 2016  a las 15 Juntas de Protección.</a:t>
            </a:r>
            <a:endParaRPr lang="es-SV" sz="2000" dirty="0"/>
          </a:p>
          <a:p>
            <a:pPr marL="285750" lvl="0" indent="-285750" algn="just">
              <a:buFont typeface="Arial" panose="020B0604020202020204" pitchFamily="34" charset="0"/>
              <a:buChar char="•"/>
            </a:pPr>
            <a:r>
              <a:rPr lang="es-ES" sz="2000" dirty="0"/>
              <a:t>Emisión de 28 lineamientos técnicos específicos y generales, que abordan temáticas tales como: niñas, niños y/o adolescentes que auto vulneran sus derechos;  prórroga de competencia de las Juntas de Protección de la Niñez y de la Adolescencia; aplicación del protocolo interinstitucional para prevenir, detectar y referir niños y niñas en situación de trabajo infantil; terminación de un procedimiento administrativo de protección sin fijación de audiencia única; entre otros</a:t>
            </a:r>
            <a:r>
              <a:rPr lang="es-ES" sz="2000" dirty="0" smtClean="0"/>
              <a:t>.</a:t>
            </a:r>
            <a:endParaRPr lang="es-SV" sz="2000" dirty="0"/>
          </a:p>
        </p:txBody>
      </p:sp>
      <p:grpSp>
        <p:nvGrpSpPr>
          <p:cNvPr id="7" name="Group 25"/>
          <p:cNvGrpSpPr/>
          <p:nvPr/>
        </p:nvGrpSpPr>
        <p:grpSpPr>
          <a:xfrm>
            <a:off x="9789996" y="2151470"/>
            <a:ext cx="1936094" cy="3747531"/>
            <a:chOff x="8199726" y="980132"/>
            <a:chExt cx="2899947" cy="5325290"/>
          </a:xfrm>
        </p:grpSpPr>
        <p:sp>
          <p:nvSpPr>
            <p:cNvPr id="8" name="Freeform 303"/>
            <p:cNvSpPr>
              <a:spLocks/>
            </p:cNvSpPr>
            <p:nvPr/>
          </p:nvSpPr>
          <p:spPr bwMode="auto">
            <a:xfrm>
              <a:off x="8252045" y="3106512"/>
              <a:ext cx="930525" cy="762357"/>
            </a:xfrm>
            <a:custGeom>
              <a:avLst/>
              <a:gdLst>
                <a:gd name="T0" fmla="*/ 65 w 105"/>
                <a:gd name="T1" fmla="*/ 86 h 86"/>
                <a:gd name="T2" fmla="*/ 8 w 105"/>
                <a:gd name="T3" fmla="*/ 34 h 86"/>
                <a:gd name="T4" fmla="*/ 7 w 105"/>
                <a:gd name="T5" fmla="*/ 8 h 86"/>
                <a:gd name="T6" fmla="*/ 7 w 105"/>
                <a:gd name="T7" fmla="*/ 8 h 86"/>
                <a:gd name="T8" fmla="*/ 33 w 105"/>
                <a:gd name="T9" fmla="*/ 7 h 86"/>
                <a:gd name="T10" fmla="*/ 105 w 105"/>
                <a:gd name="T11" fmla="*/ 72 h 86"/>
                <a:gd name="T12" fmla="*/ 101 w 105"/>
                <a:gd name="T13" fmla="*/ 76 h 86"/>
                <a:gd name="T14" fmla="*/ 65 w 10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6">
                  <a:moveTo>
                    <a:pt x="65" y="86"/>
                  </a:moveTo>
                  <a:cubicBezTo>
                    <a:pt x="8" y="34"/>
                    <a:pt x="8" y="34"/>
                    <a:pt x="8" y="34"/>
                  </a:cubicBezTo>
                  <a:cubicBezTo>
                    <a:pt x="0" y="27"/>
                    <a:pt x="0" y="15"/>
                    <a:pt x="7" y="8"/>
                  </a:cubicBezTo>
                  <a:cubicBezTo>
                    <a:pt x="7" y="8"/>
                    <a:pt x="7" y="8"/>
                    <a:pt x="7" y="8"/>
                  </a:cubicBezTo>
                  <a:cubicBezTo>
                    <a:pt x="14" y="0"/>
                    <a:pt x="26" y="0"/>
                    <a:pt x="33" y="7"/>
                  </a:cubicBezTo>
                  <a:cubicBezTo>
                    <a:pt x="105" y="72"/>
                    <a:pt x="105" y="72"/>
                    <a:pt x="105" y="72"/>
                  </a:cubicBezTo>
                  <a:cubicBezTo>
                    <a:pt x="101" y="76"/>
                    <a:pt x="101" y="76"/>
                    <a:pt x="101" y="76"/>
                  </a:cubicBezTo>
                  <a:lnTo>
                    <a:pt x="65" y="86"/>
                  </a:lnTo>
                  <a:close/>
                </a:path>
              </a:pathLst>
            </a:custGeom>
            <a:solidFill>
              <a:srgbClr val="484848"/>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9" name="Group 27"/>
            <p:cNvGrpSpPr/>
            <p:nvPr/>
          </p:nvGrpSpPr>
          <p:grpSpPr>
            <a:xfrm>
              <a:off x="8199726" y="980132"/>
              <a:ext cx="2899947" cy="5325290"/>
              <a:chOff x="8199726" y="980132"/>
              <a:chExt cx="2899947" cy="5325290"/>
            </a:xfrm>
          </p:grpSpPr>
          <p:sp>
            <p:nvSpPr>
              <p:cNvPr id="10" name="Freeform 282"/>
              <p:cNvSpPr>
                <a:spLocks/>
              </p:cNvSpPr>
              <p:nvPr/>
            </p:nvSpPr>
            <p:spPr bwMode="auto">
              <a:xfrm>
                <a:off x="9126513" y="4328525"/>
                <a:ext cx="1061321" cy="1887208"/>
              </a:xfrm>
              <a:custGeom>
                <a:avLst/>
                <a:gdLst>
                  <a:gd name="T0" fmla="*/ 31 w 120"/>
                  <a:gd name="T1" fmla="*/ 0 h 213"/>
                  <a:gd name="T2" fmla="*/ 31 w 120"/>
                  <a:gd name="T3" fmla="*/ 0 h 213"/>
                  <a:gd name="T4" fmla="*/ 33 w 120"/>
                  <a:gd name="T5" fmla="*/ 0 h 213"/>
                  <a:gd name="T6" fmla="*/ 88 w 120"/>
                  <a:gd name="T7" fmla="*/ 0 h 213"/>
                  <a:gd name="T8" fmla="*/ 90 w 120"/>
                  <a:gd name="T9" fmla="*/ 0 h 213"/>
                  <a:gd name="T10" fmla="*/ 90 w 120"/>
                  <a:gd name="T11" fmla="*/ 0 h 213"/>
                  <a:gd name="T12" fmla="*/ 92 w 120"/>
                  <a:gd name="T13" fmla="*/ 0 h 213"/>
                  <a:gd name="T14" fmla="*/ 120 w 120"/>
                  <a:gd name="T15" fmla="*/ 0 h 213"/>
                  <a:gd name="T16" fmla="*/ 120 w 120"/>
                  <a:gd name="T17" fmla="*/ 7 h 213"/>
                  <a:gd name="T18" fmla="*/ 120 w 120"/>
                  <a:gd name="T19" fmla="*/ 8 h 213"/>
                  <a:gd name="T20" fmla="*/ 120 w 120"/>
                  <a:gd name="T21" fmla="*/ 211 h 213"/>
                  <a:gd name="T22" fmla="*/ 120 w 120"/>
                  <a:gd name="T23" fmla="*/ 213 h 213"/>
                  <a:gd name="T24" fmla="*/ 62 w 120"/>
                  <a:gd name="T25" fmla="*/ 213 h 213"/>
                  <a:gd name="T26" fmla="*/ 62 w 120"/>
                  <a:gd name="T27" fmla="*/ 211 h 213"/>
                  <a:gd name="T28" fmla="*/ 62 w 120"/>
                  <a:gd name="T29" fmla="*/ 90 h 213"/>
                  <a:gd name="T30" fmla="*/ 62 w 120"/>
                  <a:gd name="T31" fmla="*/ 89 h 213"/>
                  <a:gd name="T32" fmla="*/ 62 w 120"/>
                  <a:gd name="T33" fmla="*/ 39 h 213"/>
                  <a:gd name="T34" fmla="*/ 60 w 120"/>
                  <a:gd name="T35" fmla="*/ 34 h 213"/>
                  <a:gd name="T36" fmla="*/ 60 w 120"/>
                  <a:gd name="T37" fmla="*/ 34 h 213"/>
                  <a:gd name="T38" fmla="*/ 58 w 120"/>
                  <a:gd name="T39" fmla="*/ 38 h 213"/>
                  <a:gd name="T40" fmla="*/ 58 w 120"/>
                  <a:gd name="T41" fmla="*/ 38 h 213"/>
                  <a:gd name="T42" fmla="*/ 58 w 120"/>
                  <a:gd name="T43" fmla="*/ 211 h 213"/>
                  <a:gd name="T44" fmla="*/ 58 w 120"/>
                  <a:gd name="T45" fmla="*/ 213 h 213"/>
                  <a:gd name="T46" fmla="*/ 1 w 120"/>
                  <a:gd name="T47" fmla="*/ 213 h 213"/>
                  <a:gd name="T48" fmla="*/ 0 w 120"/>
                  <a:gd name="T49" fmla="*/ 211 h 213"/>
                  <a:gd name="T50" fmla="*/ 0 w 120"/>
                  <a:gd name="T51" fmla="*/ 5 h 213"/>
                  <a:gd name="T52" fmla="*/ 1 w 120"/>
                  <a:gd name="T53" fmla="*/ 4 h 213"/>
                  <a:gd name="T54" fmla="*/ 1 w 120"/>
                  <a:gd name="T55" fmla="*/ 0 h 213"/>
                  <a:gd name="T56" fmla="*/ 29 w 120"/>
                  <a:gd name="T57" fmla="*/ 0 h 213"/>
                  <a:gd name="T58" fmla="*/ 31 w 120"/>
                  <a:gd name="T59"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213">
                    <a:moveTo>
                      <a:pt x="31" y="0"/>
                    </a:moveTo>
                    <a:cubicBezTo>
                      <a:pt x="31" y="0"/>
                      <a:pt x="31" y="0"/>
                      <a:pt x="31" y="0"/>
                    </a:cubicBezTo>
                    <a:cubicBezTo>
                      <a:pt x="32" y="0"/>
                      <a:pt x="33" y="0"/>
                      <a:pt x="33" y="0"/>
                    </a:cubicBezTo>
                    <a:cubicBezTo>
                      <a:pt x="88" y="0"/>
                      <a:pt x="88" y="0"/>
                      <a:pt x="88" y="0"/>
                    </a:cubicBezTo>
                    <a:cubicBezTo>
                      <a:pt x="88" y="0"/>
                      <a:pt x="89" y="0"/>
                      <a:pt x="90" y="0"/>
                    </a:cubicBezTo>
                    <a:cubicBezTo>
                      <a:pt x="90" y="0"/>
                      <a:pt x="90" y="0"/>
                      <a:pt x="90" y="0"/>
                    </a:cubicBezTo>
                    <a:cubicBezTo>
                      <a:pt x="91" y="0"/>
                      <a:pt x="91" y="0"/>
                      <a:pt x="92" y="0"/>
                    </a:cubicBezTo>
                    <a:cubicBezTo>
                      <a:pt x="120" y="0"/>
                      <a:pt x="120" y="0"/>
                      <a:pt x="120" y="0"/>
                    </a:cubicBezTo>
                    <a:cubicBezTo>
                      <a:pt x="120" y="7"/>
                      <a:pt x="120" y="7"/>
                      <a:pt x="120" y="7"/>
                    </a:cubicBezTo>
                    <a:cubicBezTo>
                      <a:pt x="120" y="7"/>
                      <a:pt x="120" y="8"/>
                      <a:pt x="120" y="8"/>
                    </a:cubicBezTo>
                    <a:cubicBezTo>
                      <a:pt x="120" y="211"/>
                      <a:pt x="120" y="211"/>
                      <a:pt x="120" y="211"/>
                    </a:cubicBezTo>
                    <a:cubicBezTo>
                      <a:pt x="120" y="212"/>
                      <a:pt x="120" y="212"/>
                      <a:pt x="120" y="213"/>
                    </a:cubicBezTo>
                    <a:cubicBezTo>
                      <a:pt x="62" y="213"/>
                      <a:pt x="62" y="213"/>
                      <a:pt x="62" y="213"/>
                    </a:cubicBezTo>
                    <a:cubicBezTo>
                      <a:pt x="62" y="212"/>
                      <a:pt x="62" y="212"/>
                      <a:pt x="62" y="211"/>
                    </a:cubicBezTo>
                    <a:cubicBezTo>
                      <a:pt x="62" y="90"/>
                      <a:pt x="62" y="90"/>
                      <a:pt x="62" y="90"/>
                    </a:cubicBezTo>
                    <a:cubicBezTo>
                      <a:pt x="62" y="90"/>
                      <a:pt x="62" y="89"/>
                      <a:pt x="62" y="89"/>
                    </a:cubicBezTo>
                    <a:cubicBezTo>
                      <a:pt x="62" y="39"/>
                      <a:pt x="62" y="39"/>
                      <a:pt x="62" y="39"/>
                    </a:cubicBezTo>
                    <a:cubicBezTo>
                      <a:pt x="62" y="36"/>
                      <a:pt x="63" y="34"/>
                      <a:pt x="60" y="34"/>
                    </a:cubicBezTo>
                    <a:cubicBezTo>
                      <a:pt x="60" y="34"/>
                      <a:pt x="60" y="34"/>
                      <a:pt x="60" y="34"/>
                    </a:cubicBezTo>
                    <a:cubicBezTo>
                      <a:pt x="57" y="34"/>
                      <a:pt x="59" y="36"/>
                      <a:pt x="58" y="38"/>
                    </a:cubicBezTo>
                    <a:cubicBezTo>
                      <a:pt x="58" y="38"/>
                      <a:pt x="58" y="38"/>
                      <a:pt x="58" y="38"/>
                    </a:cubicBezTo>
                    <a:cubicBezTo>
                      <a:pt x="58" y="211"/>
                      <a:pt x="58" y="211"/>
                      <a:pt x="58" y="211"/>
                    </a:cubicBezTo>
                    <a:cubicBezTo>
                      <a:pt x="58" y="212"/>
                      <a:pt x="58" y="212"/>
                      <a:pt x="58" y="213"/>
                    </a:cubicBezTo>
                    <a:cubicBezTo>
                      <a:pt x="1" y="213"/>
                      <a:pt x="1" y="213"/>
                      <a:pt x="1" y="213"/>
                    </a:cubicBezTo>
                    <a:cubicBezTo>
                      <a:pt x="1" y="212"/>
                      <a:pt x="0" y="212"/>
                      <a:pt x="0" y="211"/>
                    </a:cubicBezTo>
                    <a:cubicBezTo>
                      <a:pt x="0" y="5"/>
                      <a:pt x="0" y="5"/>
                      <a:pt x="0" y="5"/>
                    </a:cubicBezTo>
                    <a:cubicBezTo>
                      <a:pt x="0" y="5"/>
                      <a:pt x="0" y="4"/>
                      <a:pt x="1" y="4"/>
                    </a:cubicBezTo>
                    <a:cubicBezTo>
                      <a:pt x="1" y="0"/>
                      <a:pt x="1" y="0"/>
                      <a:pt x="1" y="0"/>
                    </a:cubicBezTo>
                    <a:cubicBezTo>
                      <a:pt x="29" y="0"/>
                      <a:pt x="29" y="0"/>
                      <a:pt x="29" y="0"/>
                    </a:cubicBezTo>
                    <a:cubicBezTo>
                      <a:pt x="30" y="0"/>
                      <a:pt x="30" y="0"/>
                      <a:pt x="31" y="0"/>
                    </a:cubicBezTo>
                    <a:close/>
                  </a:path>
                </a:pathLst>
              </a:custGeom>
              <a:solidFill>
                <a:srgbClr val="66666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 name="Freeform 283"/>
              <p:cNvSpPr>
                <a:spLocks/>
              </p:cNvSpPr>
              <p:nvPr/>
            </p:nvSpPr>
            <p:spPr bwMode="auto">
              <a:xfrm>
                <a:off x="9126513" y="4328525"/>
                <a:ext cx="530660" cy="1887208"/>
              </a:xfrm>
              <a:custGeom>
                <a:avLst/>
                <a:gdLst>
                  <a:gd name="T0" fmla="*/ 31 w 60"/>
                  <a:gd name="T1" fmla="*/ 0 h 213"/>
                  <a:gd name="T2" fmla="*/ 31 w 60"/>
                  <a:gd name="T3" fmla="*/ 0 h 213"/>
                  <a:gd name="T4" fmla="*/ 33 w 60"/>
                  <a:gd name="T5" fmla="*/ 0 h 213"/>
                  <a:gd name="T6" fmla="*/ 60 w 60"/>
                  <a:gd name="T7" fmla="*/ 0 h 213"/>
                  <a:gd name="T8" fmla="*/ 60 w 60"/>
                  <a:gd name="T9" fmla="*/ 34 h 213"/>
                  <a:gd name="T10" fmla="*/ 60 w 60"/>
                  <a:gd name="T11" fmla="*/ 34 h 213"/>
                  <a:gd name="T12" fmla="*/ 60 w 60"/>
                  <a:gd name="T13" fmla="*/ 34 h 213"/>
                  <a:gd name="T14" fmla="*/ 58 w 60"/>
                  <a:gd name="T15" fmla="*/ 38 h 213"/>
                  <a:gd name="T16" fmla="*/ 58 w 60"/>
                  <a:gd name="T17" fmla="*/ 38 h 213"/>
                  <a:gd name="T18" fmla="*/ 58 w 60"/>
                  <a:gd name="T19" fmla="*/ 211 h 213"/>
                  <a:gd name="T20" fmla="*/ 58 w 60"/>
                  <a:gd name="T21" fmla="*/ 213 h 213"/>
                  <a:gd name="T22" fmla="*/ 1 w 60"/>
                  <a:gd name="T23" fmla="*/ 213 h 213"/>
                  <a:gd name="T24" fmla="*/ 0 w 60"/>
                  <a:gd name="T25" fmla="*/ 211 h 213"/>
                  <a:gd name="T26" fmla="*/ 0 w 60"/>
                  <a:gd name="T27" fmla="*/ 5 h 213"/>
                  <a:gd name="T28" fmla="*/ 1 w 60"/>
                  <a:gd name="T29" fmla="*/ 4 h 213"/>
                  <a:gd name="T30" fmla="*/ 1 w 60"/>
                  <a:gd name="T31" fmla="*/ 0 h 213"/>
                  <a:gd name="T32" fmla="*/ 29 w 60"/>
                  <a:gd name="T33" fmla="*/ 0 h 213"/>
                  <a:gd name="T34" fmla="*/ 31 w 60"/>
                  <a:gd name="T3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13">
                    <a:moveTo>
                      <a:pt x="31" y="0"/>
                    </a:moveTo>
                    <a:cubicBezTo>
                      <a:pt x="31" y="0"/>
                      <a:pt x="31" y="0"/>
                      <a:pt x="31" y="0"/>
                    </a:cubicBezTo>
                    <a:cubicBezTo>
                      <a:pt x="32" y="0"/>
                      <a:pt x="33" y="0"/>
                      <a:pt x="33" y="0"/>
                    </a:cubicBezTo>
                    <a:cubicBezTo>
                      <a:pt x="60" y="0"/>
                      <a:pt x="60" y="0"/>
                      <a:pt x="60" y="0"/>
                    </a:cubicBezTo>
                    <a:cubicBezTo>
                      <a:pt x="60" y="34"/>
                      <a:pt x="60" y="34"/>
                      <a:pt x="60" y="34"/>
                    </a:cubicBezTo>
                    <a:cubicBezTo>
                      <a:pt x="60" y="34"/>
                      <a:pt x="60" y="34"/>
                      <a:pt x="60" y="34"/>
                    </a:cubicBezTo>
                    <a:cubicBezTo>
                      <a:pt x="60" y="34"/>
                      <a:pt x="60" y="34"/>
                      <a:pt x="60" y="34"/>
                    </a:cubicBezTo>
                    <a:cubicBezTo>
                      <a:pt x="57" y="34"/>
                      <a:pt x="59" y="36"/>
                      <a:pt x="58" y="38"/>
                    </a:cubicBezTo>
                    <a:cubicBezTo>
                      <a:pt x="58" y="38"/>
                      <a:pt x="58" y="38"/>
                      <a:pt x="58" y="38"/>
                    </a:cubicBezTo>
                    <a:cubicBezTo>
                      <a:pt x="58" y="211"/>
                      <a:pt x="58" y="211"/>
                      <a:pt x="58" y="211"/>
                    </a:cubicBezTo>
                    <a:cubicBezTo>
                      <a:pt x="58" y="212"/>
                      <a:pt x="58" y="212"/>
                      <a:pt x="58" y="213"/>
                    </a:cubicBezTo>
                    <a:cubicBezTo>
                      <a:pt x="1" y="213"/>
                      <a:pt x="1" y="213"/>
                      <a:pt x="1" y="213"/>
                    </a:cubicBezTo>
                    <a:cubicBezTo>
                      <a:pt x="1" y="212"/>
                      <a:pt x="0" y="212"/>
                      <a:pt x="0" y="211"/>
                    </a:cubicBezTo>
                    <a:cubicBezTo>
                      <a:pt x="0" y="5"/>
                      <a:pt x="0" y="5"/>
                      <a:pt x="0" y="5"/>
                    </a:cubicBezTo>
                    <a:cubicBezTo>
                      <a:pt x="0" y="5"/>
                      <a:pt x="0" y="4"/>
                      <a:pt x="1" y="4"/>
                    </a:cubicBezTo>
                    <a:cubicBezTo>
                      <a:pt x="1" y="0"/>
                      <a:pt x="1" y="0"/>
                      <a:pt x="1" y="0"/>
                    </a:cubicBezTo>
                    <a:cubicBezTo>
                      <a:pt x="29" y="0"/>
                      <a:pt x="29" y="0"/>
                      <a:pt x="29" y="0"/>
                    </a:cubicBezTo>
                    <a:cubicBezTo>
                      <a:pt x="30" y="0"/>
                      <a:pt x="30" y="0"/>
                      <a:pt x="31" y="0"/>
                    </a:cubicBezTo>
                    <a:close/>
                  </a:path>
                </a:pathLst>
              </a:custGeom>
              <a:solidFill>
                <a:srgbClr val="66666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 name="Freeform 284"/>
              <p:cNvSpPr>
                <a:spLocks/>
              </p:cNvSpPr>
              <p:nvPr/>
            </p:nvSpPr>
            <p:spPr bwMode="auto">
              <a:xfrm>
                <a:off x="9100353" y="6028880"/>
                <a:ext cx="541873" cy="276542"/>
              </a:xfrm>
              <a:custGeom>
                <a:avLst/>
                <a:gdLst>
                  <a:gd name="T0" fmla="*/ 30 w 61"/>
                  <a:gd name="T1" fmla="*/ 0 h 31"/>
                  <a:gd name="T2" fmla="*/ 30 w 61"/>
                  <a:gd name="T3" fmla="*/ 0 h 31"/>
                  <a:gd name="T4" fmla="*/ 61 w 61"/>
                  <a:gd name="T5" fmla="*/ 25 h 31"/>
                  <a:gd name="T6" fmla="*/ 61 w 61"/>
                  <a:gd name="T7" fmla="*/ 31 h 31"/>
                  <a:gd name="T8" fmla="*/ 56 w 61"/>
                  <a:gd name="T9" fmla="*/ 31 h 31"/>
                  <a:gd name="T10" fmla="*/ 56 w 61"/>
                  <a:gd name="T11" fmla="*/ 30 h 31"/>
                  <a:gd name="T12" fmla="*/ 52 w 61"/>
                  <a:gd name="T13" fmla="*/ 27 h 31"/>
                  <a:gd name="T14" fmla="*/ 49 w 61"/>
                  <a:gd name="T15" fmla="*/ 30 h 31"/>
                  <a:gd name="T16" fmla="*/ 49 w 61"/>
                  <a:gd name="T17" fmla="*/ 31 h 31"/>
                  <a:gd name="T18" fmla="*/ 45 w 61"/>
                  <a:gd name="T19" fmla="*/ 31 h 31"/>
                  <a:gd name="T20" fmla="*/ 45 w 61"/>
                  <a:gd name="T21" fmla="*/ 30 h 31"/>
                  <a:gd name="T22" fmla="*/ 41 w 61"/>
                  <a:gd name="T23" fmla="*/ 27 h 31"/>
                  <a:gd name="T24" fmla="*/ 38 w 61"/>
                  <a:gd name="T25" fmla="*/ 30 h 31"/>
                  <a:gd name="T26" fmla="*/ 38 w 61"/>
                  <a:gd name="T27" fmla="*/ 31 h 31"/>
                  <a:gd name="T28" fmla="*/ 34 w 61"/>
                  <a:gd name="T29" fmla="*/ 31 h 31"/>
                  <a:gd name="T30" fmla="*/ 34 w 61"/>
                  <a:gd name="T31" fmla="*/ 30 h 31"/>
                  <a:gd name="T32" fmla="*/ 30 w 61"/>
                  <a:gd name="T33" fmla="*/ 27 h 31"/>
                  <a:gd name="T34" fmla="*/ 27 w 61"/>
                  <a:gd name="T35" fmla="*/ 30 h 31"/>
                  <a:gd name="T36" fmla="*/ 27 w 61"/>
                  <a:gd name="T37" fmla="*/ 31 h 31"/>
                  <a:gd name="T38" fmla="*/ 23 w 61"/>
                  <a:gd name="T39" fmla="*/ 31 h 31"/>
                  <a:gd name="T40" fmla="*/ 23 w 61"/>
                  <a:gd name="T41" fmla="*/ 30 h 31"/>
                  <a:gd name="T42" fmla="*/ 19 w 61"/>
                  <a:gd name="T43" fmla="*/ 27 h 31"/>
                  <a:gd name="T44" fmla="*/ 16 w 61"/>
                  <a:gd name="T45" fmla="*/ 30 h 31"/>
                  <a:gd name="T46" fmla="*/ 16 w 61"/>
                  <a:gd name="T47" fmla="*/ 31 h 31"/>
                  <a:gd name="T48" fmla="*/ 12 w 61"/>
                  <a:gd name="T49" fmla="*/ 31 h 31"/>
                  <a:gd name="T50" fmla="*/ 12 w 61"/>
                  <a:gd name="T51" fmla="*/ 30 h 31"/>
                  <a:gd name="T52" fmla="*/ 8 w 61"/>
                  <a:gd name="T53" fmla="*/ 27 h 31"/>
                  <a:gd name="T54" fmla="*/ 5 w 61"/>
                  <a:gd name="T55" fmla="*/ 30 h 31"/>
                  <a:gd name="T56" fmla="*/ 5 w 61"/>
                  <a:gd name="T57" fmla="*/ 31 h 31"/>
                  <a:gd name="T58" fmla="*/ 0 w 61"/>
                  <a:gd name="T59" fmla="*/ 31 h 31"/>
                  <a:gd name="T60" fmla="*/ 0 w 61"/>
                  <a:gd name="T61" fmla="*/ 25 h 31"/>
                  <a:gd name="T62" fmla="*/ 30 w 61"/>
                  <a:gd name="T6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31">
                    <a:moveTo>
                      <a:pt x="30" y="0"/>
                    </a:moveTo>
                    <a:cubicBezTo>
                      <a:pt x="30" y="0"/>
                      <a:pt x="30" y="0"/>
                      <a:pt x="30" y="0"/>
                    </a:cubicBezTo>
                    <a:cubicBezTo>
                      <a:pt x="47" y="0"/>
                      <a:pt x="61" y="11"/>
                      <a:pt x="61" y="25"/>
                    </a:cubicBezTo>
                    <a:cubicBezTo>
                      <a:pt x="61" y="31"/>
                      <a:pt x="61" y="31"/>
                      <a:pt x="61" y="31"/>
                    </a:cubicBezTo>
                    <a:cubicBezTo>
                      <a:pt x="56" y="31"/>
                      <a:pt x="56" y="31"/>
                      <a:pt x="56" y="31"/>
                    </a:cubicBezTo>
                    <a:cubicBezTo>
                      <a:pt x="56" y="30"/>
                      <a:pt x="56" y="30"/>
                      <a:pt x="56" y="30"/>
                    </a:cubicBezTo>
                    <a:cubicBezTo>
                      <a:pt x="56" y="28"/>
                      <a:pt x="54" y="27"/>
                      <a:pt x="52" y="27"/>
                    </a:cubicBezTo>
                    <a:cubicBezTo>
                      <a:pt x="50" y="27"/>
                      <a:pt x="49" y="28"/>
                      <a:pt x="49" y="30"/>
                    </a:cubicBezTo>
                    <a:cubicBezTo>
                      <a:pt x="49" y="31"/>
                      <a:pt x="49" y="31"/>
                      <a:pt x="49" y="31"/>
                    </a:cubicBezTo>
                    <a:cubicBezTo>
                      <a:pt x="45" y="31"/>
                      <a:pt x="45" y="31"/>
                      <a:pt x="45" y="31"/>
                    </a:cubicBezTo>
                    <a:cubicBezTo>
                      <a:pt x="45" y="30"/>
                      <a:pt x="45" y="30"/>
                      <a:pt x="45" y="30"/>
                    </a:cubicBezTo>
                    <a:cubicBezTo>
                      <a:pt x="45" y="28"/>
                      <a:pt x="43" y="27"/>
                      <a:pt x="41" y="27"/>
                    </a:cubicBezTo>
                    <a:cubicBezTo>
                      <a:pt x="39" y="27"/>
                      <a:pt x="38" y="28"/>
                      <a:pt x="38" y="30"/>
                    </a:cubicBezTo>
                    <a:cubicBezTo>
                      <a:pt x="38" y="31"/>
                      <a:pt x="38" y="31"/>
                      <a:pt x="38" y="31"/>
                    </a:cubicBezTo>
                    <a:cubicBezTo>
                      <a:pt x="34" y="31"/>
                      <a:pt x="34" y="31"/>
                      <a:pt x="34" y="31"/>
                    </a:cubicBezTo>
                    <a:cubicBezTo>
                      <a:pt x="34" y="30"/>
                      <a:pt x="34" y="30"/>
                      <a:pt x="34" y="30"/>
                    </a:cubicBezTo>
                    <a:cubicBezTo>
                      <a:pt x="34" y="28"/>
                      <a:pt x="32" y="27"/>
                      <a:pt x="30" y="27"/>
                    </a:cubicBezTo>
                    <a:cubicBezTo>
                      <a:pt x="28" y="27"/>
                      <a:pt x="27" y="28"/>
                      <a:pt x="27" y="30"/>
                    </a:cubicBezTo>
                    <a:cubicBezTo>
                      <a:pt x="27" y="31"/>
                      <a:pt x="27" y="31"/>
                      <a:pt x="27" y="31"/>
                    </a:cubicBezTo>
                    <a:cubicBezTo>
                      <a:pt x="23" y="31"/>
                      <a:pt x="23" y="31"/>
                      <a:pt x="23" y="31"/>
                    </a:cubicBezTo>
                    <a:cubicBezTo>
                      <a:pt x="23" y="30"/>
                      <a:pt x="23" y="30"/>
                      <a:pt x="23" y="30"/>
                    </a:cubicBezTo>
                    <a:cubicBezTo>
                      <a:pt x="23" y="28"/>
                      <a:pt x="21" y="27"/>
                      <a:pt x="19" y="27"/>
                    </a:cubicBezTo>
                    <a:cubicBezTo>
                      <a:pt x="17" y="27"/>
                      <a:pt x="16" y="28"/>
                      <a:pt x="16" y="30"/>
                    </a:cubicBezTo>
                    <a:cubicBezTo>
                      <a:pt x="16" y="31"/>
                      <a:pt x="16" y="31"/>
                      <a:pt x="16" y="31"/>
                    </a:cubicBezTo>
                    <a:cubicBezTo>
                      <a:pt x="12" y="31"/>
                      <a:pt x="12" y="31"/>
                      <a:pt x="12" y="31"/>
                    </a:cubicBezTo>
                    <a:cubicBezTo>
                      <a:pt x="12" y="30"/>
                      <a:pt x="12" y="30"/>
                      <a:pt x="12" y="30"/>
                    </a:cubicBezTo>
                    <a:cubicBezTo>
                      <a:pt x="12" y="28"/>
                      <a:pt x="10" y="27"/>
                      <a:pt x="8" y="27"/>
                    </a:cubicBezTo>
                    <a:cubicBezTo>
                      <a:pt x="6" y="27"/>
                      <a:pt x="5" y="28"/>
                      <a:pt x="5" y="30"/>
                    </a:cubicBezTo>
                    <a:cubicBezTo>
                      <a:pt x="5" y="31"/>
                      <a:pt x="5" y="31"/>
                      <a:pt x="5" y="31"/>
                    </a:cubicBezTo>
                    <a:cubicBezTo>
                      <a:pt x="0" y="31"/>
                      <a:pt x="0" y="31"/>
                      <a:pt x="0" y="31"/>
                    </a:cubicBezTo>
                    <a:cubicBezTo>
                      <a:pt x="0" y="25"/>
                      <a:pt x="0" y="25"/>
                      <a:pt x="0" y="25"/>
                    </a:cubicBezTo>
                    <a:cubicBezTo>
                      <a:pt x="0" y="11"/>
                      <a:pt x="13" y="0"/>
                      <a:pt x="30" y="0"/>
                    </a:cubicBezTo>
                    <a:close/>
                  </a:path>
                </a:pathLst>
              </a:custGeom>
              <a:solidFill>
                <a:srgbClr val="242424"/>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 name="Freeform 285"/>
              <p:cNvSpPr>
                <a:spLocks/>
              </p:cNvSpPr>
              <p:nvPr/>
            </p:nvSpPr>
            <p:spPr bwMode="auto">
              <a:xfrm>
                <a:off x="9092879" y="6215733"/>
                <a:ext cx="549347" cy="89688"/>
              </a:xfrm>
              <a:custGeom>
                <a:avLst/>
                <a:gdLst>
                  <a:gd name="T0" fmla="*/ 61 w 62"/>
                  <a:gd name="T1" fmla="*/ 0 h 10"/>
                  <a:gd name="T2" fmla="*/ 1 w 62"/>
                  <a:gd name="T3" fmla="*/ 0 h 10"/>
                  <a:gd name="T4" fmla="*/ 1 w 62"/>
                  <a:gd name="T5" fmla="*/ 10 h 10"/>
                  <a:gd name="T6" fmla="*/ 62 w 62"/>
                  <a:gd name="T7" fmla="*/ 10 h 10"/>
                  <a:gd name="T8" fmla="*/ 61 w 62"/>
                  <a:gd name="T9" fmla="*/ 0 h 10"/>
                </a:gdLst>
                <a:ahLst/>
                <a:cxnLst>
                  <a:cxn ang="0">
                    <a:pos x="T0" y="T1"/>
                  </a:cxn>
                  <a:cxn ang="0">
                    <a:pos x="T2" y="T3"/>
                  </a:cxn>
                  <a:cxn ang="0">
                    <a:pos x="T4" y="T5"/>
                  </a:cxn>
                  <a:cxn ang="0">
                    <a:pos x="T6" y="T7"/>
                  </a:cxn>
                  <a:cxn ang="0">
                    <a:pos x="T8" y="T9"/>
                  </a:cxn>
                </a:cxnLst>
                <a:rect l="0" t="0" r="r" b="b"/>
                <a:pathLst>
                  <a:path w="62" h="10">
                    <a:moveTo>
                      <a:pt x="61" y="0"/>
                    </a:moveTo>
                    <a:cubicBezTo>
                      <a:pt x="1" y="0"/>
                      <a:pt x="1" y="0"/>
                      <a:pt x="1" y="0"/>
                    </a:cubicBezTo>
                    <a:cubicBezTo>
                      <a:pt x="0" y="3"/>
                      <a:pt x="1" y="7"/>
                      <a:pt x="1" y="10"/>
                    </a:cubicBezTo>
                    <a:cubicBezTo>
                      <a:pt x="24" y="10"/>
                      <a:pt x="39" y="10"/>
                      <a:pt x="62" y="10"/>
                    </a:cubicBezTo>
                    <a:cubicBezTo>
                      <a:pt x="62" y="7"/>
                      <a:pt x="62" y="3"/>
                      <a:pt x="61" y="0"/>
                    </a:cubicBezTo>
                    <a:close/>
                  </a:path>
                </a:pathLst>
              </a:custGeom>
              <a:solidFill>
                <a:srgbClr val="00000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 name="Freeform 286"/>
              <p:cNvSpPr>
                <a:spLocks/>
              </p:cNvSpPr>
              <p:nvPr/>
            </p:nvSpPr>
            <p:spPr bwMode="auto">
              <a:xfrm>
                <a:off x="9675858" y="6028880"/>
                <a:ext cx="538134" cy="276542"/>
              </a:xfrm>
              <a:custGeom>
                <a:avLst/>
                <a:gdLst>
                  <a:gd name="T0" fmla="*/ 31 w 61"/>
                  <a:gd name="T1" fmla="*/ 0 h 31"/>
                  <a:gd name="T2" fmla="*/ 31 w 61"/>
                  <a:gd name="T3" fmla="*/ 0 h 31"/>
                  <a:gd name="T4" fmla="*/ 61 w 61"/>
                  <a:gd name="T5" fmla="*/ 25 h 31"/>
                  <a:gd name="T6" fmla="*/ 61 w 61"/>
                  <a:gd name="T7" fmla="*/ 31 h 31"/>
                  <a:gd name="T8" fmla="*/ 56 w 61"/>
                  <a:gd name="T9" fmla="*/ 31 h 31"/>
                  <a:gd name="T10" fmla="*/ 56 w 61"/>
                  <a:gd name="T11" fmla="*/ 30 h 31"/>
                  <a:gd name="T12" fmla="*/ 53 w 61"/>
                  <a:gd name="T13" fmla="*/ 27 h 31"/>
                  <a:gd name="T14" fmla="*/ 49 w 61"/>
                  <a:gd name="T15" fmla="*/ 30 h 31"/>
                  <a:gd name="T16" fmla="*/ 49 w 61"/>
                  <a:gd name="T17" fmla="*/ 31 h 31"/>
                  <a:gd name="T18" fmla="*/ 45 w 61"/>
                  <a:gd name="T19" fmla="*/ 31 h 31"/>
                  <a:gd name="T20" fmla="*/ 45 w 61"/>
                  <a:gd name="T21" fmla="*/ 30 h 31"/>
                  <a:gd name="T22" fmla="*/ 42 w 61"/>
                  <a:gd name="T23" fmla="*/ 27 h 31"/>
                  <a:gd name="T24" fmla="*/ 38 w 61"/>
                  <a:gd name="T25" fmla="*/ 30 h 31"/>
                  <a:gd name="T26" fmla="*/ 38 w 61"/>
                  <a:gd name="T27" fmla="*/ 31 h 31"/>
                  <a:gd name="T28" fmla="*/ 34 w 61"/>
                  <a:gd name="T29" fmla="*/ 31 h 31"/>
                  <a:gd name="T30" fmla="*/ 34 w 61"/>
                  <a:gd name="T31" fmla="*/ 30 h 31"/>
                  <a:gd name="T32" fmla="*/ 31 w 61"/>
                  <a:gd name="T33" fmla="*/ 27 h 31"/>
                  <a:gd name="T34" fmla="*/ 27 w 61"/>
                  <a:gd name="T35" fmla="*/ 30 h 31"/>
                  <a:gd name="T36" fmla="*/ 27 w 61"/>
                  <a:gd name="T37" fmla="*/ 31 h 31"/>
                  <a:gd name="T38" fmla="*/ 23 w 61"/>
                  <a:gd name="T39" fmla="*/ 31 h 31"/>
                  <a:gd name="T40" fmla="*/ 23 w 61"/>
                  <a:gd name="T41" fmla="*/ 30 h 31"/>
                  <a:gd name="T42" fmla="*/ 20 w 61"/>
                  <a:gd name="T43" fmla="*/ 27 h 31"/>
                  <a:gd name="T44" fmla="*/ 16 w 61"/>
                  <a:gd name="T45" fmla="*/ 30 h 31"/>
                  <a:gd name="T46" fmla="*/ 16 w 61"/>
                  <a:gd name="T47" fmla="*/ 31 h 31"/>
                  <a:gd name="T48" fmla="*/ 12 w 61"/>
                  <a:gd name="T49" fmla="*/ 31 h 31"/>
                  <a:gd name="T50" fmla="*/ 12 w 61"/>
                  <a:gd name="T51" fmla="*/ 30 h 31"/>
                  <a:gd name="T52" fmla="*/ 9 w 61"/>
                  <a:gd name="T53" fmla="*/ 27 h 31"/>
                  <a:gd name="T54" fmla="*/ 5 w 61"/>
                  <a:gd name="T55" fmla="*/ 30 h 31"/>
                  <a:gd name="T56" fmla="*/ 5 w 61"/>
                  <a:gd name="T57" fmla="*/ 31 h 31"/>
                  <a:gd name="T58" fmla="*/ 0 w 61"/>
                  <a:gd name="T59" fmla="*/ 31 h 31"/>
                  <a:gd name="T60" fmla="*/ 0 w 61"/>
                  <a:gd name="T61" fmla="*/ 25 h 31"/>
                  <a:gd name="T62" fmla="*/ 31 w 61"/>
                  <a:gd name="T6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31">
                    <a:moveTo>
                      <a:pt x="31" y="0"/>
                    </a:moveTo>
                    <a:cubicBezTo>
                      <a:pt x="31" y="0"/>
                      <a:pt x="31" y="0"/>
                      <a:pt x="31" y="0"/>
                    </a:cubicBezTo>
                    <a:cubicBezTo>
                      <a:pt x="47" y="0"/>
                      <a:pt x="61" y="11"/>
                      <a:pt x="61" y="25"/>
                    </a:cubicBezTo>
                    <a:cubicBezTo>
                      <a:pt x="61" y="31"/>
                      <a:pt x="61" y="31"/>
                      <a:pt x="61" y="31"/>
                    </a:cubicBezTo>
                    <a:cubicBezTo>
                      <a:pt x="56" y="31"/>
                      <a:pt x="56" y="31"/>
                      <a:pt x="56" y="31"/>
                    </a:cubicBezTo>
                    <a:cubicBezTo>
                      <a:pt x="56" y="30"/>
                      <a:pt x="56" y="30"/>
                      <a:pt x="56" y="30"/>
                    </a:cubicBezTo>
                    <a:cubicBezTo>
                      <a:pt x="56" y="28"/>
                      <a:pt x="55" y="27"/>
                      <a:pt x="53" y="27"/>
                    </a:cubicBezTo>
                    <a:cubicBezTo>
                      <a:pt x="51" y="27"/>
                      <a:pt x="49" y="28"/>
                      <a:pt x="49" y="30"/>
                    </a:cubicBezTo>
                    <a:cubicBezTo>
                      <a:pt x="49" y="31"/>
                      <a:pt x="49" y="31"/>
                      <a:pt x="49" y="31"/>
                    </a:cubicBezTo>
                    <a:cubicBezTo>
                      <a:pt x="45" y="31"/>
                      <a:pt x="45" y="31"/>
                      <a:pt x="45" y="31"/>
                    </a:cubicBezTo>
                    <a:cubicBezTo>
                      <a:pt x="45" y="30"/>
                      <a:pt x="45" y="30"/>
                      <a:pt x="45" y="30"/>
                    </a:cubicBezTo>
                    <a:cubicBezTo>
                      <a:pt x="45" y="28"/>
                      <a:pt x="44" y="27"/>
                      <a:pt x="42" y="27"/>
                    </a:cubicBezTo>
                    <a:cubicBezTo>
                      <a:pt x="40" y="27"/>
                      <a:pt x="38" y="28"/>
                      <a:pt x="38" y="30"/>
                    </a:cubicBezTo>
                    <a:cubicBezTo>
                      <a:pt x="38" y="31"/>
                      <a:pt x="38" y="31"/>
                      <a:pt x="38" y="31"/>
                    </a:cubicBezTo>
                    <a:cubicBezTo>
                      <a:pt x="34" y="31"/>
                      <a:pt x="34" y="31"/>
                      <a:pt x="34" y="31"/>
                    </a:cubicBezTo>
                    <a:cubicBezTo>
                      <a:pt x="34" y="30"/>
                      <a:pt x="34" y="30"/>
                      <a:pt x="34" y="30"/>
                    </a:cubicBezTo>
                    <a:cubicBezTo>
                      <a:pt x="34" y="28"/>
                      <a:pt x="33" y="27"/>
                      <a:pt x="31" y="27"/>
                    </a:cubicBezTo>
                    <a:cubicBezTo>
                      <a:pt x="29" y="27"/>
                      <a:pt x="27" y="28"/>
                      <a:pt x="27" y="30"/>
                    </a:cubicBezTo>
                    <a:cubicBezTo>
                      <a:pt x="27" y="31"/>
                      <a:pt x="27" y="31"/>
                      <a:pt x="27" y="31"/>
                    </a:cubicBezTo>
                    <a:cubicBezTo>
                      <a:pt x="23" y="31"/>
                      <a:pt x="23" y="31"/>
                      <a:pt x="23" y="31"/>
                    </a:cubicBezTo>
                    <a:cubicBezTo>
                      <a:pt x="23" y="30"/>
                      <a:pt x="23" y="30"/>
                      <a:pt x="23" y="30"/>
                    </a:cubicBezTo>
                    <a:cubicBezTo>
                      <a:pt x="23" y="28"/>
                      <a:pt x="22" y="27"/>
                      <a:pt x="20" y="27"/>
                    </a:cubicBezTo>
                    <a:cubicBezTo>
                      <a:pt x="18" y="27"/>
                      <a:pt x="16" y="28"/>
                      <a:pt x="16" y="30"/>
                    </a:cubicBezTo>
                    <a:cubicBezTo>
                      <a:pt x="16" y="31"/>
                      <a:pt x="16" y="31"/>
                      <a:pt x="16" y="31"/>
                    </a:cubicBezTo>
                    <a:cubicBezTo>
                      <a:pt x="12" y="31"/>
                      <a:pt x="12" y="31"/>
                      <a:pt x="12" y="31"/>
                    </a:cubicBezTo>
                    <a:cubicBezTo>
                      <a:pt x="12" y="30"/>
                      <a:pt x="12" y="30"/>
                      <a:pt x="12" y="30"/>
                    </a:cubicBezTo>
                    <a:cubicBezTo>
                      <a:pt x="12" y="28"/>
                      <a:pt x="11" y="27"/>
                      <a:pt x="9" y="27"/>
                    </a:cubicBezTo>
                    <a:cubicBezTo>
                      <a:pt x="7" y="27"/>
                      <a:pt x="5" y="28"/>
                      <a:pt x="5" y="30"/>
                    </a:cubicBezTo>
                    <a:cubicBezTo>
                      <a:pt x="5" y="31"/>
                      <a:pt x="5" y="31"/>
                      <a:pt x="5" y="31"/>
                    </a:cubicBezTo>
                    <a:cubicBezTo>
                      <a:pt x="0" y="31"/>
                      <a:pt x="0" y="31"/>
                      <a:pt x="0" y="31"/>
                    </a:cubicBezTo>
                    <a:cubicBezTo>
                      <a:pt x="0" y="25"/>
                      <a:pt x="0" y="25"/>
                      <a:pt x="0" y="25"/>
                    </a:cubicBezTo>
                    <a:cubicBezTo>
                      <a:pt x="0" y="11"/>
                      <a:pt x="14" y="0"/>
                      <a:pt x="31" y="0"/>
                    </a:cubicBezTo>
                    <a:close/>
                  </a:path>
                </a:pathLst>
              </a:custGeom>
              <a:solidFill>
                <a:srgbClr val="242424"/>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 name="Freeform 287"/>
              <p:cNvSpPr>
                <a:spLocks/>
              </p:cNvSpPr>
              <p:nvPr/>
            </p:nvSpPr>
            <p:spPr bwMode="auto">
              <a:xfrm>
                <a:off x="9675858" y="6215733"/>
                <a:ext cx="538134" cy="89688"/>
              </a:xfrm>
              <a:custGeom>
                <a:avLst/>
                <a:gdLst>
                  <a:gd name="T0" fmla="*/ 61 w 61"/>
                  <a:gd name="T1" fmla="*/ 0 h 10"/>
                  <a:gd name="T2" fmla="*/ 61 w 61"/>
                  <a:gd name="T3" fmla="*/ 10 h 10"/>
                  <a:gd name="T4" fmla="*/ 0 w 61"/>
                  <a:gd name="T5" fmla="*/ 10 h 10"/>
                  <a:gd name="T6" fmla="*/ 0 w 61"/>
                  <a:gd name="T7" fmla="*/ 0 h 10"/>
                  <a:gd name="T8" fmla="*/ 61 w 61"/>
                  <a:gd name="T9" fmla="*/ 0 h 10"/>
                </a:gdLst>
                <a:ahLst/>
                <a:cxnLst>
                  <a:cxn ang="0">
                    <a:pos x="T0" y="T1"/>
                  </a:cxn>
                  <a:cxn ang="0">
                    <a:pos x="T2" y="T3"/>
                  </a:cxn>
                  <a:cxn ang="0">
                    <a:pos x="T4" y="T5"/>
                  </a:cxn>
                  <a:cxn ang="0">
                    <a:pos x="T6" y="T7"/>
                  </a:cxn>
                  <a:cxn ang="0">
                    <a:pos x="T8" y="T9"/>
                  </a:cxn>
                </a:cxnLst>
                <a:rect l="0" t="0" r="r" b="b"/>
                <a:pathLst>
                  <a:path w="61" h="10">
                    <a:moveTo>
                      <a:pt x="61" y="0"/>
                    </a:moveTo>
                    <a:cubicBezTo>
                      <a:pt x="61" y="3"/>
                      <a:pt x="61" y="7"/>
                      <a:pt x="61" y="10"/>
                    </a:cubicBezTo>
                    <a:cubicBezTo>
                      <a:pt x="38" y="10"/>
                      <a:pt x="23" y="10"/>
                      <a:pt x="0" y="10"/>
                    </a:cubicBezTo>
                    <a:cubicBezTo>
                      <a:pt x="0" y="7"/>
                      <a:pt x="0" y="3"/>
                      <a:pt x="0" y="0"/>
                    </a:cubicBezTo>
                    <a:lnTo>
                      <a:pt x="61" y="0"/>
                    </a:lnTo>
                    <a:close/>
                  </a:path>
                </a:pathLst>
              </a:custGeom>
              <a:solidFill>
                <a:srgbClr val="00000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 name="Freeform 288"/>
              <p:cNvSpPr>
                <a:spLocks/>
              </p:cNvSpPr>
              <p:nvPr/>
            </p:nvSpPr>
            <p:spPr bwMode="auto">
              <a:xfrm>
                <a:off x="8764019" y="2564640"/>
                <a:ext cx="1786308" cy="1898418"/>
              </a:xfrm>
              <a:custGeom>
                <a:avLst/>
                <a:gdLst>
                  <a:gd name="T0" fmla="*/ 164 w 202"/>
                  <a:gd name="T1" fmla="*/ 78 h 214"/>
                  <a:gd name="T2" fmla="*/ 164 w 202"/>
                  <a:gd name="T3" fmla="*/ 131 h 214"/>
                  <a:gd name="T4" fmla="*/ 164 w 202"/>
                  <a:gd name="T5" fmla="*/ 214 h 214"/>
                  <a:gd name="T6" fmla="*/ 38 w 202"/>
                  <a:gd name="T7" fmla="*/ 214 h 214"/>
                  <a:gd name="T8" fmla="*/ 38 w 202"/>
                  <a:gd name="T9" fmla="*/ 131 h 214"/>
                  <a:gd name="T10" fmla="*/ 38 w 202"/>
                  <a:gd name="T11" fmla="*/ 127 h 214"/>
                  <a:gd name="T12" fmla="*/ 0 w 202"/>
                  <a:gd name="T13" fmla="*/ 127 h 214"/>
                  <a:gd name="T14" fmla="*/ 3 w 202"/>
                  <a:gd name="T15" fmla="*/ 41 h 214"/>
                  <a:gd name="T16" fmla="*/ 24 w 202"/>
                  <a:gd name="T17" fmla="*/ 11 h 214"/>
                  <a:gd name="T18" fmla="*/ 62 w 202"/>
                  <a:gd name="T19" fmla="*/ 0 h 214"/>
                  <a:gd name="T20" fmla="*/ 89 w 202"/>
                  <a:gd name="T21" fmla="*/ 0 h 214"/>
                  <a:gd name="T22" fmla="*/ 113 w 202"/>
                  <a:gd name="T23" fmla="*/ 0 h 214"/>
                  <a:gd name="T24" fmla="*/ 139 w 202"/>
                  <a:gd name="T25" fmla="*/ 0 h 214"/>
                  <a:gd name="T26" fmla="*/ 174 w 202"/>
                  <a:gd name="T27" fmla="*/ 10 h 214"/>
                  <a:gd name="T28" fmla="*/ 199 w 202"/>
                  <a:gd name="T29" fmla="*/ 46 h 214"/>
                  <a:gd name="T30" fmla="*/ 202 w 202"/>
                  <a:gd name="T31" fmla="*/ 115 h 214"/>
                  <a:gd name="T32" fmla="*/ 164 w 202"/>
                  <a:gd name="T33" fmla="*/ 115 h 214"/>
                  <a:gd name="T34" fmla="*/ 164 w 202"/>
                  <a:gd name="T35" fmla="*/ 78 h 214"/>
                  <a:gd name="T36" fmla="*/ 164 w 202"/>
                  <a:gd name="T37" fmla="*/ 7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 h="214">
                    <a:moveTo>
                      <a:pt x="164" y="78"/>
                    </a:moveTo>
                    <a:cubicBezTo>
                      <a:pt x="164" y="131"/>
                      <a:pt x="164" y="131"/>
                      <a:pt x="164" y="131"/>
                    </a:cubicBezTo>
                    <a:cubicBezTo>
                      <a:pt x="164" y="214"/>
                      <a:pt x="164" y="214"/>
                      <a:pt x="164" y="214"/>
                    </a:cubicBezTo>
                    <a:cubicBezTo>
                      <a:pt x="38" y="214"/>
                      <a:pt x="38" y="214"/>
                      <a:pt x="38" y="214"/>
                    </a:cubicBezTo>
                    <a:cubicBezTo>
                      <a:pt x="38" y="131"/>
                      <a:pt x="38" y="131"/>
                      <a:pt x="38" y="131"/>
                    </a:cubicBezTo>
                    <a:cubicBezTo>
                      <a:pt x="38" y="127"/>
                      <a:pt x="38" y="127"/>
                      <a:pt x="38" y="127"/>
                    </a:cubicBezTo>
                    <a:cubicBezTo>
                      <a:pt x="0" y="127"/>
                      <a:pt x="0" y="127"/>
                      <a:pt x="0" y="127"/>
                    </a:cubicBezTo>
                    <a:cubicBezTo>
                      <a:pt x="3" y="41"/>
                      <a:pt x="3" y="41"/>
                      <a:pt x="3" y="41"/>
                    </a:cubicBezTo>
                    <a:cubicBezTo>
                      <a:pt x="4" y="22"/>
                      <a:pt x="5" y="18"/>
                      <a:pt x="24" y="11"/>
                    </a:cubicBezTo>
                    <a:cubicBezTo>
                      <a:pt x="62" y="0"/>
                      <a:pt x="62" y="0"/>
                      <a:pt x="62" y="0"/>
                    </a:cubicBezTo>
                    <a:cubicBezTo>
                      <a:pt x="89" y="0"/>
                      <a:pt x="89" y="0"/>
                      <a:pt x="89" y="0"/>
                    </a:cubicBezTo>
                    <a:cubicBezTo>
                      <a:pt x="113" y="0"/>
                      <a:pt x="113" y="0"/>
                      <a:pt x="113" y="0"/>
                    </a:cubicBezTo>
                    <a:cubicBezTo>
                      <a:pt x="139" y="0"/>
                      <a:pt x="139" y="0"/>
                      <a:pt x="139" y="0"/>
                    </a:cubicBezTo>
                    <a:cubicBezTo>
                      <a:pt x="174" y="10"/>
                      <a:pt x="174" y="10"/>
                      <a:pt x="174" y="10"/>
                    </a:cubicBezTo>
                    <a:cubicBezTo>
                      <a:pt x="199" y="19"/>
                      <a:pt x="198" y="19"/>
                      <a:pt x="199" y="46"/>
                    </a:cubicBezTo>
                    <a:cubicBezTo>
                      <a:pt x="202" y="115"/>
                      <a:pt x="202" y="115"/>
                      <a:pt x="202" y="115"/>
                    </a:cubicBezTo>
                    <a:cubicBezTo>
                      <a:pt x="164" y="115"/>
                      <a:pt x="164" y="115"/>
                      <a:pt x="164" y="115"/>
                    </a:cubicBezTo>
                    <a:cubicBezTo>
                      <a:pt x="164" y="78"/>
                      <a:pt x="164" y="78"/>
                      <a:pt x="164" y="78"/>
                    </a:cubicBezTo>
                    <a:cubicBezTo>
                      <a:pt x="164" y="78"/>
                      <a:pt x="164" y="78"/>
                      <a:pt x="164" y="78"/>
                    </a:cubicBezTo>
                    <a:close/>
                  </a:path>
                </a:pathLst>
              </a:cu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 name="Freeform 289"/>
              <p:cNvSpPr>
                <a:spLocks/>
              </p:cNvSpPr>
              <p:nvPr/>
            </p:nvSpPr>
            <p:spPr bwMode="auto">
              <a:xfrm>
                <a:off x="8764019" y="2564640"/>
                <a:ext cx="885681" cy="1898418"/>
              </a:xfrm>
              <a:custGeom>
                <a:avLst/>
                <a:gdLst>
                  <a:gd name="T0" fmla="*/ 100 w 100"/>
                  <a:gd name="T1" fmla="*/ 214 h 214"/>
                  <a:gd name="T2" fmla="*/ 38 w 100"/>
                  <a:gd name="T3" fmla="*/ 214 h 214"/>
                  <a:gd name="T4" fmla="*/ 38 w 100"/>
                  <a:gd name="T5" fmla="*/ 131 h 214"/>
                  <a:gd name="T6" fmla="*/ 38 w 100"/>
                  <a:gd name="T7" fmla="*/ 127 h 214"/>
                  <a:gd name="T8" fmla="*/ 0 w 100"/>
                  <a:gd name="T9" fmla="*/ 127 h 214"/>
                  <a:gd name="T10" fmla="*/ 3 w 100"/>
                  <a:gd name="T11" fmla="*/ 41 h 214"/>
                  <a:gd name="T12" fmla="*/ 24 w 100"/>
                  <a:gd name="T13" fmla="*/ 11 h 214"/>
                  <a:gd name="T14" fmla="*/ 62 w 100"/>
                  <a:gd name="T15" fmla="*/ 0 h 214"/>
                  <a:gd name="T16" fmla="*/ 89 w 100"/>
                  <a:gd name="T17" fmla="*/ 0 h 214"/>
                  <a:gd name="T18" fmla="*/ 100 w 100"/>
                  <a:gd name="T19" fmla="*/ 0 h 214"/>
                  <a:gd name="T20" fmla="*/ 100 w 100"/>
                  <a:gd name="T21"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214">
                    <a:moveTo>
                      <a:pt x="100" y="214"/>
                    </a:moveTo>
                    <a:cubicBezTo>
                      <a:pt x="38" y="214"/>
                      <a:pt x="38" y="214"/>
                      <a:pt x="38" y="214"/>
                    </a:cubicBezTo>
                    <a:cubicBezTo>
                      <a:pt x="38" y="131"/>
                      <a:pt x="38" y="131"/>
                      <a:pt x="38" y="131"/>
                    </a:cubicBezTo>
                    <a:cubicBezTo>
                      <a:pt x="38" y="127"/>
                      <a:pt x="38" y="127"/>
                      <a:pt x="38" y="127"/>
                    </a:cubicBezTo>
                    <a:cubicBezTo>
                      <a:pt x="0" y="127"/>
                      <a:pt x="0" y="127"/>
                      <a:pt x="0" y="127"/>
                    </a:cubicBezTo>
                    <a:cubicBezTo>
                      <a:pt x="3" y="41"/>
                      <a:pt x="3" y="41"/>
                      <a:pt x="3" y="41"/>
                    </a:cubicBezTo>
                    <a:cubicBezTo>
                      <a:pt x="4" y="22"/>
                      <a:pt x="5" y="18"/>
                      <a:pt x="24" y="11"/>
                    </a:cubicBezTo>
                    <a:cubicBezTo>
                      <a:pt x="62" y="0"/>
                      <a:pt x="62" y="0"/>
                      <a:pt x="62" y="0"/>
                    </a:cubicBezTo>
                    <a:cubicBezTo>
                      <a:pt x="89" y="0"/>
                      <a:pt x="89" y="0"/>
                      <a:pt x="89" y="0"/>
                    </a:cubicBezTo>
                    <a:cubicBezTo>
                      <a:pt x="100" y="0"/>
                      <a:pt x="100" y="0"/>
                      <a:pt x="100" y="0"/>
                    </a:cubicBezTo>
                    <a:lnTo>
                      <a:pt x="100" y="214"/>
                    </a:lnTo>
                    <a:close/>
                  </a:path>
                </a:pathLst>
              </a:custGeom>
              <a:solidFill>
                <a:srgbClr val="484848"/>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 name="Freeform 290"/>
              <p:cNvSpPr>
                <a:spLocks/>
              </p:cNvSpPr>
              <p:nvPr/>
            </p:nvSpPr>
            <p:spPr bwMode="auto">
              <a:xfrm>
                <a:off x="9313365" y="2299308"/>
                <a:ext cx="672668" cy="896892"/>
              </a:xfrm>
              <a:custGeom>
                <a:avLst/>
                <a:gdLst>
                  <a:gd name="T0" fmla="*/ 180 w 180"/>
                  <a:gd name="T1" fmla="*/ 71 h 240"/>
                  <a:gd name="T2" fmla="*/ 92 w 180"/>
                  <a:gd name="T3" fmla="*/ 240 h 240"/>
                  <a:gd name="T4" fmla="*/ 0 w 180"/>
                  <a:gd name="T5" fmla="*/ 71 h 240"/>
                  <a:gd name="T6" fmla="*/ 33 w 180"/>
                  <a:gd name="T7" fmla="*/ 69 h 240"/>
                  <a:gd name="T8" fmla="*/ 33 w 180"/>
                  <a:gd name="T9" fmla="*/ 0 h 240"/>
                  <a:gd name="T10" fmla="*/ 151 w 180"/>
                  <a:gd name="T11" fmla="*/ 0 h 240"/>
                  <a:gd name="T12" fmla="*/ 151 w 180"/>
                  <a:gd name="T13" fmla="*/ 69 h 240"/>
                  <a:gd name="T14" fmla="*/ 180 w 180"/>
                  <a:gd name="T15" fmla="*/ 71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240">
                    <a:moveTo>
                      <a:pt x="180" y="71"/>
                    </a:moveTo>
                    <a:lnTo>
                      <a:pt x="92" y="240"/>
                    </a:lnTo>
                    <a:lnTo>
                      <a:pt x="0" y="71"/>
                    </a:lnTo>
                    <a:lnTo>
                      <a:pt x="33" y="69"/>
                    </a:lnTo>
                    <a:lnTo>
                      <a:pt x="33" y="0"/>
                    </a:lnTo>
                    <a:lnTo>
                      <a:pt x="151" y="0"/>
                    </a:lnTo>
                    <a:lnTo>
                      <a:pt x="151" y="69"/>
                    </a:lnTo>
                    <a:lnTo>
                      <a:pt x="180" y="7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91"/>
              <p:cNvSpPr>
                <a:spLocks/>
              </p:cNvSpPr>
              <p:nvPr/>
            </p:nvSpPr>
            <p:spPr bwMode="auto">
              <a:xfrm>
                <a:off x="9418003" y="2299308"/>
                <a:ext cx="459658" cy="373704"/>
              </a:xfrm>
              <a:custGeom>
                <a:avLst/>
                <a:gdLst>
                  <a:gd name="T0" fmla="*/ 0 w 52"/>
                  <a:gd name="T1" fmla="*/ 29 h 42"/>
                  <a:gd name="T2" fmla="*/ 2 w 52"/>
                  <a:gd name="T3" fmla="*/ 29 h 42"/>
                  <a:gd name="T4" fmla="*/ 2 w 52"/>
                  <a:gd name="T5" fmla="*/ 0 h 42"/>
                  <a:gd name="T6" fmla="*/ 52 w 52"/>
                  <a:gd name="T7" fmla="*/ 0 h 42"/>
                  <a:gd name="T8" fmla="*/ 52 w 52"/>
                  <a:gd name="T9" fmla="*/ 29 h 42"/>
                  <a:gd name="T10" fmla="*/ 52 w 52"/>
                  <a:gd name="T11" fmla="*/ 29 h 42"/>
                  <a:gd name="T12" fmla="*/ 26 w 52"/>
                  <a:gd name="T13" fmla="*/ 42 h 42"/>
                  <a:gd name="T14" fmla="*/ 0 w 52"/>
                  <a:gd name="T15" fmla="*/ 29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2">
                    <a:moveTo>
                      <a:pt x="0" y="29"/>
                    </a:moveTo>
                    <a:cubicBezTo>
                      <a:pt x="2" y="29"/>
                      <a:pt x="2" y="29"/>
                      <a:pt x="2" y="29"/>
                    </a:cubicBezTo>
                    <a:cubicBezTo>
                      <a:pt x="2" y="0"/>
                      <a:pt x="2" y="0"/>
                      <a:pt x="2" y="0"/>
                    </a:cubicBezTo>
                    <a:cubicBezTo>
                      <a:pt x="52" y="0"/>
                      <a:pt x="52" y="0"/>
                      <a:pt x="52" y="0"/>
                    </a:cubicBezTo>
                    <a:cubicBezTo>
                      <a:pt x="52" y="29"/>
                      <a:pt x="52" y="29"/>
                      <a:pt x="52" y="29"/>
                    </a:cubicBezTo>
                    <a:cubicBezTo>
                      <a:pt x="52" y="29"/>
                      <a:pt x="52" y="29"/>
                      <a:pt x="52" y="29"/>
                    </a:cubicBezTo>
                    <a:cubicBezTo>
                      <a:pt x="46" y="37"/>
                      <a:pt x="37" y="42"/>
                      <a:pt x="26" y="42"/>
                    </a:cubicBezTo>
                    <a:cubicBezTo>
                      <a:pt x="16" y="42"/>
                      <a:pt x="6" y="37"/>
                      <a:pt x="0" y="29"/>
                    </a:cubicBezTo>
                    <a:close/>
                  </a:path>
                </a:pathLst>
              </a:custGeom>
              <a:solidFill>
                <a:srgbClr val="E0D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2"/>
              <p:cNvSpPr>
                <a:spLocks/>
              </p:cNvSpPr>
              <p:nvPr/>
            </p:nvSpPr>
            <p:spPr bwMode="auto">
              <a:xfrm>
                <a:off x="9436687" y="2299308"/>
                <a:ext cx="440971" cy="284016"/>
              </a:xfrm>
              <a:custGeom>
                <a:avLst/>
                <a:gdLst>
                  <a:gd name="T0" fmla="*/ 0 w 50"/>
                  <a:gd name="T1" fmla="*/ 28 h 32"/>
                  <a:gd name="T2" fmla="*/ 0 w 50"/>
                  <a:gd name="T3" fmla="*/ 0 h 32"/>
                  <a:gd name="T4" fmla="*/ 50 w 50"/>
                  <a:gd name="T5" fmla="*/ 0 h 32"/>
                  <a:gd name="T6" fmla="*/ 50 w 50"/>
                  <a:gd name="T7" fmla="*/ 28 h 32"/>
                  <a:gd name="T8" fmla="*/ 25 w 50"/>
                  <a:gd name="T9" fmla="*/ 32 h 32"/>
                  <a:gd name="T10" fmla="*/ 0 w 50"/>
                  <a:gd name="T11" fmla="*/ 28 h 32"/>
                </a:gdLst>
                <a:ahLst/>
                <a:cxnLst>
                  <a:cxn ang="0">
                    <a:pos x="T0" y="T1"/>
                  </a:cxn>
                  <a:cxn ang="0">
                    <a:pos x="T2" y="T3"/>
                  </a:cxn>
                  <a:cxn ang="0">
                    <a:pos x="T4" y="T5"/>
                  </a:cxn>
                  <a:cxn ang="0">
                    <a:pos x="T6" y="T7"/>
                  </a:cxn>
                  <a:cxn ang="0">
                    <a:pos x="T8" y="T9"/>
                  </a:cxn>
                  <a:cxn ang="0">
                    <a:pos x="T10" y="T11"/>
                  </a:cxn>
                </a:cxnLst>
                <a:rect l="0" t="0" r="r" b="b"/>
                <a:pathLst>
                  <a:path w="50" h="32">
                    <a:moveTo>
                      <a:pt x="0" y="28"/>
                    </a:moveTo>
                    <a:cubicBezTo>
                      <a:pt x="0" y="0"/>
                      <a:pt x="0" y="0"/>
                      <a:pt x="0" y="0"/>
                    </a:cubicBezTo>
                    <a:cubicBezTo>
                      <a:pt x="50" y="0"/>
                      <a:pt x="50" y="0"/>
                      <a:pt x="50" y="0"/>
                    </a:cubicBezTo>
                    <a:cubicBezTo>
                      <a:pt x="50" y="28"/>
                      <a:pt x="50" y="28"/>
                      <a:pt x="50" y="28"/>
                    </a:cubicBezTo>
                    <a:cubicBezTo>
                      <a:pt x="42" y="30"/>
                      <a:pt x="33" y="32"/>
                      <a:pt x="25" y="32"/>
                    </a:cubicBezTo>
                    <a:cubicBezTo>
                      <a:pt x="16" y="32"/>
                      <a:pt x="8" y="30"/>
                      <a:pt x="0" y="28"/>
                    </a:cubicBezTo>
                    <a:close/>
                  </a:path>
                </a:pathLst>
              </a:custGeom>
              <a:solidFill>
                <a:srgbClr val="CAC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93"/>
              <p:cNvSpPr>
                <a:spLocks/>
              </p:cNvSpPr>
              <p:nvPr/>
            </p:nvSpPr>
            <p:spPr bwMode="auto">
              <a:xfrm>
                <a:off x="9376894" y="2299308"/>
                <a:ext cx="272805" cy="627824"/>
              </a:xfrm>
              <a:custGeom>
                <a:avLst/>
                <a:gdLst>
                  <a:gd name="T0" fmla="*/ 73 w 73"/>
                  <a:gd name="T1" fmla="*/ 168 h 168"/>
                  <a:gd name="T2" fmla="*/ 0 w 73"/>
                  <a:gd name="T3" fmla="*/ 71 h 168"/>
                  <a:gd name="T4" fmla="*/ 16 w 73"/>
                  <a:gd name="T5" fmla="*/ 69 h 168"/>
                  <a:gd name="T6" fmla="*/ 16 w 73"/>
                  <a:gd name="T7" fmla="*/ 0 h 168"/>
                  <a:gd name="T8" fmla="*/ 73 w 73"/>
                  <a:gd name="T9" fmla="*/ 0 h 168"/>
                  <a:gd name="T10" fmla="*/ 73 w 73"/>
                  <a:gd name="T11" fmla="*/ 168 h 168"/>
                </a:gdLst>
                <a:ahLst/>
                <a:cxnLst>
                  <a:cxn ang="0">
                    <a:pos x="T0" y="T1"/>
                  </a:cxn>
                  <a:cxn ang="0">
                    <a:pos x="T2" y="T3"/>
                  </a:cxn>
                  <a:cxn ang="0">
                    <a:pos x="T4" y="T5"/>
                  </a:cxn>
                  <a:cxn ang="0">
                    <a:pos x="T6" y="T7"/>
                  </a:cxn>
                  <a:cxn ang="0">
                    <a:pos x="T8" y="T9"/>
                  </a:cxn>
                  <a:cxn ang="0">
                    <a:pos x="T10" y="T11"/>
                  </a:cxn>
                </a:cxnLst>
                <a:rect l="0" t="0" r="r" b="b"/>
                <a:pathLst>
                  <a:path w="73" h="168">
                    <a:moveTo>
                      <a:pt x="73" y="168"/>
                    </a:moveTo>
                    <a:lnTo>
                      <a:pt x="0" y="71"/>
                    </a:lnTo>
                    <a:lnTo>
                      <a:pt x="16" y="69"/>
                    </a:lnTo>
                    <a:lnTo>
                      <a:pt x="16" y="0"/>
                    </a:lnTo>
                    <a:lnTo>
                      <a:pt x="73" y="0"/>
                    </a:lnTo>
                    <a:lnTo>
                      <a:pt x="73" y="16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94"/>
              <p:cNvSpPr>
                <a:spLocks/>
              </p:cNvSpPr>
              <p:nvPr/>
            </p:nvSpPr>
            <p:spPr bwMode="auto">
              <a:xfrm>
                <a:off x="9418003" y="2299308"/>
                <a:ext cx="231697" cy="373704"/>
              </a:xfrm>
              <a:custGeom>
                <a:avLst/>
                <a:gdLst>
                  <a:gd name="T0" fmla="*/ 0 w 26"/>
                  <a:gd name="T1" fmla="*/ 29 h 42"/>
                  <a:gd name="T2" fmla="*/ 2 w 26"/>
                  <a:gd name="T3" fmla="*/ 29 h 42"/>
                  <a:gd name="T4" fmla="*/ 2 w 26"/>
                  <a:gd name="T5" fmla="*/ 0 h 42"/>
                  <a:gd name="T6" fmla="*/ 26 w 26"/>
                  <a:gd name="T7" fmla="*/ 0 h 42"/>
                  <a:gd name="T8" fmla="*/ 26 w 26"/>
                  <a:gd name="T9" fmla="*/ 42 h 42"/>
                  <a:gd name="T10" fmla="*/ 26 w 26"/>
                  <a:gd name="T11" fmla="*/ 42 h 42"/>
                  <a:gd name="T12" fmla="*/ 0 w 26"/>
                  <a:gd name="T13" fmla="*/ 29 h 42"/>
                </a:gdLst>
                <a:ahLst/>
                <a:cxnLst>
                  <a:cxn ang="0">
                    <a:pos x="T0" y="T1"/>
                  </a:cxn>
                  <a:cxn ang="0">
                    <a:pos x="T2" y="T3"/>
                  </a:cxn>
                  <a:cxn ang="0">
                    <a:pos x="T4" y="T5"/>
                  </a:cxn>
                  <a:cxn ang="0">
                    <a:pos x="T6" y="T7"/>
                  </a:cxn>
                  <a:cxn ang="0">
                    <a:pos x="T8" y="T9"/>
                  </a:cxn>
                  <a:cxn ang="0">
                    <a:pos x="T10" y="T11"/>
                  </a:cxn>
                  <a:cxn ang="0">
                    <a:pos x="T12" y="T13"/>
                  </a:cxn>
                </a:cxnLst>
                <a:rect l="0" t="0" r="r" b="b"/>
                <a:pathLst>
                  <a:path w="26" h="42">
                    <a:moveTo>
                      <a:pt x="0" y="29"/>
                    </a:moveTo>
                    <a:cubicBezTo>
                      <a:pt x="2" y="29"/>
                      <a:pt x="2" y="29"/>
                      <a:pt x="2" y="29"/>
                    </a:cubicBezTo>
                    <a:cubicBezTo>
                      <a:pt x="2" y="0"/>
                      <a:pt x="2" y="0"/>
                      <a:pt x="2" y="0"/>
                    </a:cubicBezTo>
                    <a:cubicBezTo>
                      <a:pt x="26" y="0"/>
                      <a:pt x="26" y="0"/>
                      <a:pt x="26" y="0"/>
                    </a:cubicBezTo>
                    <a:cubicBezTo>
                      <a:pt x="26" y="42"/>
                      <a:pt x="26" y="42"/>
                      <a:pt x="26" y="42"/>
                    </a:cubicBezTo>
                    <a:cubicBezTo>
                      <a:pt x="26" y="42"/>
                      <a:pt x="26" y="42"/>
                      <a:pt x="26" y="42"/>
                    </a:cubicBezTo>
                    <a:cubicBezTo>
                      <a:pt x="16" y="42"/>
                      <a:pt x="6" y="37"/>
                      <a:pt x="0" y="29"/>
                    </a:cubicBezTo>
                    <a:close/>
                  </a:path>
                </a:pathLst>
              </a:custGeom>
              <a:solidFill>
                <a:srgbClr val="EAE5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5"/>
              <p:cNvSpPr>
                <a:spLocks/>
              </p:cNvSpPr>
              <p:nvPr/>
            </p:nvSpPr>
            <p:spPr bwMode="auto">
              <a:xfrm>
                <a:off x="9436687" y="2299308"/>
                <a:ext cx="213013" cy="284016"/>
              </a:xfrm>
              <a:custGeom>
                <a:avLst/>
                <a:gdLst>
                  <a:gd name="T0" fmla="*/ 0 w 24"/>
                  <a:gd name="T1" fmla="*/ 28 h 32"/>
                  <a:gd name="T2" fmla="*/ 0 w 24"/>
                  <a:gd name="T3" fmla="*/ 0 h 32"/>
                  <a:gd name="T4" fmla="*/ 24 w 24"/>
                  <a:gd name="T5" fmla="*/ 0 h 32"/>
                  <a:gd name="T6" fmla="*/ 24 w 24"/>
                  <a:gd name="T7" fmla="*/ 32 h 32"/>
                  <a:gd name="T8" fmla="*/ 0 w 24"/>
                  <a:gd name="T9" fmla="*/ 28 h 32"/>
                </a:gdLst>
                <a:ahLst/>
                <a:cxnLst>
                  <a:cxn ang="0">
                    <a:pos x="T0" y="T1"/>
                  </a:cxn>
                  <a:cxn ang="0">
                    <a:pos x="T2" y="T3"/>
                  </a:cxn>
                  <a:cxn ang="0">
                    <a:pos x="T4" y="T5"/>
                  </a:cxn>
                  <a:cxn ang="0">
                    <a:pos x="T6" y="T7"/>
                  </a:cxn>
                  <a:cxn ang="0">
                    <a:pos x="T8" y="T9"/>
                  </a:cxn>
                </a:cxnLst>
                <a:rect l="0" t="0" r="r" b="b"/>
                <a:pathLst>
                  <a:path w="24" h="32">
                    <a:moveTo>
                      <a:pt x="0" y="28"/>
                    </a:moveTo>
                    <a:cubicBezTo>
                      <a:pt x="0" y="0"/>
                      <a:pt x="0" y="0"/>
                      <a:pt x="0" y="0"/>
                    </a:cubicBezTo>
                    <a:cubicBezTo>
                      <a:pt x="24" y="0"/>
                      <a:pt x="24" y="0"/>
                      <a:pt x="24" y="0"/>
                    </a:cubicBezTo>
                    <a:cubicBezTo>
                      <a:pt x="24" y="32"/>
                      <a:pt x="24" y="32"/>
                      <a:pt x="24" y="32"/>
                    </a:cubicBezTo>
                    <a:cubicBezTo>
                      <a:pt x="16" y="32"/>
                      <a:pt x="8" y="30"/>
                      <a:pt x="0" y="28"/>
                    </a:cubicBezTo>
                    <a:close/>
                  </a:path>
                </a:pathLst>
              </a:custGeom>
              <a:solidFill>
                <a:srgbClr val="DAD6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96"/>
              <p:cNvSpPr>
                <a:spLocks/>
              </p:cNvSpPr>
              <p:nvPr/>
            </p:nvSpPr>
            <p:spPr bwMode="auto">
              <a:xfrm>
                <a:off x="8950871" y="1103455"/>
                <a:ext cx="1412603" cy="1401393"/>
              </a:xfrm>
              <a:custGeom>
                <a:avLst/>
                <a:gdLst>
                  <a:gd name="T0" fmla="*/ 80 w 160"/>
                  <a:gd name="T1" fmla="*/ 0 h 158"/>
                  <a:gd name="T2" fmla="*/ 85 w 160"/>
                  <a:gd name="T3" fmla="*/ 1 h 158"/>
                  <a:gd name="T4" fmla="*/ 139 w 160"/>
                  <a:gd name="T5" fmla="*/ 1 h 158"/>
                  <a:gd name="T6" fmla="*/ 143 w 160"/>
                  <a:gd name="T7" fmla="*/ 18 h 158"/>
                  <a:gd name="T8" fmla="*/ 160 w 160"/>
                  <a:gd name="T9" fmla="*/ 35 h 158"/>
                  <a:gd name="T10" fmla="*/ 160 w 160"/>
                  <a:gd name="T11" fmla="*/ 77 h 158"/>
                  <a:gd name="T12" fmla="*/ 159 w 160"/>
                  <a:gd name="T13" fmla="*/ 77 h 158"/>
                  <a:gd name="T14" fmla="*/ 159 w 160"/>
                  <a:gd name="T15" fmla="*/ 79 h 158"/>
                  <a:gd name="T16" fmla="*/ 80 w 160"/>
                  <a:gd name="T17" fmla="*/ 158 h 158"/>
                  <a:gd name="T18" fmla="*/ 0 w 160"/>
                  <a:gd name="T19" fmla="*/ 79 h 158"/>
                  <a:gd name="T20" fmla="*/ 0 w 160"/>
                  <a:gd name="T21" fmla="*/ 73 h 158"/>
                  <a:gd name="T22" fmla="*/ 0 w 160"/>
                  <a:gd name="T23" fmla="*/ 17 h 158"/>
                  <a:gd name="T24" fmla="*/ 12 w 160"/>
                  <a:gd name="T25" fmla="*/ 1 h 158"/>
                  <a:gd name="T26" fmla="*/ 75 w 160"/>
                  <a:gd name="T27" fmla="*/ 1 h 158"/>
                  <a:gd name="T28" fmla="*/ 80 w 160"/>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58">
                    <a:moveTo>
                      <a:pt x="80" y="0"/>
                    </a:moveTo>
                    <a:cubicBezTo>
                      <a:pt x="81" y="0"/>
                      <a:pt x="83" y="1"/>
                      <a:pt x="85" y="1"/>
                    </a:cubicBezTo>
                    <a:cubicBezTo>
                      <a:pt x="139" y="1"/>
                      <a:pt x="139" y="1"/>
                      <a:pt x="139" y="1"/>
                    </a:cubicBezTo>
                    <a:cubicBezTo>
                      <a:pt x="143" y="18"/>
                      <a:pt x="143" y="18"/>
                      <a:pt x="143" y="18"/>
                    </a:cubicBezTo>
                    <a:cubicBezTo>
                      <a:pt x="160" y="35"/>
                      <a:pt x="160" y="35"/>
                      <a:pt x="160" y="35"/>
                    </a:cubicBezTo>
                    <a:cubicBezTo>
                      <a:pt x="160" y="77"/>
                      <a:pt x="160" y="77"/>
                      <a:pt x="160" y="77"/>
                    </a:cubicBezTo>
                    <a:cubicBezTo>
                      <a:pt x="159" y="77"/>
                      <a:pt x="159" y="77"/>
                      <a:pt x="159" y="77"/>
                    </a:cubicBezTo>
                    <a:cubicBezTo>
                      <a:pt x="159" y="78"/>
                      <a:pt x="159" y="79"/>
                      <a:pt x="159" y="79"/>
                    </a:cubicBezTo>
                    <a:cubicBezTo>
                      <a:pt x="159" y="123"/>
                      <a:pt x="124" y="158"/>
                      <a:pt x="80" y="158"/>
                    </a:cubicBezTo>
                    <a:cubicBezTo>
                      <a:pt x="36" y="158"/>
                      <a:pt x="0" y="123"/>
                      <a:pt x="0" y="79"/>
                    </a:cubicBezTo>
                    <a:cubicBezTo>
                      <a:pt x="0" y="77"/>
                      <a:pt x="0" y="75"/>
                      <a:pt x="0" y="73"/>
                    </a:cubicBezTo>
                    <a:cubicBezTo>
                      <a:pt x="0" y="17"/>
                      <a:pt x="0" y="17"/>
                      <a:pt x="0" y="17"/>
                    </a:cubicBezTo>
                    <a:cubicBezTo>
                      <a:pt x="12" y="1"/>
                      <a:pt x="12" y="1"/>
                      <a:pt x="12" y="1"/>
                    </a:cubicBezTo>
                    <a:cubicBezTo>
                      <a:pt x="75" y="1"/>
                      <a:pt x="75" y="1"/>
                      <a:pt x="75" y="1"/>
                    </a:cubicBezTo>
                    <a:cubicBezTo>
                      <a:pt x="76" y="1"/>
                      <a:pt x="78" y="0"/>
                      <a:pt x="80" y="0"/>
                    </a:cubicBez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5" name="Freeform 297"/>
              <p:cNvSpPr>
                <a:spLocks/>
              </p:cNvSpPr>
              <p:nvPr/>
            </p:nvSpPr>
            <p:spPr bwMode="auto">
              <a:xfrm>
                <a:off x="8950871" y="1110929"/>
                <a:ext cx="609140" cy="1382707"/>
              </a:xfrm>
              <a:custGeom>
                <a:avLst/>
                <a:gdLst>
                  <a:gd name="T0" fmla="*/ 69 w 69"/>
                  <a:gd name="T1" fmla="*/ 156 h 156"/>
                  <a:gd name="T2" fmla="*/ 0 w 69"/>
                  <a:gd name="T3" fmla="*/ 78 h 156"/>
                  <a:gd name="T4" fmla="*/ 0 w 69"/>
                  <a:gd name="T5" fmla="*/ 72 h 156"/>
                  <a:gd name="T6" fmla="*/ 0 w 69"/>
                  <a:gd name="T7" fmla="*/ 16 h 156"/>
                  <a:gd name="T8" fmla="*/ 12 w 69"/>
                  <a:gd name="T9" fmla="*/ 0 h 156"/>
                  <a:gd name="T10" fmla="*/ 69 w 69"/>
                  <a:gd name="T11" fmla="*/ 0 h 156"/>
                  <a:gd name="T12" fmla="*/ 69 w 69"/>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69" h="156">
                    <a:moveTo>
                      <a:pt x="69" y="156"/>
                    </a:moveTo>
                    <a:cubicBezTo>
                      <a:pt x="30" y="151"/>
                      <a:pt x="0" y="118"/>
                      <a:pt x="0" y="78"/>
                    </a:cubicBezTo>
                    <a:cubicBezTo>
                      <a:pt x="0" y="76"/>
                      <a:pt x="0" y="74"/>
                      <a:pt x="0" y="72"/>
                    </a:cubicBezTo>
                    <a:cubicBezTo>
                      <a:pt x="0" y="16"/>
                      <a:pt x="0" y="16"/>
                      <a:pt x="0" y="16"/>
                    </a:cubicBezTo>
                    <a:cubicBezTo>
                      <a:pt x="12" y="0"/>
                      <a:pt x="12" y="0"/>
                      <a:pt x="12" y="0"/>
                    </a:cubicBezTo>
                    <a:cubicBezTo>
                      <a:pt x="69" y="0"/>
                      <a:pt x="69" y="0"/>
                      <a:pt x="69" y="0"/>
                    </a:cubicBezTo>
                    <a:lnTo>
                      <a:pt x="69" y="156"/>
                    </a:lnTo>
                    <a:close/>
                  </a:path>
                </a:pathLst>
              </a:custGeom>
              <a:solidFill>
                <a:srgbClr val="FAD9CA"/>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6" name="Freeform 298"/>
              <p:cNvSpPr>
                <a:spLocks/>
              </p:cNvSpPr>
              <p:nvPr/>
            </p:nvSpPr>
            <p:spPr bwMode="auto">
              <a:xfrm>
                <a:off x="8879868" y="980132"/>
                <a:ext cx="1483608" cy="594192"/>
              </a:xfrm>
              <a:custGeom>
                <a:avLst/>
                <a:gdLst>
                  <a:gd name="T0" fmla="*/ 168 w 168"/>
                  <a:gd name="T1" fmla="*/ 43 h 67"/>
                  <a:gd name="T2" fmla="*/ 168 w 168"/>
                  <a:gd name="T3" fmla="*/ 67 h 67"/>
                  <a:gd name="T4" fmla="*/ 143 w 168"/>
                  <a:gd name="T5" fmla="*/ 67 h 67"/>
                  <a:gd name="T6" fmla="*/ 136 w 168"/>
                  <a:gd name="T7" fmla="*/ 67 h 67"/>
                  <a:gd name="T8" fmla="*/ 136 w 168"/>
                  <a:gd name="T9" fmla="*/ 43 h 67"/>
                  <a:gd name="T10" fmla="*/ 135 w 168"/>
                  <a:gd name="T11" fmla="*/ 43 h 67"/>
                  <a:gd name="T12" fmla="*/ 119 w 168"/>
                  <a:gd name="T13" fmla="*/ 66 h 67"/>
                  <a:gd name="T14" fmla="*/ 110 w 168"/>
                  <a:gd name="T15" fmla="*/ 67 h 67"/>
                  <a:gd name="T16" fmla="*/ 109 w 168"/>
                  <a:gd name="T17" fmla="*/ 67 h 67"/>
                  <a:gd name="T18" fmla="*/ 107 w 168"/>
                  <a:gd name="T19" fmla="*/ 67 h 67"/>
                  <a:gd name="T20" fmla="*/ 107 w 168"/>
                  <a:gd name="T21" fmla="*/ 67 h 67"/>
                  <a:gd name="T22" fmla="*/ 88 w 168"/>
                  <a:gd name="T23" fmla="*/ 67 h 67"/>
                  <a:gd name="T24" fmla="*/ 88 w 168"/>
                  <a:gd name="T25" fmla="*/ 67 h 67"/>
                  <a:gd name="T26" fmla="*/ 88 w 168"/>
                  <a:gd name="T27" fmla="*/ 67 h 67"/>
                  <a:gd name="T28" fmla="*/ 24 w 168"/>
                  <a:gd name="T29" fmla="*/ 67 h 67"/>
                  <a:gd name="T30" fmla="*/ 0 w 168"/>
                  <a:gd name="T31" fmla="*/ 43 h 67"/>
                  <a:gd name="T32" fmla="*/ 0 w 168"/>
                  <a:gd name="T33" fmla="*/ 0 h 67"/>
                  <a:gd name="T34" fmla="*/ 41 w 168"/>
                  <a:gd name="T35" fmla="*/ 0 h 67"/>
                  <a:gd name="T36" fmla="*/ 90 w 168"/>
                  <a:gd name="T37" fmla="*/ 0 h 67"/>
                  <a:gd name="T38" fmla="*/ 90 w 168"/>
                  <a:gd name="T39" fmla="*/ 0 h 67"/>
                  <a:gd name="T40" fmla="*/ 116 w 168"/>
                  <a:gd name="T41" fmla="*/ 0 h 67"/>
                  <a:gd name="T42" fmla="*/ 116 w 168"/>
                  <a:gd name="T43" fmla="*/ 0 h 67"/>
                  <a:gd name="T44" fmla="*/ 124 w 168"/>
                  <a:gd name="T45" fmla="*/ 0 h 67"/>
                  <a:gd name="T46" fmla="*/ 168 w 168"/>
                  <a:gd name="T47" fmla="*/ 41 h 67"/>
                  <a:gd name="T48" fmla="*/ 168 w 168"/>
                  <a:gd name="T49" fmla="*/ 4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67">
                    <a:moveTo>
                      <a:pt x="168" y="43"/>
                    </a:moveTo>
                    <a:cubicBezTo>
                      <a:pt x="168" y="67"/>
                      <a:pt x="168" y="67"/>
                      <a:pt x="168" y="67"/>
                    </a:cubicBezTo>
                    <a:cubicBezTo>
                      <a:pt x="143" y="67"/>
                      <a:pt x="143" y="67"/>
                      <a:pt x="143" y="67"/>
                    </a:cubicBezTo>
                    <a:cubicBezTo>
                      <a:pt x="136" y="67"/>
                      <a:pt x="136" y="67"/>
                      <a:pt x="136" y="67"/>
                    </a:cubicBezTo>
                    <a:cubicBezTo>
                      <a:pt x="136" y="43"/>
                      <a:pt x="136" y="43"/>
                      <a:pt x="136" y="43"/>
                    </a:cubicBezTo>
                    <a:cubicBezTo>
                      <a:pt x="135" y="43"/>
                      <a:pt x="135" y="43"/>
                      <a:pt x="135" y="43"/>
                    </a:cubicBezTo>
                    <a:cubicBezTo>
                      <a:pt x="134" y="54"/>
                      <a:pt x="128" y="63"/>
                      <a:pt x="119" y="66"/>
                    </a:cubicBezTo>
                    <a:cubicBezTo>
                      <a:pt x="116" y="67"/>
                      <a:pt x="113" y="67"/>
                      <a:pt x="110" y="67"/>
                    </a:cubicBezTo>
                    <a:cubicBezTo>
                      <a:pt x="110" y="67"/>
                      <a:pt x="109" y="67"/>
                      <a:pt x="109" y="67"/>
                    </a:cubicBezTo>
                    <a:cubicBezTo>
                      <a:pt x="107" y="67"/>
                      <a:pt x="107" y="67"/>
                      <a:pt x="107" y="67"/>
                    </a:cubicBezTo>
                    <a:cubicBezTo>
                      <a:pt x="107" y="67"/>
                      <a:pt x="107" y="67"/>
                      <a:pt x="107" y="67"/>
                    </a:cubicBezTo>
                    <a:cubicBezTo>
                      <a:pt x="88" y="67"/>
                      <a:pt x="88" y="67"/>
                      <a:pt x="88" y="67"/>
                    </a:cubicBezTo>
                    <a:cubicBezTo>
                      <a:pt x="88" y="67"/>
                      <a:pt x="88" y="67"/>
                      <a:pt x="88" y="67"/>
                    </a:cubicBezTo>
                    <a:cubicBezTo>
                      <a:pt x="88" y="67"/>
                      <a:pt x="88" y="67"/>
                      <a:pt x="88" y="67"/>
                    </a:cubicBezTo>
                    <a:cubicBezTo>
                      <a:pt x="24" y="67"/>
                      <a:pt x="24" y="67"/>
                      <a:pt x="24" y="67"/>
                    </a:cubicBezTo>
                    <a:cubicBezTo>
                      <a:pt x="11" y="67"/>
                      <a:pt x="0" y="56"/>
                      <a:pt x="0" y="43"/>
                    </a:cubicBezTo>
                    <a:cubicBezTo>
                      <a:pt x="0" y="0"/>
                      <a:pt x="0" y="0"/>
                      <a:pt x="0" y="0"/>
                    </a:cubicBezTo>
                    <a:cubicBezTo>
                      <a:pt x="41" y="0"/>
                      <a:pt x="41" y="0"/>
                      <a:pt x="41" y="0"/>
                    </a:cubicBezTo>
                    <a:cubicBezTo>
                      <a:pt x="90" y="0"/>
                      <a:pt x="90" y="0"/>
                      <a:pt x="90" y="0"/>
                    </a:cubicBezTo>
                    <a:cubicBezTo>
                      <a:pt x="90" y="0"/>
                      <a:pt x="90" y="0"/>
                      <a:pt x="90" y="0"/>
                    </a:cubicBezTo>
                    <a:cubicBezTo>
                      <a:pt x="116" y="0"/>
                      <a:pt x="116" y="0"/>
                      <a:pt x="116" y="0"/>
                    </a:cubicBezTo>
                    <a:cubicBezTo>
                      <a:pt x="116" y="0"/>
                      <a:pt x="116" y="0"/>
                      <a:pt x="116" y="0"/>
                    </a:cubicBezTo>
                    <a:cubicBezTo>
                      <a:pt x="124" y="0"/>
                      <a:pt x="124" y="0"/>
                      <a:pt x="124" y="0"/>
                    </a:cubicBezTo>
                    <a:cubicBezTo>
                      <a:pt x="148" y="0"/>
                      <a:pt x="167" y="18"/>
                      <a:pt x="168" y="41"/>
                    </a:cubicBezTo>
                    <a:cubicBezTo>
                      <a:pt x="168" y="43"/>
                      <a:pt x="168" y="43"/>
                      <a:pt x="168" y="43"/>
                    </a:cubicBezTo>
                    <a:close/>
                  </a:path>
                </a:pathLst>
              </a:custGeom>
              <a:solidFill>
                <a:schemeClr val="tx1">
                  <a:lumMod val="95000"/>
                  <a:lumOff val="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7" name="Freeform 299"/>
              <p:cNvSpPr>
                <a:spLocks/>
              </p:cNvSpPr>
              <p:nvPr/>
            </p:nvSpPr>
            <p:spPr bwMode="auto">
              <a:xfrm>
                <a:off x="8879868" y="980132"/>
                <a:ext cx="691355" cy="594192"/>
              </a:xfrm>
              <a:custGeom>
                <a:avLst/>
                <a:gdLst>
                  <a:gd name="T0" fmla="*/ 78 w 78"/>
                  <a:gd name="T1" fmla="*/ 67 h 67"/>
                  <a:gd name="T2" fmla="*/ 24 w 78"/>
                  <a:gd name="T3" fmla="*/ 67 h 67"/>
                  <a:gd name="T4" fmla="*/ 0 w 78"/>
                  <a:gd name="T5" fmla="*/ 43 h 67"/>
                  <a:gd name="T6" fmla="*/ 0 w 78"/>
                  <a:gd name="T7" fmla="*/ 0 h 67"/>
                  <a:gd name="T8" fmla="*/ 41 w 78"/>
                  <a:gd name="T9" fmla="*/ 0 h 67"/>
                  <a:gd name="T10" fmla="*/ 78 w 78"/>
                  <a:gd name="T11" fmla="*/ 0 h 67"/>
                  <a:gd name="T12" fmla="*/ 78 w 78"/>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78" h="67">
                    <a:moveTo>
                      <a:pt x="78" y="67"/>
                    </a:moveTo>
                    <a:cubicBezTo>
                      <a:pt x="24" y="67"/>
                      <a:pt x="24" y="67"/>
                      <a:pt x="24" y="67"/>
                    </a:cubicBezTo>
                    <a:cubicBezTo>
                      <a:pt x="11" y="67"/>
                      <a:pt x="0" y="56"/>
                      <a:pt x="0" y="43"/>
                    </a:cubicBezTo>
                    <a:cubicBezTo>
                      <a:pt x="0" y="0"/>
                      <a:pt x="0" y="0"/>
                      <a:pt x="0" y="0"/>
                    </a:cubicBezTo>
                    <a:cubicBezTo>
                      <a:pt x="41" y="0"/>
                      <a:pt x="41" y="0"/>
                      <a:pt x="41" y="0"/>
                    </a:cubicBezTo>
                    <a:cubicBezTo>
                      <a:pt x="78" y="0"/>
                      <a:pt x="78" y="0"/>
                      <a:pt x="78" y="0"/>
                    </a:cubicBezTo>
                    <a:lnTo>
                      <a:pt x="78" y="67"/>
                    </a:lnTo>
                    <a:close/>
                  </a:path>
                </a:pathLst>
              </a:custGeom>
              <a:solidFill>
                <a:schemeClr val="tx1">
                  <a:lumMod val="95000"/>
                  <a:lumOff val="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 name="Freeform 300"/>
              <p:cNvSpPr>
                <a:spLocks/>
              </p:cNvSpPr>
              <p:nvPr/>
            </p:nvSpPr>
            <p:spPr bwMode="auto">
              <a:xfrm>
                <a:off x="10071984" y="995806"/>
                <a:ext cx="284015" cy="866996"/>
              </a:xfrm>
              <a:custGeom>
                <a:avLst/>
                <a:gdLst>
                  <a:gd name="T0" fmla="*/ 2 w 32"/>
                  <a:gd name="T1" fmla="*/ 0 h 98"/>
                  <a:gd name="T2" fmla="*/ 1 w 32"/>
                  <a:gd name="T3" fmla="*/ 16 h 98"/>
                  <a:gd name="T4" fmla="*/ 1 w 32"/>
                  <a:gd name="T5" fmla="*/ 80 h 98"/>
                  <a:gd name="T6" fmla="*/ 17 w 32"/>
                  <a:gd name="T7" fmla="*/ 98 h 98"/>
                  <a:gd name="T8" fmla="*/ 17 w 32"/>
                  <a:gd name="T9" fmla="*/ 98 h 98"/>
                  <a:gd name="T10" fmla="*/ 18 w 32"/>
                  <a:gd name="T11" fmla="*/ 98 h 98"/>
                  <a:gd name="T12" fmla="*/ 32 w 32"/>
                  <a:gd name="T13" fmla="*/ 98 h 98"/>
                  <a:gd name="T14" fmla="*/ 32 w 32"/>
                  <a:gd name="T15" fmla="*/ 82 h 98"/>
                  <a:gd name="T16" fmla="*/ 32 w 32"/>
                  <a:gd name="T17" fmla="*/ 80 h 98"/>
                  <a:gd name="T18" fmla="*/ 32 w 32"/>
                  <a:gd name="T19" fmla="*/ 36 h 98"/>
                  <a:gd name="T20" fmla="*/ 2 w 32"/>
                  <a:gd name="T2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98">
                    <a:moveTo>
                      <a:pt x="2" y="0"/>
                    </a:moveTo>
                    <a:cubicBezTo>
                      <a:pt x="0" y="3"/>
                      <a:pt x="1" y="9"/>
                      <a:pt x="1" y="16"/>
                    </a:cubicBezTo>
                    <a:cubicBezTo>
                      <a:pt x="1" y="80"/>
                      <a:pt x="1" y="80"/>
                      <a:pt x="1" y="80"/>
                    </a:cubicBezTo>
                    <a:cubicBezTo>
                      <a:pt x="1" y="90"/>
                      <a:pt x="8" y="98"/>
                      <a:pt x="17" y="98"/>
                    </a:cubicBezTo>
                    <a:cubicBezTo>
                      <a:pt x="17" y="98"/>
                      <a:pt x="17" y="98"/>
                      <a:pt x="17" y="98"/>
                    </a:cubicBezTo>
                    <a:cubicBezTo>
                      <a:pt x="17" y="98"/>
                      <a:pt x="18" y="98"/>
                      <a:pt x="18" y="98"/>
                    </a:cubicBezTo>
                    <a:cubicBezTo>
                      <a:pt x="32" y="98"/>
                      <a:pt x="32" y="98"/>
                      <a:pt x="32" y="98"/>
                    </a:cubicBezTo>
                    <a:cubicBezTo>
                      <a:pt x="32" y="82"/>
                      <a:pt x="32" y="82"/>
                      <a:pt x="32" y="82"/>
                    </a:cubicBezTo>
                    <a:cubicBezTo>
                      <a:pt x="32" y="81"/>
                      <a:pt x="32" y="81"/>
                      <a:pt x="32" y="80"/>
                    </a:cubicBezTo>
                    <a:cubicBezTo>
                      <a:pt x="32" y="36"/>
                      <a:pt x="32" y="36"/>
                      <a:pt x="32" y="36"/>
                    </a:cubicBezTo>
                    <a:cubicBezTo>
                      <a:pt x="30" y="19"/>
                      <a:pt x="18" y="5"/>
                      <a:pt x="2" y="0"/>
                    </a:cubicBezTo>
                    <a:close/>
                  </a:path>
                </a:pathLst>
              </a:custGeom>
              <a:solidFill>
                <a:schemeClr val="tx1">
                  <a:lumMod val="95000"/>
                  <a:lumOff val="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9" name="Freeform 302"/>
              <p:cNvSpPr>
                <a:spLocks/>
              </p:cNvSpPr>
              <p:nvPr/>
            </p:nvSpPr>
            <p:spPr bwMode="auto">
              <a:xfrm>
                <a:off x="8704226" y="3532534"/>
                <a:ext cx="467132" cy="396126"/>
              </a:xfrm>
              <a:custGeom>
                <a:avLst/>
                <a:gdLst>
                  <a:gd name="T0" fmla="*/ 53 w 53"/>
                  <a:gd name="T1" fmla="*/ 25 h 45"/>
                  <a:gd name="T2" fmla="*/ 39 w 53"/>
                  <a:gd name="T3" fmla="*/ 40 h 45"/>
                  <a:gd name="T4" fmla="*/ 28 w 53"/>
                  <a:gd name="T5" fmla="*/ 44 h 45"/>
                  <a:gd name="T6" fmla="*/ 16 w 53"/>
                  <a:gd name="T7" fmla="*/ 41 h 45"/>
                  <a:gd name="T8" fmla="*/ 0 w 53"/>
                  <a:gd name="T9" fmla="*/ 26 h 45"/>
                  <a:gd name="T10" fmla="*/ 25 w 53"/>
                  <a:gd name="T11" fmla="*/ 0 h 45"/>
                  <a:gd name="T12" fmla="*/ 53 w 53"/>
                  <a:gd name="T13" fmla="*/ 25 h 45"/>
                </a:gdLst>
                <a:ahLst/>
                <a:cxnLst>
                  <a:cxn ang="0">
                    <a:pos x="T0" y="T1"/>
                  </a:cxn>
                  <a:cxn ang="0">
                    <a:pos x="T2" y="T3"/>
                  </a:cxn>
                  <a:cxn ang="0">
                    <a:pos x="T4" y="T5"/>
                  </a:cxn>
                  <a:cxn ang="0">
                    <a:pos x="T6" y="T7"/>
                  </a:cxn>
                  <a:cxn ang="0">
                    <a:pos x="T8" y="T9"/>
                  </a:cxn>
                  <a:cxn ang="0">
                    <a:pos x="T10" y="T11"/>
                  </a:cxn>
                  <a:cxn ang="0">
                    <a:pos x="T12" y="T13"/>
                  </a:cxn>
                </a:cxnLst>
                <a:rect l="0" t="0" r="r" b="b"/>
                <a:pathLst>
                  <a:path w="53" h="45">
                    <a:moveTo>
                      <a:pt x="53" y="25"/>
                    </a:moveTo>
                    <a:cubicBezTo>
                      <a:pt x="39" y="40"/>
                      <a:pt x="39" y="40"/>
                      <a:pt x="39" y="40"/>
                    </a:cubicBezTo>
                    <a:cubicBezTo>
                      <a:pt x="36" y="43"/>
                      <a:pt x="32" y="44"/>
                      <a:pt x="28" y="44"/>
                    </a:cubicBezTo>
                    <a:cubicBezTo>
                      <a:pt x="23" y="45"/>
                      <a:pt x="20" y="44"/>
                      <a:pt x="16" y="41"/>
                    </a:cubicBezTo>
                    <a:cubicBezTo>
                      <a:pt x="0" y="26"/>
                      <a:pt x="0" y="26"/>
                      <a:pt x="0" y="26"/>
                    </a:cubicBezTo>
                    <a:cubicBezTo>
                      <a:pt x="25" y="0"/>
                      <a:pt x="25" y="0"/>
                      <a:pt x="25" y="0"/>
                    </a:cubicBezTo>
                    <a:lnTo>
                      <a:pt x="53" y="25"/>
                    </a:lnTo>
                    <a:close/>
                  </a:path>
                </a:pathLst>
              </a:custGeom>
              <a:solidFill>
                <a:srgbClr val="48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5"/>
              <p:cNvSpPr>
                <a:spLocks/>
              </p:cNvSpPr>
              <p:nvPr/>
            </p:nvSpPr>
            <p:spPr bwMode="auto">
              <a:xfrm>
                <a:off x="10213992" y="3353157"/>
                <a:ext cx="336334" cy="1020215"/>
              </a:xfrm>
              <a:custGeom>
                <a:avLst/>
                <a:gdLst>
                  <a:gd name="T0" fmla="*/ 38 w 38"/>
                  <a:gd name="T1" fmla="*/ 20 h 115"/>
                  <a:gd name="T2" fmla="*/ 38 w 38"/>
                  <a:gd name="T3" fmla="*/ 96 h 115"/>
                  <a:gd name="T4" fmla="*/ 19 w 38"/>
                  <a:gd name="T5" fmla="*/ 115 h 115"/>
                  <a:gd name="T6" fmla="*/ 19 w 38"/>
                  <a:gd name="T7" fmla="*/ 115 h 115"/>
                  <a:gd name="T8" fmla="*/ 0 w 38"/>
                  <a:gd name="T9" fmla="*/ 96 h 115"/>
                  <a:gd name="T10" fmla="*/ 0 w 38"/>
                  <a:gd name="T11" fmla="*/ 0 h 115"/>
                  <a:gd name="T12" fmla="*/ 6 w 38"/>
                  <a:gd name="T13" fmla="*/ 0 h 115"/>
                  <a:gd name="T14" fmla="*/ 38 w 38"/>
                  <a:gd name="T15" fmla="*/ 20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15">
                    <a:moveTo>
                      <a:pt x="38" y="20"/>
                    </a:moveTo>
                    <a:cubicBezTo>
                      <a:pt x="38" y="96"/>
                      <a:pt x="38" y="96"/>
                      <a:pt x="38" y="96"/>
                    </a:cubicBezTo>
                    <a:cubicBezTo>
                      <a:pt x="38" y="106"/>
                      <a:pt x="30" y="115"/>
                      <a:pt x="19" y="115"/>
                    </a:cubicBezTo>
                    <a:cubicBezTo>
                      <a:pt x="19" y="115"/>
                      <a:pt x="19" y="115"/>
                      <a:pt x="19" y="115"/>
                    </a:cubicBezTo>
                    <a:cubicBezTo>
                      <a:pt x="9" y="115"/>
                      <a:pt x="0" y="106"/>
                      <a:pt x="0" y="96"/>
                    </a:cubicBezTo>
                    <a:cubicBezTo>
                      <a:pt x="0" y="0"/>
                      <a:pt x="0" y="0"/>
                      <a:pt x="0" y="0"/>
                    </a:cubicBezTo>
                    <a:cubicBezTo>
                      <a:pt x="6" y="0"/>
                      <a:pt x="6" y="0"/>
                      <a:pt x="6" y="0"/>
                    </a:cubicBezTo>
                    <a:lnTo>
                      <a:pt x="38" y="20"/>
                    </a:lnTo>
                    <a:close/>
                  </a:path>
                </a:pathLst>
              </a:cu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 name="Freeform 306"/>
              <p:cNvSpPr>
                <a:spLocks/>
              </p:cNvSpPr>
              <p:nvPr/>
            </p:nvSpPr>
            <p:spPr bwMode="auto">
              <a:xfrm>
                <a:off x="9552536" y="2673013"/>
                <a:ext cx="201800" cy="213014"/>
              </a:xfrm>
              <a:custGeom>
                <a:avLst/>
                <a:gdLst>
                  <a:gd name="T0" fmla="*/ 0 w 54"/>
                  <a:gd name="T1" fmla="*/ 14 h 57"/>
                  <a:gd name="T2" fmla="*/ 28 w 54"/>
                  <a:gd name="T3" fmla="*/ 57 h 57"/>
                  <a:gd name="T4" fmla="*/ 54 w 54"/>
                  <a:gd name="T5" fmla="*/ 14 h 57"/>
                  <a:gd name="T6" fmla="*/ 28 w 54"/>
                  <a:gd name="T7" fmla="*/ 0 h 57"/>
                  <a:gd name="T8" fmla="*/ 0 w 54"/>
                  <a:gd name="T9" fmla="*/ 14 h 57"/>
                </a:gdLst>
                <a:ahLst/>
                <a:cxnLst>
                  <a:cxn ang="0">
                    <a:pos x="T0" y="T1"/>
                  </a:cxn>
                  <a:cxn ang="0">
                    <a:pos x="T2" y="T3"/>
                  </a:cxn>
                  <a:cxn ang="0">
                    <a:pos x="T4" y="T5"/>
                  </a:cxn>
                  <a:cxn ang="0">
                    <a:pos x="T6" y="T7"/>
                  </a:cxn>
                  <a:cxn ang="0">
                    <a:pos x="T8" y="T9"/>
                  </a:cxn>
                </a:cxnLst>
                <a:rect l="0" t="0" r="r" b="b"/>
                <a:pathLst>
                  <a:path w="54" h="57">
                    <a:moveTo>
                      <a:pt x="0" y="14"/>
                    </a:moveTo>
                    <a:lnTo>
                      <a:pt x="28" y="57"/>
                    </a:lnTo>
                    <a:lnTo>
                      <a:pt x="54" y="14"/>
                    </a:lnTo>
                    <a:lnTo>
                      <a:pt x="28" y="0"/>
                    </a:lnTo>
                    <a:lnTo>
                      <a:pt x="0" y="14"/>
                    </a:lnTo>
                    <a:close/>
                  </a:path>
                </a:pathLst>
              </a:custGeom>
              <a:solidFill>
                <a:srgbClr val="B0B0B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2" name="Freeform 307"/>
              <p:cNvSpPr>
                <a:spLocks/>
              </p:cNvSpPr>
              <p:nvPr/>
            </p:nvSpPr>
            <p:spPr bwMode="auto">
              <a:xfrm>
                <a:off x="9552536" y="2673013"/>
                <a:ext cx="89689" cy="194325"/>
              </a:xfrm>
              <a:custGeom>
                <a:avLst/>
                <a:gdLst>
                  <a:gd name="T0" fmla="*/ 0 w 24"/>
                  <a:gd name="T1" fmla="*/ 14 h 52"/>
                  <a:gd name="T2" fmla="*/ 24 w 24"/>
                  <a:gd name="T3" fmla="*/ 52 h 52"/>
                  <a:gd name="T4" fmla="*/ 24 w 24"/>
                  <a:gd name="T5" fmla="*/ 0 h 52"/>
                  <a:gd name="T6" fmla="*/ 0 w 24"/>
                  <a:gd name="T7" fmla="*/ 14 h 52"/>
                </a:gdLst>
                <a:ahLst/>
                <a:cxnLst>
                  <a:cxn ang="0">
                    <a:pos x="T0" y="T1"/>
                  </a:cxn>
                  <a:cxn ang="0">
                    <a:pos x="T2" y="T3"/>
                  </a:cxn>
                  <a:cxn ang="0">
                    <a:pos x="T4" y="T5"/>
                  </a:cxn>
                  <a:cxn ang="0">
                    <a:pos x="T6" y="T7"/>
                  </a:cxn>
                </a:cxnLst>
                <a:rect l="0" t="0" r="r" b="b"/>
                <a:pathLst>
                  <a:path w="24" h="52">
                    <a:moveTo>
                      <a:pt x="0" y="14"/>
                    </a:moveTo>
                    <a:lnTo>
                      <a:pt x="24" y="52"/>
                    </a:lnTo>
                    <a:lnTo>
                      <a:pt x="24" y="0"/>
                    </a:lnTo>
                    <a:lnTo>
                      <a:pt x="0" y="14"/>
                    </a:lnTo>
                    <a:close/>
                  </a:path>
                </a:pathLst>
              </a:custGeom>
              <a:solidFill>
                <a:srgbClr val="BFBFB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3" name="Freeform 308"/>
              <p:cNvSpPr>
                <a:spLocks/>
              </p:cNvSpPr>
              <p:nvPr/>
            </p:nvSpPr>
            <p:spPr bwMode="auto">
              <a:xfrm>
                <a:off x="9313365" y="2557166"/>
                <a:ext cx="336334" cy="239172"/>
              </a:xfrm>
              <a:custGeom>
                <a:avLst/>
                <a:gdLst>
                  <a:gd name="T0" fmla="*/ 33 w 90"/>
                  <a:gd name="T1" fmla="*/ 0 h 64"/>
                  <a:gd name="T2" fmla="*/ 0 w 90"/>
                  <a:gd name="T3" fmla="*/ 0 h 64"/>
                  <a:gd name="T4" fmla="*/ 35 w 90"/>
                  <a:gd name="T5" fmla="*/ 64 h 64"/>
                  <a:gd name="T6" fmla="*/ 90 w 90"/>
                  <a:gd name="T7" fmla="*/ 31 h 64"/>
                  <a:gd name="T8" fmla="*/ 33 w 90"/>
                  <a:gd name="T9" fmla="*/ 0 h 64"/>
                </a:gdLst>
                <a:ahLst/>
                <a:cxnLst>
                  <a:cxn ang="0">
                    <a:pos x="T0" y="T1"/>
                  </a:cxn>
                  <a:cxn ang="0">
                    <a:pos x="T2" y="T3"/>
                  </a:cxn>
                  <a:cxn ang="0">
                    <a:pos x="T4" y="T5"/>
                  </a:cxn>
                  <a:cxn ang="0">
                    <a:pos x="T6" y="T7"/>
                  </a:cxn>
                  <a:cxn ang="0">
                    <a:pos x="T8" y="T9"/>
                  </a:cxn>
                </a:cxnLst>
                <a:rect l="0" t="0" r="r" b="b"/>
                <a:pathLst>
                  <a:path w="90" h="64">
                    <a:moveTo>
                      <a:pt x="33" y="0"/>
                    </a:moveTo>
                    <a:lnTo>
                      <a:pt x="0" y="0"/>
                    </a:lnTo>
                    <a:lnTo>
                      <a:pt x="35" y="64"/>
                    </a:lnTo>
                    <a:lnTo>
                      <a:pt x="90" y="3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09"/>
              <p:cNvSpPr>
                <a:spLocks/>
              </p:cNvSpPr>
              <p:nvPr/>
            </p:nvSpPr>
            <p:spPr bwMode="auto">
              <a:xfrm>
                <a:off x="9657174" y="2557166"/>
                <a:ext cx="336334" cy="239172"/>
              </a:xfrm>
              <a:custGeom>
                <a:avLst/>
                <a:gdLst>
                  <a:gd name="T0" fmla="*/ 57 w 90"/>
                  <a:gd name="T1" fmla="*/ 0 h 64"/>
                  <a:gd name="T2" fmla="*/ 90 w 90"/>
                  <a:gd name="T3" fmla="*/ 0 h 64"/>
                  <a:gd name="T4" fmla="*/ 55 w 90"/>
                  <a:gd name="T5" fmla="*/ 64 h 64"/>
                  <a:gd name="T6" fmla="*/ 0 w 90"/>
                  <a:gd name="T7" fmla="*/ 31 h 64"/>
                  <a:gd name="T8" fmla="*/ 57 w 90"/>
                  <a:gd name="T9" fmla="*/ 0 h 64"/>
                </a:gdLst>
                <a:ahLst/>
                <a:cxnLst>
                  <a:cxn ang="0">
                    <a:pos x="T0" y="T1"/>
                  </a:cxn>
                  <a:cxn ang="0">
                    <a:pos x="T2" y="T3"/>
                  </a:cxn>
                  <a:cxn ang="0">
                    <a:pos x="T4" y="T5"/>
                  </a:cxn>
                  <a:cxn ang="0">
                    <a:pos x="T6" y="T7"/>
                  </a:cxn>
                  <a:cxn ang="0">
                    <a:pos x="T8" y="T9"/>
                  </a:cxn>
                </a:cxnLst>
                <a:rect l="0" t="0" r="r" b="b"/>
                <a:pathLst>
                  <a:path w="90" h="64">
                    <a:moveTo>
                      <a:pt x="57" y="0"/>
                    </a:moveTo>
                    <a:lnTo>
                      <a:pt x="90" y="0"/>
                    </a:lnTo>
                    <a:lnTo>
                      <a:pt x="55" y="64"/>
                    </a:lnTo>
                    <a:lnTo>
                      <a:pt x="0" y="31"/>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10"/>
              <p:cNvSpPr>
                <a:spLocks/>
              </p:cNvSpPr>
              <p:nvPr/>
            </p:nvSpPr>
            <p:spPr bwMode="auto">
              <a:xfrm>
                <a:off x="9571220" y="2785126"/>
                <a:ext cx="168168" cy="411075"/>
              </a:xfrm>
              <a:custGeom>
                <a:avLst/>
                <a:gdLst>
                  <a:gd name="T0" fmla="*/ 0 w 45"/>
                  <a:gd name="T1" fmla="*/ 67 h 110"/>
                  <a:gd name="T2" fmla="*/ 23 w 45"/>
                  <a:gd name="T3" fmla="*/ 0 h 110"/>
                  <a:gd name="T4" fmla="*/ 45 w 45"/>
                  <a:gd name="T5" fmla="*/ 69 h 110"/>
                  <a:gd name="T6" fmla="*/ 23 w 45"/>
                  <a:gd name="T7" fmla="*/ 110 h 110"/>
                  <a:gd name="T8" fmla="*/ 0 w 45"/>
                  <a:gd name="T9" fmla="*/ 67 h 110"/>
                </a:gdLst>
                <a:ahLst/>
                <a:cxnLst>
                  <a:cxn ang="0">
                    <a:pos x="T0" y="T1"/>
                  </a:cxn>
                  <a:cxn ang="0">
                    <a:pos x="T2" y="T3"/>
                  </a:cxn>
                  <a:cxn ang="0">
                    <a:pos x="T4" y="T5"/>
                  </a:cxn>
                  <a:cxn ang="0">
                    <a:pos x="T6" y="T7"/>
                  </a:cxn>
                  <a:cxn ang="0">
                    <a:pos x="T8" y="T9"/>
                  </a:cxn>
                </a:cxnLst>
                <a:rect l="0" t="0" r="r" b="b"/>
                <a:pathLst>
                  <a:path w="45" h="110">
                    <a:moveTo>
                      <a:pt x="0" y="67"/>
                    </a:moveTo>
                    <a:lnTo>
                      <a:pt x="23" y="0"/>
                    </a:lnTo>
                    <a:lnTo>
                      <a:pt x="45" y="69"/>
                    </a:lnTo>
                    <a:lnTo>
                      <a:pt x="23" y="110"/>
                    </a:lnTo>
                    <a:lnTo>
                      <a:pt x="0" y="67"/>
                    </a:lnTo>
                    <a:close/>
                  </a:path>
                </a:pathLst>
              </a:custGeom>
              <a:solidFill>
                <a:srgbClr val="B0B0B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311"/>
              <p:cNvSpPr>
                <a:spLocks/>
              </p:cNvSpPr>
              <p:nvPr/>
            </p:nvSpPr>
            <p:spPr bwMode="auto">
              <a:xfrm>
                <a:off x="9571220" y="2815022"/>
                <a:ext cx="78479" cy="362494"/>
              </a:xfrm>
              <a:custGeom>
                <a:avLst/>
                <a:gdLst>
                  <a:gd name="T0" fmla="*/ 0 w 21"/>
                  <a:gd name="T1" fmla="*/ 59 h 97"/>
                  <a:gd name="T2" fmla="*/ 21 w 21"/>
                  <a:gd name="T3" fmla="*/ 0 h 97"/>
                  <a:gd name="T4" fmla="*/ 21 w 21"/>
                  <a:gd name="T5" fmla="*/ 97 h 97"/>
                  <a:gd name="T6" fmla="*/ 0 w 21"/>
                  <a:gd name="T7" fmla="*/ 59 h 97"/>
                </a:gdLst>
                <a:ahLst/>
                <a:cxnLst>
                  <a:cxn ang="0">
                    <a:pos x="T0" y="T1"/>
                  </a:cxn>
                  <a:cxn ang="0">
                    <a:pos x="T2" y="T3"/>
                  </a:cxn>
                  <a:cxn ang="0">
                    <a:pos x="T4" y="T5"/>
                  </a:cxn>
                  <a:cxn ang="0">
                    <a:pos x="T6" y="T7"/>
                  </a:cxn>
                </a:cxnLst>
                <a:rect l="0" t="0" r="r" b="b"/>
                <a:pathLst>
                  <a:path w="21" h="97">
                    <a:moveTo>
                      <a:pt x="0" y="59"/>
                    </a:moveTo>
                    <a:lnTo>
                      <a:pt x="21" y="0"/>
                    </a:lnTo>
                    <a:lnTo>
                      <a:pt x="21" y="97"/>
                    </a:lnTo>
                    <a:lnTo>
                      <a:pt x="0" y="59"/>
                    </a:lnTo>
                    <a:close/>
                  </a:path>
                </a:pathLst>
              </a:custGeom>
              <a:solidFill>
                <a:srgbClr val="BFBFB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312"/>
              <p:cNvSpPr>
                <a:spLocks/>
              </p:cNvSpPr>
              <p:nvPr/>
            </p:nvSpPr>
            <p:spPr bwMode="auto">
              <a:xfrm>
                <a:off x="9190042" y="2564640"/>
                <a:ext cx="467132" cy="949210"/>
              </a:xfrm>
              <a:custGeom>
                <a:avLst/>
                <a:gdLst>
                  <a:gd name="T0" fmla="*/ 33 w 125"/>
                  <a:gd name="T1" fmla="*/ 0 h 254"/>
                  <a:gd name="T2" fmla="*/ 0 w 125"/>
                  <a:gd name="T3" fmla="*/ 83 h 254"/>
                  <a:gd name="T4" fmla="*/ 54 w 125"/>
                  <a:gd name="T5" fmla="*/ 81 h 254"/>
                  <a:gd name="T6" fmla="*/ 12 w 125"/>
                  <a:gd name="T7" fmla="*/ 128 h 254"/>
                  <a:gd name="T8" fmla="*/ 123 w 125"/>
                  <a:gd name="T9" fmla="*/ 254 h 254"/>
                  <a:gd name="T10" fmla="*/ 125 w 125"/>
                  <a:gd name="T11" fmla="*/ 169 h 254"/>
                  <a:gd name="T12" fmla="*/ 33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33" y="0"/>
                    </a:moveTo>
                    <a:lnTo>
                      <a:pt x="0" y="83"/>
                    </a:lnTo>
                    <a:lnTo>
                      <a:pt x="54" y="81"/>
                    </a:lnTo>
                    <a:lnTo>
                      <a:pt x="12" y="128"/>
                    </a:lnTo>
                    <a:lnTo>
                      <a:pt x="123" y="254"/>
                    </a:lnTo>
                    <a:lnTo>
                      <a:pt x="125" y="169"/>
                    </a:lnTo>
                    <a:lnTo>
                      <a:pt x="33" y="0"/>
                    </a:lnTo>
                    <a:close/>
                  </a:path>
                </a:pathLst>
              </a:custGeom>
              <a:solidFill>
                <a:srgbClr val="5E5E5E"/>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8" name="Freeform 313"/>
              <p:cNvSpPr>
                <a:spLocks/>
              </p:cNvSpPr>
              <p:nvPr/>
            </p:nvSpPr>
            <p:spPr bwMode="auto">
              <a:xfrm>
                <a:off x="9649700" y="2564640"/>
                <a:ext cx="467132" cy="949210"/>
              </a:xfrm>
              <a:custGeom>
                <a:avLst/>
                <a:gdLst>
                  <a:gd name="T0" fmla="*/ 92 w 125"/>
                  <a:gd name="T1" fmla="*/ 0 h 254"/>
                  <a:gd name="T2" fmla="*/ 125 w 125"/>
                  <a:gd name="T3" fmla="*/ 83 h 254"/>
                  <a:gd name="T4" fmla="*/ 71 w 125"/>
                  <a:gd name="T5" fmla="*/ 81 h 254"/>
                  <a:gd name="T6" fmla="*/ 113 w 125"/>
                  <a:gd name="T7" fmla="*/ 128 h 254"/>
                  <a:gd name="T8" fmla="*/ 0 w 125"/>
                  <a:gd name="T9" fmla="*/ 254 h 254"/>
                  <a:gd name="T10" fmla="*/ 0 w 125"/>
                  <a:gd name="T11" fmla="*/ 169 h 254"/>
                  <a:gd name="T12" fmla="*/ 92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92" y="0"/>
                    </a:moveTo>
                    <a:lnTo>
                      <a:pt x="125" y="83"/>
                    </a:lnTo>
                    <a:lnTo>
                      <a:pt x="71" y="81"/>
                    </a:lnTo>
                    <a:lnTo>
                      <a:pt x="113" y="128"/>
                    </a:lnTo>
                    <a:lnTo>
                      <a:pt x="0" y="254"/>
                    </a:lnTo>
                    <a:lnTo>
                      <a:pt x="0" y="169"/>
                    </a:lnTo>
                    <a:lnTo>
                      <a:pt x="92" y="0"/>
                    </a:lnTo>
                    <a:close/>
                  </a:path>
                </a:pathLst>
              </a:custGeom>
              <a:solidFill>
                <a:srgbClr val="4C4C4C"/>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314"/>
              <p:cNvSpPr>
                <a:spLocks/>
              </p:cNvSpPr>
              <p:nvPr/>
            </p:nvSpPr>
            <p:spPr bwMode="auto">
              <a:xfrm>
                <a:off x="8199726" y="3061667"/>
                <a:ext cx="369969" cy="373704"/>
              </a:xfrm>
              <a:custGeom>
                <a:avLst/>
                <a:gdLst>
                  <a:gd name="T0" fmla="*/ 42 w 42"/>
                  <a:gd name="T1" fmla="*/ 14 h 42"/>
                  <a:gd name="T2" fmla="*/ 34 w 42"/>
                  <a:gd name="T3" fmla="*/ 7 h 42"/>
                  <a:gd name="T4" fmla="*/ 7 w 42"/>
                  <a:gd name="T5" fmla="*/ 8 h 42"/>
                  <a:gd name="T6" fmla="*/ 7 w 42"/>
                  <a:gd name="T7" fmla="*/ 8 h 42"/>
                  <a:gd name="T8" fmla="*/ 8 w 42"/>
                  <a:gd name="T9" fmla="*/ 35 h 42"/>
                  <a:gd name="T10" fmla="*/ 17 w 42"/>
                  <a:gd name="T11" fmla="*/ 42 h 42"/>
                  <a:gd name="T12" fmla="*/ 42 w 42"/>
                  <a:gd name="T13" fmla="*/ 14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42" y="14"/>
                    </a:moveTo>
                    <a:cubicBezTo>
                      <a:pt x="34" y="7"/>
                      <a:pt x="34" y="7"/>
                      <a:pt x="34" y="7"/>
                    </a:cubicBezTo>
                    <a:cubicBezTo>
                      <a:pt x="27" y="0"/>
                      <a:pt x="14" y="0"/>
                      <a:pt x="7" y="8"/>
                    </a:cubicBezTo>
                    <a:cubicBezTo>
                      <a:pt x="7" y="8"/>
                      <a:pt x="7" y="8"/>
                      <a:pt x="7" y="8"/>
                    </a:cubicBezTo>
                    <a:cubicBezTo>
                      <a:pt x="0" y="16"/>
                      <a:pt x="1" y="28"/>
                      <a:pt x="8" y="35"/>
                    </a:cubicBezTo>
                    <a:cubicBezTo>
                      <a:pt x="17" y="42"/>
                      <a:pt x="17" y="42"/>
                      <a:pt x="17" y="42"/>
                    </a:cubicBezTo>
                    <a:lnTo>
                      <a:pt x="42" y="14"/>
                    </a:ln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315"/>
              <p:cNvSpPr>
                <a:spLocks/>
              </p:cNvSpPr>
              <p:nvPr/>
            </p:nvSpPr>
            <p:spPr bwMode="auto">
              <a:xfrm>
                <a:off x="8233358" y="2919658"/>
                <a:ext cx="257857" cy="239172"/>
              </a:xfrm>
              <a:custGeom>
                <a:avLst/>
                <a:gdLst>
                  <a:gd name="T0" fmla="*/ 2 w 29"/>
                  <a:gd name="T1" fmla="*/ 8 h 27"/>
                  <a:gd name="T2" fmla="*/ 1 w 29"/>
                  <a:gd name="T3" fmla="*/ 2 h 27"/>
                  <a:gd name="T4" fmla="*/ 7 w 29"/>
                  <a:gd name="T5" fmla="*/ 2 h 27"/>
                  <a:gd name="T6" fmla="*/ 27 w 29"/>
                  <a:gd name="T7" fmla="*/ 19 h 27"/>
                  <a:gd name="T8" fmla="*/ 27 w 29"/>
                  <a:gd name="T9" fmla="*/ 25 h 27"/>
                  <a:gd name="T10" fmla="*/ 22 w 29"/>
                  <a:gd name="T11" fmla="*/ 26 h 27"/>
                  <a:gd name="T12" fmla="*/ 2 w 29"/>
                  <a:gd name="T13" fmla="*/ 8 h 27"/>
                </a:gdLst>
                <a:ahLst/>
                <a:cxnLst>
                  <a:cxn ang="0">
                    <a:pos x="T0" y="T1"/>
                  </a:cxn>
                  <a:cxn ang="0">
                    <a:pos x="T2" y="T3"/>
                  </a:cxn>
                  <a:cxn ang="0">
                    <a:pos x="T4" y="T5"/>
                  </a:cxn>
                  <a:cxn ang="0">
                    <a:pos x="T6" y="T7"/>
                  </a:cxn>
                  <a:cxn ang="0">
                    <a:pos x="T8" y="T9"/>
                  </a:cxn>
                  <a:cxn ang="0">
                    <a:pos x="T10" y="T11"/>
                  </a:cxn>
                  <a:cxn ang="0">
                    <a:pos x="T12" y="T13"/>
                  </a:cxn>
                </a:cxnLst>
                <a:rect l="0" t="0" r="r" b="b"/>
                <a:pathLst>
                  <a:path w="29" h="27">
                    <a:moveTo>
                      <a:pt x="2" y="8"/>
                    </a:moveTo>
                    <a:cubicBezTo>
                      <a:pt x="0" y="7"/>
                      <a:pt x="0" y="4"/>
                      <a:pt x="1" y="2"/>
                    </a:cubicBezTo>
                    <a:cubicBezTo>
                      <a:pt x="2" y="1"/>
                      <a:pt x="5" y="0"/>
                      <a:pt x="7" y="2"/>
                    </a:cubicBezTo>
                    <a:cubicBezTo>
                      <a:pt x="27" y="19"/>
                      <a:pt x="27" y="19"/>
                      <a:pt x="27" y="19"/>
                    </a:cubicBezTo>
                    <a:cubicBezTo>
                      <a:pt x="28" y="21"/>
                      <a:pt x="29" y="23"/>
                      <a:pt x="27" y="25"/>
                    </a:cubicBezTo>
                    <a:cubicBezTo>
                      <a:pt x="26" y="27"/>
                      <a:pt x="23" y="27"/>
                      <a:pt x="22" y="26"/>
                    </a:cubicBezTo>
                    <a:lnTo>
                      <a:pt x="2" y="8"/>
                    </a:ln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316"/>
              <p:cNvSpPr>
                <a:spLocks/>
              </p:cNvSpPr>
              <p:nvPr/>
            </p:nvSpPr>
            <p:spPr bwMode="auto">
              <a:xfrm>
                <a:off x="8412736" y="2957031"/>
                <a:ext cx="168168" cy="254120"/>
              </a:xfrm>
              <a:custGeom>
                <a:avLst/>
                <a:gdLst>
                  <a:gd name="T0" fmla="*/ 2 w 19"/>
                  <a:gd name="T1" fmla="*/ 7 h 29"/>
                  <a:gd name="T2" fmla="*/ 9 w 19"/>
                  <a:gd name="T3" fmla="*/ 4 h 29"/>
                  <a:gd name="T4" fmla="*/ 14 w 19"/>
                  <a:gd name="T5" fmla="*/ 10 h 29"/>
                  <a:gd name="T6" fmla="*/ 18 w 19"/>
                  <a:gd name="T7" fmla="*/ 23 h 29"/>
                  <a:gd name="T8" fmla="*/ 16 w 19"/>
                  <a:gd name="T9" fmla="*/ 28 h 29"/>
                  <a:gd name="T10" fmla="*/ 11 w 19"/>
                  <a:gd name="T11" fmla="*/ 26 h 29"/>
                  <a:gd name="T12" fmla="*/ 7 w 19"/>
                  <a:gd name="T13" fmla="*/ 15 h 29"/>
                  <a:gd name="T14" fmla="*/ 2 w 19"/>
                  <a:gd name="T15" fmla="*/ 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9">
                    <a:moveTo>
                      <a:pt x="2" y="7"/>
                    </a:moveTo>
                    <a:cubicBezTo>
                      <a:pt x="0" y="2"/>
                      <a:pt x="7" y="0"/>
                      <a:pt x="9" y="4"/>
                    </a:cubicBezTo>
                    <a:cubicBezTo>
                      <a:pt x="14" y="10"/>
                      <a:pt x="14" y="10"/>
                      <a:pt x="14" y="10"/>
                    </a:cubicBezTo>
                    <a:cubicBezTo>
                      <a:pt x="18" y="23"/>
                      <a:pt x="18" y="23"/>
                      <a:pt x="18" y="23"/>
                    </a:cubicBezTo>
                    <a:cubicBezTo>
                      <a:pt x="19" y="25"/>
                      <a:pt x="18" y="27"/>
                      <a:pt x="16" y="28"/>
                    </a:cubicBezTo>
                    <a:cubicBezTo>
                      <a:pt x="14" y="29"/>
                      <a:pt x="11" y="28"/>
                      <a:pt x="11" y="26"/>
                    </a:cubicBezTo>
                    <a:cubicBezTo>
                      <a:pt x="7" y="15"/>
                      <a:pt x="7" y="15"/>
                      <a:pt x="7" y="15"/>
                    </a:cubicBezTo>
                    <a:lnTo>
                      <a:pt x="2" y="7"/>
                    </a:ln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317"/>
              <p:cNvSpPr>
                <a:spLocks/>
              </p:cNvSpPr>
              <p:nvPr/>
            </p:nvSpPr>
            <p:spPr bwMode="auto">
              <a:xfrm>
                <a:off x="10083197" y="4212677"/>
                <a:ext cx="627824" cy="302702"/>
              </a:xfrm>
              <a:custGeom>
                <a:avLst/>
                <a:gdLst>
                  <a:gd name="T0" fmla="*/ 23 w 71"/>
                  <a:gd name="T1" fmla="*/ 0 h 34"/>
                  <a:gd name="T2" fmla="*/ 49 w 71"/>
                  <a:gd name="T3" fmla="*/ 0 h 34"/>
                  <a:gd name="T4" fmla="*/ 49 w 71"/>
                  <a:gd name="T5" fmla="*/ 0 h 34"/>
                  <a:gd name="T6" fmla="*/ 49 w 71"/>
                  <a:gd name="T7" fmla="*/ 0 h 34"/>
                  <a:gd name="T8" fmla="*/ 65 w 71"/>
                  <a:gd name="T9" fmla="*/ 7 h 34"/>
                  <a:gd name="T10" fmla="*/ 71 w 71"/>
                  <a:gd name="T11" fmla="*/ 22 h 34"/>
                  <a:gd name="T12" fmla="*/ 71 w 71"/>
                  <a:gd name="T13" fmla="*/ 22 h 34"/>
                  <a:gd name="T14" fmla="*/ 71 w 71"/>
                  <a:gd name="T15" fmla="*/ 22 h 34"/>
                  <a:gd name="T16" fmla="*/ 71 w 71"/>
                  <a:gd name="T17" fmla="*/ 34 h 34"/>
                  <a:gd name="T18" fmla="*/ 62 w 71"/>
                  <a:gd name="T19" fmla="*/ 34 h 34"/>
                  <a:gd name="T20" fmla="*/ 62 w 71"/>
                  <a:gd name="T21" fmla="*/ 22 h 34"/>
                  <a:gd name="T22" fmla="*/ 62 w 71"/>
                  <a:gd name="T23" fmla="*/ 22 h 34"/>
                  <a:gd name="T24" fmla="*/ 62 w 71"/>
                  <a:gd name="T25" fmla="*/ 22 h 34"/>
                  <a:gd name="T26" fmla="*/ 58 w 71"/>
                  <a:gd name="T27" fmla="*/ 14 h 34"/>
                  <a:gd name="T28" fmla="*/ 49 w 71"/>
                  <a:gd name="T29" fmla="*/ 10 h 34"/>
                  <a:gd name="T30" fmla="*/ 49 w 71"/>
                  <a:gd name="T31" fmla="*/ 10 h 34"/>
                  <a:gd name="T32" fmla="*/ 49 w 71"/>
                  <a:gd name="T33" fmla="*/ 10 h 34"/>
                  <a:gd name="T34" fmla="*/ 23 w 71"/>
                  <a:gd name="T35" fmla="*/ 10 h 34"/>
                  <a:gd name="T36" fmla="*/ 23 w 71"/>
                  <a:gd name="T37" fmla="*/ 10 h 34"/>
                  <a:gd name="T38" fmla="*/ 23 w 71"/>
                  <a:gd name="T39" fmla="*/ 10 h 34"/>
                  <a:gd name="T40" fmla="*/ 14 w 71"/>
                  <a:gd name="T41" fmla="*/ 14 h 34"/>
                  <a:gd name="T42" fmla="*/ 10 w 71"/>
                  <a:gd name="T43" fmla="*/ 22 h 34"/>
                  <a:gd name="T44" fmla="*/ 10 w 71"/>
                  <a:gd name="T45" fmla="*/ 22 h 34"/>
                  <a:gd name="T46" fmla="*/ 10 w 71"/>
                  <a:gd name="T47" fmla="*/ 22 h 34"/>
                  <a:gd name="T48" fmla="*/ 10 w 71"/>
                  <a:gd name="T49" fmla="*/ 34 h 34"/>
                  <a:gd name="T50" fmla="*/ 0 w 71"/>
                  <a:gd name="T51" fmla="*/ 34 h 34"/>
                  <a:gd name="T52" fmla="*/ 0 w 71"/>
                  <a:gd name="T53" fmla="*/ 22 h 34"/>
                  <a:gd name="T54" fmla="*/ 0 w 71"/>
                  <a:gd name="T55" fmla="*/ 22 h 34"/>
                  <a:gd name="T56" fmla="*/ 0 w 71"/>
                  <a:gd name="T57" fmla="*/ 22 h 34"/>
                  <a:gd name="T58" fmla="*/ 7 w 71"/>
                  <a:gd name="T59" fmla="*/ 7 h 34"/>
                  <a:gd name="T60" fmla="*/ 23 w 71"/>
                  <a:gd name="T61" fmla="*/ 0 h 34"/>
                  <a:gd name="T62" fmla="*/ 23 w 71"/>
                  <a:gd name="T6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34">
                    <a:moveTo>
                      <a:pt x="23" y="0"/>
                    </a:moveTo>
                    <a:cubicBezTo>
                      <a:pt x="49" y="0"/>
                      <a:pt x="49" y="0"/>
                      <a:pt x="49" y="0"/>
                    </a:cubicBezTo>
                    <a:cubicBezTo>
                      <a:pt x="49" y="0"/>
                      <a:pt x="49" y="0"/>
                      <a:pt x="49" y="0"/>
                    </a:cubicBezTo>
                    <a:cubicBezTo>
                      <a:pt x="49" y="0"/>
                      <a:pt x="49" y="0"/>
                      <a:pt x="49" y="0"/>
                    </a:cubicBezTo>
                    <a:cubicBezTo>
                      <a:pt x="55" y="0"/>
                      <a:pt x="61" y="3"/>
                      <a:pt x="65" y="7"/>
                    </a:cubicBezTo>
                    <a:cubicBezTo>
                      <a:pt x="69" y="11"/>
                      <a:pt x="71" y="16"/>
                      <a:pt x="71" y="22"/>
                    </a:cubicBezTo>
                    <a:cubicBezTo>
                      <a:pt x="71" y="22"/>
                      <a:pt x="71" y="22"/>
                      <a:pt x="71" y="22"/>
                    </a:cubicBezTo>
                    <a:cubicBezTo>
                      <a:pt x="71" y="22"/>
                      <a:pt x="71" y="22"/>
                      <a:pt x="71" y="22"/>
                    </a:cubicBezTo>
                    <a:cubicBezTo>
                      <a:pt x="71" y="34"/>
                      <a:pt x="71" y="34"/>
                      <a:pt x="71" y="34"/>
                    </a:cubicBezTo>
                    <a:cubicBezTo>
                      <a:pt x="62" y="34"/>
                      <a:pt x="62" y="34"/>
                      <a:pt x="62" y="34"/>
                    </a:cubicBezTo>
                    <a:cubicBezTo>
                      <a:pt x="62" y="22"/>
                      <a:pt x="62" y="22"/>
                      <a:pt x="62" y="22"/>
                    </a:cubicBezTo>
                    <a:cubicBezTo>
                      <a:pt x="62" y="22"/>
                      <a:pt x="62" y="22"/>
                      <a:pt x="62" y="22"/>
                    </a:cubicBezTo>
                    <a:cubicBezTo>
                      <a:pt x="62" y="22"/>
                      <a:pt x="62" y="22"/>
                      <a:pt x="62" y="22"/>
                    </a:cubicBezTo>
                    <a:cubicBezTo>
                      <a:pt x="62" y="19"/>
                      <a:pt x="60" y="16"/>
                      <a:pt x="58" y="14"/>
                    </a:cubicBezTo>
                    <a:cubicBezTo>
                      <a:pt x="56" y="11"/>
                      <a:pt x="53" y="10"/>
                      <a:pt x="49" y="10"/>
                    </a:cubicBezTo>
                    <a:cubicBezTo>
                      <a:pt x="49" y="10"/>
                      <a:pt x="49" y="10"/>
                      <a:pt x="49" y="10"/>
                    </a:cubicBezTo>
                    <a:cubicBezTo>
                      <a:pt x="49" y="10"/>
                      <a:pt x="49" y="10"/>
                      <a:pt x="49" y="10"/>
                    </a:cubicBezTo>
                    <a:cubicBezTo>
                      <a:pt x="23" y="10"/>
                      <a:pt x="23" y="10"/>
                      <a:pt x="23" y="10"/>
                    </a:cubicBezTo>
                    <a:cubicBezTo>
                      <a:pt x="23" y="10"/>
                      <a:pt x="23" y="10"/>
                      <a:pt x="23" y="10"/>
                    </a:cubicBezTo>
                    <a:cubicBezTo>
                      <a:pt x="23" y="10"/>
                      <a:pt x="23" y="10"/>
                      <a:pt x="23" y="10"/>
                    </a:cubicBezTo>
                    <a:cubicBezTo>
                      <a:pt x="19" y="10"/>
                      <a:pt x="16" y="11"/>
                      <a:pt x="14" y="14"/>
                    </a:cubicBezTo>
                    <a:cubicBezTo>
                      <a:pt x="11" y="16"/>
                      <a:pt x="10" y="19"/>
                      <a:pt x="10" y="22"/>
                    </a:cubicBezTo>
                    <a:cubicBezTo>
                      <a:pt x="10" y="22"/>
                      <a:pt x="10" y="22"/>
                      <a:pt x="10" y="22"/>
                    </a:cubicBezTo>
                    <a:cubicBezTo>
                      <a:pt x="10" y="22"/>
                      <a:pt x="10" y="22"/>
                      <a:pt x="10" y="22"/>
                    </a:cubicBezTo>
                    <a:cubicBezTo>
                      <a:pt x="10" y="34"/>
                      <a:pt x="10" y="34"/>
                      <a:pt x="10" y="34"/>
                    </a:cubicBezTo>
                    <a:cubicBezTo>
                      <a:pt x="0" y="34"/>
                      <a:pt x="0" y="34"/>
                      <a:pt x="0" y="34"/>
                    </a:cubicBezTo>
                    <a:cubicBezTo>
                      <a:pt x="0" y="22"/>
                      <a:pt x="0" y="22"/>
                      <a:pt x="0" y="22"/>
                    </a:cubicBezTo>
                    <a:cubicBezTo>
                      <a:pt x="0" y="22"/>
                      <a:pt x="0" y="22"/>
                      <a:pt x="0" y="22"/>
                    </a:cubicBezTo>
                    <a:cubicBezTo>
                      <a:pt x="0" y="22"/>
                      <a:pt x="0" y="22"/>
                      <a:pt x="0" y="22"/>
                    </a:cubicBezTo>
                    <a:cubicBezTo>
                      <a:pt x="0" y="16"/>
                      <a:pt x="3" y="11"/>
                      <a:pt x="7" y="7"/>
                    </a:cubicBezTo>
                    <a:cubicBezTo>
                      <a:pt x="11" y="3"/>
                      <a:pt x="17" y="1"/>
                      <a:pt x="23" y="0"/>
                    </a:cubicBezTo>
                    <a:cubicBezTo>
                      <a:pt x="23" y="0"/>
                      <a:pt x="23" y="0"/>
                      <a:pt x="23" y="0"/>
                    </a:cubicBezTo>
                    <a:close/>
                  </a:path>
                </a:pathLst>
              </a:custGeom>
              <a:solidFill>
                <a:srgbClr val="7C7A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319"/>
              <p:cNvSpPr>
                <a:spLocks noChangeArrowheads="1"/>
              </p:cNvSpPr>
              <p:nvPr/>
            </p:nvSpPr>
            <p:spPr bwMode="auto">
              <a:xfrm>
                <a:off x="9739389" y="4470534"/>
                <a:ext cx="1322914" cy="982844"/>
              </a:xfrm>
              <a:prstGeom prst="rect">
                <a:avLst/>
              </a:pr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4" name="Freeform 320"/>
              <p:cNvSpPr>
                <a:spLocks/>
              </p:cNvSpPr>
              <p:nvPr/>
            </p:nvSpPr>
            <p:spPr bwMode="auto">
              <a:xfrm>
                <a:off x="9739389" y="4515379"/>
                <a:ext cx="1322914" cy="646510"/>
              </a:xfrm>
              <a:custGeom>
                <a:avLst/>
                <a:gdLst>
                  <a:gd name="T0" fmla="*/ 354 w 354"/>
                  <a:gd name="T1" fmla="*/ 0 h 173"/>
                  <a:gd name="T2" fmla="*/ 354 w 354"/>
                  <a:gd name="T3" fmla="*/ 133 h 173"/>
                  <a:gd name="T4" fmla="*/ 182 w 354"/>
                  <a:gd name="T5" fmla="*/ 173 h 173"/>
                  <a:gd name="T6" fmla="*/ 0 w 354"/>
                  <a:gd name="T7" fmla="*/ 133 h 173"/>
                  <a:gd name="T8" fmla="*/ 0 w 354"/>
                  <a:gd name="T9" fmla="*/ 0 h 173"/>
                  <a:gd name="T10" fmla="*/ 354 w 354"/>
                  <a:gd name="T11" fmla="*/ 0 h 173"/>
                </a:gdLst>
                <a:ahLst/>
                <a:cxnLst>
                  <a:cxn ang="0">
                    <a:pos x="T0" y="T1"/>
                  </a:cxn>
                  <a:cxn ang="0">
                    <a:pos x="T2" y="T3"/>
                  </a:cxn>
                  <a:cxn ang="0">
                    <a:pos x="T4" y="T5"/>
                  </a:cxn>
                  <a:cxn ang="0">
                    <a:pos x="T6" y="T7"/>
                  </a:cxn>
                  <a:cxn ang="0">
                    <a:pos x="T8" y="T9"/>
                  </a:cxn>
                  <a:cxn ang="0">
                    <a:pos x="T10" y="T11"/>
                  </a:cxn>
                </a:cxnLst>
                <a:rect l="0" t="0" r="r" b="b"/>
                <a:pathLst>
                  <a:path w="354" h="173">
                    <a:moveTo>
                      <a:pt x="354" y="0"/>
                    </a:moveTo>
                    <a:lnTo>
                      <a:pt x="354" y="133"/>
                    </a:lnTo>
                    <a:lnTo>
                      <a:pt x="182" y="173"/>
                    </a:lnTo>
                    <a:lnTo>
                      <a:pt x="0" y="133"/>
                    </a:lnTo>
                    <a:lnTo>
                      <a:pt x="0" y="0"/>
                    </a:lnTo>
                    <a:lnTo>
                      <a:pt x="354" y="0"/>
                    </a:lnTo>
                    <a:close/>
                  </a:path>
                </a:pathLst>
              </a:custGeom>
              <a:solidFill>
                <a:srgbClr val="420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21"/>
              <p:cNvSpPr>
                <a:spLocks/>
              </p:cNvSpPr>
              <p:nvPr/>
            </p:nvSpPr>
            <p:spPr bwMode="auto">
              <a:xfrm>
                <a:off x="9702018" y="4451848"/>
                <a:ext cx="1397655" cy="683881"/>
              </a:xfrm>
              <a:custGeom>
                <a:avLst/>
                <a:gdLst>
                  <a:gd name="T0" fmla="*/ 0 w 374"/>
                  <a:gd name="T1" fmla="*/ 0 h 183"/>
                  <a:gd name="T2" fmla="*/ 374 w 374"/>
                  <a:gd name="T3" fmla="*/ 0 h 183"/>
                  <a:gd name="T4" fmla="*/ 374 w 374"/>
                  <a:gd name="T5" fmla="*/ 140 h 183"/>
                  <a:gd name="T6" fmla="*/ 194 w 374"/>
                  <a:gd name="T7" fmla="*/ 183 h 183"/>
                  <a:gd name="T8" fmla="*/ 0 w 374"/>
                  <a:gd name="T9" fmla="*/ 140 h 183"/>
                  <a:gd name="T10" fmla="*/ 0 w 374"/>
                  <a:gd name="T11" fmla="*/ 0 h 183"/>
                </a:gdLst>
                <a:ahLst/>
                <a:cxnLst>
                  <a:cxn ang="0">
                    <a:pos x="T0" y="T1"/>
                  </a:cxn>
                  <a:cxn ang="0">
                    <a:pos x="T2" y="T3"/>
                  </a:cxn>
                  <a:cxn ang="0">
                    <a:pos x="T4" y="T5"/>
                  </a:cxn>
                  <a:cxn ang="0">
                    <a:pos x="T6" y="T7"/>
                  </a:cxn>
                  <a:cxn ang="0">
                    <a:pos x="T8" y="T9"/>
                  </a:cxn>
                  <a:cxn ang="0">
                    <a:pos x="T10" y="T11"/>
                  </a:cxn>
                </a:cxnLst>
                <a:rect l="0" t="0" r="r" b="b"/>
                <a:pathLst>
                  <a:path w="374" h="183">
                    <a:moveTo>
                      <a:pt x="0" y="0"/>
                    </a:moveTo>
                    <a:lnTo>
                      <a:pt x="374" y="0"/>
                    </a:lnTo>
                    <a:lnTo>
                      <a:pt x="374" y="140"/>
                    </a:lnTo>
                    <a:lnTo>
                      <a:pt x="194" y="183"/>
                    </a:lnTo>
                    <a:lnTo>
                      <a:pt x="0" y="140"/>
                    </a:lnTo>
                    <a:lnTo>
                      <a:pt x="0" y="0"/>
                    </a:lnTo>
                    <a:close/>
                  </a:path>
                </a:pathLst>
              </a:custGeom>
              <a:solidFill>
                <a:srgbClr val="4C4C4C"/>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 name="Rectangle 322"/>
              <p:cNvSpPr>
                <a:spLocks noChangeArrowheads="1"/>
              </p:cNvSpPr>
              <p:nvPr/>
            </p:nvSpPr>
            <p:spPr bwMode="auto">
              <a:xfrm>
                <a:off x="10348526" y="5038564"/>
                <a:ext cx="149482" cy="149483"/>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 name="Rectangle 323"/>
              <p:cNvSpPr>
                <a:spLocks noChangeArrowheads="1"/>
              </p:cNvSpPr>
              <p:nvPr/>
            </p:nvSpPr>
            <p:spPr bwMode="auto">
              <a:xfrm>
                <a:off x="10348526" y="5038564"/>
                <a:ext cx="78479" cy="149483"/>
              </a:xfrm>
              <a:prstGeom prst="rect">
                <a:avLst/>
              </a:pr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8" name="Freeform 324"/>
              <p:cNvSpPr>
                <a:spLocks/>
              </p:cNvSpPr>
              <p:nvPr/>
            </p:nvSpPr>
            <p:spPr bwMode="auto">
              <a:xfrm>
                <a:off x="10206520" y="4089356"/>
                <a:ext cx="362495" cy="291490"/>
              </a:xfrm>
              <a:custGeom>
                <a:avLst/>
                <a:gdLst>
                  <a:gd name="T0" fmla="*/ 40 w 41"/>
                  <a:gd name="T1" fmla="*/ 0 h 33"/>
                  <a:gd name="T2" fmla="*/ 40 w 41"/>
                  <a:gd name="T3" fmla="*/ 11 h 33"/>
                  <a:gd name="T4" fmla="*/ 21 w 41"/>
                  <a:gd name="T5" fmla="*/ 32 h 33"/>
                  <a:gd name="T6" fmla="*/ 21 w 41"/>
                  <a:gd name="T7" fmla="*/ 32 h 33"/>
                  <a:gd name="T8" fmla="*/ 1 w 41"/>
                  <a:gd name="T9" fmla="*/ 14 h 33"/>
                  <a:gd name="T10" fmla="*/ 0 w 41"/>
                  <a:gd name="T11" fmla="*/ 2 h 33"/>
                  <a:gd name="T12" fmla="*/ 40 w 41"/>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0" y="0"/>
                    </a:moveTo>
                    <a:cubicBezTo>
                      <a:pt x="40" y="11"/>
                      <a:pt x="40" y="11"/>
                      <a:pt x="40" y="11"/>
                    </a:cubicBezTo>
                    <a:cubicBezTo>
                      <a:pt x="41" y="22"/>
                      <a:pt x="32" y="31"/>
                      <a:pt x="21" y="32"/>
                    </a:cubicBezTo>
                    <a:cubicBezTo>
                      <a:pt x="21" y="32"/>
                      <a:pt x="21" y="32"/>
                      <a:pt x="21" y="32"/>
                    </a:cubicBezTo>
                    <a:cubicBezTo>
                      <a:pt x="11" y="33"/>
                      <a:pt x="1" y="24"/>
                      <a:pt x="1" y="14"/>
                    </a:cubicBezTo>
                    <a:cubicBezTo>
                      <a:pt x="0" y="2"/>
                      <a:pt x="0" y="2"/>
                      <a:pt x="0" y="2"/>
                    </a:cubicBezTo>
                    <a:lnTo>
                      <a:pt x="40" y="0"/>
                    </a:ln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12402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290220" y="0"/>
            <a:ext cx="1901780" cy="1901780"/>
          </a:xfrm>
          <a:prstGeom prst="rect">
            <a:avLst/>
          </a:prstGeom>
        </p:spPr>
      </p:pic>
      <p:sp>
        <p:nvSpPr>
          <p:cNvPr id="2" name="Rectángulo 1"/>
          <p:cNvSpPr/>
          <p:nvPr/>
        </p:nvSpPr>
        <p:spPr>
          <a:xfrm>
            <a:off x="466164" y="392501"/>
            <a:ext cx="9188824" cy="941796"/>
          </a:xfrm>
          <a:prstGeom prst="rect">
            <a:avLst/>
          </a:prstGeom>
        </p:spPr>
        <p:txBody>
          <a:bodyPr wrap="square">
            <a:spAutoFit/>
          </a:bodyPr>
          <a:lstStyle/>
          <a:p>
            <a:pPr algn="just">
              <a:lnSpc>
                <a:spcPct val="115000"/>
              </a:lnSpc>
              <a:spcAft>
                <a:spcPts val="0"/>
              </a:spcAft>
            </a:pPr>
            <a:r>
              <a:rPr lang="es-ES" sz="2400" dirty="0" smtClean="0">
                <a:effectLst/>
                <a:latin typeface="Calibri" panose="020F0502020204030204" pitchFamily="34" charset="0"/>
                <a:ea typeface="Times New Roman" panose="02020603050405020304" pitchFamily="18" charset="0"/>
                <a:cs typeface="Arial" panose="020B0604020202020204" pitchFamily="34" charset="0"/>
              </a:rPr>
              <a:t>El Plan Operativo Anual (POA) 2016  considero 33  resultados,  en  las tres líneas estratégicas  de intervención del PEI  periodo 2013-2018.</a:t>
            </a:r>
            <a:endParaRPr lang="es-SV" sz="2400" dirty="0">
              <a:effectLst/>
              <a:latin typeface="Times New Roman" panose="02020603050405020304" pitchFamily="18" charset="0"/>
              <a:ea typeface="Times New Roman" panose="02020603050405020304" pitchFamily="18" charset="0"/>
            </a:endParaRPr>
          </a:p>
        </p:txBody>
      </p:sp>
      <p:graphicFrame>
        <p:nvGraphicFramePr>
          <p:cNvPr id="7" name="Diagrama 6"/>
          <p:cNvGraphicFramePr/>
          <p:nvPr>
            <p:extLst>
              <p:ext uri="{D42A27DB-BD31-4B8C-83A1-F6EECF244321}">
                <p14:modId xmlns:p14="http://schemas.microsoft.com/office/powerpoint/2010/main" val="1355898565"/>
              </p:ext>
            </p:extLst>
          </p:nvPr>
        </p:nvGraphicFramePr>
        <p:xfrm>
          <a:off x="0" y="1077409"/>
          <a:ext cx="11035343" cy="52693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755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7">
                                            <p:graphicEl>
                                              <a:dgm id="{CC622253-4D9A-483E-B296-4AA4466AB3B4}"/>
                                            </p:graphicEl>
                                          </p:spTgt>
                                        </p:tgtEl>
                                        <p:attrNameLst>
                                          <p:attrName>style.visibility</p:attrName>
                                        </p:attrNameLst>
                                      </p:cBhvr>
                                      <p:to>
                                        <p:strVal val="visible"/>
                                      </p:to>
                                    </p:set>
                                    <p:animEffect transition="in" filter="circle(in)">
                                      <p:cBhvr>
                                        <p:cTn id="11" dur="1000"/>
                                        <p:tgtEl>
                                          <p:spTgt spid="7">
                                            <p:graphicEl>
                                              <a:dgm id="{CC622253-4D9A-483E-B296-4AA4466AB3B4}"/>
                                            </p:graphicEl>
                                          </p:spTgt>
                                        </p:tgtEl>
                                      </p:cBhvr>
                                    </p:animEffect>
                                  </p:childTnLst>
                                </p:cTn>
                              </p:par>
                            </p:childTnLst>
                          </p:cTn>
                        </p:par>
                        <p:par>
                          <p:cTn id="12" fill="hold">
                            <p:stCondLst>
                              <p:cond delay="3000"/>
                            </p:stCondLst>
                            <p:childTnLst>
                              <p:par>
                                <p:cTn id="13" presetID="6" presetClass="entr" presetSubtype="16" fill="hold" grpId="0" nodeType="afterEffect">
                                  <p:stCondLst>
                                    <p:cond delay="0"/>
                                  </p:stCondLst>
                                  <p:childTnLst>
                                    <p:set>
                                      <p:cBhvr>
                                        <p:cTn id="14" dur="1" fill="hold">
                                          <p:stCondLst>
                                            <p:cond delay="0"/>
                                          </p:stCondLst>
                                        </p:cTn>
                                        <p:tgtEl>
                                          <p:spTgt spid="7">
                                            <p:graphicEl>
                                              <a:dgm id="{76E2C65F-7186-4449-8B33-4F0A278F0399}"/>
                                            </p:graphicEl>
                                          </p:spTgt>
                                        </p:tgtEl>
                                        <p:attrNameLst>
                                          <p:attrName>style.visibility</p:attrName>
                                        </p:attrNameLst>
                                      </p:cBhvr>
                                      <p:to>
                                        <p:strVal val="visible"/>
                                      </p:to>
                                    </p:set>
                                    <p:animEffect transition="in" filter="circle(in)">
                                      <p:cBhvr>
                                        <p:cTn id="15" dur="1000"/>
                                        <p:tgtEl>
                                          <p:spTgt spid="7">
                                            <p:graphicEl>
                                              <a:dgm id="{76E2C65F-7186-4449-8B33-4F0A278F0399}"/>
                                            </p:graphicEl>
                                          </p:spTgt>
                                        </p:tgtEl>
                                      </p:cBhvr>
                                    </p:animEffect>
                                  </p:childTnLst>
                                </p:cTn>
                              </p:par>
                            </p:childTnLst>
                          </p:cTn>
                        </p:par>
                        <p:par>
                          <p:cTn id="16" fill="hold">
                            <p:stCondLst>
                              <p:cond delay="4000"/>
                            </p:stCondLst>
                            <p:childTnLst>
                              <p:par>
                                <p:cTn id="17" presetID="6" presetClass="entr" presetSubtype="16" fill="hold" grpId="0" nodeType="afterEffect">
                                  <p:stCondLst>
                                    <p:cond delay="0"/>
                                  </p:stCondLst>
                                  <p:childTnLst>
                                    <p:set>
                                      <p:cBhvr>
                                        <p:cTn id="18" dur="1" fill="hold">
                                          <p:stCondLst>
                                            <p:cond delay="0"/>
                                          </p:stCondLst>
                                        </p:cTn>
                                        <p:tgtEl>
                                          <p:spTgt spid="7">
                                            <p:graphicEl>
                                              <a:dgm id="{8F278C7E-A827-45F4-8215-FBEE5C708778}"/>
                                            </p:graphicEl>
                                          </p:spTgt>
                                        </p:tgtEl>
                                        <p:attrNameLst>
                                          <p:attrName>style.visibility</p:attrName>
                                        </p:attrNameLst>
                                      </p:cBhvr>
                                      <p:to>
                                        <p:strVal val="visible"/>
                                      </p:to>
                                    </p:set>
                                    <p:animEffect transition="in" filter="circle(in)">
                                      <p:cBhvr>
                                        <p:cTn id="19" dur="1000"/>
                                        <p:tgtEl>
                                          <p:spTgt spid="7">
                                            <p:graphicEl>
                                              <a:dgm id="{8F278C7E-A827-45F4-8215-FBEE5C708778}"/>
                                            </p:graphicEl>
                                          </p:spTgt>
                                        </p:tgtEl>
                                      </p:cBhvr>
                                    </p:animEffect>
                                  </p:childTnLst>
                                </p:cTn>
                              </p:par>
                            </p:childTnLst>
                          </p:cTn>
                        </p:par>
                        <p:par>
                          <p:cTn id="20" fill="hold">
                            <p:stCondLst>
                              <p:cond delay="5000"/>
                            </p:stCondLst>
                            <p:childTnLst>
                              <p:par>
                                <p:cTn id="21" presetID="6" presetClass="entr" presetSubtype="16" fill="hold" grpId="0" nodeType="afterEffect">
                                  <p:stCondLst>
                                    <p:cond delay="0"/>
                                  </p:stCondLst>
                                  <p:childTnLst>
                                    <p:set>
                                      <p:cBhvr>
                                        <p:cTn id="22" dur="1" fill="hold">
                                          <p:stCondLst>
                                            <p:cond delay="0"/>
                                          </p:stCondLst>
                                        </p:cTn>
                                        <p:tgtEl>
                                          <p:spTgt spid="7">
                                            <p:graphicEl>
                                              <a:dgm id="{3FBCC0E5-929A-4B7C-8A4A-1DB31289AAEC}"/>
                                            </p:graphicEl>
                                          </p:spTgt>
                                        </p:tgtEl>
                                        <p:attrNameLst>
                                          <p:attrName>style.visibility</p:attrName>
                                        </p:attrNameLst>
                                      </p:cBhvr>
                                      <p:to>
                                        <p:strVal val="visible"/>
                                      </p:to>
                                    </p:set>
                                    <p:animEffect transition="in" filter="circle(in)">
                                      <p:cBhvr>
                                        <p:cTn id="23" dur="1000"/>
                                        <p:tgtEl>
                                          <p:spTgt spid="7">
                                            <p:graphicEl>
                                              <a:dgm id="{3FBCC0E5-929A-4B7C-8A4A-1DB31289AAEC}"/>
                                            </p:graphicEl>
                                          </p:spTgt>
                                        </p:tgtEl>
                                      </p:cBhvr>
                                    </p:animEffect>
                                  </p:childTnLst>
                                </p:cTn>
                              </p:par>
                            </p:childTnLst>
                          </p:cTn>
                        </p:par>
                        <p:par>
                          <p:cTn id="24" fill="hold">
                            <p:stCondLst>
                              <p:cond delay="6000"/>
                            </p:stCondLst>
                            <p:childTnLst>
                              <p:par>
                                <p:cTn id="25" presetID="6" presetClass="entr" presetSubtype="16" fill="hold" grpId="0" nodeType="afterEffect">
                                  <p:stCondLst>
                                    <p:cond delay="0"/>
                                  </p:stCondLst>
                                  <p:childTnLst>
                                    <p:set>
                                      <p:cBhvr>
                                        <p:cTn id="26" dur="1" fill="hold">
                                          <p:stCondLst>
                                            <p:cond delay="0"/>
                                          </p:stCondLst>
                                        </p:cTn>
                                        <p:tgtEl>
                                          <p:spTgt spid="7">
                                            <p:graphicEl>
                                              <a:dgm id="{23646DEF-5593-45CA-A438-6102F83A6FE2}"/>
                                            </p:graphicEl>
                                          </p:spTgt>
                                        </p:tgtEl>
                                        <p:attrNameLst>
                                          <p:attrName>style.visibility</p:attrName>
                                        </p:attrNameLst>
                                      </p:cBhvr>
                                      <p:to>
                                        <p:strVal val="visible"/>
                                      </p:to>
                                    </p:set>
                                    <p:animEffect transition="in" filter="circle(in)">
                                      <p:cBhvr>
                                        <p:cTn id="27" dur="1000"/>
                                        <p:tgtEl>
                                          <p:spTgt spid="7">
                                            <p:graphicEl>
                                              <a:dgm id="{23646DEF-5593-45CA-A438-6102F83A6FE2}"/>
                                            </p:graphicEl>
                                          </p:spTgt>
                                        </p:tgtEl>
                                      </p:cBhvr>
                                    </p:animEffect>
                                  </p:childTnLst>
                                </p:cTn>
                              </p:par>
                            </p:childTnLst>
                          </p:cTn>
                        </p:par>
                        <p:par>
                          <p:cTn id="28" fill="hold">
                            <p:stCondLst>
                              <p:cond delay="7000"/>
                            </p:stCondLst>
                            <p:childTnLst>
                              <p:par>
                                <p:cTn id="29" presetID="6" presetClass="entr" presetSubtype="16" fill="hold" grpId="0" nodeType="afterEffect">
                                  <p:stCondLst>
                                    <p:cond delay="0"/>
                                  </p:stCondLst>
                                  <p:childTnLst>
                                    <p:set>
                                      <p:cBhvr>
                                        <p:cTn id="30" dur="1" fill="hold">
                                          <p:stCondLst>
                                            <p:cond delay="0"/>
                                          </p:stCondLst>
                                        </p:cTn>
                                        <p:tgtEl>
                                          <p:spTgt spid="7">
                                            <p:graphicEl>
                                              <a:dgm id="{953AFC87-42B0-45B2-831A-5581E5DE75A6}"/>
                                            </p:graphicEl>
                                          </p:spTgt>
                                        </p:tgtEl>
                                        <p:attrNameLst>
                                          <p:attrName>style.visibility</p:attrName>
                                        </p:attrNameLst>
                                      </p:cBhvr>
                                      <p:to>
                                        <p:strVal val="visible"/>
                                      </p:to>
                                    </p:set>
                                    <p:animEffect transition="in" filter="circle(in)">
                                      <p:cBhvr>
                                        <p:cTn id="31" dur="1000"/>
                                        <p:tgtEl>
                                          <p:spTgt spid="7">
                                            <p:graphicEl>
                                              <a:dgm id="{953AFC87-42B0-45B2-831A-5581E5DE75A6}"/>
                                            </p:graphicEl>
                                          </p:spTgt>
                                        </p:tgtEl>
                                      </p:cBhvr>
                                    </p:animEffect>
                                  </p:childTnLst>
                                </p:cTn>
                              </p:par>
                            </p:childTnLst>
                          </p:cTn>
                        </p:par>
                        <p:par>
                          <p:cTn id="32" fill="hold">
                            <p:stCondLst>
                              <p:cond delay="8000"/>
                            </p:stCondLst>
                            <p:childTnLst>
                              <p:par>
                                <p:cTn id="33" presetID="6" presetClass="entr" presetSubtype="16" fill="hold" grpId="0" nodeType="afterEffect">
                                  <p:stCondLst>
                                    <p:cond delay="0"/>
                                  </p:stCondLst>
                                  <p:childTnLst>
                                    <p:set>
                                      <p:cBhvr>
                                        <p:cTn id="34" dur="1" fill="hold">
                                          <p:stCondLst>
                                            <p:cond delay="0"/>
                                          </p:stCondLst>
                                        </p:cTn>
                                        <p:tgtEl>
                                          <p:spTgt spid="7">
                                            <p:graphicEl>
                                              <a:dgm id="{C0BF2BD0-1612-46A7-B0CF-FED3F25767A3}"/>
                                            </p:graphicEl>
                                          </p:spTgt>
                                        </p:tgtEl>
                                        <p:attrNameLst>
                                          <p:attrName>style.visibility</p:attrName>
                                        </p:attrNameLst>
                                      </p:cBhvr>
                                      <p:to>
                                        <p:strVal val="visible"/>
                                      </p:to>
                                    </p:set>
                                    <p:animEffect transition="in" filter="circle(in)">
                                      <p:cBhvr>
                                        <p:cTn id="35" dur="1000"/>
                                        <p:tgtEl>
                                          <p:spTgt spid="7">
                                            <p:graphicEl>
                                              <a:dgm id="{C0BF2BD0-1612-46A7-B0CF-FED3F25767A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290220" y="0"/>
            <a:ext cx="1901780" cy="1901780"/>
          </a:xfrm>
          <a:prstGeom prst="rect">
            <a:avLst/>
          </a:prstGeom>
        </p:spPr>
      </p:pic>
      <p:pic>
        <p:nvPicPr>
          <p:cNvPr id="74" name="Imagen 73"/>
          <p:cNvPicPr>
            <a:picLocks noChangeAspect="1"/>
          </p:cNvPicPr>
          <p:nvPr/>
        </p:nvPicPr>
        <p:blipFill>
          <a:blip r:embed="rId3"/>
          <a:stretch>
            <a:fillRect/>
          </a:stretch>
        </p:blipFill>
        <p:spPr>
          <a:xfrm>
            <a:off x="10290220" y="0"/>
            <a:ext cx="1901780" cy="1901780"/>
          </a:xfrm>
          <a:prstGeom prst="rect">
            <a:avLst/>
          </a:prstGeom>
        </p:spPr>
      </p:pic>
      <p:sp>
        <p:nvSpPr>
          <p:cNvPr id="3" name="Rectángulo 2"/>
          <p:cNvSpPr/>
          <p:nvPr/>
        </p:nvSpPr>
        <p:spPr>
          <a:xfrm>
            <a:off x="127380" y="993000"/>
            <a:ext cx="9662616" cy="4093428"/>
          </a:xfrm>
          <a:prstGeom prst="rect">
            <a:avLst/>
          </a:prstGeom>
        </p:spPr>
        <p:txBody>
          <a:bodyPr wrap="square">
            <a:spAutoFit/>
          </a:bodyPr>
          <a:lstStyle/>
          <a:p>
            <a:r>
              <a:rPr lang="es-SV" sz="2000" b="1" dirty="0"/>
              <a:t> </a:t>
            </a:r>
            <a:endParaRPr lang="es-SV" sz="2000" dirty="0" smtClean="0">
              <a:effectLst/>
            </a:endParaRPr>
          </a:p>
          <a:p>
            <a:pPr marL="285750" lvl="0" indent="-285750" algn="just">
              <a:buFont typeface="Arial" panose="020B0604020202020204" pitchFamily="34" charset="0"/>
              <a:buChar char="•"/>
            </a:pPr>
            <a:r>
              <a:rPr lang="es-ES" sz="2000" dirty="0" smtClean="0"/>
              <a:t>37 </a:t>
            </a:r>
            <a:r>
              <a:rPr lang="es-ES" sz="2000" dirty="0"/>
              <a:t>informes de supervisión, orientadas a casos concretos, seguimiento a situaciones laborales y casos disciplinarios</a:t>
            </a:r>
            <a:r>
              <a:rPr lang="es-ES" sz="2000" dirty="0" smtClean="0"/>
              <a:t>.</a:t>
            </a:r>
          </a:p>
          <a:p>
            <a:pPr marL="285750" lvl="0" indent="-285750" algn="just">
              <a:buFont typeface="Arial" panose="020B0604020202020204" pitchFamily="34" charset="0"/>
              <a:buChar char="•"/>
            </a:pPr>
            <a:endParaRPr lang="es-SV" sz="2000" dirty="0"/>
          </a:p>
          <a:p>
            <a:pPr marL="285750" lvl="0" indent="-285750" algn="just">
              <a:buFont typeface="Arial" panose="020B0604020202020204" pitchFamily="34" charset="0"/>
              <a:buChar char="•"/>
            </a:pPr>
            <a:r>
              <a:rPr lang="es-ES" sz="2000" dirty="0"/>
              <a:t>Ejecución del plan de supervisión general 2016, que cubrió 15  Juntas de Protección en las que se revisaron 23,512 expedientes administrativos correspondientes a los dos primeros años de funcionamiento de las mismas. </a:t>
            </a:r>
            <a:endParaRPr lang="es-ES" sz="2000" dirty="0" smtClean="0"/>
          </a:p>
          <a:p>
            <a:pPr marL="285750" lvl="0" indent="-285750" algn="just">
              <a:buFont typeface="Arial" panose="020B0604020202020204" pitchFamily="34" charset="0"/>
              <a:buChar char="•"/>
            </a:pPr>
            <a:endParaRPr lang="es-SV" sz="2000" dirty="0"/>
          </a:p>
          <a:p>
            <a:pPr marL="285750" lvl="0" indent="-285750" algn="just">
              <a:buFont typeface="Arial" panose="020B0604020202020204" pitchFamily="34" charset="0"/>
              <a:buChar char="•"/>
            </a:pPr>
            <a:r>
              <a:rPr lang="es-ES" sz="2000" dirty="0"/>
              <a:t>Se brindó apoyo a 3 Juntas de Protección en la reducción de casos pendientes de trámite. </a:t>
            </a:r>
            <a:endParaRPr lang="es-ES" sz="2000" dirty="0" smtClean="0"/>
          </a:p>
          <a:p>
            <a:pPr marL="285750" lvl="0" indent="-285750" algn="just">
              <a:buFont typeface="Arial" panose="020B0604020202020204" pitchFamily="34" charset="0"/>
              <a:buChar char="•"/>
            </a:pPr>
            <a:endParaRPr lang="es-SV" sz="2000" dirty="0"/>
          </a:p>
          <a:p>
            <a:pPr marL="285750" lvl="0" indent="-285750" algn="just">
              <a:buFont typeface="Arial" panose="020B0604020202020204" pitchFamily="34" charset="0"/>
              <a:buChar char="•"/>
            </a:pPr>
            <a:r>
              <a:rPr lang="es-ES" sz="2000" dirty="0"/>
              <a:t>Curso especializado sobre Proceso Constitucional y Dirección de Audiencia con enfoque de Derechos de Niñez y Adolescencia, con la participación de 40 profesionales de diferentes áreas del CONNA</a:t>
            </a:r>
            <a:r>
              <a:rPr lang="es-ES" dirty="0"/>
              <a:t>. </a:t>
            </a:r>
            <a:endParaRPr lang="es-SV" dirty="0"/>
          </a:p>
        </p:txBody>
      </p:sp>
      <p:grpSp>
        <p:nvGrpSpPr>
          <p:cNvPr id="7" name="Group 25"/>
          <p:cNvGrpSpPr/>
          <p:nvPr/>
        </p:nvGrpSpPr>
        <p:grpSpPr>
          <a:xfrm>
            <a:off x="9789996" y="2151470"/>
            <a:ext cx="1936094" cy="3747531"/>
            <a:chOff x="8199726" y="980132"/>
            <a:chExt cx="2899947" cy="5325290"/>
          </a:xfrm>
        </p:grpSpPr>
        <p:sp>
          <p:nvSpPr>
            <p:cNvPr id="8" name="Freeform 303"/>
            <p:cNvSpPr>
              <a:spLocks/>
            </p:cNvSpPr>
            <p:nvPr/>
          </p:nvSpPr>
          <p:spPr bwMode="auto">
            <a:xfrm>
              <a:off x="8252045" y="3106512"/>
              <a:ext cx="930525" cy="762357"/>
            </a:xfrm>
            <a:custGeom>
              <a:avLst/>
              <a:gdLst>
                <a:gd name="T0" fmla="*/ 65 w 105"/>
                <a:gd name="T1" fmla="*/ 86 h 86"/>
                <a:gd name="T2" fmla="*/ 8 w 105"/>
                <a:gd name="T3" fmla="*/ 34 h 86"/>
                <a:gd name="T4" fmla="*/ 7 w 105"/>
                <a:gd name="T5" fmla="*/ 8 h 86"/>
                <a:gd name="T6" fmla="*/ 7 w 105"/>
                <a:gd name="T7" fmla="*/ 8 h 86"/>
                <a:gd name="T8" fmla="*/ 33 w 105"/>
                <a:gd name="T9" fmla="*/ 7 h 86"/>
                <a:gd name="T10" fmla="*/ 105 w 105"/>
                <a:gd name="T11" fmla="*/ 72 h 86"/>
                <a:gd name="T12" fmla="*/ 101 w 105"/>
                <a:gd name="T13" fmla="*/ 76 h 86"/>
                <a:gd name="T14" fmla="*/ 65 w 10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6">
                  <a:moveTo>
                    <a:pt x="65" y="86"/>
                  </a:moveTo>
                  <a:cubicBezTo>
                    <a:pt x="8" y="34"/>
                    <a:pt x="8" y="34"/>
                    <a:pt x="8" y="34"/>
                  </a:cubicBezTo>
                  <a:cubicBezTo>
                    <a:pt x="0" y="27"/>
                    <a:pt x="0" y="15"/>
                    <a:pt x="7" y="8"/>
                  </a:cubicBezTo>
                  <a:cubicBezTo>
                    <a:pt x="7" y="8"/>
                    <a:pt x="7" y="8"/>
                    <a:pt x="7" y="8"/>
                  </a:cubicBezTo>
                  <a:cubicBezTo>
                    <a:pt x="14" y="0"/>
                    <a:pt x="26" y="0"/>
                    <a:pt x="33" y="7"/>
                  </a:cubicBezTo>
                  <a:cubicBezTo>
                    <a:pt x="105" y="72"/>
                    <a:pt x="105" y="72"/>
                    <a:pt x="105" y="72"/>
                  </a:cubicBezTo>
                  <a:cubicBezTo>
                    <a:pt x="101" y="76"/>
                    <a:pt x="101" y="76"/>
                    <a:pt x="101" y="76"/>
                  </a:cubicBezTo>
                  <a:lnTo>
                    <a:pt x="65" y="86"/>
                  </a:lnTo>
                  <a:close/>
                </a:path>
              </a:pathLst>
            </a:custGeom>
            <a:solidFill>
              <a:srgbClr val="484848"/>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9" name="Group 27"/>
            <p:cNvGrpSpPr/>
            <p:nvPr/>
          </p:nvGrpSpPr>
          <p:grpSpPr>
            <a:xfrm>
              <a:off x="8199726" y="980132"/>
              <a:ext cx="2899947" cy="5325290"/>
              <a:chOff x="8199726" y="980132"/>
              <a:chExt cx="2899947" cy="5325290"/>
            </a:xfrm>
          </p:grpSpPr>
          <p:sp>
            <p:nvSpPr>
              <p:cNvPr id="10" name="Freeform 282"/>
              <p:cNvSpPr>
                <a:spLocks/>
              </p:cNvSpPr>
              <p:nvPr/>
            </p:nvSpPr>
            <p:spPr bwMode="auto">
              <a:xfrm>
                <a:off x="9126513" y="4328525"/>
                <a:ext cx="1061321" cy="1887208"/>
              </a:xfrm>
              <a:custGeom>
                <a:avLst/>
                <a:gdLst>
                  <a:gd name="T0" fmla="*/ 31 w 120"/>
                  <a:gd name="T1" fmla="*/ 0 h 213"/>
                  <a:gd name="T2" fmla="*/ 31 w 120"/>
                  <a:gd name="T3" fmla="*/ 0 h 213"/>
                  <a:gd name="T4" fmla="*/ 33 w 120"/>
                  <a:gd name="T5" fmla="*/ 0 h 213"/>
                  <a:gd name="T6" fmla="*/ 88 w 120"/>
                  <a:gd name="T7" fmla="*/ 0 h 213"/>
                  <a:gd name="T8" fmla="*/ 90 w 120"/>
                  <a:gd name="T9" fmla="*/ 0 h 213"/>
                  <a:gd name="T10" fmla="*/ 90 w 120"/>
                  <a:gd name="T11" fmla="*/ 0 h 213"/>
                  <a:gd name="T12" fmla="*/ 92 w 120"/>
                  <a:gd name="T13" fmla="*/ 0 h 213"/>
                  <a:gd name="T14" fmla="*/ 120 w 120"/>
                  <a:gd name="T15" fmla="*/ 0 h 213"/>
                  <a:gd name="T16" fmla="*/ 120 w 120"/>
                  <a:gd name="T17" fmla="*/ 7 h 213"/>
                  <a:gd name="T18" fmla="*/ 120 w 120"/>
                  <a:gd name="T19" fmla="*/ 8 h 213"/>
                  <a:gd name="T20" fmla="*/ 120 w 120"/>
                  <a:gd name="T21" fmla="*/ 211 h 213"/>
                  <a:gd name="T22" fmla="*/ 120 w 120"/>
                  <a:gd name="T23" fmla="*/ 213 h 213"/>
                  <a:gd name="T24" fmla="*/ 62 w 120"/>
                  <a:gd name="T25" fmla="*/ 213 h 213"/>
                  <a:gd name="T26" fmla="*/ 62 w 120"/>
                  <a:gd name="T27" fmla="*/ 211 h 213"/>
                  <a:gd name="T28" fmla="*/ 62 w 120"/>
                  <a:gd name="T29" fmla="*/ 90 h 213"/>
                  <a:gd name="T30" fmla="*/ 62 w 120"/>
                  <a:gd name="T31" fmla="*/ 89 h 213"/>
                  <a:gd name="T32" fmla="*/ 62 w 120"/>
                  <a:gd name="T33" fmla="*/ 39 h 213"/>
                  <a:gd name="T34" fmla="*/ 60 w 120"/>
                  <a:gd name="T35" fmla="*/ 34 h 213"/>
                  <a:gd name="T36" fmla="*/ 60 w 120"/>
                  <a:gd name="T37" fmla="*/ 34 h 213"/>
                  <a:gd name="T38" fmla="*/ 58 w 120"/>
                  <a:gd name="T39" fmla="*/ 38 h 213"/>
                  <a:gd name="T40" fmla="*/ 58 w 120"/>
                  <a:gd name="T41" fmla="*/ 38 h 213"/>
                  <a:gd name="T42" fmla="*/ 58 w 120"/>
                  <a:gd name="T43" fmla="*/ 211 h 213"/>
                  <a:gd name="T44" fmla="*/ 58 w 120"/>
                  <a:gd name="T45" fmla="*/ 213 h 213"/>
                  <a:gd name="T46" fmla="*/ 1 w 120"/>
                  <a:gd name="T47" fmla="*/ 213 h 213"/>
                  <a:gd name="T48" fmla="*/ 0 w 120"/>
                  <a:gd name="T49" fmla="*/ 211 h 213"/>
                  <a:gd name="T50" fmla="*/ 0 w 120"/>
                  <a:gd name="T51" fmla="*/ 5 h 213"/>
                  <a:gd name="T52" fmla="*/ 1 w 120"/>
                  <a:gd name="T53" fmla="*/ 4 h 213"/>
                  <a:gd name="T54" fmla="*/ 1 w 120"/>
                  <a:gd name="T55" fmla="*/ 0 h 213"/>
                  <a:gd name="T56" fmla="*/ 29 w 120"/>
                  <a:gd name="T57" fmla="*/ 0 h 213"/>
                  <a:gd name="T58" fmla="*/ 31 w 120"/>
                  <a:gd name="T59"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213">
                    <a:moveTo>
                      <a:pt x="31" y="0"/>
                    </a:moveTo>
                    <a:cubicBezTo>
                      <a:pt x="31" y="0"/>
                      <a:pt x="31" y="0"/>
                      <a:pt x="31" y="0"/>
                    </a:cubicBezTo>
                    <a:cubicBezTo>
                      <a:pt x="32" y="0"/>
                      <a:pt x="33" y="0"/>
                      <a:pt x="33" y="0"/>
                    </a:cubicBezTo>
                    <a:cubicBezTo>
                      <a:pt x="88" y="0"/>
                      <a:pt x="88" y="0"/>
                      <a:pt x="88" y="0"/>
                    </a:cubicBezTo>
                    <a:cubicBezTo>
                      <a:pt x="88" y="0"/>
                      <a:pt x="89" y="0"/>
                      <a:pt x="90" y="0"/>
                    </a:cubicBezTo>
                    <a:cubicBezTo>
                      <a:pt x="90" y="0"/>
                      <a:pt x="90" y="0"/>
                      <a:pt x="90" y="0"/>
                    </a:cubicBezTo>
                    <a:cubicBezTo>
                      <a:pt x="91" y="0"/>
                      <a:pt x="91" y="0"/>
                      <a:pt x="92" y="0"/>
                    </a:cubicBezTo>
                    <a:cubicBezTo>
                      <a:pt x="120" y="0"/>
                      <a:pt x="120" y="0"/>
                      <a:pt x="120" y="0"/>
                    </a:cubicBezTo>
                    <a:cubicBezTo>
                      <a:pt x="120" y="7"/>
                      <a:pt x="120" y="7"/>
                      <a:pt x="120" y="7"/>
                    </a:cubicBezTo>
                    <a:cubicBezTo>
                      <a:pt x="120" y="7"/>
                      <a:pt x="120" y="8"/>
                      <a:pt x="120" y="8"/>
                    </a:cubicBezTo>
                    <a:cubicBezTo>
                      <a:pt x="120" y="211"/>
                      <a:pt x="120" y="211"/>
                      <a:pt x="120" y="211"/>
                    </a:cubicBezTo>
                    <a:cubicBezTo>
                      <a:pt x="120" y="212"/>
                      <a:pt x="120" y="212"/>
                      <a:pt x="120" y="213"/>
                    </a:cubicBezTo>
                    <a:cubicBezTo>
                      <a:pt x="62" y="213"/>
                      <a:pt x="62" y="213"/>
                      <a:pt x="62" y="213"/>
                    </a:cubicBezTo>
                    <a:cubicBezTo>
                      <a:pt x="62" y="212"/>
                      <a:pt x="62" y="212"/>
                      <a:pt x="62" y="211"/>
                    </a:cubicBezTo>
                    <a:cubicBezTo>
                      <a:pt x="62" y="90"/>
                      <a:pt x="62" y="90"/>
                      <a:pt x="62" y="90"/>
                    </a:cubicBezTo>
                    <a:cubicBezTo>
                      <a:pt x="62" y="90"/>
                      <a:pt x="62" y="89"/>
                      <a:pt x="62" y="89"/>
                    </a:cubicBezTo>
                    <a:cubicBezTo>
                      <a:pt x="62" y="39"/>
                      <a:pt x="62" y="39"/>
                      <a:pt x="62" y="39"/>
                    </a:cubicBezTo>
                    <a:cubicBezTo>
                      <a:pt x="62" y="36"/>
                      <a:pt x="63" y="34"/>
                      <a:pt x="60" y="34"/>
                    </a:cubicBezTo>
                    <a:cubicBezTo>
                      <a:pt x="60" y="34"/>
                      <a:pt x="60" y="34"/>
                      <a:pt x="60" y="34"/>
                    </a:cubicBezTo>
                    <a:cubicBezTo>
                      <a:pt x="57" y="34"/>
                      <a:pt x="59" y="36"/>
                      <a:pt x="58" y="38"/>
                    </a:cubicBezTo>
                    <a:cubicBezTo>
                      <a:pt x="58" y="38"/>
                      <a:pt x="58" y="38"/>
                      <a:pt x="58" y="38"/>
                    </a:cubicBezTo>
                    <a:cubicBezTo>
                      <a:pt x="58" y="211"/>
                      <a:pt x="58" y="211"/>
                      <a:pt x="58" y="211"/>
                    </a:cubicBezTo>
                    <a:cubicBezTo>
                      <a:pt x="58" y="212"/>
                      <a:pt x="58" y="212"/>
                      <a:pt x="58" y="213"/>
                    </a:cubicBezTo>
                    <a:cubicBezTo>
                      <a:pt x="1" y="213"/>
                      <a:pt x="1" y="213"/>
                      <a:pt x="1" y="213"/>
                    </a:cubicBezTo>
                    <a:cubicBezTo>
                      <a:pt x="1" y="212"/>
                      <a:pt x="0" y="212"/>
                      <a:pt x="0" y="211"/>
                    </a:cubicBezTo>
                    <a:cubicBezTo>
                      <a:pt x="0" y="5"/>
                      <a:pt x="0" y="5"/>
                      <a:pt x="0" y="5"/>
                    </a:cubicBezTo>
                    <a:cubicBezTo>
                      <a:pt x="0" y="5"/>
                      <a:pt x="0" y="4"/>
                      <a:pt x="1" y="4"/>
                    </a:cubicBezTo>
                    <a:cubicBezTo>
                      <a:pt x="1" y="0"/>
                      <a:pt x="1" y="0"/>
                      <a:pt x="1" y="0"/>
                    </a:cubicBezTo>
                    <a:cubicBezTo>
                      <a:pt x="29" y="0"/>
                      <a:pt x="29" y="0"/>
                      <a:pt x="29" y="0"/>
                    </a:cubicBezTo>
                    <a:cubicBezTo>
                      <a:pt x="30" y="0"/>
                      <a:pt x="30" y="0"/>
                      <a:pt x="31" y="0"/>
                    </a:cubicBezTo>
                    <a:close/>
                  </a:path>
                </a:pathLst>
              </a:custGeom>
              <a:solidFill>
                <a:srgbClr val="66666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 name="Freeform 283"/>
              <p:cNvSpPr>
                <a:spLocks/>
              </p:cNvSpPr>
              <p:nvPr/>
            </p:nvSpPr>
            <p:spPr bwMode="auto">
              <a:xfrm>
                <a:off x="9126513" y="4328525"/>
                <a:ext cx="530660" cy="1887208"/>
              </a:xfrm>
              <a:custGeom>
                <a:avLst/>
                <a:gdLst>
                  <a:gd name="T0" fmla="*/ 31 w 60"/>
                  <a:gd name="T1" fmla="*/ 0 h 213"/>
                  <a:gd name="T2" fmla="*/ 31 w 60"/>
                  <a:gd name="T3" fmla="*/ 0 h 213"/>
                  <a:gd name="T4" fmla="*/ 33 w 60"/>
                  <a:gd name="T5" fmla="*/ 0 h 213"/>
                  <a:gd name="T6" fmla="*/ 60 w 60"/>
                  <a:gd name="T7" fmla="*/ 0 h 213"/>
                  <a:gd name="T8" fmla="*/ 60 w 60"/>
                  <a:gd name="T9" fmla="*/ 34 h 213"/>
                  <a:gd name="T10" fmla="*/ 60 w 60"/>
                  <a:gd name="T11" fmla="*/ 34 h 213"/>
                  <a:gd name="T12" fmla="*/ 60 w 60"/>
                  <a:gd name="T13" fmla="*/ 34 h 213"/>
                  <a:gd name="T14" fmla="*/ 58 w 60"/>
                  <a:gd name="T15" fmla="*/ 38 h 213"/>
                  <a:gd name="T16" fmla="*/ 58 w 60"/>
                  <a:gd name="T17" fmla="*/ 38 h 213"/>
                  <a:gd name="T18" fmla="*/ 58 w 60"/>
                  <a:gd name="T19" fmla="*/ 211 h 213"/>
                  <a:gd name="T20" fmla="*/ 58 w 60"/>
                  <a:gd name="T21" fmla="*/ 213 h 213"/>
                  <a:gd name="T22" fmla="*/ 1 w 60"/>
                  <a:gd name="T23" fmla="*/ 213 h 213"/>
                  <a:gd name="T24" fmla="*/ 0 w 60"/>
                  <a:gd name="T25" fmla="*/ 211 h 213"/>
                  <a:gd name="T26" fmla="*/ 0 w 60"/>
                  <a:gd name="T27" fmla="*/ 5 h 213"/>
                  <a:gd name="T28" fmla="*/ 1 w 60"/>
                  <a:gd name="T29" fmla="*/ 4 h 213"/>
                  <a:gd name="T30" fmla="*/ 1 w 60"/>
                  <a:gd name="T31" fmla="*/ 0 h 213"/>
                  <a:gd name="T32" fmla="*/ 29 w 60"/>
                  <a:gd name="T33" fmla="*/ 0 h 213"/>
                  <a:gd name="T34" fmla="*/ 31 w 60"/>
                  <a:gd name="T3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13">
                    <a:moveTo>
                      <a:pt x="31" y="0"/>
                    </a:moveTo>
                    <a:cubicBezTo>
                      <a:pt x="31" y="0"/>
                      <a:pt x="31" y="0"/>
                      <a:pt x="31" y="0"/>
                    </a:cubicBezTo>
                    <a:cubicBezTo>
                      <a:pt x="32" y="0"/>
                      <a:pt x="33" y="0"/>
                      <a:pt x="33" y="0"/>
                    </a:cubicBezTo>
                    <a:cubicBezTo>
                      <a:pt x="60" y="0"/>
                      <a:pt x="60" y="0"/>
                      <a:pt x="60" y="0"/>
                    </a:cubicBezTo>
                    <a:cubicBezTo>
                      <a:pt x="60" y="34"/>
                      <a:pt x="60" y="34"/>
                      <a:pt x="60" y="34"/>
                    </a:cubicBezTo>
                    <a:cubicBezTo>
                      <a:pt x="60" y="34"/>
                      <a:pt x="60" y="34"/>
                      <a:pt x="60" y="34"/>
                    </a:cubicBezTo>
                    <a:cubicBezTo>
                      <a:pt x="60" y="34"/>
                      <a:pt x="60" y="34"/>
                      <a:pt x="60" y="34"/>
                    </a:cubicBezTo>
                    <a:cubicBezTo>
                      <a:pt x="57" y="34"/>
                      <a:pt x="59" y="36"/>
                      <a:pt x="58" y="38"/>
                    </a:cubicBezTo>
                    <a:cubicBezTo>
                      <a:pt x="58" y="38"/>
                      <a:pt x="58" y="38"/>
                      <a:pt x="58" y="38"/>
                    </a:cubicBezTo>
                    <a:cubicBezTo>
                      <a:pt x="58" y="211"/>
                      <a:pt x="58" y="211"/>
                      <a:pt x="58" y="211"/>
                    </a:cubicBezTo>
                    <a:cubicBezTo>
                      <a:pt x="58" y="212"/>
                      <a:pt x="58" y="212"/>
                      <a:pt x="58" y="213"/>
                    </a:cubicBezTo>
                    <a:cubicBezTo>
                      <a:pt x="1" y="213"/>
                      <a:pt x="1" y="213"/>
                      <a:pt x="1" y="213"/>
                    </a:cubicBezTo>
                    <a:cubicBezTo>
                      <a:pt x="1" y="212"/>
                      <a:pt x="0" y="212"/>
                      <a:pt x="0" y="211"/>
                    </a:cubicBezTo>
                    <a:cubicBezTo>
                      <a:pt x="0" y="5"/>
                      <a:pt x="0" y="5"/>
                      <a:pt x="0" y="5"/>
                    </a:cubicBezTo>
                    <a:cubicBezTo>
                      <a:pt x="0" y="5"/>
                      <a:pt x="0" y="4"/>
                      <a:pt x="1" y="4"/>
                    </a:cubicBezTo>
                    <a:cubicBezTo>
                      <a:pt x="1" y="0"/>
                      <a:pt x="1" y="0"/>
                      <a:pt x="1" y="0"/>
                    </a:cubicBezTo>
                    <a:cubicBezTo>
                      <a:pt x="29" y="0"/>
                      <a:pt x="29" y="0"/>
                      <a:pt x="29" y="0"/>
                    </a:cubicBezTo>
                    <a:cubicBezTo>
                      <a:pt x="30" y="0"/>
                      <a:pt x="30" y="0"/>
                      <a:pt x="31" y="0"/>
                    </a:cubicBezTo>
                    <a:close/>
                  </a:path>
                </a:pathLst>
              </a:custGeom>
              <a:solidFill>
                <a:srgbClr val="66666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 name="Freeform 284"/>
              <p:cNvSpPr>
                <a:spLocks/>
              </p:cNvSpPr>
              <p:nvPr/>
            </p:nvSpPr>
            <p:spPr bwMode="auto">
              <a:xfrm>
                <a:off x="9100353" y="6028880"/>
                <a:ext cx="541873" cy="276542"/>
              </a:xfrm>
              <a:custGeom>
                <a:avLst/>
                <a:gdLst>
                  <a:gd name="T0" fmla="*/ 30 w 61"/>
                  <a:gd name="T1" fmla="*/ 0 h 31"/>
                  <a:gd name="T2" fmla="*/ 30 w 61"/>
                  <a:gd name="T3" fmla="*/ 0 h 31"/>
                  <a:gd name="T4" fmla="*/ 61 w 61"/>
                  <a:gd name="T5" fmla="*/ 25 h 31"/>
                  <a:gd name="T6" fmla="*/ 61 w 61"/>
                  <a:gd name="T7" fmla="*/ 31 h 31"/>
                  <a:gd name="T8" fmla="*/ 56 w 61"/>
                  <a:gd name="T9" fmla="*/ 31 h 31"/>
                  <a:gd name="T10" fmla="*/ 56 w 61"/>
                  <a:gd name="T11" fmla="*/ 30 h 31"/>
                  <a:gd name="T12" fmla="*/ 52 w 61"/>
                  <a:gd name="T13" fmla="*/ 27 h 31"/>
                  <a:gd name="T14" fmla="*/ 49 w 61"/>
                  <a:gd name="T15" fmla="*/ 30 h 31"/>
                  <a:gd name="T16" fmla="*/ 49 w 61"/>
                  <a:gd name="T17" fmla="*/ 31 h 31"/>
                  <a:gd name="T18" fmla="*/ 45 w 61"/>
                  <a:gd name="T19" fmla="*/ 31 h 31"/>
                  <a:gd name="T20" fmla="*/ 45 w 61"/>
                  <a:gd name="T21" fmla="*/ 30 h 31"/>
                  <a:gd name="T22" fmla="*/ 41 w 61"/>
                  <a:gd name="T23" fmla="*/ 27 h 31"/>
                  <a:gd name="T24" fmla="*/ 38 w 61"/>
                  <a:gd name="T25" fmla="*/ 30 h 31"/>
                  <a:gd name="T26" fmla="*/ 38 w 61"/>
                  <a:gd name="T27" fmla="*/ 31 h 31"/>
                  <a:gd name="T28" fmla="*/ 34 w 61"/>
                  <a:gd name="T29" fmla="*/ 31 h 31"/>
                  <a:gd name="T30" fmla="*/ 34 w 61"/>
                  <a:gd name="T31" fmla="*/ 30 h 31"/>
                  <a:gd name="T32" fmla="*/ 30 w 61"/>
                  <a:gd name="T33" fmla="*/ 27 h 31"/>
                  <a:gd name="T34" fmla="*/ 27 w 61"/>
                  <a:gd name="T35" fmla="*/ 30 h 31"/>
                  <a:gd name="T36" fmla="*/ 27 w 61"/>
                  <a:gd name="T37" fmla="*/ 31 h 31"/>
                  <a:gd name="T38" fmla="*/ 23 w 61"/>
                  <a:gd name="T39" fmla="*/ 31 h 31"/>
                  <a:gd name="T40" fmla="*/ 23 w 61"/>
                  <a:gd name="T41" fmla="*/ 30 h 31"/>
                  <a:gd name="T42" fmla="*/ 19 w 61"/>
                  <a:gd name="T43" fmla="*/ 27 h 31"/>
                  <a:gd name="T44" fmla="*/ 16 w 61"/>
                  <a:gd name="T45" fmla="*/ 30 h 31"/>
                  <a:gd name="T46" fmla="*/ 16 w 61"/>
                  <a:gd name="T47" fmla="*/ 31 h 31"/>
                  <a:gd name="T48" fmla="*/ 12 w 61"/>
                  <a:gd name="T49" fmla="*/ 31 h 31"/>
                  <a:gd name="T50" fmla="*/ 12 w 61"/>
                  <a:gd name="T51" fmla="*/ 30 h 31"/>
                  <a:gd name="T52" fmla="*/ 8 w 61"/>
                  <a:gd name="T53" fmla="*/ 27 h 31"/>
                  <a:gd name="T54" fmla="*/ 5 w 61"/>
                  <a:gd name="T55" fmla="*/ 30 h 31"/>
                  <a:gd name="T56" fmla="*/ 5 w 61"/>
                  <a:gd name="T57" fmla="*/ 31 h 31"/>
                  <a:gd name="T58" fmla="*/ 0 w 61"/>
                  <a:gd name="T59" fmla="*/ 31 h 31"/>
                  <a:gd name="T60" fmla="*/ 0 w 61"/>
                  <a:gd name="T61" fmla="*/ 25 h 31"/>
                  <a:gd name="T62" fmla="*/ 30 w 61"/>
                  <a:gd name="T6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31">
                    <a:moveTo>
                      <a:pt x="30" y="0"/>
                    </a:moveTo>
                    <a:cubicBezTo>
                      <a:pt x="30" y="0"/>
                      <a:pt x="30" y="0"/>
                      <a:pt x="30" y="0"/>
                    </a:cubicBezTo>
                    <a:cubicBezTo>
                      <a:pt x="47" y="0"/>
                      <a:pt x="61" y="11"/>
                      <a:pt x="61" y="25"/>
                    </a:cubicBezTo>
                    <a:cubicBezTo>
                      <a:pt x="61" y="31"/>
                      <a:pt x="61" y="31"/>
                      <a:pt x="61" y="31"/>
                    </a:cubicBezTo>
                    <a:cubicBezTo>
                      <a:pt x="56" y="31"/>
                      <a:pt x="56" y="31"/>
                      <a:pt x="56" y="31"/>
                    </a:cubicBezTo>
                    <a:cubicBezTo>
                      <a:pt x="56" y="30"/>
                      <a:pt x="56" y="30"/>
                      <a:pt x="56" y="30"/>
                    </a:cubicBezTo>
                    <a:cubicBezTo>
                      <a:pt x="56" y="28"/>
                      <a:pt x="54" y="27"/>
                      <a:pt x="52" y="27"/>
                    </a:cubicBezTo>
                    <a:cubicBezTo>
                      <a:pt x="50" y="27"/>
                      <a:pt x="49" y="28"/>
                      <a:pt x="49" y="30"/>
                    </a:cubicBezTo>
                    <a:cubicBezTo>
                      <a:pt x="49" y="31"/>
                      <a:pt x="49" y="31"/>
                      <a:pt x="49" y="31"/>
                    </a:cubicBezTo>
                    <a:cubicBezTo>
                      <a:pt x="45" y="31"/>
                      <a:pt x="45" y="31"/>
                      <a:pt x="45" y="31"/>
                    </a:cubicBezTo>
                    <a:cubicBezTo>
                      <a:pt x="45" y="30"/>
                      <a:pt x="45" y="30"/>
                      <a:pt x="45" y="30"/>
                    </a:cubicBezTo>
                    <a:cubicBezTo>
                      <a:pt x="45" y="28"/>
                      <a:pt x="43" y="27"/>
                      <a:pt x="41" y="27"/>
                    </a:cubicBezTo>
                    <a:cubicBezTo>
                      <a:pt x="39" y="27"/>
                      <a:pt x="38" y="28"/>
                      <a:pt x="38" y="30"/>
                    </a:cubicBezTo>
                    <a:cubicBezTo>
                      <a:pt x="38" y="31"/>
                      <a:pt x="38" y="31"/>
                      <a:pt x="38" y="31"/>
                    </a:cubicBezTo>
                    <a:cubicBezTo>
                      <a:pt x="34" y="31"/>
                      <a:pt x="34" y="31"/>
                      <a:pt x="34" y="31"/>
                    </a:cubicBezTo>
                    <a:cubicBezTo>
                      <a:pt x="34" y="30"/>
                      <a:pt x="34" y="30"/>
                      <a:pt x="34" y="30"/>
                    </a:cubicBezTo>
                    <a:cubicBezTo>
                      <a:pt x="34" y="28"/>
                      <a:pt x="32" y="27"/>
                      <a:pt x="30" y="27"/>
                    </a:cubicBezTo>
                    <a:cubicBezTo>
                      <a:pt x="28" y="27"/>
                      <a:pt x="27" y="28"/>
                      <a:pt x="27" y="30"/>
                    </a:cubicBezTo>
                    <a:cubicBezTo>
                      <a:pt x="27" y="31"/>
                      <a:pt x="27" y="31"/>
                      <a:pt x="27" y="31"/>
                    </a:cubicBezTo>
                    <a:cubicBezTo>
                      <a:pt x="23" y="31"/>
                      <a:pt x="23" y="31"/>
                      <a:pt x="23" y="31"/>
                    </a:cubicBezTo>
                    <a:cubicBezTo>
                      <a:pt x="23" y="30"/>
                      <a:pt x="23" y="30"/>
                      <a:pt x="23" y="30"/>
                    </a:cubicBezTo>
                    <a:cubicBezTo>
                      <a:pt x="23" y="28"/>
                      <a:pt x="21" y="27"/>
                      <a:pt x="19" y="27"/>
                    </a:cubicBezTo>
                    <a:cubicBezTo>
                      <a:pt x="17" y="27"/>
                      <a:pt x="16" y="28"/>
                      <a:pt x="16" y="30"/>
                    </a:cubicBezTo>
                    <a:cubicBezTo>
                      <a:pt x="16" y="31"/>
                      <a:pt x="16" y="31"/>
                      <a:pt x="16" y="31"/>
                    </a:cubicBezTo>
                    <a:cubicBezTo>
                      <a:pt x="12" y="31"/>
                      <a:pt x="12" y="31"/>
                      <a:pt x="12" y="31"/>
                    </a:cubicBezTo>
                    <a:cubicBezTo>
                      <a:pt x="12" y="30"/>
                      <a:pt x="12" y="30"/>
                      <a:pt x="12" y="30"/>
                    </a:cubicBezTo>
                    <a:cubicBezTo>
                      <a:pt x="12" y="28"/>
                      <a:pt x="10" y="27"/>
                      <a:pt x="8" y="27"/>
                    </a:cubicBezTo>
                    <a:cubicBezTo>
                      <a:pt x="6" y="27"/>
                      <a:pt x="5" y="28"/>
                      <a:pt x="5" y="30"/>
                    </a:cubicBezTo>
                    <a:cubicBezTo>
                      <a:pt x="5" y="31"/>
                      <a:pt x="5" y="31"/>
                      <a:pt x="5" y="31"/>
                    </a:cubicBezTo>
                    <a:cubicBezTo>
                      <a:pt x="0" y="31"/>
                      <a:pt x="0" y="31"/>
                      <a:pt x="0" y="31"/>
                    </a:cubicBezTo>
                    <a:cubicBezTo>
                      <a:pt x="0" y="25"/>
                      <a:pt x="0" y="25"/>
                      <a:pt x="0" y="25"/>
                    </a:cubicBezTo>
                    <a:cubicBezTo>
                      <a:pt x="0" y="11"/>
                      <a:pt x="13" y="0"/>
                      <a:pt x="30" y="0"/>
                    </a:cubicBezTo>
                    <a:close/>
                  </a:path>
                </a:pathLst>
              </a:custGeom>
              <a:solidFill>
                <a:srgbClr val="242424"/>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 name="Freeform 285"/>
              <p:cNvSpPr>
                <a:spLocks/>
              </p:cNvSpPr>
              <p:nvPr/>
            </p:nvSpPr>
            <p:spPr bwMode="auto">
              <a:xfrm>
                <a:off x="9092879" y="6215733"/>
                <a:ext cx="549347" cy="89688"/>
              </a:xfrm>
              <a:custGeom>
                <a:avLst/>
                <a:gdLst>
                  <a:gd name="T0" fmla="*/ 61 w 62"/>
                  <a:gd name="T1" fmla="*/ 0 h 10"/>
                  <a:gd name="T2" fmla="*/ 1 w 62"/>
                  <a:gd name="T3" fmla="*/ 0 h 10"/>
                  <a:gd name="T4" fmla="*/ 1 w 62"/>
                  <a:gd name="T5" fmla="*/ 10 h 10"/>
                  <a:gd name="T6" fmla="*/ 62 w 62"/>
                  <a:gd name="T7" fmla="*/ 10 h 10"/>
                  <a:gd name="T8" fmla="*/ 61 w 62"/>
                  <a:gd name="T9" fmla="*/ 0 h 10"/>
                </a:gdLst>
                <a:ahLst/>
                <a:cxnLst>
                  <a:cxn ang="0">
                    <a:pos x="T0" y="T1"/>
                  </a:cxn>
                  <a:cxn ang="0">
                    <a:pos x="T2" y="T3"/>
                  </a:cxn>
                  <a:cxn ang="0">
                    <a:pos x="T4" y="T5"/>
                  </a:cxn>
                  <a:cxn ang="0">
                    <a:pos x="T6" y="T7"/>
                  </a:cxn>
                  <a:cxn ang="0">
                    <a:pos x="T8" y="T9"/>
                  </a:cxn>
                </a:cxnLst>
                <a:rect l="0" t="0" r="r" b="b"/>
                <a:pathLst>
                  <a:path w="62" h="10">
                    <a:moveTo>
                      <a:pt x="61" y="0"/>
                    </a:moveTo>
                    <a:cubicBezTo>
                      <a:pt x="1" y="0"/>
                      <a:pt x="1" y="0"/>
                      <a:pt x="1" y="0"/>
                    </a:cubicBezTo>
                    <a:cubicBezTo>
                      <a:pt x="0" y="3"/>
                      <a:pt x="1" y="7"/>
                      <a:pt x="1" y="10"/>
                    </a:cubicBezTo>
                    <a:cubicBezTo>
                      <a:pt x="24" y="10"/>
                      <a:pt x="39" y="10"/>
                      <a:pt x="62" y="10"/>
                    </a:cubicBezTo>
                    <a:cubicBezTo>
                      <a:pt x="62" y="7"/>
                      <a:pt x="62" y="3"/>
                      <a:pt x="61" y="0"/>
                    </a:cubicBezTo>
                    <a:close/>
                  </a:path>
                </a:pathLst>
              </a:custGeom>
              <a:solidFill>
                <a:srgbClr val="00000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 name="Freeform 286"/>
              <p:cNvSpPr>
                <a:spLocks/>
              </p:cNvSpPr>
              <p:nvPr/>
            </p:nvSpPr>
            <p:spPr bwMode="auto">
              <a:xfrm>
                <a:off x="9675858" y="6028880"/>
                <a:ext cx="538134" cy="276542"/>
              </a:xfrm>
              <a:custGeom>
                <a:avLst/>
                <a:gdLst>
                  <a:gd name="T0" fmla="*/ 31 w 61"/>
                  <a:gd name="T1" fmla="*/ 0 h 31"/>
                  <a:gd name="T2" fmla="*/ 31 w 61"/>
                  <a:gd name="T3" fmla="*/ 0 h 31"/>
                  <a:gd name="T4" fmla="*/ 61 w 61"/>
                  <a:gd name="T5" fmla="*/ 25 h 31"/>
                  <a:gd name="T6" fmla="*/ 61 w 61"/>
                  <a:gd name="T7" fmla="*/ 31 h 31"/>
                  <a:gd name="T8" fmla="*/ 56 w 61"/>
                  <a:gd name="T9" fmla="*/ 31 h 31"/>
                  <a:gd name="T10" fmla="*/ 56 w 61"/>
                  <a:gd name="T11" fmla="*/ 30 h 31"/>
                  <a:gd name="T12" fmla="*/ 53 w 61"/>
                  <a:gd name="T13" fmla="*/ 27 h 31"/>
                  <a:gd name="T14" fmla="*/ 49 w 61"/>
                  <a:gd name="T15" fmla="*/ 30 h 31"/>
                  <a:gd name="T16" fmla="*/ 49 w 61"/>
                  <a:gd name="T17" fmla="*/ 31 h 31"/>
                  <a:gd name="T18" fmla="*/ 45 w 61"/>
                  <a:gd name="T19" fmla="*/ 31 h 31"/>
                  <a:gd name="T20" fmla="*/ 45 w 61"/>
                  <a:gd name="T21" fmla="*/ 30 h 31"/>
                  <a:gd name="T22" fmla="*/ 42 w 61"/>
                  <a:gd name="T23" fmla="*/ 27 h 31"/>
                  <a:gd name="T24" fmla="*/ 38 w 61"/>
                  <a:gd name="T25" fmla="*/ 30 h 31"/>
                  <a:gd name="T26" fmla="*/ 38 w 61"/>
                  <a:gd name="T27" fmla="*/ 31 h 31"/>
                  <a:gd name="T28" fmla="*/ 34 w 61"/>
                  <a:gd name="T29" fmla="*/ 31 h 31"/>
                  <a:gd name="T30" fmla="*/ 34 w 61"/>
                  <a:gd name="T31" fmla="*/ 30 h 31"/>
                  <a:gd name="T32" fmla="*/ 31 w 61"/>
                  <a:gd name="T33" fmla="*/ 27 h 31"/>
                  <a:gd name="T34" fmla="*/ 27 w 61"/>
                  <a:gd name="T35" fmla="*/ 30 h 31"/>
                  <a:gd name="T36" fmla="*/ 27 w 61"/>
                  <a:gd name="T37" fmla="*/ 31 h 31"/>
                  <a:gd name="T38" fmla="*/ 23 w 61"/>
                  <a:gd name="T39" fmla="*/ 31 h 31"/>
                  <a:gd name="T40" fmla="*/ 23 w 61"/>
                  <a:gd name="T41" fmla="*/ 30 h 31"/>
                  <a:gd name="T42" fmla="*/ 20 w 61"/>
                  <a:gd name="T43" fmla="*/ 27 h 31"/>
                  <a:gd name="T44" fmla="*/ 16 w 61"/>
                  <a:gd name="T45" fmla="*/ 30 h 31"/>
                  <a:gd name="T46" fmla="*/ 16 w 61"/>
                  <a:gd name="T47" fmla="*/ 31 h 31"/>
                  <a:gd name="T48" fmla="*/ 12 w 61"/>
                  <a:gd name="T49" fmla="*/ 31 h 31"/>
                  <a:gd name="T50" fmla="*/ 12 w 61"/>
                  <a:gd name="T51" fmla="*/ 30 h 31"/>
                  <a:gd name="T52" fmla="*/ 9 w 61"/>
                  <a:gd name="T53" fmla="*/ 27 h 31"/>
                  <a:gd name="T54" fmla="*/ 5 w 61"/>
                  <a:gd name="T55" fmla="*/ 30 h 31"/>
                  <a:gd name="T56" fmla="*/ 5 w 61"/>
                  <a:gd name="T57" fmla="*/ 31 h 31"/>
                  <a:gd name="T58" fmla="*/ 0 w 61"/>
                  <a:gd name="T59" fmla="*/ 31 h 31"/>
                  <a:gd name="T60" fmla="*/ 0 w 61"/>
                  <a:gd name="T61" fmla="*/ 25 h 31"/>
                  <a:gd name="T62" fmla="*/ 31 w 61"/>
                  <a:gd name="T6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31">
                    <a:moveTo>
                      <a:pt x="31" y="0"/>
                    </a:moveTo>
                    <a:cubicBezTo>
                      <a:pt x="31" y="0"/>
                      <a:pt x="31" y="0"/>
                      <a:pt x="31" y="0"/>
                    </a:cubicBezTo>
                    <a:cubicBezTo>
                      <a:pt x="47" y="0"/>
                      <a:pt x="61" y="11"/>
                      <a:pt x="61" y="25"/>
                    </a:cubicBezTo>
                    <a:cubicBezTo>
                      <a:pt x="61" y="31"/>
                      <a:pt x="61" y="31"/>
                      <a:pt x="61" y="31"/>
                    </a:cubicBezTo>
                    <a:cubicBezTo>
                      <a:pt x="56" y="31"/>
                      <a:pt x="56" y="31"/>
                      <a:pt x="56" y="31"/>
                    </a:cubicBezTo>
                    <a:cubicBezTo>
                      <a:pt x="56" y="30"/>
                      <a:pt x="56" y="30"/>
                      <a:pt x="56" y="30"/>
                    </a:cubicBezTo>
                    <a:cubicBezTo>
                      <a:pt x="56" y="28"/>
                      <a:pt x="55" y="27"/>
                      <a:pt x="53" y="27"/>
                    </a:cubicBezTo>
                    <a:cubicBezTo>
                      <a:pt x="51" y="27"/>
                      <a:pt x="49" y="28"/>
                      <a:pt x="49" y="30"/>
                    </a:cubicBezTo>
                    <a:cubicBezTo>
                      <a:pt x="49" y="31"/>
                      <a:pt x="49" y="31"/>
                      <a:pt x="49" y="31"/>
                    </a:cubicBezTo>
                    <a:cubicBezTo>
                      <a:pt x="45" y="31"/>
                      <a:pt x="45" y="31"/>
                      <a:pt x="45" y="31"/>
                    </a:cubicBezTo>
                    <a:cubicBezTo>
                      <a:pt x="45" y="30"/>
                      <a:pt x="45" y="30"/>
                      <a:pt x="45" y="30"/>
                    </a:cubicBezTo>
                    <a:cubicBezTo>
                      <a:pt x="45" y="28"/>
                      <a:pt x="44" y="27"/>
                      <a:pt x="42" y="27"/>
                    </a:cubicBezTo>
                    <a:cubicBezTo>
                      <a:pt x="40" y="27"/>
                      <a:pt x="38" y="28"/>
                      <a:pt x="38" y="30"/>
                    </a:cubicBezTo>
                    <a:cubicBezTo>
                      <a:pt x="38" y="31"/>
                      <a:pt x="38" y="31"/>
                      <a:pt x="38" y="31"/>
                    </a:cubicBezTo>
                    <a:cubicBezTo>
                      <a:pt x="34" y="31"/>
                      <a:pt x="34" y="31"/>
                      <a:pt x="34" y="31"/>
                    </a:cubicBezTo>
                    <a:cubicBezTo>
                      <a:pt x="34" y="30"/>
                      <a:pt x="34" y="30"/>
                      <a:pt x="34" y="30"/>
                    </a:cubicBezTo>
                    <a:cubicBezTo>
                      <a:pt x="34" y="28"/>
                      <a:pt x="33" y="27"/>
                      <a:pt x="31" y="27"/>
                    </a:cubicBezTo>
                    <a:cubicBezTo>
                      <a:pt x="29" y="27"/>
                      <a:pt x="27" y="28"/>
                      <a:pt x="27" y="30"/>
                    </a:cubicBezTo>
                    <a:cubicBezTo>
                      <a:pt x="27" y="31"/>
                      <a:pt x="27" y="31"/>
                      <a:pt x="27" y="31"/>
                    </a:cubicBezTo>
                    <a:cubicBezTo>
                      <a:pt x="23" y="31"/>
                      <a:pt x="23" y="31"/>
                      <a:pt x="23" y="31"/>
                    </a:cubicBezTo>
                    <a:cubicBezTo>
                      <a:pt x="23" y="30"/>
                      <a:pt x="23" y="30"/>
                      <a:pt x="23" y="30"/>
                    </a:cubicBezTo>
                    <a:cubicBezTo>
                      <a:pt x="23" y="28"/>
                      <a:pt x="22" y="27"/>
                      <a:pt x="20" y="27"/>
                    </a:cubicBezTo>
                    <a:cubicBezTo>
                      <a:pt x="18" y="27"/>
                      <a:pt x="16" y="28"/>
                      <a:pt x="16" y="30"/>
                    </a:cubicBezTo>
                    <a:cubicBezTo>
                      <a:pt x="16" y="31"/>
                      <a:pt x="16" y="31"/>
                      <a:pt x="16" y="31"/>
                    </a:cubicBezTo>
                    <a:cubicBezTo>
                      <a:pt x="12" y="31"/>
                      <a:pt x="12" y="31"/>
                      <a:pt x="12" y="31"/>
                    </a:cubicBezTo>
                    <a:cubicBezTo>
                      <a:pt x="12" y="30"/>
                      <a:pt x="12" y="30"/>
                      <a:pt x="12" y="30"/>
                    </a:cubicBezTo>
                    <a:cubicBezTo>
                      <a:pt x="12" y="28"/>
                      <a:pt x="11" y="27"/>
                      <a:pt x="9" y="27"/>
                    </a:cubicBezTo>
                    <a:cubicBezTo>
                      <a:pt x="7" y="27"/>
                      <a:pt x="5" y="28"/>
                      <a:pt x="5" y="30"/>
                    </a:cubicBezTo>
                    <a:cubicBezTo>
                      <a:pt x="5" y="31"/>
                      <a:pt x="5" y="31"/>
                      <a:pt x="5" y="31"/>
                    </a:cubicBezTo>
                    <a:cubicBezTo>
                      <a:pt x="0" y="31"/>
                      <a:pt x="0" y="31"/>
                      <a:pt x="0" y="31"/>
                    </a:cubicBezTo>
                    <a:cubicBezTo>
                      <a:pt x="0" y="25"/>
                      <a:pt x="0" y="25"/>
                      <a:pt x="0" y="25"/>
                    </a:cubicBezTo>
                    <a:cubicBezTo>
                      <a:pt x="0" y="11"/>
                      <a:pt x="14" y="0"/>
                      <a:pt x="31" y="0"/>
                    </a:cubicBezTo>
                    <a:close/>
                  </a:path>
                </a:pathLst>
              </a:custGeom>
              <a:solidFill>
                <a:srgbClr val="242424"/>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 name="Freeform 287"/>
              <p:cNvSpPr>
                <a:spLocks/>
              </p:cNvSpPr>
              <p:nvPr/>
            </p:nvSpPr>
            <p:spPr bwMode="auto">
              <a:xfrm>
                <a:off x="9675858" y="6215733"/>
                <a:ext cx="538134" cy="89688"/>
              </a:xfrm>
              <a:custGeom>
                <a:avLst/>
                <a:gdLst>
                  <a:gd name="T0" fmla="*/ 61 w 61"/>
                  <a:gd name="T1" fmla="*/ 0 h 10"/>
                  <a:gd name="T2" fmla="*/ 61 w 61"/>
                  <a:gd name="T3" fmla="*/ 10 h 10"/>
                  <a:gd name="T4" fmla="*/ 0 w 61"/>
                  <a:gd name="T5" fmla="*/ 10 h 10"/>
                  <a:gd name="T6" fmla="*/ 0 w 61"/>
                  <a:gd name="T7" fmla="*/ 0 h 10"/>
                  <a:gd name="T8" fmla="*/ 61 w 61"/>
                  <a:gd name="T9" fmla="*/ 0 h 10"/>
                </a:gdLst>
                <a:ahLst/>
                <a:cxnLst>
                  <a:cxn ang="0">
                    <a:pos x="T0" y="T1"/>
                  </a:cxn>
                  <a:cxn ang="0">
                    <a:pos x="T2" y="T3"/>
                  </a:cxn>
                  <a:cxn ang="0">
                    <a:pos x="T4" y="T5"/>
                  </a:cxn>
                  <a:cxn ang="0">
                    <a:pos x="T6" y="T7"/>
                  </a:cxn>
                  <a:cxn ang="0">
                    <a:pos x="T8" y="T9"/>
                  </a:cxn>
                </a:cxnLst>
                <a:rect l="0" t="0" r="r" b="b"/>
                <a:pathLst>
                  <a:path w="61" h="10">
                    <a:moveTo>
                      <a:pt x="61" y="0"/>
                    </a:moveTo>
                    <a:cubicBezTo>
                      <a:pt x="61" y="3"/>
                      <a:pt x="61" y="7"/>
                      <a:pt x="61" y="10"/>
                    </a:cubicBezTo>
                    <a:cubicBezTo>
                      <a:pt x="38" y="10"/>
                      <a:pt x="23" y="10"/>
                      <a:pt x="0" y="10"/>
                    </a:cubicBezTo>
                    <a:cubicBezTo>
                      <a:pt x="0" y="7"/>
                      <a:pt x="0" y="3"/>
                      <a:pt x="0" y="0"/>
                    </a:cubicBezTo>
                    <a:lnTo>
                      <a:pt x="61" y="0"/>
                    </a:lnTo>
                    <a:close/>
                  </a:path>
                </a:pathLst>
              </a:custGeom>
              <a:solidFill>
                <a:srgbClr val="00000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 name="Freeform 288"/>
              <p:cNvSpPr>
                <a:spLocks/>
              </p:cNvSpPr>
              <p:nvPr/>
            </p:nvSpPr>
            <p:spPr bwMode="auto">
              <a:xfrm>
                <a:off x="8764019" y="2564640"/>
                <a:ext cx="1786308" cy="1898418"/>
              </a:xfrm>
              <a:custGeom>
                <a:avLst/>
                <a:gdLst>
                  <a:gd name="T0" fmla="*/ 164 w 202"/>
                  <a:gd name="T1" fmla="*/ 78 h 214"/>
                  <a:gd name="T2" fmla="*/ 164 w 202"/>
                  <a:gd name="T3" fmla="*/ 131 h 214"/>
                  <a:gd name="T4" fmla="*/ 164 w 202"/>
                  <a:gd name="T5" fmla="*/ 214 h 214"/>
                  <a:gd name="T6" fmla="*/ 38 w 202"/>
                  <a:gd name="T7" fmla="*/ 214 h 214"/>
                  <a:gd name="T8" fmla="*/ 38 w 202"/>
                  <a:gd name="T9" fmla="*/ 131 h 214"/>
                  <a:gd name="T10" fmla="*/ 38 w 202"/>
                  <a:gd name="T11" fmla="*/ 127 h 214"/>
                  <a:gd name="T12" fmla="*/ 0 w 202"/>
                  <a:gd name="T13" fmla="*/ 127 h 214"/>
                  <a:gd name="T14" fmla="*/ 3 w 202"/>
                  <a:gd name="T15" fmla="*/ 41 h 214"/>
                  <a:gd name="T16" fmla="*/ 24 w 202"/>
                  <a:gd name="T17" fmla="*/ 11 h 214"/>
                  <a:gd name="T18" fmla="*/ 62 w 202"/>
                  <a:gd name="T19" fmla="*/ 0 h 214"/>
                  <a:gd name="T20" fmla="*/ 89 w 202"/>
                  <a:gd name="T21" fmla="*/ 0 h 214"/>
                  <a:gd name="T22" fmla="*/ 113 w 202"/>
                  <a:gd name="T23" fmla="*/ 0 h 214"/>
                  <a:gd name="T24" fmla="*/ 139 w 202"/>
                  <a:gd name="T25" fmla="*/ 0 h 214"/>
                  <a:gd name="T26" fmla="*/ 174 w 202"/>
                  <a:gd name="T27" fmla="*/ 10 h 214"/>
                  <a:gd name="T28" fmla="*/ 199 w 202"/>
                  <a:gd name="T29" fmla="*/ 46 h 214"/>
                  <a:gd name="T30" fmla="*/ 202 w 202"/>
                  <a:gd name="T31" fmla="*/ 115 h 214"/>
                  <a:gd name="T32" fmla="*/ 164 w 202"/>
                  <a:gd name="T33" fmla="*/ 115 h 214"/>
                  <a:gd name="T34" fmla="*/ 164 w 202"/>
                  <a:gd name="T35" fmla="*/ 78 h 214"/>
                  <a:gd name="T36" fmla="*/ 164 w 202"/>
                  <a:gd name="T37" fmla="*/ 7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 h="214">
                    <a:moveTo>
                      <a:pt x="164" y="78"/>
                    </a:moveTo>
                    <a:cubicBezTo>
                      <a:pt x="164" y="131"/>
                      <a:pt x="164" y="131"/>
                      <a:pt x="164" y="131"/>
                    </a:cubicBezTo>
                    <a:cubicBezTo>
                      <a:pt x="164" y="214"/>
                      <a:pt x="164" y="214"/>
                      <a:pt x="164" y="214"/>
                    </a:cubicBezTo>
                    <a:cubicBezTo>
                      <a:pt x="38" y="214"/>
                      <a:pt x="38" y="214"/>
                      <a:pt x="38" y="214"/>
                    </a:cubicBezTo>
                    <a:cubicBezTo>
                      <a:pt x="38" y="131"/>
                      <a:pt x="38" y="131"/>
                      <a:pt x="38" y="131"/>
                    </a:cubicBezTo>
                    <a:cubicBezTo>
                      <a:pt x="38" y="127"/>
                      <a:pt x="38" y="127"/>
                      <a:pt x="38" y="127"/>
                    </a:cubicBezTo>
                    <a:cubicBezTo>
                      <a:pt x="0" y="127"/>
                      <a:pt x="0" y="127"/>
                      <a:pt x="0" y="127"/>
                    </a:cubicBezTo>
                    <a:cubicBezTo>
                      <a:pt x="3" y="41"/>
                      <a:pt x="3" y="41"/>
                      <a:pt x="3" y="41"/>
                    </a:cubicBezTo>
                    <a:cubicBezTo>
                      <a:pt x="4" y="22"/>
                      <a:pt x="5" y="18"/>
                      <a:pt x="24" y="11"/>
                    </a:cubicBezTo>
                    <a:cubicBezTo>
                      <a:pt x="62" y="0"/>
                      <a:pt x="62" y="0"/>
                      <a:pt x="62" y="0"/>
                    </a:cubicBezTo>
                    <a:cubicBezTo>
                      <a:pt x="89" y="0"/>
                      <a:pt x="89" y="0"/>
                      <a:pt x="89" y="0"/>
                    </a:cubicBezTo>
                    <a:cubicBezTo>
                      <a:pt x="113" y="0"/>
                      <a:pt x="113" y="0"/>
                      <a:pt x="113" y="0"/>
                    </a:cubicBezTo>
                    <a:cubicBezTo>
                      <a:pt x="139" y="0"/>
                      <a:pt x="139" y="0"/>
                      <a:pt x="139" y="0"/>
                    </a:cubicBezTo>
                    <a:cubicBezTo>
                      <a:pt x="174" y="10"/>
                      <a:pt x="174" y="10"/>
                      <a:pt x="174" y="10"/>
                    </a:cubicBezTo>
                    <a:cubicBezTo>
                      <a:pt x="199" y="19"/>
                      <a:pt x="198" y="19"/>
                      <a:pt x="199" y="46"/>
                    </a:cubicBezTo>
                    <a:cubicBezTo>
                      <a:pt x="202" y="115"/>
                      <a:pt x="202" y="115"/>
                      <a:pt x="202" y="115"/>
                    </a:cubicBezTo>
                    <a:cubicBezTo>
                      <a:pt x="164" y="115"/>
                      <a:pt x="164" y="115"/>
                      <a:pt x="164" y="115"/>
                    </a:cubicBezTo>
                    <a:cubicBezTo>
                      <a:pt x="164" y="78"/>
                      <a:pt x="164" y="78"/>
                      <a:pt x="164" y="78"/>
                    </a:cubicBezTo>
                    <a:cubicBezTo>
                      <a:pt x="164" y="78"/>
                      <a:pt x="164" y="78"/>
                      <a:pt x="164" y="78"/>
                    </a:cubicBezTo>
                    <a:close/>
                  </a:path>
                </a:pathLst>
              </a:cu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 name="Freeform 289"/>
              <p:cNvSpPr>
                <a:spLocks/>
              </p:cNvSpPr>
              <p:nvPr/>
            </p:nvSpPr>
            <p:spPr bwMode="auto">
              <a:xfrm>
                <a:off x="8764019" y="2564640"/>
                <a:ext cx="885681" cy="1898418"/>
              </a:xfrm>
              <a:custGeom>
                <a:avLst/>
                <a:gdLst>
                  <a:gd name="T0" fmla="*/ 100 w 100"/>
                  <a:gd name="T1" fmla="*/ 214 h 214"/>
                  <a:gd name="T2" fmla="*/ 38 w 100"/>
                  <a:gd name="T3" fmla="*/ 214 h 214"/>
                  <a:gd name="T4" fmla="*/ 38 w 100"/>
                  <a:gd name="T5" fmla="*/ 131 h 214"/>
                  <a:gd name="T6" fmla="*/ 38 w 100"/>
                  <a:gd name="T7" fmla="*/ 127 h 214"/>
                  <a:gd name="T8" fmla="*/ 0 w 100"/>
                  <a:gd name="T9" fmla="*/ 127 h 214"/>
                  <a:gd name="T10" fmla="*/ 3 w 100"/>
                  <a:gd name="T11" fmla="*/ 41 h 214"/>
                  <a:gd name="T12" fmla="*/ 24 w 100"/>
                  <a:gd name="T13" fmla="*/ 11 h 214"/>
                  <a:gd name="T14" fmla="*/ 62 w 100"/>
                  <a:gd name="T15" fmla="*/ 0 h 214"/>
                  <a:gd name="T16" fmla="*/ 89 w 100"/>
                  <a:gd name="T17" fmla="*/ 0 h 214"/>
                  <a:gd name="T18" fmla="*/ 100 w 100"/>
                  <a:gd name="T19" fmla="*/ 0 h 214"/>
                  <a:gd name="T20" fmla="*/ 100 w 100"/>
                  <a:gd name="T21"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214">
                    <a:moveTo>
                      <a:pt x="100" y="214"/>
                    </a:moveTo>
                    <a:cubicBezTo>
                      <a:pt x="38" y="214"/>
                      <a:pt x="38" y="214"/>
                      <a:pt x="38" y="214"/>
                    </a:cubicBezTo>
                    <a:cubicBezTo>
                      <a:pt x="38" y="131"/>
                      <a:pt x="38" y="131"/>
                      <a:pt x="38" y="131"/>
                    </a:cubicBezTo>
                    <a:cubicBezTo>
                      <a:pt x="38" y="127"/>
                      <a:pt x="38" y="127"/>
                      <a:pt x="38" y="127"/>
                    </a:cubicBezTo>
                    <a:cubicBezTo>
                      <a:pt x="0" y="127"/>
                      <a:pt x="0" y="127"/>
                      <a:pt x="0" y="127"/>
                    </a:cubicBezTo>
                    <a:cubicBezTo>
                      <a:pt x="3" y="41"/>
                      <a:pt x="3" y="41"/>
                      <a:pt x="3" y="41"/>
                    </a:cubicBezTo>
                    <a:cubicBezTo>
                      <a:pt x="4" y="22"/>
                      <a:pt x="5" y="18"/>
                      <a:pt x="24" y="11"/>
                    </a:cubicBezTo>
                    <a:cubicBezTo>
                      <a:pt x="62" y="0"/>
                      <a:pt x="62" y="0"/>
                      <a:pt x="62" y="0"/>
                    </a:cubicBezTo>
                    <a:cubicBezTo>
                      <a:pt x="89" y="0"/>
                      <a:pt x="89" y="0"/>
                      <a:pt x="89" y="0"/>
                    </a:cubicBezTo>
                    <a:cubicBezTo>
                      <a:pt x="100" y="0"/>
                      <a:pt x="100" y="0"/>
                      <a:pt x="100" y="0"/>
                    </a:cubicBezTo>
                    <a:lnTo>
                      <a:pt x="100" y="214"/>
                    </a:lnTo>
                    <a:close/>
                  </a:path>
                </a:pathLst>
              </a:custGeom>
              <a:solidFill>
                <a:srgbClr val="484848"/>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 name="Freeform 290"/>
              <p:cNvSpPr>
                <a:spLocks/>
              </p:cNvSpPr>
              <p:nvPr/>
            </p:nvSpPr>
            <p:spPr bwMode="auto">
              <a:xfrm>
                <a:off x="9313365" y="2299308"/>
                <a:ext cx="672668" cy="896892"/>
              </a:xfrm>
              <a:custGeom>
                <a:avLst/>
                <a:gdLst>
                  <a:gd name="T0" fmla="*/ 180 w 180"/>
                  <a:gd name="T1" fmla="*/ 71 h 240"/>
                  <a:gd name="T2" fmla="*/ 92 w 180"/>
                  <a:gd name="T3" fmla="*/ 240 h 240"/>
                  <a:gd name="T4" fmla="*/ 0 w 180"/>
                  <a:gd name="T5" fmla="*/ 71 h 240"/>
                  <a:gd name="T6" fmla="*/ 33 w 180"/>
                  <a:gd name="T7" fmla="*/ 69 h 240"/>
                  <a:gd name="T8" fmla="*/ 33 w 180"/>
                  <a:gd name="T9" fmla="*/ 0 h 240"/>
                  <a:gd name="T10" fmla="*/ 151 w 180"/>
                  <a:gd name="T11" fmla="*/ 0 h 240"/>
                  <a:gd name="T12" fmla="*/ 151 w 180"/>
                  <a:gd name="T13" fmla="*/ 69 h 240"/>
                  <a:gd name="T14" fmla="*/ 180 w 180"/>
                  <a:gd name="T15" fmla="*/ 71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240">
                    <a:moveTo>
                      <a:pt x="180" y="71"/>
                    </a:moveTo>
                    <a:lnTo>
                      <a:pt x="92" y="240"/>
                    </a:lnTo>
                    <a:lnTo>
                      <a:pt x="0" y="71"/>
                    </a:lnTo>
                    <a:lnTo>
                      <a:pt x="33" y="69"/>
                    </a:lnTo>
                    <a:lnTo>
                      <a:pt x="33" y="0"/>
                    </a:lnTo>
                    <a:lnTo>
                      <a:pt x="151" y="0"/>
                    </a:lnTo>
                    <a:lnTo>
                      <a:pt x="151" y="69"/>
                    </a:lnTo>
                    <a:lnTo>
                      <a:pt x="180" y="7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91"/>
              <p:cNvSpPr>
                <a:spLocks/>
              </p:cNvSpPr>
              <p:nvPr/>
            </p:nvSpPr>
            <p:spPr bwMode="auto">
              <a:xfrm>
                <a:off x="9418003" y="2299308"/>
                <a:ext cx="459658" cy="373704"/>
              </a:xfrm>
              <a:custGeom>
                <a:avLst/>
                <a:gdLst>
                  <a:gd name="T0" fmla="*/ 0 w 52"/>
                  <a:gd name="T1" fmla="*/ 29 h 42"/>
                  <a:gd name="T2" fmla="*/ 2 w 52"/>
                  <a:gd name="T3" fmla="*/ 29 h 42"/>
                  <a:gd name="T4" fmla="*/ 2 w 52"/>
                  <a:gd name="T5" fmla="*/ 0 h 42"/>
                  <a:gd name="T6" fmla="*/ 52 w 52"/>
                  <a:gd name="T7" fmla="*/ 0 h 42"/>
                  <a:gd name="T8" fmla="*/ 52 w 52"/>
                  <a:gd name="T9" fmla="*/ 29 h 42"/>
                  <a:gd name="T10" fmla="*/ 52 w 52"/>
                  <a:gd name="T11" fmla="*/ 29 h 42"/>
                  <a:gd name="T12" fmla="*/ 26 w 52"/>
                  <a:gd name="T13" fmla="*/ 42 h 42"/>
                  <a:gd name="T14" fmla="*/ 0 w 52"/>
                  <a:gd name="T15" fmla="*/ 29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2">
                    <a:moveTo>
                      <a:pt x="0" y="29"/>
                    </a:moveTo>
                    <a:cubicBezTo>
                      <a:pt x="2" y="29"/>
                      <a:pt x="2" y="29"/>
                      <a:pt x="2" y="29"/>
                    </a:cubicBezTo>
                    <a:cubicBezTo>
                      <a:pt x="2" y="0"/>
                      <a:pt x="2" y="0"/>
                      <a:pt x="2" y="0"/>
                    </a:cubicBezTo>
                    <a:cubicBezTo>
                      <a:pt x="52" y="0"/>
                      <a:pt x="52" y="0"/>
                      <a:pt x="52" y="0"/>
                    </a:cubicBezTo>
                    <a:cubicBezTo>
                      <a:pt x="52" y="29"/>
                      <a:pt x="52" y="29"/>
                      <a:pt x="52" y="29"/>
                    </a:cubicBezTo>
                    <a:cubicBezTo>
                      <a:pt x="52" y="29"/>
                      <a:pt x="52" y="29"/>
                      <a:pt x="52" y="29"/>
                    </a:cubicBezTo>
                    <a:cubicBezTo>
                      <a:pt x="46" y="37"/>
                      <a:pt x="37" y="42"/>
                      <a:pt x="26" y="42"/>
                    </a:cubicBezTo>
                    <a:cubicBezTo>
                      <a:pt x="16" y="42"/>
                      <a:pt x="6" y="37"/>
                      <a:pt x="0" y="29"/>
                    </a:cubicBezTo>
                    <a:close/>
                  </a:path>
                </a:pathLst>
              </a:custGeom>
              <a:solidFill>
                <a:srgbClr val="E0D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2"/>
              <p:cNvSpPr>
                <a:spLocks/>
              </p:cNvSpPr>
              <p:nvPr/>
            </p:nvSpPr>
            <p:spPr bwMode="auto">
              <a:xfrm>
                <a:off x="9436687" y="2299308"/>
                <a:ext cx="440971" cy="284016"/>
              </a:xfrm>
              <a:custGeom>
                <a:avLst/>
                <a:gdLst>
                  <a:gd name="T0" fmla="*/ 0 w 50"/>
                  <a:gd name="T1" fmla="*/ 28 h 32"/>
                  <a:gd name="T2" fmla="*/ 0 w 50"/>
                  <a:gd name="T3" fmla="*/ 0 h 32"/>
                  <a:gd name="T4" fmla="*/ 50 w 50"/>
                  <a:gd name="T5" fmla="*/ 0 h 32"/>
                  <a:gd name="T6" fmla="*/ 50 w 50"/>
                  <a:gd name="T7" fmla="*/ 28 h 32"/>
                  <a:gd name="T8" fmla="*/ 25 w 50"/>
                  <a:gd name="T9" fmla="*/ 32 h 32"/>
                  <a:gd name="T10" fmla="*/ 0 w 50"/>
                  <a:gd name="T11" fmla="*/ 28 h 32"/>
                </a:gdLst>
                <a:ahLst/>
                <a:cxnLst>
                  <a:cxn ang="0">
                    <a:pos x="T0" y="T1"/>
                  </a:cxn>
                  <a:cxn ang="0">
                    <a:pos x="T2" y="T3"/>
                  </a:cxn>
                  <a:cxn ang="0">
                    <a:pos x="T4" y="T5"/>
                  </a:cxn>
                  <a:cxn ang="0">
                    <a:pos x="T6" y="T7"/>
                  </a:cxn>
                  <a:cxn ang="0">
                    <a:pos x="T8" y="T9"/>
                  </a:cxn>
                  <a:cxn ang="0">
                    <a:pos x="T10" y="T11"/>
                  </a:cxn>
                </a:cxnLst>
                <a:rect l="0" t="0" r="r" b="b"/>
                <a:pathLst>
                  <a:path w="50" h="32">
                    <a:moveTo>
                      <a:pt x="0" y="28"/>
                    </a:moveTo>
                    <a:cubicBezTo>
                      <a:pt x="0" y="0"/>
                      <a:pt x="0" y="0"/>
                      <a:pt x="0" y="0"/>
                    </a:cubicBezTo>
                    <a:cubicBezTo>
                      <a:pt x="50" y="0"/>
                      <a:pt x="50" y="0"/>
                      <a:pt x="50" y="0"/>
                    </a:cubicBezTo>
                    <a:cubicBezTo>
                      <a:pt x="50" y="28"/>
                      <a:pt x="50" y="28"/>
                      <a:pt x="50" y="28"/>
                    </a:cubicBezTo>
                    <a:cubicBezTo>
                      <a:pt x="42" y="30"/>
                      <a:pt x="33" y="32"/>
                      <a:pt x="25" y="32"/>
                    </a:cubicBezTo>
                    <a:cubicBezTo>
                      <a:pt x="16" y="32"/>
                      <a:pt x="8" y="30"/>
                      <a:pt x="0" y="28"/>
                    </a:cubicBezTo>
                    <a:close/>
                  </a:path>
                </a:pathLst>
              </a:custGeom>
              <a:solidFill>
                <a:srgbClr val="CAC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93"/>
              <p:cNvSpPr>
                <a:spLocks/>
              </p:cNvSpPr>
              <p:nvPr/>
            </p:nvSpPr>
            <p:spPr bwMode="auto">
              <a:xfrm>
                <a:off x="9376894" y="2299308"/>
                <a:ext cx="272805" cy="627824"/>
              </a:xfrm>
              <a:custGeom>
                <a:avLst/>
                <a:gdLst>
                  <a:gd name="T0" fmla="*/ 73 w 73"/>
                  <a:gd name="T1" fmla="*/ 168 h 168"/>
                  <a:gd name="T2" fmla="*/ 0 w 73"/>
                  <a:gd name="T3" fmla="*/ 71 h 168"/>
                  <a:gd name="T4" fmla="*/ 16 w 73"/>
                  <a:gd name="T5" fmla="*/ 69 h 168"/>
                  <a:gd name="T6" fmla="*/ 16 w 73"/>
                  <a:gd name="T7" fmla="*/ 0 h 168"/>
                  <a:gd name="T8" fmla="*/ 73 w 73"/>
                  <a:gd name="T9" fmla="*/ 0 h 168"/>
                  <a:gd name="T10" fmla="*/ 73 w 73"/>
                  <a:gd name="T11" fmla="*/ 168 h 168"/>
                </a:gdLst>
                <a:ahLst/>
                <a:cxnLst>
                  <a:cxn ang="0">
                    <a:pos x="T0" y="T1"/>
                  </a:cxn>
                  <a:cxn ang="0">
                    <a:pos x="T2" y="T3"/>
                  </a:cxn>
                  <a:cxn ang="0">
                    <a:pos x="T4" y="T5"/>
                  </a:cxn>
                  <a:cxn ang="0">
                    <a:pos x="T6" y="T7"/>
                  </a:cxn>
                  <a:cxn ang="0">
                    <a:pos x="T8" y="T9"/>
                  </a:cxn>
                  <a:cxn ang="0">
                    <a:pos x="T10" y="T11"/>
                  </a:cxn>
                </a:cxnLst>
                <a:rect l="0" t="0" r="r" b="b"/>
                <a:pathLst>
                  <a:path w="73" h="168">
                    <a:moveTo>
                      <a:pt x="73" y="168"/>
                    </a:moveTo>
                    <a:lnTo>
                      <a:pt x="0" y="71"/>
                    </a:lnTo>
                    <a:lnTo>
                      <a:pt x="16" y="69"/>
                    </a:lnTo>
                    <a:lnTo>
                      <a:pt x="16" y="0"/>
                    </a:lnTo>
                    <a:lnTo>
                      <a:pt x="73" y="0"/>
                    </a:lnTo>
                    <a:lnTo>
                      <a:pt x="73" y="16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94"/>
              <p:cNvSpPr>
                <a:spLocks/>
              </p:cNvSpPr>
              <p:nvPr/>
            </p:nvSpPr>
            <p:spPr bwMode="auto">
              <a:xfrm>
                <a:off x="9418003" y="2299308"/>
                <a:ext cx="231697" cy="373704"/>
              </a:xfrm>
              <a:custGeom>
                <a:avLst/>
                <a:gdLst>
                  <a:gd name="T0" fmla="*/ 0 w 26"/>
                  <a:gd name="T1" fmla="*/ 29 h 42"/>
                  <a:gd name="T2" fmla="*/ 2 w 26"/>
                  <a:gd name="T3" fmla="*/ 29 h 42"/>
                  <a:gd name="T4" fmla="*/ 2 w 26"/>
                  <a:gd name="T5" fmla="*/ 0 h 42"/>
                  <a:gd name="T6" fmla="*/ 26 w 26"/>
                  <a:gd name="T7" fmla="*/ 0 h 42"/>
                  <a:gd name="T8" fmla="*/ 26 w 26"/>
                  <a:gd name="T9" fmla="*/ 42 h 42"/>
                  <a:gd name="T10" fmla="*/ 26 w 26"/>
                  <a:gd name="T11" fmla="*/ 42 h 42"/>
                  <a:gd name="T12" fmla="*/ 0 w 26"/>
                  <a:gd name="T13" fmla="*/ 29 h 42"/>
                </a:gdLst>
                <a:ahLst/>
                <a:cxnLst>
                  <a:cxn ang="0">
                    <a:pos x="T0" y="T1"/>
                  </a:cxn>
                  <a:cxn ang="0">
                    <a:pos x="T2" y="T3"/>
                  </a:cxn>
                  <a:cxn ang="0">
                    <a:pos x="T4" y="T5"/>
                  </a:cxn>
                  <a:cxn ang="0">
                    <a:pos x="T6" y="T7"/>
                  </a:cxn>
                  <a:cxn ang="0">
                    <a:pos x="T8" y="T9"/>
                  </a:cxn>
                  <a:cxn ang="0">
                    <a:pos x="T10" y="T11"/>
                  </a:cxn>
                  <a:cxn ang="0">
                    <a:pos x="T12" y="T13"/>
                  </a:cxn>
                </a:cxnLst>
                <a:rect l="0" t="0" r="r" b="b"/>
                <a:pathLst>
                  <a:path w="26" h="42">
                    <a:moveTo>
                      <a:pt x="0" y="29"/>
                    </a:moveTo>
                    <a:cubicBezTo>
                      <a:pt x="2" y="29"/>
                      <a:pt x="2" y="29"/>
                      <a:pt x="2" y="29"/>
                    </a:cubicBezTo>
                    <a:cubicBezTo>
                      <a:pt x="2" y="0"/>
                      <a:pt x="2" y="0"/>
                      <a:pt x="2" y="0"/>
                    </a:cubicBezTo>
                    <a:cubicBezTo>
                      <a:pt x="26" y="0"/>
                      <a:pt x="26" y="0"/>
                      <a:pt x="26" y="0"/>
                    </a:cubicBezTo>
                    <a:cubicBezTo>
                      <a:pt x="26" y="42"/>
                      <a:pt x="26" y="42"/>
                      <a:pt x="26" y="42"/>
                    </a:cubicBezTo>
                    <a:cubicBezTo>
                      <a:pt x="26" y="42"/>
                      <a:pt x="26" y="42"/>
                      <a:pt x="26" y="42"/>
                    </a:cubicBezTo>
                    <a:cubicBezTo>
                      <a:pt x="16" y="42"/>
                      <a:pt x="6" y="37"/>
                      <a:pt x="0" y="29"/>
                    </a:cubicBezTo>
                    <a:close/>
                  </a:path>
                </a:pathLst>
              </a:custGeom>
              <a:solidFill>
                <a:srgbClr val="EAE5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5"/>
              <p:cNvSpPr>
                <a:spLocks/>
              </p:cNvSpPr>
              <p:nvPr/>
            </p:nvSpPr>
            <p:spPr bwMode="auto">
              <a:xfrm>
                <a:off x="9436687" y="2299308"/>
                <a:ext cx="213013" cy="284016"/>
              </a:xfrm>
              <a:custGeom>
                <a:avLst/>
                <a:gdLst>
                  <a:gd name="T0" fmla="*/ 0 w 24"/>
                  <a:gd name="T1" fmla="*/ 28 h 32"/>
                  <a:gd name="T2" fmla="*/ 0 w 24"/>
                  <a:gd name="T3" fmla="*/ 0 h 32"/>
                  <a:gd name="T4" fmla="*/ 24 w 24"/>
                  <a:gd name="T5" fmla="*/ 0 h 32"/>
                  <a:gd name="T6" fmla="*/ 24 w 24"/>
                  <a:gd name="T7" fmla="*/ 32 h 32"/>
                  <a:gd name="T8" fmla="*/ 0 w 24"/>
                  <a:gd name="T9" fmla="*/ 28 h 32"/>
                </a:gdLst>
                <a:ahLst/>
                <a:cxnLst>
                  <a:cxn ang="0">
                    <a:pos x="T0" y="T1"/>
                  </a:cxn>
                  <a:cxn ang="0">
                    <a:pos x="T2" y="T3"/>
                  </a:cxn>
                  <a:cxn ang="0">
                    <a:pos x="T4" y="T5"/>
                  </a:cxn>
                  <a:cxn ang="0">
                    <a:pos x="T6" y="T7"/>
                  </a:cxn>
                  <a:cxn ang="0">
                    <a:pos x="T8" y="T9"/>
                  </a:cxn>
                </a:cxnLst>
                <a:rect l="0" t="0" r="r" b="b"/>
                <a:pathLst>
                  <a:path w="24" h="32">
                    <a:moveTo>
                      <a:pt x="0" y="28"/>
                    </a:moveTo>
                    <a:cubicBezTo>
                      <a:pt x="0" y="0"/>
                      <a:pt x="0" y="0"/>
                      <a:pt x="0" y="0"/>
                    </a:cubicBezTo>
                    <a:cubicBezTo>
                      <a:pt x="24" y="0"/>
                      <a:pt x="24" y="0"/>
                      <a:pt x="24" y="0"/>
                    </a:cubicBezTo>
                    <a:cubicBezTo>
                      <a:pt x="24" y="32"/>
                      <a:pt x="24" y="32"/>
                      <a:pt x="24" y="32"/>
                    </a:cubicBezTo>
                    <a:cubicBezTo>
                      <a:pt x="16" y="32"/>
                      <a:pt x="8" y="30"/>
                      <a:pt x="0" y="28"/>
                    </a:cubicBezTo>
                    <a:close/>
                  </a:path>
                </a:pathLst>
              </a:custGeom>
              <a:solidFill>
                <a:srgbClr val="DAD6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96"/>
              <p:cNvSpPr>
                <a:spLocks/>
              </p:cNvSpPr>
              <p:nvPr/>
            </p:nvSpPr>
            <p:spPr bwMode="auto">
              <a:xfrm>
                <a:off x="8950871" y="1103455"/>
                <a:ext cx="1412603" cy="1401393"/>
              </a:xfrm>
              <a:custGeom>
                <a:avLst/>
                <a:gdLst>
                  <a:gd name="T0" fmla="*/ 80 w 160"/>
                  <a:gd name="T1" fmla="*/ 0 h 158"/>
                  <a:gd name="T2" fmla="*/ 85 w 160"/>
                  <a:gd name="T3" fmla="*/ 1 h 158"/>
                  <a:gd name="T4" fmla="*/ 139 w 160"/>
                  <a:gd name="T5" fmla="*/ 1 h 158"/>
                  <a:gd name="T6" fmla="*/ 143 w 160"/>
                  <a:gd name="T7" fmla="*/ 18 h 158"/>
                  <a:gd name="T8" fmla="*/ 160 w 160"/>
                  <a:gd name="T9" fmla="*/ 35 h 158"/>
                  <a:gd name="T10" fmla="*/ 160 w 160"/>
                  <a:gd name="T11" fmla="*/ 77 h 158"/>
                  <a:gd name="T12" fmla="*/ 159 w 160"/>
                  <a:gd name="T13" fmla="*/ 77 h 158"/>
                  <a:gd name="T14" fmla="*/ 159 w 160"/>
                  <a:gd name="T15" fmla="*/ 79 h 158"/>
                  <a:gd name="T16" fmla="*/ 80 w 160"/>
                  <a:gd name="T17" fmla="*/ 158 h 158"/>
                  <a:gd name="T18" fmla="*/ 0 w 160"/>
                  <a:gd name="T19" fmla="*/ 79 h 158"/>
                  <a:gd name="T20" fmla="*/ 0 w 160"/>
                  <a:gd name="T21" fmla="*/ 73 h 158"/>
                  <a:gd name="T22" fmla="*/ 0 w 160"/>
                  <a:gd name="T23" fmla="*/ 17 h 158"/>
                  <a:gd name="T24" fmla="*/ 12 w 160"/>
                  <a:gd name="T25" fmla="*/ 1 h 158"/>
                  <a:gd name="T26" fmla="*/ 75 w 160"/>
                  <a:gd name="T27" fmla="*/ 1 h 158"/>
                  <a:gd name="T28" fmla="*/ 80 w 160"/>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58">
                    <a:moveTo>
                      <a:pt x="80" y="0"/>
                    </a:moveTo>
                    <a:cubicBezTo>
                      <a:pt x="81" y="0"/>
                      <a:pt x="83" y="1"/>
                      <a:pt x="85" y="1"/>
                    </a:cubicBezTo>
                    <a:cubicBezTo>
                      <a:pt x="139" y="1"/>
                      <a:pt x="139" y="1"/>
                      <a:pt x="139" y="1"/>
                    </a:cubicBezTo>
                    <a:cubicBezTo>
                      <a:pt x="143" y="18"/>
                      <a:pt x="143" y="18"/>
                      <a:pt x="143" y="18"/>
                    </a:cubicBezTo>
                    <a:cubicBezTo>
                      <a:pt x="160" y="35"/>
                      <a:pt x="160" y="35"/>
                      <a:pt x="160" y="35"/>
                    </a:cubicBezTo>
                    <a:cubicBezTo>
                      <a:pt x="160" y="77"/>
                      <a:pt x="160" y="77"/>
                      <a:pt x="160" y="77"/>
                    </a:cubicBezTo>
                    <a:cubicBezTo>
                      <a:pt x="159" y="77"/>
                      <a:pt x="159" y="77"/>
                      <a:pt x="159" y="77"/>
                    </a:cubicBezTo>
                    <a:cubicBezTo>
                      <a:pt x="159" y="78"/>
                      <a:pt x="159" y="79"/>
                      <a:pt x="159" y="79"/>
                    </a:cubicBezTo>
                    <a:cubicBezTo>
                      <a:pt x="159" y="123"/>
                      <a:pt x="124" y="158"/>
                      <a:pt x="80" y="158"/>
                    </a:cubicBezTo>
                    <a:cubicBezTo>
                      <a:pt x="36" y="158"/>
                      <a:pt x="0" y="123"/>
                      <a:pt x="0" y="79"/>
                    </a:cubicBezTo>
                    <a:cubicBezTo>
                      <a:pt x="0" y="77"/>
                      <a:pt x="0" y="75"/>
                      <a:pt x="0" y="73"/>
                    </a:cubicBezTo>
                    <a:cubicBezTo>
                      <a:pt x="0" y="17"/>
                      <a:pt x="0" y="17"/>
                      <a:pt x="0" y="17"/>
                    </a:cubicBezTo>
                    <a:cubicBezTo>
                      <a:pt x="12" y="1"/>
                      <a:pt x="12" y="1"/>
                      <a:pt x="12" y="1"/>
                    </a:cubicBezTo>
                    <a:cubicBezTo>
                      <a:pt x="75" y="1"/>
                      <a:pt x="75" y="1"/>
                      <a:pt x="75" y="1"/>
                    </a:cubicBezTo>
                    <a:cubicBezTo>
                      <a:pt x="76" y="1"/>
                      <a:pt x="78" y="0"/>
                      <a:pt x="80" y="0"/>
                    </a:cubicBez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5" name="Freeform 297"/>
              <p:cNvSpPr>
                <a:spLocks/>
              </p:cNvSpPr>
              <p:nvPr/>
            </p:nvSpPr>
            <p:spPr bwMode="auto">
              <a:xfrm>
                <a:off x="8950871" y="1110929"/>
                <a:ext cx="609140" cy="1382707"/>
              </a:xfrm>
              <a:custGeom>
                <a:avLst/>
                <a:gdLst>
                  <a:gd name="T0" fmla="*/ 69 w 69"/>
                  <a:gd name="T1" fmla="*/ 156 h 156"/>
                  <a:gd name="T2" fmla="*/ 0 w 69"/>
                  <a:gd name="T3" fmla="*/ 78 h 156"/>
                  <a:gd name="T4" fmla="*/ 0 w 69"/>
                  <a:gd name="T5" fmla="*/ 72 h 156"/>
                  <a:gd name="T6" fmla="*/ 0 w 69"/>
                  <a:gd name="T7" fmla="*/ 16 h 156"/>
                  <a:gd name="T8" fmla="*/ 12 w 69"/>
                  <a:gd name="T9" fmla="*/ 0 h 156"/>
                  <a:gd name="T10" fmla="*/ 69 w 69"/>
                  <a:gd name="T11" fmla="*/ 0 h 156"/>
                  <a:gd name="T12" fmla="*/ 69 w 69"/>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69" h="156">
                    <a:moveTo>
                      <a:pt x="69" y="156"/>
                    </a:moveTo>
                    <a:cubicBezTo>
                      <a:pt x="30" y="151"/>
                      <a:pt x="0" y="118"/>
                      <a:pt x="0" y="78"/>
                    </a:cubicBezTo>
                    <a:cubicBezTo>
                      <a:pt x="0" y="76"/>
                      <a:pt x="0" y="74"/>
                      <a:pt x="0" y="72"/>
                    </a:cubicBezTo>
                    <a:cubicBezTo>
                      <a:pt x="0" y="16"/>
                      <a:pt x="0" y="16"/>
                      <a:pt x="0" y="16"/>
                    </a:cubicBezTo>
                    <a:cubicBezTo>
                      <a:pt x="12" y="0"/>
                      <a:pt x="12" y="0"/>
                      <a:pt x="12" y="0"/>
                    </a:cubicBezTo>
                    <a:cubicBezTo>
                      <a:pt x="69" y="0"/>
                      <a:pt x="69" y="0"/>
                      <a:pt x="69" y="0"/>
                    </a:cubicBezTo>
                    <a:lnTo>
                      <a:pt x="69" y="156"/>
                    </a:lnTo>
                    <a:close/>
                  </a:path>
                </a:pathLst>
              </a:custGeom>
              <a:solidFill>
                <a:srgbClr val="FAD9CA"/>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6" name="Freeform 298"/>
              <p:cNvSpPr>
                <a:spLocks/>
              </p:cNvSpPr>
              <p:nvPr/>
            </p:nvSpPr>
            <p:spPr bwMode="auto">
              <a:xfrm>
                <a:off x="8879868" y="980132"/>
                <a:ext cx="1483608" cy="594192"/>
              </a:xfrm>
              <a:custGeom>
                <a:avLst/>
                <a:gdLst>
                  <a:gd name="T0" fmla="*/ 168 w 168"/>
                  <a:gd name="T1" fmla="*/ 43 h 67"/>
                  <a:gd name="T2" fmla="*/ 168 w 168"/>
                  <a:gd name="T3" fmla="*/ 67 h 67"/>
                  <a:gd name="T4" fmla="*/ 143 w 168"/>
                  <a:gd name="T5" fmla="*/ 67 h 67"/>
                  <a:gd name="T6" fmla="*/ 136 w 168"/>
                  <a:gd name="T7" fmla="*/ 67 h 67"/>
                  <a:gd name="T8" fmla="*/ 136 w 168"/>
                  <a:gd name="T9" fmla="*/ 43 h 67"/>
                  <a:gd name="T10" fmla="*/ 135 w 168"/>
                  <a:gd name="T11" fmla="*/ 43 h 67"/>
                  <a:gd name="T12" fmla="*/ 119 w 168"/>
                  <a:gd name="T13" fmla="*/ 66 h 67"/>
                  <a:gd name="T14" fmla="*/ 110 w 168"/>
                  <a:gd name="T15" fmla="*/ 67 h 67"/>
                  <a:gd name="T16" fmla="*/ 109 w 168"/>
                  <a:gd name="T17" fmla="*/ 67 h 67"/>
                  <a:gd name="T18" fmla="*/ 107 w 168"/>
                  <a:gd name="T19" fmla="*/ 67 h 67"/>
                  <a:gd name="T20" fmla="*/ 107 w 168"/>
                  <a:gd name="T21" fmla="*/ 67 h 67"/>
                  <a:gd name="T22" fmla="*/ 88 w 168"/>
                  <a:gd name="T23" fmla="*/ 67 h 67"/>
                  <a:gd name="T24" fmla="*/ 88 w 168"/>
                  <a:gd name="T25" fmla="*/ 67 h 67"/>
                  <a:gd name="T26" fmla="*/ 88 w 168"/>
                  <a:gd name="T27" fmla="*/ 67 h 67"/>
                  <a:gd name="T28" fmla="*/ 24 w 168"/>
                  <a:gd name="T29" fmla="*/ 67 h 67"/>
                  <a:gd name="T30" fmla="*/ 0 w 168"/>
                  <a:gd name="T31" fmla="*/ 43 h 67"/>
                  <a:gd name="T32" fmla="*/ 0 w 168"/>
                  <a:gd name="T33" fmla="*/ 0 h 67"/>
                  <a:gd name="T34" fmla="*/ 41 w 168"/>
                  <a:gd name="T35" fmla="*/ 0 h 67"/>
                  <a:gd name="T36" fmla="*/ 90 w 168"/>
                  <a:gd name="T37" fmla="*/ 0 h 67"/>
                  <a:gd name="T38" fmla="*/ 90 w 168"/>
                  <a:gd name="T39" fmla="*/ 0 h 67"/>
                  <a:gd name="T40" fmla="*/ 116 w 168"/>
                  <a:gd name="T41" fmla="*/ 0 h 67"/>
                  <a:gd name="T42" fmla="*/ 116 w 168"/>
                  <a:gd name="T43" fmla="*/ 0 h 67"/>
                  <a:gd name="T44" fmla="*/ 124 w 168"/>
                  <a:gd name="T45" fmla="*/ 0 h 67"/>
                  <a:gd name="T46" fmla="*/ 168 w 168"/>
                  <a:gd name="T47" fmla="*/ 41 h 67"/>
                  <a:gd name="T48" fmla="*/ 168 w 168"/>
                  <a:gd name="T49" fmla="*/ 4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67">
                    <a:moveTo>
                      <a:pt x="168" y="43"/>
                    </a:moveTo>
                    <a:cubicBezTo>
                      <a:pt x="168" y="67"/>
                      <a:pt x="168" y="67"/>
                      <a:pt x="168" y="67"/>
                    </a:cubicBezTo>
                    <a:cubicBezTo>
                      <a:pt x="143" y="67"/>
                      <a:pt x="143" y="67"/>
                      <a:pt x="143" y="67"/>
                    </a:cubicBezTo>
                    <a:cubicBezTo>
                      <a:pt x="136" y="67"/>
                      <a:pt x="136" y="67"/>
                      <a:pt x="136" y="67"/>
                    </a:cubicBezTo>
                    <a:cubicBezTo>
                      <a:pt x="136" y="43"/>
                      <a:pt x="136" y="43"/>
                      <a:pt x="136" y="43"/>
                    </a:cubicBezTo>
                    <a:cubicBezTo>
                      <a:pt x="135" y="43"/>
                      <a:pt x="135" y="43"/>
                      <a:pt x="135" y="43"/>
                    </a:cubicBezTo>
                    <a:cubicBezTo>
                      <a:pt x="134" y="54"/>
                      <a:pt x="128" y="63"/>
                      <a:pt x="119" y="66"/>
                    </a:cubicBezTo>
                    <a:cubicBezTo>
                      <a:pt x="116" y="67"/>
                      <a:pt x="113" y="67"/>
                      <a:pt x="110" y="67"/>
                    </a:cubicBezTo>
                    <a:cubicBezTo>
                      <a:pt x="110" y="67"/>
                      <a:pt x="109" y="67"/>
                      <a:pt x="109" y="67"/>
                    </a:cubicBezTo>
                    <a:cubicBezTo>
                      <a:pt x="107" y="67"/>
                      <a:pt x="107" y="67"/>
                      <a:pt x="107" y="67"/>
                    </a:cubicBezTo>
                    <a:cubicBezTo>
                      <a:pt x="107" y="67"/>
                      <a:pt x="107" y="67"/>
                      <a:pt x="107" y="67"/>
                    </a:cubicBezTo>
                    <a:cubicBezTo>
                      <a:pt x="88" y="67"/>
                      <a:pt x="88" y="67"/>
                      <a:pt x="88" y="67"/>
                    </a:cubicBezTo>
                    <a:cubicBezTo>
                      <a:pt x="88" y="67"/>
                      <a:pt x="88" y="67"/>
                      <a:pt x="88" y="67"/>
                    </a:cubicBezTo>
                    <a:cubicBezTo>
                      <a:pt x="88" y="67"/>
                      <a:pt x="88" y="67"/>
                      <a:pt x="88" y="67"/>
                    </a:cubicBezTo>
                    <a:cubicBezTo>
                      <a:pt x="24" y="67"/>
                      <a:pt x="24" y="67"/>
                      <a:pt x="24" y="67"/>
                    </a:cubicBezTo>
                    <a:cubicBezTo>
                      <a:pt x="11" y="67"/>
                      <a:pt x="0" y="56"/>
                      <a:pt x="0" y="43"/>
                    </a:cubicBezTo>
                    <a:cubicBezTo>
                      <a:pt x="0" y="0"/>
                      <a:pt x="0" y="0"/>
                      <a:pt x="0" y="0"/>
                    </a:cubicBezTo>
                    <a:cubicBezTo>
                      <a:pt x="41" y="0"/>
                      <a:pt x="41" y="0"/>
                      <a:pt x="41" y="0"/>
                    </a:cubicBezTo>
                    <a:cubicBezTo>
                      <a:pt x="90" y="0"/>
                      <a:pt x="90" y="0"/>
                      <a:pt x="90" y="0"/>
                    </a:cubicBezTo>
                    <a:cubicBezTo>
                      <a:pt x="90" y="0"/>
                      <a:pt x="90" y="0"/>
                      <a:pt x="90" y="0"/>
                    </a:cubicBezTo>
                    <a:cubicBezTo>
                      <a:pt x="116" y="0"/>
                      <a:pt x="116" y="0"/>
                      <a:pt x="116" y="0"/>
                    </a:cubicBezTo>
                    <a:cubicBezTo>
                      <a:pt x="116" y="0"/>
                      <a:pt x="116" y="0"/>
                      <a:pt x="116" y="0"/>
                    </a:cubicBezTo>
                    <a:cubicBezTo>
                      <a:pt x="124" y="0"/>
                      <a:pt x="124" y="0"/>
                      <a:pt x="124" y="0"/>
                    </a:cubicBezTo>
                    <a:cubicBezTo>
                      <a:pt x="148" y="0"/>
                      <a:pt x="167" y="18"/>
                      <a:pt x="168" y="41"/>
                    </a:cubicBezTo>
                    <a:cubicBezTo>
                      <a:pt x="168" y="43"/>
                      <a:pt x="168" y="43"/>
                      <a:pt x="168" y="43"/>
                    </a:cubicBezTo>
                    <a:close/>
                  </a:path>
                </a:pathLst>
              </a:custGeom>
              <a:solidFill>
                <a:schemeClr val="tx1">
                  <a:lumMod val="95000"/>
                  <a:lumOff val="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7" name="Freeform 299"/>
              <p:cNvSpPr>
                <a:spLocks/>
              </p:cNvSpPr>
              <p:nvPr/>
            </p:nvSpPr>
            <p:spPr bwMode="auto">
              <a:xfrm>
                <a:off x="8879868" y="980132"/>
                <a:ext cx="691355" cy="594192"/>
              </a:xfrm>
              <a:custGeom>
                <a:avLst/>
                <a:gdLst>
                  <a:gd name="T0" fmla="*/ 78 w 78"/>
                  <a:gd name="T1" fmla="*/ 67 h 67"/>
                  <a:gd name="T2" fmla="*/ 24 w 78"/>
                  <a:gd name="T3" fmla="*/ 67 h 67"/>
                  <a:gd name="T4" fmla="*/ 0 w 78"/>
                  <a:gd name="T5" fmla="*/ 43 h 67"/>
                  <a:gd name="T6" fmla="*/ 0 w 78"/>
                  <a:gd name="T7" fmla="*/ 0 h 67"/>
                  <a:gd name="T8" fmla="*/ 41 w 78"/>
                  <a:gd name="T9" fmla="*/ 0 h 67"/>
                  <a:gd name="T10" fmla="*/ 78 w 78"/>
                  <a:gd name="T11" fmla="*/ 0 h 67"/>
                  <a:gd name="T12" fmla="*/ 78 w 78"/>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78" h="67">
                    <a:moveTo>
                      <a:pt x="78" y="67"/>
                    </a:moveTo>
                    <a:cubicBezTo>
                      <a:pt x="24" y="67"/>
                      <a:pt x="24" y="67"/>
                      <a:pt x="24" y="67"/>
                    </a:cubicBezTo>
                    <a:cubicBezTo>
                      <a:pt x="11" y="67"/>
                      <a:pt x="0" y="56"/>
                      <a:pt x="0" y="43"/>
                    </a:cubicBezTo>
                    <a:cubicBezTo>
                      <a:pt x="0" y="0"/>
                      <a:pt x="0" y="0"/>
                      <a:pt x="0" y="0"/>
                    </a:cubicBezTo>
                    <a:cubicBezTo>
                      <a:pt x="41" y="0"/>
                      <a:pt x="41" y="0"/>
                      <a:pt x="41" y="0"/>
                    </a:cubicBezTo>
                    <a:cubicBezTo>
                      <a:pt x="78" y="0"/>
                      <a:pt x="78" y="0"/>
                      <a:pt x="78" y="0"/>
                    </a:cubicBezTo>
                    <a:lnTo>
                      <a:pt x="78" y="67"/>
                    </a:lnTo>
                    <a:close/>
                  </a:path>
                </a:pathLst>
              </a:custGeom>
              <a:solidFill>
                <a:schemeClr val="tx1">
                  <a:lumMod val="95000"/>
                  <a:lumOff val="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 name="Freeform 300"/>
              <p:cNvSpPr>
                <a:spLocks/>
              </p:cNvSpPr>
              <p:nvPr/>
            </p:nvSpPr>
            <p:spPr bwMode="auto">
              <a:xfrm>
                <a:off x="10071984" y="995806"/>
                <a:ext cx="284015" cy="866996"/>
              </a:xfrm>
              <a:custGeom>
                <a:avLst/>
                <a:gdLst>
                  <a:gd name="T0" fmla="*/ 2 w 32"/>
                  <a:gd name="T1" fmla="*/ 0 h 98"/>
                  <a:gd name="T2" fmla="*/ 1 w 32"/>
                  <a:gd name="T3" fmla="*/ 16 h 98"/>
                  <a:gd name="T4" fmla="*/ 1 w 32"/>
                  <a:gd name="T5" fmla="*/ 80 h 98"/>
                  <a:gd name="T6" fmla="*/ 17 w 32"/>
                  <a:gd name="T7" fmla="*/ 98 h 98"/>
                  <a:gd name="T8" fmla="*/ 17 w 32"/>
                  <a:gd name="T9" fmla="*/ 98 h 98"/>
                  <a:gd name="T10" fmla="*/ 18 w 32"/>
                  <a:gd name="T11" fmla="*/ 98 h 98"/>
                  <a:gd name="T12" fmla="*/ 32 w 32"/>
                  <a:gd name="T13" fmla="*/ 98 h 98"/>
                  <a:gd name="T14" fmla="*/ 32 w 32"/>
                  <a:gd name="T15" fmla="*/ 82 h 98"/>
                  <a:gd name="T16" fmla="*/ 32 w 32"/>
                  <a:gd name="T17" fmla="*/ 80 h 98"/>
                  <a:gd name="T18" fmla="*/ 32 w 32"/>
                  <a:gd name="T19" fmla="*/ 36 h 98"/>
                  <a:gd name="T20" fmla="*/ 2 w 32"/>
                  <a:gd name="T2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98">
                    <a:moveTo>
                      <a:pt x="2" y="0"/>
                    </a:moveTo>
                    <a:cubicBezTo>
                      <a:pt x="0" y="3"/>
                      <a:pt x="1" y="9"/>
                      <a:pt x="1" y="16"/>
                    </a:cubicBezTo>
                    <a:cubicBezTo>
                      <a:pt x="1" y="80"/>
                      <a:pt x="1" y="80"/>
                      <a:pt x="1" y="80"/>
                    </a:cubicBezTo>
                    <a:cubicBezTo>
                      <a:pt x="1" y="90"/>
                      <a:pt x="8" y="98"/>
                      <a:pt x="17" y="98"/>
                    </a:cubicBezTo>
                    <a:cubicBezTo>
                      <a:pt x="17" y="98"/>
                      <a:pt x="17" y="98"/>
                      <a:pt x="17" y="98"/>
                    </a:cubicBezTo>
                    <a:cubicBezTo>
                      <a:pt x="17" y="98"/>
                      <a:pt x="18" y="98"/>
                      <a:pt x="18" y="98"/>
                    </a:cubicBezTo>
                    <a:cubicBezTo>
                      <a:pt x="32" y="98"/>
                      <a:pt x="32" y="98"/>
                      <a:pt x="32" y="98"/>
                    </a:cubicBezTo>
                    <a:cubicBezTo>
                      <a:pt x="32" y="82"/>
                      <a:pt x="32" y="82"/>
                      <a:pt x="32" y="82"/>
                    </a:cubicBezTo>
                    <a:cubicBezTo>
                      <a:pt x="32" y="81"/>
                      <a:pt x="32" y="81"/>
                      <a:pt x="32" y="80"/>
                    </a:cubicBezTo>
                    <a:cubicBezTo>
                      <a:pt x="32" y="36"/>
                      <a:pt x="32" y="36"/>
                      <a:pt x="32" y="36"/>
                    </a:cubicBezTo>
                    <a:cubicBezTo>
                      <a:pt x="30" y="19"/>
                      <a:pt x="18" y="5"/>
                      <a:pt x="2" y="0"/>
                    </a:cubicBezTo>
                    <a:close/>
                  </a:path>
                </a:pathLst>
              </a:custGeom>
              <a:solidFill>
                <a:schemeClr val="tx1">
                  <a:lumMod val="95000"/>
                  <a:lumOff val="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9" name="Freeform 302"/>
              <p:cNvSpPr>
                <a:spLocks/>
              </p:cNvSpPr>
              <p:nvPr/>
            </p:nvSpPr>
            <p:spPr bwMode="auto">
              <a:xfrm>
                <a:off x="8704226" y="3532534"/>
                <a:ext cx="467132" cy="396126"/>
              </a:xfrm>
              <a:custGeom>
                <a:avLst/>
                <a:gdLst>
                  <a:gd name="T0" fmla="*/ 53 w 53"/>
                  <a:gd name="T1" fmla="*/ 25 h 45"/>
                  <a:gd name="T2" fmla="*/ 39 w 53"/>
                  <a:gd name="T3" fmla="*/ 40 h 45"/>
                  <a:gd name="T4" fmla="*/ 28 w 53"/>
                  <a:gd name="T5" fmla="*/ 44 h 45"/>
                  <a:gd name="T6" fmla="*/ 16 w 53"/>
                  <a:gd name="T7" fmla="*/ 41 h 45"/>
                  <a:gd name="T8" fmla="*/ 0 w 53"/>
                  <a:gd name="T9" fmla="*/ 26 h 45"/>
                  <a:gd name="T10" fmla="*/ 25 w 53"/>
                  <a:gd name="T11" fmla="*/ 0 h 45"/>
                  <a:gd name="T12" fmla="*/ 53 w 53"/>
                  <a:gd name="T13" fmla="*/ 25 h 45"/>
                </a:gdLst>
                <a:ahLst/>
                <a:cxnLst>
                  <a:cxn ang="0">
                    <a:pos x="T0" y="T1"/>
                  </a:cxn>
                  <a:cxn ang="0">
                    <a:pos x="T2" y="T3"/>
                  </a:cxn>
                  <a:cxn ang="0">
                    <a:pos x="T4" y="T5"/>
                  </a:cxn>
                  <a:cxn ang="0">
                    <a:pos x="T6" y="T7"/>
                  </a:cxn>
                  <a:cxn ang="0">
                    <a:pos x="T8" y="T9"/>
                  </a:cxn>
                  <a:cxn ang="0">
                    <a:pos x="T10" y="T11"/>
                  </a:cxn>
                  <a:cxn ang="0">
                    <a:pos x="T12" y="T13"/>
                  </a:cxn>
                </a:cxnLst>
                <a:rect l="0" t="0" r="r" b="b"/>
                <a:pathLst>
                  <a:path w="53" h="45">
                    <a:moveTo>
                      <a:pt x="53" y="25"/>
                    </a:moveTo>
                    <a:cubicBezTo>
                      <a:pt x="39" y="40"/>
                      <a:pt x="39" y="40"/>
                      <a:pt x="39" y="40"/>
                    </a:cubicBezTo>
                    <a:cubicBezTo>
                      <a:pt x="36" y="43"/>
                      <a:pt x="32" y="44"/>
                      <a:pt x="28" y="44"/>
                    </a:cubicBezTo>
                    <a:cubicBezTo>
                      <a:pt x="23" y="45"/>
                      <a:pt x="20" y="44"/>
                      <a:pt x="16" y="41"/>
                    </a:cubicBezTo>
                    <a:cubicBezTo>
                      <a:pt x="0" y="26"/>
                      <a:pt x="0" y="26"/>
                      <a:pt x="0" y="26"/>
                    </a:cubicBezTo>
                    <a:cubicBezTo>
                      <a:pt x="25" y="0"/>
                      <a:pt x="25" y="0"/>
                      <a:pt x="25" y="0"/>
                    </a:cubicBezTo>
                    <a:lnTo>
                      <a:pt x="53" y="25"/>
                    </a:lnTo>
                    <a:close/>
                  </a:path>
                </a:pathLst>
              </a:custGeom>
              <a:solidFill>
                <a:srgbClr val="48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5"/>
              <p:cNvSpPr>
                <a:spLocks/>
              </p:cNvSpPr>
              <p:nvPr/>
            </p:nvSpPr>
            <p:spPr bwMode="auto">
              <a:xfrm>
                <a:off x="10213992" y="3353157"/>
                <a:ext cx="336334" cy="1020215"/>
              </a:xfrm>
              <a:custGeom>
                <a:avLst/>
                <a:gdLst>
                  <a:gd name="T0" fmla="*/ 38 w 38"/>
                  <a:gd name="T1" fmla="*/ 20 h 115"/>
                  <a:gd name="T2" fmla="*/ 38 w 38"/>
                  <a:gd name="T3" fmla="*/ 96 h 115"/>
                  <a:gd name="T4" fmla="*/ 19 w 38"/>
                  <a:gd name="T5" fmla="*/ 115 h 115"/>
                  <a:gd name="T6" fmla="*/ 19 w 38"/>
                  <a:gd name="T7" fmla="*/ 115 h 115"/>
                  <a:gd name="T8" fmla="*/ 0 w 38"/>
                  <a:gd name="T9" fmla="*/ 96 h 115"/>
                  <a:gd name="T10" fmla="*/ 0 w 38"/>
                  <a:gd name="T11" fmla="*/ 0 h 115"/>
                  <a:gd name="T12" fmla="*/ 6 w 38"/>
                  <a:gd name="T13" fmla="*/ 0 h 115"/>
                  <a:gd name="T14" fmla="*/ 38 w 38"/>
                  <a:gd name="T15" fmla="*/ 20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15">
                    <a:moveTo>
                      <a:pt x="38" y="20"/>
                    </a:moveTo>
                    <a:cubicBezTo>
                      <a:pt x="38" y="96"/>
                      <a:pt x="38" y="96"/>
                      <a:pt x="38" y="96"/>
                    </a:cubicBezTo>
                    <a:cubicBezTo>
                      <a:pt x="38" y="106"/>
                      <a:pt x="30" y="115"/>
                      <a:pt x="19" y="115"/>
                    </a:cubicBezTo>
                    <a:cubicBezTo>
                      <a:pt x="19" y="115"/>
                      <a:pt x="19" y="115"/>
                      <a:pt x="19" y="115"/>
                    </a:cubicBezTo>
                    <a:cubicBezTo>
                      <a:pt x="9" y="115"/>
                      <a:pt x="0" y="106"/>
                      <a:pt x="0" y="96"/>
                    </a:cubicBezTo>
                    <a:cubicBezTo>
                      <a:pt x="0" y="0"/>
                      <a:pt x="0" y="0"/>
                      <a:pt x="0" y="0"/>
                    </a:cubicBezTo>
                    <a:cubicBezTo>
                      <a:pt x="6" y="0"/>
                      <a:pt x="6" y="0"/>
                      <a:pt x="6" y="0"/>
                    </a:cubicBezTo>
                    <a:lnTo>
                      <a:pt x="38" y="20"/>
                    </a:lnTo>
                    <a:close/>
                  </a:path>
                </a:pathLst>
              </a:cu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 name="Freeform 306"/>
              <p:cNvSpPr>
                <a:spLocks/>
              </p:cNvSpPr>
              <p:nvPr/>
            </p:nvSpPr>
            <p:spPr bwMode="auto">
              <a:xfrm>
                <a:off x="9552536" y="2673013"/>
                <a:ext cx="201800" cy="213014"/>
              </a:xfrm>
              <a:custGeom>
                <a:avLst/>
                <a:gdLst>
                  <a:gd name="T0" fmla="*/ 0 w 54"/>
                  <a:gd name="T1" fmla="*/ 14 h 57"/>
                  <a:gd name="T2" fmla="*/ 28 w 54"/>
                  <a:gd name="T3" fmla="*/ 57 h 57"/>
                  <a:gd name="T4" fmla="*/ 54 w 54"/>
                  <a:gd name="T5" fmla="*/ 14 h 57"/>
                  <a:gd name="T6" fmla="*/ 28 w 54"/>
                  <a:gd name="T7" fmla="*/ 0 h 57"/>
                  <a:gd name="T8" fmla="*/ 0 w 54"/>
                  <a:gd name="T9" fmla="*/ 14 h 57"/>
                </a:gdLst>
                <a:ahLst/>
                <a:cxnLst>
                  <a:cxn ang="0">
                    <a:pos x="T0" y="T1"/>
                  </a:cxn>
                  <a:cxn ang="0">
                    <a:pos x="T2" y="T3"/>
                  </a:cxn>
                  <a:cxn ang="0">
                    <a:pos x="T4" y="T5"/>
                  </a:cxn>
                  <a:cxn ang="0">
                    <a:pos x="T6" y="T7"/>
                  </a:cxn>
                  <a:cxn ang="0">
                    <a:pos x="T8" y="T9"/>
                  </a:cxn>
                </a:cxnLst>
                <a:rect l="0" t="0" r="r" b="b"/>
                <a:pathLst>
                  <a:path w="54" h="57">
                    <a:moveTo>
                      <a:pt x="0" y="14"/>
                    </a:moveTo>
                    <a:lnTo>
                      <a:pt x="28" y="57"/>
                    </a:lnTo>
                    <a:lnTo>
                      <a:pt x="54" y="14"/>
                    </a:lnTo>
                    <a:lnTo>
                      <a:pt x="28" y="0"/>
                    </a:lnTo>
                    <a:lnTo>
                      <a:pt x="0" y="14"/>
                    </a:lnTo>
                    <a:close/>
                  </a:path>
                </a:pathLst>
              </a:custGeom>
              <a:solidFill>
                <a:srgbClr val="B0B0B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2" name="Freeform 307"/>
              <p:cNvSpPr>
                <a:spLocks/>
              </p:cNvSpPr>
              <p:nvPr/>
            </p:nvSpPr>
            <p:spPr bwMode="auto">
              <a:xfrm>
                <a:off x="9552536" y="2673013"/>
                <a:ext cx="89689" cy="194325"/>
              </a:xfrm>
              <a:custGeom>
                <a:avLst/>
                <a:gdLst>
                  <a:gd name="T0" fmla="*/ 0 w 24"/>
                  <a:gd name="T1" fmla="*/ 14 h 52"/>
                  <a:gd name="T2" fmla="*/ 24 w 24"/>
                  <a:gd name="T3" fmla="*/ 52 h 52"/>
                  <a:gd name="T4" fmla="*/ 24 w 24"/>
                  <a:gd name="T5" fmla="*/ 0 h 52"/>
                  <a:gd name="T6" fmla="*/ 0 w 24"/>
                  <a:gd name="T7" fmla="*/ 14 h 52"/>
                </a:gdLst>
                <a:ahLst/>
                <a:cxnLst>
                  <a:cxn ang="0">
                    <a:pos x="T0" y="T1"/>
                  </a:cxn>
                  <a:cxn ang="0">
                    <a:pos x="T2" y="T3"/>
                  </a:cxn>
                  <a:cxn ang="0">
                    <a:pos x="T4" y="T5"/>
                  </a:cxn>
                  <a:cxn ang="0">
                    <a:pos x="T6" y="T7"/>
                  </a:cxn>
                </a:cxnLst>
                <a:rect l="0" t="0" r="r" b="b"/>
                <a:pathLst>
                  <a:path w="24" h="52">
                    <a:moveTo>
                      <a:pt x="0" y="14"/>
                    </a:moveTo>
                    <a:lnTo>
                      <a:pt x="24" y="52"/>
                    </a:lnTo>
                    <a:lnTo>
                      <a:pt x="24" y="0"/>
                    </a:lnTo>
                    <a:lnTo>
                      <a:pt x="0" y="14"/>
                    </a:lnTo>
                    <a:close/>
                  </a:path>
                </a:pathLst>
              </a:custGeom>
              <a:solidFill>
                <a:srgbClr val="BFBFB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3" name="Freeform 308"/>
              <p:cNvSpPr>
                <a:spLocks/>
              </p:cNvSpPr>
              <p:nvPr/>
            </p:nvSpPr>
            <p:spPr bwMode="auto">
              <a:xfrm>
                <a:off x="9313365" y="2557166"/>
                <a:ext cx="336334" cy="239172"/>
              </a:xfrm>
              <a:custGeom>
                <a:avLst/>
                <a:gdLst>
                  <a:gd name="T0" fmla="*/ 33 w 90"/>
                  <a:gd name="T1" fmla="*/ 0 h 64"/>
                  <a:gd name="T2" fmla="*/ 0 w 90"/>
                  <a:gd name="T3" fmla="*/ 0 h 64"/>
                  <a:gd name="T4" fmla="*/ 35 w 90"/>
                  <a:gd name="T5" fmla="*/ 64 h 64"/>
                  <a:gd name="T6" fmla="*/ 90 w 90"/>
                  <a:gd name="T7" fmla="*/ 31 h 64"/>
                  <a:gd name="T8" fmla="*/ 33 w 90"/>
                  <a:gd name="T9" fmla="*/ 0 h 64"/>
                </a:gdLst>
                <a:ahLst/>
                <a:cxnLst>
                  <a:cxn ang="0">
                    <a:pos x="T0" y="T1"/>
                  </a:cxn>
                  <a:cxn ang="0">
                    <a:pos x="T2" y="T3"/>
                  </a:cxn>
                  <a:cxn ang="0">
                    <a:pos x="T4" y="T5"/>
                  </a:cxn>
                  <a:cxn ang="0">
                    <a:pos x="T6" y="T7"/>
                  </a:cxn>
                  <a:cxn ang="0">
                    <a:pos x="T8" y="T9"/>
                  </a:cxn>
                </a:cxnLst>
                <a:rect l="0" t="0" r="r" b="b"/>
                <a:pathLst>
                  <a:path w="90" h="64">
                    <a:moveTo>
                      <a:pt x="33" y="0"/>
                    </a:moveTo>
                    <a:lnTo>
                      <a:pt x="0" y="0"/>
                    </a:lnTo>
                    <a:lnTo>
                      <a:pt x="35" y="64"/>
                    </a:lnTo>
                    <a:lnTo>
                      <a:pt x="90" y="3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09"/>
              <p:cNvSpPr>
                <a:spLocks/>
              </p:cNvSpPr>
              <p:nvPr/>
            </p:nvSpPr>
            <p:spPr bwMode="auto">
              <a:xfrm>
                <a:off x="9657174" y="2557166"/>
                <a:ext cx="336334" cy="239172"/>
              </a:xfrm>
              <a:custGeom>
                <a:avLst/>
                <a:gdLst>
                  <a:gd name="T0" fmla="*/ 57 w 90"/>
                  <a:gd name="T1" fmla="*/ 0 h 64"/>
                  <a:gd name="T2" fmla="*/ 90 w 90"/>
                  <a:gd name="T3" fmla="*/ 0 h 64"/>
                  <a:gd name="T4" fmla="*/ 55 w 90"/>
                  <a:gd name="T5" fmla="*/ 64 h 64"/>
                  <a:gd name="T6" fmla="*/ 0 w 90"/>
                  <a:gd name="T7" fmla="*/ 31 h 64"/>
                  <a:gd name="T8" fmla="*/ 57 w 90"/>
                  <a:gd name="T9" fmla="*/ 0 h 64"/>
                </a:gdLst>
                <a:ahLst/>
                <a:cxnLst>
                  <a:cxn ang="0">
                    <a:pos x="T0" y="T1"/>
                  </a:cxn>
                  <a:cxn ang="0">
                    <a:pos x="T2" y="T3"/>
                  </a:cxn>
                  <a:cxn ang="0">
                    <a:pos x="T4" y="T5"/>
                  </a:cxn>
                  <a:cxn ang="0">
                    <a:pos x="T6" y="T7"/>
                  </a:cxn>
                  <a:cxn ang="0">
                    <a:pos x="T8" y="T9"/>
                  </a:cxn>
                </a:cxnLst>
                <a:rect l="0" t="0" r="r" b="b"/>
                <a:pathLst>
                  <a:path w="90" h="64">
                    <a:moveTo>
                      <a:pt x="57" y="0"/>
                    </a:moveTo>
                    <a:lnTo>
                      <a:pt x="90" y="0"/>
                    </a:lnTo>
                    <a:lnTo>
                      <a:pt x="55" y="64"/>
                    </a:lnTo>
                    <a:lnTo>
                      <a:pt x="0" y="31"/>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10"/>
              <p:cNvSpPr>
                <a:spLocks/>
              </p:cNvSpPr>
              <p:nvPr/>
            </p:nvSpPr>
            <p:spPr bwMode="auto">
              <a:xfrm>
                <a:off x="9571220" y="2785126"/>
                <a:ext cx="168168" cy="411075"/>
              </a:xfrm>
              <a:custGeom>
                <a:avLst/>
                <a:gdLst>
                  <a:gd name="T0" fmla="*/ 0 w 45"/>
                  <a:gd name="T1" fmla="*/ 67 h 110"/>
                  <a:gd name="T2" fmla="*/ 23 w 45"/>
                  <a:gd name="T3" fmla="*/ 0 h 110"/>
                  <a:gd name="T4" fmla="*/ 45 w 45"/>
                  <a:gd name="T5" fmla="*/ 69 h 110"/>
                  <a:gd name="T6" fmla="*/ 23 w 45"/>
                  <a:gd name="T7" fmla="*/ 110 h 110"/>
                  <a:gd name="T8" fmla="*/ 0 w 45"/>
                  <a:gd name="T9" fmla="*/ 67 h 110"/>
                </a:gdLst>
                <a:ahLst/>
                <a:cxnLst>
                  <a:cxn ang="0">
                    <a:pos x="T0" y="T1"/>
                  </a:cxn>
                  <a:cxn ang="0">
                    <a:pos x="T2" y="T3"/>
                  </a:cxn>
                  <a:cxn ang="0">
                    <a:pos x="T4" y="T5"/>
                  </a:cxn>
                  <a:cxn ang="0">
                    <a:pos x="T6" y="T7"/>
                  </a:cxn>
                  <a:cxn ang="0">
                    <a:pos x="T8" y="T9"/>
                  </a:cxn>
                </a:cxnLst>
                <a:rect l="0" t="0" r="r" b="b"/>
                <a:pathLst>
                  <a:path w="45" h="110">
                    <a:moveTo>
                      <a:pt x="0" y="67"/>
                    </a:moveTo>
                    <a:lnTo>
                      <a:pt x="23" y="0"/>
                    </a:lnTo>
                    <a:lnTo>
                      <a:pt x="45" y="69"/>
                    </a:lnTo>
                    <a:lnTo>
                      <a:pt x="23" y="110"/>
                    </a:lnTo>
                    <a:lnTo>
                      <a:pt x="0" y="67"/>
                    </a:lnTo>
                    <a:close/>
                  </a:path>
                </a:pathLst>
              </a:custGeom>
              <a:solidFill>
                <a:srgbClr val="B0B0B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311"/>
              <p:cNvSpPr>
                <a:spLocks/>
              </p:cNvSpPr>
              <p:nvPr/>
            </p:nvSpPr>
            <p:spPr bwMode="auto">
              <a:xfrm>
                <a:off x="9571220" y="2815022"/>
                <a:ext cx="78479" cy="362494"/>
              </a:xfrm>
              <a:custGeom>
                <a:avLst/>
                <a:gdLst>
                  <a:gd name="T0" fmla="*/ 0 w 21"/>
                  <a:gd name="T1" fmla="*/ 59 h 97"/>
                  <a:gd name="T2" fmla="*/ 21 w 21"/>
                  <a:gd name="T3" fmla="*/ 0 h 97"/>
                  <a:gd name="T4" fmla="*/ 21 w 21"/>
                  <a:gd name="T5" fmla="*/ 97 h 97"/>
                  <a:gd name="T6" fmla="*/ 0 w 21"/>
                  <a:gd name="T7" fmla="*/ 59 h 97"/>
                </a:gdLst>
                <a:ahLst/>
                <a:cxnLst>
                  <a:cxn ang="0">
                    <a:pos x="T0" y="T1"/>
                  </a:cxn>
                  <a:cxn ang="0">
                    <a:pos x="T2" y="T3"/>
                  </a:cxn>
                  <a:cxn ang="0">
                    <a:pos x="T4" y="T5"/>
                  </a:cxn>
                  <a:cxn ang="0">
                    <a:pos x="T6" y="T7"/>
                  </a:cxn>
                </a:cxnLst>
                <a:rect l="0" t="0" r="r" b="b"/>
                <a:pathLst>
                  <a:path w="21" h="97">
                    <a:moveTo>
                      <a:pt x="0" y="59"/>
                    </a:moveTo>
                    <a:lnTo>
                      <a:pt x="21" y="0"/>
                    </a:lnTo>
                    <a:lnTo>
                      <a:pt x="21" y="97"/>
                    </a:lnTo>
                    <a:lnTo>
                      <a:pt x="0" y="59"/>
                    </a:lnTo>
                    <a:close/>
                  </a:path>
                </a:pathLst>
              </a:custGeom>
              <a:solidFill>
                <a:srgbClr val="BFBFB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312"/>
              <p:cNvSpPr>
                <a:spLocks/>
              </p:cNvSpPr>
              <p:nvPr/>
            </p:nvSpPr>
            <p:spPr bwMode="auto">
              <a:xfrm>
                <a:off x="9190042" y="2564640"/>
                <a:ext cx="467132" cy="949210"/>
              </a:xfrm>
              <a:custGeom>
                <a:avLst/>
                <a:gdLst>
                  <a:gd name="T0" fmla="*/ 33 w 125"/>
                  <a:gd name="T1" fmla="*/ 0 h 254"/>
                  <a:gd name="T2" fmla="*/ 0 w 125"/>
                  <a:gd name="T3" fmla="*/ 83 h 254"/>
                  <a:gd name="T4" fmla="*/ 54 w 125"/>
                  <a:gd name="T5" fmla="*/ 81 h 254"/>
                  <a:gd name="T6" fmla="*/ 12 w 125"/>
                  <a:gd name="T7" fmla="*/ 128 h 254"/>
                  <a:gd name="T8" fmla="*/ 123 w 125"/>
                  <a:gd name="T9" fmla="*/ 254 h 254"/>
                  <a:gd name="T10" fmla="*/ 125 w 125"/>
                  <a:gd name="T11" fmla="*/ 169 h 254"/>
                  <a:gd name="T12" fmla="*/ 33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33" y="0"/>
                    </a:moveTo>
                    <a:lnTo>
                      <a:pt x="0" y="83"/>
                    </a:lnTo>
                    <a:lnTo>
                      <a:pt x="54" y="81"/>
                    </a:lnTo>
                    <a:lnTo>
                      <a:pt x="12" y="128"/>
                    </a:lnTo>
                    <a:lnTo>
                      <a:pt x="123" y="254"/>
                    </a:lnTo>
                    <a:lnTo>
                      <a:pt x="125" y="169"/>
                    </a:lnTo>
                    <a:lnTo>
                      <a:pt x="33" y="0"/>
                    </a:lnTo>
                    <a:close/>
                  </a:path>
                </a:pathLst>
              </a:custGeom>
              <a:solidFill>
                <a:srgbClr val="5E5E5E"/>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8" name="Freeform 313"/>
              <p:cNvSpPr>
                <a:spLocks/>
              </p:cNvSpPr>
              <p:nvPr/>
            </p:nvSpPr>
            <p:spPr bwMode="auto">
              <a:xfrm>
                <a:off x="9649700" y="2564640"/>
                <a:ext cx="467132" cy="949210"/>
              </a:xfrm>
              <a:custGeom>
                <a:avLst/>
                <a:gdLst>
                  <a:gd name="T0" fmla="*/ 92 w 125"/>
                  <a:gd name="T1" fmla="*/ 0 h 254"/>
                  <a:gd name="T2" fmla="*/ 125 w 125"/>
                  <a:gd name="T3" fmla="*/ 83 h 254"/>
                  <a:gd name="T4" fmla="*/ 71 w 125"/>
                  <a:gd name="T5" fmla="*/ 81 h 254"/>
                  <a:gd name="T6" fmla="*/ 113 w 125"/>
                  <a:gd name="T7" fmla="*/ 128 h 254"/>
                  <a:gd name="T8" fmla="*/ 0 w 125"/>
                  <a:gd name="T9" fmla="*/ 254 h 254"/>
                  <a:gd name="T10" fmla="*/ 0 w 125"/>
                  <a:gd name="T11" fmla="*/ 169 h 254"/>
                  <a:gd name="T12" fmla="*/ 92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92" y="0"/>
                    </a:moveTo>
                    <a:lnTo>
                      <a:pt x="125" y="83"/>
                    </a:lnTo>
                    <a:lnTo>
                      <a:pt x="71" y="81"/>
                    </a:lnTo>
                    <a:lnTo>
                      <a:pt x="113" y="128"/>
                    </a:lnTo>
                    <a:lnTo>
                      <a:pt x="0" y="254"/>
                    </a:lnTo>
                    <a:lnTo>
                      <a:pt x="0" y="169"/>
                    </a:lnTo>
                    <a:lnTo>
                      <a:pt x="92" y="0"/>
                    </a:lnTo>
                    <a:close/>
                  </a:path>
                </a:pathLst>
              </a:custGeom>
              <a:solidFill>
                <a:srgbClr val="4C4C4C"/>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314"/>
              <p:cNvSpPr>
                <a:spLocks/>
              </p:cNvSpPr>
              <p:nvPr/>
            </p:nvSpPr>
            <p:spPr bwMode="auto">
              <a:xfrm>
                <a:off x="8199726" y="3061667"/>
                <a:ext cx="369969" cy="373704"/>
              </a:xfrm>
              <a:custGeom>
                <a:avLst/>
                <a:gdLst>
                  <a:gd name="T0" fmla="*/ 42 w 42"/>
                  <a:gd name="T1" fmla="*/ 14 h 42"/>
                  <a:gd name="T2" fmla="*/ 34 w 42"/>
                  <a:gd name="T3" fmla="*/ 7 h 42"/>
                  <a:gd name="T4" fmla="*/ 7 w 42"/>
                  <a:gd name="T5" fmla="*/ 8 h 42"/>
                  <a:gd name="T6" fmla="*/ 7 w 42"/>
                  <a:gd name="T7" fmla="*/ 8 h 42"/>
                  <a:gd name="T8" fmla="*/ 8 w 42"/>
                  <a:gd name="T9" fmla="*/ 35 h 42"/>
                  <a:gd name="T10" fmla="*/ 17 w 42"/>
                  <a:gd name="T11" fmla="*/ 42 h 42"/>
                  <a:gd name="T12" fmla="*/ 42 w 42"/>
                  <a:gd name="T13" fmla="*/ 14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42" y="14"/>
                    </a:moveTo>
                    <a:cubicBezTo>
                      <a:pt x="34" y="7"/>
                      <a:pt x="34" y="7"/>
                      <a:pt x="34" y="7"/>
                    </a:cubicBezTo>
                    <a:cubicBezTo>
                      <a:pt x="27" y="0"/>
                      <a:pt x="14" y="0"/>
                      <a:pt x="7" y="8"/>
                    </a:cubicBezTo>
                    <a:cubicBezTo>
                      <a:pt x="7" y="8"/>
                      <a:pt x="7" y="8"/>
                      <a:pt x="7" y="8"/>
                    </a:cubicBezTo>
                    <a:cubicBezTo>
                      <a:pt x="0" y="16"/>
                      <a:pt x="1" y="28"/>
                      <a:pt x="8" y="35"/>
                    </a:cubicBezTo>
                    <a:cubicBezTo>
                      <a:pt x="17" y="42"/>
                      <a:pt x="17" y="42"/>
                      <a:pt x="17" y="42"/>
                    </a:cubicBezTo>
                    <a:lnTo>
                      <a:pt x="42" y="14"/>
                    </a:ln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315"/>
              <p:cNvSpPr>
                <a:spLocks/>
              </p:cNvSpPr>
              <p:nvPr/>
            </p:nvSpPr>
            <p:spPr bwMode="auto">
              <a:xfrm>
                <a:off x="8233358" y="2919658"/>
                <a:ext cx="257857" cy="239172"/>
              </a:xfrm>
              <a:custGeom>
                <a:avLst/>
                <a:gdLst>
                  <a:gd name="T0" fmla="*/ 2 w 29"/>
                  <a:gd name="T1" fmla="*/ 8 h 27"/>
                  <a:gd name="T2" fmla="*/ 1 w 29"/>
                  <a:gd name="T3" fmla="*/ 2 h 27"/>
                  <a:gd name="T4" fmla="*/ 7 w 29"/>
                  <a:gd name="T5" fmla="*/ 2 h 27"/>
                  <a:gd name="T6" fmla="*/ 27 w 29"/>
                  <a:gd name="T7" fmla="*/ 19 h 27"/>
                  <a:gd name="T8" fmla="*/ 27 w 29"/>
                  <a:gd name="T9" fmla="*/ 25 h 27"/>
                  <a:gd name="T10" fmla="*/ 22 w 29"/>
                  <a:gd name="T11" fmla="*/ 26 h 27"/>
                  <a:gd name="T12" fmla="*/ 2 w 29"/>
                  <a:gd name="T13" fmla="*/ 8 h 27"/>
                </a:gdLst>
                <a:ahLst/>
                <a:cxnLst>
                  <a:cxn ang="0">
                    <a:pos x="T0" y="T1"/>
                  </a:cxn>
                  <a:cxn ang="0">
                    <a:pos x="T2" y="T3"/>
                  </a:cxn>
                  <a:cxn ang="0">
                    <a:pos x="T4" y="T5"/>
                  </a:cxn>
                  <a:cxn ang="0">
                    <a:pos x="T6" y="T7"/>
                  </a:cxn>
                  <a:cxn ang="0">
                    <a:pos x="T8" y="T9"/>
                  </a:cxn>
                  <a:cxn ang="0">
                    <a:pos x="T10" y="T11"/>
                  </a:cxn>
                  <a:cxn ang="0">
                    <a:pos x="T12" y="T13"/>
                  </a:cxn>
                </a:cxnLst>
                <a:rect l="0" t="0" r="r" b="b"/>
                <a:pathLst>
                  <a:path w="29" h="27">
                    <a:moveTo>
                      <a:pt x="2" y="8"/>
                    </a:moveTo>
                    <a:cubicBezTo>
                      <a:pt x="0" y="7"/>
                      <a:pt x="0" y="4"/>
                      <a:pt x="1" y="2"/>
                    </a:cubicBezTo>
                    <a:cubicBezTo>
                      <a:pt x="2" y="1"/>
                      <a:pt x="5" y="0"/>
                      <a:pt x="7" y="2"/>
                    </a:cubicBezTo>
                    <a:cubicBezTo>
                      <a:pt x="27" y="19"/>
                      <a:pt x="27" y="19"/>
                      <a:pt x="27" y="19"/>
                    </a:cubicBezTo>
                    <a:cubicBezTo>
                      <a:pt x="28" y="21"/>
                      <a:pt x="29" y="23"/>
                      <a:pt x="27" y="25"/>
                    </a:cubicBezTo>
                    <a:cubicBezTo>
                      <a:pt x="26" y="27"/>
                      <a:pt x="23" y="27"/>
                      <a:pt x="22" y="26"/>
                    </a:cubicBezTo>
                    <a:lnTo>
                      <a:pt x="2" y="8"/>
                    </a:ln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316"/>
              <p:cNvSpPr>
                <a:spLocks/>
              </p:cNvSpPr>
              <p:nvPr/>
            </p:nvSpPr>
            <p:spPr bwMode="auto">
              <a:xfrm>
                <a:off x="8412736" y="2957031"/>
                <a:ext cx="168168" cy="254120"/>
              </a:xfrm>
              <a:custGeom>
                <a:avLst/>
                <a:gdLst>
                  <a:gd name="T0" fmla="*/ 2 w 19"/>
                  <a:gd name="T1" fmla="*/ 7 h 29"/>
                  <a:gd name="T2" fmla="*/ 9 w 19"/>
                  <a:gd name="T3" fmla="*/ 4 h 29"/>
                  <a:gd name="T4" fmla="*/ 14 w 19"/>
                  <a:gd name="T5" fmla="*/ 10 h 29"/>
                  <a:gd name="T6" fmla="*/ 18 w 19"/>
                  <a:gd name="T7" fmla="*/ 23 h 29"/>
                  <a:gd name="T8" fmla="*/ 16 w 19"/>
                  <a:gd name="T9" fmla="*/ 28 h 29"/>
                  <a:gd name="T10" fmla="*/ 11 w 19"/>
                  <a:gd name="T11" fmla="*/ 26 h 29"/>
                  <a:gd name="T12" fmla="*/ 7 w 19"/>
                  <a:gd name="T13" fmla="*/ 15 h 29"/>
                  <a:gd name="T14" fmla="*/ 2 w 19"/>
                  <a:gd name="T15" fmla="*/ 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9">
                    <a:moveTo>
                      <a:pt x="2" y="7"/>
                    </a:moveTo>
                    <a:cubicBezTo>
                      <a:pt x="0" y="2"/>
                      <a:pt x="7" y="0"/>
                      <a:pt x="9" y="4"/>
                    </a:cubicBezTo>
                    <a:cubicBezTo>
                      <a:pt x="14" y="10"/>
                      <a:pt x="14" y="10"/>
                      <a:pt x="14" y="10"/>
                    </a:cubicBezTo>
                    <a:cubicBezTo>
                      <a:pt x="18" y="23"/>
                      <a:pt x="18" y="23"/>
                      <a:pt x="18" y="23"/>
                    </a:cubicBezTo>
                    <a:cubicBezTo>
                      <a:pt x="19" y="25"/>
                      <a:pt x="18" y="27"/>
                      <a:pt x="16" y="28"/>
                    </a:cubicBezTo>
                    <a:cubicBezTo>
                      <a:pt x="14" y="29"/>
                      <a:pt x="11" y="28"/>
                      <a:pt x="11" y="26"/>
                    </a:cubicBezTo>
                    <a:cubicBezTo>
                      <a:pt x="7" y="15"/>
                      <a:pt x="7" y="15"/>
                      <a:pt x="7" y="15"/>
                    </a:cubicBezTo>
                    <a:lnTo>
                      <a:pt x="2" y="7"/>
                    </a:ln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317"/>
              <p:cNvSpPr>
                <a:spLocks/>
              </p:cNvSpPr>
              <p:nvPr/>
            </p:nvSpPr>
            <p:spPr bwMode="auto">
              <a:xfrm>
                <a:off x="10083197" y="4212677"/>
                <a:ext cx="627824" cy="302702"/>
              </a:xfrm>
              <a:custGeom>
                <a:avLst/>
                <a:gdLst>
                  <a:gd name="T0" fmla="*/ 23 w 71"/>
                  <a:gd name="T1" fmla="*/ 0 h 34"/>
                  <a:gd name="T2" fmla="*/ 49 w 71"/>
                  <a:gd name="T3" fmla="*/ 0 h 34"/>
                  <a:gd name="T4" fmla="*/ 49 w 71"/>
                  <a:gd name="T5" fmla="*/ 0 h 34"/>
                  <a:gd name="T6" fmla="*/ 49 w 71"/>
                  <a:gd name="T7" fmla="*/ 0 h 34"/>
                  <a:gd name="T8" fmla="*/ 65 w 71"/>
                  <a:gd name="T9" fmla="*/ 7 h 34"/>
                  <a:gd name="T10" fmla="*/ 71 w 71"/>
                  <a:gd name="T11" fmla="*/ 22 h 34"/>
                  <a:gd name="T12" fmla="*/ 71 w 71"/>
                  <a:gd name="T13" fmla="*/ 22 h 34"/>
                  <a:gd name="T14" fmla="*/ 71 w 71"/>
                  <a:gd name="T15" fmla="*/ 22 h 34"/>
                  <a:gd name="T16" fmla="*/ 71 w 71"/>
                  <a:gd name="T17" fmla="*/ 34 h 34"/>
                  <a:gd name="T18" fmla="*/ 62 w 71"/>
                  <a:gd name="T19" fmla="*/ 34 h 34"/>
                  <a:gd name="T20" fmla="*/ 62 w 71"/>
                  <a:gd name="T21" fmla="*/ 22 h 34"/>
                  <a:gd name="T22" fmla="*/ 62 w 71"/>
                  <a:gd name="T23" fmla="*/ 22 h 34"/>
                  <a:gd name="T24" fmla="*/ 62 w 71"/>
                  <a:gd name="T25" fmla="*/ 22 h 34"/>
                  <a:gd name="T26" fmla="*/ 58 w 71"/>
                  <a:gd name="T27" fmla="*/ 14 h 34"/>
                  <a:gd name="T28" fmla="*/ 49 w 71"/>
                  <a:gd name="T29" fmla="*/ 10 h 34"/>
                  <a:gd name="T30" fmla="*/ 49 w 71"/>
                  <a:gd name="T31" fmla="*/ 10 h 34"/>
                  <a:gd name="T32" fmla="*/ 49 w 71"/>
                  <a:gd name="T33" fmla="*/ 10 h 34"/>
                  <a:gd name="T34" fmla="*/ 23 w 71"/>
                  <a:gd name="T35" fmla="*/ 10 h 34"/>
                  <a:gd name="T36" fmla="*/ 23 w 71"/>
                  <a:gd name="T37" fmla="*/ 10 h 34"/>
                  <a:gd name="T38" fmla="*/ 23 w 71"/>
                  <a:gd name="T39" fmla="*/ 10 h 34"/>
                  <a:gd name="T40" fmla="*/ 14 w 71"/>
                  <a:gd name="T41" fmla="*/ 14 h 34"/>
                  <a:gd name="T42" fmla="*/ 10 w 71"/>
                  <a:gd name="T43" fmla="*/ 22 h 34"/>
                  <a:gd name="T44" fmla="*/ 10 w 71"/>
                  <a:gd name="T45" fmla="*/ 22 h 34"/>
                  <a:gd name="T46" fmla="*/ 10 w 71"/>
                  <a:gd name="T47" fmla="*/ 22 h 34"/>
                  <a:gd name="T48" fmla="*/ 10 w 71"/>
                  <a:gd name="T49" fmla="*/ 34 h 34"/>
                  <a:gd name="T50" fmla="*/ 0 w 71"/>
                  <a:gd name="T51" fmla="*/ 34 h 34"/>
                  <a:gd name="T52" fmla="*/ 0 w 71"/>
                  <a:gd name="T53" fmla="*/ 22 h 34"/>
                  <a:gd name="T54" fmla="*/ 0 w 71"/>
                  <a:gd name="T55" fmla="*/ 22 h 34"/>
                  <a:gd name="T56" fmla="*/ 0 w 71"/>
                  <a:gd name="T57" fmla="*/ 22 h 34"/>
                  <a:gd name="T58" fmla="*/ 7 w 71"/>
                  <a:gd name="T59" fmla="*/ 7 h 34"/>
                  <a:gd name="T60" fmla="*/ 23 w 71"/>
                  <a:gd name="T61" fmla="*/ 0 h 34"/>
                  <a:gd name="T62" fmla="*/ 23 w 71"/>
                  <a:gd name="T6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34">
                    <a:moveTo>
                      <a:pt x="23" y="0"/>
                    </a:moveTo>
                    <a:cubicBezTo>
                      <a:pt x="49" y="0"/>
                      <a:pt x="49" y="0"/>
                      <a:pt x="49" y="0"/>
                    </a:cubicBezTo>
                    <a:cubicBezTo>
                      <a:pt x="49" y="0"/>
                      <a:pt x="49" y="0"/>
                      <a:pt x="49" y="0"/>
                    </a:cubicBezTo>
                    <a:cubicBezTo>
                      <a:pt x="49" y="0"/>
                      <a:pt x="49" y="0"/>
                      <a:pt x="49" y="0"/>
                    </a:cubicBezTo>
                    <a:cubicBezTo>
                      <a:pt x="55" y="0"/>
                      <a:pt x="61" y="3"/>
                      <a:pt x="65" y="7"/>
                    </a:cubicBezTo>
                    <a:cubicBezTo>
                      <a:pt x="69" y="11"/>
                      <a:pt x="71" y="16"/>
                      <a:pt x="71" y="22"/>
                    </a:cubicBezTo>
                    <a:cubicBezTo>
                      <a:pt x="71" y="22"/>
                      <a:pt x="71" y="22"/>
                      <a:pt x="71" y="22"/>
                    </a:cubicBezTo>
                    <a:cubicBezTo>
                      <a:pt x="71" y="22"/>
                      <a:pt x="71" y="22"/>
                      <a:pt x="71" y="22"/>
                    </a:cubicBezTo>
                    <a:cubicBezTo>
                      <a:pt x="71" y="34"/>
                      <a:pt x="71" y="34"/>
                      <a:pt x="71" y="34"/>
                    </a:cubicBezTo>
                    <a:cubicBezTo>
                      <a:pt x="62" y="34"/>
                      <a:pt x="62" y="34"/>
                      <a:pt x="62" y="34"/>
                    </a:cubicBezTo>
                    <a:cubicBezTo>
                      <a:pt x="62" y="22"/>
                      <a:pt x="62" y="22"/>
                      <a:pt x="62" y="22"/>
                    </a:cubicBezTo>
                    <a:cubicBezTo>
                      <a:pt x="62" y="22"/>
                      <a:pt x="62" y="22"/>
                      <a:pt x="62" y="22"/>
                    </a:cubicBezTo>
                    <a:cubicBezTo>
                      <a:pt x="62" y="22"/>
                      <a:pt x="62" y="22"/>
                      <a:pt x="62" y="22"/>
                    </a:cubicBezTo>
                    <a:cubicBezTo>
                      <a:pt x="62" y="19"/>
                      <a:pt x="60" y="16"/>
                      <a:pt x="58" y="14"/>
                    </a:cubicBezTo>
                    <a:cubicBezTo>
                      <a:pt x="56" y="11"/>
                      <a:pt x="53" y="10"/>
                      <a:pt x="49" y="10"/>
                    </a:cubicBezTo>
                    <a:cubicBezTo>
                      <a:pt x="49" y="10"/>
                      <a:pt x="49" y="10"/>
                      <a:pt x="49" y="10"/>
                    </a:cubicBezTo>
                    <a:cubicBezTo>
                      <a:pt x="49" y="10"/>
                      <a:pt x="49" y="10"/>
                      <a:pt x="49" y="10"/>
                    </a:cubicBezTo>
                    <a:cubicBezTo>
                      <a:pt x="23" y="10"/>
                      <a:pt x="23" y="10"/>
                      <a:pt x="23" y="10"/>
                    </a:cubicBezTo>
                    <a:cubicBezTo>
                      <a:pt x="23" y="10"/>
                      <a:pt x="23" y="10"/>
                      <a:pt x="23" y="10"/>
                    </a:cubicBezTo>
                    <a:cubicBezTo>
                      <a:pt x="23" y="10"/>
                      <a:pt x="23" y="10"/>
                      <a:pt x="23" y="10"/>
                    </a:cubicBezTo>
                    <a:cubicBezTo>
                      <a:pt x="19" y="10"/>
                      <a:pt x="16" y="11"/>
                      <a:pt x="14" y="14"/>
                    </a:cubicBezTo>
                    <a:cubicBezTo>
                      <a:pt x="11" y="16"/>
                      <a:pt x="10" y="19"/>
                      <a:pt x="10" y="22"/>
                    </a:cubicBezTo>
                    <a:cubicBezTo>
                      <a:pt x="10" y="22"/>
                      <a:pt x="10" y="22"/>
                      <a:pt x="10" y="22"/>
                    </a:cubicBezTo>
                    <a:cubicBezTo>
                      <a:pt x="10" y="22"/>
                      <a:pt x="10" y="22"/>
                      <a:pt x="10" y="22"/>
                    </a:cubicBezTo>
                    <a:cubicBezTo>
                      <a:pt x="10" y="34"/>
                      <a:pt x="10" y="34"/>
                      <a:pt x="10" y="34"/>
                    </a:cubicBezTo>
                    <a:cubicBezTo>
                      <a:pt x="0" y="34"/>
                      <a:pt x="0" y="34"/>
                      <a:pt x="0" y="34"/>
                    </a:cubicBezTo>
                    <a:cubicBezTo>
                      <a:pt x="0" y="22"/>
                      <a:pt x="0" y="22"/>
                      <a:pt x="0" y="22"/>
                    </a:cubicBezTo>
                    <a:cubicBezTo>
                      <a:pt x="0" y="22"/>
                      <a:pt x="0" y="22"/>
                      <a:pt x="0" y="22"/>
                    </a:cubicBezTo>
                    <a:cubicBezTo>
                      <a:pt x="0" y="22"/>
                      <a:pt x="0" y="22"/>
                      <a:pt x="0" y="22"/>
                    </a:cubicBezTo>
                    <a:cubicBezTo>
                      <a:pt x="0" y="16"/>
                      <a:pt x="3" y="11"/>
                      <a:pt x="7" y="7"/>
                    </a:cubicBezTo>
                    <a:cubicBezTo>
                      <a:pt x="11" y="3"/>
                      <a:pt x="17" y="1"/>
                      <a:pt x="23" y="0"/>
                    </a:cubicBezTo>
                    <a:cubicBezTo>
                      <a:pt x="23" y="0"/>
                      <a:pt x="23" y="0"/>
                      <a:pt x="23" y="0"/>
                    </a:cubicBezTo>
                    <a:close/>
                  </a:path>
                </a:pathLst>
              </a:custGeom>
              <a:solidFill>
                <a:srgbClr val="7C7A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319"/>
              <p:cNvSpPr>
                <a:spLocks noChangeArrowheads="1"/>
              </p:cNvSpPr>
              <p:nvPr/>
            </p:nvSpPr>
            <p:spPr bwMode="auto">
              <a:xfrm>
                <a:off x="9739389" y="4470534"/>
                <a:ext cx="1322914" cy="982844"/>
              </a:xfrm>
              <a:prstGeom prst="rect">
                <a:avLst/>
              </a:pr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4" name="Freeform 320"/>
              <p:cNvSpPr>
                <a:spLocks/>
              </p:cNvSpPr>
              <p:nvPr/>
            </p:nvSpPr>
            <p:spPr bwMode="auto">
              <a:xfrm>
                <a:off x="9739389" y="4515379"/>
                <a:ext cx="1322914" cy="646510"/>
              </a:xfrm>
              <a:custGeom>
                <a:avLst/>
                <a:gdLst>
                  <a:gd name="T0" fmla="*/ 354 w 354"/>
                  <a:gd name="T1" fmla="*/ 0 h 173"/>
                  <a:gd name="T2" fmla="*/ 354 w 354"/>
                  <a:gd name="T3" fmla="*/ 133 h 173"/>
                  <a:gd name="T4" fmla="*/ 182 w 354"/>
                  <a:gd name="T5" fmla="*/ 173 h 173"/>
                  <a:gd name="T6" fmla="*/ 0 w 354"/>
                  <a:gd name="T7" fmla="*/ 133 h 173"/>
                  <a:gd name="T8" fmla="*/ 0 w 354"/>
                  <a:gd name="T9" fmla="*/ 0 h 173"/>
                  <a:gd name="T10" fmla="*/ 354 w 354"/>
                  <a:gd name="T11" fmla="*/ 0 h 173"/>
                </a:gdLst>
                <a:ahLst/>
                <a:cxnLst>
                  <a:cxn ang="0">
                    <a:pos x="T0" y="T1"/>
                  </a:cxn>
                  <a:cxn ang="0">
                    <a:pos x="T2" y="T3"/>
                  </a:cxn>
                  <a:cxn ang="0">
                    <a:pos x="T4" y="T5"/>
                  </a:cxn>
                  <a:cxn ang="0">
                    <a:pos x="T6" y="T7"/>
                  </a:cxn>
                  <a:cxn ang="0">
                    <a:pos x="T8" y="T9"/>
                  </a:cxn>
                  <a:cxn ang="0">
                    <a:pos x="T10" y="T11"/>
                  </a:cxn>
                </a:cxnLst>
                <a:rect l="0" t="0" r="r" b="b"/>
                <a:pathLst>
                  <a:path w="354" h="173">
                    <a:moveTo>
                      <a:pt x="354" y="0"/>
                    </a:moveTo>
                    <a:lnTo>
                      <a:pt x="354" y="133"/>
                    </a:lnTo>
                    <a:lnTo>
                      <a:pt x="182" y="173"/>
                    </a:lnTo>
                    <a:lnTo>
                      <a:pt x="0" y="133"/>
                    </a:lnTo>
                    <a:lnTo>
                      <a:pt x="0" y="0"/>
                    </a:lnTo>
                    <a:lnTo>
                      <a:pt x="354" y="0"/>
                    </a:lnTo>
                    <a:close/>
                  </a:path>
                </a:pathLst>
              </a:custGeom>
              <a:solidFill>
                <a:srgbClr val="420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21"/>
              <p:cNvSpPr>
                <a:spLocks/>
              </p:cNvSpPr>
              <p:nvPr/>
            </p:nvSpPr>
            <p:spPr bwMode="auto">
              <a:xfrm>
                <a:off x="9702018" y="4451848"/>
                <a:ext cx="1397655" cy="683881"/>
              </a:xfrm>
              <a:custGeom>
                <a:avLst/>
                <a:gdLst>
                  <a:gd name="T0" fmla="*/ 0 w 374"/>
                  <a:gd name="T1" fmla="*/ 0 h 183"/>
                  <a:gd name="T2" fmla="*/ 374 w 374"/>
                  <a:gd name="T3" fmla="*/ 0 h 183"/>
                  <a:gd name="T4" fmla="*/ 374 w 374"/>
                  <a:gd name="T5" fmla="*/ 140 h 183"/>
                  <a:gd name="T6" fmla="*/ 194 w 374"/>
                  <a:gd name="T7" fmla="*/ 183 h 183"/>
                  <a:gd name="T8" fmla="*/ 0 w 374"/>
                  <a:gd name="T9" fmla="*/ 140 h 183"/>
                  <a:gd name="T10" fmla="*/ 0 w 374"/>
                  <a:gd name="T11" fmla="*/ 0 h 183"/>
                </a:gdLst>
                <a:ahLst/>
                <a:cxnLst>
                  <a:cxn ang="0">
                    <a:pos x="T0" y="T1"/>
                  </a:cxn>
                  <a:cxn ang="0">
                    <a:pos x="T2" y="T3"/>
                  </a:cxn>
                  <a:cxn ang="0">
                    <a:pos x="T4" y="T5"/>
                  </a:cxn>
                  <a:cxn ang="0">
                    <a:pos x="T6" y="T7"/>
                  </a:cxn>
                  <a:cxn ang="0">
                    <a:pos x="T8" y="T9"/>
                  </a:cxn>
                  <a:cxn ang="0">
                    <a:pos x="T10" y="T11"/>
                  </a:cxn>
                </a:cxnLst>
                <a:rect l="0" t="0" r="r" b="b"/>
                <a:pathLst>
                  <a:path w="374" h="183">
                    <a:moveTo>
                      <a:pt x="0" y="0"/>
                    </a:moveTo>
                    <a:lnTo>
                      <a:pt x="374" y="0"/>
                    </a:lnTo>
                    <a:lnTo>
                      <a:pt x="374" y="140"/>
                    </a:lnTo>
                    <a:lnTo>
                      <a:pt x="194" y="183"/>
                    </a:lnTo>
                    <a:lnTo>
                      <a:pt x="0" y="140"/>
                    </a:lnTo>
                    <a:lnTo>
                      <a:pt x="0" y="0"/>
                    </a:lnTo>
                    <a:close/>
                  </a:path>
                </a:pathLst>
              </a:custGeom>
              <a:solidFill>
                <a:srgbClr val="4C4C4C"/>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 name="Rectangle 322"/>
              <p:cNvSpPr>
                <a:spLocks noChangeArrowheads="1"/>
              </p:cNvSpPr>
              <p:nvPr/>
            </p:nvSpPr>
            <p:spPr bwMode="auto">
              <a:xfrm>
                <a:off x="10348526" y="5038564"/>
                <a:ext cx="149482" cy="149483"/>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 name="Rectangle 323"/>
              <p:cNvSpPr>
                <a:spLocks noChangeArrowheads="1"/>
              </p:cNvSpPr>
              <p:nvPr/>
            </p:nvSpPr>
            <p:spPr bwMode="auto">
              <a:xfrm>
                <a:off x="10348526" y="5038564"/>
                <a:ext cx="78479" cy="149483"/>
              </a:xfrm>
              <a:prstGeom prst="rect">
                <a:avLst/>
              </a:pr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8" name="Freeform 324"/>
              <p:cNvSpPr>
                <a:spLocks/>
              </p:cNvSpPr>
              <p:nvPr/>
            </p:nvSpPr>
            <p:spPr bwMode="auto">
              <a:xfrm>
                <a:off x="10206520" y="4089356"/>
                <a:ext cx="362495" cy="291490"/>
              </a:xfrm>
              <a:custGeom>
                <a:avLst/>
                <a:gdLst>
                  <a:gd name="T0" fmla="*/ 40 w 41"/>
                  <a:gd name="T1" fmla="*/ 0 h 33"/>
                  <a:gd name="T2" fmla="*/ 40 w 41"/>
                  <a:gd name="T3" fmla="*/ 11 h 33"/>
                  <a:gd name="T4" fmla="*/ 21 w 41"/>
                  <a:gd name="T5" fmla="*/ 32 h 33"/>
                  <a:gd name="T6" fmla="*/ 21 w 41"/>
                  <a:gd name="T7" fmla="*/ 32 h 33"/>
                  <a:gd name="T8" fmla="*/ 1 w 41"/>
                  <a:gd name="T9" fmla="*/ 14 h 33"/>
                  <a:gd name="T10" fmla="*/ 0 w 41"/>
                  <a:gd name="T11" fmla="*/ 2 h 33"/>
                  <a:gd name="T12" fmla="*/ 40 w 41"/>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0" y="0"/>
                    </a:moveTo>
                    <a:cubicBezTo>
                      <a:pt x="40" y="11"/>
                      <a:pt x="40" y="11"/>
                      <a:pt x="40" y="11"/>
                    </a:cubicBezTo>
                    <a:cubicBezTo>
                      <a:pt x="41" y="22"/>
                      <a:pt x="32" y="31"/>
                      <a:pt x="21" y="32"/>
                    </a:cubicBezTo>
                    <a:cubicBezTo>
                      <a:pt x="21" y="32"/>
                      <a:pt x="21" y="32"/>
                      <a:pt x="21" y="32"/>
                    </a:cubicBezTo>
                    <a:cubicBezTo>
                      <a:pt x="11" y="33"/>
                      <a:pt x="1" y="24"/>
                      <a:pt x="1" y="14"/>
                    </a:cubicBezTo>
                    <a:cubicBezTo>
                      <a:pt x="0" y="2"/>
                      <a:pt x="0" y="2"/>
                      <a:pt x="0" y="2"/>
                    </a:cubicBezTo>
                    <a:lnTo>
                      <a:pt x="40" y="0"/>
                    </a:ln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89770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290220" y="0"/>
            <a:ext cx="1901780" cy="1901780"/>
          </a:xfrm>
          <a:prstGeom prst="rect">
            <a:avLst/>
          </a:prstGeom>
        </p:spPr>
      </p:pic>
      <p:pic>
        <p:nvPicPr>
          <p:cNvPr id="74" name="Imagen 73"/>
          <p:cNvPicPr>
            <a:picLocks noChangeAspect="1"/>
          </p:cNvPicPr>
          <p:nvPr/>
        </p:nvPicPr>
        <p:blipFill>
          <a:blip r:embed="rId3"/>
          <a:stretch>
            <a:fillRect/>
          </a:stretch>
        </p:blipFill>
        <p:spPr>
          <a:xfrm>
            <a:off x="10290220" y="0"/>
            <a:ext cx="1901780" cy="1901780"/>
          </a:xfrm>
          <a:prstGeom prst="rect">
            <a:avLst/>
          </a:prstGeom>
        </p:spPr>
      </p:pic>
      <p:sp>
        <p:nvSpPr>
          <p:cNvPr id="3" name="Rectángulo 2"/>
          <p:cNvSpPr/>
          <p:nvPr/>
        </p:nvSpPr>
        <p:spPr>
          <a:xfrm>
            <a:off x="3251814" y="1573037"/>
            <a:ext cx="8790698" cy="4893647"/>
          </a:xfrm>
          <a:prstGeom prst="rect">
            <a:avLst/>
          </a:prstGeom>
        </p:spPr>
        <p:txBody>
          <a:bodyPr wrap="square">
            <a:spAutoFit/>
          </a:bodyPr>
          <a:lstStyle/>
          <a:p>
            <a:pPr marL="285750" lvl="0" indent="-285750" algn="just">
              <a:buFont typeface="Arial" panose="020B0604020202020204" pitchFamily="34" charset="0"/>
              <a:buChar char="•"/>
            </a:pPr>
            <a:r>
              <a:rPr lang="es-SV" sz="2400" dirty="0"/>
              <a:t>9 opiniones técnicas orientadas en algunos casos a protocolos de atención del Sistema Nacional de Salud aplicados a niñas, niños y adolescentes que deben someterse a tratamientos médicos o quirúrgicos,  a posibles acciones a realizar ante posibles amenazas o vulneraciones a derechos de niñez y adolescencia en el marco de la campaña publicitaria, entre otras</a:t>
            </a:r>
            <a:r>
              <a:rPr lang="es-SV" sz="2400" dirty="0" smtClean="0"/>
              <a:t>.</a:t>
            </a:r>
          </a:p>
          <a:p>
            <a:pPr marL="285750" lvl="0" indent="-285750" algn="just">
              <a:buFont typeface="Arial" panose="020B0604020202020204" pitchFamily="34" charset="0"/>
              <a:buChar char="•"/>
            </a:pPr>
            <a:endParaRPr lang="es-SV" sz="2400" dirty="0"/>
          </a:p>
          <a:p>
            <a:pPr marL="285750" lvl="0" indent="-285750" algn="just">
              <a:buFont typeface="Arial" panose="020B0604020202020204" pitchFamily="34" charset="0"/>
              <a:buChar char="•"/>
            </a:pPr>
            <a:r>
              <a:rPr lang="es-ES" sz="2400" dirty="0"/>
              <a:t>Estrategias de coordinación y articulación con otros actores locales</a:t>
            </a:r>
            <a:r>
              <a:rPr lang="es-ES" sz="2400" dirty="0" smtClean="0"/>
              <a:t>.</a:t>
            </a:r>
          </a:p>
          <a:p>
            <a:pPr lvl="0" algn="just"/>
            <a:r>
              <a:rPr lang="es-ES" sz="2400" dirty="0" smtClean="0"/>
              <a:t>   </a:t>
            </a:r>
            <a:endParaRPr lang="es-SV" sz="2400" dirty="0"/>
          </a:p>
          <a:p>
            <a:pPr marL="285750" lvl="0" indent="-285750" algn="just">
              <a:buFont typeface="Arial" panose="020B0604020202020204" pitchFamily="34" charset="0"/>
              <a:buChar char="•"/>
            </a:pPr>
            <a:r>
              <a:rPr lang="es-ES" sz="2400" dirty="0"/>
              <a:t>Talleres dirigidos a todo el personal de las 15 Juntas de Protección; a fin de dar a conocer el Protocolo Interinstitucional para prevenir, detectar y referir NNA en situación de trabajo infantil.</a:t>
            </a:r>
            <a:endParaRPr lang="es-SV" sz="2400" dirty="0"/>
          </a:p>
          <a:p>
            <a:r>
              <a:rPr lang="es-SV" sz="2400" i="1" dirty="0"/>
              <a:t> </a:t>
            </a:r>
            <a:endParaRPr lang="es-SV" sz="2400" dirty="0"/>
          </a:p>
        </p:txBody>
      </p:sp>
      <p:grpSp>
        <p:nvGrpSpPr>
          <p:cNvPr id="7" name="Group 1"/>
          <p:cNvGrpSpPr/>
          <p:nvPr/>
        </p:nvGrpSpPr>
        <p:grpSpPr>
          <a:xfrm>
            <a:off x="505098" y="1880493"/>
            <a:ext cx="3016023" cy="3603458"/>
            <a:chOff x="995863" y="1818530"/>
            <a:chExt cx="2192040" cy="2664158"/>
          </a:xfrm>
        </p:grpSpPr>
        <p:grpSp>
          <p:nvGrpSpPr>
            <p:cNvPr id="8" name="Group 23"/>
            <p:cNvGrpSpPr/>
            <p:nvPr/>
          </p:nvGrpSpPr>
          <p:grpSpPr>
            <a:xfrm>
              <a:off x="995863" y="1877005"/>
              <a:ext cx="825403" cy="2605683"/>
              <a:chOff x="6689395" y="3296992"/>
              <a:chExt cx="842015" cy="2658124"/>
            </a:xfrm>
          </p:grpSpPr>
          <p:grpSp>
            <p:nvGrpSpPr>
              <p:cNvPr id="51" name="Group 24"/>
              <p:cNvGrpSpPr/>
              <p:nvPr/>
            </p:nvGrpSpPr>
            <p:grpSpPr>
              <a:xfrm>
                <a:off x="6797627" y="4654488"/>
                <a:ext cx="607205" cy="1247429"/>
                <a:chOff x="6797627" y="4654488"/>
                <a:chExt cx="607205" cy="1247429"/>
              </a:xfrm>
              <a:solidFill>
                <a:srgbClr val="666666"/>
              </a:solidFill>
            </p:grpSpPr>
            <p:sp>
              <p:nvSpPr>
                <p:cNvPr id="77" name="Freeform 65"/>
                <p:cNvSpPr>
                  <a:spLocks/>
                </p:cNvSpPr>
                <p:nvPr/>
              </p:nvSpPr>
              <p:spPr bwMode="auto">
                <a:xfrm>
                  <a:off x="6797627" y="4654488"/>
                  <a:ext cx="289844" cy="1221746"/>
                </a:xfrm>
                <a:custGeom>
                  <a:avLst/>
                  <a:gdLst>
                    <a:gd name="T0" fmla="*/ 34 w 67"/>
                    <a:gd name="T1" fmla="*/ 281 h 281"/>
                    <a:gd name="T2" fmla="*/ 65 w 67"/>
                    <a:gd name="T3" fmla="*/ 281 h 281"/>
                    <a:gd name="T4" fmla="*/ 67 w 67"/>
                    <a:gd name="T5" fmla="*/ 0 h 281"/>
                    <a:gd name="T6" fmla="*/ 25 w 67"/>
                    <a:gd name="T7" fmla="*/ 0 h 281"/>
                    <a:gd name="T8" fmla="*/ 30 w 67"/>
                    <a:gd name="T9" fmla="*/ 172 h 281"/>
                    <a:gd name="T10" fmla="*/ 34 w 67"/>
                    <a:gd name="T11" fmla="*/ 281 h 281"/>
                  </a:gdLst>
                  <a:ahLst/>
                  <a:cxnLst>
                    <a:cxn ang="0">
                      <a:pos x="T0" y="T1"/>
                    </a:cxn>
                    <a:cxn ang="0">
                      <a:pos x="T2" y="T3"/>
                    </a:cxn>
                    <a:cxn ang="0">
                      <a:pos x="T4" y="T5"/>
                    </a:cxn>
                    <a:cxn ang="0">
                      <a:pos x="T6" y="T7"/>
                    </a:cxn>
                    <a:cxn ang="0">
                      <a:pos x="T8" y="T9"/>
                    </a:cxn>
                    <a:cxn ang="0">
                      <a:pos x="T10" y="T11"/>
                    </a:cxn>
                  </a:cxnLst>
                  <a:rect l="0" t="0" r="r" b="b"/>
                  <a:pathLst>
                    <a:path w="67" h="281">
                      <a:moveTo>
                        <a:pt x="34" y="281"/>
                      </a:moveTo>
                      <a:cubicBezTo>
                        <a:pt x="57" y="281"/>
                        <a:pt x="42" y="281"/>
                        <a:pt x="65" y="281"/>
                      </a:cubicBezTo>
                      <a:cubicBezTo>
                        <a:pt x="66" y="195"/>
                        <a:pt x="66" y="85"/>
                        <a:pt x="67" y="0"/>
                      </a:cubicBezTo>
                      <a:cubicBezTo>
                        <a:pt x="25" y="0"/>
                        <a:pt x="25" y="0"/>
                        <a:pt x="25" y="0"/>
                      </a:cubicBezTo>
                      <a:cubicBezTo>
                        <a:pt x="0" y="66"/>
                        <a:pt x="21" y="107"/>
                        <a:pt x="30" y="172"/>
                      </a:cubicBezTo>
                      <a:cubicBezTo>
                        <a:pt x="33" y="194"/>
                        <a:pt x="28" y="246"/>
                        <a:pt x="34" y="28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p>
              </p:txBody>
            </p:sp>
            <p:sp>
              <p:nvSpPr>
                <p:cNvPr id="78" name="Freeform 66"/>
                <p:cNvSpPr>
                  <a:spLocks/>
                </p:cNvSpPr>
                <p:nvPr/>
              </p:nvSpPr>
              <p:spPr bwMode="auto">
                <a:xfrm>
                  <a:off x="7111319" y="4654488"/>
                  <a:ext cx="293513" cy="1212574"/>
                </a:xfrm>
                <a:custGeom>
                  <a:avLst/>
                  <a:gdLst>
                    <a:gd name="T0" fmla="*/ 31 w 68"/>
                    <a:gd name="T1" fmla="*/ 279 h 279"/>
                    <a:gd name="T2" fmla="*/ 2 w 68"/>
                    <a:gd name="T3" fmla="*/ 279 h 279"/>
                    <a:gd name="T4" fmla="*/ 0 w 68"/>
                    <a:gd name="T5" fmla="*/ 0 h 279"/>
                    <a:gd name="T6" fmla="*/ 43 w 68"/>
                    <a:gd name="T7" fmla="*/ 0 h 279"/>
                    <a:gd name="T8" fmla="*/ 37 w 68"/>
                    <a:gd name="T9" fmla="*/ 172 h 279"/>
                    <a:gd name="T10" fmla="*/ 31 w 68"/>
                    <a:gd name="T11" fmla="*/ 279 h 279"/>
                  </a:gdLst>
                  <a:ahLst/>
                  <a:cxnLst>
                    <a:cxn ang="0">
                      <a:pos x="T0" y="T1"/>
                    </a:cxn>
                    <a:cxn ang="0">
                      <a:pos x="T2" y="T3"/>
                    </a:cxn>
                    <a:cxn ang="0">
                      <a:pos x="T4" y="T5"/>
                    </a:cxn>
                    <a:cxn ang="0">
                      <a:pos x="T6" y="T7"/>
                    </a:cxn>
                    <a:cxn ang="0">
                      <a:pos x="T8" y="T9"/>
                    </a:cxn>
                    <a:cxn ang="0">
                      <a:pos x="T10" y="T11"/>
                    </a:cxn>
                  </a:cxnLst>
                  <a:rect l="0" t="0" r="r" b="b"/>
                  <a:pathLst>
                    <a:path w="68" h="279">
                      <a:moveTo>
                        <a:pt x="31" y="279"/>
                      </a:moveTo>
                      <a:cubicBezTo>
                        <a:pt x="7" y="279"/>
                        <a:pt x="25" y="279"/>
                        <a:pt x="2" y="279"/>
                      </a:cubicBezTo>
                      <a:cubicBezTo>
                        <a:pt x="1" y="193"/>
                        <a:pt x="1" y="85"/>
                        <a:pt x="0" y="0"/>
                      </a:cubicBezTo>
                      <a:cubicBezTo>
                        <a:pt x="43" y="0"/>
                        <a:pt x="43" y="0"/>
                        <a:pt x="43" y="0"/>
                      </a:cubicBezTo>
                      <a:cubicBezTo>
                        <a:pt x="68" y="66"/>
                        <a:pt x="46" y="107"/>
                        <a:pt x="37" y="172"/>
                      </a:cubicBezTo>
                      <a:cubicBezTo>
                        <a:pt x="34" y="194"/>
                        <a:pt x="37" y="244"/>
                        <a:pt x="31" y="279"/>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p>
              </p:txBody>
            </p:sp>
            <p:sp>
              <p:nvSpPr>
                <p:cNvPr id="79" name="Freeform 64"/>
                <p:cNvSpPr>
                  <a:spLocks/>
                </p:cNvSpPr>
                <p:nvPr/>
              </p:nvSpPr>
              <p:spPr bwMode="auto">
                <a:xfrm flipH="1">
                  <a:off x="7099395" y="4654488"/>
                  <a:ext cx="157763" cy="1247429"/>
                </a:xfrm>
                <a:custGeom>
                  <a:avLst/>
                  <a:gdLst>
                    <a:gd name="T0" fmla="*/ 36 w 36"/>
                    <a:gd name="T1" fmla="*/ 0 h 287"/>
                    <a:gd name="T2" fmla="*/ 23 w 36"/>
                    <a:gd name="T3" fmla="*/ 0 h 287"/>
                    <a:gd name="T4" fmla="*/ 22 w 36"/>
                    <a:gd name="T5" fmla="*/ 0 h 287"/>
                    <a:gd name="T6" fmla="*/ 22 w 36"/>
                    <a:gd name="T7" fmla="*/ 0 h 287"/>
                    <a:gd name="T8" fmla="*/ 20 w 36"/>
                    <a:gd name="T9" fmla="*/ 0 h 287"/>
                    <a:gd name="T10" fmla="*/ 0 w 36"/>
                    <a:gd name="T11" fmla="*/ 0 h 287"/>
                    <a:gd name="T12" fmla="*/ 0 w 36"/>
                    <a:gd name="T13" fmla="*/ 35 h 287"/>
                    <a:gd name="T14" fmla="*/ 0 w 36"/>
                    <a:gd name="T15" fmla="*/ 37 h 287"/>
                    <a:gd name="T16" fmla="*/ 5 w 36"/>
                    <a:gd name="T17" fmla="*/ 285 h 287"/>
                    <a:gd name="T18" fmla="*/ 5 w 36"/>
                    <a:gd name="T19" fmla="*/ 287 h 287"/>
                    <a:gd name="T20" fmla="*/ 32 w 36"/>
                    <a:gd name="T21" fmla="*/ 287 h 287"/>
                    <a:gd name="T22" fmla="*/ 32 w 36"/>
                    <a:gd name="T23" fmla="*/ 285 h 287"/>
                    <a:gd name="T24" fmla="*/ 32 w 36"/>
                    <a:gd name="T25" fmla="*/ 167 h 287"/>
                    <a:gd name="T26" fmla="*/ 32 w 36"/>
                    <a:gd name="T27" fmla="*/ 166 h 287"/>
                    <a:gd name="T28" fmla="*/ 32 w 36"/>
                    <a:gd name="T29" fmla="*/ 60 h 287"/>
                    <a:gd name="T30" fmla="*/ 36 w 36"/>
                    <a:gd name="T31" fmla="*/ 54 h 287"/>
                    <a:gd name="T32" fmla="*/ 36 w 36"/>
                    <a:gd name="T3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287">
                      <a:moveTo>
                        <a:pt x="36" y="0"/>
                      </a:moveTo>
                      <a:cubicBezTo>
                        <a:pt x="23" y="0"/>
                        <a:pt x="23" y="0"/>
                        <a:pt x="23" y="0"/>
                      </a:cubicBezTo>
                      <a:cubicBezTo>
                        <a:pt x="23" y="0"/>
                        <a:pt x="22" y="0"/>
                        <a:pt x="22" y="0"/>
                      </a:cubicBezTo>
                      <a:cubicBezTo>
                        <a:pt x="22" y="0"/>
                        <a:pt x="22" y="0"/>
                        <a:pt x="22" y="0"/>
                      </a:cubicBezTo>
                      <a:cubicBezTo>
                        <a:pt x="21" y="0"/>
                        <a:pt x="21" y="0"/>
                        <a:pt x="20" y="0"/>
                      </a:cubicBezTo>
                      <a:cubicBezTo>
                        <a:pt x="0" y="0"/>
                        <a:pt x="0" y="0"/>
                        <a:pt x="0" y="0"/>
                      </a:cubicBezTo>
                      <a:cubicBezTo>
                        <a:pt x="0" y="35"/>
                        <a:pt x="0" y="35"/>
                        <a:pt x="0" y="35"/>
                      </a:cubicBezTo>
                      <a:cubicBezTo>
                        <a:pt x="0" y="36"/>
                        <a:pt x="0" y="36"/>
                        <a:pt x="0" y="37"/>
                      </a:cubicBezTo>
                      <a:cubicBezTo>
                        <a:pt x="5" y="285"/>
                        <a:pt x="5" y="285"/>
                        <a:pt x="5" y="285"/>
                      </a:cubicBezTo>
                      <a:cubicBezTo>
                        <a:pt x="5" y="286"/>
                        <a:pt x="5" y="286"/>
                        <a:pt x="5" y="287"/>
                      </a:cubicBezTo>
                      <a:cubicBezTo>
                        <a:pt x="32" y="287"/>
                        <a:pt x="32" y="287"/>
                        <a:pt x="32" y="287"/>
                      </a:cubicBezTo>
                      <a:cubicBezTo>
                        <a:pt x="32" y="286"/>
                        <a:pt x="32" y="286"/>
                        <a:pt x="32" y="285"/>
                      </a:cubicBezTo>
                      <a:cubicBezTo>
                        <a:pt x="32" y="167"/>
                        <a:pt x="32" y="167"/>
                        <a:pt x="32" y="167"/>
                      </a:cubicBezTo>
                      <a:cubicBezTo>
                        <a:pt x="32" y="167"/>
                        <a:pt x="32" y="166"/>
                        <a:pt x="32" y="166"/>
                      </a:cubicBezTo>
                      <a:cubicBezTo>
                        <a:pt x="32" y="60"/>
                        <a:pt x="32" y="60"/>
                        <a:pt x="32" y="60"/>
                      </a:cubicBezTo>
                      <a:cubicBezTo>
                        <a:pt x="32" y="57"/>
                        <a:pt x="34" y="54"/>
                        <a:pt x="36" y="54"/>
                      </a:cubicBez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64"/>
                <p:cNvSpPr>
                  <a:spLocks/>
                </p:cNvSpPr>
                <p:nvPr/>
              </p:nvSpPr>
              <p:spPr bwMode="auto">
                <a:xfrm>
                  <a:off x="6944384" y="4654488"/>
                  <a:ext cx="157763" cy="1247429"/>
                </a:xfrm>
                <a:custGeom>
                  <a:avLst/>
                  <a:gdLst>
                    <a:gd name="T0" fmla="*/ 36 w 36"/>
                    <a:gd name="T1" fmla="*/ 0 h 287"/>
                    <a:gd name="T2" fmla="*/ 23 w 36"/>
                    <a:gd name="T3" fmla="*/ 0 h 287"/>
                    <a:gd name="T4" fmla="*/ 22 w 36"/>
                    <a:gd name="T5" fmla="*/ 0 h 287"/>
                    <a:gd name="T6" fmla="*/ 22 w 36"/>
                    <a:gd name="T7" fmla="*/ 0 h 287"/>
                    <a:gd name="T8" fmla="*/ 20 w 36"/>
                    <a:gd name="T9" fmla="*/ 0 h 287"/>
                    <a:gd name="T10" fmla="*/ 0 w 36"/>
                    <a:gd name="T11" fmla="*/ 0 h 287"/>
                    <a:gd name="T12" fmla="*/ 0 w 36"/>
                    <a:gd name="T13" fmla="*/ 35 h 287"/>
                    <a:gd name="T14" fmla="*/ 0 w 36"/>
                    <a:gd name="T15" fmla="*/ 37 h 287"/>
                    <a:gd name="T16" fmla="*/ 5 w 36"/>
                    <a:gd name="T17" fmla="*/ 285 h 287"/>
                    <a:gd name="T18" fmla="*/ 5 w 36"/>
                    <a:gd name="T19" fmla="*/ 287 h 287"/>
                    <a:gd name="T20" fmla="*/ 32 w 36"/>
                    <a:gd name="T21" fmla="*/ 287 h 287"/>
                    <a:gd name="T22" fmla="*/ 32 w 36"/>
                    <a:gd name="T23" fmla="*/ 285 h 287"/>
                    <a:gd name="T24" fmla="*/ 32 w 36"/>
                    <a:gd name="T25" fmla="*/ 167 h 287"/>
                    <a:gd name="T26" fmla="*/ 32 w 36"/>
                    <a:gd name="T27" fmla="*/ 166 h 287"/>
                    <a:gd name="T28" fmla="*/ 32 w 36"/>
                    <a:gd name="T29" fmla="*/ 60 h 287"/>
                    <a:gd name="T30" fmla="*/ 36 w 36"/>
                    <a:gd name="T31" fmla="*/ 54 h 287"/>
                    <a:gd name="T32" fmla="*/ 36 w 36"/>
                    <a:gd name="T3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287">
                      <a:moveTo>
                        <a:pt x="36" y="0"/>
                      </a:moveTo>
                      <a:cubicBezTo>
                        <a:pt x="23" y="0"/>
                        <a:pt x="23" y="0"/>
                        <a:pt x="23" y="0"/>
                      </a:cubicBezTo>
                      <a:cubicBezTo>
                        <a:pt x="23" y="0"/>
                        <a:pt x="22" y="0"/>
                        <a:pt x="22" y="0"/>
                      </a:cubicBezTo>
                      <a:cubicBezTo>
                        <a:pt x="22" y="0"/>
                        <a:pt x="22" y="0"/>
                        <a:pt x="22" y="0"/>
                      </a:cubicBezTo>
                      <a:cubicBezTo>
                        <a:pt x="21" y="0"/>
                        <a:pt x="21" y="0"/>
                        <a:pt x="20" y="0"/>
                      </a:cubicBezTo>
                      <a:cubicBezTo>
                        <a:pt x="0" y="0"/>
                        <a:pt x="0" y="0"/>
                        <a:pt x="0" y="0"/>
                      </a:cubicBezTo>
                      <a:cubicBezTo>
                        <a:pt x="0" y="35"/>
                        <a:pt x="0" y="35"/>
                        <a:pt x="0" y="35"/>
                      </a:cubicBezTo>
                      <a:cubicBezTo>
                        <a:pt x="0" y="36"/>
                        <a:pt x="0" y="36"/>
                        <a:pt x="0" y="37"/>
                      </a:cubicBezTo>
                      <a:cubicBezTo>
                        <a:pt x="5" y="285"/>
                        <a:pt x="5" y="285"/>
                        <a:pt x="5" y="285"/>
                      </a:cubicBezTo>
                      <a:cubicBezTo>
                        <a:pt x="5" y="286"/>
                        <a:pt x="5" y="286"/>
                        <a:pt x="5" y="287"/>
                      </a:cubicBezTo>
                      <a:cubicBezTo>
                        <a:pt x="32" y="287"/>
                        <a:pt x="32" y="287"/>
                        <a:pt x="32" y="287"/>
                      </a:cubicBezTo>
                      <a:cubicBezTo>
                        <a:pt x="32" y="286"/>
                        <a:pt x="32" y="286"/>
                        <a:pt x="32" y="285"/>
                      </a:cubicBezTo>
                      <a:cubicBezTo>
                        <a:pt x="32" y="167"/>
                        <a:pt x="32" y="167"/>
                        <a:pt x="32" y="167"/>
                      </a:cubicBezTo>
                      <a:cubicBezTo>
                        <a:pt x="32" y="167"/>
                        <a:pt x="32" y="166"/>
                        <a:pt x="32" y="166"/>
                      </a:cubicBezTo>
                      <a:cubicBezTo>
                        <a:pt x="32" y="60"/>
                        <a:pt x="32" y="60"/>
                        <a:pt x="32" y="60"/>
                      </a:cubicBezTo>
                      <a:cubicBezTo>
                        <a:pt x="32" y="57"/>
                        <a:pt x="34" y="54"/>
                        <a:pt x="36" y="54"/>
                      </a:cubicBez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2" name="Freeform 67"/>
              <p:cNvSpPr>
                <a:spLocks/>
              </p:cNvSpPr>
              <p:nvPr/>
            </p:nvSpPr>
            <p:spPr bwMode="auto">
              <a:xfrm>
                <a:off x="6918701" y="5828538"/>
                <a:ext cx="174274" cy="126578"/>
              </a:xfrm>
              <a:custGeom>
                <a:avLst/>
                <a:gdLst>
                  <a:gd name="T0" fmla="*/ 40 w 40"/>
                  <a:gd name="T1" fmla="*/ 19 h 29"/>
                  <a:gd name="T2" fmla="*/ 40 w 40"/>
                  <a:gd name="T3" fmla="*/ 23 h 29"/>
                  <a:gd name="T4" fmla="*/ 39 w 40"/>
                  <a:gd name="T5" fmla="*/ 29 h 29"/>
                  <a:gd name="T6" fmla="*/ 1 w 40"/>
                  <a:gd name="T7" fmla="*/ 29 h 29"/>
                  <a:gd name="T8" fmla="*/ 0 w 40"/>
                  <a:gd name="T9" fmla="*/ 23 h 29"/>
                  <a:gd name="T10" fmla="*/ 0 w 40"/>
                  <a:gd name="T11" fmla="*/ 19 h 29"/>
                  <a:gd name="T12" fmla="*/ 40 w 40"/>
                  <a:gd name="T13" fmla="*/ 19 h 29"/>
                </a:gdLst>
                <a:ahLst/>
                <a:cxnLst>
                  <a:cxn ang="0">
                    <a:pos x="T0" y="T1"/>
                  </a:cxn>
                  <a:cxn ang="0">
                    <a:pos x="T2" y="T3"/>
                  </a:cxn>
                  <a:cxn ang="0">
                    <a:pos x="T4" y="T5"/>
                  </a:cxn>
                  <a:cxn ang="0">
                    <a:pos x="T6" y="T7"/>
                  </a:cxn>
                  <a:cxn ang="0">
                    <a:pos x="T8" y="T9"/>
                  </a:cxn>
                  <a:cxn ang="0">
                    <a:pos x="T10" y="T11"/>
                  </a:cxn>
                  <a:cxn ang="0">
                    <a:pos x="T12" y="T13"/>
                  </a:cxn>
                </a:cxnLst>
                <a:rect l="0" t="0" r="r" b="b"/>
                <a:pathLst>
                  <a:path w="40" h="29">
                    <a:moveTo>
                      <a:pt x="40" y="19"/>
                    </a:moveTo>
                    <a:cubicBezTo>
                      <a:pt x="40" y="23"/>
                      <a:pt x="40" y="23"/>
                      <a:pt x="40" y="23"/>
                    </a:cubicBezTo>
                    <a:cubicBezTo>
                      <a:pt x="40" y="25"/>
                      <a:pt x="40" y="27"/>
                      <a:pt x="39" y="29"/>
                    </a:cubicBezTo>
                    <a:cubicBezTo>
                      <a:pt x="1" y="29"/>
                      <a:pt x="1" y="29"/>
                      <a:pt x="1" y="29"/>
                    </a:cubicBezTo>
                    <a:cubicBezTo>
                      <a:pt x="0" y="27"/>
                      <a:pt x="0" y="25"/>
                      <a:pt x="0" y="23"/>
                    </a:cubicBezTo>
                    <a:cubicBezTo>
                      <a:pt x="0" y="19"/>
                      <a:pt x="0" y="19"/>
                      <a:pt x="0" y="19"/>
                    </a:cubicBezTo>
                    <a:cubicBezTo>
                      <a:pt x="0" y="0"/>
                      <a:pt x="40" y="2"/>
                      <a:pt x="40" y="19"/>
                    </a:cubicBezTo>
                    <a:close/>
                  </a:path>
                </a:pathLst>
              </a:cu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3" name="Freeform 68"/>
              <p:cNvSpPr>
                <a:spLocks/>
              </p:cNvSpPr>
              <p:nvPr/>
            </p:nvSpPr>
            <p:spPr bwMode="auto">
              <a:xfrm>
                <a:off x="7102147" y="5828538"/>
                <a:ext cx="168770" cy="126578"/>
              </a:xfrm>
              <a:custGeom>
                <a:avLst/>
                <a:gdLst>
                  <a:gd name="T0" fmla="*/ 39 w 39"/>
                  <a:gd name="T1" fmla="*/ 19 h 29"/>
                  <a:gd name="T2" fmla="*/ 39 w 39"/>
                  <a:gd name="T3" fmla="*/ 23 h 29"/>
                  <a:gd name="T4" fmla="*/ 39 w 39"/>
                  <a:gd name="T5" fmla="*/ 29 h 29"/>
                  <a:gd name="T6" fmla="*/ 0 w 39"/>
                  <a:gd name="T7" fmla="*/ 29 h 29"/>
                  <a:gd name="T8" fmla="*/ 0 w 39"/>
                  <a:gd name="T9" fmla="*/ 23 h 29"/>
                  <a:gd name="T10" fmla="*/ 0 w 39"/>
                  <a:gd name="T11" fmla="*/ 19 h 29"/>
                  <a:gd name="T12" fmla="*/ 39 w 39"/>
                  <a:gd name="T13" fmla="*/ 19 h 29"/>
                </a:gdLst>
                <a:ahLst/>
                <a:cxnLst>
                  <a:cxn ang="0">
                    <a:pos x="T0" y="T1"/>
                  </a:cxn>
                  <a:cxn ang="0">
                    <a:pos x="T2" y="T3"/>
                  </a:cxn>
                  <a:cxn ang="0">
                    <a:pos x="T4" y="T5"/>
                  </a:cxn>
                  <a:cxn ang="0">
                    <a:pos x="T6" y="T7"/>
                  </a:cxn>
                  <a:cxn ang="0">
                    <a:pos x="T8" y="T9"/>
                  </a:cxn>
                  <a:cxn ang="0">
                    <a:pos x="T10" y="T11"/>
                  </a:cxn>
                  <a:cxn ang="0">
                    <a:pos x="T12" y="T13"/>
                  </a:cxn>
                </a:cxnLst>
                <a:rect l="0" t="0" r="r" b="b"/>
                <a:pathLst>
                  <a:path w="39" h="29">
                    <a:moveTo>
                      <a:pt x="39" y="19"/>
                    </a:moveTo>
                    <a:cubicBezTo>
                      <a:pt x="39" y="23"/>
                      <a:pt x="39" y="23"/>
                      <a:pt x="39" y="23"/>
                    </a:cubicBezTo>
                    <a:cubicBezTo>
                      <a:pt x="39" y="25"/>
                      <a:pt x="39" y="27"/>
                      <a:pt x="39" y="29"/>
                    </a:cubicBezTo>
                    <a:cubicBezTo>
                      <a:pt x="0" y="29"/>
                      <a:pt x="0" y="29"/>
                      <a:pt x="0" y="29"/>
                    </a:cubicBezTo>
                    <a:cubicBezTo>
                      <a:pt x="0" y="27"/>
                      <a:pt x="0" y="25"/>
                      <a:pt x="0" y="23"/>
                    </a:cubicBezTo>
                    <a:cubicBezTo>
                      <a:pt x="0" y="19"/>
                      <a:pt x="0" y="19"/>
                      <a:pt x="0" y="19"/>
                    </a:cubicBezTo>
                    <a:cubicBezTo>
                      <a:pt x="0" y="0"/>
                      <a:pt x="39" y="2"/>
                      <a:pt x="39" y="19"/>
                    </a:cubicBezTo>
                    <a:close/>
                  </a:path>
                </a:pathLst>
              </a:cu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4" name="Freeform 69"/>
              <p:cNvSpPr>
                <a:spLocks/>
              </p:cNvSpPr>
              <p:nvPr/>
            </p:nvSpPr>
            <p:spPr bwMode="auto">
              <a:xfrm>
                <a:off x="6698567" y="4122496"/>
                <a:ext cx="254990" cy="427428"/>
              </a:xfrm>
              <a:custGeom>
                <a:avLst/>
                <a:gdLst>
                  <a:gd name="T0" fmla="*/ 57 w 59"/>
                  <a:gd name="T1" fmla="*/ 5 h 98"/>
                  <a:gd name="T2" fmla="*/ 56 w 59"/>
                  <a:gd name="T3" fmla="*/ 5 h 98"/>
                  <a:gd name="T4" fmla="*/ 54 w 59"/>
                  <a:gd name="T5" fmla="*/ 4 h 98"/>
                  <a:gd name="T6" fmla="*/ 54 w 59"/>
                  <a:gd name="T7" fmla="*/ 4 h 98"/>
                  <a:gd name="T8" fmla="*/ 40 w 59"/>
                  <a:gd name="T9" fmla="*/ 1 h 98"/>
                  <a:gd name="T10" fmla="*/ 30 w 59"/>
                  <a:gd name="T11" fmla="*/ 2 h 98"/>
                  <a:gd name="T12" fmla="*/ 22 w 59"/>
                  <a:gd name="T13" fmla="*/ 10 h 98"/>
                  <a:gd name="T14" fmla="*/ 17 w 59"/>
                  <a:gd name="T15" fmla="*/ 27 h 98"/>
                  <a:gd name="T16" fmla="*/ 17 w 59"/>
                  <a:gd name="T17" fmla="*/ 27 h 98"/>
                  <a:gd name="T18" fmla="*/ 2 w 59"/>
                  <a:gd name="T19" fmla="*/ 76 h 98"/>
                  <a:gd name="T20" fmla="*/ 14 w 59"/>
                  <a:gd name="T21" fmla="*/ 96 h 98"/>
                  <a:gd name="T22" fmla="*/ 14 w 59"/>
                  <a:gd name="T23" fmla="*/ 96 h 98"/>
                  <a:gd name="T24" fmla="*/ 35 w 59"/>
                  <a:gd name="T25" fmla="*/ 85 h 98"/>
                  <a:gd name="T26" fmla="*/ 59 w 59"/>
                  <a:gd name="T27" fmla="*/ 6 h 98"/>
                  <a:gd name="T28" fmla="*/ 57 w 59"/>
                  <a:gd name="T29" fmla="*/ 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98">
                    <a:moveTo>
                      <a:pt x="57" y="5"/>
                    </a:moveTo>
                    <a:cubicBezTo>
                      <a:pt x="56" y="5"/>
                      <a:pt x="56" y="5"/>
                      <a:pt x="56" y="5"/>
                    </a:cubicBezTo>
                    <a:cubicBezTo>
                      <a:pt x="54" y="4"/>
                      <a:pt x="54" y="4"/>
                      <a:pt x="54" y="4"/>
                    </a:cubicBezTo>
                    <a:cubicBezTo>
                      <a:pt x="54" y="4"/>
                      <a:pt x="54" y="4"/>
                      <a:pt x="54" y="4"/>
                    </a:cubicBezTo>
                    <a:cubicBezTo>
                      <a:pt x="40" y="1"/>
                      <a:pt x="40" y="1"/>
                      <a:pt x="40" y="1"/>
                    </a:cubicBezTo>
                    <a:cubicBezTo>
                      <a:pt x="37" y="0"/>
                      <a:pt x="33" y="0"/>
                      <a:pt x="30" y="2"/>
                    </a:cubicBezTo>
                    <a:cubicBezTo>
                      <a:pt x="26" y="4"/>
                      <a:pt x="24" y="6"/>
                      <a:pt x="22" y="10"/>
                    </a:cubicBezTo>
                    <a:cubicBezTo>
                      <a:pt x="17" y="27"/>
                      <a:pt x="17" y="27"/>
                      <a:pt x="17" y="27"/>
                    </a:cubicBezTo>
                    <a:cubicBezTo>
                      <a:pt x="17" y="27"/>
                      <a:pt x="17" y="27"/>
                      <a:pt x="17" y="27"/>
                    </a:cubicBezTo>
                    <a:cubicBezTo>
                      <a:pt x="2" y="76"/>
                      <a:pt x="2" y="76"/>
                      <a:pt x="2" y="76"/>
                    </a:cubicBezTo>
                    <a:cubicBezTo>
                      <a:pt x="0" y="84"/>
                      <a:pt x="5" y="93"/>
                      <a:pt x="14" y="96"/>
                    </a:cubicBezTo>
                    <a:cubicBezTo>
                      <a:pt x="14" y="96"/>
                      <a:pt x="14" y="96"/>
                      <a:pt x="14" y="96"/>
                    </a:cubicBezTo>
                    <a:cubicBezTo>
                      <a:pt x="23" y="98"/>
                      <a:pt x="32" y="93"/>
                      <a:pt x="35" y="85"/>
                    </a:cubicBezTo>
                    <a:cubicBezTo>
                      <a:pt x="59" y="6"/>
                      <a:pt x="59" y="6"/>
                      <a:pt x="59" y="6"/>
                    </a:cubicBezTo>
                    <a:cubicBezTo>
                      <a:pt x="57" y="5"/>
                      <a:pt x="57" y="5"/>
                      <a:pt x="57" y="5"/>
                    </a:cubicBezTo>
                    <a:close/>
                  </a:path>
                </a:pathLst>
              </a:custGeom>
              <a:solidFill>
                <a:srgbClr val="484848"/>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5" name="Freeform 70"/>
              <p:cNvSpPr>
                <a:spLocks/>
              </p:cNvSpPr>
              <p:nvPr/>
            </p:nvSpPr>
            <p:spPr bwMode="auto">
              <a:xfrm>
                <a:off x="7096644" y="4045449"/>
                <a:ext cx="308188" cy="686086"/>
              </a:xfrm>
              <a:custGeom>
                <a:avLst/>
                <a:gdLst>
                  <a:gd name="T0" fmla="*/ 0 w 71"/>
                  <a:gd name="T1" fmla="*/ 157 h 158"/>
                  <a:gd name="T2" fmla="*/ 1 w 71"/>
                  <a:gd name="T3" fmla="*/ 158 h 158"/>
                  <a:gd name="T4" fmla="*/ 46 w 71"/>
                  <a:gd name="T5" fmla="*/ 139 h 158"/>
                  <a:gd name="T6" fmla="*/ 38 w 71"/>
                  <a:gd name="T7" fmla="*/ 102 h 158"/>
                  <a:gd name="T8" fmla="*/ 71 w 71"/>
                  <a:gd name="T9" fmla="*/ 25 h 158"/>
                  <a:gd name="T10" fmla="*/ 68 w 71"/>
                  <a:gd name="T11" fmla="*/ 21 h 158"/>
                  <a:gd name="T12" fmla="*/ 23 w 71"/>
                  <a:gd name="T13" fmla="*/ 0 h 158"/>
                  <a:gd name="T14" fmla="*/ 0 w 71"/>
                  <a:gd name="T15" fmla="*/ 0 h 158"/>
                  <a:gd name="T16" fmla="*/ 0 w 71"/>
                  <a:gd name="T17" fmla="*/ 15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58">
                    <a:moveTo>
                      <a:pt x="0" y="157"/>
                    </a:moveTo>
                    <a:cubicBezTo>
                      <a:pt x="1" y="158"/>
                      <a:pt x="1" y="158"/>
                      <a:pt x="1" y="158"/>
                    </a:cubicBezTo>
                    <a:cubicBezTo>
                      <a:pt x="46" y="139"/>
                      <a:pt x="46" y="139"/>
                      <a:pt x="46" y="139"/>
                    </a:cubicBezTo>
                    <a:cubicBezTo>
                      <a:pt x="38" y="102"/>
                      <a:pt x="38" y="102"/>
                      <a:pt x="38" y="102"/>
                    </a:cubicBezTo>
                    <a:cubicBezTo>
                      <a:pt x="39" y="86"/>
                      <a:pt x="58" y="50"/>
                      <a:pt x="71" y="25"/>
                    </a:cubicBezTo>
                    <a:cubicBezTo>
                      <a:pt x="68" y="21"/>
                      <a:pt x="68" y="21"/>
                      <a:pt x="68" y="21"/>
                    </a:cubicBezTo>
                    <a:cubicBezTo>
                      <a:pt x="23" y="0"/>
                      <a:pt x="23" y="0"/>
                      <a:pt x="23" y="0"/>
                    </a:cubicBezTo>
                    <a:cubicBezTo>
                      <a:pt x="15" y="0"/>
                      <a:pt x="8" y="0"/>
                      <a:pt x="0" y="0"/>
                    </a:cubicBezTo>
                    <a:lnTo>
                      <a:pt x="0" y="157"/>
                    </a:lnTo>
                    <a:close/>
                  </a:path>
                </a:pathLst>
              </a:cu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6" name="Freeform 71"/>
              <p:cNvSpPr>
                <a:spLocks/>
              </p:cNvSpPr>
              <p:nvPr/>
            </p:nvSpPr>
            <p:spPr bwMode="auto">
              <a:xfrm>
                <a:off x="6810469" y="4045449"/>
                <a:ext cx="291679" cy="686086"/>
              </a:xfrm>
              <a:custGeom>
                <a:avLst/>
                <a:gdLst>
                  <a:gd name="T0" fmla="*/ 52 w 67"/>
                  <a:gd name="T1" fmla="*/ 0 h 158"/>
                  <a:gd name="T2" fmla="*/ 52 w 67"/>
                  <a:gd name="T3" fmla="*/ 0 h 158"/>
                  <a:gd name="T4" fmla="*/ 52 w 67"/>
                  <a:gd name="T5" fmla="*/ 0 h 158"/>
                  <a:gd name="T6" fmla="*/ 51 w 67"/>
                  <a:gd name="T7" fmla="*/ 0 h 158"/>
                  <a:gd name="T8" fmla="*/ 51 w 67"/>
                  <a:gd name="T9" fmla="*/ 0 h 158"/>
                  <a:gd name="T10" fmla="*/ 51 w 67"/>
                  <a:gd name="T11" fmla="*/ 0 h 158"/>
                  <a:gd name="T12" fmla="*/ 51 w 67"/>
                  <a:gd name="T13" fmla="*/ 0 h 158"/>
                  <a:gd name="T14" fmla="*/ 51 w 67"/>
                  <a:gd name="T15" fmla="*/ 0 h 158"/>
                  <a:gd name="T16" fmla="*/ 50 w 67"/>
                  <a:gd name="T17" fmla="*/ 0 h 158"/>
                  <a:gd name="T18" fmla="*/ 50 w 67"/>
                  <a:gd name="T19" fmla="*/ 0 h 158"/>
                  <a:gd name="T20" fmla="*/ 50 w 67"/>
                  <a:gd name="T21" fmla="*/ 0 h 158"/>
                  <a:gd name="T22" fmla="*/ 50 w 67"/>
                  <a:gd name="T23" fmla="*/ 0 h 158"/>
                  <a:gd name="T24" fmla="*/ 50 w 67"/>
                  <a:gd name="T25" fmla="*/ 0 h 158"/>
                  <a:gd name="T26" fmla="*/ 49 w 67"/>
                  <a:gd name="T27" fmla="*/ 0 h 158"/>
                  <a:gd name="T28" fmla="*/ 49 w 67"/>
                  <a:gd name="T29" fmla="*/ 0 h 158"/>
                  <a:gd name="T30" fmla="*/ 49 w 67"/>
                  <a:gd name="T31" fmla="*/ 0 h 158"/>
                  <a:gd name="T32" fmla="*/ 49 w 67"/>
                  <a:gd name="T33" fmla="*/ 0 h 158"/>
                  <a:gd name="T34" fmla="*/ 49 w 67"/>
                  <a:gd name="T35" fmla="*/ 0 h 158"/>
                  <a:gd name="T36" fmla="*/ 49 w 67"/>
                  <a:gd name="T37" fmla="*/ 0 h 158"/>
                  <a:gd name="T38" fmla="*/ 49 w 67"/>
                  <a:gd name="T39" fmla="*/ 0 h 158"/>
                  <a:gd name="T40" fmla="*/ 48 w 67"/>
                  <a:gd name="T41" fmla="*/ 0 h 158"/>
                  <a:gd name="T42" fmla="*/ 48 w 67"/>
                  <a:gd name="T43" fmla="*/ 0 h 158"/>
                  <a:gd name="T44" fmla="*/ 48 w 67"/>
                  <a:gd name="T45" fmla="*/ 0 h 158"/>
                  <a:gd name="T46" fmla="*/ 48 w 67"/>
                  <a:gd name="T47" fmla="*/ 0 h 158"/>
                  <a:gd name="T48" fmla="*/ 48 w 67"/>
                  <a:gd name="T49" fmla="*/ 0 h 158"/>
                  <a:gd name="T50" fmla="*/ 48 w 67"/>
                  <a:gd name="T51" fmla="*/ 0 h 158"/>
                  <a:gd name="T52" fmla="*/ 47 w 67"/>
                  <a:gd name="T53" fmla="*/ 0 h 158"/>
                  <a:gd name="T54" fmla="*/ 47 w 67"/>
                  <a:gd name="T55" fmla="*/ 0 h 158"/>
                  <a:gd name="T56" fmla="*/ 2 w 67"/>
                  <a:gd name="T57" fmla="*/ 21 h 158"/>
                  <a:gd name="T58" fmla="*/ 0 w 67"/>
                  <a:gd name="T59" fmla="*/ 24 h 158"/>
                  <a:gd name="T60" fmla="*/ 16 w 67"/>
                  <a:gd name="T61" fmla="*/ 64 h 158"/>
                  <a:gd name="T62" fmla="*/ 31 w 67"/>
                  <a:gd name="T63" fmla="*/ 104 h 158"/>
                  <a:gd name="T64" fmla="*/ 22 w 67"/>
                  <a:gd name="T65" fmla="*/ 139 h 158"/>
                  <a:gd name="T66" fmla="*/ 67 w 67"/>
                  <a:gd name="T67" fmla="*/ 158 h 158"/>
                  <a:gd name="T68" fmla="*/ 67 w 67"/>
                  <a:gd name="T69" fmla="*/ 157 h 158"/>
                  <a:gd name="T70" fmla="*/ 67 w 67"/>
                  <a:gd name="T71" fmla="*/ 0 h 158"/>
                  <a:gd name="T72" fmla="*/ 52 w 67"/>
                  <a:gd name="T7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158">
                    <a:moveTo>
                      <a:pt x="52" y="0"/>
                    </a:moveTo>
                    <a:cubicBezTo>
                      <a:pt x="52" y="0"/>
                      <a:pt x="52" y="0"/>
                      <a:pt x="52" y="0"/>
                    </a:cubicBezTo>
                    <a:cubicBezTo>
                      <a:pt x="52" y="0"/>
                      <a:pt x="52" y="0"/>
                      <a:pt x="52"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0" y="0"/>
                      <a:pt x="50" y="0"/>
                      <a:pt x="50" y="0"/>
                    </a:cubicBezTo>
                    <a:cubicBezTo>
                      <a:pt x="50" y="0"/>
                      <a:pt x="50" y="0"/>
                      <a:pt x="50" y="0"/>
                    </a:cubicBezTo>
                    <a:cubicBezTo>
                      <a:pt x="50" y="0"/>
                      <a:pt x="50" y="0"/>
                      <a:pt x="50" y="0"/>
                    </a:cubicBezTo>
                    <a:cubicBezTo>
                      <a:pt x="50" y="0"/>
                      <a:pt x="50" y="0"/>
                      <a:pt x="50" y="0"/>
                    </a:cubicBezTo>
                    <a:cubicBezTo>
                      <a:pt x="50" y="0"/>
                      <a:pt x="50" y="0"/>
                      <a:pt x="50"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7" y="0"/>
                      <a:pt x="47" y="0"/>
                      <a:pt x="47" y="0"/>
                    </a:cubicBezTo>
                    <a:cubicBezTo>
                      <a:pt x="47" y="0"/>
                      <a:pt x="47" y="0"/>
                      <a:pt x="47" y="0"/>
                    </a:cubicBezTo>
                    <a:cubicBezTo>
                      <a:pt x="2" y="21"/>
                      <a:pt x="2" y="21"/>
                      <a:pt x="2" y="21"/>
                    </a:cubicBezTo>
                    <a:cubicBezTo>
                      <a:pt x="0" y="24"/>
                      <a:pt x="0" y="24"/>
                      <a:pt x="0" y="24"/>
                    </a:cubicBezTo>
                    <a:cubicBezTo>
                      <a:pt x="7" y="38"/>
                      <a:pt x="11" y="51"/>
                      <a:pt x="16" y="64"/>
                    </a:cubicBezTo>
                    <a:cubicBezTo>
                      <a:pt x="20" y="74"/>
                      <a:pt x="34" y="94"/>
                      <a:pt x="31" y="104"/>
                    </a:cubicBezTo>
                    <a:cubicBezTo>
                      <a:pt x="22" y="139"/>
                      <a:pt x="22" y="139"/>
                      <a:pt x="22" y="139"/>
                    </a:cubicBezTo>
                    <a:cubicBezTo>
                      <a:pt x="67" y="158"/>
                      <a:pt x="67" y="158"/>
                      <a:pt x="67" y="158"/>
                    </a:cubicBezTo>
                    <a:cubicBezTo>
                      <a:pt x="67" y="157"/>
                      <a:pt x="67" y="157"/>
                      <a:pt x="67" y="157"/>
                    </a:cubicBezTo>
                    <a:cubicBezTo>
                      <a:pt x="67" y="0"/>
                      <a:pt x="67" y="0"/>
                      <a:pt x="67" y="0"/>
                    </a:cubicBezTo>
                    <a:cubicBezTo>
                      <a:pt x="62" y="0"/>
                      <a:pt x="57" y="0"/>
                      <a:pt x="52" y="0"/>
                    </a:cubicBezTo>
                    <a:close/>
                  </a:path>
                </a:pathLst>
              </a:custGeom>
              <a:solidFill>
                <a:srgbClr val="484848"/>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7" name="Freeform 72"/>
              <p:cNvSpPr>
                <a:spLocks/>
              </p:cNvSpPr>
              <p:nvPr/>
            </p:nvSpPr>
            <p:spPr bwMode="auto">
              <a:xfrm>
                <a:off x="6689395" y="3296992"/>
                <a:ext cx="832842" cy="834677"/>
              </a:xfrm>
              <a:custGeom>
                <a:avLst/>
                <a:gdLst>
                  <a:gd name="T0" fmla="*/ 179 w 192"/>
                  <a:gd name="T1" fmla="*/ 91 h 192"/>
                  <a:gd name="T2" fmla="*/ 14 w 192"/>
                  <a:gd name="T3" fmla="*/ 92 h 192"/>
                  <a:gd name="T4" fmla="*/ 95 w 192"/>
                  <a:gd name="T5" fmla="*/ 0 h 192"/>
                  <a:gd name="T6" fmla="*/ 97 w 192"/>
                  <a:gd name="T7" fmla="*/ 0 h 192"/>
                  <a:gd name="T8" fmla="*/ 97 w 192"/>
                  <a:gd name="T9" fmla="*/ 0 h 192"/>
                  <a:gd name="T10" fmla="*/ 179 w 192"/>
                  <a:gd name="T11" fmla="*/ 91 h 192"/>
                </a:gdLst>
                <a:ahLst/>
                <a:cxnLst>
                  <a:cxn ang="0">
                    <a:pos x="T0" y="T1"/>
                  </a:cxn>
                  <a:cxn ang="0">
                    <a:pos x="T2" y="T3"/>
                  </a:cxn>
                  <a:cxn ang="0">
                    <a:pos x="T4" y="T5"/>
                  </a:cxn>
                  <a:cxn ang="0">
                    <a:pos x="T6" y="T7"/>
                  </a:cxn>
                  <a:cxn ang="0">
                    <a:pos x="T8" y="T9"/>
                  </a:cxn>
                  <a:cxn ang="0">
                    <a:pos x="T10" y="T11"/>
                  </a:cxn>
                </a:cxnLst>
                <a:rect l="0" t="0" r="r" b="b"/>
                <a:pathLst>
                  <a:path w="192" h="192">
                    <a:moveTo>
                      <a:pt x="179" y="91"/>
                    </a:moveTo>
                    <a:cubicBezTo>
                      <a:pt x="157" y="192"/>
                      <a:pt x="35" y="179"/>
                      <a:pt x="14" y="92"/>
                    </a:cubicBezTo>
                    <a:cubicBezTo>
                      <a:pt x="0" y="33"/>
                      <a:pt x="44" y="0"/>
                      <a:pt x="95" y="0"/>
                    </a:cubicBezTo>
                    <a:cubicBezTo>
                      <a:pt x="96" y="0"/>
                      <a:pt x="97" y="0"/>
                      <a:pt x="97" y="0"/>
                    </a:cubicBezTo>
                    <a:cubicBezTo>
                      <a:pt x="97" y="0"/>
                      <a:pt x="97" y="0"/>
                      <a:pt x="97" y="0"/>
                    </a:cubicBezTo>
                    <a:cubicBezTo>
                      <a:pt x="146" y="2"/>
                      <a:pt x="192" y="34"/>
                      <a:pt x="179" y="91"/>
                    </a:cubicBezTo>
                    <a:close/>
                  </a:path>
                </a:pathLst>
              </a:custGeom>
              <a:solidFill>
                <a:srgbClr val="75524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8" name="Freeform 73"/>
              <p:cNvSpPr>
                <a:spLocks/>
              </p:cNvSpPr>
              <p:nvPr/>
            </p:nvSpPr>
            <p:spPr bwMode="auto">
              <a:xfrm>
                <a:off x="6689395" y="3296992"/>
                <a:ext cx="420091" cy="643894"/>
              </a:xfrm>
              <a:custGeom>
                <a:avLst/>
                <a:gdLst>
                  <a:gd name="T0" fmla="*/ 53 w 97"/>
                  <a:gd name="T1" fmla="*/ 148 h 148"/>
                  <a:gd name="T2" fmla="*/ 14 w 97"/>
                  <a:gd name="T3" fmla="*/ 92 h 148"/>
                  <a:gd name="T4" fmla="*/ 95 w 97"/>
                  <a:gd name="T5" fmla="*/ 0 h 148"/>
                  <a:gd name="T6" fmla="*/ 97 w 97"/>
                  <a:gd name="T7" fmla="*/ 0 h 148"/>
                  <a:gd name="T8" fmla="*/ 97 w 97"/>
                  <a:gd name="T9" fmla="*/ 148 h 148"/>
                  <a:gd name="T10" fmla="*/ 53 w 97"/>
                  <a:gd name="T11" fmla="*/ 148 h 148"/>
                </a:gdLst>
                <a:ahLst/>
                <a:cxnLst>
                  <a:cxn ang="0">
                    <a:pos x="T0" y="T1"/>
                  </a:cxn>
                  <a:cxn ang="0">
                    <a:pos x="T2" y="T3"/>
                  </a:cxn>
                  <a:cxn ang="0">
                    <a:pos x="T4" y="T5"/>
                  </a:cxn>
                  <a:cxn ang="0">
                    <a:pos x="T6" y="T7"/>
                  </a:cxn>
                  <a:cxn ang="0">
                    <a:pos x="T8" y="T9"/>
                  </a:cxn>
                  <a:cxn ang="0">
                    <a:pos x="T10" y="T11"/>
                  </a:cxn>
                </a:cxnLst>
                <a:rect l="0" t="0" r="r" b="b"/>
                <a:pathLst>
                  <a:path w="97" h="148">
                    <a:moveTo>
                      <a:pt x="53" y="148"/>
                    </a:moveTo>
                    <a:cubicBezTo>
                      <a:pt x="35" y="136"/>
                      <a:pt x="20" y="117"/>
                      <a:pt x="14" y="92"/>
                    </a:cubicBezTo>
                    <a:cubicBezTo>
                      <a:pt x="0" y="33"/>
                      <a:pt x="44" y="0"/>
                      <a:pt x="95" y="0"/>
                    </a:cubicBezTo>
                    <a:cubicBezTo>
                      <a:pt x="96" y="0"/>
                      <a:pt x="96" y="0"/>
                      <a:pt x="97" y="0"/>
                    </a:cubicBezTo>
                    <a:cubicBezTo>
                      <a:pt x="97" y="148"/>
                      <a:pt x="97" y="148"/>
                      <a:pt x="97" y="148"/>
                    </a:cubicBezTo>
                    <a:lnTo>
                      <a:pt x="53" y="148"/>
                    </a:lnTo>
                    <a:close/>
                  </a:path>
                </a:pathLst>
              </a:custGeom>
              <a:solidFill>
                <a:srgbClr val="8A625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9" name="Freeform 74"/>
              <p:cNvSpPr>
                <a:spLocks/>
              </p:cNvSpPr>
              <p:nvPr/>
            </p:nvSpPr>
            <p:spPr bwMode="auto">
              <a:xfrm>
                <a:off x="6992079" y="3940885"/>
                <a:ext cx="221970" cy="339375"/>
              </a:xfrm>
              <a:custGeom>
                <a:avLst/>
                <a:gdLst>
                  <a:gd name="T0" fmla="*/ 60 w 121"/>
                  <a:gd name="T1" fmla="*/ 185 h 185"/>
                  <a:gd name="T2" fmla="*/ 0 w 121"/>
                  <a:gd name="T3" fmla="*/ 64 h 185"/>
                  <a:gd name="T4" fmla="*/ 26 w 121"/>
                  <a:gd name="T5" fmla="*/ 54 h 185"/>
                  <a:gd name="T6" fmla="*/ 12 w 121"/>
                  <a:gd name="T7" fmla="*/ 0 h 185"/>
                  <a:gd name="T8" fmla="*/ 107 w 121"/>
                  <a:gd name="T9" fmla="*/ 0 h 185"/>
                  <a:gd name="T10" fmla="*/ 97 w 121"/>
                  <a:gd name="T11" fmla="*/ 52 h 185"/>
                  <a:gd name="T12" fmla="*/ 121 w 121"/>
                  <a:gd name="T13" fmla="*/ 61 h 185"/>
                  <a:gd name="T14" fmla="*/ 60 w 121"/>
                  <a:gd name="T15" fmla="*/ 185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85">
                    <a:moveTo>
                      <a:pt x="60" y="185"/>
                    </a:moveTo>
                    <a:lnTo>
                      <a:pt x="0" y="64"/>
                    </a:lnTo>
                    <a:lnTo>
                      <a:pt x="26" y="54"/>
                    </a:lnTo>
                    <a:lnTo>
                      <a:pt x="12" y="0"/>
                    </a:lnTo>
                    <a:lnTo>
                      <a:pt x="107" y="0"/>
                    </a:lnTo>
                    <a:lnTo>
                      <a:pt x="97" y="52"/>
                    </a:lnTo>
                    <a:lnTo>
                      <a:pt x="121" y="61"/>
                    </a:lnTo>
                    <a:lnTo>
                      <a:pt x="60"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75"/>
              <p:cNvSpPr>
                <a:spLocks/>
              </p:cNvSpPr>
              <p:nvPr/>
            </p:nvSpPr>
            <p:spPr bwMode="auto">
              <a:xfrm>
                <a:off x="6992079" y="3935382"/>
                <a:ext cx="225638" cy="183445"/>
              </a:xfrm>
              <a:custGeom>
                <a:avLst/>
                <a:gdLst>
                  <a:gd name="T0" fmla="*/ 0 w 52"/>
                  <a:gd name="T1" fmla="*/ 28 h 42"/>
                  <a:gd name="T2" fmla="*/ 8 w 52"/>
                  <a:gd name="T3" fmla="*/ 22 h 42"/>
                  <a:gd name="T4" fmla="*/ 5 w 52"/>
                  <a:gd name="T5" fmla="*/ 0 h 42"/>
                  <a:gd name="T6" fmla="*/ 47 w 52"/>
                  <a:gd name="T7" fmla="*/ 1 h 42"/>
                  <a:gd name="T8" fmla="*/ 44 w 52"/>
                  <a:gd name="T9" fmla="*/ 22 h 42"/>
                  <a:gd name="T10" fmla="*/ 52 w 52"/>
                  <a:gd name="T11" fmla="*/ 27 h 42"/>
                  <a:gd name="T12" fmla="*/ 26 w 52"/>
                  <a:gd name="T13" fmla="*/ 42 h 42"/>
                  <a:gd name="T14" fmla="*/ 0 w 52"/>
                  <a:gd name="T15" fmla="*/ 28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2">
                    <a:moveTo>
                      <a:pt x="0" y="28"/>
                    </a:moveTo>
                    <a:cubicBezTo>
                      <a:pt x="8" y="22"/>
                      <a:pt x="8" y="22"/>
                      <a:pt x="8" y="22"/>
                    </a:cubicBezTo>
                    <a:cubicBezTo>
                      <a:pt x="5" y="0"/>
                      <a:pt x="5" y="0"/>
                      <a:pt x="5" y="0"/>
                    </a:cubicBezTo>
                    <a:cubicBezTo>
                      <a:pt x="47" y="1"/>
                      <a:pt x="47" y="1"/>
                      <a:pt x="47" y="1"/>
                    </a:cubicBezTo>
                    <a:cubicBezTo>
                      <a:pt x="44" y="22"/>
                      <a:pt x="44" y="22"/>
                      <a:pt x="44" y="22"/>
                    </a:cubicBezTo>
                    <a:cubicBezTo>
                      <a:pt x="52" y="27"/>
                      <a:pt x="52" y="27"/>
                      <a:pt x="52" y="27"/>
                    </a:cubicBezTo>
                    <a:cubicBezTo>
                      <a:pt x="47" y="36"/>
                      <a:pt x="37" y="42"/>
                      <a:pt x="26" y="42"/>
                    </a:cubicBezTo>
                    <a:cubicBezTo>
                      <a:pt x="15" y="42"/>
                      <a:pt x="5" y="36"/>
                      <a:pt x="0" y="28"/>
                    </a:cubicBezTo>
                    <a:close/>
                  </a:path>
                </a:pathLst>
              </a:custGeom>
              <a:solidFill>
                <a:srgbClr val="E0D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76"/>
              <p:cNvSpPr>
                <a:spLocks/>
              </p:cNvSpPr>
              <p:nvPr/>
            </p:nvSpPr>
            <p:spPr bwMode="auto">
              <a:xfrm>
                <a:off x="6992079" y="3935382"/>
                <a:ext cx="117405" cy="183445"/>
              </a:xfrm>
              <a:custGeom>
                <a:avLst/>
                <a:gdLst>
                  <a:gd name="T0" fmla="*/ 0 w 27"/>
                  <a:gd name="T1" fmla="*/ 28 h 42"/>
                  <a:gd name="T2" fmla="*/ 8 w 27"/>
                  <a:gd name="T3" fmla="*/ 22 h 42"/>
                  <a:gd name="T4" fmla="*/ 5 w 27"/>
                  <a:gd name="T5" fmla="*/ 0 h 42"/>
                  <a:gd name="T6" fmla="*/ 27 w 27"/>
                  <a:gd name="T7" fmla="*/ 1 h 42"/>
                  <a:gd name="T8" fmla="*/ 27 w 27"/>
                  <a:gd name="T9" fmla="*/ 42 h 42"/>
                  <a:gd name="T10" fmla="*/ 26 w 27"/>
                  <a:gd name="T11" fmla="*/ 42 h 42"/>
                  <a:gd name="T12" fmla="*/ 0 w 27"/>
                  <a:gd name="T13" fmla="*/ 28 h 42"/>
                </a:gdLst>
                <a:ahLst/>
                <a:cxnLst>
                  <a:cxn ang="0">
                    <a:pos x="T0" y="T1"/>
                  </a:cxn>
                  <a:cxn ang="0">
                    <a:pos x="T2" y="T3"/>
                  </a:cxn>
                  <a:cxn ang="0">
                    <a:pos x="T4" y="T5"/>
                  </a:cxn>
                  <a:cxn ang="0">
                    <a:pos x="T6" y="T7"/>
                  </a:cxn>
                  <a:cxn ang="0">
                    <a:pos x="T8" y="T9"/>
                  </a:cxn>
                  <a:cxn ang="0">
                    <a:pos x="T10" y="T11"/>
                  </a:cxn>
                  <a:cxn ang="0">
                    <a:pos x="T12" y="T13"/>
                  </a:cxn>
                </a:cxnLst>
                <a:rect l="0" t="0" r="r" b="b"/>
                <a:pathLst>
                  <a:path w="27" h="42">
                    <a:moveTo>
                      <a:pt x="0" y="28"/>
                    </a:moveTo>
                    <a:cubicBezTo>
                      <a:pt x="8" y="22"/>
                      <a:pt x="8" y="22"/>
                      <a:pt x="8" y="22"/>
                    </a:cubicBezTo>
                    <a:cubicBezTo>
                      <a:pt x="5" y="0"/>
                      <a:pt x="5" y="0"/>
                      <a:pt x="5" y="0"/>
                    </a:cubicBezTo>
                    <a:cubicBezTo>
                      <a:pt x="27" y="1"/>
                      <a:pt x="27" y="1"/>
                      <a:pt x="27" y="1"/>
                    </a:cubicBezTo>
                    <a:cubicBezTo>
                      <a:pt x="27" y="42"/>
                      <a:pt x="27" y="42"/>
                      <a:pt x="27" y="42"/>
                    </a:cubicBezTo>
                    <a:cubicBezTo>
                      <a:pt x="27" y="42"/>
                      <a:pt x="26" y="42"/>
                      <a:pt x="26" y="42"/>
                    </a:cubicBezTo>
                    <a:cubicBezTo>
                      <a:pt x="15" y="42"/>
                      <a:pt x="5" y="36"/>
                      <a:pt x="0" y="28"/>
                    </a:cubicBezTo>
                    <a:close/>
                  </a:path>
                </a:pathLst>
              </a:custGeom>
              <a:solidFill>
                <a:srgbClr val="EAE5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77"/>
              <p:cNvSpPr>
                <a:spLocks/>
              </p:cNvSpPr>
              <p:nvPr/>
            </p:nvSpPr>
            <p:spPr bwMode="auto">
              <a:xfrm>
                <a:off x="7014093" y="3935382"/>
                <a:ext cx="183445" cy="117405"/>
              </a:xfrm>
              <a:custGeom>
                <a:avLst/>
                <a:gdLst>
                  <a:gd name="T0" fmla="*/ 3 w 42"/>
                  <a:gd name="T1" fmla="*/ 22 h 27"/>
                  <a:gd name="T2" fmla="*/ 3 w 42"/>
                  <a:gd name="T3" fmla="*/ 22 h 27"/>
                  <a:gd name="T4" fmla="*/ 0 w 42"/>
                  <a:gd name="T5" fmla="*/ 0 h 27"/>
                  <a:gd name="T6" fmla="*/ 42 w 42"/>
                  <a:gd name="T7" fmla="*/ 1 h 27"/>
                  <a:gd name="T8" fmla="*/ 39 w 42"/>
                  <a:gd name="T9" fmla="*/ 22 h 27"/>
                  <a:gd name="T10" fmla="*/ 40 w 42"/>
                  <a:gd name="T11" fmla="*/ 23 h 27"/>
                  <a:gd name="T12" fmla="*/ 3 w 42"/>
                  <a:gd name="T13" fmla="*/ 22 h 27"/>
                </a:gdLst>
                <a:ahLst/>
                <a:cxnLst>
                  <a:cxn ang="0">
                    <a:pos x="T0" y="T1"/>
                  </a:cxn>
                  <a:cxn ang="0">
                    <a:pos x="T2" y="T3"/>
                  </a:cxn>
                  <a:cxn ang="0">
                    <a:pos x="T4" y="T5"/>
                  </a:cxn>
                  <a:cxn ang="0">
                    <a:pos x="T6" y="T7"/>
                  </a:cxn>
                  <a:cxn ang="0">
                    <a:pos x="T8" y="T9"/>
                  </a:cxn>
                  <a:cxn ang="0">
                    <a:pos x="T10" y="T11"/>
                  </a:cxn>
                  <a:cxn ang="0">
                    <a:pos x="T12" y="T13"/>
                  </a:cxn>
                </a:cxnLst>
                <a:rect l="0" t="0" r="r" b="b"/>
                <a:pathLst>
                  <a:path w="42" h="27">
                    <a:moveTo>
                      <a:pt x="3" y="22"/>
                    </a:moveTo>
                    <a:cubicBezTo>
                      <a:pt x="3" y="22"/>
                      <a:pt x="3" y="22"/>
                      <a:pt x="3" y="22"/>
                    </a:cubicBezTo>
                    <a:cubicBezTo>
                      <a:pt x="0" y="0"/>
                      <a:pt x="0" y="0"/>
                      <a:pt x="0" y="0"/>
                    </a:cubicBezTo>
                    <a:cubicBezTo>
                      <a:pt x="42" y="1"/>
                      <a:pt x="42" y="1"/>
                      <a:pt x="42" y="1"/>
                    </a:cubicBezTo>
                    <a:cubicBezTo>
                      <a:pt x="39" y="22"/>
                      <a:pt x="39" y="22"/>
                      <a:pt x="39" y="22"/>
                    </a:cubicBezTo>
                    <a:cubicBezTo>
                      <a:pt x="40" y="23"/>
                      <a:pt x="40" y="23"/>
                      <a:pt x="40" y="23"/>
                    </a:cubicBezTo>
                    <a:cubicBezTo>
                      <a:pt x="28" y="27"/>
                      <a:pt x="15" y="26"/>
                      <a:pt x="3" y="22"/>
                    </a:cubicBezTo>
                    <a:close/>
                  </a:path>
                </a:pathLst>
              </a:custGeom>
              <a:solidFill>
                <a:srgbClr val="CAC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78"/>
              <p:cNvSpPr>
                <a:spLocks/>
              </p:cNvSpPr>
              <p:nvPr/>
            </p:nvSpPr>
            <p:spPr bwMode="auto">
              <a:xfrm>
                <a:off x="7014093" y="3935382"/>
                <a:ext cx="95392" cy="113736"/>
              </a:xfrm>
              <a:custGeom>
                <a:avLst/>
                <a:gdLst>
                  <a:gd name="T0" fmla="*/ 3 w 22"/>
                  <a:gd name="T1" fmla="*/ 22 h 26"/>
                  <a:gd name="T2" fmla="*/ 3 w 22"/>
                  <a:gd name="T3" fmla="*/ 22 h 26"/>
                  <a:gd name="T4" fmla="*/ 0 w 22"/>
                  <a:gd name="T5" fmla="*/ 0 h 26"/>
                  <a:gd name="T6" fmla="*/ 22 w 22"/>
                  <a:gd name="T7" fmla="*/ 1 h 26"/>
                  <a:gd name="T8" fmla="*/ 22 w 22"/>
                  <a:gd name="T9" fmla="*/ 25 h 26"/>
                  <a:gd name="T10" fmla="*/ 3 w 22"/>
                  <a:gd name="T11" fmla="*/ 22 h 26"/>
                </a:gdLst>
                <a:ahLst/>
                <a:cxnLst>
                  <a:cxn ang="0">
                    <a:pos x="T0" y="T1"/>
                  </a:cxn>
                  <a:cxn ang="0">
                    <a:pos x="T2" y="T3"/>
                  </a:cxn>
                  <a:cxn ang="0">
                    <a:pos x="T4" y="T5"/>
                  </a:cxn>
                  <a:cxn ang="0">
                    <a:pos x="T6" y="T7"/>
                  </a:cxn>
                  <a:cxn ang="0">
                    <a:pos x="T8" y="T9"/>
                  </a:cxn>
                  <a:cxn ang="0">
                    <a:pos x="T10" y="T11"/>
                  </a:cxn>
                </a:cxnLst>
                <a:rect l="0" t="0" r="r" b="b"/>
                <a:pathLst>
                  <a:path w="22" h="26">
                    <a:moveTo>
                      <a:pt x="3" y="22"/>
                    </a:moveTo>
                    <a:cubicBezTo>
                      <a:pt x="3" y="22"/>
                      <a:pt x="3" y="22"/>
                      <a:pt x="3" y="22"/>
                    </a:cubicBezTo>
                    <a:cubicBezTo>
                      <a:pt x="0" y="0"/>
                      <a:pt x="0" y="0"/>
                      <a:pt x="0" y="0"/>
                    </a:cubicBezTo>
                    <a:cubicBezTo>
                      <a:pt x="22" y="1"/>
                      <a:pt x="22" y="1"/>
                      <a:pt x="22" y="1"/>
                    </a:cubicBezTo>
                    <a:cubicBezTo>
                      <a:pt x="22" y="25"/>
                      <a:pt x="22" y="25"/>
                      <a:pt x="22" y="25"/>
                    </a:cubicBezTo>
                    <a:cubicBezTo>
                      <a:pt x="16" y="26"/>
                      <a:pt x="9" y="24"/>
                      <a:pt x="3" y="22"/>
                    </a:cubicBezTo>
                    <a:close/>
                  </a:path>
                </a:pathLst>
              </a:custGeom>
              <a:solidFill>
                <a:srgbClr val="DAD6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80"/>
              <p:cNvSpPr>
                <a:spLocks/>
              </p:cNvSpPr>
              <p:nvPr/>
            </p:nvSpPr>
            <p:spPr bwMode="auto">
              <a:xfrm>
                <a:off x="6797627" y="4232563"/>
                <a:ext cx="425593" cy="491634"/>
              </a:xfrm>
              <a:custGeom>
                <a:avLst/>
                <a:gdLst>
                  <a:gd name="T0" fmla="*/ 80 w 232"/>
                  <a:gd name="T1" fmla="*/ 0 h 268"/>
                  <a:gd name="T2" fmla="*/ 232 w 232"/>
                  <a:gd name="T3" fmla="*/ 49 h 268"/>
                  <a:gd name="T4" fmla="*/ 154 w 232"/>
                  <a:gd name="T5" fmla="*/ 268 h 268"/>
                  <a:gd name="T6" fmla="*/ 0 w 232"/>
                  <a:gd name="T7" fmla="*/ 218 h 268"/>
                  <a:gd name="T8" fmla="*/ 80 w 232"/>
                  <a:gd name="T9" fmla="*/ 0 h 268"/>
                </a:gdLst>
                <a:ahLst/>
                <a:cxnLst>
                  <a:cxn ang="0">
                    <a:pos x="T0" y="T1"/>
                  </a:cxn>
                  <a:cxn ang="0">
                    <a:pos x="T2" y="T3"/>
                  </a:cxn>
                  <a:cxn ang="0">
                    <a:pos x="T4" y="T5"/>
                  </a:cxn>
                  <a:cxn ang="0">
                    <a:pos x="T6" y="T7"/>
                  </a:cxn>
                  <a:cxn ang="0">
                    <a:pos x="T8" y="T9"/>
                  </a:cxn>
                </a:cxnLst>
                <a:rect l="0" t="0" r="r" b="b"/>
                <a:pathLst>
                  <a:path w="232" h="268">
                    <a:moveTo>
                      <a:pt x="80" y="0"/>
                    </a:moveTo>
                    <a:lnTo>
                      <a:pt x="232" y="49"/>
                    </a:lnTo>
                    <a:lnTo>
                      <a:pt x="154" y="268"/>
                    </a:lnTo>
                    <a:lnTo>
                      <a:pt x="0" y="218"/>
                    </a:lnTo>
                    <a:lnTo>
                      <a:pt x="80" y="0"/>
                    </a:lnTo>
                    <a:close/>
                  </a:path>
                </a:pathLst>
              </a:custGeom>
              <a:solidFill>
                <a:srgbClr val="E0D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81"/>
              <p:cNvSpPr>
                <a:spLocks/>
              </p:cNvSpPr>
              <p:nvPr/>
            </p:nvSpPr>
            <p:spPr bwMode="auto">
              <a:xfrm>
                <a:off x="6788456" y="4214219"/>
                <a:ext cx="425593" cy="495303"/>
              </a:xfrm>
              <a:custGeom>
                <a:avLst/>
                <a:gdLst>
                  <a:gd name="T0" fmla="*/ 78 w 232"/>
                  <a:gd name="T1" fmla="*/ 0 h 270"/>
                  <a:gd name="T2" fmla="*/ 232 w 232"/>
                  <a:gd name="T3" fmla="*/ 52 h 270"/>
                  <a:gd name="T4" fmla="*/ 154 w 232"/>
                  <a:gd name="T5" fmla="*/ 270 h 270"/>
                  <a:gd name="T6" fmla="*/ 0 w 232"/>
                  <a:gd name="T7" fmla="*/ 218 h 270"/>
                  <a:gd name="T8" fmla="*/ 78 w 232"/>
                  <a:gd name="T9" fmla="*/ 0 h 270"/>
                </a:gdLst>
                <a:ahLst/>
                <a:cxnLst>
                  <a:cxn ang="0">
                    <a:pos x="T0" y="T1"/>
                  </a:cxn>
                  <a:cxn ang="0">
                    <a:pos x="T2" y="T3"/>
                  </a:cxn>
                  <a:cxn ang="0">
                    <a:pos x="T4" y="T5"/>
                  </a:cxn>
                  <a:cxn ang="0">
                    <a:pos x="T6" y="T7"/>
                  </a:cxn>
                  <a:cxn ang="0">
                    <a:pos x="T8" y="T9"/>
                  </a:cxn>
                </a:cxnLst>
                <a:rect l="0" t="0" r="r" b="b"/>
                <a:pathLst>
                  <a:path w="232" h="270">
                    <a:moveTo>
                      <a:pt x="78" y="0"/>
                    </a:moveTo>
                    <a:lnTo>
                      <a:pt x="232" y="52"/>
                    </a:lnTo>
                    <a:lnTo>
                      <a:pt x="154" y="270"/>
                    </a:lnTo>
                    <a:lnTo>
                      <a:pt x="0" y="218"/>
                    </a:lnTo>
                    <a:lnTo>
                      <a:pt x="78" y="0"/>
                    </a:lnTo>
                    <a:close/>
                  </a:path>
                </a:pathLst>
              </a:custGeom>
              <a:solidFill>
                <a:schemeClr val="accent5">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6" name="Freeform 82"/>
              <p:cNvSpPr>
                <a:spLocks/>
              </p:cNvSpPr>
              <p:nvPr/>
            </p:nvSpPr>
            <p:spPr bwMode="auto">
              <a:xfrm>
                <a:off x="6905861" y="4271086"/>
                <a:ext cx="308188" cy="438435"/>
              </a:xfrm>
              <a:custGeom>
                <a:avLst/>
                <a:gdLst>
                  <a:gd name="T0" fmla="*/ 107 w 168"/>
                  <a:gd name="T1" fmla="*/ 0 h 239"/>
                  <a:gd name="T2" fmla="*/ 168 w 168"/>
                  <a:gd name="T3" fmla="*/ 21 h 239"/>
                  <a:gd name="T4" fmla="*/ 90 w 168"/>
                  <a:gd name="T5" fmla="*/ 239 h 239"/>
                  <a:gd name="T6" fmla="*/ 0 w 168"/>
                  <a:gd name="T7" fmla="*/ 209 h 239"/>
                  <a:gd name="T8" fmla="*/ 107 w 168"/>
                  <a:gd name="T9" fmla="*/ 0 h 239"/>
                </a:gdLst>
                <a:ahLst/>
                <a:cxnLst>
                  <a:cxn ang="0">
                    <a:pos x="T0" y="T1"/>
                  </a:cxn>
                  <a:cxn ang="0">
                    <a:pos x="T2" y="T3"/>
                  </a:cxn>
                  <a:cxn ang="0">
                    <a:pos x="T4" y="T5"/>
                  </a:cxn>
                  <a:cxn ang="0">
                    <a:pos x="T6" y="T7"/>
                  </a:cxn>
                  <a:cxn ang="0">
                    <a:pos x="T8" y="T9"/>
                  </a:cxn>
                </a:cxnLst>
                <a:rect l="0" t="0" r="r" b="b"/>
                <a:pathLst>
                  <a:path w="168" h="239">
                    <a:moveTo>
                      <a:pt x="107" y="0"/>
                    </a:moveTo>
                    <a:lnTo>
                      <a:pt x="168" y="21"/>
                    </a:lnTo>
                    <a:lnTo>
                      <a:pt x="90" y="239"/>
                    </a:lnTo>
                    <a:lnTo>
                      <a:pt x="0" y="209"/>
                    </a:lnTo>
                    <a:lnTo>
                      <a:pt x="107" y="0"/>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7" name="Freeform 83"/>
              <p:cNvSpPr>
                <a:spLocks/>
              </p:cNvSpPr>
              <p:nvPr/>
            </p:nvSpPr>
            <p:spPr bwMode="auto">
              <a:xfrm>
                <a:off x="6828814" y="3465762"/>
                <a:ext cx="554005" cy="665907"/>
              </a:xfrm>
              <a:custGeom>
                <a:avLst/>
                <a:gdLst>
                  <a:gd name="T0" fmla="*/ 64 w 128"/>
                  <a:gd name="T1" fmla="*/ 0 h 153"/>
                  <a:gd name="T2" fmla="*/ 68 w 128"/>
                  <a:gd name="T3" fmla="*/ 0 h 153"/>
                  <a:gd name="T4" fmla="*/ 111 w 128"/>
                  <a:gd name="T5" fmla="*/ 0 h 153"/>
                  <a:gd name="T6" fmla="*/ 114 w 128"/>
                  <a:gd name="T7" fmla="*/ 15 h 153"/>
                  <a:gd name="T8" fmla="*/ 127 w 128"/>
                  <a:gd name="T9" fmla="*/ 30 h 153"/>
                  <a:gd name="T10" fmla="*/ 127 w 128"/>
                  <a:gd name="T11" fmla="*/ 65 h 153"/>
                  <a:gd name="T12" fmla="*/ 1 w 128"/>
                  <a:gd name="T13" fmla="*/ 64 h 153"/>
                  <a:gd name="T14" fmla="*/ 1 w 128"/>
                  <a:gd name="T15" fmla="*/ 14 h 153"/>
                  <a:gd name="T16" fmla="*/ 11 w 128"/>
                  <a:gd name="T17" fmla="*/ 0 h 153"/>
                  <a:gd name="T18" fmla="*/ 60 w 128"/>
                  <a:gd name="T19" fmla="*/ 0 h 153"/>
                  <a:gd name="T20" fmla="*/ 64 w 128"/>
                  <a:gd name="T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53">
                    <a:moveTo>
                      <a:pt x="64" y="0"/>
                    </a:moveTo>
                    <a:cubicBezTo>
                      <a:pt x="65" y="0"/>
                      <a:pt x="67" y="0"/>
                      <a:pt x="68" y="0"/>
                    </a:cubicBezTo>
                    <a:cubicBezTo>
                      <a:pt x="111" y="0"/>
                      <a:pt x="111" y="0"/>
                      <a:pt x="111" y="0"/>
                    </a:cubicBezTo>
                    <a:cubicBezTo>
                      <a:pt x="114" y="15"/>
                      <a:pt x="114" y="15"/>
                      <a:pt x="114" y="15"/>
                    </a:cubicBezTo>
                    <a:cubicBezTo>
                      <a:pt x="127" y="30"/>
                      <a:pt x="127" y="30"/>
                      <a:pt x="127" y="30"/>
                    </a:cubicBezTo>
                    <a:cubicBezTo>
                      <a:pt x="127" y="42"/>
                      <a:pt x="128" y="54"/>
                      <a:pt x="127" y="65"/>
                    </a:cubicBezTo>
                    <a:cubicBezTo>
                      <a:pt x="121" y="153"/>
                      <a:pt x="9" y="152"/>
                      <a:pt x="1" y="64"/>
                    </a:cubicBezTo>
                    <a:cubicBezTo>
                      <a:pt x="0" y="48"/>
                      <a:pt x="1" y="31"/>
                      <a:pt x="1" y="14"/>
                    </a:cubicBezTo>
                    <a:cubicBezTo>
                      <a:pt x="11" y="0"/>
                      <a:pt x="11" y="0"/>
                      <a:pt x="11" y="0"/>
                    </a:cubicBezTo>
                    <a:cubicBezTo>
                      <a:pt x="60" y="0"/>
                      <a:pt x="60" y="0"/>
                      <a:pt x="60" y="0"/>
                    </a:cubicBezTo>
                    <a:cubicBezTo>
                      <a:pt x="61" y="0"/>
                      <a:pt x="63" y="0"/>
                      <a:pt x="64" y="0"/>
                    </a:cubicBez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8" name="Freeform 84"/>
              <p:cNvSpPr>
                <a:spLocks/>
              </p:cNvSpPr>
              <p:nvPr/>
            </p:nvSpPr>
            <p:spPr bwMode="auto">
              <a:xfrm>
                <a:off x="6828814" y="3465762"/>
                <a:ext cx="280672" cy="570516"/>
              </a:xfrm>
              <a:custGeom>
                <a:avLst/>
                <a:gdLst>
                  <a:gd name="T0" fmla="*/ 64 w 65"/>
                  <a:gd name="T1" fmla="*/ 0 h 131"/>
                  <a:gd name="T2" fmla="*/ 65 w 65"/>
                  <a:gd name="T3" fmla="*/ 0 h 131"/>
                  <a:gd name="T4" fmla="*/ 65 w 65"/>
                  <a:gd name="T5" fmla="*/ 130 h 131"/>
                  <a:gd name="T6" fmla="*/ 1 w 65"/>
                  <a:gd name="T7" fmla="*/ 64 h 131"/>
                  <a:gd name="T8" fmla="*/ 1 w 65"/>
                  <a:gd name="T9" fmla="*/ 14 h 131"/>
                  <a:gd name="T10" fmla="*/ 11 w 65"/>
                  <a:gd name="T11" fmla="*/ 0 h 131"/>
                  <a:gd name="T12" fmla="*/ 60 w 65"/>
                  <a:gd name="T13" fmla="*/ 0 h 131"/>
                  <a:gd name="T14" fmla="*/ 64 w 65"/>
                  <a:gd name="T15" fmla="*/ 0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131">
                    <a:moveTo>
                      <a:pt x="64" y="0"/>
                    </a:moveTo>
                    <a:cubicBezTo>
                      <a:pt x="64" y="0"/>
                      <a:pt x="65" y="0"/>
                      <a:pt x="65" y="0"/>
                    </a:cubicBezTo>
                    <a:cubicBezTo>
                      <a:pt x="65" y="130"/>
                      <a:pt x="65" y="130"/>
                      <a:pt x="65" y="130"/>
                    </a:cubicBezTo>
                    <a:cubicBezTo>
                      <a:pt x="35" y="131"/>
                      <a:pt x="5" y="108"/>
                      <a:pt x="1" y="64"/>
                    </a:cubicBezTo>
                    <a:cubicBezTo>
                      <a:pt x="0" y="48"/>
                      <a:pt x="1" y="31"/>
                      <a:pt x="1" y="14"/>
                    </a:cubicBezTo>
                    <a:cubicBezTo>
                      <a:pt x="11" y="0"/>
                      <a:pt x="11" y="0"/>
                      <a:pt x="11" y="0"/>
                    </a:cubicBezTo>
                    <a:cubicBezTo>
                      <a:pt x="60" y="0"/>
                      <a:pt x="60" y="0"/>
                      <a:pt x="60" y="0"/>
                    </a:cubicBezTo>
                    <a:cubicBezTo>
                      <a:pt x="61" y="0"/>
                      <a:pt x="63" y="0"/>
                      <a:pt x="64" y="0"/>
                    </a:cubicBezTo>
                    <a:close/>
                  </a:path>
                </a:pathLst>
              </a:custGeom>
              <a:solidFill>
                <a:srgbClr val="FAD9CA"/>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9" name="Freeform 85"/>
              <p:cNvSpPr>
                <a:spLocks/>
              </p:cNvSpPr>
              <p:nvPr/>
            </p:nvSpPr>
            <p:spPr bwMode="auto">
              <a:xfrm>
                <a:off x="6731587" y="3408893"/>
                <a:ext cx="698928" cy="313692"/>
              </a:xfrm>
              <a:custGeom>
                <a:avLst/>
                <a:gdLst>
                  <a:gd name="T0" fmla="*/ 161 w 161"/>
                  <a:gd name="T1" fmla="*/ 56 h 72"/>
                  <a:gd name="T2" fmla="*/ 87 w 161"/>
                  <a:gd name="T3" fmla="*/ 40 h 72"/>
                  <a:gd name="T4" fmla="*/ 87 w 161"/>
                  <a:gd name="T5" fmla="*/ 40 h 72"/>
                  <a:gd name="T6" fmla="*/ 87 w 161"/>
                  <a:gd name="T7" fmla="*/ 40 h 72"/>
                  <a:gd name="T8" fmla="*/ 87 w 161"/>
                  <a:gd name="T9" fmla="*/ 40 h 72"/>
                  <a:gd name="T10" fmla="*/ 87 w 161"/>
                  <a:gd name="T11" fmla="*/ 40 h 72"/>
                  <a:gd name="T12" fmla="*/ 87 w 161"/>
                  <a:gd name="T13" fmla="*/ 40 h 72"/>
                  <a:gd name="T14" fmla="*/ 87 w 161"/>
                  <a:gd name="T15" fmla="*/ 40 h 72"/>
                  <a:gd name="T16" fmla="*/ 87 w 161"/>
                  <a:gd name="T17" fmla="*/ 40 h 72"/>
                  <a:gd name="T18" fmla="*/ 87 w 161"/>
                  <a:gd name="T19" fmla="*/ 40 h 72"/>
                  <a:gd name="T20" fmla="*/ 87 w 161"/>
                  <a:gd name="T21" fmla="*/ 40 h 72"/>
                  <a:gd name="T22" fmla="*/ 87 w 161"/>
                  <a:gd name="T23" fmla="*/ 40 h 72"/>
                  <a:gd name="T24" fmla="*/ 87 w 161"/>
                  <a:gd name="T25" fmla="*/ 40 h 72"/>
                  <a:gd name="T26" fmla="*/ 87 w 161"/>
                  <a:gd name="T27" fmla="*/ 40 h 72"/>
                  <a:gd name="T28" fmla="*/ 87 w 161"/>
                  <a:gd name="T29" fmla="*/ 39 h 72"/>
                  <a:gd name="T30" fmla="*/ 87 w 161"/>
                  <a:gd name="T31" fmla="*/ 39 h 72"/>
                  <a:gd name="T32" fmla="*/ 87 w 161"/>
                  <a:gd name="T33" fmla="*/ 39 h 72"/>
                  <a:gd name="T34" fmla="*/ 87 w 161"/>
                  <a:gd name="T35" fmla="*/ 39 h 72"/>
                  <a:gd name="T36" fmla="*/ 87 w 161"/>
                  <a:gd name="T37" fmla="*/ 39 h 72"/>
                  <a:gd name="T38" fmla="*/ 87 w 161"/>
                  <a:gd name="T39" fmla="*/ 40 h 72"/>
                  <a:gd name="T40" fmla="*/ 87 w 161"/>
                  <a:gd name="T41" fmla="*/ 40 h 72"/>
                  <a:gd name="T42" fmla="*/ 86 w 161"/>
                  <a:gd name="T43" fmla="*/ 41 h 72"/>
                  <a:gd name="T44" fmla="*/ 86 w 161"/>
                  <a:gd name="T45" fmla="*/ 41 h 72"/>
                  <a:gd name="T46" fmla="*/ 86 w 161"/>
                  <a:gd name="T47" fmla="*/ 42 h 72"/>
                  <a:gd name="T48" fmla="*/ 86 w 161"/>
                  <a:gd name="T49" fmla="*/ 42 h 72"/>
                  <a:gd name="T50" fmla="*/ 86 w 161"/>
                  <a:gd name="T51" fmla="*/ 42 h 72"/>
                  <a:gd name="T52" fmla="*/ 20 w 161"/>
                  <a:gd name="T53" fmla="*/ 69 h 72"/>
                  <a:gd name="T54" fmla="*/ 19 w 161"/>
                  <a:gd name="T55" fmla="*/ 19 h 72"/>
                  <a:gd name="T56" fmla="*/ 87 w 161"/>
                  <a:gd name="T57" fmla="*/ 0 h 72"/>
                  <a:gd name="T58" fmla="*/ 88 w 161"/>
                  <a:gd name="T59" fmla="*/ 0 h 72"/>
                  <a:gd name="T60" fmla="*/ 112 w 161"/>
                  <a:gd name="T61" fmla="*/ 0 h 72"/>
                  <a:gd name="T62" fmla="*/ 158 w 161"/>
                  <a:gd name="T63"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72">
                    <a:moveTo>
                      <a:pt x="158" y="40"/>
                    </a:moveTo>
                    <a:cubicBezTo>
                      <a:pt x="161" y="56"/>
                      <a:pt x="161" y="56"/>
                      <a:pt x="161" y="56"/>
                    </a:cubicBezTo>
                    <a:cubicBezTo>
                      <a:pt x="149" y="64"/>
                      <a:pt x="149" y="64"/>
                      <a:pt x="149" y="64"/>
                    </a:cubicBezTo>
                    <a:cubicBezTo>
                      <a:pt x="98" y="72"/>
                      <a:pt x="90" y="51"/>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40"/>
                    </a:cubicBezTo>
                    <a:cubicBezTo>
                      <a:pt x="87" y="40"/>
                      <a:pt x="87" y="40"/>
                      <a:pt x="87" y="40"/>
                    </a:cubicBezTo>
                    <a:cubicBezTo>
                      <a:pt x="87" y="40"/>
                      <a:pt x="87" y="40"/>
                      <a:pt x="87" y="40"/>
                    </a:cubicBezTo>
                    <a:cubicBezTo>
                      <a:pt x="87" y="40"/>
                      <a:pt x="87" y="41"/>
                      <a:pt x="87" y="41"/>
                    </a:cubicBezTo>
                    <a:cubicBezTo>
                      <a:pt x="86" y="41"/>
                      <a:pt x="86" y="41"/>
                      <a:pt x="86" y="41"/>
                    </a:cubicBezTo>
                    <a:cubicBezTo>
                      <a:pt x="86" y="41"/>
                      <a:pt x="86" y="41"/>
                      <a:pt x="86" y="41"/>
                    </a:cubicBezTo>
                    <a:cubicBezTo>
                      <a:pt x="86" y="41"/>
                      <a:pt x="86" y="41"/>
                      <a:pt x="86" y="41"/>
                    </a:cubicBezTo>
                    <a:cubicBezTo>
                      <a:pt x="86" y="41"/>
                      <a:pt x="86" y="41"/>
                      <a:pt x="86" y="41"/>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79" y="66"/>
                      <a:pt x="47" y="71"/>
                      <a:pt x="20" y="69"/>
                    </a:cubicBezTo>
                    <a:cubicBezTo>
                      <a:pt x="25" y="55"/>
                      <a:pt x="0" y="50"/>
                      <a:pt x="6" y="40"/>
                    </a:cubicBezTo>
                    <a:cubicBezTo>
                      <a:pt x="19" y="19"/>
                      <a:pt x="19" y="19"/>
                      <a:pt x="19" y="19"/>
                    </a:cubicBezTo>
                    <a:cubicBezTo>
                      <a:pt x="26" y="32"/>
                      <a:pt x="24" y="0"/>
                      <a:pt x="40" y="0"/>
                    </a:cubicBezTo>
                    <a:cubicBezTo>
                      <a:pt x="87" y="0"/>
                      <a:pt x="87" y="0"/>
                      <a:pt x="87" y="0"/>
                    </a:cubicBezTo>
                    <a:cubicBezTo>
                      <a:pt x="88" y="0"/>
                      <a:pt x="88" y="0"/>
                      <a:pt x="88" y="0"/>
                    </a:cubicBezTo>
                    <a:cubicBezTo>
                      <a:pt x="88" y="0"/>
                      <a:pt x="88" y="0"/>
                      <a:pt x="88" y="0"/>
                    </a:cubicBezTo>
                    <a:cubicBezTo>
                      <a:pt x="112" y="0"/>
                      <a:pt x="112" y="0"/>
                      <a:pt x="112" y="0"/>
                    </a:cubicBezTo>
                    <a:cubicBezTo>
                      <a:pt x="112" y="0"/>
                      <a:pt x="112" y="0"/>
                      <a:pt x="112" y="0"/>
                    </a:cubicBezTo>
                    <a:cubicBezTo>
                      <a:pt x="119" y="0"/>
                      <a:pt x="119" y="0"/>
                      <a:pt x="119" y="0"/>
                    </a:cubicBezTo>
                    <a:cubicBezTo>
                      <a:pt x="140" y="0"/>
                      <a:pt x="158" y="17"/>
                      <a:pt x="158" y="39"/>
                    </a:cubicBezTo>
                    <a:cubicBezTo>
                      <a:pt x="158" y="40"/>
                      <a:pt x="158" y="40"/>
                      <a:pt x="158" y="40"/>
                    </a:cubicBezTo>
                    <a:close/>
                  </a:path>
                </a:pathLst>
              </a:custGeom>
              <a:solidFill>
                <a:srgbClr val="75524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0" name="Freeform 86"/>
              <p:cNvSpPr>
                <a:spLocks/>
              </p:cNvSpPr>
              <p:nvPr/>
            </p:nvSpPr>
            <p:spPr bwMode="auto">
              <a:xfrm>
                <a:off x="6731587" y="3408893"/>
                <a:ext cx="377898" cy="310023"/>
              </a:xfrm>
              <a:custGeom>
                <a:avLst/>
                <a:gdLst>
                  <a:gd name="T0" fmla="*/ 87 w 87"/>
                  <a:gd name="T1" fmla="*/ 39 h 71"/>
                  <a:gd name="T2" fmla="*/ 87 w 87"/>
                  <a:gd name="T3" fmla="*/ 40 h 71"/>
                  <a:gd name="T4" fmla="*/ 87 w 87"/>
                  <a:gd name="T5" fmla="*/ 40 h 71"/>
                  <a:gd name="T6" fmla="*/ 87 w 87"/>
                  <a:gd name="T7" fmla="*/ 40 h 71"/>
                  <a:gd name="T8" fmla="*/ 87 w 87"/>
                  <a:gd name="T9" fmla="*/ 41 h 71"/>
                  <a:gd name="T10" fmla="*/ 86 w 87"/>
                  <a:gd name="T11" fmla="*/ 41 h 71"/>
                  <a:gd name="T12" fmla="*/ 86 w 87"/>
                  <a:gd name="T13" fmla="*/ 41 h 71"/>
                  <a:gd name="T14" fmla="*/ 86 w 87"/>
                  <a:gd name="T15" fmla="*/ 41 h 71"/>
                  <a:gd name="T16" fmla="*/ 86 w 87"/>
                  <a:gd name="T17" fmla="*/ 41 h 71"/>
                  <a:gd name="T18" fmla="*/ 86 w 87"/>
                  <a:gd name="T19" fmla="*/ 42 h 71"/>
                  <a:gd name="T20" fmla="*/ 86 w 87"/>
                  <a:gd name="T21" fmla="*/ 42 h 71"/>
                  <a:gd name="T22" fmla="*/ 86 w 87"/>
                  <a:gd name="T23" fmla="*/ 42 h 71"/>
                  <a:gd name="T24" fmla="*/ 86 w 87"/>
                  <a:gd name="T25" fmla="*/ 42 h 71"/>
                  <a:gd name="T26" fmla="*/ 86 w 87"/>
                  <a:gd name="T27" fmla="*/ 42 h 71"/>
                  <a:gd name="T28" fmla="*/ 86 w 87"/>
                  <a:gd name="T29" fmla="*/ 42 h 71"/>
                  <a:gd name="T30" fmla="*/ 20 w 87"/>
                  <a:gd name="T31" fmla="*/ 69 h 71"/>
                  <a:gd name="T32" fmla="*/ 6 w 87"/>
                  <a:gd name="T33" fmla="*/ 40 h 71"/>
                  <a:gd name="T34" fmla="*/ 19 w 87"/>
                  <a:gd name="T35" fmla="*/ 19 h 71"/>
                  <a:gd name="T36" fmla="*/ 40 w 87"/>
                  <a:gd name="T37" fmla="*/ 0 h 71"/>
                  <a:gd name="T38" fmla="*/ 87 w 87"/>
                  <a:gd name="T39" fmla="*/ 0 h 71"/>
                  <a:gd name="T40" fmla="*/ 87 w 87"/>
                  <a:gd name="T41" fmla="*/ 3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71">
                    <a:moveTo>
                      <a:pt x="87" y="39"/>
                    </a:moveTo>
                    <a:cubicBezTo>
                      <a:pt x="87" y="40"/>
                      <a:pt x="87" y="40"/>
                      <a:pt x="87" y="40"/>
                    </a:cubicBezTo>
                    <a:cubicBezTo>
                      <a:pt x="87" y="40"/>
                      <a:pt x="87" y="40"/>
                      <a:pt x="87" y="40"/>
                    </a:cubicBezTo>
                    <a:cubicBezTo>
                      <a:pt x="87" y="40"/>
                      <a:pt x="87" y="40"/>
                      <a:pt x="87" y="40"/>
                    </a:cubicBezTo>
                    <a:cubicBezTo>
                      <a:pt x="87" y="40"/>
                      <a:pt x="87" y="41"/>
                      <a:pt x="87" y="41"/>
                    </a:cubicBezTo>
                    <a:cubicBezTo>
                      <a:pt x="86" y="41"/>
                      <a:pt x="86" y="41"/>
                      <a:pt x="86" y="41"/>
                    </a:cubicBezTo>
                    <a:cubicBezTo>
                      <a:pt x="86" y="41"/>
                      <a:pt x="86" y="41"/>
                      <a:pt x="86" y="41"/>
                    </a:cubicBezTo>
                    <a:cubicBezTo>
                      <a:pt x="86" y="41"/>
                      <a:pt x="86" y="41"/>
                      <a:pt x="86" y="41"/>
                    </a:cubicBezTo>
                    <a:cubicBezTo>
                      <a:pt x="86" y="41"/>
                      <a:pt x="86" y="41"/>
                      <a:pt x="86" y="41"/>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79" y="66"/>
                      <a:pt x="47" y="71"/>
                      <a:pt x="20" y="69"/>
                    </a:cubicBezTo>
                    <a:cubicBezTo>
                      <a:pt x="25" y="55"/>
                      <a:pt x="0" y="50"/>
                      <a:pt x="6" y="40"/>
                    </a:cubicBezTo>
                    <a:cubicBezTo>
                      <a:pt x="19" y="19"/>
                      <a:pt x="19" y="19"/>
                      <a:pt x="19" y="19"/>
                    </a:cubicBezTo>
                    <a:cubicBezTo>
                      <a:pt x="26" y="32"/>
                      <a:pt x="24" y="0"/>
                      <a:pt x="40" y="0"/>
                    </a:cubicBezTo>
                    <a:cubicBezTo>
                      <a:pt x="87" y="0"/>
                      <a:pt x="87" y="0"/>
                      <a:pt x="87" y="0"/>
                    </a:cubicBezTo>
                    <a:lnTo>
                      <a:pt x="87" y="39"/>
                    </a:lnTo>
                    <a:close/>
                  </a:path>
                </a:pathLst>
              </a:custGeom>
              <a:solidFill>
                <a:srgbClr val="8A625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1" name="Freeform 87"/>
              <p:cNvSpPr>
                <a:spLocks/>
              </p:cNvSpPr>
              <p:nvPr/>
            </p:nvSpPr>
            <p:spPr bwMode="auto">
              <a:xfrm>
                <a:off x="7258076" y="4122496"/>
                <a:ext cx="260492" cy="427428"/>
              </a:xfrm>
              <a:custGeom>
                <a:avLst/>
                <a:gdLst>
                  <a:gd name="T0" fmla="*/ 2 w 60"/>
                  <a:gd name="T1" fmla="*/ 5 h 98"/>
                  <a:gd name="T2" fmla="*/ 3 w 60"/>
                  <a:gd name="T3" fmla="*/ 5 h 98"/>
                  <a:gd name="T4" fmla="*/ 5 w 60"/>
                  <a:gd name="T5" fmla="*/ 4 h 98"/>
                  <a:gd name="T6" fmla="*/ 5 w 60"/>
                  <a:gd name="T7" fmla="*/ 4 h 98"/>
                  <a:gd name="T8" fmla="*/ 19 w 60"/>
                  <a:gd name="T9" fmla="*/ 1 h 98"/>
                  <a:gd name="T10" fmla="*/ 30 w 60"/>
                  <a:gd name="T11" fmla="*/ 2 h 98"/>
                  <a:gd name="T12" fmla="*/ 37 w 60"/>
                  <a:gd name="T13" fmla="*/ 10 h 98"/>
                  <a:gd name="T14" fmla="*/ 42 w 60"/>
                  <a:gd name="T15" fmla="*/ 27 h 98"/>
                  <a:gd name="T16" fmla="*/ 42 w 60"/>
                  <a:gd name="T17" fmla="*/ 27 h 98"/>
                  <a:gd name="T18" fmla="*/ 57 w 60"/>
                  <a:gd name="T19" fmla="*/ 76 h 98"/>
                  <a:gd name="T20" fmla="*/ 46 w 60"/>
                  <a:gd name="T21" fmla="*/ 96 h 98"/>
                  <a:gd name="T22" fmla="*/ 46 w 60"/>
                  <a:gd name="T23" fmla="*/ 96 h 98"/>
                  <a:gd name="T24" fmla="*/ 25 w 60"/>
                  <a:gd name="T25" fmla="*/ 85 h 98"/>
                  <a:gd name="T26" fmla="*/ 0 w 60"/>
                  <a:gd name="T27" fmla="*/ 6 h 98"/>
                  <a:gd name="T28" fmla="*/ 2 w 60"/>
                  <a:gd name="T29" fmla="*/ 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98">
                    <a:moveTo>
                      <a:pt x="2" y="5"/>
                    </a:moveTo>
                    <a:cubicBezTo>
                      <a:pt x="3" y="5"/>
                      <a:pt x="3" y="5"/>
                      <a:pt x="3" y="5"/>
                    </a:cubicBezTo>
                    <a:cubicBezTo>
                      <a:pt x="5" y="4"/>
                      <a:pt x="5" y="4"/>
                      <a:pt x="5" y="4"/>
                    </a:cubicBezTo>
                    <a:cubicBezTo>
                      <a:pt x="5" y="4"/>
                      <a:pt x="5" y="4"/>
                      <a:pt x="5" y="4"/>
                    </a:cubicBezTo>
                    <a:cubicBezTo>
                      <a:pt x="19" y="1"/>
                      <a:pt x="19" y="1"/>
                      <a:pt x="19" y="1"/>
                    </a:cubicBezTo>
                    <a:cubicBezTo>
                      <a:pt x="23" y="0"/>
                      <a:pt x="26" y="0"/>
                      <a:pt x="30" y="2"/>
                    </a:cubicBezTo>
                    <a:cubicBezTo>
                      <a:pt x="33" y="4"/>
                      <a:pt x="36" y="6"/>
                      <a:pt x="37" y="10"/>
                    </a:cubicBezTo>
                    <a:cubicBezTo>
                      <a:pt x="42" y="27"/>
                      <a:pt x="42" y="27"/>
                      <a:pt x="42" y="27"/>
                    </a:cubicBezTo>
                    <a:cubicBezTo>
                      <a:pt x="42" y="27"/>
                      <a:pt x="42" y="27"/>
                      <a:pt x="42" y="27"/>
                    </a:cubicBezTo>
                    <a:cubicBezTo>
                      <a:pt x="57" y="76"/>
                      <a:pt x="57" y="76"/>
                      <a:pt x="57" y="76"/>
                    </a:cubicBezTo>
                    <a:cubicBezTo>
                      <a:pt x="60" y="84"/>
                      <a:pt x="54" y="93"/>
                      <a:pt x="46" y="96"/>
                    </a:cubicBezTo>
                    <a:cubicBezTo>
                      <a:pt x="46" y="96"/>
                      <a:pt x="46" y="96"/>
                      <a:pt x="46" y="96"/>
                    </a:cubicBezTo>
                    <a:cubicBezTo>
                      <a:pt x="37" y="98"/>
                      <a:pt x="27" y="93"/>
                      <a:pt x="25" y="85"/>
                    </a:cubicBezTo>
                    <a:cubicBezTo>
                      <a:pt x="0" y="6"/>
                      <a:pt x="0" y="6"/>
                      <a:pt x="0" y="6"/>
                    </a:cubicBezTo>
                    <a:cubicBezTo>
                      <a:pt x="2" y="5"/>
                      <a:pt x="2" y="5"/>
                      <a:pt x="2" y="5"/>
                    </a:cubicBezTo>
                    <a:close/>
                  </a:path>
                </a:pathLst>
              </a:cu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2" name="Freeform 88"/>
              <p:cNvSpPr>
                <a:spLocks/>
              </p:cNvSpPr>
              <p:nvPr/>
            </p:nvSpPr>
            <p:spPr bwMode="auto">
              <a:xfrm>
                <a:off x="7360805" y="4419678"/>
                <a:ext cx="165101" cy="324699"/>
              </a:xfrm>
              <a:custGeom>
                <a:avLst/>
                <a:gdLst>
                  <a:gd name="T0" fmla="*/ 1 w 38"/>
                  <a:gd name="T1" fmla="*/ 1 h 75"/>
                  <a:gd name="T2" fmla="*/ 3 w 38"/>
                  <a:gd name="T3" fmla="*/ 1 h 75"/>
                  <a:gd name="T4" fmla="*/ 4 w 38"/>
                  <a:gd name="T5" fmla="*/ 1 h 75"/>
                  <a:gd name="T6" fmla="*/ 4 w 38"/>
                  <a:gd name="T7" fmla="*/ 1 h 75"/>
                  <a:gd name="T8" fmla="*/ 19 w 38"/>
                  <a:gd name="T9" fmla="*/ 0 h 75"/>
                  <a:gd name="T10" fmla="*/ 29 w 38"/>
                  <a:gd name="T11" fmla="*/ 4 h 75"/>
                  <a:gd name="T12" fmla="*/ 34 w 38"/>
                  <a:gd name="T13" fmla="*/ 13 h 75"/>
                  <a:gd name="T14" fmla="*/ 35 w 38"/>
                  <a:gd name="T15" fmla="*/ 31 h 75"/>
                  <a:gd name="T16" fmla="*/ 35 w 38"/>
                  <a:gd name="T17" fmla="*/ 32 h 75"/>
                  <a:gd name="T18" fmla="*/ 38 w 38"/>
                  <a:gd name="T19" fmla="*/ 74 h 75"/>
                  <a:gd name="T20" fmla="*/ 4 w 38"/>
                  <a:gd name="T21" fmla="*/ 75 h 75"/>
                  <a:gd name="T22" fmla="*/ 0 w 38"/>
                  <a:gd name="T23" fmla="*/ 1 h 75"/>
                  <a:gd name="T24" fmla="*/ 1 w 38"/>
                  <a:gd name="T25"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75">
                    <a:moveTo>
                      <a:pt x="1" y="1"/>
                    </a:moveTo>
                    <a:cubicBezTo>
                      <a:pt x="3" y="1"/>
                      <a:pt x="3" y="1"/>
                      <a:pt x="3" y="1"/>
                    </a:cubicBezTo>
                    <a:cubicBezTo>
                      <a:pt x="4" y="1"/>
                      <a:pt x="4" y="1"/>
                      <a:pt x="4" y="1"/>
                    </a:cubicBezTo>
                    <a:cubicBezTo>
                      <a:pt x="4" y="1"/>
                      <a:pt x="4" y="1"/>
                      <a:pt x="4" y="1"/>
                    </a:cubicBezTo>
                    <a:cubicBezTo>
                      <a:pt x="19" y="0"/>
                      <a:pt x="19" y="0"/>
                      <a:pt x="19" y="0"/>
                    </a:cubicBezTo>
                    <a:cubicBezTo>
                      <a:pt x="23" y="0"/>
                      <a:pt x="26" y="2"/>
                      <a:pt x="29" y="4"/>
                    </a:cubicBezTo>
                    <a:cubicBezTo>
                      <a:pt x="32" y="7"/>
                      <a:pt x="34" y="9"/>
                      <a:pt x="34" y="13"/>
                    </a:cubicBezTo>
                    <a:cubicBezTo>
                      <a:pt x="35" y="31"/>
                      <a:pt x="35" y="31"/>
                      <a:pt x="35" y="31"/>
                    </a:cubicBezTo>
                    <a:cubicBezTo>
                      <a:pt x="35" y="32"/>
                      <a:pt x="35" y="32"/>
                      <a:pt x="35" y="32"/>
                    </a:cubicBezTo>
                    <a:cubicBezTo>
                      <a:pt x="38" y="74"/>
                      <a:pt x="38" y="74"/>
                      <a:pt x="38" y="74"/>
                    </a:cubicBezTo>
                    <a:cubicBezTo>
                      <a:pt x="4" y="75"/>
                      <a:pt x="4" y="75"/>
                      <a:pt x="4" y="75"/>
                    </a:cubicBezTo>
                    <a:cubicBezTo>
                      <a:pt x="0" y="1"/>
                      <a:pt x="0" y="1"/>
                      <a:pt x="0" y="1"/>
                    </a:cubicBezTo>
                    <a:cubicBezTo>
                      <a:pt x="1" y="1"/>
                      <a:pt x="1" y="1"/>
                      <a:pt x="1" y="1"/>
                    </a:cubicBezTo>
                    <a:close/>
                  </a:path>
                </a:pathLst>
              </a:cu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 name="Freeform 89"/>
              <p:cNvSpPr>
                <a:spLocks/>
              </p:cNvSpPr>
              <p:nvPr/>
            </p:nvSpPr>
            <p:spPr bwMode="auto">
              <a:xfrm>
                <a:off x="6705905" y="4375651"/>
                <a:ext cx="339375" cy="282506"/>
              </a:xfrm>
              <a:custGeom>
                <a:avLst/>
                <a:gdLst>
                  <a:gd name="T0" fmla="*/ 11 w 78"/>
                  <a:gd name="T1" fmla="*/ 2 h 65"/>
                  <a:gd name="T2" fmla="*/ 10 w 78"/>
                  <a:gd name="T3" fmla="*/ 3 h 65"/>
                  <a:gd name="T4" fmla="*/ 9 w 78"/>
                  <a:gd name="T5" fmla="*/ 4 h 65"/>
                  <a:gd name="T6" fmla="*/ 9 w 78"/>
                  <a:gd name="T7" fmla="*/ 4 h 65"/>
                  <a:gd name="T8" fmla="*/ 2 w 78"/>
                  <a:gd name="T9" fmla="*/ 16 h 65"/>
                  <a:gd name="T10" fmla="*/ 1 w 78"/>
                  <a:gd name="T11" fmla="*/ 26 h 65"/>
                  <a:gd name="T12" fmla="*/ 7 w 78"/>
                  <a:gd name="T13" fmla="*/ 35 h 65"/>
                  <a:gd name="T14" fmla="*/ 24 w 78"/>
                  <a:gd name="T15" fmla="*/ 44 h 65"/>
                  <a:gd name="T16" fmla="*/ 24 w 78"/>
                  <a:gd name="T17" fmla="*/ 44 h 65"/>
                  <a:gd name="T18" fmla="*/ 62 w 78"/>
                  <a:gd name="T19" fmla="*/ 65 h 65"/>
                  <a:gd name="T20" fmla="*/ 78 w 78"/>
                  <a:gd name="T21" fmla="*/ 37 h 65"/>
                  <a:gd name="T22" fmla="*/ 11 w 78"/>
                  <a:gd name="T23" fmla="*/ 0 h 65"/>
                  <a:gd name="T24" fmla="*/ 11 w 78"/>
                  <a:gd name="T25"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65">
                    <a:moveTo>
                      <a:pt x="11" y="2"/>
                    </a:moveTo>
                    <a:cubicBezTo>
                      <a:pt x="10" y="3"/>
                      <a:pt x="10" y="3"/>
                      <a:pt x="10" y="3"/>
                    </a:cubicBezTo>
                    <a:cubicBezTo>
                      <a:pt x="9" y="4"/>
                      <a:pt x="9" y="4"/>
                      <a:pt x="9" y="4"/>
                    </a:cubicBezTo>
                    <a:cubicBezTo>
                      <a:pt x="9" y="4"/>
                      <a:pt x="9" y="4"/>
                      <a:pt x="9" y="4"/>
                    </a:cubicBezTo>
                    <a:cubicBezTo>
                      <a:pt x="2" y="16"/>
                      <a:pt x="2" y="16"/>
                      <a:pt x="2" y="16"/>
                    </a:cubicBezTo>
                    <a:cubicBezTo>
                      <a:pt x="0" y="20"/>
                      <a:pt x="0" y="23"/>
                      <a:pt x="1" y="26"/>
                    </a:cubicBezTo>
                    <a:cubicBezTo>
                      <a:pt x="2" y="30"/>
                      <a:pt x="3" y="33"/>
                      <a:pt x="7" y="35"/>
                    </a:cubicBezTo>
                    <a:cubicBezTo>
                      <a:pt x="24" y="44"/>
                      <a:pt x="24" y="44"/>
                      <a:pt x="24" y="44"/>
                    </a:cubicBezTo>
                    <a:cubicBezTo>
                      <a:pt x="24" y="44"/>
                      <a:pt x="24" y="44"/>
                      <a:pt x="24" y="44"/>
                    </a:cubicBezTo>
                    <a:cubicBezTo>
                      <a:pt x="62" y="65"/>
                      <a:pt x="62" y="65"/>
                      <a:pt x="62" y="65"/>
                    </a:cubicBezTo>
                    <a:cubicBezTo>
                      <a:pt x="78" y="37"/>
                      <a:pt x="78" y="37"/>
                      <a:pt x="78" y="37"/>
                    </a:cubicBezTo>
                    <a:cubicBezTo>
                      <a:pt x="11" y="0"/>
                      <a:pt x="11" y="0"/>
                      <a:pt x="11" y="0"/>
                    </a:cubicBezTo>
                    <a:cubicBezTo>
                      <a:pt x="11" y="2"/>
                      <a:pt x="11" y="2"/>
                      <a:pt x="11" y="2"/>
                    </a:cubicBezTo>
                    <a:close/>
                  </a:path>
                </a:pathLst>
              </a:custGeom>
              <a:solidFill>
                <a:srgbClr val="484848"/>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5" name="Freeform 90"/>
              <p:cNvSpPr>
                <a:spLocks/>
              </p:cNvSpPr>
              <p:nvPr/>
            </p:nvSpPr>
            <p:spPr bwMode="auto">
              <a:xfrm>
                <a:off x="6975570" y="4531579"/>
                <a:ext cx="152260" cy="161432"/>
              </a:xfrm>
              <a:custGeom>
                <a:avLst/>
                <a:gdLst>
                  <a:gd name="T0" fmla="*/ 0 w 35"/>
                  <a:gd name="T1" fmla="*/ 29 h 37"/>
                  <a:gd name="T2" fmla="*/ 8 w 35"/>
                  <a:gd name="T3" fmla="*/ 33 h 37"/>
                  <a:gd name="T4" fmla="*/ 31 w 35"/>
                  <a:gd name="T5" fmla="*/ 27 h 37"/>
                  <a:gd name="T6" fmla="*/ 31 w 35"/>
                  <a:gd name="T7" fmla="*/ 27 h 37"/>
                  <a:gd name="T8" fmla="*/ 25 w 35"/>
                  <a:gd name="T9" fmla="*/ 5 h 37"/>
                  <a:gd name="T10" fmla="*/ 16 w 35"/>
                  <a:gd name="T11" fmla="*/ 0 h 37"/>
                  <a:gd name="T12" fmla="*/ 0 w 35"/>
                  <a:gd name="T13" fmla="*/ 29 h 37"/>
                </a:gdLst>
                <a:ahLst/>
                <a:cxnLst>
                  <a:cxn ang="0">
                    <a:pos x="T0" y="T1"/>
                  </a:cxn>
                  <a:cxn ang="0">
                    <a:pos x="T2" y="T3"/>
                  </a:cxn>
                  <a:cxn ang="0">
                    <a:pos x="T4" y="T5"/>
                  </a:cxn>
                  <a:cxn ang="0">
                    <a:pos x="T6" y="T7"/>
                  </a:cxn>
                  <a:cxn ang="0">
                    <a:pos x="T8" y="T9"/>
                  </a:cxn>
                  <a:cxn ang="0">
                    <a:pos x="T10" y="T11"/>
                  </a:cxn>
                  <a:cxn ang="0">
                    <a:pos x="T12" y="T13"/>
                  </a:cxn>
                </a:cxnLst>
                <a:rect l="0" t="0" r="r" b="b"/>
                <a:pathLst>
                  <a:path w="35" h="37">
                    <a:moveTo>
                      <a:pt x="0" y="29"/>
                    </a:moveTo>
                    <a:cubicBezTo>
                      <a:pt x="8" y="33"/>
                      <a:pt x="8" y="33"/>
                      <a:pt x="8" y="33"/>
                    </a:cubicBezTo>
                    <a:cubicBezTo>
                      <a:pt x="16" y="37"/>
                      <a:pt x="26" y="35"/>
                      <a:pt x="31" y="27"/>
                    </a:cubicBezTo>
                    <a:cubicBezTo>
                      <a:pt x="31" y="27"/>
                      <a:pt x="31" y="27"/>
                      <a:pt x="31" y="27"/>
                    </a:cubicBezTo>
                    <a:cubicBezTo>
                      <a:pt x="35" y="19"/>
                      <a:pt x="33" y="10"/>
                      <a:pt x="25" y="5"/>
                    </a:cubicBezTo>
                    <a:cubicBezTo>
                      <a:pt x="16" y="0"/>
                      <a:pt x="16" y="0"/>
                      <a:pt x="16" y="0"/>
                    </a:cubicBezTo>
                    <a:lnTo>
                      <a:pt x="0" y="29"/>
                    </a:ln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6" name="Freeform 91"/>
              <p:cNvSpPr>
                <a:spLocks/>
              </p:cNvSpPr>
              <p:nvPr/>
            </p:nvSpPr>
            <p:spPr bwMode="auto">
              <a:xfrm>
                <a:off x="7379150" y="4737038"/>
                <a:ext cx="152260" cy="111902"/>
              </a:xfrm>
              <a:custGeom>
                <a:avLst/>
                <a:gdLst>
                  <a:gd name="T0" fmla="*/ 34 w 35"/>
                  <a:gd name="T1" fmla="*/ 0 h 26"/>
                  <a:gd name="T2" fmla="*/ 34 w 35"/>
                  <a:gd name="T3" fmla="*/ 9 h 26"/>
                  <a:gd name="T4" fmla="*/ 18 w 35"/>
                  <a:gd name="T5" fmla="*/ 26 h 26"/>
                  <a:gd name="T6" fmla="*/ 18 w 35"/>
                  <a:gd name="T7" fmla="*/ 26 h 26"/>
                  <a:gd name="T8" fmla="*/ 1 w 35"/>
                  <a:gd name="T9" fmla="*/ 11 h 26"/>
                  <a:gd name="T10" fmla="*/ 0 w 35"/>
                  <a:gd name="T11" fmla="*/ 1 h 26"/>
                  <a:gd name="T12" fmla="*/ 34 w 3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5" h="26">
                    <a:moveTo>
                      <a:pt x="34" y="0"/>
                    </a:moveTo>
                    <a:cubicBezTo>
                      <a:pt x="34" y="9"/>
                      <a:pt x="34" y="9"/>
                      <a:pt x="34" y="9"/>
                    </a:cubicBezTo>
                    <a:cubicBezTo>
                      <a:pt x="35" y="18"/>
                      <a:pt x="27" y="25"/>
                      <a:pt x="18" y="26"/>
                    </a:cubicBezTo>
                    <a:cubicBezTo>
                      <a:pt x="18" y="26"/>
                      <a:pt x="18" y="26"/>
                      <a:pt x="18" y="26"/>
                    </a:cubicBezTo>
                    <a:cubicBezTo>
                      <a:pt x="9" y="26"/>
                      <a:pt x="1" y="20"/>
                      <a:pt x="1" y="11"/>
                    </a:cubicBezTo>
                    <a:cubicBezTo>
                      <a:pt x="0" y="1"/>
                      <a:pt x="0" y="1"/>
                      <a:pt x="0" y="1"/>
                    </a:cubicBezTo>
                    <a:lnTo>
                      <a:pt x="34" y="0"/>
                    </a:ln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161"/>
            <p:cNvGrpSpPr/>
            <p:nvPr/>
          </p:nvGrpSpPr>
          <p:grpSpPr>
            <a:xfrm flipH="1">
              <a:off x="1791138" y="1818530"/>
              <a:ext cx="1396765" cy="2639666"/>
              <a:chOff x="8199726" y="980132"/>
              <a:chExt cx="2899947" cy="5325290"/>
            </a:xfrm>
          </p:grpSpPr>
          <p:sp>
            <p:nvSpPr>
              <p:cNvPr id="10" name="Freeform 303"/>
              <p:cNvSpPr>
                <a:spLocks/>
              </p:cNvSpPr>
              <p:nvPr/>
            </p:nvSpPr>
            <p:spPr bwMode="auto">
              <a:xfrm>
                <a:off x="8252045" y="3106512"/>
                <a:ext cx="930525" cy="762357"/>
              </a:xfrm>
              <a:custGeom>
                <a:avLst/>
                <a:gdLst>
                  <a:gd name="T0" fmla="*/ 65 w 105"/>
                  <a:gd name="T1" fmla="*/ 86 h 86"/>
                  <a:gd name="T2" fmla="*/ 8 w 105"/>
                  <a:gd name="T3" fmla="*/ 34 h 86"/>
                  <a:gd name="T4" fmla="*/ 7 w 105"/>
                  <a:gd name="T5" fmla="*/ 8 h 86"/>
                  <a:gd name="T6" fmla="*/ 7 w 105"/>
                  <a:gd name="T7" fmla="*/ 8 h 86"/>
                  <a:gd name="T8" fmla="*/ 33 w 105"/>
                  <a:gd name="T9" fmla="*/ 7 h 86"/>
                  <a:gd name="T10" fmla="*/ 105 w 105"/>
                  <a:gd name="T11" fmla="*/ 72 h 86"/>
                  <a:gd name="T12" fmla="*/ 101 w 105"/>
                  <a:gd name="T13" fmla="*/ 76 h 86"/>
                  <a:gd name="T14" fmla="*/ 65 w 10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6">
                    <a:moveTo>
                      <a:pt x="65" y="86"/>
                    </a:moveTo>
                    <a:cubicBezTo>
                      <a:pt x="8" y="34"/>
                      <a:pt x="8" y="34"/>
                      <a:pt x="8" y="34"/>
                    </a:cubicBezTo>
                    <a:cubicBezTo>
                      <a:pt x="0" y="27"/>
                      <a:pt x="0" y="15"/>
                      <a:pt x="7" y="8"/>
                    </a:cubicBezTo>
                    <a:cubicBezTo>
                      <a:pt x="7" y="8"/>
                      <a:pt x="7" y="8"/>
                      <a:pt x="7" y="8"/>
                    </a:cubicBezTo>
                    <a:cubicBezTo>
                      <a:pt x="14" y="0"/>
                      <a:pt x="26" y="0"/>
                      <a:pt x="33" y="7"/>
                    </a:cubicBezTo>
                    <a:cubicBezTo>
                      <a:pt x="105" y="72"/>
                      <a:pt x="105" y="72"/>
                      <a:pt x="105" y="72"/>
                    </a:cubicBezTo>
                    <a:cubicBezTo>
                      <a:pt x="101" y="76"/>
                      <a:pt x="101" y="76"/>
                      <a:pt x="101" y="76"/>
                    </a:cubicBezTo>
                    <a:lnTo>
                      <a:pt x="65" y="86"/>
                    </a:lnTo>
                    <a:close/>
                  </a:path>
                </a:pathLst>
              </a:custGeom>
              <a:solidFill>
                <a:srgbClr val="484848"/>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11" name="Group 163"/>
              <p:cNvGrpSpPr/>
              <p:nvPr/>
            </p:nvGrpSpPr>
            <p:grpSpPr>
              <a:xfrm>
                <a:off x="8199726" y="980132"/>
                <a:ext cx="2899947" cy="5325290"/>
                <a:chOff x="8199726" y="980132"/>
                <a:chExt cx="2899947" cy="5325290"/>
              </a:xfrm>
            </p:grpSpPr>
            <p:sp>
              <p:nvSpPr>
                <p:cNvPr id="12" name="Freeform 282"/>
                <p:cNvSpPr>
                  <a:spLocks/>
                </p:cNvSpPr>
                <p:nvPr/>
              </p:nvSpPr>
              <p:spPr bwMode="auto">
                <a:xfrm>
                  <a:off x="9126513" y="4328525"/>
                  <a:ext cx="1061321" cy="1887208"/>
                </a:xfrm>
                <a:custGeom>
                  <a:avLst/>
                  <a:gdLst>
                    <a:gd name="T0" fmla="*/ 31 w 120"/>
                    <a:gd name="T1" fmla="*/ 0 h 213"/>
                    <a:gd name="T2" fmla="*/ 31 w 120"/>
                    <a:gd name="T3" fmla="*/ 0 h 213"/>
                    <a:gd name="T4" fmla="*/ 33 w 120"/>
                    <a:gd name="T5" fmla="*/ 0 h 213"/>
                    <a:gd name="T6" fmla="*/ 88 w 120"/>
                    <a:gd name="T7" fmla="*/ 0 h 213"/>
                    <a:gd name="T8" fmla="*/ 90 w 120"/>
                    <a:gd name="T9" fmla="*/ 0 h 213"/>
                    <a:gd name="T10" fmla="*/ 90 w 120"/>
                    <a:gd name="T11" fmla="*/ 0 h 213"/>
                    <a:gd name="T12" fmla="*/ 92 w 120"/>
                    <a:gd name="T13" fmla="*/ 0 h 213"/>
                    <a:gd name="T14" fmla="*/ 120 w 120"/>
                    <a:gd name="T15" fmla="*/ 0 h 213"/>
                    <a:gd name="T16" fmla="*/ 120 w 120"/>
                    <a:gd name="T17" fmla="*/ 7 h 213"/>
                    <a:gd name="T18" fmla="*/ 120 w 120"/>
                    <a:gd name="T19" fmla="*/ 8 h 213"/>
                    <a:gd name="T20" fmla="*/ 120 w 120"/>
                    <a:gd name="T21" fmla="*/ 211 h 213"/>
                    <a:gd name="T22" fmla="*/ 120 w 120"/>
                    <a:gd name="T23" fmla="*/ 213 h 213"/>
                    <a:gd name="T24" fmla="*/ 62 w 120"/>
                    <a:gd name="T25" fmla="*/ 213 h 213"/>
                    <a:gd name="T26" fmla="*/ 62 w 120"/>
                    <a:gd name="T27" fmla="*/ 211 h 213"/>
                    <a:gd name="T28" fmla="*/ 62 w 120"/>
                    <a:gd name="T29" fmla="*/ 90 h 213"/>
                    <a:gd name="T30" fmla="*/ 62 w 120"/>
                    <a:gd name="T31" fmla="*/ 89 h 213"/>
                    <a:gd name="T32" fmla="*/ 62 w 120"/>
                    <a:gd name="T33" fmla="*/ 39 h 213"/>
                    <a:gd name="T34" fmla="*/ 60 w 120"/>
                    <a:gd name="T35" fmla="*/ 34 h 213"/>
                    <a:gd name="T36" fmla="*/ 60 w 120"/>
                    <a:gd name="T37" fmla="*/ 34 h 213"/>
                    <a:gd name="T38" fmla="*/ 58 w 120"/>
                    <a:gd name="T39" fmla="*/ 38 h 213"/>
                    <a:gd name="T40" fmla="*/ 58 w 120"/>
                    <a:gd name="T41" fmla="*/ 38 h 213"/>
                    <a:gd name="T42" fmla="*/ 58 w 120"/>
                    <a:gd name="T43" fmla="*/ 211 h 213"/>
                    <a:gd name="T44" fmla="*/ 58 w 120"/>
                    <a:gd name="T45" fmla="*/ 213 h 213"/>
                    <a:gd name="T46" fmla="*/ 1 w 120"/>
                    <a:gd name="T47" fmla="*/ 213 h 213"/>
                    <a:gd name="T48" fmla="*/ 0 w 120"/>
                    <a:gd name="T49" fmla="*/ 211 h 213"/>
                    <a:gd name="T50" fmla="*/ 0 w 120"/>
                    <a:gd name="T51" fmla="*/ 5 h 213"/>
                    <a:gd name="T52" fmla="*/ 1 w 120"/>
                    <a:gd name="T53" fmla="*/ 4 h 213"/>
                    <a:gd name="T54" fmla="*/ 1 w 120"/>
                    <a:gd name="T55" fmla="*/ 0 h 213"/>
                    <a:gd name="T56" fmla="*/ 29 w 120"/>
                    <a:gd name="T57" fmla="*/ 0 h 213"/>
                    <a:gd name="T58" fmla="*/ 31 w 120"/>
                    <a:gd name="T59"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213">
                      <a:moveTo>
                        <a:pt x="31" y="0"/>
                      </a:moveTo>
                      <a:cubicBezTo>
                        <a:pt x="31" y="0"/>
                        <a:pt x="31" y="0"/>
                        <a:pt x="31" y="0"/>
                      </a:cubicBezTo>
                      <a:cubicBezTo>
                        <a:pt x="32" y="0"/>
                        <a:pt x="33" y="0"/>
                        <a:pt x="33" y="0"/>
                      </a:cubicBezTo>
                      <a:cubicBezTo>
                        <a:pt x="88" y="0"/>
                        <a:pt x="88" y="0"/>
                        <a:pt x="88" y="0"/>
                      </a:cubicBezTo>
                      <a:cubicBezTo>
                        <a:pt x="88" y="0"/>
                        <a:pt x="89" y="0"/>
                        <a:pt x="90" y="0"/>
                      </a:cubicBezTo>
                      <a:cubicBezTo>
                        <a:pt x="90" y="0"/>
                        <a:pt x="90" y="0"/>
                        <a:pt x="90" y="0"/>
                      </a:cubicBezTo>
                      <a:cubicBezTo>
                        <a:pt x="91" y="0"/>
                        <a:pt x="91" y="0"/>
                        <a:pt x="92" y="0"/>
                      </a:cubicBezTo>
                      <a:cubicBezTo>
                        <a:pt x="120" y="0"/>
                        <a:pt x="120" y="0"/>
                        <a:pt x="120" y="0"/>
                      </a:cubicBezTo>
                      <a:cubicBezTo>
                        <a:pt x="120" y="7"/>
                        <a:pt x="120" y="7"/>
                        <a:pt x="120" y="7"/>
                      </a:cubicBezTo>
                      <a:cubicBezTo>
                        <a:pt x="120" y="7"/>
                        <a:pt x="120" y="8"/>
                        <a:pt x="120" y="8"/>
                      </a:cubicBezTo>
                      <a:cubicBezTo>
                        <a:pt x="120" y="211"/>
                        <a:pt x="120" y="211"/>
                        <a:pt x="120" y="211"/>
                      </a:cubicBezTo>
                      <a:cubicBezTo>
                        <a:pt x="120" y="212"/>
                        <a:pt x="120" y="212"/>
                        <a:pt x="120" y="213"/>
                      </a:cubicBezTo>
                      <a:cubicBezTo>
                        <a:pt x="62" y="213"/>
                        <a:pt x="62" y="213"/>
                        <a:pt x="62" y="213"/>
                      </a:cubicBezTo>
                      <a:cubicBezTo>
                        <a:pt x="62" y="212"/>
                        <a:pt x="62" y="212"/>
                        <a:pt x="62" y="211"/>
                      </a:cubicBezTo>
                      <a:cubicBezTo>
                        <a:pt x="62" y="90"/>
                        <a:pt x="62" y="90"/>
                        <a:pt x="62" y="90"/>
                      </a:cubicBezTo>
                      <a:cubicBezTo>
                        <a:pt x="62" y="90"/>
                        <a:pt x="62" y="89"/>
                        <a:pt x="62" y="89"/>
                      </a:cubicBezTo>
                      <a:cubicBezTo>
                        <a:pt x="62" y="39"/>
                        <a:pt x="62" y="39"/>
                        <a:pt x="62" y="39"/>
                      </a:cubicBezTo>
                      <a:cubicBezTo>
                        <a:pt x="62" y="36"/>
                        <a:pt x="63" y="34"/>
                        <a:pt x="60" y="34"/>
                      </a:cubicBezTo>
                      <a:cubicBezTo>
                        <a:pt x="60" y="34"/>
                        <a:pt x="60" y="34"/>
                        <a:pt x="60" y="34"/>
                      </a:cubicBezTo>
                      <a:cubicBezTo>
                        <a:pt x="57" y="34"/>
                        <a:pt x="59" y="36"/>
                        <a:pt x="58" y="38"/>
                      </a:cubicBezTo>
                      <a:cubicBezTo>
                        <a:pt x="58" y="38"/>
                        <a:pt x="58" y="38"/>
                        <a:pt x="58" y="38"/>
                      </a:cubicBezTo>
                      <a:cubicBezTo>
                        <a:pt x="58" y="211"/>
                        <a:pt x="58" y="211"/>
                        <a:pt x="58" y="211"/>
                      </a:cubicBezTo>
                      <a:cubicBezTo>
                        <a:pt x="58" y="212"/>
                        <a:pt x="58" y="212"/>
                        <a:pt x="58" y="213"/>
                      </a:cubicBezTo>
                      <a:cubicBezTo>
                        <a:pt x="1" y="213"/>
                        <a:pt x="1" y="213"/>
                        <a:pt x="1" y="213"/>
                      </a:cubicBezTo>
                      <a:cubicBezTo>
                        <a:pt x="1" y="212"/>
                        <a:pt x="0" y="212"/>
                        <a:pt x="0" y="211"/>
                      </a:cubicBezTo>
                      <a:cubicBezTo>
                        <a:pt x="0" y="5"/>
                        <a:pt x="0" y="5"/>
                        <a:pt x="0" y="5"/>
                      </a:cubicBezTo>
                      <a:cubicBezTo>
                        <a:pt x="0" y="5"/>
                        <a:pt x="0" y="4"/>
                        <a:pt x="1" y="4"/>
                      </a:cubicBezTo>
                      <a:cubicBezTo>
                        <a:pt x="1" y="0"/>
                        <a:pt x="1" y="0"/>
                        <a:pt x="1" y="0"/>
                      </a:cubicBezTo>
                      <a:cubicBezTo>
                        <a:pt x="29" y="0"/>
                        <a:pt x="29" y="0"/>
                        <a:pt x="29" y="0"/>
                      </a:cubicBezTo>
                      <a:cubicBezTo>
                        <a:pt x="30" y="0"/>
                        <a:pt x="30" y="0"/>
                        <a:pt x="31" y="0"/>
                      </a:cubicBezTo>
                      <a:close/>
                    </a:path>
                  </a:pathLst>
                </a:custGeom>
                <a:solidFill>
                  <a:srgbClr val="66666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 name="Freeform 283"/>
                <p:cNvSpPr>
                  <a:spLocks/>
                </p:cNvSpPr>
                <p:nvPr/>
              </p:nvSpPr>
              <p:spPr bwMode="auto">
                <a:xfrm>
                  <a:off x="9126513" y="4328525"/>
                  <a:ext cx="530660" cy="1887208"/>
                </a:xfrm>
                <a:custGeom>
                  <a:avLst/>
                  <a:gdLst>
                    <a:gd name="T0" fmla="*/ 31 w 60"/>
                    <a:gd name="T1" fmla="*/ 0 h 213"/>
                    <a:gd name="T2" fmla="*/ 31 w 60"/>
                    <a:gd name="T3" fmla="*/ 0 h 213"/>
                    <a:gd name="T4" fmla="*/ 33 w 60"/>
                    <a:gd name="T5" fmla="*/ 0 h 213"/>
                    <a:gd name="T6" fmla="*/ 60 w 60"/>
                    <a:gd name="T7" fmla="*/ 0 h 213"/>
                    <a:gd name="T8" fmla="*/ 60 w 60"/>
                    <a:gd name="T9" fmla="*/ 34 h 213"/>
                    <a:gd name="T10" fmla="*/ 60 w 60"/>
                    <a:gd name="T11" fmla="*/ 34 h 213"/>
                    <a:gd name="T12" fmla="*/ 60 w 60"/>
                    <a:gd name="T13" fmla="*/ 34 h 213"/>
                    <a:gd name="T14" fmla="*/ 58 w 60"/>
                    <a:gd name="T15" fmla="*/ 38 h 213"/>
                    <a:gd name="T16" fmla="*/ 58 w 60"/>
                    <a:gd name="T17" fmla="*/ 38 h 213"/>
                    <a:gd name="T18" fmla="*/ 58 w 60"/>
                    <a:gd name="T19" fmla="*/ 211 h 213"/>
                    <a:gd name="T20" fmla="*/ 58 w 60"/>
                    <a:gd name="T21" fmla="*/ 213 h 213"/>
                    <a:gd name="T22" fmla="*/ 1 w 60"/>
                    <a:gd name="T23" fmla="*/ 213 h 213"/>
                    <a:gd name="T24" fmla="*/ 0 w 60"/>
                    <a:gd name="T25" fmla="*/ 211 h 213"/>
                    <a:gd name="T26" fmla="*/ 0 w 60"/>
                    <a:gd name="T27" fmla="*/ 5 h 213"/>
                    <a:gd name="T28" fmla="*/ 1 w 60"/>
                    <a:gd name="T29" fmla="*/ 4 h 213"/>
                    <a:gd name="T30" fmla="*/ 1 w 60"/>
                    <a:gd name="T31" fmla="*/ 0 h 213"/>
                    <a:gd name="T32" fmla="*/ 29 w 60"/>
                    <a:gd name="T33" fmla="*/ 0 h 213"/>
                    <a:gd name="T34" fmla="*/ 31 w 60"/>
                    <a:gd name="T3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13">
                      <a:moveTo>
                        <a:pt x="31" y="0"/>
                      </a:moveTo>
                      <a:cubicBezTo>
                        <a:pt x="31" y="0"/>
                        <a:pt x="31" y="0"/>
                        <a:pt x="31" y="0"/>
                      </a:cubicBezTo>
                      <a:cubicBezTo>
                        <a:pt x="32" y="0"/>
                        <a:pt x="33" y="0"/>
                        <a:pt x="33" y="0"/>
                      </a:cubicBezTo>
                      <a:cubicBezTo>
                        <a:pt x="60" y="0"/>
                        <a:pt x="60" y="0"/>
                        <a:pt x="60" y="0"/>
                      </a:cubicBezTo>
                      <a:cubicBezTo>
                        <a:pt x="60" y="34"/>
                        <a:pt x="60" y="34"/>
                        <a:pt x="60" y="34"/>
                      </a:cubicBezTo>
                      <a:cubicBezTo>
                        <a:pt x="60" y="34"/>
                        <a:pt x="60" y="34"/>
                        <a:pt x="60" y="34"/>
                      </a:cubicBezTo>
                      <a:cubicBezTo>
                        <a:pt x="60" y="34"/>
                        <a:pt x="60" y="34"/>
                        <a:pt x="60" y="34"/>
                      </a:cubicBezTo>
                      <a:cubicBezTo>
                        <a:pt x="57" y="34"/>
                        <a:pt x="59" y="36"/>
                        <a:pt x="58" y="38"/>
                      </a:cubicBezTo>
                      <a:cubicBezTo>
                        <a:pt x="58" y="38"/>
                        <a:pt x="58" y="38"/>
                        <a:pt x="58" y="38"/>
                      </a:cubicBezTo>
                      <a:cubicBezTo>
                        <a:pt x="58" y="211"/>
                        <a:pt x="58" y="211"/>
                        <a:pt x="58" y="211"/>
                      </a:cubicBezTo>
                      <a:cubicBezTo>
                        <a:pt x="58" y="212"/>
                        <a:pt x="58" y="212"/>
                        <a:pt x="58" y="213"/>
                      </a:cubicBezTo>
                      <a:cubicBezTo>
                        <a:pt x="1" y="213"/>
                        <a:pt x="1" y="213"/>
                        <a:pt x="1" y="213"/>
                      </a:cubicBezTo>
                      <a:cubicBezTo>
                        <a:pt x="1" y="212"/>
                        <a:pt x="0" y="212"/>
                        <a:pt x="0" y="211"/>
                      </a:cubicBezTo>
                      <a:cubicBezTo>
                        <a:pt x="0" y="5"/>
                        <a:pt x="0" y="5"/>
                        <a:pt x="0" y="5"/>
                      </a:cubicBezTo>
                      <a:cubicBezTo>
                        <a:pt x="0" y="5"/>
                        <a:pt x="0" y="4"/>
                        <a:pt x="1" y="4"/>
                      </a:cubicBezTo>
                      <a:cubicBezTo>
                        <a:pt x="1" y="0"/>
                        <a:pt x="1" y="0"/>
                        <a:pt x="1" y="0"/>
                      </a:cubicBezTo>
                      <a:cubicBezTo>
                        <a:pt x="29" y="0"/>
                        <a:pt x="29" y="0"/>
                        <a:pt x="29" y="0"/>
                      </a:cubicBezTo>
                      <a:cubicBezTo>
                        <a:pt x="30" y="0"/>
                        <a:pt x="30" y="0"/>
                        <a:pt x="31" y="0"/>
                      </a:cubicBezTo>
                      <a:close/>
                    </a:path>
                  </a:pathLst>
                </a:custGeom>
                <a:solidFill>
                  <a:srgbClr val="66666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 name="Freeform 284"/>
                <p:cNvSpPr>
                  <a:spLocks/>
                </p:cNvSpPr>
                <p:nvPr/>
              </p:nvSpPr>
              <p:spPr bwMode="auto">
                <a:xfrm>
                  <a:off x="9100353" y="6028880"/>
                  <a:ext cx="541873" cy="276542"/>
                </a:xfrm>
                <a:custGeom>
                  <a:avLst/>
                  <a:gdLst>
                    <a:gd name="T0" fmla="*/ 30 w 61"/>
                    <a:gd name="T1" fmla="*/ 0 h 31"/>
                    <a:gd name="T2" fmla="*/ 30 w 61"/>
                    <a:gd name="T3" fmla="*/ 0 h 31"/>
                    <a:gd name="T4" fmla="*/ 61 w 61"/>
                    <a:gd name="T5" fmla="*/ 25 h 31"/>
                    <a:gd name="T6" fmla="*/ 61 w 61"/>
                    <a:gd name="T7" fmla="*/ 31 h 31"/>
                    <a:gd name="T8" fmla="*/ 56 w 61"/>
                    <a:gd name="T9" fmla="*/ 31 h 31"/>
                    <a:gd name="T10" fmla="*/ 56 w 61"/>
                    <a:gd name="T11" fmla="*/ 30 h 31"/>
                    <a:gd name="T12" fmla="*/ 52 w 61"/>
                    <a:gd name="T13" fmla="*/ 27 h 31"/>
                    <a:gd name="T14" fmla="*/ 49 w 61"/>
                    <a:gd name="T15" fmla="*/ 30 h 31"/>
                    <a:gd name="T16" fmla="*/ 49 w 61"/>
                    <a:gd name="T17" fmla="*/ 31 h 31"/>
                    <a:gd name="T18" fmla="*/ 45 w 61"/>
                    <a:gd name="T19" fmla="*/ 31 h 31"/>
                    <a:gd name="T20" fmla="*/ 45 w 61"/>
                    <a:gd name="T21" fmla="*/ 30 h 31"/>
                    <a:gd name="T22" fmla="*/ 41 w 61"/>
                    <a:gd name="T23" fmla="*/ 27 h 31"/>
                    <a:gd name="T24" fmla="*/ 38 w 61"/>
                    <a:gd name="T25" fmla="*/ 30 h 31"/>
                    <a:gd name="T26" fmla="*/ 38 w 61"/>
                    <a:gd name="T27" fmla="*/ 31 h 31"/>
                    <a:gd name="T28" fmla="*/ 34 w 61"/>
                    <a:gd name="T29" fmla="*/ 31 h 31"/>
                    <a:gd name="T30" fmla="*/ 34 w 61"/>
                    <a:gd name="T31" fmla="*/ 30 h 31"/>
                    <a:gd name="T32" fmla="*/ 30 w 61"/>
                    <a:gd name="T33" fmla="*/ 27 h 31"/>
                    <a:gd name="T34" fmla="*/ 27 w 61"/>
                    <a:gd name="T35" fmla="*/ 30 h 31"/>
                    <a:gd name="T36" fmla="*/ 27 w 61"/>
                    <a:gd name="T37" fmla="*/ 31 h 31"/>
                    <a:gd name="T38" fmla="*/ 23 w 61"/>
                    <a:gd name="T39" fmla="*/ 31 h 31"/>
                    <a:gd name="T40" fmla="*/ 23 w 61"/>
                    <a:gd name="T41" fmla="*/ 30 h 31"/>
                    <a:gd name="T42" fmla="*/ 19 w 61"/>
                    <a:gd name="T43" fmla="*/ 27 h 31"/>
                    <a:gd name="T44" fmla="*/ 16 w 61"/>
                    <a:gd name="T45" fmla="*/ 30 h 31"/>
                    <a:gd name="T46" fmla="*/ 16 w 61"/>
                    <a:gd name="T47" fmla="*/ 31 h 31"/>
                    <a:gd name="T48" fmla="*/ 12 w 61"/>
                    <a:gd name="T49" fmla="*/ 31 h 31"/>
                    <a:gd name="T50" fmla="*/ 12 w 61"/>
                    <a:gd name="T51" fmla="*/ 30 h 31"/>
                    <a:gd name="T52" fmla="*/ 8 w 61"/>
                    <a:gd name="T53" fmla="*/ 27 h 31"/>
                    <a:gd name="T54" fmla="*/ 5 w 61"/>
                    <a:gd name="T55" fmla="*/ 30 h 31"/>
                    <a:gd name="T56" fmla="*/ 5 w 61"/>
                    <a:gd name="T57" fmla="*/ 31 h 31"/>
                    <a:gd name="T58" fmla="*/ 0 w 61"/>
                    <a:gd name="T59" fmla="*/ 31 h 31"/>
                    <a:gd name="T60" fmla="*/ 0 w 61"/>
                    <a:gd name="T61" fmla="*/ 25 h 31"/>
                    <a:gd name="T62" fmla="*/ 30 w 61"/>
                    <a:gd name="T6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31">
                      <a:moveTo>
                        <a:pt x="30" y="0"/>
                      </a:moveTo>
                      <a:cubicBezTo>
                        <a:pt x="30" y="0"/>
                        <a:pt x="30" y="0"/>
                        <a:pt x="30" y="0"/>
                      </a:cubicBezTo>
                      <a:cubicBezTo>
                        <a:pt x="47" y="0"/>
                        <a:pt x="61" y="11"/>
                        <a:pt x="61" y="25"/>
                      </a:cubicBezTo>
                      <a:cubicBezTo>
                        <a:pt x="61" y="31"/>
                        <a:pt x="61" y="31"/>
                        <a:pt x="61" y="31"/>
                      </a:cubicBezTo>
                      <a:cubicBezTo>
                        <a:pt x="56" y="31"/>
                        <a:pt x="56" y="31"/>
                        <a:pt x="56" y="31"/>
                      </a:cubicBezTo>
                      <a:cubicBezTo>
                        <a:pt x="56" y="30"/>
                        <a:pt x="56" y="30"/>
                        <a:pt x="56" y="30"/>
                      </a:cubicBezTo>
                      <a:cubicBezTo>
                        <a:pt x="56" y="28"/>
                        <a:pt x="54" y="27"/>
                        <a:pt x="52" y="27"/>
                      </a:cubicBezTo>
                      <a:cubicBezTo>
                        <a:pt x="50" y="27"/>
                        <a:pt x="49" y="28"/>
                        <a:pt x="49" y="30"/>
                      </a:cubicBezTo>
                      <a:cubicBezTo>
                        <a:pt x="49" y="31"/>
                        <a:pt x="49" y="31"/>
                        <a:pt x="49" y="31"/>
                      </a:cubicBezTo>
                      <a:cubicBezTo>
                        <a:pt x="45" y="31"/>
                        <a:pt x="45" y="31"/>
                        <a:pt x="45" y="31"/>
                      </a:cubicBezTo>
                      <a:cubicBezTo>
                        <a:pt x="45" y="30"/>
                        <a:pt x="45" y="30"/>
                        <a:pt x="45" y="30"/>
                      </a:cubicBezTo>
                      <a:cubicBezTo>
                        <a:pt x="45" y="28"/>
                        <a:pt x="43" y="27"/>
                        <a:pt x="41" y="27"/>
                      </a:cubicBezTo>
                      <a:cubicBezTo>
                        <a:pt x="39" y="27"/>
                        <a:pt x="38" y="28"/>
                        <a:pt x="38" y="30"/>
                      </a:cubicBezTo>
                      <a:cubicBezTo>
                        <a:pt x="38" y="31"/>
                        <a:pt x="38" y="31"/>
                        <a:pt x="38" y="31"/>
                      </a:cubicBezTo>
                      <a:cubicBezTo>
                        <a:pt x="34" y="31"/>
                        <a:pt x="34" y="31"/>
                        <a:pt x="34" y="31"/>
                      </a:cubicBezTo>
                      <a:cubicBezTo>
                        <a:pt x="34" y="30"/>
                        <a:pt x="34" y="30"/>
                        <a:pt x="34" y="30"/>
                      </a:cubicBezTo>
                      <a:cubicBezTo>
                        <a:pt x="34" y="28"/>
                        <a:pt x="32" y="27"/>
                        <a:pt x="30" y="27"/>
                      </a:cubicBezTo>
                      <a:cubicBezTo>
                        <a:pt x="28" y="27"/>
                        <a:pt x="27" y="28"/>
                        <a:pt x="27" y="30"/>
                      </a:cubicBezTo>
                      <a:cubicBezTo>
                        <a:pt x="27" y="31"/>
                        <a:pt x="27" y="31"/>
                        <a:pt x="27" y="31"/>
                      </a:cubicBezTo>
                      <a:cubicBezTo>
                        <a:pt x="23" y="31"/>
                        <a:pt x="23" y="31"/>
                        <a:pt x="23" y="31"/>
                      </a:cubicBezTo>
                      <a:cubicBezTo>
                        <a:pt x="23" y="30"/>
                        <a:pt x="23" y="30"/>
                        <a:pt x="23" y="30"/>
                      </a:cubicBezTo>
                      <a:cubicBezTo>
                        <a:pt x="23" y="28"/>
                        <a:pt x="21" y="27"/>
                        <a:pt x="19" y="27"/>
                      </a:cubicBezTo>
                      <a:cubicBezTo>
                        <a:pt x="17" y="27"/>
                        <a:pt x="16" y="28"/>
                        <a:pt x="16" y="30"/>
                      </a:cubicBezTo>
                      <a:cubicBezTo>
                        <a:pt x="16" y="31"/>
                        <a:pt x="16" y="31"/>
                        <a:pt x="16" y="31"/>
                      </a:cubicBezTo>
                      <a:cubicBezTo>
                        <a:pt x="12" y="31"/>
                        <a:pt x="12" y="31"/>
                        <a:pt x="12" y="31"/>
                      </a:cubicBezTo>
                      <a:cubicBezTo>
                        <a:pt x="12" y="30"/>
                        <a:pt x="12" y="30"/>
                        <a:pt x="12" y="30"/>
                      </a:cubicBezTo>
                      <a:cubicBezTo>
                        <a:pt x="12" y="28"/>
                        <a:pt x="10" y="27"/>
                        <a:pt x="8" y="27"/>
                      </a:cubicBezTo>
                      <a:cubicBezTo>
                        <a:pt x="6" y="27"/>
                        <a:pt x="5" y="28"/>
                        <a:pt x="5" y="30"/>
                      </a:cubicBezTo>
                      <a:cubicBezTo>
                        <a:pt x="5" y="31"/>
                        <a:pt x="5" y="31"/>
                        <a:pt x="5" y="31"/>
                      </a:cubicBezTo>
                      <a:cubicBezTo>
                        <a:pt x="0" y="31"/>
                        <a:pt x="0" y="31"/>
                        <a:pt x="0" y="31"/>
                      </a:cubicBezTo>
                      <a:cubicBezTo>
                        <a:pt x="0" y="25"/>
                        <a:pt x="0" y="25"/>
                        <a:pt x="0" y="25"/>
                      </a:cubicBezTo>
                      <a:cubicBezTo>
                        <a:pt x="0" y="11"/>
                        <a:pt x="13" y="0"/>
                        <a:pt x="30" y="0"/>
                      </a:cubicBezTo>
                      <a:close/>
                    </a:path>
                  </a:pathLst>
                </a:custGeom>
                <a:solidFill>
                  <a:srgbClr val="242424"/>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 name="Freeform 285"/>
                <p:cNvSpPr>
                  <a:spLocks/>
                </p:cNvSpPr>
                <p:nvPr/>
              </p:nvSpPr>
              <p:spPr bwMode="auto">
                <a:xfrm>
                  <a:off x="9092879" y="6215733"/>
                  <a:ext cx="549347" cy="89688"/>
                </a:xfrm>
                <a:custGeom>
                  <a:avLst/>
                  <a:gdLst>
                    <a:gd name="T0" fmla="*/ 61 w 62"/>
                    <a:gd name="T1" fmla="*/ 0 h 10"/>
                    <a:gd name="T2" fmla="*/ 1 w 62"/>
                    <a:gd name="T3" fmla="*/ 0 h 10"/>
                    <a:gd name="T4" fmla="*/ 1 w 62"/>
                    <a:gd name="T5" fmla="*/ 10 h 10"/>
                    <a:gd name="T6" fmla="*/ 62 w 62"/>
                    <a:gd name="T7" fmla="*/ 10 h 10"/>
                    <a:gd name="T8" fmla="*/ 61 w 62"/>
                    <a:gd name="T9" fmla="*/ 0 h 10"/>
                  </a:gdLst>
                  <a:ahLst/>
                  <a:cxnLst>
                    <a:cxn ang="0">
                      <a:pos x="T0" y="T1"/>
                    </a:cxn>
                    <a:cxn ang="0">
                      <a:pos x="T2" y="T3"/>
                    </a:cxn>
                    <a:cxn ang="0">
                      <a:pos x="T4" y="T5"/>
                    </a:cxn>
                    <a:cxn ang="0">
                      <a:pos x="T6" y="T7"/>
                    </a:cxn>
                    <a:cxn ang="0">
                      <a:pos x="T8" y="T9"/>
                    </a:cxn>
                  </a:cxnLst>
                  <a:rect l="0" t="0" r="r" b="b"/>
                  <a:pathLst>
                    <a:path w="62" h="10">
                      <a:moveTo>
                        <a:pt x="61" y="0"/>
                      </a:moveTo>
                      <a:cubicBezTo>
                        <a:pt x="1" y="0"/>
                        <a:pt x="1" y="0"/>
                        <a:pt x="1" y="0"/>
                      </a:cubicBezTo>
                      <a:cubicBezTo>
                        <a:pt x="0" y="3"/>
                        <a:pt x="1" y="7"/>
                        <a:pt x="1" y="10"/>
                      </a:cubicBezTo>
                      <a:cubicBezTo>
                        <a:pt x="24" y="10"/>
                        <a:pt x="39" y="10"/>
                        <a:pt x="62" y="10"/>
                      </a:cubicBezTo>
                      <a:cubicBezTo>
                        <a:pt x="62" y="7"/>
                        <a:pt x="62" y="3"/>
                        <a:pt x="61" y="0"/>
                      </a:cubicBezTo>
                      <a:close/>
                    </a:path>
                  </a:pathLst>
                </a:custGeom>
                <a:solidFill>
                  <a:srgbClr val="00000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 name="Freeform 286"/>
                <p:cNvSpPr>
                  <a:spLocks/>
                </p:cNvSpPr>
                <p:nvPr/>
              </p:nvSpPr>
              <p:spPr bwMode="auto">
                <a:xfrm>
                  <a:off x="9675858" y="6028880"/>
                  <a:ext cx="538134" cy="276542"/>
                </a:xfrm>
                <a:custGeom>
                  <a:avLst/>
                  <a:gdLst>
                    <a:gd name="T0" fmla="*/ 31 w 61"/>
                    <a:gd name="T1" fmla="*/ 0 h 31"/>
                    <a:gd name="T2" fmla="*/ 31 w 61"/>
                    <a:gd name="T3" fmla="*/ 0 h 31"/>
                    <a:gd name="T4" fmla="*/ 61 w 61"/>
                    <a:gd name="T5" fmla="*/ 25 h 31"/>
                    <a:gd name="T6" fmla="*/ 61 w 61"/>
                    <a:gd name="T7" fmla="*/ 31 h 31"/>
                    <a:gd name="T8" fmla="*/ 56 w 61"/>
                    <a:gd name="T9" fmla="*/ 31 h 31"/>
                    <a:gd name="T10" fmla="*/ 56 w 61"/>
                    <a:gd name="T11" fmla="*/ 30 h 31"/>
                    <a:gd name="T12" fmla="*/ 53 w 61"/>
                    <a:gd name="T13" fmla="*/ 27 h 31"/>
                    <a:gd name="T14" fmla="*/ 49 w 61"/>
                    <a:gd name="T15" fmla="*/ 30 h 31"/>
                    <a:gd name="T16" fmla="*/ 49 w 61"/>
                    <a:gd name="T17" fmla="*/ 31 h 31"/>
                    <a:gd name="T18" fmla="*/ 45 w 61"/>
                    <a:gd name="T19" fmla="*/ 31 h 31"/>
                    <a:gd name="T20" fmla="*/ 45 w 61"/>
                    <a:gd name="T21" fmla="*/ 30 h 31"/>
                    <a:gd name="T22" fmla="*/ 42 w 61"/>
                    <a:gd name="T23" fmla="*/ 27 h 31"/>
                    <a:gd name="T24" fmla="*/ 38 w 61"/>
                    <a:gd name="T25" fmla="*/ 30 h 31"/>
                    <a:gd name="T26" fmla="*/ 38 w 61"/>
                    <a:gd name="T27" fmla="*/ 31 h 31"/>
                    <a:gd name="T28" fmla="*/ 34 w 61"/>
                    <a:gd name="T29" fmla="*/ 31 h 31"/>
                    <a:gd name="T30" fmla="*/ 34 w 61"/>
                    <a:gd name="T31" fmla="*/ 30 h 31"/>
                    <a:gd name="T32" fmla="*/ 31 w 61"/>
                    <a:gd name="T33" fmla="*/ 27 h 31"/>
                    <a:gd name="T34" fmla="*/ 27 w 61"/>
                    <a:gd name="T35" fmla="*/ 30 h 31"/>
                    <a:gd name="T36" fmla="*/ 27 w 61"/>
                    <a:gd name="T37" fmla="*/ 31 h 31"/>
                    <a:gd name="T38" fmla="*/ 23 w 61"/>
                    <a:gd name="T39" fmla="*/ 31 h 31"/>
                    <a:gd name="T40" fmla="*/ 23 w 61"/>
                    <a:gd name="T41" fmla="*/ 30 h 31"/>
                    <a:gd name="T42" fmla="*/ 20 w 61"/>
                    <a:gd name="T43" fmla="*/ 27 h 31"/>
                    <a:gd name="T44" fmla="*/ 16 w 61"/>
                    <a:gd name="T45" fmla="*/ 30 h 31"/>
                    <a:gd name="T46" fmla="*/ 16 w 61"/>
                    <a:gd name="T47" fmla="*/ 31 h 31"/>
                    <a:gd name="T48" fmla="*/ 12 w 61"/>
                    <a:gd name="T49" fmla="*/ 31 h 31"/>
                    <a:gd name="T50" fmla="*/ 12 w 61"/>
                    <a:gd name="T51" fmla="*/ 30 h 31"/>
                    <a:gd name="T52" fmla="*/ 9 w 61"/>
                    <a:gd name="T53" fmla="*/ 27 h 31"/>
                    <a:gd name="T54" fmla="*/ 5 w 61"/>
                    <a:gd name="T55" fmla="*/ 30 h 31"/>
                    <a:gd name="T56" fmla="*/ 5 w 61"/>
                    <a:gd name="T57" fmla="*/ 31 h 31"/>
                    <a:gd name="T58" fmla="*/ 0 w 61"/>
                    <a:gd name="T59" fmla="*/ 31 h 31"/>
                    <a:gd name="T60" fmla="*/ 0 w 61"/>
                    <a:gd name="T61" fmla="*/ 25 h 31"/>
                    <a:gd name="T62" fmla="*/ 31 w 61"/>
                    <a:gd name="T6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31">
                      <a:moveTo>
                        <a:pt x="31" y="0"/>
                      </a:moveTo>
                      <a:cubicBezTo>
                        <a:pt x="31" y="0"/>
                        <a:pt x="31" y="0"/>
                        <a:pt x="31" y="0"/>
                      </a:cubicBezTo>
                      <a:cubicBezTo>
                        <a:pt x="47" y="0"/>
                        <a:pt x="61" y="11"/>
                        <a:pt x="61" y="25"/>
                      </a:cubicBezTo>
                      <a:cubicBezTo>
                        <a:pt x="61" y="31"/>
                        <a:pt x="61" y="31"/>
                        <a:pt x="61" y="31"/>
                      </a:cubicBezTo>
                      <a:cubicBezTo>
                        <a:pt x="56" y="31"/>
                        <a:pt x="56" y="31"/>
                        <a:pt x="56" y="31"/>
                      </a:cubicBezTo>
                      <a:cubicBezTo>
                        <a:pt x="56" y="30"/>
                        <a:pt x="56" y="30"/>
                        <a:pt x="56" y="30"/>
                      </a:cubicBezTo>
                      <a:cubicBezTo>
                        <a:pt x="56" y="28"/>
                        <a:pt x="55" y="27"/>
                        <a:pt x="53" y="27"/>
                      </a:cubicBezTo>
                      <a:cubicBezTo>
                        <a:pt x="51" y="27"/>
                        <a:pt x="49" y="28"/>
                        <a:pt x="49" y="30"/>
                      </a:cubicBezTo>
                      <a:cubicBezTo>
                        <a:pt x="49" y="31"/>
                        <a:pt x="49" y="31"/>
                        <a:pt x="49" y="31"/>
                      </a:cubicBezTo>
                      <a:cubicBezTo>
                        <a:pt x="45" y="31"/>
                        <a:pt x="45" y="31"/>
                        <a:pt x="45" y="31"/>
                      </a:cubicBezTo>
                      <a:cubicBezTo>
                        <a:pt x="45" y="30"/>
                        <a:pt x="45" y="30"/>
                        <a:pt x="45" y="30"/>
                      </a:cubicBezTo>
                      <a:cubicBezTo>
                        <a:pt x="45" y="28"/>
                        <a:pt x="44" y="27"/>
                        <a:pt x="42" y="27"/>
                      </a:cubicBezTo>
                      <a:cubicBezTo>
                        <a:pt x="40" y="27"/>
                        <a:pt x="38" y="28"/>
                        <a:pt x="38" y="30"/>
                      </a:cubicBezTo>
                      <a:cubicBezTo>
                        <a:pt x="38" y="31"/>
                        <a:pt x="38" y="31"/>
                        <a:pt x="38" y="31"/>
                      </a:cubicBezTo>
                      <a:cubicBezTo>
                        <a:pt x="34" y="31"/>
                        <a:pt x="34" y="31"/>
                        <a:pt x="34" y="31"/>
                      </a:cubicBezTo>
                      <a:cubicBezTo>
                        <a:pt x="34" y="30"/>
                        <a:pt x="34" y="30"/>
                        <a:pt x="34" y="30"/>
                      </a:cubicBezTo>
                      <a:cubicBezTo>
                        <a:pt x="34" y="28"/>
                        <a:pt x="33" y="27"/>
                        <a:pt x="31" y="27"/>
                      </a:cubicBezTo>
                      <a:cubicBezTo>
                        <a:pt x="29" y="27"/>
                        <a:pt x="27" y="28"/>
                        <a:pt x="27" y="30"/>
                      </a:cubicBezTo>
                      <a:cubicBezTo>
                        <a:pt x="27" y="31"/>
                        <a:pt x="27" y="31"/>
                        <a:pt x="27" y="31"/>
                      </a:cubicBezTo>
                      <a:cubicBezTo>
                        <a:pt x="23" y="31"/>
                        <a:pt x="23" y="31"/>
                        <a:pt x="23" y="31"/>
                      </a:cubicBezTo>
                      <a:cubicBezTo>
                        <a:pt x="23" y="30"/>
                        <a:pt x="23" y="30"/>
                        <a:pt x="23" y="30"/>
                      </a:cubicBezTo>
                      <a:cubicBezTo>
                        <a:pt x="23" y="28"/>
                        <a:pt x="22" y="27"/>
                        <a:pt x="20" y="27"/>
                      </a:cubicBezTo>
                      <a:cubicBezTo>
                        <a:pt x="18" y="27"/>
                        <a:pt x="16" y="28"/>
                        <a:pt x="16" y="30"/>
                      </a:cubicBezTo>
                      <a:cubicBezTo>
                        <a:pt x="16" y="31"/>
                        <a:pt x="16" y="31"/>
                        <a:pt x="16" y="31"/>
                      </a:cubicBezTo>
                      <a:cubicBezTo>
                        <a:pt x="12" y="31"/>
                        <a:pt x="12" y="31"/>
                        <a:pt x="12" y="31"/>
                      </a:cubicBezTo>
                      <a:cubicBezTo>
                        <a:pt x="12" y="30"/>
                        <a:pt x="12" y="30"/>
                        <a:pt x="12" y="30"/>
                      </a:cubicBezTo>
                      <a:cubicBezTo>
                        <a:pt x="12" y="28"/>
                        <a:pt x="11" y="27"/>
                        <a:pt x="9" y="27"/>
                      </a:cubicBezTo>
                      <a:cubicBezTo>
                        <a:pt x="7" y="27"/>
                        <a:pt x="5" y="28"/>
                        <a:pt x="5" y="30"/>
                      </a:cubicBezTo>
                      <a:cubicBezTo>
                        <a:pt x="5" y="31"/>
                        <a:pt x="5" y="31"/>
                        <a:pt x="5" y="31"/>
                      </a:cubicBezTo>
                      <a:cubicBezTo>
                        <a:pt x="0" y="31"/>
                        <a:pt x="0" y="31"/>
                        <a:pt x="0" y="31"/>
                      </a:cubicBezTo>
                      <a:cubicBezTo>
                        <a:pt x="0" y="25"/>
                        <a:pt x="0" y="25"/>
                        <a:pt x="0" y="25"/>
                      </a:cubicBezTo>
                      <a:cubicBezTo>
                        <a:pt x="0" y="11"/>
                        <a:pt x="14" y="0"/>
                        <a:pt x="31" y="0"/>
                      </a:cubicBezTo>
                      <a:close/>
                    </a:path>
                  </a:pathLst>
                </a:custGeom>
                <a:solidFill>
                  <a:srgbClr val="242424"/>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 name="Freeform 287"/>
                <p:cNvSpPr>
                  <a:spLocks/>
                </p:cNvSpPr>
                <p:nvPr/>
              </p:nvSpPr>
              <p:spPr bwMode="auto">
                <a:xfrm>
                  <a:off x="9675858" y="6215733"/>
                  <a:ext cx="538134" cy="89688"/>
                </a:xfrm>
                <a:custGeom>
                  <a:avLst/>
                  <a:gdLst>
                    <a:gd name="T0" fmla="*/ 61 w 61"/>
                    <a:gd name="T1" fmla="*/ 0 h 10"/>
                    <a:gd name="T2" fmla="*/ 61 w 61"/>
                    <a:gd name="T3" fmla="*/ 10 h 10"/>
                    <a:gd name="T4" fmla="*/ 0 w 61"/>
                    <a:gd name="T5" fmla="*/ 10 h 10"/>
                    <a:gd name="T6" fmla="*/ 0 w 61"/>
                    <a:gd name="T7" fmla="*/ 0 h 10"/>
                    <a:gd name="T8" fmla="*/ 61 w 61"/>
                    <a:gd name="T9" fmla="*/ 0 h 10"/>
                  </a:gdLst>
                  <a:ahLst/>
                  <a:cxnLst>
                    <a:cxn ang="0">
                      <a:pos x="T0" y="T1"/>
                    </a:cxn>
                    <a:cxn ang="0">
                      <a:pos x="T2" y="T3"/>
                    </a:cxn>
                    <a:cxn ang="0">
                      <a:pos x="T4" y="T5"/>
                    </a:cxn>
                    <a:cxn ang="0">
                      <a:pos x="T6" y="T7"/>
                    </a:cxn>
                    <a:cxn ang="0">
                      <a:pos x="T8" y="T9"/>
                    </a:cxn>
                  </a:cxnLst>
                  <a:rect l="0" t="0" r="r" b="b"/>
                  <a:pathLst>
                    <a:path w="61" h="10">
                      <a:moveTo>
                        <a:pt x="61" y="0"/>
                      </a:moveTo>
                      <a:cubicBezTo>
                        <a:pt x="61" y="3"/>
                        <a:pt x="61" y="7"/>
                        <a:pt x="61" y="10"/>
                      </a:cubicBezTo>
                      <a:cubicBezTo>
                        <a:pt x="38" y="10"/>
                        <a:pt x="23" y="10"/>
                        <a:pt x="0" y="10"/>
                      </a:cubicBezTo>
                      <a:cubicBezTo>
                        <a:pt x="0" y="7"/>
                        <a:pt x="0" y="3"/>
                        <a:pt x="0" y="0"/>
                      </a:cubicBezTo>
                      <a:lnTo>
                        <a:pt x="61" y="0"/>
                      </a:lnTo>
                      <a:close/>
                    </a:path>
                  </a:pathLst>
                </a:custGeom>
                <a:solidFill>
                  <a:srgbClr val="00000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 name="Freeform 288"/>
                <p:cNvSpPr>
                  <a:spLocks/>
                </p:cNvSpPr>
                <p:nvPr/>
              </p:nvSpPr>
              <p:spPr bwMode="auto">
                <a:xfrm>
                  <a:off x="8764019" y="2564640"/>
                  <a:ext cx="1786308" cy="1898418"/>
                </a:xfrm>
                <a:custGeom>
                  <a:avLst/>
                  <a:gdLst>
                    <a:gd name="T0" fmla="*/ 164 w 202"/>
                    <a:gd name="T1" fmla="*/ 78 h 214"/>
                    <a:gd name="T2" fmla="*/ 164 w 202"/>
                    <a:gd name="T3" fmla="*/ 131 h 214"/>
                    <a:gd name="T4" fmla="*/ 164 w 202"/>
                    <a:gd name="T5" fmla="*/ 214 h 214"/>
                    <a:gd name="T6" fmla="*/ 38 w 202"/>
                    <a:gd name="T7" fmla="*/ 214 h 214"/>
                    <a:gd name="T8" fmla="*/ 38 w 202"/>
                    <a:gd name="T9" fmla="*/ 131 h 214"/>
                    <a:gd name="T10" fmla="*/ 38 w 202"/>
                    <a:gd name="T11" fmla="*/ 127 h 214"/>
                    <a:gd name="T12" fmla="*/ 0 w 202"/>
                    <a:gd name="T13" fmla="*/ 127 h 214"/>
                    <a:gd name="T14" fmla="*/ 3 w 202"/>
                    <a:gd name="T15" fmla="*/ 41 h 214"/>
                    <a:gd name="T16" fmla="*/ 24 w 202"/>
                    <a:gd name="T17" fmla="*/ 11 h 214"/>
                    <a:gd name="T18" fmla="*/ 62 w 202"/>
                    <a:gd name="T19" fmla="*/ 0 h 214"/>
                    <a:gd name="T20" fmla="*/ 89 w 202"/>
                    <a:gd name="T21" fmla="*/ 0 h 214"/>
                    <a:gd name="T22" fmla="*/ 113 w 202"/>
                    <a:gd name="T23" fmla="*/ 0 h 214"/>
                    <a:gd name="T24" fmla="*/ 139 w 202"/>
                    <a:gd name="T25" fmla="*/ 0 h 214"/>
                    <a:gd name="T26" fmla="*/ 174 w 202"/>
                    <a:gd name="T27" fmla="*/ 10 h 214"/>
                    <a:gd name="T28" fmla="*/ 199 w 202"/>
                    <a:gd name="T29" fmla="*/ 46 h 214"/>
                    <a:gd name="T30" fmla="*/ 202 w 202"/>
                    <a:gd name="T31" fmla="*/ 115 h 214"/>
                    <a:gd name="T32" fmla="*/ 164 w 202"/>
                    <a:gd name="T33" fmla="*/ 115 h 214"/>
                    <a:gd name="T34" fmla="*/ 164 w 202"/>
                    <a:gd name="T35" fmla="*/ 78 h 214"/>
                    <a:gd name="T36" fmla="*/ 164 w 202"/>
                    <a:gd name="T37" fmla="*/ 7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 h="214">
                      <a:moveTo>
                        <a:pt x="164" y="78"/>
                      </a:moveTo>
                      <a:cubicBezTo>
                        <a:pt x="164" y="131"/>
                        <a:pt x="164" y="131"/>
                        <a:pt x="164" y="131"/>
                      </a:cubicBezTo>
                      <a:cubicBezTo>
                        <a:pt x="164" y="214"/>
                        <a:pt x="164" y="214"/>
                        <a:pt x="164" y="214"/>
                      </a:cubicBezTo>
                      <a:cubicBezTo>
                        <a:pt x="38" y="214"/>
                        <a:pt x="38" y="214"/>
                        <a:pt x="38" y="214"/>
                      </a:cubicBezTo>
                      <a:cubicBezTo>
                        <a:pt x="38" y="131"/>
                        <a:pt x="38" y="131"/>
                        <a:pt x="38" y="131"/>
                      </a:cubicBezTo>
                      <a:cubicBezTo>
                        <a:pt x="38" y="127"/>
                        <a:pt x="38" y="127"/>
                        <a:pt x="38" y="127"/>
                      </a:cubicBezTo>
                      <a:cubicBezTo>
                        <a:pt x="0" y="127"/>
                        <a:pt x="0" y="127"/>
                        <a:pt x="0" y="127"/>
                      </a:cubicBezTo>
                      <a:cubicBezTo>
                        <a:pt x="3" y="41"/>
                        <a:pt x="3" y="41"/>
                        <a:pt x="3" y="41"/>
                      </a:cubicBezTo>
                      <a:cubicBezTo>
                        <a:pt x="4" y="22"/>
                        <a:pt x="5" y="18"/>
                        <a:pt x="24" y="11"/>
                      </a:cubicBezTo>
                      <a:cubicBezTo>
                        <a:pt x="62" y="0"/>
                        <a:pt x="62" y="0"/>
                        <a:pt x="62" y="0"/>
                      </a:cubicBezTo>
                      <a:cubicBezTo>
                        <a:pt x="89" y="0"/>
                        <a:pt x="89" y="0"/>
                        <a:pt x="89" y="0"/>
                      </a:cubicBezTo>
                      <a:cubicBezTo>
                        <a:pt x="113" y="0"/>
                        <a:pt x="113" y="0"/>
                        <a:pt x="113" y="0"/>
                      </a:cubicBezTo>
                      <a:cubicBezTo>
                        <a:pt x="139" y="0"/>
                        <a:pt x="139" y="0"/>
                        <a:pt x="139" y="0"/>
                      </a:cubicBezTo>
                      <a:cubicBezTo>
                        <a:pt x="174" y="10"/>
                        <a:pt x="174" y="10"/>
                        <a:pt x="174" y="10"/>
                      </a:cubicBezTo>
                      <a:cubicBezTo>
                        <a:pt x="199" y="19"/>
                        <a:pt x="198" y="19"/>
                        <a:pt x="199" y="46"/>
                      </a:cubicBezTo>
                      <a:cubicBezTo>
                        <a:pt x="202" y="115"/>
                        <a:pt x="202" y="115"/>
                        <a:pt x="202" y="115"/>
                      </a:cubicBezTo>
                      <a:cubicBezTo>
                        <a:pt x="164" y="115"/>
                        <a:pt x="164" y="115"/>
                        <a:pt x="164" y="115"/>
                      </a:cubicBezTo>
                      <a:cubicBezTo>
                        <a:pt x="164" y="78"/>
                        <a:pt x="164" y="78"/>
                        <a:pt x="164" y="78"/>
                      </a:cubicBezTo>
                      <a:cubicBezTo>
                        <a:pt x="164" y="78"/>
                        <a:pt x="164" y="78"/>
                        <a:pt x="164" y="78"/>
                      </a:cubicBezTo>
                      <a:close/>
                    </a:path>
                  </a:pathLst>
                </a:cu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9" name="Freeform 289"/>
                <p:cNvSpPr>
                  <a:spLocks/>
                </p:cNvSpPr>
                <p:nvPr/>
              </p:nvSpPr>
              <p:spPr bwMode="auto">
                <a:xfrm>
                  <a:off x="8764019" y="2564640"/>
                  <a:ext cx="885681" cy="1898418"/>
                </a:xfrm>
                <a:custGeom>
                  <a:avLst/>
                  <a:gdLst>
                    <a:gd name="T0" fmla="*/ 100 w 100"/>
                    <a:gd name="T1" fmla="*/ 214 h 214"/>
                    <a:gd name="T2" fmla="*/ 38 w 100"/>
                    <a:gd name="T3" fmla="*/ 214 h 214"/>
                    <a:gd name="T4" fmla="*/ 38 w 100"/>
                    <a:gd name="T5" fmla="*/ 131 h 214"/>
                    <a:gd name="T6" fmla="*/ 38 w 100"/>
                    <a:gd name="T7" fmla="*/ 127 h 214"/>
                    <a:gd name="T8" fmla="*/ 0 w 100"/>
                    <a:gd name="T9" fmla="*/ 127 h 214"/>
                    <a:gd name="T10" fmla="*/ 3 w 100"/>
                    <a:gd name="T11" fmla="*/ 41 h 214"/>
                    <a:gd name="T12" fmla="*/ 24 w 100"/>
                    <a:gd name="T13" fmla="*/ 11 h 214"/>
                    <a:gd name="T14" fmla="*/ 62 w 100"/>
                    <a:gd name="T15" fmla="*/ 0 h 214"/>
                    <a:gd name="T16" fmla="*/ 89 w 100"/>
                    <a:gd name="T17" fmla="*/ 0 h 214"/>
                    <a:gd name="T18" fmla="*/ 100 w 100"/>
                    <a:gd name="T19" fmla="*/ 0 h 214"/>
                    <a:gd name="T20" fmla="*/ 100 w 100"/>
                    <a:gd name="T21"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214">
                      <a:moveTo>
                        <a:pt x="100" y="214"/>
                      </a:moveTo>
                      <a:cubicBezTo>
                        <a:pt x="38" y="214"/>
                        <a:pt x="38" y="214"/>
                        <a:pt x="38" y="214"/>
                      </a:cubicBezTo>
                      <a:cubicBezTo>
                        <a:pt x="38" y="131"/>
                        <a:pt x="38" y="131"/>
                        <a:pt x="38" y="131"/>
                      </a:cubicBezTo>
                      <a:cubicBezTo>
                        <a:pt x="38" y="127"/>
                        <a:pt x="38" y="127"/>
                        <a:pt x="38" y="127"/>
                      </a:cubicBezTo>
                      <a:cubicBezTo>
                        <a:pt x="0" y="127"/>
                        <a:pt x="0" y="127"/>
                        <a:pt x="0" y="127"/>
                      </a:cubicBezTo>
                      <a:cubicBezTo>
                        <a:pt x="3" y="41"/>
                        <a:pt x="3" y="41"/>
                        <a:pt x="3" y="41"/>
                      </a:cubicBezTo>
                      <a:cubicBezTo>
                        <a:pt x="4" y="22"/>
                        <a:pt x="5" y="18"/>
                        <a:pt x="24" y="11"/>
                      </a:cubicBezTo>
                      <a:cubicBezTo>
                        <a:pt x="62" y="0"/>
                        <a:pt x="62" y="0"/>
                        <a:pt x="62" y="0"/>
                      </a:cubicBezTo>
                      <a:cubicBezTo>
                        <a:pt x="89" y="0"/>
                        <a:pt x="89" y="0"/>
                        <a:pt x="89" y="0"/>
                      </a:cubicBezTo>
                      <a:cubicBezTo>
                        <a:pt x="100" y="0"/>
                        <a:pt x="100" y="0"/>
                        <a:pt x="100" y="0"/>
                      </a:cubicBezTo>
                      <a:lnTo>
                        <a:pt x="100" y="214"/>
                      </a:lnTo>
                      <a:close/>
                    </a:path>
                  </a:pathLst>
                </a:custGeom>
                <a:solidFill>
                  <a:srgbClr val="484848"/>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 name="Freeform 290"/>
                <p:cNvSpPr>
                  <a:spLocks/>
                </p:cNvSpPr>
                <p:nvPr/>
              </p:nvSpPr>
              <p:spPr bwMode="auto">
                <a:xfrm>
                  <a:off x="9313365" y="2299308"/>
                  <a:ext cx="672668" cy="896892"/>
                </a:xfrm>
                <a:custGeom>
                  <a:avLst/>
                  <a:gdLst>
                    <a:gd name="T0" fmla="*/ 180 w 180"/>
                    <a:gd name="T1" fmla="*/ 71 h 240"/>
                    <a:gd name="T2" fmla="*/ 92 w 180"/>
                    <a:gd name="T3" fmla="*/ 240 h 240"/>
                    <a:gd name="T4" fmla="*/ 0 w 180"/>
                    <a:gd name="T5" fmla="*/ 71 h 240"/>
                    <a:gd name="T6" fmla="*/ 33 w 180"/>
                    <a:gd name="T7" fmla="*/ 69 h 240"/>
                    <a:gd name="T8" fmla="*/ 33 w 180"/>
                    <a:gd name="T9" fmla="*/ 0 h 240"/>
                    <a:gd name="T10" fmla="*/ 151 w 180"/>
                    <a:gd name="T11" fmla="*/ 0 h 240"/>
                    <a:gd name="T12" fmla="*/ 151 w 180"/>
                    <a:gd name="T13" fmla="*/ 69 h 240"/>
                    <a:gd name="T14" fmla="*/ 180 w 180"/>
                    <a:gd name="T15" fmla="*/ 71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240">
                      <a:moveTo>
                        <a:pt x="180" y="71"/>
                      </a:moveTo>
                      <a:lnTo>
                        <a:pt x="92" y="240"/>
                      </a:lnTo>
                      <a:lnTo>
                        <a:pt x="0" y="71"/>
                      </a:lnTo>
                      <a:lnTo>
                        <a:pt x="33" y="69"/>
                      </a:lnTo>
                      <a:lnTo>
                        <a:pt x="33" y="0"/>
                      </a:lnTo>
                      <a:lnTo>
                        <a:pt x="151" y="0"/>
                      </a:lnTo>
                      <a:lnTo>
                        <a:pt x="151" y="69"/>
                      </a:lnTo>
                      <a:lnTo>
                        <a:pt x="180" y="7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91"/>
                <p:cNvSpPr>
                  <a:spLocks/>
                </p:cNvSpPr>
                <p:nvPr/>
              </p:nvSpPr>
              <p:spPr bwMode="auto">
                <a:xfrm>
                  <a:off x="9418003" y="2299308"/>
                  <a:ext cx="459658" cy="373704"/>
                </a:xfrm>
                <a:custGeom>
                  <a:avLst/>
                  <a:gdLst>
                    <a:gd name="T0" fmla="*/ 0 w 52"/>
                    <a:gd name="T1" fmla="*/ 29 h 42"/>
                    <a:gd name="T2" fmla="*/ 2 w 52"/>
                    <a:gd name="T3" fmla="*/ 29 h 42"/>
                    <a:gd name="T4" fmla="*/ 2 w 52"/>
                    <a:gd name="T5" fmla="*/ 0 h 42"/>
                    <a:gd name="T6" fmla="*/ 52 w 52"/>
                    <a:gd name="T7" fmla="*/ 0 h 42"/>
                    <a:gd name="T8" fmla="*/ 52 w 52"/>
                    <a:gd name="T9" fmla="*/ 29 h 42"/>
                    <a:gd name="T10" fmla="*/ 52 w 52"/>
                    <a:gd name="T11" fmla="*/ 29 h 42"/>
                    <a:gd name="T12" fmla="*/ 26 w 52"/>
                    <a:gd name="T13" fmla="*/ 42 h 42"/>
                    <a:gd name="T14" fmla="*/ 0 w 52"/>
                    <a:gd name="T15" fmla="*/ 29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2">
                      <a:moveTo>
                        <a:pt x="0" y="29"/>
                      </a:moveTo>
                      <a:cubicBezTo>
                        <a:pt x="2" y="29"/>
                        <a:pt x="2" y="29"/>
                        <a:pt x="2" y="29"/>
                      </a:cubicBezTo>
                      <a:cubicBezTo>
                        <a:pt x="2" y="0"/>
                        <a:pt x="2" y="0"/>
                        <a:pt x="2" y="0"/>
                      </a:cubicBezTo>
                      <a:cubicBezTo>
                        <a:pt x="52" y="0"/>
                        <a:pt x="52" y="0"/>
                        <a:pt x="52" y="0"/>
                      </a:cubicBezTo>
                      <a:cubicBezTo>
                        <a:pt x="52" y="29"/>
                        <a:pt x="52" y="29"/>
                        <a:pt x="52" y="29"/>
                      </a:cubicBezTo>
                      <a:cubicBezTo>
                        <a:pt x="52" y="29"/>
                        <a:pt x="52" y="29"/>
                        <a:pt x="52" y="29"/>
                      </a:cubicBezTo>
                      <a:cubicBezTo>
                        <a:pt x="46" y="37"/>
                        <a:pt x="37" y="42"/>
                        <a:pt x="26" y="42"/>
                      </a:cubicBezTo>
                      <a:cubicBezTo>
                        <a:pt x="16" y="42"/>
                        <a:pt x="6" y="37"/>
                        <a:pt x="0" y="29"/>
                      </a:cubicBezTo>
                      <a:close/>
                    </a:path>
                  </a:pathLst>
                </a:custGeom>
                <a:solidFill>
                  <a:srgbClr val="E0D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92"/>
                <p:cNvSpPr>
                  <a:spLocks/>
                </p:cNvSpPr>
                <p:nvPr/>
              </p:nvSpPr>
              <p:spPr bwMode="auto">
                <a:xfrm>
                  <a:off x="9436687" y="2299308"/>
                  <a:ext cx="440971" cy="284016"/>
                </a:xfrm>
                <a:custGeom>
                  <a:avLst/>
                  <a:gdLst>
                    <a:gd name="T0" fmla="*/ 0 w 50"/>
                    <a:gd name="T1" fmla="*/ 28 h 32"/>
                    <a:gd name="T2" fmla="*/ 0 w 50"/>
                    <a:gd name="T3" fmla="*/ 0 h 32"/>
                    <a:gd name="T4" fmla="*/ 50 w 50"/>
                    <a:gd name="T5" fmla="*/ 0 h 32"/>
                    <a:gd name="T6" fmla="*/ 50 w 50"/>
                    <a:gd name="T7" fmla="*/ 28 h 32"/>
                    <a:gd name="T8" fmla="*/ 25 w 50"/>
                    <a:gd name="T9" fmla="*/ 32 h 32"/>
                    <a:gd name="T10" fmla="*/ 0 w 50"/>
                    <a:gd name="T11" fmla="*/ 28 h 32"/>
                  </a:gdLst>
                  <a:ahLst/>
                  <a:cxnLst>
                    <a:cxn ang="0">
                      <a:pos x="T0" y="T1"/>
                    </a:cxn>
                    <a:cxn ang="0">
                      <a:pos x="T2" y="T3"/>
                    </a:cxn>
                    <a:cxn ang="0">
                      <a:pos x="T4" y="T5"/>
                    </a:cxn>
                    <a:cxn ang="0">
                      <a:pos x="T6" y="T7"/>
                    </a:cxn>
                    <a:cxn ang="0">
                      <a:pos x="T8" y="T9"/>
                    </a:cxn>
                    <a:cxn ang="0">
                      <a:pos x="T10" y="T11"/>
                    </a:cxn>
                  </a:cxnLst>
                  <a:rect l="0" t="0" r="r" b="b"/>
                  <a:pathLst>
                    <a:path w="50" h="32">
                      <a:moveTo>
                        <a:pt x="0" y="28"/>
                      </a:moveTo>
                      <a:cubicBezTo>
                        <a:pt x="0" y="0"/>
                        <a:pt x="0" y="0"/>
                        <a:pt x="0" y="0"/>
                      </a:cubicBezTo>
                      <a:cubicBezTo>
                        <a:pt x="50" y="0"/>
                        <a:pt x="50" y="0"/>
                        <a:pt x="50" y="0"/>
                      </a:cubicBezTo>
                      <a:cubicBezTo>
                        <a:pt x="50" y="28"/>
                        <a:pt x="50" y="28"/>
                        <a:pt x="50" y="28"/>
                      </a:cubicBezTo>
                      <a:cubicBezTo>
                        <a:pt x="42" y="30"/>
                        <a:pt x="33" y="32"/>
                        <a:pt x="25" y="32"/>
                      </a:cubicBezTo>
                      <a:cubicBezTo>
                        <a:pt x="16" y="32"/>
                        <a:pt x="8" y="30"/>
                        <a:pt x="0" y="28"/>
                      </a:cubicBezTo>
                      <a:close/>
                    </a:path>
                  </a:pathLst>
                </a:custGeom>
                <a:solidFill>
                  <a:srgbClr val="CAC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3"/>
                <p:cNvSpPr>
                  <a:spLocks/>
                </p:cNvSpPr>
                <p:nvPr/>
              </p:nvSpPr>
              <p:spPr bwMode="auto">
                <a:xfrm>
                  <a:off x="9376894" y="2299308"/>
                  <a:ext cx="272805" cy="627824"/>
                </a:xfrm>
                <a:custGeom>
                  <a:avLst/>
                  <a:gdLst>
                    <a:gd name="T0" fmla="*/ 73 w 73"/>
                    <a:gd name="T1" fmla="*/ 168 h 168"/>
                    <a:gd name="T2" fmla="*/ 0 w 73"/>
                    <a:gd name="T3" fmla="*/ 71 h 168"/>
                    <a:gd name="T4" fmla="*/ 16 w 73"/>
                    <a:gd name="T5" fmla="*/ 69 h 168"/>
                    <a:gd name="T6" fmla="*/ 16 w 73"/>
                    <a:gd name="T7" fmla="*/ 0 h 168"/>
                    <a:gd name="T8" fmla="*/ 73 w 73"/>
                    <a:gd name="T9" fmla="*/ 0 h 168"/>
                    <a:gd name="T10" fmla="*/ 73 w 73"/>
                    <a:gd name="T11" fmla="*/ 168 h 168"/>
                  </a:gdLst>
                  <a:ahLst/>
                  <a:cxnLst>
                    <a:cxn ang="0">
                      <a:pos x="T0" y="T1"/>
                    </a:cxn>
                    <a:cxn ang="0">
                      <a:pos x="T2" y="T3"/>
                    </a:cxn>
                    <a:cxn ang="0">
                      <a:pos x="T4" y="T5"/>
                    </a:cxn>
                    <a:cxn ang="0">
                      <a:pos x="T6" y="T7"/>
                    </a:cxn>
                    <a:cxn ang="0">
                      <a:pos x="T8" y="T9"/>
                    </a:cxn>
                    <a:cxn ang="0">
                      <a:pos x="T10" y="T11"/>
                    </a:cxn>
                  </a:cxnLst>
                  <a:rect l="0" t="0" r="r" b="b"/>
                  <a:pathLst>
                    <a:path w="73" h="168">
                      <a:moveTo>
                        <a:pt x="73" y="168"/>
                      </a:moveTo>
                      <a:lnTo>
                        <a:pt x="0" y="71"/>
                      </a:lnTo>
                      <a:lnTo>
                        <a:pt x="16" y="69"/>
                      </a:lnTo>
                      <a:lnTo>
                        <a:pt x="16" y="0"/>
                      </a:lnTo>
                      <a:lnTo>
                        <a:pt x="73" y="0"/>
                      </a:lnTo>
                      <a:lnTo>
                        <a:pt x="73" y="16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94"/>
                <p:cNvSpPr>
                  <a:spLocks/>
                </p:cNvSpPr>
                <p:nvPr/>
              </p:nvSpPr>
              <p:spPr bwMode="auto">
                <a:xfrm>
                  <a:off x="9418003" y="2299308"/>
                  <a:ext cx="231697" cy="373704"/>
                </a:xfrm>
                <a:custGeom>
                  <a:avLst/>
                  <a:gdLst>
                    <a:gd name="T0" fmla="*/ 0 w 26"/>
                    <a:gd name="T1" fmla="*/ 29 h 42"/>
                    <a:gd name="T2" fmla="*/ 2 w 26"/>
                    <a:gd name="T3" fmla="*/ 29 h 42"/>
                    <a:gd name="T4" fmla="*/ 2 w 26"/>
                    <a:gd name="T5" fmla="*/ 0 h 42"/>
                    <a:gd name="T6" fmla="*/ 26 w 26"/>
                    <a:gd name="T7" fmla="*/ 0 h 42"/>
                    <a:gd name="T8" fmla="*/ 26 w 26"/>
                    <a:gd name="T9" fmla="*/ 42 h 42"/>
                    <a:gd name="T10" fmla="*/ 26 w 26"/>
                    <a:gd name="T11" fmla="*/ 42 h 42"/>
                    <a:gd name="T12" fmla="*/ 0 w 26"/>
                    <a:gd name="T13" fmla="*/ 29 h 42"/>
                  </a:gdLst>
                  <a:ahLst/>
                  <a:cxnLst>
                    <a:cxn ang="0">
                      <a:pos x="T0" y="T1"/>
                    </a:cxn>
                    <a:cxn ang="0">
                      <a:pos x="T2" y="T3"/>
                    </a:cxn>
                    <a:cxn ang="0">
                      <a:pos x="T4" y="T5"/>
                    </a:cxn>
                    <a:cxn ang="0">
                      <a:pos x="T6" y="T7"/>
                    </a:cxn>
                    <a:cxn ang="0">
                      <a:pos x="T8" y="T9"/>
                    </a:cxn>
                    <a:cxn ang="0">
                      <a:pos x="T10" y="T11"/>
                    </a:cxn>
                    <a:cxn ang="0">
                      <a:pos x="T12" y="T13"/>
                    </a:cxn>
                  </a:cxnLst>
                  <a:rect l="0" t="0" r="r" b="b"/>
                  <a:pathLst>
                    <a:path w="26" h="42">
                      <a:moveTo>
                        <a:pt x="0" y="29"/>
                      </a:moveTo>
                      <a:cubicBezTo>
                        <a:pt x="2" y="29"/>
                        <a:pt x="2" y="29"/>
                        <a:pt x="2" y="29"/>
                      </a:cubicBezTo>
                      <a:cubicBezTo>
                        <a:pt x="2" y="0"/>
                        <a:pt x="2" y="0"/>
                        <a:pt x="2" y="0"/>
                      </a:cubicBezTo>
                      <a:cubicBezTo>
                        <a:pt x="26" y="0"/>
                        <a:pt x="26" y="0"/>
                        <a:pt x="26" y="0"/>
                      </a:cubicBezTo>
                      <a:cubicBezTo>
                        <a:pt x="26" y="42"/>
                        <a:pt x="26" y="42"/>
                        <a:pt x="26" y="42"/>
                      </a:cubicBezTo>
                      <a:cubicBezTo>
                        <a:pt x="26" y="42"/>
                        <a:pt x="26" y="42"/>
                        <a:pt x="26" y="42"/>
                      </a:cubicBezTo>
                      <a:cubicBezTo>
                        <a:pt x="16" y="42"/>
                        <a:pt x="6" y="37"/>
                        <a:pt x="0" y="29"/>
                      </a:cubicBezTo>
                      <a:close/>
                    </a:path>
                  </a:pathLst>
                </a:custGeom>
                <a:solidFill>
                  <a:srgbClr val="EAE5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95"/>
                <p:cNvSpPr>
                  <a:spLocks/>
                </p:cNvSpPr>
                <p:nvPr/>
              </p:nvSpPr>
              <p:spPr bwMode="auto">
                <a:xfrm>
                  <a:off x="9436687" y="2299308"/>
                  <a:ext cx="213013" cy="284016"/>
                </a:xfrm>
                <a:custGeom>
                  <a:avLst/>
                  <a:gdLst>
                    <a:gd name="T0" fmla="*/ 0 w 24"/>
                    <a:gd name="T1" fmla="*/ 28 h 32"/>
                    <a:gd name="T2" fmla="*/ 0 w 24"/>
                    <a:gd name="T3" fmla="*/ 0 h 32"/>
                    <a:gd name="T4" fmla="*/ 24 w 24"/>
                    <a:gd name="T5" fmla="*/ 0 h 32"/>
                    <a:gd name="T6" fmla="*/ 24 w 24"/>
                    <a:gd name="T7" fmla="*/ 32 h 32"/>
                    <a:gd name="T8" fmla="*/ 0 w 24"/>
                    <a:gd name="T9" fmla="*/ 28 h 32"/>
                  </a:gdLst>
                  <a:ahLst/>
                  <a:cxnLst>
                    <a:cxn ang="0">
                      <a:pos x="T0" y="T1"/>
                    </a:cxn>
                    <a:cxn ang="0">
                      <a:pos x="T2" y="T3"/>
                    </a:cxn>
                    <a:cxn ang="0">
                      <a:pos x="T4" y="T5"/>
                    </a:cxn>
                    <a:cxn ang="0">
                      <a:pos x="T6" y="T7"/>
                    </a:cxn>
                    <a:cxn ang="0">
                      <a:pos x="T8" y="T9"/>
                    </a:cxn>
                  </a:cxnLst>
                  <a:rect l="0" t="0" r="r" b="b"/>
                  <a:pathLst>
                    <a:path w="24" h="32">
                      <a:moveTo>
                        <a:pt x="0" y="28"/>
                      </a:moveTo>
                      <a:cubicBezTo>
                        <a:pt x="0" y="0"/>
                        <a:pt x="0" y="0"/>
                        <a:pt x="0" y="0"/>
                      </a:cubicBezTo>
                      <a:cubicBezTo>
                        <a:pt x="24" y="0"/>
                        <a:pt x="24" y="0"/>
                        <a:pt x="24" y="0"/>
                      </a:cubicBezTo>
                      <a:cubicBezTo>
                        <a:pt x="24" y="32"/>
                        <a:pt x="24" y="32"/>
                        <a:pt x="24" y="32"/>
                      </a:cubicBezTo>
                      <a:cubicBezTo>
                        <a:pt x="16" y="32"/>
                        <a:pt x="8" y="30"/>
                        <a:pt x="0" y="28"/>
                      </a:cubicBezTo>
                      <a:close/>
                    </a:path>
                  </a:pathLst>
                </a:custGeom>
                <a:solidFill>
                  <a:srgbClr val="DAD6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96"/>
                <p:cNvSpPr>
                  <a:spLocks/>
                </p:cNvSpPr>
                <p:nvPr/>
              </p:nvSpPr>
              <p:spPr bwMode="auto">
                <a:xfrm>
                  <a:off x="8950871" y="1103455"/>
                  <a:ext cx="1412603" cy="1401393"/>
                </a:xfrm>
                <a:custGeom>
                  <a:avLst/>
                  <a:gdLst>
                    <a:gd name="T0" fmla="*/ 80 w 160"/>
                    <a:gd name="T1" fmla="*/ 0 h 158"/>
                    <a:gd name="T2" fmla="*/ 85 w 160"/>
                    <a:gd name="T3" fmla="*/ 1 h 158"/>
                    <a:gd name="T4" fmla="*/ 139 w 160"/>
                    <a:gd name="T5" fmla="*/ 1 h 158"/>
                    <a:gd name="T6" fmla="*/ 143 w 160"/>
                    <a:gd name="T7" fmla="*/ 18 h 158"/>
                    <a:gd name="T8" fmla="*/ 160 w 160"/>
                    <a:gd name="T9" fmla="*/ 35 h 158"/>
                    <a:gd name="T10" fmla="*/ 160 w 160"/>
                    <a:gd name="T11" fmla="*/ 77 h 158"/>
                    <a:gd name="T12" fmla="*/ 159 w 160"/>
                    <a:gd name="T13" fmla="*/ 77 h 158"/>
                    <a:gd name="T14" fmla="*/ 159 w 160"/>
                    <a:gd name="T15" fmla="*/ 79 h 158"/>
                    <a:gd name="T16" fmla="*/ 80 w 160"/>
                    <a:gd name="T17" fmla="*/ 158 h 158"/>
                    <a:gd name="T18" fmla="*/ 0 w 160"/>
                    <a:gd name="T19" fmla="*/ 79 h 158"/>
                    <a:gd name="T20" fmla="*/ 0 w 160"/>
                    <a:gd name="T21" fmla="*/ 73 h 158"/>
                    <a:gd name="T22" fmla="*/ 0 w 160"/>
                    <a:gd name="T23" fmla="*/ 17 h 158"/>
                    <a:gd name="T24" fmla="*/ 12 w 160"/>
                    <a:gd name="T25" fmla="*/ 1 h 158"/>
                    <a:gd name="T26" fmla="*/ 75 w 160"/>
                    <a:gd name="T27" fmla="*/ 1 h 158"/>
                    <a:gd name="T28" fmla="*/ 80 w 160"/>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58">
                      <a:moveTo>
                        <a:pt x="80" y="0"/>
                      </a:moveTo>
                      <a:cubicBezTo>
                        <a:pt x="81" y="0"/>
                        <a:pt x="83" y="1"/>
                        <a:pt x="85" y="1"/>
                      </a:cubicBezTo>
                      <a:cubicBezTo>
                        <a:pt x="139" y="1"/>
                        <a:pt x="139" y="1"/>
                        <a:pt x="139" y="1"/>
                      </a:cubicBezTo>
                      <a:cubicBezTo>
                        <a:pt x="143" y="18"/>
                        <a:pt x="143" y="18"/>
                        <a:pt x="143" y="18"/>
                      </a:cubicBezTo>
                      <a:cubicBezTo>
                        <a:pt x="160" y="35"/>
                        <a:pt x="160" y="35"/>
                        <a:pt x="160" y="35"/>
                      </a:cubicBezTo>
                      <a:cubicBezTo>
                        <a:pt x="160" y="77"/>
                        <a:pt x="160" y="77"/>
                        <a:pt x="160" y="77"/>
                      </a:cubicBezTo>
                      <a:cubicBezTo>
                        <a:pt x="159" y="77"/>
                        <a:pt x="159" y="77"/>
                        <a:pt x="159" y="77"/>
                      </a:cubicBezTo>
                      <a:cubicBezTo>
                        <a:pt x="159" y="78"/>
                        <a:pt x="159" y="79"/>
                        <a:pt x="159" y="79"/>
                      </a:cubicBezTo>
                      <a:cubicBezTo>
                        <a:pt x="159" y="123"/>
                        <a:pt x="124" y="158"/>
                        <a:pt x="80" y="158"/>
                      </a:cubicBezTo>
                      <a:cubicBezTo>
                        <a:pt x="36" y="158"/>
                        <a:pt x="0" y="123"/>
                        <a:pt x="0" y="79"/>
                      </a:cubicBezTo>
                      <a:cubicBezTo>
                        <a:pt x="0" y="77"/>
                        <a:pt x="0" y="75"/>
                        <a:pt x="0" y="73"/>
                      </a:cubicBezTo>
                      <a:cubicBezTo>
                        <a:pt x="0" y="17"/>
                        <a:pt x="0" y="17"/>
                        <a:pt x="0" y="17"/>
                      </a:cubicBezTo>
                      <a:cubicBezTo>
                        <a:pt x="12" y="1"/>
                        <a:pt x="12" y="1"/>
                        <a:pt x="12" y="1"/>
                      </a:cubicBezTo>
                      <a:cubicBezTo>
                        <a:pt x="75" y="1"/>
                        <a:pt x="75" y="1"/>
                        <a:pt x="75" y="1"/>
                      </a:cubicBezTo>
                      <a:cubicBezTo>
                        <a:pt x="76" y="1"/>
                        <a:pt x="78" y="0"/>
                        <a:pt x="80" y="0"/>
                      </a:cubicBez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7" name="Freeform 297"/>
                <p:cNvSpPr>
                  <a:spLocks/>
                </p:cNvSpPr>
                <p:nvPr/>
              </p:nvSpPr>
              <p:spPr bwMode="auto">
                <a:xfrm>
                  <a:off x="8950871" y="1110929"/>
                  <a:ext cx="609140" cy="1382707"/>
                </a:xfrm>
                <a:custGeom>
                  <a:avLst/>
                  <a:gdLst>
                    <a:gd name="T0" fmla="*/ 69 w 69"/>
                    <a:gd name="T1" fmla="*/ 156 h 156"/>
                    <a:gd name="T2" fmla="*/ 0 w 69"/>
                    <a:gd name="T3" fmla="*/ 78 h 156"/>
                    <a:gd name="T4" fmla="*/ 0 w 69"/>
                    <a:gd name="T5" fmla="*/ 72 h 156"/>
                    <a:gd name="T6" fmla="*/ 0 w 69"/>
                    <a:gd name="T7" fmla="*/ 16 h 156"/>
                    <a:gd name="T8" fmla="*/ 12 w 69"/>
                    <a:gd name="T9" fmla="*/ 0 h 156"/>
                    <a:gd name="T10" fmla="*/ 69 w 69"/>
                    <a:gd name="T11" fmla="*/ 0 h 156"/>
                    <a:gd name="T12" fmla="*/ 69 w 69"/>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69" h="156">
                      <a:moveTo>
                        <a:pt x="69" y="156"/>
                      </a:moveTo>
                      <a:cubicBezTo>
                        <a:pt x="30" y="151"/>
                        <a:pt x="0" y="118"/>
                        <a:pt x="0" y="78"/>
                      </a:cubicBezTo>
                      <a:cubicBezTo>
                        <a:pt x="0" y="76"/>
                        <a:pt x="0" y="74"/>
                        <a:pt x="0" y="72"/>
                      </a:cubicBezTo>
                      <a:cubicBezTo>
                        <a:pt x="0" y="16"/>
                        <a:pt x="0" y="16"/>
                        <a:pt x="0" y="16"/>
                      </a:cubicBezTo>
                      <a:cubicBezTo>
                        <a:pt x="12" y="0"/>
                        <a:pt x="12" y="0"/>
                        <a:pt x="12" y="0"/>
                      </a:cubicBezTo>
                      <a:cubicBezTo>
                        <a:pt x="69" y="0"/>
                        <a:pt x="69" y="0"/>
                        <a:pt x="69" y="0"/>
                      </a:cubicBezTo>
                      <a:lnTo>
                        <a:pt x="69" y="156"/>
                      </a:lnTo>
                      <a:close/>
                    </a:path>
                  </a:pathLst>
                </a:custGeom>
                <a:solidFill>
                  <a:srgbClr val="FAD9CA"/>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 name="Freeform 298"/>
                <p:cNvSpPr>
                  <a:spLocks/>
                </p:cNvSpPr>
                <p:nvPr/>
              </p:nvSpPr>
              <p:spPr bwMode="auto">
                <a:xfrm>
                  <a:off x="8879868" y="980132"/>
                  <a:ext cx="1483608" cy="594192"/>
                </a:xfrm>
                <a:custGeom>
                  <a:avLst/>
                  <a:gdLst>
                    <a:gd name="T0" fmla="*/ 168 w 168"/>
                    <a:gd name="T1" fmla="*/ 43 h 67"/>
                    <a:gd name="T2" fmla="*/ 168 w 168"/>
                    <a:gd name="T3" fmla="*/ 67 h 67"/>
                    <a:gd name="T4" fmla="*/ 143 w 168"/>
                    <a:gd name="T5" fmla="*/ 67 h 67"/>
                    <a:gd name="T6" fmla="*/ 136 w 168"/>
                    <a:gd name="T7" fmla="*/ 67 h 67"/>
                    <a:gd name="T8" fmla="*/ 136 w 168"/>
                    <a:gd name="T9" fmla="*/ 43 h 67"/>
                    <a:gd name="T10" fmla="*/ 135 w 168"/>
                    <a:gd name="T11" fmla="*/ 43 h 67"/>
                    <a:gd name="T12" fmla="*/ 119 w 168"/>
                    <a:gd name="T13" fmla="*/ 66 h 67"/>
                    <a:gd name="T14" fmla="*/ 110 w 168"/>
                    <a:gd name="T15" fmla="*/ 67 h 67"/>
                    <a:gd name="T16" fmla="*/ 109 w 168"/>
                    <a:gd name="T17" fmla="*/ 67 h 67"/>
                    <a:gd name="T18" fmla="*/ 107 w 168"/>
                    <a:gd name="T19" fmla="*/ 67 h 67"/>
                    <a:gd name="T20" fmla="*/ 107 w 168"/>
                    <a:gd name="T21" fmla="*/ 67 h 67"/>
                    <a:gd name="T22" fmla="*/ 88 w 168"/>
                    <a:gd name="T23" fmla="*/ 67 h 67"/>
                    <a:gd name="T24" fmla="*/ 88 w 168"/>
                    <a:gd name="T25" fmla="*/ 67 h 67"/>
                    <a:gd name="T26" fmla="*/ 88 w 168"/>
                    <a:gd name="T27" fmla="*/ 67 h 67"/>
                    <a:gd name="T28" fmla="*/ 24 w 168"/>
                    <a:gd name="T29" fmla="*/ 67 h 67"/>
                    <a:gd name="T30" fmla="*/ 0 w 168"/>
                    <a:gd name="T31" fmla="*/ 43 h 67"/>
                    <a:gd name="T32" fmla="*/ 0 w 168"/>
                    <a:gd name="T33" fmla="*/ 0 h 67"/>
                    <a:gd name="T34" fmla="*/ 41 w 168"/>
                    <a:gd name="T35" fmla="*/ 0 h 67"/>
                    <a:gd name="T36" fmla="*/ 90 w 168"/>
                    <a:gd name="T37" fmla="*/ 0 h 67"/>
                    <a:gd name="T38" fmla="*/ 90 w 168"/>
                    <a:gd name="T39" fmla="*/ 0 h 67"/>
                    <a:gd name="T40" fmla="*/ 116 w 168"/>
                    <a:gd name="T41" fmla="*/ 0 h 67"/>
                    <a:gd name="T42" fmla="*/ 116 w 168"/>
                    <a:gd name="T43" fmla="*/ 0 h 67"/>
                    <a:gd name="T44" fmla="*/ 124 w 168"/>
                    <a:gd name="T45" fmla="*/ 0 h 67"/>
                    <a:gd name="T46" fmla="*/ 168 w 168"/>
                    <a:gd name="T47" fmla="*/ 41 h 67"/>
                    <a:gd name="T48" fmla="*/ 168 w 168"/>
                    <a:gd name="T49" fmla="*/ 4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67">
                      <a:moveTo>
                        <a:pt x="168" y="43"/>
                      </a:moveTo>
                      <a:cubicBezTo>
                        <a:pt x="168" y="67"/>
                        <a:pt x="168" y="67"/>
                        <a:pt x="168" y="67"/>
                      </a:cubicBezTo>
                      <a:cubicBezTo>
                        <a:pt x="143" y="67"/>
                        <a:pt x="143" y="67"/>
                        <a:pt x="143" y="67"/>
                      </a:cubicBezTo>
                      <a:cubicBezTo>
                        <a:pt x="136" y="67"/>
                        <a:pt x="136" y="67"/>
                        <a:pt x="136" y="67"/>
                      </a:cubicBezTo>
                      <a:cubicBezTo>
                        <a:pt x="136" y="43"/>
                        <a:pt x="136" y="43"/>
                        <a:pt x="136" y="43"/>
                      </a:cubicBezTo>
                      <a:cubicBezTo>
                        <a:pt x="135" y="43"/>
                        <a:pt x="135" y="43"/>
                        <a:pt x="135" y="43"/>
                      </a:cubicBezTo>
                      <a:cubicBezTo>
                        <a:pt x="134" y="54"/>
                        <a:pt x="128" y="63"/>
                        <a:pt x="119" y="66"/>
                      </a:cubicBezTo>
                      <a:cubicBezTo>
                        <a:pt x="116" y="67"/>
                        <a:pt x="113" y="67"/>
                        <a:pt x="110" y="67"/>
                      </a:cubicBezTo>
                      <a:cubicBezTo>
                        <a:pt x="110" y="67"/>
                        <a:pt x="109" y="67"/>
                        <a:pt x="109" y="67"/>
                      </a:cubicBezTo>
                      <a:cubicBezTo>
                        <a:pt x="107" y="67"/>
                        <a:pt x="107" y="67"/>
                        <a:pt x="107" y="67"/>
                      </a:cubicBezTo>
                      <a:cubicBezTo>
                        <a:pt x="107" y="67"/>
                        <a:pt x="107" y="67"/>
                        <a:pt x="107" y="67"/>
                      </a:cubicBezTo>
                      <a:cubicBezTo>
                        <a:pt x="88" y="67"/>
                        <a:pt x="88" y="67"/>
                        <a:pt x="88" y="67"/>
                      </a:cubicBezTo>
                      <a:cubicBezTo>
                        <a:pt x="88" y="67"/>
                        <a:pt x="88" y="67"/>
                        <a:pt x="88" y="67"/>
                      </a:cubicBezTo>
                      <a:cubicBezTo>
                        <a:pt x="88" y="67"/>
                        <a:pt x="88" y="67"/>
                        <a:pt x="88" y="67"/>
                      </a:cubicBezTo>
                      <a:cubicBezTo>
                        <a:pt x="24" y="67"/>
                        <a:pt x="24" y="67"/>
                        <a:pt x="24" y="67"/>
                      </a:cubicBezTo>
                      <a:cubicBezTo>
                        <a:pt x="11" y="67"/>
                        <a:pt x="0" y="56"/>
                        <a:pt x="0" y="43"/>
                      </a:cubicBezTo>
                      <a:cubicBezTo>
                        <a:pt x="0" y="0"/>
                        <a:pt x="0" y="0"/>
                        <a:pt x="0" y="0"/>
                      </a:cubicBezTo>
                      <a:cubicBezTo>
                        <a:pt x="41" y="0"/>
                        <a:pt x="41" y="0"/>
                        <a:pt x="41" y="0"/>
                      </a:cubicBezTo>
                      <a:cubicBezTo>
                        <a:pt x="90" y="0"/>
                        <a:pt x="90" y="0"/>
                        <a:pt x="90" y="0"/>
                      </a:cubicBezTo>
                      <a:cubicBezTo>
                        <a:pt x="90" y="0"/>
                        <a:pt x="90" y="0"/>
                        <a:pt x="90" y="0"/>
                      </a:cubicBezTo>
                      <a:cubicBezTo>
                        <a:pt x="116" y="0"/>
                        <a:pt x="116" y="0"/>
                        <a:pt x="116" y="0"/>
                      </a:cubicBezTo>
                      <a:cubicBezTo>
                        <a:pt x="116" y="0"/>
                        <a:pt x="116" y="0"/>
                        <a:pt x="116" y="0"/>
                      </a:cubicBezTo>
                      <a:cubicBezTo>
                        <a:pt x="124" y="0"/>
                        <a:pt x="124" y="0"/>
                        <a:pt x="124" y="0"/>
                      </a:cubicBezTo>
                      <a:cubicBezTo>
                        <a:pt x="148" y="0"/>
                        <a:pt x="167" y="18"/>
                        <a:pt x="168" y="41"/>
                      </a:cubicBezTo>
                      <a:cubicBezTo>
                        <a:pt x="168" y="43"/>
                        <a:pt x="168" y="43"/>
                        <a:pt x="168" y="43"/>
                      </a:cubicBezTo>
                      <a:close/>
                    </a:path>
                  </a:pathLst>
                </a:custGeom>
                <a:solidFill>
                  <a:srgbClr val="75524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9" name="Freeform 299"/>
                <p:cNvSpPr>
                  <a:spLocks/>
                </p:cNvSpPr>
                <p:nvPr/>
              </p:nvSpPr>
              <p:spPr bwMode="auto">
                <a:xfrm>
                  <a:off x="8879868" y="980132"/>
                  <a:ext cx="691355" cy="594192"/>
                </a:xfrm>
                <a:custGeom>
                  <a:avLst/>
                  <a:gdLst>
                    <a:gd name="T0" fmla="*/ 78 w 78"/>
                    <a:gd name="T1" fmla="*/ 67 h 67"/>
                    <a:gd name="T2" fmla="*/ 24 w 78"/>
                    <a:gd name="T3" fmla="*/ 67 h 67"/>
                    <a:gd name="T4" fmla="*/ 0 w 78"/>
                    <a:gd name="T5" fmla="*/ 43 h 67"/>
                    <a:gd name="T6" fmla="*/ 0 w 78"/>
                    <a:gd name="T7" fmla="*/ 0 h 67"/>
                    <a:gd name="T8" fmla="*/ 41 w 78"/>
                    <a:gd name="T9" fmla="*/ 0 h 67"/>
                    <a:gd name="T10" fmla="*/ 78 w 78"/>
                    <a:gd name="T11" fmla="*/ 0 h 67"/>
                    <a:gd name="T12" fmla="*/ 78 w 78"/>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78" h="67">
                      <a:moveTo>
                        <a:pt x="78" y="67"/>
                      </a:moveTo>
                      <a:cubicBezTo>
                        <a:pt x="24" y="67"/>
                        <a:pt x="24" y="67"/>
                        <a:pt x="24" y="67"/>
                      </a:cubicBezTo>
                      <a:cubicBezTo>
                        <a:pt x="11" y="67"/>
                        <a:pt x="0" y="56"/>
                        <a:pt x="0" y="43"/>
                      </a:cubicBezTo>
                      <a:cubicBezTo>
                        <a:pt x="0" y="0"/>
                        <a:pt x="0" y="0"/>
                        <a:pt x="0" y="0"/>
                      </a:cubicBezTo>
                      <a:cubicBezTo>
                        <a:pt x="41" y="0"/>
                        <a:pt x="41" y="0"/>
                        <a:pt x="41" y="0"/>
                      </a:cubicBezTo>
                      <a:cubicBezTo>
                        <a:pt x="78" y="0"/>
                        <a:pt x="78" y="0"/>
                        <a:pt x="78" y="0"/>
                      </a:cubicBezTo>
                      <a:lnTo>
                        <a:pt x="78" y="67"/>
                      </a:lnTo>
                      <a:close/>
                    </a:path>
                  </a:pathLst>
                </a:custGeom>
                <a:solidFill>
                  <a:srgbClr val="8A625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0" name="Freeform 300"/>
                <p:cNvSpPr>
                  <a:spLocks/>
                </p:cNvSpPr>
                <p:nvPr/>
              </p:nvSpPr>
              <p:spPr bwMode="auto">
                <a:xfrm>
                  <a:off x="10071984" y="995806"/>
                  <a:ext cx="284015" cy="866996"/>
                </a:xfrm>
                <a:custGeom>
                  <a:avLst/>
                  <a:gdLst>
                    <a:gd name="T0" fmla="*/ 2 w 32"/>
                    <a:gd name="T1" fmla="*/ 0 h 98"/>
                    <a:gd name="T2" fmla="*/ 1 w 32"/>
                    <a:gd name="T3" fmla="*/ 16 h 98"/>
                    <a:gd name="T4" fmla="*/ 1 w 32"/>
                    <a:gd name="T5" fmla="*/ 80 h 98"/>
                    <a:gd name="T6" fmla="*/ 17 w 32"/>
                    <a:gd name="T7" fmla="*/ 98 h 98"/>
                    <a:gd name="T8" fmla="*/ 17 w 32"/>
                    <a:gd name="T9" fmla="*/ 98 h 98"/>
                    <a:gd name="T10" fmla="*/ 18 w 32"/>
                    <a:gd name="T11" fmla="*/ 98 h 98"/>
                    <a:gd name="T12" fmla="*/ 32 w 32"/>
                    <a:gd name="T13" fmla="*/ 98 h 98"/>
                    <a:gd name="T14" fmla="*/ 32 w 32"/>
                    <a:gd name="T15" fmla="*/ 82 h 98"/>
                    <a:gd name="T16" fmla="*/ 32 w 32"/>
                    <a:gd name="T17" fmla="*/ 80 h 98"/>
                    <a:gd name="T18" fmla="*/ 32 w 32"/>
                    <a:gd name="T19" fmla="*/ 36 h 98"/>
                    <a:gd name="T20" fmla="*/ 2 w 32"/>
                    <a:gd name="T2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98">
                      <a:moveTo>
                        <a:pt x="2" y="0"/>
                      </a:moveTo>
                      <a:cubicBezTo>
                        <a:pt x="0" y="3"/>
                        <a:pt x="1" y="9"/>
                        <a:pt x="1" y="16"/>
                      </a:cubicBezTo>
                      <a:cubicBezTo>
                        <a:pt x="1" y="80"/>
                        <a:pt x="1" y="80"/>
                        <a:pt x="1" y="80"/>
                      </a:cubicBezTo>
                      <a:cubicBezTo>
                        <a:pt x="1" y="90"/>
                        <a:pt x="8" y="98"/>
                        <a:pt x="17" y="98"/>
                      </a:cubicBezTo>
                      <a:cubicBezTo>
                        <a:pt x="17" y="98"/>
                        <a:pt x="17" y="98"/>
                        <a:pt x="17" y="98"/>
                      </a:cubicBezTo>
                      <a:cubicBezTo>
                        <a:pt x="17" y="98"/>
                        <a:pt x="18" y="98"/>
                        <a:pt x="18" y="98"/>
                      </a:cubicBezTo>
                      <a:cubicBezTo>
                        <a:pt x="32" y="98"/>
                        <a:pt x="32" y="98"/>
                        <a:pt x="32" y="98"/>
                      </a:cubicBezTo>
                      <a:cubicBezTo>
                        <a:pt x="32" y="82"/>
                        <a:pt x="32" y="82"/>
                        <a:pt x="32" y="82"/>
                      </a:cubicBezTo>
                      <a:cubicBezTo>
                        <a:pt x="32" y="81"/>
                        <a:pt x="32" y="81"/>
                        <a:pt x="32" y="80"/>
                      </a:cubicBezTo>
                      <a:cubicBezTo>
                        <a:pt x="32" y="36"/>
                        <a:pt x="32" y="36"/>
                        <a:pt x="32" y="36"/>
                      </a:cubicBezTo>
                      <a:cubicBezTo>
                        <a:pt x="30" y="19"/>
                        <a:pt x="18" y="5"/>
                        <a:pt x="2" y="0"/>
                      </a:cubicBezTo>
                      <a:close/>
                    </a:path>
                  </a:pathLst>
                </a:custGeom>
                <a:solidFill>
                  <a:srgbClr val="75524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 name="Freeform 302"/>
                <p:cNvSpPr>
                  <a:spLocks/>
                </p:cNvSpPr>
                <p:nvPr/>
              </p:nvSpPr>
              <p:spPr bwMode="auto">
                <a:xfrm>
                  <a:off x="8704226" y="3532534"/>
                  <a:ext cx="467132" cy="396126"/>
                </a:xfrm>
                <a:custGeom>
                  <a:avLst/>
                  <a:gdLst>
                    <a:gd name="T0" fmla="*/ 53 w 53"/>
                    <a:gd name="T1" fmla="*/ 25 h 45"/>
                    <a:gd name="T2" fmla="*/ 39 w 53"/>
                    <a:gd name="T3" fmla="*/ 40 h 45"/>
                    <a:gd name="T4" fmla="*/ 28 w 53"/>
                    <a:gd name="T5" fmla="*/ 44 h 45"/>
                    <a:gd name="T6" fmla="*/ 16 w 53"/>
                    <a:gd name="T7" fmla="*/ 41 h 45"/>
                    <a:gd name="T8" fmla="*/ 0 w 53"/>
                    <a:gd name="T9" fmla="*/ 26 h 45"/>
                    <a:gd name="T10" fmla="*/ 25 w 53"/>
                    <a:gd name="T11" fmla="*/ 0 h 45"/>
                    <a:gd name="T12" fmla="*/ 53 w 53"/>
                    <a:gd name="T13" fmla="*/ 25 h 45"/>
                  </a:gdLst>
                  <a:ahLst/>
                  <a:cxnLst>
                    <a:cxn ang="0">
                      <a:pos x="T0" y="T1"/>
                    </a:cxn>
                    <a:cxn ang="0">
                      <a:pos x="T2" y="T3"/>
                    </a:cxn>
                    <a:cxn ang="0">
                      <a:pos x="T4" y="T5"/>
                    </a:cxn>
                    <a:cxn ang="0">
                      <a:pos x="T6" y="T7"/>
                    </a:cxn>
                    <a:cxn ang="0">
                      <a:pos x="T8" y="T9"/>
                    </a:cxn>
                    <a:cxn ang="0">
                      <a:pos x="T10" y="T11"/>
                    </a:cxn>
                    <a:cxn ang="0">
                      <a:pos x="T12" y="T13"/>
                    </a:cxn>
                  </a:cxnLst>
                  <a:rect l="0" t="0" r="r" b="b"/>
                  <a:pathLst>
                    <a:path w="53" h="45">
                      <a:moveTo>
                        <a:pt x="53" y="25"/>
                      </a:moveTo>
                      <a:cubicBezTo>
                        <a:pt x="39" y="40"/>
                        <a:pt x="39" y="40"/>
                        <a:pt x="39" y="40"/>
                      </a:cubicBezTo>
                      <a:cubicBezTo>
                        <a:pt x="36" y="43"/>
                        <a:pt x="32" y="44"/>
                        <a:pt x="28" y="44"/>
                      </a:cubicBezTo>
                      <a:cubicBezTo>
                        <a:pt x="23" y="45"/>
                        <a:pt x="20" y="44"/>
                        <a:pt x="16" y="41"/>
                      </a:cubicBezTo>
                      <a:cubicBezTo>
                        <a:pt x="0" y="26"/>
                        <a:pt x="0" y="26"/>
                        <a:pt x="0" y="26"/>
                      </a:cubicBezTo>
                      <a:cubicBezTo>
                        <a:pt x="25" y="0"/>
                        <a:pt x="25" y="0"/>
                        <a:pt x="25" y="0"/>
                      </a:cubicBezTo>
                      <a:lnTo>
                        <a:pt x="53" y="25"/>
                      </a:lnTo>
                      <a:close/>
                    </a:path>
                  </a:pathLst>
                </a:custGeom>
                <a:solidFill>
                  <a:srgbClr val="48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05"/>
                <p:cNvSpPr>
                  <a:spLocks/>
                </p:cNvSpPr>
                <p:nvPr/>
              </p:nvSpPr>
              <p:spPr bwMode="auto">
                <a:xfrm>
                  <a:off x="10213992" y="3353157"/>
                  <a:ext cx="336334" cy="1020215"/>
                </a:xfrm>
                <a:custGeom>
                  <a:avLst/>
                  <a:gdLst>
                    <a:gd name="T0" fmla="*/ 38 w 38"/>
                    <a:gd name="T1" fmla="*/ 20 h 115"/>
                    <a:gd name="T2" fmla="*/ 38 w 38"/>
                    <a:gd name="T3" fmla="*/ 96 h 115"/>
                    <a:gd name="T4" fmla="*/ 19 w 38"/>
                    <a:gd name="T5" fmla="*/ 115 h 115"/>
                    <a:gd name="T6" fmla="*/ 19 w 38"/>
                    <a:gd name="T7" fmla="*/ 115 h 115"/>
                    <a:gd name="T8" fmla="*/ 0 w 38"/>
                    <a:gd name="T9" fmla="*/ 96 h 115"/>
                    <a:gd name="T10" fmla="*/ 0 w 38"/>
                    <a:gd name="T11" fmla="*/ 0 h 115"/>
                    <a:gd name="T12" fmla="*/ 6 w 38"/>
                    <a:gd name="T13" fmla="*/ 0 h 115"/>
                    <a:gd name="T14" fmla="*/ 38 w 38"/>
                    <a:gd name="T15" fmla="*/ 20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15">
                      <a:moveTo>
                        <a:pt x="38" y="20"/>
                      </a:moveTo>
                      <a:cubicBezTo>
                        <a:pt x="38" y="96"/>
                        <a:pt x="38" y="96"/>
                        <a:pt x="38" y="96"/>
                      </a:cubicBezTo>
                      <a:cubicBezTo>
                        <a:pt x="38" y="106"/>
                        <a:pt x="30" y="115"/>
                        <a:pt x="19" y="115"/>
                      </a:cubicBezTo>
                      <a:cubicBezTo>
                        <a:pt x="19" y="115"/>
                        <a:pt x="19" y="115"/>
                        <a:pt x="19" y="115"/>
                      </a:cubicBezTo>
                      <a:cubicBezTo>
                        <a:pt x="9" y="115"/>
                        <a:pt x="0" y="106"/>
                        <a:pt x="0" y="96"/>
                      </a:cubicBezTo>
                      <a:cubicBezTo>
                        <a:pt x="0" y="0"/>
                        <a:pt x="0" y="0"/>
                        <a:pt x="0" y="0"/>
                      </a:cubicBezTo>
                      <a:cubicBezTo>
                        <a:pt x="6" y="0"/>
                        <a:pt x="6" y="0"/>
                        <a:pt x="6" y="0"/>
                      </a:cubicBezTo>
                      <a:lnTo>
                        <a:pt x="38" y="20"/>
                      </a:lnTo>
                      <a:close/>
                    </a:path>
                  </a:pathLst>
                </a:cu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3" name="Freeform 306"/>
                <p:cNvSpPr>
                  <a:spLocks/>
                </p:cNvSpPr>
                <p:nvPr/>
              </p:nvSpPr>
              <p:spPr bwMode="auto">
                <a:xfrm>
                  <a:off x="9552536" y="2673013"/>
                  <a:ext cx="201800" cy="213014"/>
                </a:xfrm>
                <a:custGeom>
                  <a:avLst/>
                  <a:gdLst>
                    <a:gd name="T0" fmla="*/ 0 w 54"/>
                    <a:gd name="T1" fmla="*/ 14 h 57"/>
                    <a:gd name="T2" fmla="*/ 28 w 54"/>
                    <a:gd name="T3" fmla="*/ 57 h 57"/>
                    <a:gd name="T4" fmla="*/ 54 w 54"/>
                    <a:gd name="T5" fmla="*/ 14 h 57"/>
                    <a:gd name="T6" fmla="*/ 28 w 54"/>
                    <a:gd name="T7" fmla="*/ 0 h 57"/>
                    <a:gd name="T8" fmla="*/ 0 w 54"/>
                    <a:gd name="T9" fmla="*/ 14 h 57"/>
                  </a:gdLst>
                  <a:ahLst/>
                  <a:cxnLst>
                    <a:cxn ang="0">
                      <a:pos x="T0" y="T1"/>
                    </a:cxn>
                    <a:cxn ang="0">
                      <a:pos x="T2" y="T3"/>
                    </a:cxn>
                    <a:cxn ang="0">
                      <a:pos x="T4" y="T5"/>
                    </a:cxn>
                    <a:cxn ang="0">
                      <a:pos x="T6" y="T7"/>
                    </a:cxn>
                    <a:cxn ang="0">
                      <a:pos x="T8" y="T9"/>
                    </a:cxn>
                  </a:cxnLst>
                  <a:rect l="0" t="0" r="r" b="b"/>
                  <a:pathLst>
                    <a:path w="54" h="57">
                      <a:moveTo>
                        <a:pt x="0" y="14"/>
                      </a:moveTo>
                      <a:lnTo>
                        <a:pt x="28" y="57"/>
                      </a:lnTo>
                      <a:lnTo>
                        <a:pt x="54" y="14"/>
                      </a:lnTo>
                      <a:lnTo>
                        <a:pt x="28" y="0"/>
                      </a:lnTo>
                      <a:lnTo>
                        <a:pt x="0" y="14"/>
                      </a:lnTo>
                      <a:close/>
                    </a:path>
                  </a:pathLst>
                </a:custGeom>
                <a:solidFill>
                  <a:srgbClr val="B0B0B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307"/>
                <p:cNvSpPr>
                  <a:spLocks/>
                </p:cNvSpPr>
                <p:nvPr/>
              </p:nvSpPr>
              <p:spPr bwMode="auto">
                <a:xfrm>
                  <a:off x="9552536" y="2673013"/>
                  <a:ext cx="89689" cy="194325"/>
                </a:xfrm>
                <a:custGeom>
                  <a:avLst/>
                  <a:gdLst>
                    <a:gd name="T0" fmla="*/ 0 w 24"/>
                    <a:gd name="T1" fmla="*/ 14 h 52"/>
                    <a:gd name="T2" fmla="*/ 24 w 24"/>
                    <a:gd name="T3" fmla="*/ 52 h 52"/>
                    <a:gd name="T4" fmla="*/ 24 w 24"/>
                    <a:gd name="T5" fmla="*/ 0 h 52"/>
                    <a:gd name="T6" fmla="*/ 0 w 24"/>
                    <a:gd name="T7" fmla="*/ 14 h 52"/>
                  </a:gdLst>
                  <a:ahLst/>
                  <a:cxnLst>
                    <a:cxn ang="0">
                      <a:pos x="T0" y="T1"/>
                    </a:cxn>
                    <a:cxn ang="0">
                      <a:pos x="T2" y="T3"/>
                    </a:cxn>
                    <a:cxn ang="0">
                      <a:pos x="T4" y="T5"/>
                    </a:cxn>
                    <a:cxn ang="0">
                      <a:pos x="T6" y="T7"/>
                    </a:cxn>
                  </a:cxnLst>
                  <a:rect l="0" t="0" r="r" b="b"/>
                  <a:pathLst>
                    <a:path w="24" h="52">
                      <a:moveTo>
                        <a:pt x="0" y="14"/>
                      </a:moveTo>
                      <a:lnTo>
                        <a:pt x="24" y="52"/>
                      </a:lnTo>
                      <a:lnTo>
                        <a:pt x="24" y="0"/>
                      </a:lnTo>
                      <a:lnTo>
                        <a:pt x="0" y="14"/>
                      </a:lnTo>
                      <a:close/>
                    </a:path>
                  </a:pathLst>
                </a:custGeom>
                <a:solidFill>
                  <a:srgbClr val="BFBFB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308"/>
                <p:cNvSpPr>
                  <a:spLocks/>
                </p:cNvSpPr>
                <p:nvPr/>
              </p:nvSpPr>
              <p:spPr bwMode="auto">
                <a:xfrm>
                  <a:off x="9313365" y="2557166"/>
                  <a:ext cx="336334" cy="239172"/>
                </a:xfrm>
                <a:custGeom>
                  <a:avLst/>
                  <a:gdLst>
                    <a:gd name="T0" fmla="*/ 33 w 90"/>
                    <a:gd name="T1" fmla="*/ 0 h 64"/>
                    <a:gd name="T2" fmla="*/ 0 w 90"/>
                    <a:gd name="T3" fmla="*/ 0 h 64"/>
                    <a:gd name="T4" fmla="*/ 35 w 90"/>
                    <a:gd name="T5" fmla="*/ 64 h 64"/>
                    <a:gd name="T6" fmla="*/ 90 w 90"/>
                    <a:gd name="T7" fmla="*/ 31 h 64"/>
                    <a:gd name="T8" fmla="*/ 33 w 90"/>
                    <a:gd name="T9" fmla="*/ 0 h 64"/>
                  </a:gdLst>
                  <a:ahLst/>
                  <a:cxnLst>
                    <a:cxn ang="0">
                      <a:pos x="T0" y="T1"/>
                    </a:cxn>
                    <a:cxn ang="0">
                      <a:pos x="T2" y="T3"/>
                    </a:cxn>
                    <a:cxn ang="0">
                      <a:pos x="T4" y="T5"/>
                    </a:cxn>
                    <a:cxn ang="0">
                      <a:pos x="T6" y="T7"/>
                    </a:cxn>
                    <a:cxn ang="0">
                      <a:pos x="T8" y="T9"/>
                    </a:cxn>
                  </a:cxnLst>
                  <a:rect l="0" t="0" r="r" b="b"/>
                  <a:pathLst>
                    <a:path w="90" h="64">
                      <a:moveTo>
                        <a:pt x="33" y="0"/>
                      </a:moveTo>
                      <a:lnTo>
                        <a:pt x="0" y="0"/>
                      </a:lnTo>
                      <a:lnTo>
                        <a:pt x="35" y="64"/>
                      </a:lnTo>
                      <a:lnTo>
                        <a:pt x="90" y="3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09"/>
                <p:cNvSpPr>
                  <a:spLocks/>
                </p:cNvSpPr>
                <p:nvPr/>
              </p:nvSpPr>
              <p:spPr bwMode="auto">
                <a:xfrm>
                  <a:off x="9657174" y="2557166"/>
                  <a:ext cx="336334" cy="239172"/>
                </a:xfrm>
                <a:custGeom>
                  <a:avLst/>
                  <a:gdLst>
                    <a:gd name="T0" fmla="*/ 57 w 90"/>
                    <a:gd name="T1" fmla="*/ 0 h 64"/>
                    <a:gd name="T2" fmla="*/ 90 w 90"/>
                    <a:gd name="T3" fmla="*/ 0 h 64"/>
                    <a:gd name="T4" fmla="*/ 55 w 90"/>
                    <a:gd name="T5" fmla="*/ 64 h 64"/>
                    <a:gd name="T6" fmla="*/ 0 w 90"/>
                    <a:gd name="T7" fmla="*/ 31 h 64"/>
                    <a:gd name="T8" fmla="*/ 57 w 90"/>
                    <a:gd name="T9" fmla="*/ 0 h 64"/>
                  </a:gdLst>
                  <a:ahLst/>
                  <a:cxnLst>
                    <a:cxn ang="0">
                      <a:pos x="T0" y="T1"/>
                    </a:cxn>
                    <a:cxn ang="0">
                      <a:pos x="T2" y="T3"/>
                    </a:cxn>
                    <a:cxn ang="0">
                      <a:pos x="T4" y="T5"/>
                    </a:cxn>
                    <a:cxn ang="0">
                      <a:pos x="T6" y="T7"/>
                    </a:cxn>
                    <a:cxn ang="0">
                      <a:pos x="T8" y="T9"/>
                    </a:cxn>
                  </a:cxnLst>
                  <a:rect l="0" t="0" r="r" b="b"/>
                  <a:pathLst>
                    <a:path w="90" h="64">
                      <a:moveTo>
                        <a:pt x="57" y="0"/>
                      </a:moveTo>
                      <a:lnTo>
                        <a:pt x="90" y="0"/>
                      </a:lnTo>
                      <a:lnTo>
                        <a:pt x="55" y="64"/>
                      </a:lnTo>
                      <a:lnTo>
                        <a:pt x="0" y="31"/>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10"/>
                <p:cNvSpPr>
                  <a:spLocks/>
                </p:cNvSpPr>
                <p:nvPr/>
              </p:nvSpPr>
              <p:spPr bwMode="auto">
                <a:xfrm>
                  <a:off x="9571220" y="2785126"/>
                  <a:ext cx="168168" cy="411075"/>
                </a:xfrm>
                <a:custGeom>
                  <a:avLst/>
                  <a:gdLst>
                    <a:gd name="T0" fmla="*/ 0 w 45"/>
                    <a:gd name="T1" fmla="*/ 67 h 110"/>
                    <a:gd name="T2" fmla="*/ 23 w 45"/>
                    <a:gd name="T3" fmla="*/ 0 h 110"/>
                    <a:gd name="T4" fmla="*/ 45 w 45"/>
                    <a:gd name="T5" fmla="*/ 69 h 110"/>
                    <a:gd name="T6" fmla="*/ 23 w 45"/>
                    <a:gd name="T7" fmla="*/ 110 h 110"/>
                    <a:gd name="T8" fmla="*/ 0 w 45"/>
                    <a:gd name="T9" fmla="*/ 67 h 110"/>
                  </a:gdLst>
                  <a:ahLst/>
                  <a:cxnLst>
                    <a:cxn ang="0">
                      <a:pos x="T0" y="T1"/>
                    </a:cxn>
                    <a:cxn ang="0">
                      <a:pos x="T2" y="T3"/>
                    </a:cxn>
                    <a:cxn ang="0">
                      <a:pos x="T4" y="T5"/>
                    </a:cxn>
                    <a:cxn ang="0">
                      <a:pos x="T6" y="T7"/>
                    </a:cxn>
                    <a:cxn ang="0">
                      <a:pos x="T8" y="T9"/>
                    </a:cxn>
                  </a:cxnLst>
                  <a:rect l="0" t="0" r="r" b="b"/>
                  <a:pathLst>
                    <a:path w="45" h="110">
                      <a:moveTo>
                        <a:pt x="0" y="67"/>
                      </a:moveTo>
                      <a:lnTo>
                        <a:pt x="23" y="0"/>
                      </a:lnTo>
                      <a:lnTo>
                        <a:pt x="45" y="69"/>
                      </a:lnTo>
                      <a:lnTo>
                        <a:pt x="23" y="110"/>
                      </a:lnTo>
                      <a:lnTo>
                        <a:pt x="0" y="67"/>
                      </a:lnTo>
                      <a:close/>
                    </a:path>
                  </a:pathLst>
                </a:custGeom>
                <a:solidFill>
                  <a:srgbClr val="B0B0B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8" name="Freeform 311"/>
                <p:cNvSpPr>
                  <a:spLocks/>
                </p:cNvSpPr>
                <p:nvPr/>
              </p:nvSpPr>
              <p:spPr bwMode="auto">
                <a:xfrm>
                  <a:off x="9571220" y="2815022"/>
                  <a:ext cx="78479" cy="362494"/>
                </a:xfrm>
                <a:custGeom>
                  <a:avLst/>
                  <a:gdLst>
                    <a:gd name="T0" fmla="*/ 0 w 21"/>
                    <a:gd name="T1" fmla="*/ 59 h 97"/>
                    <a:gd name="T2" fmla="*/ 21 w 21"/>
                    <a:gd name="T3" fmla="*/ 0 h 97"/>
                    <a:gd name="T4" fmla="*/ 21 w 21"/>
                    <a:gd name="T5" fmla="*/ 97 h 97"/>
                    <a:gd name="T6" fmla="*/ 0 w 21"/>
                    <a:gd name="T7" fmla="*/ 59 h 97"/>
                  </a:gdLst>
                  <a:ahLst/>
                  <a:cxnLst>
                    <a:cxn ang="0">
                      <a:pos x="T0" y="T1"/>
                    </a:cxn>
                    <a:cxn ang="0">
                      <a:pos x="T2" y="T3"/>
                    </a:cxn>
                    <a:cxn ang="0">
                      <a:pos x="T4" y="T5"/>
                    </a:cxn>
                    <a:cxn ang="0">
                      <a:pos x="T6" y="T7"/>
                    </a:cxn>
                  </a:cxnLst>
                  <a:rect l="0" t="0" r="r" b="b"/>
                  <a:pathLst>
                    <a:path w="21" h="97">
                      <a:moveTo>
                        <a:pt x="0" y="59"/>
                      </a:moveTo>
                      <a:lnTo>
                        <a:pt x="21" y="0"/>
                      </a:lnTo>
                      <a:lnTo>
                        <a:pt x="21" y="97"/>
                      </a:lnTo>
                      <a:lnTo>
                        <a:pt x="0" y="59"/>
                      </a:lnTo>
                      <a:close/>
                    </a:path>
                  </a:pathLst>
                </a:custGeom>
                <a:solidFill>
                  <a:srgbClr val="BFBFB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312"/>
                <p:cNvSpPr>
                  <a:spLocks/>
                </p:cNvSpPr>
                <p:nvPr/>
              </p:nvSpPr>
              <p:spPr bwMode="auto">
                <a:xfrm>
                  <a:off x="9190042" y="2564640"/>
                  <a:ext cx="467132" cy="949210"/>
                </a:xfrm>
                <a:custGeom>
                  <a:avLst/>
                  <a:gdLst>
                    <a:gd name="T0" fmla="*/ 33 w 125"/>
                    <a:gd name="T1" fmla="*/ 0 h 254"/>
                    <a:gd name="T2" fmla="*/ 0 w 125"/>
                    <a:gd name="T3" fmla="*/ 83 h 254"/>
                    <a:gd name="T4" fmla="*/ 54 w 125"/>
                    <a:gd name="T5" fmla="*/ 81 h 254"/>
                    <a:gd name="T6" fmla="*/ 12 w 125"/>
                    <a:gd name="T7" fmla="*/ 128 h 254"/>
                    <a:gd name="T8" fmla="*/ 123 w 125"/>
                    <a:gd name="T9" fmla="*/ 254 h 254"/>
                    <a:gd name="T10" fmla="*/ 125 w 125"/>
                    <a:gd name="T11" fmla="*/ 169 h 254"/>
                    <a:gd name="T12" fmla="*/ 33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33" y="0"/>
                      </a:moveTo>
                      <a:lnTo>
                        <a:pt x="0" y="83"/>
                      </a:lnTo>
                      <a:lnTo>
                        <a:pt x="54" y="81"/>
                      </a:lnTo>
                      <a:lnTo>
                        <a:pt x="12" y="128"/>
                      </a:lnTo>
                      <a:lnTo>
                        <a:pt x="123" y="254"/>
                      </a:lnTo>
                      <a:lnTo>
                        <a:pt x="125" y="169"/>
                      </a:lnTo>
                      <a:lnTo>
                        <a:pt x="33" y="0"/>
                      </a:lnTo>
                      <a:close/>
                    </a:path>
                  </a:pathLst>
                </a:custGeom>
                <a:solidFill>
                  <a:srgbClr val="5E5E5E"/>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313"/>
                <p:cNvSpPr>
                  <a:spLocks/>
                </p:cNvSpPr>
                <p:nvPr/>
              </p:nvSpPr>
              <p:spPr bwMode="auto">
                <a:xfrm>
                  <a:off x="9649700" y="2564640"/>
                  <a:ext cx="467132" cy="949210"/>
                </a:xfrm>
                <a:custGeom>
                  <a:avLst/>
                  <a:gdLst>
                    <a:gd name="T0" fmla="*/ 92 w 125"/>
                    <a:gd name="T1" fmla="*/ 0 h 254"/>
                    <a:gd name="T2" fmla="*/ 125 w 125"/>
                    <a:gd name="T3" fmla="*/ 83 h 254"/>
                    <a:gd name="T4" fmla="*/ 71 w 125"/>
                    <a:gd name="T5" fmla="*/ 81 h 254"/>
                    <a:gd name="T6" fmla="*/ 113 w 125"/>
                    <a:gd name="T7" fmla="*/ 128 h 254"/>
                    <a:gd name="T8" fmla="*/ 0 w 125"/>
                    <a:gd name="T9" fmla="*/ 254 h 254"/>
                    <a:gd name="T10" fmla="*/ 0 w 125"/>
                    <a:gd name="T11" fmla="*/ 169 h 254"/>
                    <a:gd name="T12" fmla="*/ 92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92" y="0"/>
                      </a:moveTo>
                      <a:lnTo>
                        <a:pt x="125" y="83"/>
                      </a:lnTo>
                      <a:lnTo>
                        <a:pt x="71" y="81"/>
                      </a:lnTo>
                      <a:lnTo>
                        <a:pt x="113" y="128"/>
                      </a:lnTo>
                      <a:lnTo>
                        <a:pt x="0" y="254"/>
                      </a:lnTo>
                      <a:lnTo>
                        <a:pt x="0" y="169"/>
                      </a:lnTo>
                      <a:lnTo>
                        <a:pt x="92" y="0"/>
                      </a:lnTo>
                      <a:close/>
                    </a:path>
                  </a:pathLst>
                </a:custGeom>
                <a:solidFill>
                  <a:srgbClr val="4C4C4C"/>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314"/>
                <p:cNvSpPr>
                  <a:spLocks/>
                </p:cNvSpPr>
                <p:nvPr/>
              </p:nvSpPr>
              <p:spPr bwMode="auto">
                <a:xfrm>
                  <a:off x="8199726" y="3061667"/>
                  <a:ext cx="369969" cy="373704"/>
                </a:xfrm>
                <a:custGeom>
                  <a:avLst/>
                  <a:gdLst>
                    <a:gd name="T0" fmla="*/ 42 w 42"/>
                    <a:gd name="T1" fmla="*/ 14 h 42"/>
                    <a:gd name="T2" fmla="*/ 34 w 42"/>
                    <a:gd name="T3" fmla="*/ 7 h 42"/>
                    <a:gd name="T4" fmla="*/ 7 w 42"/>
                    <a:gd name="T5" fmla="*/ 8 h 42"/>
                    <a:gd name="T6" fmla="*/ 7 w 42"/>
                    <a:gd name="T7" fmla="*/ 8 h 42"/>
                    <a:gd name="T8" fmla="*/ 8 w 42"/>
                    <a:gd name="T9" fmla="*/ 35 h 42"/>
                    <a:gd name="T10" fmla="*/ 17 w 42"/>
                    <a:gd name="T11" fmla="*/ 42 h 42"/>
                    <a:gd name="T12" fmla="*/ 42 w 42"/>
                    <a:gd name="T13" fmla="*/ 14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42" y="14"/>
                      </a:moveTo>
                      <a:cubicBezTo>
                        <a:pt x="34" y="7"/>
                        <a:pt x="34" y="7"/>
                        <a:pt x="34" y="7"/>
                      </a:cubicBezTo>
                      <a:cubicBezTo>
                        <a:pt x="27" y="0"/>
                        <a:pt x="14" y="0"/>
                        <a:pt x="7" y="8"/>
                      </a:cubicBezTo>
                      <a:cubicBezTo>
                        <a:pt x="7" y="8"/>
                        <a:pt x="7" y="8"/>
                        <a:pt x="7" y="8"/>
                      </a:cubicBezTo>
                      <a:cubicBezTo>
                        <a:pt x="0" y="16"/>
                        <a:pt x="1" y="28"/>
                        <a:pt x="8" y="35"/>
                      </a:cubicBezTo>
                      <a:cubicBezTo>
                        <a:pt x="17" y="42"/>
                        <a:pt x="17" y="42"/>
                        <a:pt x="17" y="42"/>
                      </a:cubicBezTo>
                      <a:lnTo>
                        <a:pt x="42" y="14"/>
                      </a:ln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315"/>
                <p:cNvSpPr>
                  <a:spLocks/>
                </p:cNvSpPr>
                <p:nvPr/>
              </p:nvSpPr>
              <p:spPr bwMode="auto">
                <a:xfrm>
                  <a:off x="8233358" y="2919658"/>
                  <a:ext cx="257857" cy="239172"/>
                </a:xfrm>
                <a:custGeom>
                  <a:avLst/>
                  <a:gdLst>
                    <a:gd name="T0" fmla="*/ 2 w 29"/>
                    <a:gd name="T1" fmla="*/ 8 h 27"/>
                    <a:gd name="T2" fmla="*/ 1 w 29"/>
                    <a:gd name="T3" fmla="*/ 2 h 27"/>
                    <a:gd name="T4" fmla="*/ 7 w 29"/>
                    <a:gd name="T5" fmla="*/ 2 h 27"/>
                    <a:gd name="T6" fmla="*/ 27 w 29"/>
                    <a:gd name="T7" fmla="*/ 19 h 27"/>
                    <a:gd name="T8" fmla="*/ 27 w 29"/>
                    <a:gd name="T9" fmla="*/ 25 h 27"/>
                    <a:gd name="T10" fmla="*/ 22 w 29"/>
                    <a:gd name="T11" fmla="*/ 26 h 27"/>
                    <a:gd name="T12" fmla="*/ 2 w 29"/>
                    <a:gd name="T13" fmla="*/ 8 h 27"/>
                  </a:gdLst>
                  <a:ahLst/>
                  <a:cxnLst>
                    <a:cxn ang="0">
                      <a:pos x="T0" y="T1"/>
                    </a:cxn>
                    <a:cxn ang="0">
                      <a:pos x="T2" y="T3"/>
                    </a:cxn>
                    <a:cxn ang="0">
                      <a:pos x="T4" y="T5"/>
                    </a:cxn>
                    <a:cxn ang="0">
                      <a:pos x="T6" y="T7"/>
                    </a:cxn>
                    <a:cxn ang="0">
                      <a:pos x="T8" y="T9"/>
                    </a:cxn>
                    <a:cxn ang="0">
                      <a:pos x="T10" y="T11"/>
                    </a:cxn>
                    <a:cxn ang="0">
                      <a:pos x="T12" y="T13"/>
                    </a:cxn>
                  </a:cxnLst>
                  <a:rect l="0" t="0" r="r" b="b"/>
                  <a:pathLst>
                    <a:path w="29" h="27">
                      <a:moveTo>
                        <a:pt x="2" y="8"/>
                      </a:moveTo>
                      <a:cubicBezTo>
                        <a:pt x="0" y="7"/>
                        <a:pt x="0" y="4"/>
                        <a:pt x="1" y="2"/>
                      </a:cubicBezTo>
                      <a:cubicBezTo>
                        <a:pt x="2" y="1"/>
                        <a:pt x="5" y="0"/>
                        <a:pt x="7" y="2"/>
                      </a:cubicBezTo>
                      <a:cubicBezTo>
                        <a:pt x="27" y="19"/>
                        <a:pt x="27" y="19"/>
                        <a:pt x="27" y="19"/>
                      </a:cubicBezTo>
                      <a:cubicBezTo>
                        <a:pt x="28" y="21"/>
                        <a:pt x="29" y="23"/>
                        <a:pt x="27" y="25"/>
                      </a:cubicBezTo>
                      <a:cubicBezTo>
                        <a:pt x="26" y="27"/>
                        <a:pt x="23" y="27"/>
                        <a:pt x="22" y="26"/>
                      </a:cubicBezTo>
                      <a:lnTo>
                        <a:pt x="2" y="8"/>
                      </a:ln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3" name="Freeform 316"/>
                <p:cNvSpPr>
                  <a:spLocks/>
                </p:cNvSpPr>
                <p:nvPr/>
              </p:nvSpPr>
              <p:spPr bwMode="auto">
                <a:xfrm>
                  <a:off x="8412736" y="2957031"/>
                  <a:ext cx="168168" cy="254120"/>
                </a:xfrm>
                <a:custGeom>
                  <a:avLst/>
                  <a:gdLst>
                    <a:gd name="T0" fmla="*/ 2 w 19"/>
                    <a:gd name="T1" fmla="*/ 7 h 29"/>
                    <a:gd name="T2" fmla="*/ 9 w 19"/>
                    <a:gd name="T3" fmla="*/ 4 h 29"/>
                    <a:gd name="T4" fmla="*/ 14 w 19"/>
                    <a:gd name="T5" fmla="*/ 10 h 29"/>
                    <a:gd name="T6" fmla="*/ 18 w 19"/>
                    <a:gd name="T7" fmla="*/ 23 h 29"/>
                    <a:gd name="T8" fmla="*/ 16 w 19"/>
                    <a:gd name="T9" fmla="*/ 28 h 29"/>
                    <a:gd name="T10" fmla="*/ 11 w 19"/>
                    <a:gd name="T11" fmla="*/ 26 h 29"/>
                    <a:gd name="T12" fmla="*/ 7 w 19"/>
                    <a:gd name="T13" fmla="*/ 15 h 29"/>
                    <a:gd name="T14" fmla="*/ 2 w 19"/>
                    <a:gd name="T15" fmla="*/ 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9">
                      <a:moveTo>
                        <a:pt x="2" y="7"/>
                      </a:moveTo>
                      <a:cubicBezTo>
                        <a:pt x="0" y="2"/>
                        <a:pt x="7" y="0"/>
                        <a:pt x="9" y="4"/>
                      </a:cubicBezTo>
                      <a:cubicBezTo>
                        <a:pt x="14" y="10"/>
                        <a:pt x="14" y="10"/>
                        <a:pt x="14" y="10"/>
                      </a:cubicBezTo>
                      <a:cubicBezTo>
                        <a:pt x="18" y="23"/>
                        <a:pt x="18" y="23"/>
                        <a:pt x="18" y="23"/>
                      </a:cubicBezTo>
                      <a:cubicBezTo>
                        <a:pt x="19" y="25"/>
                        <a:pt x="18" y="27"/>
                        <a:pt x="16" y="28"/>
                      </a:cubicBezTo>
                      <a:cubicBezTo>
                        <a:pt x="14" y="29"/>
                        <a:pt x="11" y="28"/>
                        <a:pt x="11" y="26"/>
                      </a:cubicBezTo>
                      <a:cubicBezTo>
                        <a:pt x="7" y="15"/>
                        <a:pt x="7" y="15"/>
                        <a:pt x="7" y="15"/>
                      </a:cubicBezTo>
                      <a:lnTo>
                        <a:pt x="2" y="7"/>
                      </a:ln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4" name="Freeform 317"/>
                <p:cNvSpPr>
                  <a:spLocks/>
                </p:cNvSpPr>
                <p:nvPr/>
              </p:nvSpPr>
              <p:spPr bwMode="auto">
                <a:xfrm>
                  <a:off x="10083197" y="4212677"/>
                  <a:ext cx="627824" cy="302702"/>
                </a:xfrm>
                <a:custGeom>
                  <a:avLst/>
                  <a:gdLst>
                    <a:gd name="T0" fmla="*/ 23 w 71"/>
                    <a:gd name="T1" fmla="*/ 0 h 34"/>
                    <a:gd name="T2" fmla="*/ 49 w 71"/>
                    <a:gd name="T3" fmla="*/ 0 h 34"/>
                    <a:gd name="T4" fmla="*/ 49 w 71"/>
                    <a:gd name="T5" fmla="*/ 0 h 34"/>
                    <a:gd name="T6" fmla="*/ 49 w 71"/>
                    <a:gd name="T7" fmla="*/ 0 h 34"/>
                    <a:gd name="T8" fmla="*/ 65 w 71"/>
                    <a:gd name="T9" fmla="*/ 7 h 34"/>
                    <a:gd name="T10" fmla="*/ 71 w 71"/>
                    <a:gd name="T11" fmla="*/ 22 h 34"/>
                    <a:gd name="T12" fmla="*/ 71 w 71"/>
                    <a:gd name="T13" fmla="*/ 22 h 34"/>
                    <a:gd name="T14" fmla="*/ 71 w 71"/>
                    <a:gd name="T15" fmla="*/ 22 h 34"/>
                    <a:gd name="T16" fmla="*/ 71 w 71"/>
                    <a:gd name="T17" fmla="*/ 34 h 34"/>
                    <a:gd name="T18" fmla="*/ 62 w 71"/>
                    <a:gd name="T19" fmla="*/ 34 h 34"/>
                    <a:gd name="T20" fmla="*/ 62 w 71"/>
                    <a:gd name="T21" fmla="*/ 22 h 34"/>
                    <a:gd name="T22" fmla="*/ 62 w 71"/>
                    <a:gd name="T23" fmla="*/ 22 h 34"/>
                    <a:gd name="T24" fmla="*/ 62 w 71"/>
                    <a:gd name="T25" fmla="*/ 22 h 34"/>
                    <a:gd name="T26" fmla="*/ 58 w 71"/>
                    <a:gd name="T27" fmla="*/ 14 h 34"/>
                    <a:gd name="T28" fmla="*/ 49 w 71"/>
                    <a:gd name="T29" fmla="*/ 10 h 34"/>
                    <a:gd name="T30" fmla="*/ 49 w 71"/>
                    <a:gd name="T31" fmla="*/ 10 h 34"/>
                    <a:gd name="T32" fmla="*/ 49 w 71"/>
                    <a:gd name="T33" fmla="*/ 10 h 34"/>
                    <a:gd name="T34" fmla="*/ 23 w 71"/>
                    <a:gd name="T35" fmla="*/ 10 h 34"/>
                    <a:gd name="T36" fmla="*/ 23 w 71"/>
                    <a:gd name="T37" fmla="*/ 10 h 34"/>
                    <a:gd name="T38" fmla="*/ 23 w 71"/>
                    <a:gd name="T39" fmla="*/ 10 h 34"/>
                    <a:gd name="T40" fmla="*/ 14 w 71"/>
                    <a:gd name="T41" fmla="*/ 14 h 34"/>
                    <a:gd name="T42" fmla="*/ 10 w 71"/>
                    <a:gd name="T43" fmla="*/ 22 h 34"/>
                    <a:gd name="T44" fmla="*/ 10 w 71"/>
                    <a:gd name="T45" fmla="*/ 22 h 34"/>
                    <a:gd name="T46" fmla="*/ 10 w 71"/>
                    <a:gd name="T47" fmla="*/ 22 h 34"/>
                    <a:gd name="T48" fmla="*/ 10 w 71"/>
                    <a:gd name="T49" fmla="*/ 34 h 34"/>
                    <a:gd name="T50" fmla="*/ 0 w 71"/>
                    <a:gd name="T51" fmla="*/ 34 h 34"/>
                    <a:gd name="T52" fmla="*/ 0 w 71"/>
                    <a:gd name="T53" fmla="*/ 22 h 34"/>
                    <a:gd name="T54" fmla="*/ 0 w 71"/>
                    <a:gd name="T55" fmla="*/ 22 h 34"/>
                    <a:gd name="T56" fmla="*/ 0 w 71"/>
                    <a:gd name="T57" fmla="*/ 22 h 34"/>
                    <a:gd name="T58" fmla="*/ 7 w 71"/>
                    <a:gd name="T59" fmla="*/ 7 h 34"/>
                    <a:gd name="T60" fmla="*/ 23 w 71"/>
                    <a:gd name="T61" fmla="*/ 0 h 34"/>
                    <a:gd name="T62" fmla="*/ 23 w 71"/>
                    <a:gd name="T6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34">
                      <a:moveTo>
                        <a:pt x="23" y="0"/>
                      </a:moveTo>
                      <a:cubicBezTo>
                        <a:pt x="49" y="0"/>
                        <a:pt x="49" y="0"/>
                        <a:pt x="49" y="0"/>
                      </a:cubicBezTo>
                      <a:cubicBezTo>
                        <a:pt x="49" y="0"/>
                        <a:pt x="49" y="0"/>
                        <a:pt x="49" y="0"/>
                      </a:cubicBezTo>
                      <a:cubicBezTo>
                        <a:pt x="49" y="0"/>
                        <a:pt x="49" y="0"/>
                        <a:pt x="49" y="0"/>
                      </a:cubicBezTo>
                      <a:cubicBezTo>
                        <a:pt x="55" y="0"/>
                        <a:pt x="61" y="3"/>
                        <a:pt x="65" y="7"/>
                      </a:cubicBezTo>
                      <a:cubicBezTo>
                        <a:pt x="69" y="11"/>
                        <a:pt x="71" y="16"/>
                        <a:pt x="71" y="22"/>
                      </a:cubicBezTo>
                      <a:cubicBezTo>
                        <a:pt x="71" y="22"/>
                        <a:pt x="71" y="22"/>
                        <a:pt x="71" y="22"/>
                      </a:cubicBezTo>
                      <a:cubicBezTo>
                        <a:pt x="71" y="22"/>
                        <a:pt x="71" y="22"/>
                        <a:pt x="71" y="22"/>
                      </a:cubicBezTo>
                      <a:cubicBezTo>
                        <a:pt x="71" y="34"/>
                        <a:pt x="71" y="34"/>
                        <a:pt x="71" y="34"/>
                      </a:cubicBezTo>
                      <a:cubicBezTo>
                        <a:pt x="62" y="34"/>
                        <a:pt x="62" y="34"/>
                        <a:pt x="62" y="34"/>
                      </a:cubicBezTo>
                      <a:cubicBezTo>
                        <a:pt x="62" y="22"/>
                        <a:pt x="62" y="22"/>
                        <a:pt x="62" y="22"/>
                      </a:cubicBezTo>
                      <a:cubicBezTo>
                        <a:pt x="62" y="22"/>
                        <a:pt x="62" y="22"/>
                        <a:pt x="62" y="22"/>
                      </a:cubicBezTo>
                      <a:cubicBezTo>
                        <a:pt x="62" y="22"/>
                        <a:pt x="62" y="22"/>
                        <a:pt x="62" y="22"/>
                      </a:cubicBezTo>
                      <a:cubicBezTo>
                        <a:pt x="62" y="19"/>
                        <a:pt x="60" y="16"/>
                        <a:pt x="58" y="14"/>
                      </a:cubicBezTo>
                      <a:cubicBezTo>
                        <a:pt x="56" y="11"/>
                        <a:pt x="53" y="10"/>
                        <a:pt x="49" y="10"/>
                      </a:cubicBezTo>
                      <a:cubicBezTo>
                        <a:pt x="49" y="10"/>
                        <a:pt x="49" y="10"/>
                        <a:pt x="49" y="10"/>
                      </a:cubicBezTo>
                      <a:cubicBezTo>
                        <a:pt x="49" y="10"/>
                        <a:pt x="49" y="10"/>
                        <a:pt x="49" y="10"/>
                      </a:cubicBezTo>
                      <a:cubicBezTo>
                        <a:pt x="23" y="10"/>
                        <a:pt x="23" y="10"/>
                        <a:pt x="23" y="10"/>
                      </a:cubicBezTo>
                      <a:cubicBezTo>
                        <a:pt x="23" y="10"/>
                        <a:pt x="23" y="10"/>
                        <a:pt x="23" y="10"/>
                      </a:cubicBezTo>
                      <a:cubicBezTo>
                        <a:pt x="23" y="10"/>
                        <a:pt x="23" y="10"/>
                        <a:pt x="23" y="10"/>
                      </a:cubicBezTo>
                      <a:cubicBezTo>
                        <a:pt x="19" y="10"/>
                        <a:pt x="16" y="11"/>
                        <a:pt x="14" y="14"/>
                      </a:cubicBezTo>
                      <a:cubicBezTo>
                        <a:pt x="11" y="16"/>
                        <a:pt x="10" y="19"/>
                        <a:pt x="10" y="22"/>
                      </a:cubicBezTo>
                      <a:cubicBezTo>
                        <a:pt x="10" y="22"/>
                        <a:pt x="10" y="22"/>
                        <a:pt x="10" y="22"/>
                      </a:cubicBezTo>
                      <a:cubicBezTo>
                        <a:pt x="10" y="22"/>
                        <a:pt x="10" y="22"/>
                        <a:pt x="10" y="22"/>
                      </a:cubicBezTo>
                      <a:cubicBezTo>
                        <a:pt x="10" y="34"/>
                        <a:pt x="10" y="34"/>
                        <a:pt x="10" y="34"/>
                      </a:cubicBezTo>
                      <a:cubicBezTo>
                        <a:pt x="0" y="34"/>
                        <a:pt x="0" y="34"/>
                        <a:pt x="0" y="34"/>
                      </a:cubicBezTo>
                      <a:cubicBezTo>
                        <a:pt x="0" y="22"/>
                        <a:pt x="0" y="22"/>
                        <a:pt x="0" y="22"/>
                      </a:cubicBezTo>
                      <a:cubicBezTo>
                        <a:pt x="0" y="22"/>
                        <a:pt x="0" y="22"/>
                        <a:pt x="0" y="22"/>
                      </a:cubicBezTo>
                      <a:cubicBezTo>
                        <a:pt x="0" y="22"/>
                        <a:pt x="0" y="22"/>
                        <a:pt x="0" y="22"/>
                      </a:cubicBezTo>
                      <a:cubicBezTo>
                        <a:pt x="0" y="16"/>
                        <a:pt x="3" y="11"/>
                        <a:pt x="7" y="7"/>
                      </a:cubicBezTo>
                      <a:cubicBezTo>
                        <a:pt x="11" y="3"/>
                        <a:pt x="17" y="1"/>
                        <a:pt x="23" y="0"/>
                      </a:cubicBezTo>
                      <a:cubicBezTo>
                        <a:pt x="23" y="0"/>
                        <a:pt x="23" y="0"/>
                        <a:pt x="23" y="0"/>
                      </a:cubicBezTo>
                      <a:close/>
                    </a:path>
                  </a:pathLst>
                </a:custGeom>
                <a:solidFill>
                  <a:srgbClr val="7C7A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319"/>
                <p:cNvSpPr>
                  <a:spLocks noChangeArrowheads="1"/>
                </p:cNvSpPr>
                <p:nvPr/>
              </p:nvSpPr>
              <p:spPr bwMode="auto">
                <a:xfrm>
                  <a:off x="9739389" y="4470534"/>
                  <a:ext cx="1322914" cy="982844"/>
                </a:xfrm>
                <a:prstGeom prst="rect">
                  <a:avLst/>
                </a:pr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 name="Freeform 320"/>
                <p:cNvSpPr>
                  <a:spLocks/>
                </p:cNvSpPr>
                <p:nvPr/>
              </p:nvSpPr>
              <p:spPr bwMode="auto">
                <a:xfrm>
                  <a:off x="9739389" y="4515379"/>
                  <a:ext cx="1322914" cy="646510"/>
                </a:xfrm>
                <a:custGeom>
                  <a:avLst/>
                  <a:gdLst>
                    <a:gd name="T0" fmla="*/ 354 w 354"/>
                    <a:gd name="T1" fmla="*/ 0 h 173"/>
                    <a:gd name="T2" fmla="*/ 354 w 354"/>
                    <a:gd name="T3" fmla="*/ 133 h 173"/>
                    <a:gd name="T4" fmla="*/ 182 w 354"/>
                    <a:gd name="T5" fmla="*/ 173 h 173"/>
                    <a:gd name="T6" fmla="*/ 0 w 354"/>
                    <a:gd name="T7" fmla="*/ 133 h 173"/>
                    <a:gd name="T8" fmla="*/ 0 w 354"/>
                    <a:gd name="T9" fmla="*/ 0 h 173"/>
                    <a:gd name="T10" fmla="*/ 354 w 354"/>
                    <a:gd name="T11" fmla="*/ 0 h 173"/>
                  </a:gdLst>
                  <a:ahLst/>
                  <a:cxnLst>
                    <a:cxn ang="0">
                      <a:pos x="T0" y="T1"/>
                    </a:cxn>
                    <a:cxn ang="0">
                      <a:pos x="T2" y="T3"/>
                    </a:cxn>
                    <a:cxn ang="0">
                      <a:pos x="T4" y="T5"/>
                    </a:cxn>
                    <a:cxn ang="0">
                      <a:pos x="T6" y="T7"/>
                    </a:cxn>
                    <a:cxn ang="0">
                      <a:pos x="T8" y="T9"/>
                    </a:cxn>
                    <a:cxn ang="0">
                      <a:pos x="T10" y="T11"/>
                    </a:cxn>
                  </a:cxnLst>
                  <a:rect l="0" t="0" r="r" b="b"/>
                  <a:pathLst>
                    <a:path w="354" h="173">
                      <a:moveTo>
                        <a:pt x="354" y="0"/>
                      </a:moveTo>
                      <a:lnTo>
                        <a:pt x="354" y="133"/>
                      </a:lnTo>
                      <a:lnTo>
                        <a:pt x="182" y="173"/>
                      </a:lnTo>
                      <a:lnTo>
                        <a:pt x="0" y="133"/>
                      </a:lnTo>
                      <a:lnTo>
                        <a:pt x="0" y="0"/>
                      </a:lnTo>
                      <a:lnTo>
                        <a:pt x="354" y="0"/>
                      </a:lnTo>
                      <a:close/>
                    </a:path>
                  </a:pathLst>
                </a:custGeom>
                <a:solidFill>
                  <a:srgbClr val="420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21"/>
                <p:cNvSpPr>
                  <a:spLocks/>
                </p:cNvSpPr>
                <p:nvPr/>
              </p:nvSpPr>
              <p:spPr bwMode="auto">
                <a:xfrm>
                  <a:off x="9702018" y="4451848"/>
                  <a:ext cx="1397655" cy="683881"/>
                </a:xfrm>
                <a:custGeom>
                  <a:avLst/>
                  <a:gdLst>
                    <a:gd name="T0" fmla="*/ 0 w 374"/>
                    <a:gd name="T1" fmla="*/ 0 h 183"/>
                    <a:gd name="T2" fmla="*/ 374 w 374"/>
                    <a:gd name="T3" fmla="*/ 0 h 183"/>
                    <a:gd name="T4" fmla="*/ 374 w 374"/>
                    <a:gd name="T5" fmla="*/ 140 h 183"/>
                    <a:gd name="T6" fmla="*/ 194 w 374"/>
                    <a:gd name="T7" fmla="*/ 183 h 183"/>
                    <a:gd name="T8" fmla="*/ 0 w 374"/>
                    <a:gd name="T9" fmla="*/ 140 h 183"/>
                    <a:gd name="T10" fmla="*/ 0 w 374"/>
                    <a:gd name="T11" fmla="*/ 0 h 183"/>
                  </a:gdLst>
                  <a:ahLst/>
                  <a:cxnLst>
                    <a:cxn ang="0">
                      <a:pos x="T0" y="T1"/>
                    </a:cxn>
                    <a:cxn ang="0">
                      <a:pos x="T2" y="T3"/>
                    </a:cxn>
                    <a:cxn ang="0">
                      <a:pos x="T4" y="T5"/>
                    </a:cxn>
                    <a:cxn ang="0">
                      <a:pos x="T6" y="T7"/>
                    </a:cxn>
                    <a:cxn ang="0">
                      <a:pos x="T8" y="T9"/>
                    </a:cxn>
                    <a:cxn ang="0">
                      <a:pos x="T10" y="T11"/>
                    </a:cxn>
                  </a:cxnLst>
                  <a:rect l="0" t="0" r="r" b="b"/>
                  <a:pathLst>
                    <a:path w="374" h="183">
                      <a:moveTo>
                        <a:pt x="0" y="0"/>
                      </a:moveTo>
                      <a:lnTo>
                        <a:pt x="374" y="0"/>
                      </a:lnTo>
                      <a:lnTo>
                        <a:pt x="374" y="140"/>
                      </a:lnTo>
                      <a:lnTo>
                        <a:pt x="194" y="183"/>
                      </a:lnTo>
                      <a:lnTo>
                        <a:pt x="0" y="140"/>
                      </a:lnTo>
                      <a:lnTo>
                        <a:pt x="0" y="0"/>
                      </a:lnTo>
                      <a:close/>
                    </a:path>
                  </a:pathLst>
                </a:custGeom>
                <a:solidFill>
                  <a:srgbClr val="4C4C4C"/>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8" name="Rectangle 322"/>
                <p:cNvSpPr>
                  <a:spLocks noChangeArrowheads="1"/>
                </p:cNvSpPr>
                <p:nvPr/>
              </p:nvSpPr>
              <p:spPr bwMode="auto">
                <a:xfrm>
                  <a:off x="10348526" y="5038564"/>
                  <a:ext cx="149482" cy="149483"/>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9" name="Rectangle 323"/>
                <p:cNvSpPr>
                  <a:spLocks noChangeArrowheads="1"/>
                </p:cNvSpPr>
                <p:nvPr/>
              </p:nvSpPr>
              <p:spPr bwMode="auto">
                <a:xfrm>
                  <a:off x="10348526" y="5038564"/>
                  <a:ext cx="78479" cy="149483"/>
                </a:xfrm>
                <a:prstGeom prst="rect">
                  <a:avLst/>
                </a:pr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0" name="Freeform 324"/>
                <p:cNvSpPr>
                  <a:spLocks/>
                </p:cNvSpPr>
                <p:nvPr/>
              </p:nvSpPr>
              <p:spPr bwMode="auto">
                <a:xfrm>
                  <a:off x="10206520" y="4089356"/>
                  <a:ext cx="362495" cy="291490"/>
                </a:xfrm>
                <a:custGeom>
                  <a:avLst/>
                  <a:gdLst>
                    <a:gd name="T0" fmla="*/ 40 w 41"/>
                    <a:gd name="T1" fmla="*/ 0 h 33"/>
                    <a:gd name="T2" fmla="*/ 40 w 41"/>
                    <a:gd name="T3" fmla="*/ 11 h 33"/>
                    <a:gd name="T4" fmla="*/ 21 w 41"/>
                    <a:gd name="T5" fmla="*/ 32 h 33"/>
                    <a:gd name="T6" fmla="*/ 21 w 41"/>
                    <a:gd name="T7" fmla="*/ 32 h 33"/>
                    <a:gd name="T8" fmla="*/ 1 w 41"/>
                    <a:gd name="T9" fmla="*/ 14 h 33"/>
                    <a:gd name="T10" fmla="*/ 0 w 41"/>
                    <a:gd name="T11" fmla="*/ 2 h 33"/>
                    <a:gd name="T12" fmla="*/ 40 w 41"/>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0" y="0"/>
                      </a:moveTo>
                      <a:cubicBezTo>
                        <a:pt x="40" y="11"/>
                        <a:pt x="40" y="11"/>
                        <a:pt x="40" y="11"/>
                      </a:cubicBezTo>
                      <a:cubicBezTo>
                        <a:pt x="41" y="22"/>
                        <a:pt x="32" y="31"/>
                        <a:pt x="21" y="32"/>
                      </a:cubicBezTo>
                      <a:cubicBezTo>
                        <a:pt x="21" y="32"/>
                        <a:pt x="21" y="32"/>
                        <a:pt x="21" y="32"/>
                      </a:cubicBezTo>
                      <a:cubicBezTo>
                        <a:pt x="11" y="33"/>
                        <a:pt x="1" y="24"/>
                        <a:pt x="1" y="14"/>
                      </a:cubicBezTo>
                      <a:cubicBezTo>
                        <a:pt x="0" y="2"/>
                        <a:pt x="0" y="2"/>
                        <a:pt x="0" y="2"/>
                      </a:cubicBezTo>
                      <a:lnTo>
                        <a:pt x="40" y="0"/>
                      </a:ln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grpSp>
        </p:grpSp>
      </p:grpSp>
    </p:spTree>
    <p:extLst>
      <p:ext uri="{BB962C8B-B14F-4D97-AF65-F5344CB8AC3E}">
        <p14:creationId xmlns:p14="http://schemas.microsoft.com/office/powerpoint/2010/main" val="49464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290220" y="0"/>
            <a:ext cx="1901780" cy="1901780"/>
          </a:xfrm>
          <a:prstGeom prst="rect">
            <a:avLst/>
          </a:prstGeom>
        </p:spPr>
      </p:pic>
      <p:pic>
        <p:nvPicPr>
          <p:cNvPr id="74" name="Imagen 73"/>
          <p:cNvPicPr>
            <a:picLocks noChangeAspect="1"/>
          </p:cNvPicPr>
          <p:nvPr/>
        </p:nvPicPr>
        <p:blipFill>
          <a:blip r:embed="rId3"/>
          <a:stretch>
            <a:fillRect/>
          </a:stretch>
        </p:blipFill>
        <p:spPr>
          <a:xfrm>
            <a:off x="10290220" y="0"/>
            <a:ext cx="1901780" cy="1901780"/>
          </a:xfrm>
          <a:prstGeom prst="rect">
            <a:avLst/>
          </a:prstGeom>
        </p:spPr>
      </p:pic>
      <p:sp>
        <p:nvSpPr>
          <p:cNvPr id="3" name="Rectángulo 2"/>
          <p:cNvSpPr/>
          <p:nvPr/>
        </p:nvSpPr>
        <p:spPr>
          <a:xfrm>
            <a:off x="3251814" y="1573037"/>
            <a:ext cx="8790698" cy="4524315"/>
          </a:xfrm>
          <a:prstGeom prst="rect">
            <a:avLst/>
          </a:prstGeom>
        </p:spPr>
        <p:txBody>
          <a:bodyPr wrap="square">
            <a:spAutoFit/>
          </a:bodyPr>
          <a:lstStyle/>
          <a:p>
            <a:pPr marL="285750" lvl="0" indent="-285750" algn="just">
              <a:buFont typeface="Arial" panose="020B0604020202020204" pitchFamily="34" charset="0"/>
              <a:buChar char="•"/>
            </a:pPr>
            <a:r>
              <a:rPr lang="es-ES" sz="2400" dirty="0" smtClean="0"/>
              <a:t>Jornada </a:t>
            </a:r>
            <a:r>
              <a:rPr lang="es-ES" sz="2400" dirty="0"/>
              <a:t>de análisis y discusión sobre la protección a derechos de niñas, niños y adolescentes frente a grupos de maras o pandillas, con la participación de 36 personas en su calidad de miembros  de Juntas de Protección.</a:t>
            </a:r>
            <a:endParaRPr lang="es-SV" sz="2400" dirty="0"/>
          </a:p>
          <a:p>
            <a:pPr marL="285750" lvl="0" indent="-285750" algn="just">
              <a:buFont typeface="Arial" panose="020B0604020202020204" pitchFamily="34" charset="0"/>
              <a:buChar char="•"/>
            </a:pPr>
            <a:r>
              <a:rPr lang="es-ES" sz="2400" dirty="0"/>
              <a:t>Socialización del lineamiento técnico sobre la protección a derechos de niñas, niños y adolescentes frente a grupos de maras o pandillas; con la participación 26 personas </a:t>
            </a:r>
            <a:r>
              <a:rPr lang="es-ES" sz="2400" dirty="0" smtClean="0"/>
              <a:t>de </a:t>
            </a:r>
            <a:r>
              <a:rPr lang="es-ES" sz="2400" dirty="0"/>
              <a:t>Juntas de Protección, adquiriendo compromiso de multiplicar los conocimientos en dichas entidades administrativas. </a:t>
            </a:r>
            <a:endParaRPr lang="es-SV" sz="2400" dirty="0"/>
          </a:p>
          <a:p>
            <a:pPr marL="285750" lvl="0" indent="-285750" algn="just">
              <a:buFont typeface="Arial" panose="020B0604020202020204" pitchFamily="34" charset="0"/>
              <a:buChar char="•"/>
            </a:pPr>
            <a:r>
              <a:rPr lang="es-ES" sz="2400" dirty="0"/>
              <a:t>Inducción para el personal que integrará la Junta de Protección de la Niñez y de la Adolescencia III del Departamento de San Salvador.</a:t>
            </a:r>
            <a:endParaRPr lang="es-SV" sz="2400" dirty="0"/>
          </a:p>
          <a:p>
            <a:r>
              <a:rPr lang="es-SV" sz="2400" i="1" dirty="0"/>
              <a:t> </a:t>
            </a:r>
            <a:endParaRPr lang="es-SV" sz="2400" dirty="0"/>
          </a:p>
        </p:txBody>
      </p:sp>
      <p:grpSp>
        <p:nvGrpSpPr>
          <p:cNvPr id="7" name="Group 1"/>
          <p:cNvGrpSpPr/>
          <p:nvPr/>
        </p:nvGrpSpPr>
        <p:grpSpPr>
          <a:xfrm>
            <a:off x="505098" y="1880493"/>
            <a:ext cx="3016023" cy="3603458"/>
            <a:chOff x="995863" y="1818530"/>
            <a:chExt cx="2192040" cy="2664158"/>
          </a:xfrm>
        </p:grpSpPr>
        <p:grpSp>
          <p:nvGrpSpPr>
            <p:cNvPr id="8" name="Group 23"/>
            <p:cNvGrpSpPr/>
            <p:nvPr/>
          </p:nvGrpSpPr>
          <p:grpSpPr>
            <a:xfrm>
              <a:off x="995863" y="1877005"/>
              <a:ext cx="825403" cy="2605683"/>
              <a:chOff x="6689395" y="3296992"/>
              <a:chExt cx="842015" cy="2658124"/>
            </a:xfrm>
          </p:grpSpPr>
          <p:grpSp>
            <p:nvGrpSpPr>
              <p:cNvPr id="51" name="Group 24"/>
              <p:cNvGrpSpPr/>
              <p:nvPr/>
            </p:nvGrpSpPr>
            <p:grpSpPr>
              <a:xfrm>
                <a:off x="6797627" y="4654488"/>
                <a:ext cx="607205" cy="1247429"/>
                <a:chOff x="6797627" y="4654488"/>
                <a:chExt cx="607205" cy="1247429"/>
              </a:xfrm>
              <a:solidFill>
                <a:srgbClr val="666666"/>
              </a:solidFill>
            </p:grpSpPr>
            <p:sp>
              <p:nvSpPr>
                <p:cNvPr id="77" name="Freeform 65"/>
                <p:cNvSpPr>
                  <a:spLocks/>
                </p:cNvSpPr>
                <p:nvPr/>
              </p:nvSpPr>
              <p:spPr bwMode="auto">
                <a:xfrm>
                  <a:off x="6797627" y="4654488"/>
                  <a:ext cx="289844" cy="1221746"/>
                </a:xfrm>
                <a:custGeom>
                  <a:avLst/>
                  <a:gdLst>
                    <a:gd name="T0" fmla="*/ 34 w 67"/>
                    <a:gd name="T1" fmla="*/ 281 h 281"/>
                    <a:gd name="T2" fmla="*/ 65 w 67"/>
                    <a:gd name="T3" fmla="*/ 281 h 281"/>
                    <a:gd name="T4" fmla="*/ 67 w 67"/>
                    <a:gd name="T5" fmla="*/ 0 h 281"/>
                    <a:gd name="T6" fmla="*/ 25 w 67"/>
                    <a:gd name="T7" fmla="*/ 0 h 281"/>
                    <a:gd name="T8" fmla="*/ 30 w 67"/>
                    <a:gd name="T9" fmla="*/ 172 h 281"/>
                    <a:gd name="T10" fmla="*/ 34 w 67"/>
                    <a:gd name="T11" fmla="*/ 281 h 281"/>
                  </a:gdLst>
                  <a:ahLst/>
                  <a:cxnLst>
                    <a:cxn ang="0">
                      <a:pos x="T0" y="T1"/>
                    </a:cxn>
                    <a:cxn ang="0">
                      <a:pos x="T2" y="T3"/>
                    </a:cxn>
                    <a:cxn ang="0">
                      <a:pos x="T4" y="T5"/>
                    </a:cxn>
                    <a:cxn ang="0">
                      <a:pos x="T6" y="T7"/>
                    </a:cxn>
                    <a:cxn ang="0">
                      <a:pos x="T8" y="T9"/>
                    </a:cxn>
                    <a:cxn ang="0">
                      <a:pos x="T10" y="T11"/>
                    </a:cxn>
                  </a:cxnLst>
                  <a:rect l="0" t="0" r="r" b="b"/>
                  <a:pathLst>
                    <a:path w="67" h="281">
                      <a:moveTo>
                        <a:pt x="34" y="281"/>
                      </a:moveTo>
                      <a:cubicBezTo>
                        <a:pt x="57" y="281"/>
                        <a:pt x="42" y="281"/>
                        <a:pt x="65" y="281"/>
                      </a:cubicBezTo>
                      <a:cubicBezTo>
                        <a:pt x="66" y="195"/>
                        <a:pt x="66" y="85"/>
                        <a:pt x="67" y="0"/>
                      </a:cubicBezTo>
                      <a:cubicBezTo>
                        <a:pt x="25" y="0"/>
                        <a:pt x="25" y="0"/>
                        <a:pt x="25" y="0"/>
                      </a:cubicBezTo>
                      <a:cubicBezTo>
                        <a:pt x="0" y="66"/>
                        <a:pt x="21" y="107"/>
                        <a:pt x="30" y="172"/>
                      </a:cubicBezTo>
                      <a:cubicBezTo>
                        <a:pt x="33" y="194"/>
                        <a:pt x="28" y="246"/>
                        <a:pt x="34" y="28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p>
              </p:txBody>
            </p:sp>
            <p:sp>
              <p:nvSpPr>
                <p:cNvPr id="78" name="Freeform 66"/>
                <p:cNvSpPr>
                  <a:spLocks/>
                </p:cNvSpPr>
                <p:nvPr/>
              </p:nvSpPr>
              <p:spPr bwMode="auto">
                <a:xfrm>
                  <a:off x="7111319" y="4654488"/>
                  <a:ext cx="293513" cy="1212574"/>
                </a:xfrm>
                <a:custGeom>
                  <a:avLst/>
                  <a:gdLst>
                    <a:gd name="T0" fmla="*/ 31 w 68"/>
                    <a:gd name="T1" fmla="*/ 279 h 279"/>
                    <a:gd name="T2" fmla="*/ 2 w 68"/>
                    <a:gd name="T3" fmla="*/ 279 h 279"/>
                    <a:gd name="T4" fmla="*/ 0 w 68"/>
                    <a:gd name="T5" fmla="*/ 0 h 279"/>
                    <a:gd name="T6" fmla="*/ 43 w 68"/>
                    <a:gd name="T7" fmla="*/ 0 h 279"/>
                    <a:gd name="T8" fmla="*/ 37 w 68"/>
                    <a:gd name="T9" fmla="*/ 172 h 279"/>
                    <a:gd name="T10" fmla="*/ 31 w 68"/>
                    <a:gd name="T11" fmla="*/ 279 h 279"/>
                  </a:gdLst>
                  <a:ahLst/>
                  <a:cxnLst>
                    <a:cxn ang="0">
                      <a:pos x="T0" y="T1"/>
                    </a:cxn>
                    <a:cxn ang="0">
                      <a:pos x="T2" y="T3"/>
                    </a:cxn>
                    <a:cxn ang="0">
                      <a:pos x="T4" y="T5"/>
                    </a:cxn>
                    <a:cxn ang="0">
                      <a:pos x="T6" y="T7"/>
                    </a:cxn>
                    <a:cxn ang="0">
                      <a:pos x="T8" y="T9"/>
                    </a:cxn>
                    <a:cxn ang="0">
                      <a:pos x="T10" y="T11"/>
                    </a:cxn>
                  </a:cxnLst>
                  <a:rect l="0" t="0" r="r" b="b"/>
                  <a:pathLst>
                    <a:path w="68" h="279">
                      <a:moveTo>
                        <a:pt x="31" y="279"/>
                      </a:moveTo>
                      <a:cubicBezTo>
                        <a:pt x="7" y="279"/>
                        <a:pt x="25" y="279"/>
                        <a:pt x="2" y="279"/>
                      </a:cubicBezTo>
                      <a:cubicBezTo>
                        <a:pt x="1" y="193"/>
                        <a:pt x="1" y="85"/>
                        <a:pt x="0" y="0"/>
                      </a:cubicBezTo>
                      <a:cubicBezTo>
                        <a:pt x="43" y="0"/>
                        <a:pt x="43" y="0"/>
                        <a:pt x="43" y="0"/>
                      </a:cubicBezTo>
                      <a:cubicBezTo>
                        <a:pt x="68" y="66"/>
                        <a:pt x="46" y="107"/>
                        <a:pt x="37" y="172"/>
                      </a:cubicBezTo>
                      <a:cubicBezTo>
                        <a:pt x="34" y="194"/>
                        <a:pt x="37" y="244"/>
                        <a:pt x="31" y="279"/>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p>
              </p:txBody>
            </p:sp>
            <p:sp>
              <p:nvSpPr>
                <p:cNvPr id="79" name="Freeform 64"/>
                <p:cNvSpPr>
                  <a:spLocks/>
                </p:cNvSpPr>
                <p:nvPr/>
              </p:nvSpPr>
              <p:spPr bwMode="auto">
                <a:xfrm flipH="1">
                  <a:off x="7099395" y="4654488"/>
                  <a:ext cx="157763" cy="1247429"/>
                </a:xfrm>
                <a:custGeom>
                  <a:avLst/>
                  <a:gdLst>
                    <a:gd name="T0" fmla="*/ 36 w 36"/>
                    <a:gd name="T1" fmla="*/ 0 h 287"/>
                    <a:gd name="T2" fmla="*/ 23 w 36"/>
                    <a:gd name="T3" fmla="*/ 0 h 287"/>
                    <a:gd name="T4" fmla="*/ 22 w 36"/>
                    <a:gd name="T5" fmla="*/ 0 h 287"/>
                    <a:gd name="T6" fmla="*/ 22 w 36"/>
                    <a:gd name="T7" fmla="*/ 0 h 287"/>
                    <a:gd name="T8" fmla="*/ 20 w 36"/>
                    <a:gd name="T9" fmla="*/ 0 h 287"/>
                    <a:gd name="T10" fmla="*/ 0 w 36"/>
                    <a:gd name="T11" fmla="*/ 0 h 287"/>
                    <a:gd name="T12" fmla="*/ 0 w 36"/>
                    <a:gd name="T13" fmla="*/ 35 h 287"/>
                    <a:gd name="T14" fmla="*/ 0 w 36"/>
                    <a:gd name="T15" fmla="*/ 37 h 287"/>
                    <a:gd name="T16" fmla="*/ 5 w 36"/>
                    <a:gd name="T17" fmla="*/ 285 h 287"/>
                    <a:gd name="T18" fmla="*/ 5 w 36"/>
                    <a:gd name="T19" fmla="*/ 287 h 287"/>
                    <a:gd name="T20" fmla="*/ 32 w 36"/>
                    <a:gd name="T21" fmla="*/ 287 h 287"/>
                    <a:gd name="T22" fmla="*/ 32 w 36"/>
                    <a:gd name="T23" fmla="*/ 285 h 287"/>
                    <a:gd name="T24" fmla="*/ 32 w 36"/>
                    <a:gd name="T25" fmla="*/ 167 h 287"/>
                    <a:gd name="T26" fmla="*/ 32 w 36"/>
                    <a:gd name="T27" fmla="*/ 166 h 287"/>
                    <a:gd name="T28" fmla="*/ 32 w 36"/>
                    <a:gd name="T29" fmla="*/ 60 h 287"/>
                    <a:gd name="T30" fmla="*/ 36 w 36"/>
                    <a:gd name="T31" fmla="*/ 54 h 287"/>
                    <a:gd name="T32" fmla="*/ 36 w 36"/>
                    <a:gd name="T3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287">
                      <a:moveTo>
                        <a:pt x="36" y="0"/>
                      </a:moveTo>
                      <a:cubicBezTo>
                        <a:pt x="23" y="0"/>
                        <a:pt x="23" y="0"/>
                        <a:pt x="23" y="0"/>
                      </a:cubicBezTo>
                      <a:cubicBezTo>
                        <a:pt x="23" y="0"/>
                        <a:pt x="22" y="0"/>
                        <a:pt x="22" y="0"/>
                      </a:cubicBezTo>
                      <a:cubicBezTo>
                        <a:pt x="22" y="0"/>
                        <a:pt x="22" y="0"/>
                        <a:pt x="22" y="0"/>
                      </a:cubicBezTo>
                      <a:cubicBezTo>
                        <a:pt x="21" y="0"/>
                        <a:pt x="21" y="0"/>
                        <a:pt x="20" y="0"/>
                      </a:cubicBezTo>
                      <a:cubicBezTo>
                        <a:pt x="0" y="0"/>
                        <a:pt x="0" y="0"/>
                        <a:pt x="0" y="0"/>
                      </a:cubicBezTo>
                      <a:cubicBezTo>
                        <a:pt x="0" y="35"/>
                        <a:pt x="0" y="35"/>
                        <a:pt x="0" y="35"/>
                      </a:cubicBezTo>
                      <a:cubicBezTo>
                        <a:pt x="0" y="36"/>
                        <a:pt x="0" y="36"/>
                        <a:pt x="0" y="37"/>
                      </a:cubicBezTo>
                      <a:cubicBezTo>
                        <a:pt x="5" y="285"/>
                        <a:pt x="5" y="285"/>
                        <a:pt x="5" y="285"/>
                      </a:cubicBezTo>
                      <a:cubicBezTo>
                        <a:pt x="5" y="286"/>
                        <a:pt x="5" y="286"/>
                        <a:pt x="5" y="287"/>
                      </a:cubicBezTo>
                      <a:cubicBezTo>
                        <a:pt x="32" y="287"/>
                        <a:pt x="32" y="287"/>
                        <a:pt x="32" y="287"/>
                      </a:cubicBezTo>
                      <a:cubicBezTo>
                        <a:pt x="32" y="286"/>
                        <a:pt x="32" y="286"/>
                        <a:pt x="32" y="285"/>
                      </a:cubicBezTo>
                      <a:cubicBezTo>
                        <a:pt x="32" y="167"/>
                        <a:pt x="32" y="167"/>
                        <a:pt x="32" y="167"/>
                      </a:cubicBezTo>
                      <a:cubicBezTo>
                        <a:pt x="32" y="167"/>
                        <a:pt x="32" y="166"/>
                        <a:pt x="32" y="166"/>
                      </a:cubicBezTo>
                      <a:cubicBezTo>
                        <a:pt x="32" y="60"/>
                        <a:pt x="32" y="60"/>
                        <a:pt x="32" y="60"/>
                      </a:cubicBezTo>
                      <a:cubicBezTo>
                        <a:pt x="32" y="57"/>
                        <a:pt x="34" y="54"/>
                        <a:pt x="36" y="54"/>
                      </a:cubicBez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64"/>
                <p:cNvSpPr>
                  <a:spLocks/>
                </p:cNvSpPr>
                <p:nvPr/>
              </p:nvSpPr>
              <p:spPr bwMode="auto">
                <a:xfrm>
                  <a:off x="6944384" y="4654488"/>
                  <a:ext cx="157763" cy="1247429"/>
                </a:xfrm>
                <a:custGeom>
                  <a:avLst/>
                  <a:gdLst>
                    <a:gd name="T0" fmla="*/ 36 w 36"/>
                    <a:gd name="T1" fmla="*/ 0 h 287"/>
                    <a:gd name="T2" fmla="*/ 23 w 36"/>
                    <a:gd name="T3" fmla="*/ 0 h 287"/>
                    <a:gd name="T4" fmla="*/ 22 w 36"/>
                    <a:gd name="T5" fmla="*/ 0 h 287"/>
                    <a:gd name="T6" fmla="*/ 22 w 36"/>
                    <a:gd name="T7" fmla="*/ 0 h 287"/>
                    <a:gd name="T8" fmla="*/ 20 w 36"/>
                    <a:gd name="T9" fmla="*/ 0 h 287"/>
                    <a:gd name="T10" fmla="*/ 0 w 36"/>
                    <a:gd name="T11" fmla="*/ 0 h 287"/>
                    <a:gd name="T12" fmla="*/ 0 w 36"/>
                    <a:gd name="T13" fmla="*/ 35 h 287"/>
                    <a:gd name="T14" fmla="*/ 0 w 36"/>
                    <a:gd name="T15" fmla="*/ 37 h 287"/>
                    <a:gd name="T16" fmla="*/ 5 w 36"/>
                    <a:gd name="T17" fmla="*/ 285 h 287"/>
                    <a:gd name="T18" fmla="*/ 5 w 36"/>
                    <a:gd name="T19" fmla="*/ 287 h 287"/>
                    <a:gd name="T20" fmla="*/ 32 w 36"/>
                    <a:gd name="T21" fmla="*/ 287 h 287"/>
                    <a:gd name="T22" fmla="*/ 32 w 36"/>
                    <a:gd name="T23" fmla="*/ 285 h 287"/>
                    <a:gd name="T24" fmla="*/ 32 w 36"/>
                    <a:gd name="T25" fmla="*/ 167 h 287"/>
                    <a:gd name="T26" fmla="*/ 32 w 36"/>
                    <a:gd name="T27" fmla="*/ 166 h 287"/>
                    <a:gd name="T28" fmla="*/ 32 w 36"/>
                    <a:gd name="T29" fmla="*/ 60 h 287"/>
                    <a:gd name="T30" fmla="*/ 36 w 36"/>
                    <a:gd name="T31" fmla="*/ 54 h 287"/>
                    <a:gd name="T32" fmla="*/ 36 w 36"/>
                    <a:gd name="T3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287">
                      <a:moveTo>
                        <a:pt x="36" y="0"/>
                      </a:moveTo>
                      <a:cubicBezTo>
                        <a:pt x="23" y="0"/>
                        <a:pt x="23" y="0"/>
                        <a:pt x="23" y="0"/>
                      </a:cubicBezTo>
                      <a:cubicBezTo>
                        <a:pt x="23" y="0"/>
                        <a:pt x="22" y="0"/>
                        <a:pt x="22" y="0"/>
                      </a:cubicBezTo>
                      <a:cubicBezTo>
                        <a:pt x="22" y="0"/>
                        <a:pt x="22" y="0"/>
                        <a:pt x="22" y="0"/>
                      </a:cubicBezTo>
                      <a:cubicBezTo>
                        <a:pt x="21" y="0"/>
                        <a:pt x="21" y="0"/>
                        <a:pt x="20" y="0"/>
                      </a:cubicBezTo>
                      <a:cubicBezTo>
                        <a:pt x="0" y="0"/>
                        <a:pt x="0" y="0"/>
                        <a:pt x="0" y="0"/>
                      </a:cubicBezTo>
                      <a:cubicBezTo>
                        <a:pt x="0" y="35"/>
                        <a:pt x="0" y="35"/>
                        <a:pt x="0" y="35"/>
                      </a:cubicBezTo>
                      <a:cubicBezTo>
                        <a:pt x="0" y="36"/>
                        <a:pt x="0" y="36"/>
                        <a:pt x="0" y="37"/>
                      </a:cubicBezTo>
                      <a:cubicBezTo>
                        <a:pt x="5" y="285"/>
                        <a:pt x="5" y="285"/>
                        <a:pt x="5" y="285"/>
                      </a:cubicBezTo>
                      <a:cubicBezTo>
                        <a:pt x="5" y="286"/>
                        <a:pt x="5" y="286"/>
                        <a:pt x="5" y="287"/>
                      </a:cubicBezTo>
                      <a:cubicBezTo>
                        <a:pt x="32" y="287"/>
                        <a:pt x="32" y="287"/>
                        <a:pt x="32" y="287"/>
                      </a:cubicBezTo>
                      <a:cubicBezTo>
                        <a:pt x="32" y="286"/>
                        <a:pt x="32" y="286"/>
                        <a:pt x="32" y="285"/>
                      </a:cubicBezTo>
                      <a:cubicBezTo>
                        <a:pt x="32" y="167"/>
                        <a:pt x="32" y="167"/>
                        <a:pt x="32" y="167"/>
                      </a:cubicBezTo>
                      <a:cubicBezTo>
                        <a:pt x="32" y="167"/>
                        <a:pt x="32" y="166"/>
                        <a:pt x="32" y="166"/>
                      </a:cubicBezTo>
                      <a:cubicBezTo>
                        <a:pt x="32" y="60"/>
                        <a:pt x="32" y="60"/>
                        <a:pt x="32" y="60"/>
                      </a:cubicBezTo>
                      <a:cubicBezTo>
                        <a:pt x="32" y="57"/>
                        <a:pt x="34" y="54"/>
                        <a:pt x="36" y="54"/>
                      </a:cubicBez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2" name="Freeform 67"/>
              <p:cNvSpPr>
                <a:spLocks/>
              </p:cNvSpPr>
              <p:nvPr/>
            </p:nvSpPr>
            <p:spPr bwMode="auto">
              <a:xfrm>
                <a:off x="6918701" y="5828538"/>
                <a:ext cx="174274" cy="126578"/>
              </a:xfrm>
              <a:custGeom>
                <a:avLst/>
                <a:gdLst>
                  <a:gd name="T0" fmla="*/ 40 w 40"/>
                  <a:gd name="T1" fmla="*/ 19 h 29"/>
                  <a:gd name="T2" fmla="*/ 40 w 40"/>
                  <a:gd name="T3" fmla="*/ 23 h 29"/>
                  <a:gd name="T4" fmla="*/ 39 w 40"/>
                  <a:gd name="T5" fmla="*/ 29 h 29"/>
                  <a:gd name="T6" fmla="*/ 1 w 40"/>
                  <a:gd name="T7" fmla="*/ 29 h 29"/>
                  <a:gd name="T8" fmla="*/ 0 w 40"/>
                  <a:gd name="T9" fmla="*/ 23 h 29"/>
                  <a:gd name="T10" fmla="*/ 0 w 40"/>
                  <a:gd name="T11" fmla="*/ 19 h 29"/>
                  <a:gd name="T12" fmla="*/ 40 w 40"/>
                  <a:gd name="T13" fmla="*/ 19 h 29"/>
                </a:gdLst>
                <a:ahLst/>
                <a:cxnLst>
                  <a:cxn ang="0">
                    <a:pos x="T0" y="T1"/>
                  </a:cxn>
                  <a:cxn ang="0">
                    <a:pos x="T2" y="T3"/>
                  </a:cxn>
                  <a:cxn ang="0">
                    <a:pos x="T4" y="T5"/>
                  </a:cxn>
                  <a:cxn ang="0">
                    <a:pos x="T6" y="T7"/>
                  </a:cxn>
                  <a:cxn ang="0">
                    <a:pos x="T8" y="T9"/>
                  </a:cxn>
                  <a:cxn ang="0">
                    <a:pos x="T10" y="T11"/>
                  </a:cxn>
                  <a:cxn ang="0">
                    <a:pos x="T12" y="T13"/>
                  </a:cxn>
                </a:cxnLst>
                <a:rect l="0" t="0" r="r" b="b"/>
                <a:pathLst>
                  <a:path w="40" h="29">
                    <a:moveTo>
                      <a:pt x="40" y="19"/>
                    </a:moveTo>
                    <a:cubicBezTo>
                      <a:pt x="40" y="23"/>
                      <a:pt x="40" y="23"/>
                      <a:pt x="40" y="23"/>
                    </a:cubicBezTo>
                    <a:cubicBezTo>
                      <a:pt x="40" y="25"/>
                      <a:pt x="40" y="27"/>
                      <a:pt x="39" y="29"/>
                    </a:cubicBezTo>
                    <a:cubicBezTo>
                      <a:pt x="1" y="29"/>
                      <a:pt x="1" y="29"/>
                      <a:pt x="1" y="29"/>
                    </a:cubicBezTo>
                    <a:cubicBezTo>
                      <a:pt x="0" y="27"/>
                      <a:pt x="0" y="25"/>
                      <a:pt x="0" y="23"/>
                    </a:cubicBezTo>
                    <a:cubicBezTo>
                      <a:pt x="0" y="19"/>
                      <a:pt x="0" y="19"/>
                      <a:pt x="0" y="19"/>
                    </a:cubicBezTo>
                    <a:cubicBezTo>
                      <a:pt x="0" y="0"/>
                      <a:pt x="40" y="2"/>
                      <a:pt x="40" y="19"/>
                    </a:cubicBezTo>
                    <a:close/>
                  </a:path>
                </a:pathLst>
              </a:cu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3" name="Freeform 68"/>
              <p:cNvSpPr>
                <a:spLocks/>
              </p:cNvSpPr>
              <p:nvPr/>
            </p:nvSpPr>
            <p:spPr bwMode="auto">
              <a:xfrm>
                <a:off x="7102147" y="5828538"/>
                <a:ext cx="168770" cy="126578"/>
              </a:xfrm>
              <a:custGeom>
                <a:avLst/>
                <a:gdLst>
                  <a:gd name="T0" fmla="*/ 39 w 39"/>
                  <a:gd name="T1" fmla="*/ 19 h 29"/>
                  <a:gd name="T2" fmla="*/ 39 w 39"/>
                  <a:gd name="T3" fmla="*/ 23 h 29"/>
                  <a:gd name="T4" fmla="*/ 39 w 39"/>
                  <a:gd name="T5" fmla="*/ 29 h 29"/>
                  <a:gd name="T6" fmla="*/ 0 w 39"/>
                  <a:gd name="T7" fmla="*/ 29 h 29"/>
                  <a:gd name="T8" fmla="*/ 0 w 39"/>
                  <a:gd name="T9" fmla="*/ 23 h 29"/>
                  <a:gd name="T10" fmla="*/ 0 w 39"/>
                  <a:gd name="T11" fmla="*/ 19 h 29"/>
                  <a:gd name="T12" fmla="*/ 39 w 39"/>
                  <a:gd name="T13" fmla="*/ 19 h 29"/>
                </a:gdLst>
                <a:ahLst/>
                <a:cxnLst>
                  <a:cxn ang="0">
                    <a:pos x="T0" y="T1"/>
                  </a:cxn>
                  <a:cxn ang="0">
                    <a:pos x="T2" y="T3"/>
                  </a:cxn>
                  <a:cxn ang="0">
                    <a:pos x="T4" y="T5"/>
                  </a:cxn>
                  <a:cxn ang="0">
                    <a:pos x="T6" y="T7"/>
                  </a:cxn>
                  <a:cxn ang="0">
                    <a:pos x="T8" y="T9"/>
                  </a:cxn>
                  <a:cxn ang="0">
                    <a:pos x="T10" y="T11"/>
                  </a:cxn>
                  <a:cxn ang="0">
                    <a:pos x="T12" y="T13"/>
                  </a:cxn>
                </a:cxnLst>
                <a:rect l="0" t="0" r="r" b="b"/>
                <a:pathLst>
                  <a:path w="39" h="29">
                    <a:moveTo>
                      <a:pt x="39" y="19"/>
                    </a:moveTo>
                    <a:cubicBezTo>
                      <a:pt x="39" y="23"/>
                      <a:pt x="39" y="23"/>
                      <a:pt x="39" y="23"/>
                    </a:cubicBezTo>
                    <a:cubicBezTo>
                      <a:pt x="39" y="25"/>
                      <a:pt x="39" y="27"/>
                      <a:pt x="39" y="29"/>
                    </a:cubicBezTo>
                    <a:cubicBezTo>
                      <a:pt x="0" y="29"/>
                      <a:pt x="0" y="29"/>
                      <a:pt x="0" y="29"/>
                    </a:cubicBezTo>
                    <a:cubicBezTo>
                      <a:pt x="0" y="27"/>
                      <a:pt x="0" y="25"/>
                      <a:pt x="0" y="23"/>
                    </a:cubicBezTo>
                    <a:cubicBezTo>
                      <a:pt x="0" y="19"/>
                      <a:pt x="0" y="19"/>
                      <a:pt x="0" y="19"/>
                    </a:cubicBezTo>
                    <a:cubicBezTo>
                      <a:pt x="0" y="0"/>
                      <a:pt x="39" y="2"/>
                      <a:pt x="39" y="19"/>
                    </a:cubicBezTo>
                    <a:close/>
                  </a:path>
                </a:pathLst>
              </a:cu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4" name="Freeform 69"/>
              <p:cNvSpPr>
                <a:spLocks/>
              </p:cNvSpPr>
              <p:nvPr/>
            </p:nvSpPr>
            <p:spPr bwMode="auto">
              <a:xfrm>
                <a:off x="6698567" y="4122496"/>
                <a:ext cx="254990" cy="427428"/>
              </a:xfrm>
              <a:custGeom>
                <a:avLst/>
                <a:gdLst>
                  <a:gd name="T0" fmla="*/ 57 w 59"/>
                  <a:gd name="T1" fmla="*/ 5 h 98"/>
                  <a:gd name="T2" fmla="*/ 56 w 59"/>
                  <a:gd name="T3" fmla="*/ 5 h 98"/>
                  <a:gd name="T4" fmla="*/ 54 w 59"/>
                  <a:gd name="T5" fmla="*/ 4 h 98"/>
                  <a:gd name="T6" fmla="*/ 54 w 59"/>
                  <a:gd name="T7" fmla="*/ 4 h 98"/>
                  <a:gd name="T8" fmla="*/ 40 w 59"/>
                  <a:gd name="T9" fmla="*/ 1 h 98"/>
                  <a:gd name="T10" fmla="*/ 30 w 59"/>
                  <a:gd name="T11" fmla="*/ 2 h 98"/>
                  <a:gd name="T12" fmla="*/ 22 w 59"/>
                  <a:gd name="T13" fmla="*/ 10 h 98"/>
                  <a:gd name="T14" fmla="*/ 17 w 59"/>
                  <a:gd name="T15" fmla="*/ 27 h 98"/>
                  <a:gd name="T16" fmla="*/ 17 w 59"/>
                  <a:gd name="T17" fmla="*/ 27 h 98"/>
                  <a:gd name="T18" fmla="*/ 2 w 59"/>
                  <a:gd name="T19" fmla="*/ 76 h 98"/>
                  <a:gd name="T20" fmla="*/ 14 w 59"/>
                  <a:gd name="T21" fmla="*/ 96 h 98"/>
                  <a:gd name="T22" fmla="*/ 14 w 59"/>
                  <a:gd name="T23" fmla="*/ 96 h 98"/>
                  <a:gd name="T24" fmla="*/ 35 w 59"/>
                  <a:gd name="T25" fmla="*/ 85 h 98"/>
                  <a:gd name="T26" fmla="*/ 59 w 59"/>
                  <a:gd name="T27" fmla="*/ 6 h 98"/>
                  <a:gd name="T28" fmla="*/ 57 w 59"/>
                  <a:gd name="T29" fmla="*/ 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98">
                    <a:moveTo>
                      <a:pt x="57" y="5"/>
                    </a:moveTo>
                    <a:cubicBezTo>
                      <a:pt x="56" y="5"/>
                      <a:pt x="56" y="5"/>
                      <a:pt x="56" y="5"/>
                    </a:cubicBezTo>
                    <a:cubicBezTo>
                      <a:pt x="54" y="4"/>
                      <a:pt x="54" y="4"/>
                      <a:pt x="54" y="4"/>
                    </a:cubicBezTo>
                    <a:cubicBezTo>
                      <a:pt x="54" y="4"/>
                      <a:pt x="54" y="4"/>
                      <a:pt x="54" y="4"/>
                    </a:cubicBezTo>
                    <a:cubicBezTo>
                      <a:pt x="40" y="1"/>
                      <a:pt x="40" y="1"/>
                      <a:pt x="40" y="1"/>
                    </a:cubicBezTo>
                    <a:cubicBezTo>
                      <a:pt x="37" y="0"/>
                      <a:pt x="33" y="0"/>
                      <a:pt x="30" y="2"/>
                    </a:cubicBezTo>
                    <a:cubicBezTo>
                      <a:pt x="26" y="4"/>
                      <a:pt x="24" y="6"/>
                      <a:pt x="22" y="10"/>
                    </a:cubicBezTo>
                    <a:cubicBezTo>
                      <a:pt x="17" y="27"/>
                      <a:pt x="17" y="27"/>
                      <a:pt x="17" y="27"/>
                    </a:cubicBezTo>
                    <a:cubicBezTo>
                      <a:pt x="17" y="27"/>
                      <a:pt x="17" y="27"/>
                      <a:pt x="17" y="27"/>
                    </a:cubicBezTo>
                    <a:cubicBezTo>
                      <a:pt x="2" y="76"/>
                      <a:pt x="2" y="76"/>
                      <a:pt x="2" y="76"/>
                    </a:cubicBezTo>
                    <a:cubicBezTo>
                      <a:pt x="0" y="84"/>
                      <a:pt x="5" y="93"/>
                      <a:pt x="14" y="96"/>
                    </a:cubicBezTo>
                    <a:cubicBezTo>
                      <a:pt x="14" y="96"/>
                      <a:pt x="14" y="96"/>
                      <a:pt x="14" y="96"/>
                    </a:cubicBezTo>
                    <a:cubicBezTo>
                      <a:pt x="23" y="98"/>
                      <a:pt x="32" y="93"/>
                      <a:pt x="35" y="85"/>
                    </a:cubicBezTo>
                    <a:cubicBezTo>
                      <a:pt x="59" y="6"/>
                      <a:pt x="59" y="6"/>
                      <a:pt x="59" y="6"/>
                    </a:cubicBezTo>
                    <a:cubicBezTo>
                      <a:pt x="57" y="5"/>
                      <a:pt x="57" y="5"/>
                      <a:pt x="57" y="5"/>
                    </a:cubicBezTo>
                    <a:close/>
                  </a:path>
                </a:pathLst>
              </a:custGeom>
              <a:solidFill>
                <a:srgbClr val="484848"/>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5" name="Freeform 70"/>
              <p:cNvSpPr>
                <a:spLocks/>
              </p:cNvSpPr>
              <p:nvPr/>
            </p:nvSpPr>
            <p:spPr bwMode="auto">
              <a:xfrm>
                <a:off x="7096644" y="4045449"/>
                <a:ext cx="308188" cy="686086"/>
              </a:xfrm>
              <a:custGeom>
                <a:avLst/>
                <a:gdLst>
                  <a:gd name="T0" fmla="*/ 0 w 71"/>
                  <a:gd name="T1" fmla="*/ 157 h 158"/>
                  <a:gd name="T2" fmla="*/ 1 w 71"/>
                  <a:gd name="T3" fmla="*/ 158 h 158"/>
                  <a:gd name="T4" fmla="*/ 46 w 71"/>
                  <a:gd name="T5" fmla="*/ 139 h 158"/>
                  <a:gd name="T6" fmla="*/ 38 w 71"/>
                  <a:gd name="T7" fmla="*/ 102 h 158"/>
                  <a:gd name="T8" fmla="*/ 71 w 71"/>
                  <a:gd name="T9" fmla="*/ 25 h 158"/>
                  <a:gd name="T10" fmla="*/ 68 w 71"/>
                  <a:gd name="T11" fmla="*/ 21 h 158"/>
                  <a:gd name="T12" fmla="*/ 23 w 71"/>
                  <a:gd name="T13" fmla="*/ 0 h 158"/>
                  <a:gd name="T14" fmla="*/ 0 w 71"/>
                  <a:gd name="T15" fmla="*/ 0 h 158"/>
                  <a:gd name="T16" fmla="*/ 0 w 71"/>
                  <a:gd name="T17" fmla="*/ 15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58">
                    <a:moveTo>
                      <a:pt x="0" y="157"/>
                    </a:moveTo>
                    <a:cubicBezTo>
                      <a:pt x="1" y="158"/>
                      <a:pt x="1" y="158"/>
                      <a:pt x="1" y="158"/>
                    </a:cubicBezTo>
                    <a:cubicBezTo>
                      <a:pt x="46" y="139"/>
                      <a:pt x="46" y="139"/>
                      <a:pt x="46" y="139"/>
                    </a:cubicBezTo>
                    <a:cubicBezTo>
                      <a:pt x="38" y="102"/>
                      <a:pt x="38" y="102"/>
                      <a:pt x="38" y="102"/>
                    </a:cubicBezTo>
                    <a:cubicBezTo>
                      <a:pt x="39" y="86"/>
                      <a:pt x="58" y="50"/>
                      <a:pt x="71" y="25"/>
                    </a:cubicBezTo>
                    <a:cubicBezTo>
                      <a:pt x="68" y="21"/>
                      <a:pt x="68" y="21"/>
                      <a:pt x="68" y="21"/>
                    </a:cubicBezTo>
                    <a:cubicBezTo>
                      <a:pt x="23" y="0"/>
                      <a:pt x="23" y="0"/>
                      <a:pt x="23" y="0"/>
                    </a:cubicBezTo>
                    <a:cubicBezTo>
                      <a:pt x="15" y="0"/>
                      <a:pt x="8" y="0"/>
                      <a:pt x="0" y="0"/>
                    </a:cubicBezTo>
                    <a:lnTo>
                      <a:pt x="0" y="157"/>
                    </a:lnTo>
                    <a:close/>
                  </a:path>
                </a:pathLst>
              </a:cu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6" name="Freeform 71"/>
              <p:cNvSpPr>
                <a:spLocks/>
              </p:cNvSpPr>
              <p:nvPr/>
            </p:nvSpPr>
            <p:spPr bwMode="auto">
              <a:xfrm>
                <a:off x="6810469" y="4045449"/>
                <a:ext cx="291679" cy="686086"/>
              </a:xfrm>
              <a:custGeom>
                <a:avLst/>
                <a:gdLst>
                  <a:gd name="T0" fmla="*/ 52 w 67"/>
                  <a:gd name="T1" fmla="*/ 0 h 158"/>
                  <a:gd name="T2" fmla="*/ 52 w 67"/>
                  <a:gd name="T3" fmla="*/ 0 h 158"/>
                  <a:gd name="T4" fmla="*/ 52 w 67"/>
                  <a:gd name="T5" fmla="*/ 0 h 158"/>
                  <a:gd name="T6" fmla="*/ 51 w 67"/>
                  <a:gd name="T7" fmla="*/ 0 h 158"/>
                  <a:gd name="T8" fmla="*/ 51 w 67"/>
                  <a:gd name="T9" fmla="*/ 0 h 158"/>
                  <a:gd name="T10" fmla="*/ 51 w 67"/>
                  <a:gd name="T11" fmla="*/ 0 h 158"/>
                  <a:gd name="T12" fmla="*/ 51 w 67"/>
                  <a:gd name="T13" fmla="*/ 0 h 158"/>
                  <a:gd name="T14" fmla="*/ 51 w 67"/>
                  <a:gd name="T15" fmla="*/ 0 h 158"/>
                  <a:gd name="T16" fmla="*/ 50 w 67"/>
                  <a:gd name="T17" fmla="*/ 0 h 158"/>
                  <a:gd name="T18" fmla="*/ 50 w 67"/>
                  <a:gd name="T19" fmla="*/ 0 h 158"/>
                  <a:gd name="T20" fmla="*/ 50 w 67"/>
                  <a:gd name="T21" fmla="*/ 0 h 158"/>
                  <a:gd name="T22" fmla="*/ 50 w 67"/>
                  <a:gd name="T23" fmla="*/ 0 h 158"/>
                  <a:gd name="T24" fmla="*/ 50 w 67"/>
                  <a:gd name="T25" fmla="*/ 0 h 158"/>
                  <a:gd name="T26" fmla="*/ 49 w 67"/>
                  <a:gd name="T27" fmla="*/ 0 h 158"/>
                  <a:gd name="T28" fmla="*/ 49 w 67"/>
                  <a:gd name="T29" fmla="*/ 0 h 158"/>
                  <a:gd name="T30" fmla="*/ 49 w 67"/>
                  <a:gd name="T31" fmla="*/ 0 h 158"/>
                  <a:gd name="T32" fmla="*/ 49 w 67"/>
                  <a:gd name="T33" fmla="*/ 0 h 158"/>
                  <a:gd name="T34" fmla="*/ 49 w 67"/>
                  <a:gd name="T35" fmla="*/ 0 h 158"/>
                  <a:gd name="T36" fmla="*/ 49 w 67"/>
                  <a:gd name="T37" fmla="*/ 0 h 158"/>
                  <a:gd name="T38" fmla="*/ 49 w 67"/>
                  <a:gd name="T39" fmla="*/ 0 h 158"/>
                  <a:gd name="T40" fmla="*/ 48 w 67"/>
                  <a:gd name="T41" fmla="*/ 0 h 158"/>
                  <a:gd name="T42" fmla="*/ 48 w 67"/>
                  <a:gd name="T43" fmla="*/ 0 h 158"/>
                  <a:gd name="T44" fmla="*/ 48 w 67"/>
                  <a:gd name="T45" fmla="*/ 0 h 158"/>
                  <a:gd name="T46" fmla="*/ 48 w 67"/>
                  <a:gd name="T47" fmla="*/ 0 h 158"/>
                  <a:gd name="T48" fmla="*/ 48 w 67"/>
                  <a:gd name="T49" fmla="*/ 0 h 158"/>
                  <a:gd name="T50" fmla="*/ 48 w 67"/>
                  <a:gd name="T51" fmla="*/ 0 h 158"/>
                  <a:gd name="T52" fmla="*/ 47 w 67"/>
                  <a:gd name="T53" fmla="*/ 0 h 158"/>
                  <a:gd name="T54" fmla="*/ 47 w 67"/>
                  <a:gd name="T55" fmla="*/ 0 h 158"/>
                  <a:gd name="T56" fmla="*/ 2 w 67"/>
                  <a:gd name="T57" fmla="*/ 21 h 158"/>
                  <a:gd name="T58" fmla="*/ 0 w 67"/>
                  <a:gd name="T59" fmla="*/ 24 h 158"/>
                  <a:gd name="T60" fmla="*/ 16 w 67"/>
                  <a:gd name="T61" fmla="*/ 64 h 158"/>
                  <a:gd name="T62" fmla="*/ 31 w 67"/>
                  <a:gd name="T63" fmla="*/ 104 h 158"/>
                  <a:gd name="T64" fmla="*/ 22 w 67"/>
                  <a:gd name="T65" fmla="*/ 139 h 158"/>
                  <a:gd name="T66" fmla="*/ 67 w 67"/>
                  <a:gd name="T67" fmla="*/ 158 h 158"/>
                  <a:gd name="T68" fmla="*/ 67 w 67"/>
                  <a:gd name="T69" fmla="*/ 157 h 158"/>
                  <a:gd name="T70" fmla="*/ 67 w 67"/>
                  <a:gd name="T71" fmla="*/ 0 h 158"/>
                  <a:gd name="T72" fmla="*/ 52 w 67"/>
                  <a:gd name="T7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158">
                    <a:moveTo>
                      <a:pt x="52" y="0"/>
                    </a:moveTo>
                    <a:cubicBezTo>
                      <a:pt x="52" y="0"/>
                      <a:pt x="52" y="0"/>
                      <a:pt x="52" y="0"/>
                    </a:cubicBezTo>
                    <a:cubicBezTo>
                      <a:pt x="52" y="0"/>
                      <a:pt x="52" y="0"/>
                      <a:pt x="52"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0" y="0"/>
                      <a:pt x="50" y="0"/>
                      <a:pt x="50" y="0"/>
                    </a:cubicBezTo>
                    <a:cubicBezTo>
                      <a:pt x="50" y="0"/>
                      <a:pt x="50" y="0"/>
                      <a:pt x="50" y="0"/>
                    </a:cubicBezTo>
                    <a:cubicBezTo>
                      <a:pt x="50" y="0"/>
                      <a:pt x="50" y="0"/>
                      <a:pt x="50" y="0"/>
                    </a:cubicBezTo>
                    <a:cubicBezTo>
                      <a:pt x="50" y="0"/>
                      <a:pt x="50" y="0"/>
                      <a:pt x="50" y="0"/>
                    </a:cubicBezTo>
                    <a:cubicBezTo>
                      <a:pt x="50" y="0"/>
                      <a:pt x="50" y="0"/>
                      <a:pt x="50"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7" y="0"/>
                      <a:pt x="47" y="0"/>
                      <a:pt x="47" y="0"/>
                    </a:cubicBezTo>
                    <a:cubicBezTo>
                      <a:pt x="47" y="0"/>
                      <a:pt x="47" y="0"/>
                      <a:pt x="47" y="0"/>
                    </a:cubicBezTo>
                    <a:cubicBezTo>
                      <a:pt x="2" y="21"/>
                      <a:pt x="2" y="21"/>
                      <a:pt x="2" y="21"/>
                    </a:cubicBezTo>
                    <a:cubicBezTo>
                      <a:pt x="0" y="24"/>
                      <a:pt x="0" y="24"/>
                      <a:pt x="0" y="24"/>
                    </a:cubicBezTo>
                    <a:cubicBezTo>
                      <a:pt x="7" y="38"/>
                      <a:pt x="11" y="51"/>
                      <a:pt x="16" y="64"/>
                    </a:cubicBezTo>
                    <a:cubicBezTo>
                      <a:pt x="20" y="74"/>
                      <a:pt x="34" y="94"/>
                      <a:pt x="31" y="104"/>
                    </a:cubicBezTo>
                    <a:cubicBezTo>
                      <a:pt x="22" y="139"/>
                      <a:pt x="22" y="139"/>
                      <a:pt x="22" y="139"/>
                    </a:cubicBezTo>
                    <a:cubicBezTo>
                      <a:pt x="67" y="158"/>
                      <a:pt x="67" y="158"/>
                      <a:pt x="67" y="158"/>
                    </a:cubicBezTo>
                    <a:cubicBezTo>
                      <a:pt x="67" y="157"/>
                      <a:pt x="67" y="157"/>
                      <a:pt x="67" y="157"/>
                    </a:cubicBezTo>
                    <a:cubicBezTo>
                      <a:pt x="67" y="0"/>
                      <a:pt x="67" y="0"/>
                      <a:pt x="67" y="0"/>
                    </a:cubicBezTo>
                    <a:cubicBezTo>
                      <a:pt x="62" y="0"/>
                      <a:pt x="57" y="0"/>
                      <a:pt x="52" y="0"/>
                    </a:cubicBezTo>
                    <a:close/>
                  </a:path>
                </a:pathLst>
              </a:custGeom>
              <a:solidFill>
                <a:srgbClr val="484848"/>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7" name="Freeform 72"/>
              <p:cNvSpPr>
                <a:spLocks/>
              </p:cNvSpPr>
              <p:nvPr/>
            </p:nvSpPr>
            <p:spPr bwMode="auto">
              <a:xfrm>
                <a:off x="6689395" y="3296992"/>
                <a:ext cx="832842" cy="834677"/>
              </a:xfrm>
              <a:custGeom>
                <a:avLst/>
                <a:gdLst>
                  <a:gd name="T0" fmla="*/ 179 w 192"/>
                  <a:gd name="T1" fmla="*/ 91 h 192"/>
                  <a:gd name="T2" fmla="*/ 14 w 192"/>
                  <a:gd name="T3" fmla="*/ 92 h 192"/>
                  <a:gd name="T4" fmla="*/ 95 w 192"/>
                  <a:gd name="T5" fmla="*/ 0 h 192"/>
                  <a:gd name="T6" fmla="*/ 97 w 192"/>
                  <a:gd name="T7" fmla="*/ 0 h 192"/>
                  <a:gd name="T8" fmla="*/ 97 w 192"/>
                  <a:gd name="T9" fmla="*/ 0 h 192"/>
                  <a:gd name="T10" fmla="*/ 179 w 192"/>
                  <a:gd name="T11" fmla="*/ 91 h 192"/>
                </a:gdLst>
                <a:ahLst/>
                <a:cxnLst>
                  <a:cxn ang="0">
                    <a:pos x="T0" y="T1"/>
                  </a:cxn>
                  <a:cxn ang="0">
                    <a:pos x="T2" y="T3"/>
                  </a:cxn>
                  <a:cxn ang="0">
                    <a:pos x="T4" y="T5"/>
                  </a:cxn>
                  <a:cxn ang="0">
                    <a:pos x="T6" y="T7"/>
                  </a:cxn>
                  <a:cxn ang="0">
                    <a:pos x="T8" y="T9"/>
                  </a:cxn>
                  <a:cxn ang="0">
                    <a:pos x="T10" y="T11"/>
                  </a:cxn>
                </a:cxnLst>
                <a:rect l="0" t="0" r="r" b="b"/>
                <a:pathLst>
                  <a:path w="192" h="192">
                    <a:moveTo>
                      <a:pt x="179" y="91"/>
                    </a:moveTo>
                    <a:cubicBezTo>
                      <a:pt x="157" y="192"/>
                      <a:pt x="35" y="179"/>
                      <a:pt x="14" y="92"/>
                    </a:cubicBezTo>
                    <a:cubicBezTo>
                      <a:pt x="0" y="33"/>
                      <a:pt x="44" y="0"/>
                      <a:pt x="95" y="0"/>
                    </a:cubicBezTo>
                    <a:cubicBezTo>
                      <a:pt x="96" y="0"/>
                      <a:pt x="97" y="0"/>
                      <a:pt x="97" y="0"/>
                    </a:cubicBezTo>
                    <a:cubicBezTo>
                      <a:pt x="97" y="0"/>
                      <a:pt x="97" y="0"/>
                      <a:pt x="97" y="0"/>
                    </a:cubicBezTo>
                    <a:cubicBezTo>
                      <a:pt x="146" y="2"/>
                      <a:pt x="192" y="34"/>
                      <a:pt x="179" y="91"/>
                    </a:cubicBezTo>
                    <a:close/>
                  </a:path>
                </a:pathLst>
              </a:custGeom>
              <a:solidFill>
                <a:srgbClr val="75524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8" name="Freeform 73"/>
              <p:cNvSpPr>
                <a:spLocks/>
              </p:cNvSpPr>
              <p:nvPr/>
            </p:nvSpPr>
            <p:spPr bwMode="auto">
              <a:xfrm>
                <a:off x="6689395" y="3296992"/>
                <a:ext cx="420091" cy="643894"/>
              </a:xfrm>
              <a:custGeom>
                <a:avLst/>
                <a:gdLst>
                  <a:gd name="T0" fmla="*/ 53 w 97"/>
                  <a:gd name="T1" fmla="*/ 148 h 148"/>
                  <a:gd name="T2" fmla="*/ 14 w 97"/>
                  <a:gd name="T3" fmla="*/ 92 h 148"/>
                  <a:gd name="T4" fmla="*/ 95 w 97"/>
                  <a:gd name="T5" fmla="*/ 0 h 148"/>
                  <a:gd name="T6" fmla="*/ 97 w 97"/>
                  <a:gd name="T7" fmla="*/ 0 h 148"/>
                  <a:gd name="T8" fmla="*/ 97 w 97"/>
                  <a:gd name="T9" fmla="*/ 148 h 148"/>
                  <a:gd name="T10" fmla="*/ 53 w 97"/>
                  <a:gd name="T11" fmla="*/ 148 h 148"/>
                </a:gdLst>
                <a:ahLst/>
                <a:cxnLst>
                  <a:cxn ang="0">
                    <a:pos x="T0" y="T1"/>
                  </a:cxn>
                  <a:cxn ang="0">
                    <a:pos x="T2" y="T3"/>
                  </a:cxn>
                  <a:cxn ang="0">
                    <a:pos x="T4" y="T5"/>
                  </a:cxn>
                  <a:cxn ang="0">
                    <a:pos x="T6" y="T7"/>
                  </a:cxn>
                  <a:cxn ang="0">
                    <a:pos x="T8" y="T9"/>
                  </a:cxn>
                  <a:cxn ang="0">
                    <a:pos x="T10" y="T11"/>
                  </a:cxn>
                </a:cxnLst>
                <a:rect l="0" t="0" r="r" b="b"/>
                <a:pathLst>
                  <a:path w="97" h="148">
                    <a:moveTo>
                      <a:pt x="53" y="148"/>
                    </a:moveTo>
                    <a:cubicBezTo>
                      <a:pt x="35" y="136"/>
                      <a:pt x="20" y="117"/>
                      <a:pt x="14" y="92"/>
                    </a:cubicBezTo>
                    <a:cubicBezTo>
                      <a:pt x="0" y="33"/>
                      <a:pt x="44" y="0"/>
                      <a:pt x="95" y="0"/>
                    </a:cubicBezTo>
                    <a:cubicBezTo>
                      <a:pt x="96" y="0"/>
                      <a:pt x="96" y="0"/>
                      <a:pt x="97" y="0"/>
                    </a:cubicBezTo>
                    <a:cubicBezTo>
                      <a:pt x="97" y="148"/>
                      <a:pt x="97" y="148"/>
                      <a:pt x="97" y="148"/>
                    </a:cubicBezTo>
                    <a:lnTo>
                      <a:pt x="53" y="148"/>
                    </a:lnTo>
                    <a:close/>
                  </a:path>
                </a:pathLst>
              </a:custGeom>
              <a:solidFill>
                <a:srgbClr val="8A625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9" name="Freeform 74"/>
              <p:cNvSpPr>
                <a:spLocks/>
              </p:cNvSpPr>
              <p:nvPr/>
            </p:nvSpPr>
            <p:spPr bwMode="auto">
              <a:xfrm>
                <a:off x="6992079" y="3940885"/>
                <a:ext cx="221970" cy="339375"/>
              </a:xfrm>
              <a:custGeom>
                <a:avLst/>
                <a:gdLst>
                  <a:gd name="T0" fmla="*/ 60 w 121"/>
                  <a:gd name="T1" fmla="*/ 185 h 185"/>
                  <a:gd name="T2" fmla="*/ 0 w 121"/>
                  <a:gd name="T3" fmla="*/ 64 h 185"/>
                  <a:gd name="T4" fmla="*/ 26 w 121"/>
                  <a:gd name="T5" fmla="*/ 54 h 185"/>
                  <a:gd name="T6" fmla="*/ 12 w 121"/>
                  <a:gd name="T7" fmla="*/ 0 h 185"/>
                  <a:gd name="T8" fmla="*/ 107 w 121"/>
                  <a:gd name="T9" fmla="*/ 0 h 185"/>
                  <a:gd name="T10" fmla="*/ 97 w 121"/>
                  <a:gd name="T11" fmla="*/ 52 h 185"/>
                  <a:gd name="T12" fmla="*/ 121 w 121"/>
                  <a:gd name="T13" fmla="*/ 61 h 185"/>
                  <a:gd name="T14" fmla="*/ 60 w 121"/>
                  <a:gd name="T15" fmla="*/ 185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85">
                    <a:moveTo>
                      <a:pt x="60" y="185"/>
                    </a:moveTo>
                    <a:lnTo>
                      <a:pt x="0" y="64"/>
                    </a:lnTo>
                    <a:lnTo>
                      <a:pt x="26" y="54"/>
                    </a:lnTo>
                    <a:lnTo>
                      <a:pt x="12" y="0"/>
                    </a:lnTo>
                    <a:lnTo>
                      <a:pt x="107" y="0"/>
                    </a:lnTo>
                    <a:lnTo>
                      <a:pt x="97" y="52"/>
                    </a:lnTo>
                    <a:lnTo>
                      <a:pt x="121" y="61"/>
                    </a:lnTo>
                    <a:lnTo>
                      <a:pt x="60"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75"/>
              <p:cNvSpPr>
                <a:spLocks/>
              </p:cNvSpPr>
              <p:nvPr/>
            </p:nvSpPr>
            <p:spPr bwMode="auto">
              <a:xfrm>
                <a:off x="6992079" y="3935382"/>
                <a:ext cx="225638" cy="183445"/>
              </a:xfrm>
              <a:custGeom>
                <a:avLst/>
                <a:gdLst>
                  <a:gd name="T0" fmla="*/ 0 w 52"/>
                  <a:gd name="T1" fmla="*/ 28 h 42"/>
                  <a:gd name="T2" fmla="*/ 8 w 52"/>
                  <a:gd name="T3" fmla="*/ 22 h 42"/>
                  <a:gd name="T4" fmla="*/ 5 w 52"/>
                  <a:gd name="T5" fmla="*/ 0 h 42"/>
                  <a:gd name="T6" fmla="*/ 47 w 52"/>
                  <a:gd name="T7" fmla="*/ 1 h 42"/>
                  <a:gd name="T8" fmla="*/ 44 w 52"/>
                  <a:gd name="T9" fmla="*/ 22 h 42"/>
                  <a:gd name="T10" fmla="*/ 52 w 52"/>
                  <a:gd name="T11" fmla="*/ 27 h 42"/>
                  <a:gd name="T12" fmla="*/ 26 w 52"/>
                  <a:gd name="T13" fmla="*/ 42 h 42"/>
                  <a:gd name="T14" fmla="*/ 0 w 52"/>
                  <a:gd name="T15" fmla="*/ 28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2">
                    <a:moveTo>
                      <a:pt x="0" y="28"/>
                    </a:moveTo>
                    <a:cubicBezTo>
                      <a:pt x="8" y="22"/>
                      <a:pt x="8" y="22"/>
                      <a:pt x="8" y="22"/>
                    </a:cubicBezTo>
                    <a:cubicBezTo>
                      <a:pt x="5" y="0"/>
                      <a:pt x="5" y="0"/>
                      <a:pt x="5" y="0"/>
                    </a:cubicBezTo>
                    <a:cubicBezTo>
                      <a:pt x="47" y="1"/>
                      <a:pt x="47" y="1"/>
                      <a:pt x="47" y="1"/>
                    </a:cubicBezTo>
                    <a:cubicBezTo>
                      <a:pt x="44" y="22"/>
                      <a:pt x="44" y="22"/>
                      <a:pt x="44" y="22"/>
                    </a:cubicBezTo>
                    <a:cubicBezTo>
                      <a:pt x="52" y="27"/>
                      <a:pt x="52" y="27"/>
                      <a:pt x="52" y="27"/>
                    </a:cubicBezTo>
                    <a:cubicBezTo>
                      <a:pt x="47" y="36"/>
                      <a:pt x="37" y="42"/>
                      <a:pt x="26" y="42"/>
                    </a:cubicBezTo>
                    <a:cubicBezTo>
                      <a:pt x="15" y="42"/>
                      <a:pt x="5" y="36"/>
                      <a:pt x="0" y="28"/>
                    </a:cubicBezTo>
                    <a:close/>
                  </a:path>
                </a:pathLst>
              </a:custGeom>
              <a:solidFill>
                <a:srgbClr val="E0D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76"/>
              <p:cNvSpPr>
                <a:spLocks/>
              </p:cNvSpPr>
              <p:nvPr/>
            </p:nvSpPr>
            <p:spPr bwMode="auto">
              <a:xfrm>
                <a:off x="6992079" y="3935382"/>
                <a:ext cx="117405" cy="183445"/>
              </a:xfrm>
              <a:custGeom>
                <a:avLst/>
                <a:gdLst>
                  <a:gd name="T0" fmla="*/ 0 w 27"/>
                  <a:gd name="T1" fmla="*/ 28 h 42"/>
                  <a:gd name="T2" fmla="*/ 8 w 27"/>
                  <a:gd name="T3" fmla="*/ 22 h 42"/>
                  <a:gd name="T4" fmla="*/ 5 w 27"/>
                  <a:gd name="T5" fmla="*/ 0 h 42"/>
                  <a:gd name="T6" fmla="*/ 27 w 27"/>
                  <a:gd name="T7" fmla="*/ 1 h 42"/>
                  <a:gd name="T8" fmla="*/ 27 w 27"/>
                  <a:gd name="T9" fmla="*/ 42 h 42"/>
                  <a:gd name="T10" fmla="*/ 26 w 27"/>
                  <a:gd name="T11" fmla="*/ 42 h 42"/>
                  <a:gd name="T12" fmla="*/ 0 w 27"/>
                  <a:gd name="T13" fmla="*/ 28 h 42"/>
                </a:gdLst>
                <a:ahLst/>
                <a:cxnLst>
                  <a:cxn ang="0">
                    <a:pos x="T0" y="T1"/>
                  </a:cxn>
                  <a:cxn ang="0">
                    <a:pos x="T2" y="T3"/>
                  </a:cxn>
                  <a:cxn ang="0">
                    <a:pos x="T4" y="T5"/>
                  </a:cxn>
                  <a:cxn ang="0">
                    <a:pos x="T6" y="T7"/>
                  </a:cxn>
                  <a:cxn ang="0">
                    <a:pos x="T8" y="T9"/>
                  </a:cxn>
                  <a:cxn ang="0">
                    <a:pos x="T10" y="T11"/>
                  </a:cxn>
                  <a:cxn ang="0">
                    <a:pos x="T12" y="T13"/>
                  </a:cxn>
                </a:cxnLst>
                <a:rect l="0" t="0" r="r" b="b"/>
                <a:pathLst>
                  <a:path w="27" h="42">
                    <a:moveTo>
                      <a:pt x="0" y="28"/>
                    </a:moveTo>
                    <a:cubicBezTo>
                      <a:pt x="8" y="22"/>
                      <a:pt x="8" y="22"/>
                      <a:pt x="8" y="22"/>
                    </a:cubicBezTo>
                    <a:cubicBezTo>
                      <a:pt x="5" y="0"/>
                      <a:pt x="5" y="0"/>
                      <a:pt x="5" y="0"/>
                    </a:cubicBezTo>
                    <a:cubicBezTo>
                      <a:pt x="27" y="1"/>
                      <a:pt x="27" y="1"/>
                      <a:pt x="27" y="1"/>
                    </a:cubicBezTo>
                    <a:cubicBezTo>
                      <a:pt x="27" y="42"/>
                      <a:pt x="27" y="42"/>
                      <a:pt x="27" y="42"/>
                    </a:cubicBezTo>
                    <a:cubicBezTo>
                      <a:pt x="27" y="42"/>
                      <a:pt x="26" y="42"/>
                      <a:pt x="26" y="42"/>
                    </a:cubicBezTo>
                    <a:cubicBezTo>
                      <a:pt x="15" y="42"/>
                      <a:pt x="5" y="36"/>
                      <a:pt x="0" y="28"/>
                    </a:cubicBezTo>
                    <a:close/>
                  </a:path>
                </a:pathLst>
              </a:custGeom>
              <a:solidFill>
                <a:srgbClr val="EAE5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77"/>
              <p:cNvSpPr>
                <a:spLocks/>
              </p:cNvSpPr>
              <p:nvPr/>
            </p:nvSpPr>
            <p:spPr bwMode="auto">
              <a:xfrm>
                <a:off x="7014093" y="3935382"/>
                <a:ext cx="183445" cy="117405"/>
              </a:xfrm>
              <a:custGeom>
                <a:avLst/>
                <a:gdLst>
                  <a:gd name="T0" fmla="*/ 3 w 42"/>
                  <a:gd name="T1" fmla="*/ 22 h 27"/>
                  <a:gd name="T2" fmla="*/ 3 w 42"/>
                  <a:gd name="T3" fmla="*/ 22 h 27"/>
                  <a:gd name="T4" fmla="*/ 0 w 42"/>
                  <a:gd name="T5" fmla="*/ 0 h 27"/>
                  <a:gd name="T6" fmla="*/ 42 w 42"/>
                  <a:gd name="T7" fmla="*/ 1 h 27"/>
                  <a:gd name="T8" fmla="*/ 39 w 42"/>
                  <a:gd name="T9" fmla="*/ 22 h 27"/>
                  <a:gd name="T10" fmla="*/ 40 w 42"/>
                  <a:gd name="T11" fmla="*/ 23 h 27"/>
                  <a:gd name="T12" fmla="*/ 3 w 42"/>
                  <a:gd name="T13" fmla="*/ 22 h 27"/>
                </a:gdLst>
                <a:ahLst/>
                <a:cxnLst>
                  <a:cxn ang="0">
                    <a:pos x="T0" y="T1"/>
                  </a:cxn>
                  <a:cxn ang="0">
                    <a:pos x="T2" y="T3"/>
                  </a:cxn>
                  <a:cxn ang="0">
                    <a:pos x="T4" y="T5"/>
                  </a:cxn>
                  <a:cxn ang="0">
                    <a:pos x="T6" y="T7"/>
                  </a:cxn>
                  <a:cxn ang="0">
                    <a:pos x="T8" y="T9"/>
                  </a:cxn>
                  <a:cxn ang="0">
                    <a:pos x="T10" y="T11"/>
                  </a:cxn>
                  <a:cxn ang="0">
                    <a:pos x="T12" y="T13"/>
                  </a:cxn>
                </a:cxnLst>
                <a:rect l="0" t="0" r="r" b="b"/>
                <a:pathLst>
                  <a:path w="42" h="27">
                    <a:moveTo>
                      <a:pt x="3" y="22"/>
                    </a:moveTo>
                    <a:cubicBezTo>
                      <a:pt x="3" y="22"/>
                      <a:pt x="3" y="22"/>
                      <a:pt x="3" y="22"/>
                    </a:cubicBezTo>
                    <a:cubicBezTo>
                      <a:pt x="0" y="0"/>
                      <a:pt x="0" y="0"/>
                      <a:pt x="0" y="0"/>
                    </a:cubicBezTo>
                    <a:cubicBezTo>
                      <a:pt x="42" y="1"/>
                      <a:pt x="42" y="1"/>
                      <a:pt x="42" y="1"/>
                    </a:cubicBezTo>
                    <a:cubicBezTo>
                      <a:pt x="39" y="22"/>
                      <a:pt x="39" y="22"/>
                      <a:pt x="39" y="22"/>
                    </a:cubicBezTo>
                    <a:cubicBezTo>
                      <a:pt x="40" y="23"/>
                      <a:pt x="40" y="23"/>
                      <a:pt x="40" y="23"/>
                    </a:cubicBezTo>
                    <a:cubicBezTo>
                      <a:pt x="28" y="27"/>
                      <a:pt x="15" y="26"/>
                      <a:pt x="3" y="22"/>
                    </a:cubicBezTo>
                    <a:close/>
                  </a:path>
                </a:pathLst>
              </a:custGeom>
              <a:solidFill>
                <a:srgbClr val="CAC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78"/>
              <p:cNvSpPr>
                <a:spLocks/>
              </p:cNvSpPr>
              <p:nvPr/>
            </p:nvSpPr>
            <p:spPr bwMode="auto">
              <a:xfrm>
                <a:off x="7014093" y="3935382"/>
                <a:ext cx="95392" cy="113736"/>
              </a:xfrm>
              <a:custGeom>
                <a:avLst/>
                <a:gdLst>
                  <a:gd name="T0" fmla="*/ 3 w 22"/>
                  <a:gd name="T1" fmla="*/ 22 h 26"/>
                  <a:gd name="T2" fmla="*/ 3 w 22"/>
                  <a:gd name="T3" fmla="*/ 22 h 26"/>
                  <a:gd name="T4" fmla="*/ 0 w 22"/>
                  <a:gd name="T5" fmla="*/ 0 h 26"/>
                  <a:gd name="T6" fmla="*/ 22 w 22"/>
                  <a:gd name="T7" fmla="*/ 1 h 26"/>
                  <a:gd name="T8" fmla="*/ 22 w 22"/>
                  <a:gd name="T9" fmla="*/ 25 h 26"/>
                  <a:gd name="T10" fmla="*/ 3 w 22"/>
                  <a:gd name="T11" fmla="*/ 22 h 26"/>
                </a:gdLst>
                <a:ahLst/>
                <a:cxnLst>
                  <a:cxn ang="0">
                    <a:pos x="T0" y="T1"/>
                  </a:cxn>
                  <a:cxn ang="0">
                    <a:pos x="T2" y="T3"/>
                  </a:cxn>
                  <a:cxn ang="0">
                    <a:pos x="T4" y="T5"/>
                  </a:cxn>
                  <a:cxn ang="0">
                    <a:pos x="T6" y="T7"/>
                  </a:cxn>
                  <a:cxn ang="0">
                    <a:pos x="T8" y="T9"/>
                  </a:cxn>
                  <a:cxn ang="0">
                    <a:pos x="T10" y="T11"/>
                  </a:cxn>
                </a:cxnLst>
                <a:rect l="0" t="0" r="r" b="b"/>
                <a:pathLst>
                  <a:path w="22" h="26">
                    <a:moveTo>
                      <a:pt x="3" y="22"/>
                    </a:moveTo>
                    <a:cubicBezTo>
                      <a:pt x="3" y="22"/>
                      <a:pt x="3" y="22"/>
                      <a:pt x="3" y="22"/>
                    </a:cubicBezTo>
                    <a:cubicBezTo>
                      <a:pt x="0" y="0"/>
                      <a:pt x="0" y="0"/>
                      <a:pt x="0" y="0"/>
                    </a:cubicBezTo>
                    <a:cubicBezTo>
                      <a:pt x="22" y="1"/>
                      <a:pt x="22" y="1"/>
                      <a:pt x="22" y="1"/>
                    </a:cubicBezTo>
                    <a:cubicBezTo>
                      <a:pt x="22" y="25"/>
                      <a:pt x="22" y="25"/>
                      <a:pt x="22" y="25"/>
                    </a:cubicBezTo>
                    <a:cubicBezTo>
                      <a:pt x="16" y="26"/>
                      <a:pt x="9" y="24"/>
                      <a:pt x="3" y="22"/>
                    </a:cubicBezTo>
                    <a:close/>
                  </a:path>
                </a:pathLst>
              </a:custGeom>
              <a:solidFill>
                <a:srgbClr val="DAD6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80"/>
              <p:cNvSpPr>
                <a:spLocks/>
              </p:cNvSpPr>
              <p:nvPr/>
            </p:nvSpPr>
            <p:spPr bwMode="auto">
              <a:xfrm>
                <a:off x="6797627" y="4232563"/>
                <a:ext cx="425593" cy="491634"/>
              </a:xfrm>
              <a:custGeom>
                <a:avLst/>
                <a:gdLst>
                  <a:gd name="T0" fmla="*/ 80 w 232"/>
                  <a:gd name="T1" fmla="*/ 0 h 268"/>
                  <a:gd name="T2" fmla="*/ 232 w 232"/>
                  <a:gd name="T3" fmla="*/ 49 h 268"/>
                  <a:gd name="T4" fmla="*/ 154 w 232"/>
                  <a:gd name="T5" fmla="*/ 268 h 268"/>
                  <a:gd name="T6" fmla="*/ 0 w 232"/>
                  <a:gd name="T7" fmla="*/ 218 h 268"/>
                  <a:gd name="T8" fmla="*/ 80 w 232"/>
                  <a:gd name="T9" fmla="*/ 0 h 268"/>
                </a:gdLst>
                <a:ahLst/>
                <a:cxnLst>
                  <a:cxn ang="0">
                    <a:pos x="T0" y="T1"/>
                  </a:cxn>
                  <a:cxn ang="0">
                    <a:pos x="T2" y="T3"/>
                  </a:cxn>
                  <a:cxn ang="0">
                    <a:pos x="T4" y="T5"/>
                  </a:cxn>
                  <a:cxn ang="0">
                    <a:pos x="T6" y="T7"/>
                  </a:cxn>
                  <a:cxn ang="0">
                    <a:pos x="T8" y="T9"/>
                  </a:cxn>
                </a:cxnLst>
                <a:rect l="0" t="0" r="r" b="b"/>
                <a:pathLst>
                  <a:path w="232" h="268">
                    <a:moveTo>
                      <a:pt x="80" y="0"/>
                    </a:moveTo>
                    <a:lnTo>
                      <a:pt x="232" y="49"/>
                    </a:lnTo>
                    <a:lnTo>
                      <a:pt x="154" y="268"/>
                    </a:lnTo>
                    <a:lnTo>
                      <a:pt x="0" y="218"/>
                    </a:lnTo>
                    <a:lnTo>
                      <a:pt x="80" y="0"/>
                    </a:lnTo>
                    <a:close/>
                  </a:path>
                </a:pathLst>
              </a:custGeom>
              <a:solidFill>
                <a:srgbClr val="E0D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81"/>
              <p:cNvSpPr>
                <a:spLocks/>
              </p:cNvSpPr>
              <p:nvPr/>
            </p:nvSpPr>
            <p:spPr bwMode="auto">
              <a:xfrm>
                <a:off x="6788456" y="4214219"/>
                <a:ext cx="425593" cy="495303"/>
              </a:xfrm>
              <a:custGeom>
                <a:avLst/>
                <a:gdLst>
                  <a:gd name="T0" fmla="*/ 78 w 232"/>
                  <a:gd name="T1" fmla="*/ 0 h 270"/>
                  <a:gd name="T2" fmla="*/ 232 w 232"/>
                  <a:gd name="T3" fmla="*/ 52 h 270"/>
                  <a:gd name="T4" fmla="*/ 154 w 232"/>
                  <a:gd name="T5" fmla="*/ 270 h 270"/>
                  <a:gd name="T6" fmla="*/ 0 w 232"/>
                  <a:gd name="T7" fmla="*/ 218 h 270"/>
                  <a:gd name="T8" fmla="*/ 78 w 232"/>
                  <a:gd name="T9" fmla="*/ 0 h 270"/>
                </a:gdLst>
                <a:ahLst/>
                <a:cxnLst>
                  <a:cxn ang="0">
                    <a:pos x="T0" y="T1"/>
                  </a:cxn>
                  <a:cxn ang="0">
                    <a:pos x="T2" y="T3"/>
                  </a:cxn>
                  <a:cxn ang="0">
                    <a:pos x="T4" y="T5"/>
                  </a:cxn>
                  <a:cxn ang="0">
                    <a:pos x="T6" y="T7"/>
                  </a:cxn>
                  <a:cxn ang="0">
                    <a:pos x="T8" y="T9"/>
                  </a:cxn>
                </a:cxnLst>
                <a:rect l="0" t="0" r="r" b="b"/>
                <a:pathLst>
                  <a:path w="232" h="270">
                    <a:moveTo>
                      <a:pt x="78" y="0"/>
                    </a:moveTo>
                    <a:lnTo>
                      <a:pt x="232" y="52"/>
                    </a:lnTo>
                    <a:lnTo>
                      <a:pt x="154" y="270"/>
                    </a:lnTo>
                    <a:lnTo>
                      <a:pt x="0" y="218"/>
                    </a:lnTo>
                    <a:lnTo>
                      <a:pt x="78" y="0"/>
                    </a:lnTo>
                    <a:close/>
                  </a:path>
                </a:pathLst>
              </a:custGeom>
              <a:solidFill>
                <a:schemeClr val="accent5">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6" name="Freeform 82"/>
              <p:cNvSpPr>
                <a:spLocks/>
              </p:cNvSpPr>
              <p:nvPr/>
            </p:nvSpPr>
            <p:spPr bwMode="auto">
              <a:xfrm>
                <a:off x="6905861" y="4271086"/>
                <a:ext cx="308188" cy="438435"/>
              </a:xfrm>
              <a:custGeom>
                <a:avLst/>
                <a:gdLst>
                  <a:gd name="T0" fmla="*/ 107 w 168"/>
                  <a:gd name="T1" fmla="*/ 0 h 239"/>
                  <a:gd name="T2" fmla="*/ 168 w 168"/>
                  <a:gd name="T3" fmla="*/ 21 h 239"/>
                  <a:gd name="T4" fmla="*/ 90 w 168"/>
                  <a:gd name="T5" fmla="*/ 239 h 239"/>
                  <a:gd name="T6" fmla="*/ 0 w 168"/>
                  <a:gd name="T7" fmla="*/ 209 h 239"/>
                  <a:gd name="T8" fmla="*/ 107 w 168"/>
                  <a:gd name="T9" fmla="*/ 0 h 239"/>
                </a:gdLst>
                <a:ahLst/>
                <a:cxnLst>
                  <a:cxn ang="0">
                    <a:pos x="T0" y="T1"/>
                  </a:cxn>
                  <a:cxn ang="0">
                    <a:pos x="T2" y="T3"/>
                  </a:cxn>
                  <a:cxn ang="0">
                    <a:pos x="T4" y="T5"/>
                  </a:cxn>
                  <a:cxn ang="0">
                    <a:pos x="T6" y="T7"/>
                  </a:cxn>
                  <a:cxn ang="0">
                    <a:pos x="T8" y="T9"/>
                  </a:cxn>
                </a:cxnLst>
                <a:rect l="0" t="0" r="r" b="b"/>
                <a:pathLst>
                  <a:path w="168" h="239">
                    <a:moveTo>
                      <a:pt x="107" y="0"/>
                    </a:moveTo>
                    <a:lnTo>
                      <a:pt x="168" y="21"/>
                    </a:lnTo>
                    <a:lnTo>
                      <a:pt x="90" y="239"/>
                    </a:lnTo>
                    <a:lnTo>
                      <a:pt x="0" y="209"/>
                    </a:lnTo>
                    <a:lnTo>
                      <a:pt x="107" y="0"/>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7" name="Freeform 83"/>
              <p:cNvSpPr>
                <a:spLocks/>
              </p:cNvSpPr>
              <p:nvPr/>
            </p:nvSpPr>
            <p:spPr bwMode="auto">
              <a:xfrm>
                <a:off x="6828814" y="3465762"/>
                <a:ext cx="554005" cy="665907"/>
              </a:xfrm>
              <a:custGeom>
                <a:avLst/>
                <a:gdLst>
                  <a:gd name="T0" fmla="*/ 64 w 128"/>
                  <a:gd name="T1" fmla="*/ 0 h 153"/>
                  <a:gd name="T2" fmla="*/ 68 w 128"/>
                  <a:gd name="T3" fmla="*/ 0 h 153"/>
                  <a:gd name="T4" fmla="*/ 111 w 128"/>
                  <a:gd name="T5" fmla="*/ 0 h 153"/>
                  <a:gd name="T6" fmla="*/ 114 w 128"/>
                  <a:gd name="T7" fmla="*/ 15 h 153"/>
                  <a:gd name="T8" fmla="*/ 127 w 128"/>
                  <a:gd name="T9" fmla="*/ 30 h 153"/>
                  <a:gd name="T10" fmla="*/ 127 w 128"/>
                  <a:gd name="T11" fmla="*/ 65 h 153"/>
                  <a:gd name="T12" fmla="*/ 1 w 128"/>
                  <a:gd name="T13" fmla="*/ 64 h 153"/>
                  <a:gd name="T14" fmla="*/ 1 w 128"/>
                  <a:gd name="T15" fmla="*/ 14 h 153"/>
                  <a:gd name="T16" fmla="*/ 11 w 128"/>
                  <a:gd name="T17" fmla="*/ 0 h 153"/>
                  <a:gd name="T18" fmla="*/ 60 w 128"/>
                  <a:gd name="T19" fmla="*/ 0 h 153"/>
                  <a:gd name="T20" fmla="*/ 64 w 128"/>
                  <a:gd name="T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53">
                    <a:moveTo>
                      <a:pt x="64" y="0"/>
                    </a:moveTo>
                    <a:cubicBezTo>
                      <a:pt x="65" y="0"/>
                      <a:pt x="67" y="0"/>
                      <a:pt x="68" y="0"/>
                    </a:cubicBezTo>
                    <a:cubicBezTo>
                      <a:pt x="111" y="0"/>
                      <a:pt x="111" y="0"/>
                      <a:pt x="111" y="0"/>
                    </a:cubicBezTo>
                    <a:cubicBezTo>
                      <a:pt x="114" y="15"/>
                      <a:pt x="114" y="15"/>
                      <a:pt x="114" y="15"/>
                    </a:cubicBezTo>
                    <a:cubicBezTo>
                      <a:pt x="127" y="30"/>
                      <a:pt x="127" y="30"/>
                      <a:pt x="127" y="30"/>
                    </a:cubicBezTo>
                    <a:cubicBezTo>
                      <a:pt x="127" y="42"/>
                      <a:pt x="128" y="54"/>
                      <a:pt x="127" y="65"/>
                    </a:cubicBezTo>
                    <a:cubicBezTo>
                      <a:pt x="121" y="153"/>
                      <a:pt x="9" y="152"/>
                      <a:pt x="1" y="64"/>
                    </a:cubicBezTo>
                    <a:cubicBezTo>
                      <a:pt x="0" y="48"/>
                      <a:pt x="1" y="31"/>
                      <a:pt x="1" y="14"/>
                    </a:cubicBezTo>
                    <a:cubicBezTo>
                      <a:pt x="11" y="0"/>
                      <a:pt x="11" y="0"/>
                      <a:pt x="11" y="0"/>
                    </a:cubicBezTo>
                    <a:cubicBezTo>
                      <a:pt x="60" y="0"/>
                      <a:pt x="60" y="0"/>
                      <a:pt x="60" y="0"/>
                    </a:cubicBezTo>
                    <a:cubicBezTo>
                      <a:pt x="61" y="0"/>
                      <a:pt x="63" y="0"/>
                      <a:pt x="64" y="0"/>
                    </a:cubicBez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8" name="Freeform 84"/>
              <p:cNvSpPr>
                <a:spLocks/>
              </p:cNvSpPr>
              <p:nvPr/>
            </p:nvSpPr>
            <p:spPr bwMode="auto">
              <a:xfrm>
                <a:off x="6828814" y="3465762"/>
                <a:ext cx="280672" cy="570516"/>
              </a:xfrm>
              <a:custGeom>
                <a:avLst/>
                <a:gdLst>
                  <a:gd name="T0" fmla="*/ 64 w 65"/>
                  <a:gd name="T1" fmla="*/ 0 h 131"/>
                  <a:gd name="T2" fmla="*/ 65 w 65"/>
                  <a:gd name="T3" fmla="*/ 0 h 131"/>
                  <a:gd name="T4" fmla="*/ 65 w 65"/>
                  <a:gd name="T5" fmla="*/ 130 h 131"/>
                  <a:gd name="T6" fmla="*/ 1 w 65"/>
                  <a:gd name="T7" fmla="*/ 64 h 131"/>
                  <a:gd name="T8" fmla="*/ 1 w 65"/>
                  <a:gd name="T9" fmla="*/ 14 h 131"/>
                  <a:gd name="T10" fmla="*/ 11 w 65"/>
                  <a:gd name="T11" fmla="*/ 0 h 131"/>
                  <a:gd name="T12" fmla="*/ 60 w 65"/>
                  <a:gd name="T13" fmla="*/ 0 h 131"/>
                  <a:gd name="T14" fmla="*/ 64 w 65"/>
                  <a:gd name="T15" fmla="*/ 0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131">
                    <a:moveTo>
                      <a:pt x="64" y="0"/>
                    </a:moveTo>
                    <a:cubicBezTo>
                      <a:pt x="64" y="0"/>
                      <a:pt x="65" y="0"/>
                      <a:pt x="65" y="0"/>
                    </a:cubicBezTo>
                    <a:cubicBezTo>
                      <a:pt x="65" y="130"/>
                      <a:pt x="65" y="130"/>
                      <a:pt x="65" y="130"/>
                    </a:cubicBezTo>
                    <a:cubicBezTo>
                      <a:pt x="35" y="131"/>
                      <a:pt x="5" y="108"/>
                      <a:pt x="1" y="64"/>
                    </a:cubicBezTo>
                    <a:cubicBezTo>
                      <a:pt x="0" y="48"/>
                      <a:pt x="1" y="31"/>
                      <a:pt x="1" y="14"/>
                    </a:cubicBezTo>
                    <a:cubicBezTo>
                      <a:pt x="11" y="0"/>
                      <a:pt x="11" y="0"/>
                      <a:pt x="11" y="0"/>
                    </a:cubicBezTo>
                    <a:cubicBezTo>
                      <a:pt x="60" y="0"/>
                      <a:pt x="60" y="0"/>
                      <a:pt x="60" y="0"/>
                    </a:cubicBezTo>
                    <a:cubicBezTo>
                      <a:pt x="61" y="0"/>
                      <a:pt x="63" y="0"/>
                      <a:pt x="64" y="0"/>
                    </a:cubicBezTo>
                    <a:close/>
                  </a:path>
                </a:pathLst>
              </a:custGeom>
              <a:solidFill>
                <a:srgbClr val="FAD9CA"/>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9" name="Freeform 85"/>
              <p:cNvSpPr>
                <a:spLocks/>
              </p:cNvSpPr>
              <p:nvPr/>
            </p:nvSpPr>
            <p:spPr bwMode="auto">
              <a:xfrm>
                <a:off x="6731587" y="3408893"/>
                <a:ext cx="698928" cy="313692"/>
              </a:xfrm>
              <a:custGeom>
                <a:avLst/>
                <a:gdLst>
                  <a:gd name="T0" fmla="*/ 161 w 161"/>
                  <a:gd name="T1" fmla="*/ 56 h 72"/>
                  <a:gd name="T2" fmla="*/ 87 w 161"/>
                  <a:gd name="T3" fmla="*/ 40 h 72"/>
                  <a:gd name="T4" fmla="*/ 87 w 161"/>
                  <a:gd name="T5" fmla="*/ 40 h 72"/>
                  <a:gd name="T6" fmla="*/ 87 w 161"/>
                  <a:gd name="T7" fmla="*/ 40 h 72"/>
                  <a:gd name="T8" fmla="*/ 87 w 161"/>
                  <a:gd name="T9" fmla="*/ 40 h 72"/>
                  <a:gd name="T10" fmla="*/ 87 w 161"/>
                  <a:gd name="T11" fmla="*/ 40 h 72"/>
                  <a:gd name="T12" fmla="*/ 87 w 161"/>
                  <a:gd name="T13" fmla="*/ 40 h 72"/>
                  <a:gd name="T14" fmla="*/ 87 w 161"/>
                  <a:gd name="T15" fmla="*/ 40 h 72"/>
                  <a:gd name="T16" fmla="*/ 87 w 161"/>
                  <a:gd name="T17" fmla="*/ 40 h 72"/>
                  <a:gd name="T18" fmla="*/ 87 w 161"/>
                  <a:gd name="T19" fmla="*/ 40 h 72"/>
                  <a:gd name="T20" fmla="*/ 87 w 161"/>
                  <a:gd name="T21" fmla="*/ 40 h 72"/>
                  <a:gd name="T22" fmla="*/ 87 w 161"/>
                  <a:gd name="T23" fmla="*/ 40 h 72"/>
                  <a:gd name="T24" fmla="*/ 87 w 161"/>
                  <a:gd name="T25" fmla="*/ 40 h 72"/>
                  <a:gd name="T26" fmla="*/ 87 w 161"/>
                  <a:gd name="T27" fmla="*/ 40 h 72"/>
                  <a:gd name="T28" fmla="*/ 87 w 161"/>
                  <a:gd name="T29" fmla="*/ 39 h 72"/>
                  <a:gd name="T30" fmla="*/ 87 w 161"/>
                  <a:gd name="T31" fmla="*/ 39 h 72"/>
                  <a:gd name="T32" fmla="*/ 87 w 161"/>
                  <a:gd name="T33" fmla="*/ 39 h 72"/>
                  <a:gd name="T34" fmla="*/ 87 w 161"/>
                  <a:gd name="T35" fmla="*/ 39 h 72"/>
                  <a:gd name="T36" fmla="*/ 87 w 161"/>
                  <a:gd name="T37" fmla="*/ 39 h 72"/>
                  <a:gd name="T38" fmla="*/ 87 w 161"/>
                  <a:gd name="T39" fmla="*/ 40 h 72"/>
                  <a:gd name="T40" fmla="*/ 87 w 161"/>
                  <a:gd name="T41" fmla="*/ 40 h 72"/>
                  <a:gd name="T42" fmla="*/ 86 w 161"/>
                  <a:gd name="T43" fmla="*/ 41 h 72"/>
                  <a:gd name="T44" fmla="*/ 86 w 161"/>
                  <a:gd name="T45" fmla="*/ 41 h 72"/>
                  <a:gd name="T46" fmla="*/ 86 w 161"/>
                  <a:gd name="T47" fmla="*/ 42 h 72"/>
                  <a:gd name="T48" fmla="*/ 86 w 161"/>
                  <a:gd name="T49" fmla="*/ 42 h 72"/>
                  <a:gd name="T50" fmla="*/ 86 w 161"/>
                  <a:gd name="T51" fmla="*/ 42 h 72"/>
                  <a:gd name="T52" fmla="*/ 20 w 161"/>
                  <a:gd name="T53" fmla="*/ 69 h 72"/>
                  <a:gd name="T54" fmla="*/ 19 w 161"/>
                  <a:gd name="T55" fmla="*/ 19 h 72"/>
                  <a:gd name="T56" fmla="*/ 87 w 161"/>
                  <a:gd name="T57" fmla="*/ 0 h 72"/>
                  <a:gd name="T58" fmla="*/ 88 w 161"/>
                  <a:gd name="T59" fmla="*/ 0 h 72"/>
                  <a:gd name="T60" fmla="*/ 112 w 161"/>
                  <a:gd name="T61" fmla="*/ 0 h 72"/>
                  <a:gd name="T62" fmla="*/ 158 w 161"/>
                  <a:gd name="T63"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72">
                    <a:moveTo>
                      <a:pt x="158" y="40"/>
                    </a:moveTo>
                    <a:cubicBezTo>
                      <a:pt x="161" y="56"/>
                      <a:pt x="161" y="56"/>
                      <a:pt x="161" y="56"/>
                    </a:cubicBezTo>
                    <a:cubicBezTo>
                      <a:pt x="149" y="64"/>
                      <a:pt x="149" y="64"/>
                      <a:pt x="149" y="64"/>
                    </a:cubicBezTo>
                    <a:cubicBezTo>
                      <a:pt x="98" y="72"/>
                      <a:pt x="90" y="51"/>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40"/>
                    </a:cubicBezTo>
                    <a:cubicBezTo>
                      <a:pt x="87" y="40"/>
                      <a:pt x="87" y="40"/>
                      <a:pt x="87" y="40"/>
                    </a:cubicBezTo>
                    <a:cubicBezTo>
                      <a:pt x="87" y="40"/>
                      <a:pt x="87" y="40"/>
                      <a:pt x="87" y="40"/>
                    </a:cubicBezTo>
                    <a:cubicBezTo>
                      <a:pt x="87" y="40"/>
                      <a:pt x="87" y="41"/>
                      <a:pt x="87" y="41"/>
                    </a:cubicBezTo>
                    <a:cubicBezTo>
                      <a:pt x="86" y="41"/>
                      <a:pt x="86" y="41"/>
                      <a:pt x="86" y="41"/>
                    </a:cubicBezTo>
                    <a:cubicBezTo>
                      <a:pt x="86" y="41"/>
                      <a:pt x="86" y="41"/>
                      <a:pt x="86" y="41"/>
                    </a:cubicBezTo>
                    <a:cubicBezTo>
                      <a:pt x="86" y="41"/>
                      <a:pt x="86" y="41"/>
                      <a:pt x="86" y="41"/>
                    </a:cubicBezTo>
                    <a:cubicBezTo>
                      <a:pt x="86" y="41"/>
                      <a:pt x="86" y="41"/>
                      <a:pt x="86" y="41"/>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79" y="66"/>
                      <a:pt x="47" y="71"/>
                      <a:pt x="20" y="69"/>
                    </a:cubicBezTo>
                    <a:cubicBezTo>
                      <a:pt x="25" y="55"/>
                      <a:pt x="0" y="50"/>
                      <a:pt x="6" y="40"/>
                    </a:cubicBezTo>
                    <a:cubicBezTo>
                      <a:pt x="19" y="19"/>
                      <a:pt x="19" y="19"/>
                      <a:pt x="19" y="19"/>
                    </a:cubicBezTo>
                    <a:cubicBezTo>
                      <a:pt x="26" y="32"/>
                      <a:pt x="24" y="0"/>
                      <a:pt x="40" y="0"/>
                    </a:cubicBezTo>
                    <a:cubicBezTo>
                      <a:pt x="87" y="0"/>
                      <a:pt x="87" y="0"/>
                      <a:pt x="87" y="0"/>
                    </a:cubicBezTo>
                    <a:cubicBezTo>
                      <a:pt x="88" y="0"/>
                      <a:pt x="88" y="0"/>
                      <a:pt x="88" y="0"/>
                    </a:cubicBezTo>
                    <a:cubicBezTo>
                      <a:pt x="88" y="0"/>
                      <a:pt x="88" y="0"/>
                      <a:pt x="88" y="0"/>
                    </a:cubicBezTo>
                    <a:cubicBezTo>
                      <a:pt x="112" y="0"/>
                      <a:pt x="112" y="0"/>
                      <a:pt x="112" y="0"/>
                    </a:cubicBezTo>
                    <a:cubicBezTo>
                      <a:pt x="112" y="0"/>
                      <a:pt x="112" y="0"/>
                      <a:pt x="112" y="0"/>
                    </a:cubicBezTo>
                    <a:cubicBezTo>
                      <a:pt x="119" y="0"/>
                      <a:pt x="119" y="0"/>
                      <a:pt x="119" y="0"/>
                    </a:cubicBezTo>
                    <a:cubicBezTo>
                      <a:pt x="140" y="0"/>
                      <a:pt x="158" y="17"/>
                      <a:pt x="158" y="39"/>
                    </a:cubicBezTo>
                    <a:cubicBezTo>
                      <a:pt x="158" y="40"/>
                      <a:pt x="158" y="40"/>
                      <a:pt x="158" y="40"/>
                    </a:cubicBezTo>
                    <a:close/>
                  </a:path>
                </a:pathLst>
              </a:custGeom>
              <a:solidFill>
                <a:srgbClr val="75524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0" name="Freeform 86"/>
              <p:cNvSpPr>
                <a:spLocks/>
              </p:cNvSpPr>
              <p:nvPr/>
            </p:nvSpPr>
            <p:spPr bwMode="auto">
              <a:xfrm>
                <a:off x="6731587" y="3408893"/>
                <a:ext cx="377898" cy="310023"/>
              </a:xfrm>
              <a:custGeom>
                <a:avLst/>
                <a:gdLst>
                  <a:gd name="T0" fmla="*/ 87 w 87"/>
                  <a:gd name="T1" fmla="*/ 39 h 71"/>
                  <a:gd name="T2" fmla="*/ 87 w 87"/>
                  <a:gd name="T3" fmla="*/ 40 h 71"/>
                  <a:gd name="T4" fmla="*/ 87 w 87"/>
                  <a:gd name="T5" fmla="*/ 40 h 71"/>
                  <a:gd name="T6" fmla="*/ 87 w 87"/>
                  <a:gd name="T7" fmla="*/ 40 h 71"/>
                  <a:gd name="T8" fmla="*/ 87 w 87"/>
                  <a:gd name="T9" fmla="*/ 41 h 71"/>
                  <a:gd name="T10" fmla="*/ 86 w 87"/>
                  <a:gd name="T11" fmla="*/ 41 h 71"/>
                  <a:gd name="T12" fmla="*/ 86 w 87"/>
                  <a:gd name="T13" fmla="*/ 41 h 71"/>
                  <a:gd name="T14" fmla="*/ 86 w 87"/>
                  <a:gd name="T15" fmla="*/ 41 h 71"/>
                  <a:gd name="T16" fmla="*/ 86 w 87"/>
                  <a:gd name="T17" fmla="*/ 41 h 71"/>
                  <a:gd name="T18" fmla="*/ 86 w 87"/>
                  <a:gd name="T19" fmla="*/ 42 h 71"/>
                  <a:gd name="T20" fmla="*/ 86 w 87"/>
                  <a:gd name="T21" fmla="*/ 42 h 71"/>
                  <a:gd name="T22" fmla="*/ 86 w 87"/>
                  <a:gd name="T23" fmla="*/ 42 h 71"/>
                  <a:gd name="T24" fmla="*/ 86 w 87"/>
                  <a:gd name="T25" fmla="*/ 42 h 71"/>
                  <a:gd name="T26" fmla="*/ 86 w 87"/>
                  <a:gd name="T27" fmla="*/ 42 h 71"/>
                  <a:gd name="T28" fmla="*/ 86 w 87"/>
                  <a:gd name="T29" fmla="*/ 42 h 71"/>
                  <a:gd name="T30" fmla="*/ 20 w 87"/>
                  <a:gd name="T31" fmla="*/ 69 h 71"/>
                  <a:gd name="T32" fmla="*/ 6 w 87"/>
                  <a:gd name="T33" fmla="*/ 40 h 71"/>
                  <a:gd name="T34" fmla="*/ 19 w 87"/>
                  <a:gd name="T35" fmla="*/ 19 h 71"/>
                  <a:gd name="T36" fmla="*/ 40 w 87"/>
                  <a:gd name="T37" fmla="*/ 0 h 71"/>
                  <a:gd name="T38" fmla="*/ 87 w 87"/>
                  <a:gd name="T39" fmla="*/ 0 h 71"/>
                  <a:gd name="T40" fmla="*/ 87 w 87"/>
                  <a:gd name="T41" fmla="*/ 3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71">
                    <a:moveTo>
                      <a:pt x="87" y="39"/>
                    </a:moveTo>
                    <a:cubicBezTo>
                      <a:pt x="87" y="40"/>
                      <a:pt x="87" y="40"/>
                      <a:pt x="87" y="40"/>
                    </a:cubicBezTo>
                    <a:cubicBezTo>
                      <a:pt x="87" y="40"/>
                      <a:pt x="87" y="40"/>
                      <a:pt x="87" y="40"/>
                    </a:cubicBezTo>
                    <a:cubicBezTo>
                      <a:pt x="87" y="40"/>
                      <a:pt x="87" y="40"/>
                      <a:pt x="87" y="40"/>
                    </a:cubicBezTo>
                    <a:cubicBezTo>
                      <a:pt x="87" y="40"/>
                      <a:pt x="87" y="41"/>
                      <a:pt x="87" y="41"/>
                    </a:cubicBezTo>
                    <a:cubicBezTo>
                      <a:pt x="86" y="41"/>
                      <a:pt x="86" y="41"/>
                      <a:pt x="86" y="41"/>
                    </a:cubicBezTo>
                    <a:cubicBezTo>
                      <a:pt x="86" y="41"/>
                      <a:pt x="86" y="41"/>
                      <a:pt x="86" y="41"/>
                    </a:cubicBezTo>
                    <a:cubicBezTo>
                      <a:pt x="86" y="41"/>
                      <a:pt x="86" y="41"/>
                      <a:pt x="86" y="41"/>
                    </a:cubicBezTo>
                    <a:cubicBezTo>
                      <a:pt x="86" y="41"/>
                      <a:pt x="86" y="41"/>
                      <a:pt x="86" y="41"/>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79" y="66"/>
                      <a:pt x="47" y="71"/>
                      <a:pt x="20" y="69"/>
                    </a:cubicBezTo>
                    <a:cubicBezTo>
                      <a:pt x="25" y="55"/>
                      <a:pt x="0" y="50"/>
                      <a:pt x="6" y="40"/>
                    </a:cubicBezTo>
                    <a:cubicBezTo>
                      <a:pt x="19" y="19"/>
                      <a:pt x="19" y="19"/>
                      <a:pt x="19" y="19"/>
                    </a:cubicBezTo>
                    <a:cubicBezTo>
                      <a:pt x="26" y="32"/>
                      <a:pt x="24" y="0"/>
                      <a:pt x="40" y="0"/>
                    </a:cubicBezTo>
                    <a:cubicBezTo>
                      <a:pt x="87" y="0"/>
                      <a:pt x="87" y="0"/>
                      <a:pt x="87" y="0"/>
                    </a:cubicBezTo>
                    <a:lnTo>
                      <a:pt x="87" y="39"/>
                    </a:lnTo>
                    <a:close/>
                  </a:path>
                </a:pathLst>
              </a:custGeom>
              <a:solidFill>
                <a:srgbClr val="8A625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1" name="Freeform 87"/>
              <p:cNvSpPr>
                <a:spLocks/>
              </p:cNvSpPr>
              <p:nvPr/>
            </p:nvSpPr>
            <p:spPr bwMode="auto">
              <a:xfrm>
                <a:off x="7258076" y="4122496"/>
                <a:ext cx="260492" cy="427428"/>
              </a:xfrm>
              <a:custGeom>
                <a:avLst/>
                <a:gdLst>
                  <a:gd name="T0" fmla="*/ 2 w 60"/>
                  <a:gd name="T1" fmla="*/ 5 h 98"/>
                  <a:gd name="T2" fmla="*/ 3 w 60"/>
                  <a:gd name="T3" fmla="*/ 5 h 98"/>
                  <a:gd name="T4" fmla="*/ 5 w 60"/>
                  <a:gd name="T5" fmla="*/ 4 h 98"/>
                  <a:gd name="T6" fmla="*/ 5 w 60"/>
                  <a:gd name="T7" fmla="*/ 4 h 98"/>
                  <a:gd name="T8" fmla="*/ 19 w 60"/>
                  <a:gd name="T9" fmla="*/ 1 h 98"/>
                  <a:gd name="T10" fmla="*/ 30 w 60"/>
                  <a:gd name="T11" fmla="*/ 2 h 98"/>
                  <a:gd name="T12" fmla="*/ 37 w 60"/>
                  <a:gd name="T13" fmla="*/ 10 h 98"/>
                  <a:gd name="T14" fmla="*/ 42 w 60"/>
                  <a:gd name="T15" fmla="*/ 27 h 98"/>
                  <a:gd name="T16" fmla="*/ 42 w 60"/>
                  <a:gd name="T17" fmla="*/ 27 h 98"/>
                  <a:gd name="T18" fmla="*/ 57 w 60"/>
                  <a:gd name="T19" fmla="*/ 76 h 98"/>
                  <a:gd name="T20" fmla="*/ 46 w 60"/>
                  <a:gd name="T21" fmla="*/ 96 h 98"/>
                  <a:gd name="T22" fmla="*/ 46 w 60"/>
                  <a:gd name="T23" fmla="*/ 96 h 98"/>
                  <a:gd name="T24" fmla="*/ 25 w 60"/>
                  <a:gd name="T25" fmla="*/ 85 h 98"/>
                  <a:gd name="T26" fmla="*/ 0 w 60"/>
                  <a:gd name="T27" fmla="*/ 6 h 98"/>
                  <a:gd name="T28" fmla="*/ 2 w 60"/>
                  <a:gd name="T29" fmla="*/ 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98">
                    <a:moveTo>
                      <a:pt x="2" y="5"/>
                    </a:moveTo>
                    <a:cubicBezTo>
                      <a:pt x="3" y="5"/>
                      <a:pt x="3" y="5"/>
                      <a:pt x="3" y="5"/>
                    </a:cubicBezTo>
                    <a:cubicBezTo>
                      <a:pt x="5" y="4"/>
                      <a:pt x="5" y="4"/>
                      <a:pt x="5" y="4"/>
                    </a:cubicBezTo>
                    <a:cubicBezTo>
                      <a:pt x="5" y="4"/>
                      <a:pt x="5" y="4"/>
                      <a:pt x="5" y="4"/>
                    </a:cubicBezTo>
                    <a:cubicBezTo>
                      <a:pt x="19" y="1"/>
                      <a:pt x="19" y="1"/>
                      <a:pt x="19" y="1"/>
                    </a:cubicBezTo>
                    <a:cubicBezTo>
                      <a:pt x="23" y="0"/>
                      <a:pt x="26" y="0"/>
                      <a:pt x="30" y="2"/>
                    </a:cubicBezTo>
                    <a:cubicBezTo>
                      <a:pt x="33" y="4"/>
                      <a:pt x="36" y="6"/>
                      <a:pt x="37" y="10"/>
                    </a:cubicBezTo>
                    <a:cubicBezTo>
                      <a:pt x="42" y="27"/>
                      <a:pt x="42" y="27"/>
                      <a:pt x="42" y="27"/>
                    </a:cubicBezTo>
                    <a:cubicBezTo>
                      <a:pt x="42" y="27"/>
                      <a:pt x="42" y="27"/>
                      <a:pt x="42" y="27"/>
                    </a:cubicBezTo>
                    <a:cubicBezTo>
                      <a:pt x="57" y="76"/>
                      <a:pt x="57" y="76"/>
                      <a:pt x="57" y="76"/>
                    </a:cubicBezTo>
                    <a:cubicBezTo>
                      <a:pt x="60" y="84"/>
                      <a:pt x="54" y="93"/>
                      <a:pt x="46" y="96"/>
                    </a:cubicBezTo>
                    <a:cubicBezTo>
                      <a:pt x="46" y="96"/>
                      <a:pt x="46" y="96"/>
                      <a:pt x="46" y="96"/>
                    </a:cubicBezTo>
                    <a:cubicBezTo>
                      <a:pt x="37" y="98"/>
                      <a:pt x="27" y="93"/>
                      <a:pt x="25" y="85"/>
                    </a:cubicBezTo>
                    <a:cubicBezTo>
                      <a:pt x="0" y="6"/>
                      <a:pt x="0" y="6"/>
                      <a:pt x="0" y="6"/>
                    </a:cubicBezTo>
                    <a:cubicBezTo>
                      <a:pt x="2" y="5"/>
                      <a:pt x="2" y="5"/>
                      <a:pt x="2" y="5"/>
                    </a:cubicBezTo>
                    <a:close/>
                  </a:path>
                </a:pathLst>
              </a:cu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2" name="Freeform 88"/>
              <p:cNvSpPr>
                <a:spLocks/>
              </p:cNvSpPr>
              <p:nvPr/>
            </p:nvSpPr>
            <p:spPr bwMode="auto">
              <a:xfrm>
                <a:off x="7360805" y="4419678"/>
                <a:ext cx="165101" cy="324699"/>
              </a:xfrm>
              <a:custGeom>
                <a:avLst/>
                <a:gdLst>
                  <a:gd name="T0" fmla="*/ 1 w 38"/>
                  <a:gd name="T1" fmla="*/ 1 h 75"/>
                  <a:gd name="T2" fmla="*/ 3 w 38"/>
                  <a:gd name="T3" fmla="*/ 1 h 75"/>
                  <a:gd name="T4" fmla="*/ 4 w 38"/>
                  <a:gd name="T5" fmla="*/ 1 h 75"/>
                  <a:gd name="T6" fmla="*/ 4 w 38"/>
                  <a:gd name="T7" fmla="*/ 1 h 75"/>
                  <a:gd name="T8" fmla="*/ 19 w 38"/>
                  <a:gd name="T9" fmla="*/ 0 h 75"/>
                  <a:gd name="T10" fmla="*/ 29 w 38"/>
                  <a:gd name="T11" fmla="*/ 4 h 75"/>
                  <a:gd name="T12" fmla="*/ 34 w 38"/>
                  <a:gd name="T13" fmla="*/ 13 h 75"/>
                  <a:gd name="T14" fmla="*/ 35 w 38"/>
                  <a:gd name="T15" fmla="*/ 31 h 75"/>
                  <a:gd name="T16" fmla="*/ 35 w 38"/>
                  <a:gd name="T17" fmla="*/ 32 h 75"/>
                  <a:gd name="T18" fmla="*/ 38 w 38"/>
                  <a:gd name="T19" fmla="*/ 74 h 75"/>
                  <a:gd name="T20" fmla="*/ 4 w 38"/>
                  <a:gd name="T21" fmla="*/ 75 h 75"/>
                  <a:gd name="T22" fmla="*/ 0 w 38"/>
                  <a:gd name="T23" fmla="*/ 1 h 75"/>
                  <a:gd name="T24" fmla="*/ 1 w 38"/>
                  <a:gd name="T25"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75">
                    <a:moveTo>
                      <a:pt x="1" y="1"/>
                    </a:moveTo>
                    <a:cubicBezTo>
                      <a:pt x="3" y="1"/>
                      <a:pt x="3" y="1"/>
                      <a:pt x="3" y="1"/>
                    </a:cubicBezTo>
                    <a:cubicBezTo>
                      <a:pt x="4" y="1"/>
                      <a:pt x="4" y="1"/>
                      <a:pt x="4" y="1"/>
                    </a:cubicBezTo>
                    <a:cubicBezTo>
                      <a:pt x="4" y="1"/>
                      <a:pt x="4" y="1"/>
                      <a:pt x="4" y="1"/>
                    </a:cubicBezTo>
                    <a:cubicBezTo>
                      <a:pt x="19" y="0"/>
                      <a:pt x="19" y="0"/>
                      <a:pt x="19" y="0"/>
                    </a:cubicBezTo>
                    <a:cubicBezTo>
                      <a:pt x="23" y="0"/>
                      <a:pt x="26" y="2"/>
                      <a:pt x="29" y="4"/>
                    </a:cubicBezTo>
                    <a:cubicBezTo>
                      <a:pt x="32" y="7"/>
                      <a:pt x="34" y="9"/>
                      <a:pt x="34" y="13"/>
                    </a:cubicBezTo>
                    <a:cubicBezTo>
                      <a:pt x="35" y="31"/>
                      <a:pt x="35" y="31"/>
                      <a:pt x="35" y="31"/>
                    </a:cubicBezTo>
                    <a:cubicBezTo>
                      <a:pt x="35" y="32"/>
                      <a:pt x="35" y="32"/>
                      <a:pt x="35" y="32"/>
                    </a:cubicBezTo>
                    <a:cubicBezTo>
                      <a:pt x="38" y="74"/>
                      <a:pt x="38" y="74"/>
                      <a:pt x="38" y="74"/>
                    </a:cubicBezTo>
                    <a:cubicBezTo>
                      <a:pt x="4" y="75"/>
                      <a:pt x="4" y="75"/>
                      <a:pt x="4" y="75"/>
                    </a:cubicBezTo>
                    <a:cubicBezTo>
                      <a:pt x="0" y="1"/>
                      <a:pt x="0" y="1"/>
                      <a:pt x="0" y="1"/>
                    </a:cubicBezTo>
                    <a:cubicBezTo>
                      <a:pt x="1" y="1"/>
                      <a:pt x="1" y="1"/>
                      <a:pt x="1" y="1"/>
                    </a:cubicBezTo>
                    <a:close/>
                  </a:path>
                </a:pathLst>
              </a:cu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 name="Freeform 89"/>
              <p:cNvSpPr>
                <a:spLocks/>
              </p:cNvSpPr>
              <p:nvPr/>
            </p:nvSpPr>
            <p:spPr bwMode="auto">
              <a:xfrm>
                <a:off x="6705905" y="4375651"/>
                <a:ext cx="339375" cy="282506"/>
              </a:xfrm>
              <a:custGeom>
                <a:avLst/>
                <a:gdLst>
                  <a:gd name="T0" fmla="*/ 11 w 78"/>
                  <a:gd name="T1" fmla="*/ 2 h 65"/>
                  <a:gd name="T2" fmla="*/ 10 w 78"/>
                  <a:gd name="T3" fmla="*/ 3 h 65"/>
                  <a:gd name="T4" fmla="*/ 9 w 78"/>
                  <a:gd name="T5" fmla="*/ 4 h 65"/>
                  <a:gd name="T6" fmla="*/ 9 w 78"/>
                  <a:gd name="T7" fmla="*/ 4 h 65"/>
                  <a:gd name="T8" fmla="*/ 2 w 78"/>
                  <a:gd name="T9" fmla="*/ 16 h 65"/>
                  <a:gd name="T10" fmla="*/ 1 w 78"/>
                  <a:gd name="T11" fmla="*/ 26 h 65"/>
                  <a:gd name="T12" fmla="*/ 7 w 78"/>
                  <a:gd name="T13" fmla="*/ 35 h 65"/>
                  <a:gd name="T14" fmla="*/ 24 w 78"/>
                  <a:gd name="T15" fmla="*/ 44 h 65"/>
                  <a:gd name="T16" fmla="*/ 24 w 78"/>
                  <a:gd name="T17" fmla="*/ 44 h 65"/>
                  <a:gd name="T18" fmla="*/ 62 w 78"/>
                  <a:gd name="T19" fmla="*/ 65 h 65"/>
                  <a:gd name="T20" fmla="*/ 78 w 78"/>
                  <a:gd name="T21" fmla="*/ 37 h 65"/>
                  <a:gd name="T22" fmla="*/ 11 w 78"/>
                  <a:gd name="T23" fmla="*/ 0 h 65"/>
                  <a:gd name="T24" fmla="*/ 11 w 78"/>
                  <a:gd name="T25"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65">
                    <a:moveTo>
                      <a:pt x="11" y="2"/>
                    </a:moveTo>
                    <a:cubicBezTo>
                      <a:pt x="10" y="3"/>
                      <a:pt x="10" y="3"/>
                      <a:pt x="10" y="3"/>
                    </a:cubicBezTo>
                    <a:cubicBezTo>
                      <a:pt x="9" y="4"/>
                      <a:pt x="9" y="4"/>
                      <a:pt x="9" y="4"/>
                    </a:cubicBezTo>
                    <a:cubicBezTo>
                      <a:pt x="9" y="4"/>
                      <a:pt x="9" y="4"/>
                      <a:pt x="9" y="4"/>
                    </a:cubicBezTo>
                    <a:cubicBezTo>
                      <a:pt x="2" y="16"/>
                      <a:pt x="2" y="16"/>
                      <a:pt x="2" y="16"/>
                    </a:cubicBezTo>
                    <a:cubicBezTo>
                      <a:pt x="0" y="20"/>
                      <a:pt x="0" y="23"/>
                      <a:pt x="1" y="26"/>
                    </a:cubicBezTo>
                    <a:cubicBezTo>
                      <a:pt x="2" y="30"/>
                      <a:pt x="3" y="33"/>
                      <a:pt x="7" y="35"/>
                    </a:cubicBezTo>
                    <a:cubicBezTo>
                      <a:pt x="24" y="44"/>
                      <a:pt x="24" y="44"/>
                      <a:pt x="24" y="44"/>
                    </a:cubicBezTo>
                    <a:cubicBezTo>
                      <a:pt x="24" y="44"/>
                      <a:pt x="24" y="44"/>
                      <a:pt x="24" y="44"/>
                    </a:cubicBezTo>
                    <a:cubicBezTo>
                      <a:pt x="62" y="65"/>
                      <a:pt x="62" y="65"/>
                      <a:pt x="62" y="65"/>
                    </a:cubicBezTo>
                    <a:cubicBezTo>
                      <a:pt x="78" y="37"/>
                      <a:pt x="78" y="37"/>
                      <a:pt x="78" y="37"/>
                    </a:cubicBezTo>
                    <a:cubicBezTo>
                      <a:pt x="11" y="0"/>
                      <a:pt x="11" y="0"/>
                      <a:pt x="11" y="0"/>
                    </a:cubicBezTo>
                    <a:cubicBezTo>
                      <a:pt x="11" y="2"/>
                      <a:pt x="11" y="2"/>
                      <a:pt x="11" y="2"/>
                    </a:cubicBezTo>
                    <a:close/>
                  </a:path>
                </a:pathLst>
              </a:custGeom>
              <a:solidFill>
                <a:srgbClr val="484848"/>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5" name="Freeform 90"/>
              <p:cNvSpPr>
                <a:spLocks/>
              </p:cNvSpPr>
              <p:nvPr/>
            </p:nvSpPr>
            <p:spPr bwMode="auto">
              <a:xfrm>
                <a:off x="6975570" y="4531579"/>
                <a:ext cx="152260" cy="161432"/>
              </a:xfrm>
              <a:custGeom>
                <a:avLst/>
                <a:gdLst>
                  <a:gd name="T0" fmla="*/ 0 w 35"/>
                  <a:gd name="T1" fmla="*/ 29 h 37"/>
                  <a:gd name="T2" fmla="*/ 8 w 35"/>
                  <a:gd name="T3" fmla="*/ 33 h 37"/>
                  <a:gd name="T4" fmla="*/ 31 w 35"/>
                  <a:gd name="T5" fmla="*/ 27 h 37"/>
                  <a:gd name="T6" fmla="*/ 31 w 35"/>
                  <a:gd name="T7" fmla="*/ 27 h 37"/>
                  <a:gd name="T8" fmla="*/ 25 w 35"/>
                  <a:gd name="T9" fmla="*/ 5 h 37"/>
                  <a:gd name="T10" fmla="*/ 16 w 35"/>
                  <a:gd name="T11" fmla="*/ 0 h 37"/>
                  <a:gd name="T12" fmla="*/ 0 w 35"/>
                  <a:gd name="T13" fmla="*/ 29 h 37"/>
                </a:gdLst>
                <a:ahLst/>
                <a:cxnLst>
                  <a:cxn ang="0">
                    <a:pos x="T0" y="T1"/>
                  </a:cxn>
                  <a:cxn ang="0">
                    <a:pos x="T2" y="T3"/>
                  </a:cxn>
                  <a:cxn ang="0">
                    <a:pos x="T4" y="T5"/>
                  </a:cxn>
                  <a:cxn ang="0">
                    <a:pos x="T6" y="T7"/>
                  </a:cxn>
                  <a:cxn ang="0">
                    <a:pos x="T8" y="T9"/>
                  </a:cxn>
                  <a:cxn ang="0">
                    <a:pos x="T10" y="T11"/>
                  </a:cxn>
                  <a:cxn ang="0">
                    <a:pos x="T12" y="T13"/>
                  </a:cxn>
                </a:cxnLst>
                <a:rect l="0" t="0" r="r" b="b"/>
                <a:pathLst>
                  <a:path w="35" h="37">
                    <a:moveTo>
                      <a:pt x="0" y="29"/>
                    </a:moveTo>
                    <a:cubicBezTo>
                      <a:pt x="8" y="33"/>
                      <a:pt x="8" y="33"/>
                      <a:pt x="8" y="33"/>
                    </a:cubicBezTo>
                    <a:cubicBezTo>
                      <a:pt x="16" y="37"/>
                      <a:pt x="26" y="35"/>
                      <a:pt x="31" y="27"/>
                    </a:cubicBezTo>
                    <a:cubicBezTo>
                      <a:pt x="31" y="27"/>
                      <a:pt x="31" y="27"/>
                      <a:pt x="31" y="27"/>
                    </a:cubicBezTo>
                    <a:cubicBezTo>
                      <a:pt x="35" y="19"/>
                      <a:pt x="33" y="10"/>
                      <a:pt x="25" y="5"/>
                    </a:cubicBezTo>
                    <a:cubicBezTo>
                      <a:pt x="16" y="0"/>
                      <a:pt x="16" y="0"/>
                      <a:pt x="16" y="0"/>
                    </a:cubicBezTo>
                    <a:lnTo>
                      <a:pt x="0" y="29"/>
                    </a:ln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6" name="Freeform 91"/>
              <p:cNvSpPr>
                <a:spLocks/>
              </p:cNvSpPr>
              <p:nvPr/>
            </p:nvSpPr>
            <p:spPr bwMode="auto">
              <a:xfrm>
                <a:off x="7379150" y="4737038"/>
                <a:ext cx="152260" cy="111902"/>
              </a:xfrm>
              <a:custGeom>
                <a:avLst/>
                <a:gdLst>
                  <a:gd name="T0" fmla="*/ 34 w 35"/>
                  <a:gd name="T1" fmla="*/ 0 h 26"/>
                  <a:gd name="T2" fmla="*/ 34 w 35"/>
                  <a:gd name="T3" fmla="*/ 9 h 26"/>
                  <a:gd name="T4" fmla="*/ 18 w 35"/>
                  <a:gd name="T5" fmla="*/ 26 h 26"/>
                  <a:gd name="T6" fmla="*/ 18 w 35"/>
                  <a:gd name="T7" fmla="*/ 26 h 26"/>
                  <a:gd name="T8" fmla="*/ 1 w 35"/>
                  <a:gd name="T9" fmla="*/ 11 h 26"/>
                  <a:gd name="T10" fmla="*/ 0 w 35"/>
                  <a:gd name="T11" fmla="*/ 1 h 26"/>
                  <a:gd name="T12" fmla="*/ 34 w 3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5" h="26">
                    <a:moveTo>
                      <a:pt x="34" y="0"/>
                    </a:moveTo>
                    <a:cubicBezTo>
                      <a:pt x="34" y="9"/>
                      <a:pt x="34" y="9"/>
                      <a:pt x="34" y="9"/>
                    </a:cubicBezTo>
                    <a:cubicBezTo>
                      <a:pt x="35" y="18"/>
                      <a:pt x="27" y="25"/>
                      <a:pt x="18" y="26"/>
                    </a:cubicBezTo>
                    <a:cubicBezTo>
                      <a:pt x="18" y="26"/>
                      <a:pt x="18" y="26"/>
                      <a:pt x="18" y="26"/>
                    </a:cubicBezTo>
                    <a:cubicBezTo>
                      <a:pt x="9" y="26"/>
                      <a:pt x="1" y="20"/>
                      <a:pt x="1" y="11"/>
                    </a:cubicBezTo>
                    <a:cubicBezTo>
                      <a:pt x="0" y="1"/>
                      <a:pt x="0" y="1"/>
                      <a:pt x="0" y="1"/>
                    </a:cubicBezTo>
                    <a:lnTo>
                      <a:pt x="34" y="0"/>
                    </a:ln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161"/>
            <p:cNvGrpSpPr/>
            <p:nvPr/>
          </p:nvGrpSpPr>
          <p:grpSpPr>
            <a:xfrm flipH="1">
              <a:off x="1791138" y="1818530"/>
              <a:ext cx="1396765" cy="2639666"/>
              <a:chOff x="8199726" y="980132"/>
              <a:chExt cx="2899947" cy="5325290"/>
            </a:xfrm>
          </p:grpSpPr>
          <p:sp>
            <p:nvSpPr>
              <p:cNvPr id="10" name="Freeform 303"/>
              <p:cNvSpPr>
                <a:spLocks/>
              </p:cNvSpPr>
              <p:nvPr/>
            </p:nvSpPr>
            <p:spPr bwMode="auto">
              <a:xfrm>
                <a:off x="8252045" y="3106512"/>
                <a:ext cx="930525" cy="762357"/>
              </a:xfrm>
              <a:custGeom>
                <a:avLst/>
                <a:gdLst>
                  <a:gd name="T0" fmla="*/ 65 w 105"/>
                  <a:gd name="T1" fmla="*/ 86 h 86"/>
                  <a:gd name="T2" fmla="*/ 8 w 105"/>
                  <a:gd name="T3" fmla="*/ 34 h 86"/>
                  <a:gd name="T4" fmla="*/ 7 w 105"/>
                  <a:gd name="T5" fmla="*/ 8 h 86"/>
                  <a:gd name="T6" fmla="*/ 7 w 105"/>
                  <a:gd name="T7" fmla="*/ 8 h 86"/>
                  <a:gd name="T8" fmla="*/ 33 w 105"/>
                  <a:gd name="T9" fmla="*/ 7 h 86"/>
                  <a:gd name="T10" fmla="*/ 105 w 105"/>
                  <a:gd name="T11" fmla="*/ 72 h 86"/>
                  <a:gd name="T12" fmla="*/ 101 w 105"/>
                  <a:gd name="T13" fmla="*/ 76 h 86"/>
                  <a:gd name="T14" fmla="*/ 65 w 10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6">
                    <a:moveTo>
                      <a:pt x="65" y="86"/>
                    </a:moveTo>
                    <a:cubicBezTo>
                      <a:pt x="8" y="34"/>
                      <a:pt x="8" y="34"/>
                      <a:pt x="8" y="34"/>
                    </a:cubicBezTo>
                    <a:cubicBezTo>
                      <a:pt x="0" y="27"/>
                      <a:pt x="0" y="15"/>
                      <a:pt x="7" y="8"/>
                    </a:cubicBezTo>
                    <a:cubicBezTo>
                      <a:pt x="7" y="8"/>
                      <a:pt x="7" y="8"/>
                      <a:pt x="7" y="8"/>
                    </a:cubicBezTo>
                    <a:cubicBezTo>
                      <a:pt x="14" y="0"/>
                      <a:pt x="26" y="0"/>
                      <a:pt x="33" y="7"/>
                    </a:cubicBezTo>
                    <a:cubicBezTo>
                      <a:pt x="105" y="72"/>
                      <a:pt x="105" y="72"/>
                      <a:pt x="105" y="72"/>
                    </a:cubicBezTo>
                    <a:cubicBezTo>
                      <a:pt x="101" y="76"/>
                      <a:pt x="101" y="76"/>
                      <a:pt x="101" y="76"/>
                    </a:cubicBezTo>
                    <a:lnTo>
                      <a:pt x="65" y="86"/>
                    </a:lnTo>
                    <a:close/>
                  </a:path>
                </a:pathLst>
              </a:custGeom>
              <a:solidFill>
                <a:srgbClr val="484848"/>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11" name="Group 163"/>
              <p:cNvGrpSpPr/>
              <p:nvPr/>
            </p:nvGrpSpPr>
            <p:grpSpPr>
              <a:xfrm>
                <a:off x="8199726" y="980132"/>
                <a:ext cx="2899947" cy="5325290"/>
                <a:chOff x="8199726" y="980132"/>
                <a:chExt cx="2899947" cy="5325290"/>
              </a:xfrm>
            </p:grpSpPr>
            <p:sp>
              <p:nvSpPr>
                <p:cNvPr id="12" name="Freeform 282"/>
                <p:cNvSpPr>
                  <a:spLocks/>
                </p:cNvSpPr>
                <p:nvPr/>
              </p:nvSpPr>
              <p:spPr bwMode="auto">
                <a:xfrm>
                  <a:off x="9126513" y="4328525"/>
                  <a:ext cx="1061321" cy="1887208"/>
                </a:xfrm>
                <a:custGeom>
                  <a:avLst/>
                  <a:gdLst>
                    <a:gd name="T0" fmla="*/ 31 w 120"/>
                    <a:gd name="T1" fmla="*/ 0 h 213"/>
                    <a:gd name="T2" fmla="*/ 31 w 120"/>
                    <a:gd name="T3" fmla="*/ 0 h 213"/>
                    <a:gd name="T4" fmla="*/ 33 w 120"/>
                    <a:gd name="T5" fmla="*/ 0 h 213"/>
                    <a:gd name="T6" fmla="*/ 88 w 120"/>
                    <a:gd name="T7" fmla="*/ 0 h 213"/>
                    <a:gd name="T8" fmla="*/ 90 w 120"/>
                    <a:gd name="T9" fmla="*/ 0 h 213"/>
                    <a:gd name="T10" fmla="*/ 90 w 120"/>
                    <a:gd name="T11" fmla="*/ 0 h 213"/>
                    <a:gd name="T12" fmla="*/ 92 w 120"/>
                    <a:gd name="T13" fmla="*/ 0 h 213"/>
                    <a:gd name="T14" fmla="*/ 120 w 120"/>
                    <a:gd name="T15" fmla="*/ 0 h 213"/>
                    <a:gd name="T16" fmla="*/ 120 w 120"/>
                    <a:gd name="T17" fmla="*/ 7 h 213"/>
                    <a:gd name="T18" fmla="*/ 120 w 120"/>
                    <a:gd name="T19" fmla="*/ 8 h 213"/>
                    <a:gd name="T20" fmla="*/ 120 w 120"/>
                    <a:gd name="T21" fmla="*/ 211 h 213"/>
                    <a:gd name="T22" fmla="*/ 120 w 120"/>
                    <a:gd name="T23" fmla="*/ 213 h 213"/>
                    <a:gd name="T24" fmla="*/ 62 w 120"/>
                    <a:gd name="T25" fmla="*/ 213 h 213"/>
                    <a:gd name="T26" fmla="*/ 62 w 120"/>
                    <a:gd name="T27" fmla="*/ 211 h 213"/>
                    <a:gd name="T28" fmla="*/ 62 w 120"/>
                    <a:gd name="T29" fmla="*/ 90 h 213"/>
                    <a:gd name="T30" fmla="*/ 62 w 120"/>
                    <a:gd name="T31" fmla="*/ 89 h 213"/>
                    <a:gd name="T32" fmla="*/ 62 w 120"/>
                    <a:gd name="T33" fmla="*/ 39 h 213"/>
                    <a:gd name="T34" fmla="*/ 60 w 120"/>
                    <a:gd name="T35" fmla="*/ 34 h 213"/>
                    <a:gd name="T36" fmla="*/ 60 w 120"/>
                    <a:gd name="T37" fmla="*/ 34 h 213"/>
                    <a:gd name="T38" fmla="*/ 58 w 120"/>
                    <a:gd name="T39" fmla="*/ 38 h 213"/>
                    <a:gd name="T40" fmla="*/ 58 w 120"/>
                    <a:gd name="T41" fmla="*/ 38 h 213"/>
                    <a:gd name="T42" fmla="*/ 58 w 120"/>
                    <a:gd name="T43" fmla="*/ 211 h 213"/>
                    <a:gd name="T44" fmla="*/ 58 w 120"/>
                    <a:gd name="T45" fmla="*/ 213 h 213"/>
                    <a:gd name="T46" fmla="*/ 1 w 120"/>
                    <a:gd name="T47" fmla="*/ 213 h 213"/>
                    <a:gd name="T48" fmla="*/ 0 w 120"/>
                    <a:gd name="T49" fmla="*/ 211 h 213"/>
                    <a:gd name="T50" fmla="*/ 0 w 120"/>
                    <a:gd name="T51" fmla="*/ 5 h 213"/>
                    <a:gd name="T52" fmla="*/ 1 w 120"/>
                    <a:gd name="T53" fmla="*/ 4 h 213"/>
                    <a:gd name="T54" fmla="*/ 1 w 120"/>
                    <a:gd name="T55" fmla="*/ 0 h 213"/>
                    <a:gd name="T56" fmla="*/ 29 w 120"/>
                    <a:gd name="T57" fmla="*/ 0 h 213"/>
                    <a:gd name="T58" fmla="*/ 31 w 120"/>
                    <a:gd name="T59"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213">
                      <a:moveTo>
                        <a:pt x="31" y="0"/>
                      </a:moveTo>
                      <a:cubicBezTo>
                        <a:pt x="31" y="0"/>
                        <a:pt x="31" y="0"/>
                        <a:pt x="31" y="0"/>
                      </a:cubicBezTo>
                      <a:cubicBezTo>
                        <a:pt x="32" y="0"/>
                        <a:pt x="33" y="0"/>
                        <a:pt x="33" y="0"/>
                      </a:cubicBezTo>
                      <a:cubicBezTo>
                        <a:pt x="88" y="0"/>
                        <a:pt x="88" y="0"/>
                        <a:pt x="88" y="0"/>
                      </a:cubicBezTo>
                      <a:cubicBezTo>
                        <a:pt x="88" y="0"/>
                        <a:pt x="89" y="0"/>
                        <a:pt x="90" y="0"/>
                      </a:cubicBezTo>
                      <a:cubicBezTo>
                        <a:pt x="90" y="0"/>
                        <a:pt x="90" y="0"/>
                        <a:pt x="90" y="0"/>
                      </a:cubicBezTo>
                      <a:cubicBezTo>
                        <a:pt x="91" y="0"/>
                        <a:pt x="91" y="0"/>
                        <a:pt x="92" y="0"/>
                      </a:cubicBezTo>
                      <a:cubicBezTo>
                        <a:pt x="120" y="0"/>
                        <a:pt x="120" y="0"/>
                        <a:pt x="120" y="0"/>
                      </a:cubicBezTo>
                      <a:cubicBezTo>
                        <a:pt x="120" y="7"/>
                        <a:pt x="120" y="7"/>
                        <a:pt x="120" y="7"/>
                      </a:cubicBezTo>
                      <a:cubicBezTo>
                        <a:pt x="120" y="7"/>
                        <a:pt x="120" y="8"/>
                        <a:pt x="120" y="8"/>
                      </a:cubicBezTo>
                      <a:cubicBezTo>
                        <a:pt x="120" y="211"/>
                        <a:pt x="120" y="211"/>
                        <a:pt x="120" y="211"/>
                      </a:cubicBezTo>
                      <a:cubicBezTo>
                        <a:pt x="120" y="212"/>
                        <a:pt x="120" y="212"/>
                        <a:pt x="120" y="213"/>
                      </a:cubicBezTo>
                      <a:cubicBezTo>
                        <a:pt x="62" y="213"/>
                        <a:pt x="62" y="213"/>
                        <a:pt x="62" y="213"/>
                      </a:cubicBezTo>
                      <a:cubicBezTo>
                        <a:pt x="62" y="212"/>
                        <a:pt x="62" y="212"/>
                        <a:pt x="62" y="211"/>
                      </a:cubicBezTo>
                      <a:cubicBezTo>
                        <a:pt x="62" y="90"/>
                        <a:pt x="62" y="90"/>
                        <a:pt x="62" y="90"/>
                      </a:cubicBezTo>
                      <a:cubicBezTo>
                        <a:pt x="62" y="90"/>
                        <a:pt x="62" y="89"/>
                        <a:pt x="62" y="89"/>
                      </a:cubicBezTo>
                      <a:cubicBezTo>
                        <a:pt x="62" y="39"/>
                        <a:pt x="62" y="39"/>
                        <a:pt x="62" y="39"/>
                      </a:cubicBezTo>
                      <a:cubicBezTo>
                        <a:pt x="62" y="36"/>
                        <a:pt x="63" y="34"/>
                        <a:pt x="60" y="34"/>
                      </a:cubicBezTo>
                      <a:cubicBezTo>
                        <a:pt x="60" y="34"/>
                        <a:pt x="60" y="34"/>
                        <a:pt x="60" y="34"/>
                      </a:cubicBezTo>
                      <a:cubicBezTo>
                        <a:pt x="57" y="34"/>
                        <a:pt x="59" y="36"/>
                        <a:pt x="58" y="38"/>
                      </a:cubicBezTo>
                      <a:cubicBezTo>
                        <a:pt x="58" y="38"/>
                        <a:pt x="58" y="38"/>
                        <a:pt x="58" y="38"/>
                      </a:cubicBezTo>
                      <a:cubicBezTo>
                        <a:pt x="58" y="211"/>
                        <a:pt x="58" y="211"/>
                        <a:pt x="58" y="211"/>
                      </a:cubicBezTo>
                      <a:cubicBezTo>
                        <a:pt x="58" y="212"/>
                        <a:pt x="58" y="212"/>
                        <a:pt x="58" y="213"/>
                      </a:cubicBezTo>
                      <a:cubicBezTo>
                        <a:pt x="1" y="213"/>
                        <a:pt x="1" y="213"/>
                        <a:pt x="1" y="213"/>
                      </a:cubicBezTo>
                      <a:cubicBezTo>
                        <a:pt x="1" y="212"/>
                        <a:pt x="0" y="212"/>
                        <a:pt x="0" y="211"/>
                      </a:cubicBezTo>
                      <a:cubicBezTo>
                        <a:pt x="0" y="5"/>
                        <a:pt x="0" y="5"/>
                        <a:pt x="0" y="5"/>
                      </a:cubicBezTo>
                      <a:cubicBezTo>
                        <a:pt x="0" y="5"/>
                        <a:pt x="0" y="4"/>
                        <a:pt x="1" y="4"/>
                      </a:cubicBezTo>
                      <a:cubicBezTo>
                        <a:pt x="1" y="0"/>
                        <a:pt x="1" y="0"/>
                        <a:pt x="1" y="0"/>
                      </a:cubicBezTo>
                      <a:cubicBezTo>
                        <a:pt x="29" y="0"/>
                        <a:pt x="29" y="0"/>
                        <a:pt x="29" y="0"/>
                      </a:cubicBezTo>
                      <a:cubicBezTo>
                        <a:pt x="30" y="0"/>
                        <a:pt x="30" y="0"/>
                        <a:pt x="31" y="0"/>
                      </a:cubicBezTo>
                      <a:close/>
                    </a:path>
                  </a:pathLst>
                </a:custGeom>
                <a:solidFill>
                  <a:srgbClr val="66666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 name="Freeform 283"/>
                <p:cNvSpPr>
                  <a:spLocks/>
                </p:cNvSpPr>
                <p:nvPr/>
              </p:nvSpPr>
              <p:spPr bwMode="auto">
                <a:xfrm>
                  <a:off x="9126513" y="4328525"/>
                  <a:ext cx="530660" cy="1887208"/>
                </a:xfrm>
                <a:custGeom>
                  <a:avLst/>
                  <a:gdLst>
                    <a:gd name="T0" fmla="*/ 31 w 60"/>
                    <a:gd name="T1" fmla="*/ 0 h 213"/>
                    <a:gd name="T2" fmla="*/ 31 w 60"/>
                    <a:gd name="T3" fmla="*/ 0 h 213"/>
                    <a:gd name="T4" fmla="*/ 33 w 60"/>
                    <a:gd name="T5" fmla="*/ 0 h 213"/>
                    <a:gd name="T6" fmla="*/ 60 w 60"/>
                    <a:gd name="T7" fmla="*/ 0 h 213"/>
                    <a:gd name="T8" fmla="*/ 60 w 60"/>
                    <a:gd name="T9" fmla="*/ 34 h 213"/>
                    <a:gd name="T10" fmla="*/ 60 w 60"/>
                    <a:gd name="T11" fmla="*/ 34 h 213"/>
                    <a:gd name="T12" fmla="*/ 60 w 60"/>
                    <a:gd name="T13" fmla="*/ 34 h 213"/>
                    <a:gd name="T14" fmla="*/ 58 w 60"/>
                    <a:gd name="T15" fmla="*/ 38 h 213"/>
                    <a:gd name="T16" fmla="*/ 58 w 60"/>
                    <a:gd name="T17" fmla="*/ 38 h 213"/>
                    <a:gd name="T18" fmla="*/ 58 w 60"/>
                    <a:gd name="T19" fmla="*/ 211 h 213"/>
                    <a:gd name="T20" fmla="*/ 58 w 60"/>
                    <a:gd name="T21" fmla="*/ 213 h 213"/>
                    <a:gd name="T22" fmla="*/ 1 w 60"/>
                    <a:gd name="T23" fmla="*/ 213 h 213"/>
                    <a:gd name="T24" fmla="*/ 0 w 60"/>
                    <a:gd name="T25" fmla="*/ 211 h 213"/>
                    <a:gd name="T26" fmla="*/ 0 w 60"/>
                    <a:gd name="T27" fmla="*/ 5 h 213"/>
                    <a:gd name="T28" fmla="*/ 1 w 60"/>
                    <a:gd name="T29" fmla="*/ 4 h 213"/>
                    <a:gd name="T30" fmla="*/ 1 w 60"/>
                    <a:gd name="T31" fmla="*/ 0 h 213"/>
                    <a:gd name="T32" fmla="*/ 29 w 60"/>
                    <a:gd name="T33" fmla="*/ 0 h 213"/>
                    <a:gd name="T34" fmla="*/ 31 w 60"/>
                    <a:gd name="T3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13">
                      <a:moveTo>
                        <a:pt x="31" y="0"/>
                      </a:moveTo>
                      <a:cubicBezTo>
                        <a:pt x="31" y="0"/>
                        <a:pt x="31" y="0"/>
                        <a:pt x="31" y="0"/>
                      </a:cubicBezTo>
                      <a:cubicBezTo>
                        <a:pt x="32" y="0"/>
                        <a:pt x="33" y="0"/>
                        <a:pt x="33" y="0"/>
                      </a:cubicBezTo>
                      <a:cubicBezTo>
                        <a:pt x="60" y="0"/>
                        <a:pt x="60" y="0"/>
                        <a:pt x="60" y="0"/>
                      </a:cubicBezTo>
                      <a:cubicBezTo>
                        <a:pt x="60" y="34"/>
                        <a:pt x="60" y="34"/>
                        <a:pt x="60" y="34"/>
                      </a:cubicBezTo>
                      <a:cubicBezTo>
                        <a:pt x="60" y="34"/>
                        <a:pt x="60" y="34"/>
                        <a:pt x="60" y="34"/>
                      </a:cubicBezTo>
                      <a:cubicBezTo>
                        <a:pt x="60" y="34"/>
                        <a:pt x="60" y="34"/>
                        <a:pt x="60" y="34"/>
                      </a:cubicBezTo>
                      <a:cubicBezTo>
                        <a:pt x="57" y="34"/>
                        <a:pt x="59" y="36"/>
                        <a:pt x="58" y="38"/>
                      </a:cubicBezTo>
                      <a:cubicBezTo>
                        <a:pt x="58" y="38"/>
                        <a:pt x="58" y="38"/>
                        <a:pt x="58" y="38"/>
                      </a:cubicBezTo>
                      <a:cubicBezTo>
                        <a:pt x="58" y="211"/>
                        <a:pt x="58" y="211"/>
                        <a:pt x="58" y="211"/>
                      </a:cubicBezTo>
                      <a:cubicBezTo>
                        <a:pt x="58" y="212"/>
                        <a:pt x="58" y="212"/>
                        <a:pt x="58" y="213"/>
                      </a:cubicBezTo>
                      <a:cubicBezTo>
                        <a:pt x="1" y="213"/>
                        <a:pt x="1" y="213"/>
                        <a:pt x="1" y="213"/>
                      </a:cubicBezTo>
                      <a:cubicBezTo>
                        <a:pt x="1" y="212"/>
                        <a:pt x="0" y="212"/>
                        <a:pt x="0" y="211"/>
                      </a:cubicBezTo>
                      <a:cubicBezTo>
                        <a:pt x="0" y="5"/>
                        <a:pt x="0" y="5"/>
                        <a:pt x="0" y="5"/>
                      </a:cubicBezTo>
                      <a:cubicBezTo>
                        <a:pt x="0" y="5"/>
                        <a:pt x="0" y="4"/>
                        <a:pt x="1" y="4"/>
                      </a:cubicBezTo>
                      <a:cubicBezTo>
                        <a:pt x="1" y="0"/>
                        <a:pt x="1" y="0"/>
                        <a:pt x="1" y="0"/>
                      </a:cubicBezTo>
                      <a:cubicBezTo>
                        <a:pt x="29" y="0"/>
                        <a:pt x="29" y="0"/>
                        <a:pt x="29" y="0"/>
                      </a:cubicBezTo>
                      <a:cubicBezTo>
                        <a:pt x="30" y="0"/>
                        <a:pt x="30" y="0"/>
                        <a:pt x="31" y="0"/>
                      </a:cubicBezTo>
                      <a:close/>
                    </a:path>
                  </a:pathLst>
                </a:custGeom>
                <a:solidFill>
                  <a:srgbClr val="66666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 name="Freeform 284"/>
                <p:cNvSpPr>
                  <a:spLocks/>
                </p:cNvSpPr>
                <p:nvPr/>
              </p:nvSpPr>
              <p:spPr bwMode="auto">
                <a:xfrm>
                  <a:off x="9100353" y="6028880"/>
                  <a:ext cx="541873" cy="276542"/>
                </a:xfrm>
                <a:custGeom>
                  <a:avLst/>
                  <a:gdLst>
                    <a:gd name="T0" fmla="*/ 30 w 61"/>
                    <a:gd name="T1" fmla="*/ 0 h 31"/>
                    <a:gd name="T2" fmla="*/ 30 w 61"/>
                    <a:gd name="T3" fmla="*/ 0 h 31"/>
                    <a:gd name="T4" fmla="*/ 61 w 61"/>
                    <a:gd name="T5" fmla="*/ 25 h 31"/>
                    <a:gd name="T6" fmla="*/ 61 w 61"/>
                    <a:gd name="T7" fmla="*/ 31 h 31"/>
                    <a:gd name="T8" fmla="*/ 56 w 61"/>
                    <a:gd name="T9" fmla="*/ 31 h 31"/>
                    <a:gd name="T10" fmla="*/ 56 w 61"/>
                    <a:gd name="T11" fmla="*/ 30 h 31"/>
                    <a:gd name="T12" fmla="*/ 52 w 61"/>
                    <a:gd name="T13" fmla="*/ 27 h 31"/>
                    <a:gd name="T14" fmla="*/ 49 w 61"/>
                    <a:gd name="T15" fmla="*/ 30 h 31"/>
                    <a:gd name="T16" fmla="*/ 49 w 61"/>
                    <a:gd name="T17" fmla="*/ 31 h 31"/>
                    <a:gd name="T18" fmla="*/ 45 w 61"/>
                    <a:gd name="T19" fmla="*/ 31 h 31"/>
                    <a:gd name="T20" fmla="*/ 45 w 61"/>
                    <a:gd name="T21" fmla="*/ 30 h 31"/>
                    <a:gd name="T22" fmla="*/ 41 w 61"/>
                    <a:gd name="T23" fmla="*/ 27 h 31"/>
                    <a:gd name="T24" fmla="*/ 38 w 61"/>
                    <a:gd name="T25" fmla="*/ 30 h 31"/>
                    <a:gd name="T26" fmla="*/ 38 w 61"/>
                    <a:gd name="T27" fmla="*/ 31 h 31"/>
                    <a:gd name="T28" fmla="*/ 34 w 61"/>
                    <a:gd name="T29" fmla="*/ 31 h 31"/>
                    <a:gd name="T30" fmla="*/ 34 w 61"/>
                    <a:gd name="T31" fmla="*/ 30 h 31"/>
                    <a:gd name="T32" fmla="*/ 30 w 61"/>
                    <a:gd name="T33" fmla="*/ 27 h 31"/>
                    <a:gd name="T34" fmla="*/ 27 w 61"/>
                    <a:gd name="T35" fmla="*/ 30 h 31"/>
                    <a:gd name="T36" fmla="*/ 27 w 61"/>
                    <a:gd name="T37" fmla="*/ 31 h 31"/>
                    <a:gd name="T38" fmla="*/ 23 w 61"/>
                    <a:gd name="T39" fmla="*/ 31 h 31"/>
                    <a:gd name="T40" fmla="*/ 23 w 61"/>
                    <a:gd name="T41" fmla="*/ 30 h 31"/>
                    <a:gd name="T42" fmla="*/ 19 w 61"/>
                    <a:gd name="T43" fmla="*/ 27 h 31"/>
                    <a:gd name="T44" fmla="*/ 16 w 61"/>
                    <a:gd name="T45" fmla="*/ 30 h 31"/>
                    <a:gd name="T46" fmla="*/ 16 w 61"/>
                    <a:gd name="T47" fmla="*/ 31 h 31"/>
                    <a:gd name="T48" fmla="*/ 12 w 61"/>
                    <a:gd name="T49" fmla="*/ 31 h 31"/>
                    <a:gd name="T50" fmla="*/ 12 w 61"/>
                    <a:gd name="T51" fmla="*/ 30 h 31"/>
                    <a:gd name="T52" fmla="*/ 8 w 61"/>
                    <a:gd name="T53" fmla="*/ 27 h 31"/>
                    <a:gd name="T54" fmla="*/ 5 w 61"/>
                    <a:gd name="T55" fmla="*/ 30 h 31"/>
                    <a:gd name="T56" fmla="*/ 5 w 61"/>
                    <a:gd name="T57" fmla="*/ 31 h 31"/>
                    <a:gd name="T58" fmla="*/ 0 w 61"/>
                    <a:gd name="T59" fmla="*/ 31 h 31"/>
                    <a:gd name="T60" fmla="*/ 0 w 61"/>
                    <a:gd name="T61" fmla="*/ 25 h 31"/>
                    <a:gd name="T62" fmla="*/ 30 w 61"/>
                    <a:gd name="T6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31">
                      <a:moveTo>
                        <a:pt x="30" y="0"/>
                      </a:moveTo>
                      <a:cubicBezTo>
                        <a:pt x="30" y="0"/>
                        <a:pt x="30" y="0"/>
                        <a:pt x="30" y="0"/>
                      </a:cubicBezTo>
                      <a:cubicBezTo>
                        <a:pt x="47" y="0"/>
                        <a:pt x="61" y="11"/>
                        <a:pt x="61" y="25"/>
                      </a:cubicBezTo>
                      <a:cubicBezTo>
                        <a:pt x="61" y="31"/>
                        <a:pt x="61" y="31"/>
                        <a:pt x="61" y="31"/>
                      </a:cubicBezTo>
                      <a:cubicBezTo>
                        <a:pt x="56" y="31"/>
                        <a:pt x="56" y="31"/>
                        <a:pt x="56" y="31"/>
                      </a:cubicBezTo>
                      <a:cubicBezTo>
                        <a:pt x="56" y="30"/>
                        <a:pt x="56" y="30"/>
                        <a:pt x="56" y="30"/>
                      </a:cubicBezTo>
                      <a:cubicBezTo>
                        <a:pt x="56" y="28"/>
                        <a:pt x="54" y="27"/>
                        <a:pt x="52" y="27"/>
                      </a:cubicBezTo>
                      <a:cubicBezTo>
                        <a:pt x="50" y="27"/>
                        <a:pt x="49" y="28"/>
                        <a:pt x="49" y="30"/>
                      </a:cubicBezTo>
                      <a:cubicBezTo>
                        <a:pt x="49" y="31"/>
                        <a:pt x="49" y="31"/>
                        <a:pt x="49" y="31"/>
                      </a:cubicBezTo>
                      <a:cubicBezTo>
                        <a:pt x="45" y="31"/>
                        <a:pt x="45" y="31"/>
                        <a:pt x="45" y="31"/>
                      </a:cubicBezTo>
                      <a:cubicBezTo>
                        <a:pt x="45" y="30"/>
                        <a:pt x="45" y="30"/>
                        <a:pt x="45" y="30"/>
                      </a:cubicBezTo>
                      <a:cubicBezTo>
                        <a:pt x="45" y="28"/>
                        <a:pt x="43" y="27"/>
                        <a:pt x="41" y="27"/>
                      </a:cubicBezTo>
                      <a:cubicBezTo>
                        <a:pt x="39" y="27"/>
                        <a:pt x="38" y="28"/>
                        <a:pt x="38" y="30"/>
                      </a:cubicBezTo>
                      <a:cubicBezTo>
                        <a:pt x="38" y="31"/>
                        <a:pt x="38" y="31"/>
                        <a:pt x="38" y="31"/>
                      </a:cubicBezTo>
                      <a:cubicBezTo>
                        <a:pt x="34" y="31"/>
                        <a:pt x="34" y="31"/>
                        <a:pt x="34" y="31"/>
                      </a:cubicBezTo>
                      <a:cubicBezTo>
                        <a:pt x="34" y="30"/>
                        <a:pt x="34" y="30"/>
                        <a:pt x="34" y="30"/>
                      </a:cubicBezTo>
                      <a:cubicBezTo>
                        <a:pt x="34" y="28"/>
                        <a:pt x="32" y="27"/>
                        <a:pt x="30" y="27"/>
                      </a:cubicBezTo>
                      <a:cubicBezTo>
                        <a:pt x="28" y="27"/>
                        <a:pt x="27" y="28"/>
                        <a:pt x="27" y="30"/>
                      </a:cubicBezTo>
                      <a:cubicBezTo>
                        <a:pt x="27" y="31"/>
                        <a:pt x="27" y="31"/>
                        <a:pt x="27" y="31"/>
                      </a:cubicBezTo>
                      <a:cubicBezTo>
                        <a:pt x="23" y="31"/>
                        <a:pt x="23" y="31"/>
                        <a:pt x="23" y="31"/>
                      </a:cubicBezTo>
                      <a:cubicBezTo>
                        <a:pt x="23" y="30"/>
                        <a:pt x="23" y="30"/>
                        <a:pt x="23" y="30"/>
                      </a:cubicBezTo>
                      <a:cubicBezTo>
                        <a:pt x="23" y="28"/>
                        <a:pt x="21" y="27"/>
                        <a:pt x="19" y="27"/>
                      </a:cubicBezTo>
                      <a:cubicBezTo>
                        <a:pt x="17" y="27"/>
                        <a:pt x="16" y="28"/>
                        <a:pt x="16" y="30"/>
                      </a:cubicBezTo>
                      <a:cubicBezTo>
                        <a:pt x="16" y="31"/>
                        <a:pt x="16" y="31"/>
                        <a:pt x="16" y="31"/>
                      </a:cubicBezTo>
                      <a:cubicBezTo>
                        <a:pt x="12" y="31"/>
                        <a:pt x="12" y="31"/>
                        <a:pt x="12" y="31"/>
                      </a:cubicBezTo>
                      <a:cubicBezTo>
                        <a:pt x="12" y="30"/>
                        <a:pt x="12" y="30"/>
                        <a:pt x="12" y="30"/>
                      </a:cubicBezTo>
                      <a:cubicBezTo>
                        <a:pt x="12" y="28"/>
                        <a:pt x="10" y="27"/>
                        <a:pt x="8" y="27"/>
                      </a:cubicBezTo>
                      <a:cubicBezTo>
                        <a:pt x="6" y="27"/>
                        <a:pt x="5" y="28"/>
                        <a:pt x="5" y="30"/>
                      </a:cubicBezTo>
                      <a:cubicBezTo>
                        <a:pt x="5" y="31"/>
                        <a:pt x="5" y="31"/>
                        <a:pt x="5" y="31"/>
                      </a:cubicBezTo>
                      <a:cubicBezTo>
                        <a:pt x="0" y="31"/>
                        <a:pt x="0" y="31"/>
                        <a:pt x="0" y="31"/>
                      </a:cubicBezTo>
                      <a:cubicBezTo>
                        <a:pt x="0" y="25"/>
                        <a:pt x="0" y="25"/>
                        <a:pt x="0" y="25"/>
                      </a:cubicBezTo>
                      <a:cubicBezTo>
                        <a:pt x="0" y="11"/>
                        <a:pt x="13" y="0"/>
                        <a:pt x="30" y="0"/>
                      </a:cubicBezTo>
                      <a:close/>
                    </a:path>
                  </a:pathLst>
                </a:custGeom>
                <a:solidFill>
                  <a:srgbClr val="242424"/>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 name="Freeform 285"/>
                <p:cNvSpPr>
                  <a:spLocks/>
                </p:cNvSpPr>
                <p:nvPr/>
              </p:nvSpPr>
              <p:spPr bwMode="auto">
                <a:xfrm>
                  <a:off x="9092879" y="6215733"/>
                  <a:ext cx="549347" cy="89688"/>
                </a:xfrm>
                <a:custGeom>
                  <a:avLst/>
                  <a:gdLst>
                    <a:gd name="T0" fmla="*/ 61 w 62"/>
                    <a:gd name="T1" fmla="*/ 0 h 10"/>
                    <a:gd name="T2" fmla="*/ 1 w 62"/>
                    <a:gd name="T3" fmla="*/ 0 h 10"/>
                    <a:gd name="T4" fmla="*/ 1 w 62"/>
                    <a:gd name="T5" fmla="*/ 10 h 10"/>
                    <a:gd name="T6" fmla="*/ 62 w 62"/>
                    <a:gd name="T7" fmla="*/ 10 h 10"/>
                    <a:gd name="T8" fmla="*/ 61 w 62"/>
                    <a:gd name="T9" fmla="*/ 0 h 10"/>
                  </a:gdLst>
                  <a:ahLst/>
                  <a:cxnLst>
                    <a:cxn ang="0">
                      <a:pos x="T0" y="T1"/>
                    </a:cxn>
                    <a:cxn ang="0">
                      <a:pos x="T2" y="T3"/>
                    </a:cxn>
                    <a:cxn ang="0">
                      <a:pos x="T4" y="T5"/>
                    </a:cxn>
                    <a:cxn ang="0">
                      <a:pos x="T6" y="T7"/>
                    </a:cxn>
                    <a:cxn ang="0">
                      <a:pos x="T8" y="T9"/>
                    </a:cxn>
                  </a:cxnLst>
                  <a:rect l="0" t="0" r="r" b="b"/>
                  <a:pathLst>
                    <a:path w="62" h="10">
                      <a:moveTo>
                        <a:pt x="61" y="0"/>
                      </a:moveTo>
                      <a:cubicBezTo>
                        <a:pt x="1" y="0"/>
                        <a:pt x="1" y="0"/>
                        <a:pt x="1" y="0"/>
                      </a:cubicBezTo>
                      <a:cubicBezTo>
                        <a:pt x="0" y="3"/>
                        <a:pt x="1" y="7"/>
                        <a:pt x="1" y="10"/>
                      </a:cubicBezTo>
                      <a:cubicBezTo>
                        <a:pt x="24" y="10"/>
                        <a:pt x="39" y="10"/>
                        <a:pt x="62" y="10"/>
                      </a:cubicBezTo>
                      <a:cubicBezTo>
                        <a:pt x="62" y="7"/>
                        <a:pt x="62" y="3"/>
                        <a:pt x="61" y="0"/>
                      </a:cubicBezTo>
                      <a:close/>
                    </a:path>
                  </a:pathLst>
                </a:custGeom>
                <a:solidFill>
                  <a:srgbClr val="00000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 name="Freeform 286"/>
                <p:cNvSpPr>
                  <a:spLocks/>
                </p:cNvSpPr>
                <p:nvPr/>
              </p:nvSpPr>
              <p:spPr bwMode="auto">
                <a:xfrm>
                  <a:off x="9675858" y="6028880"/>
                  <a:ext cx="538134" cy="276542"/>
                </a:xfrm>
                <a:custGeom>
                  <a:avLst/>
                  <a:gdLst>
                    <a:gd name="T0" fmla="*/ 31 w 61"/>
                    <a:gd name="T1" fmla="*/ 0 h 31"/>
                    <a:gd name="T2" fmla="*/ 31 w 61"/>
                    <a:gd name="T3" fmla="*/ 0 h 31"/>
                    <a:gd name="T4" fmla="*/ 61 w 61"/>
                    <a:gd name="T5" fmla="*/ 25 h 31"/>
                    <a:gd name="T6" fmla="*/ 61 w 61"/>
                    <a:gd name="T7" fmla="*/ 31 h 31"/>
                    <a:gd name="T8" fmla="*/ 56 w 61"/>
                    <a:gd name="T9" fmla="*/ 31 h 31"/>
                    <a:gd name="T10" fmla="*/ 56 w 61"/>
                    <a:gd name="T11" fmla="*/ 30 h 31"/>
                    <a:gd name="T12" fmla="*/ 53 w 61"/>
                    <a:gd name="T13" fmla="*/ 27 h 31"/>
                    <a:gd name="T14" fmla="*/ 49 w 61"/>
                    <a:gd name="T15" fmla="*/ 30 h 31"/>
                    <a:gd name="T16" fmla="*/ 49 w 61"/>
                    <a:gd name="T17" fmla="*/ 31 h 31"/>
                    <a:gd name="T18" fmla="*/ 45 w 61"/>
                    <a:gd name="T19" fmla="*/ 31 h 31"/>
                    <a:gd name="T20" fmla="*/ 45 w 61"/>
                    <a:gd name="T21" fmla="*/ 30 h 31"/>
                    <a:gd name="T22" fmla="*/ 42 w 61"/>
                    <a:gd name="T23" fmla="*/ 27 h 31"/>
                    <a:gd name="T24" fmla="*/ 38 w 61"/>
                    <a:gd name="T25" fmla="*/ 30 h 31"/>
                    <a:gd name="T26" fmla="*/ 38 w 61"/>
                    <a:gd name="T27" fmla="*/ 31 h 31"/>
                    <a:gd name="T28" fmla="*/ 34 w 61"/>
                    <a:gd name="T29" fmla="*/ 31 h 31"/>
                    <a:gd name="T30" fmla="*/ 34 w 61"/>
                    <a:gd name="T31" fmla="*/ 30 h 31"/>
                    <a:gd name="T32" fmla="*/ 31 w 61"/>
                    <a:gd name="T33" fmla="*/ 27 h 31"/>
                    <a:gd name="T34" fmla="*/ 27 w 61"/>
                    <a:gd name="T35" fmla="*/ 30 h 31"/>
                    <a:gd name="T36" fmla="*/ 27 w 61"/>
                    <a:gd name="T37" fmla="*/ 31 h 31"/>
                    <a:gd name="T38" fmla="*/ 23 w 61"/>
                    <a:gd name="T39" fmla="*/ 31 h 31"/>
                    <a:gd name="T40" fmla="*/ 23 w 61"/>
                    <a:gd name="T41" fmla="*/ 30 h 31"/>
                    <a:gd name="T42" fmla="*/ 20 w 61"/>
                    <a:gd name="T43" fmla="*/ 27 h 31"/>
                    <a:gd name="T44" fmla="*/ 16 w 61"/>
                    <a:gd name="T45" fmla="*/ 30 h 31"/>
                    <a:gd name="T46" fmla="*/ 16 w 61"/>
                    <a:gd name="T47" fmla="*/ 31 h 31"/>
                    <a:gd name="T48" fmla="*/ 12 w 61"/>
                    <a:gd name="T49" fmla="*/ 31 h 31"/>
                    <a:gd name="T50" fmla="*/ 12 w 61"/>
                    <a:gd name="T51" fmla="*/ 30 h 31"/>
                    <a:gd name="T52" fmla="*/ 9 w 61"/>
                    <a:gd name="T53" fmla="*/ 27 h 31"/>
                    <a:gd name="T54" fmla="*/ 5 w 61"/>
                    <a:gd name="T55" fmla="*/ 30 h 31"/>
                    <a:gd name="T56" fmla="*/ 5 w 61"/>
                    <a:gd name="T57" fmla="*/ 31 h 31"/>
                    <a:gd name="T58" fmla="*/ 0 w 61"/>
                    <a:gd name="T59" fmla="*/ 31 h 31"/>
                    <a:gd name="T60" fmla="*/ 0 w 61"/>
                    <a:gd name="T61" fmla="*/ 25 h 31"/>
                    <a:gd name="T62" fmla="*/ 31 w 61"/>
                    <a:gd name="T6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31">
                      <a:moveTo>
                        <a:pt x="31" y="0"/>
                      </a:moveTo>
                      <a:cubicBezTo>
                        <a:pt x="31" y="0"/>
                        <a:pt x="31" y="0"/>
                        <a:pt x="31" y="0"/>
                      </a:cubicBezTo>
                      <a:cubicBezTo>
                        <a:pt x="47" y="0"/>
                        <a:pt x="61" y="11"/>
                        <a:pt x="61" y="25"/>
                      </a:cubicBezTo>
                      <a:cubicBezTo>
                        <a:pt x="61" y="31"/>
                        <a:pt x="61" y="31"/>
                        <a:pt x="61" y="31"/>
                      </a:cubicBezTo>
                      <a:cubicBezTo>
                        <a:pt x="56" y="31"/>
                        <a:pt x="56" y="31"/>
                        <a:pt x="56" y="31"/>
                      </a:cubicBezTo>
                      <a:cubicBezTo>
                        <a:pt x="56" y="30"/>
                        <a:pt x="56" y="30"/>
                        <a:pt x="56" y="30"/>
                      </a:cubicBezTo>
                      <a:cubicBezTo>
                        <a:pt x="56" y="28"/>
                        <a:pt x="55" y="27"/>
                        <a:pt x="53" y="27"/>
                      </a:cubicBezTo>
                      <a:cubicBezTo>
                        <a:pt x="51" y="27"/>
                        <a:pt x="49" y="28"/>
                        <a:pt x="49" y="30"/>
                      </a:cubicBezTo>
                      <a:cubicBezTo>
                        <a:pt x="49" y="31"/>
                        <a:pt x="49" y="31"/>
                        <a:pt x="49" y="31"/>
                      </a:cubicBezTo>
                      <a:cubicBezTo>
                        <a:pt x="45" y="31"/>
                        <a:pt x="45" y="31"/>
                        <a:pt x="45" y="31"/>
                      </a:cubicBezTo>
                      <a:cubicBezTo>
                        <a:pt x="45" y="30"/>
                        <a:pt x="45" y="30"/>
                        <a:pt x="45" y="30"/>
                      </a:cubicBezTo>
                      <a:cubicBezTo>
                        <a:pt x="45" y="28"/>
                        <a:pt x="44" y="27"/>
                        <a:pt x="42" y="27"/>
                      </a:cubicBezTo>
                      <a:cubicBezTo>
                        <a:pt x="40" y="27"/>
                        <a:pt x="38" y="28"/>
                        <a:pt x="38" y="30"/>
                      </a:cubicBezTo>
                      <a:cubicBezTo>
                        <a:pt x="38" y="31"/>
                        <a:pt x="38" y="31"/>
                        <a:pt x="38" y="31"/>
                      </a:cubicBezTo>
                      <a:cubicBezTo>
                        <a:pt x="34" y="31"/>
                        <a:pt x="34" y="31"/>
                        <a:pt x="34" y="31"/>
                      </a:cubicBezTo>
                      <a:cubicBezTo>
                        <a:pt x="34" y="30"/>
                        <a:pt x="34" y="30"/>
                        <a:pt x="34" y="30"/>
                      </a:cubicBezTo>
                      <a:cubicBezTo>
                        <a:pt x="34" y="28"/>
                        <a:pt x="33" y="27"/>
                        <a:pt x="31" y="27"/>
                      </a:cubicBezTo>
                      <a:cubicBezTo>
                        <a:pt x="29" y="27"/>
                        <a:pt x="27" y="28"/>
                        <a:pt x="27" y="30"/>
                      </a:cubicBezTo>
                      <a:cubicBezTo>
                        <a:pt x="27" y="31"/>
                        <a:pt x="27" y="31"/>
                        <a:pt x="27" y="31"/>
                      </a:cubicBezTo>
                      <a:cubicBezTo>
                        <a:pt x="23" y="31"/>
                        <a:pt x="23" y="31"/>
                        <a:pt x="23" y="31"/>
                      </a:cubicBezTo>
                      <a:cubicBezTo>
                        <a:pt x="23" y="30"/>
                        <a:pt x="23" y="30"/>
                        <a:pt x="23" y="30"/>
                      </a:cubicBezTo>
                      <a:cubicBezTo>
                        <a:pt x="23" y="28"/>
                        <a:pt x="22" y="27"/>
                        <a:pt x="20" y="27"/>
                      </a:cubicBezTo>
                      <a:cubicBezTo>
                        <a:pt x="18" y="27"/>
                        <a:pt x="16" y="28"/>
                        <a:pt x="16" y="30"/>
                      </a:cubicBezTo>
                      <a:cubicBezTo>
                        <a:pt x="16" y="31"/>
                        <a:pt x="16" y="31"/>
                        <a:pt x="16" y="31"/>
                      </a:cubicBezTo>
                      <a:cubicBezTo>
                        <a:pt x="12" y="31"/>
                        <a:pt x="12" y="31"/>
                        <a:pt x="12" y="31"/>
                      </a:cubicBezTo>
                      <a:cubicBezTo>
                        <a:pt x="12" y="30"/>
                        <a:pt x="12" y="30"/>
                        <a:pt x="12" y="30"/>
                      </a:cubicBezTo>
                      <a:cubicBezTo>
                        <a:pt x="12" y="28"/>
                        <a:pt x="11" y="27"/>
                        <a:pt x="9" y="27"/>
                      </a:cubicBezTo>
                      <a:cubicBezTo>
                        <a:pt x="7" y="27"/>
                        <a:pt x="5" y="28"/>
                        <a:pt x="5" y="30"/>
                      </a:cubicBezTo>
                      <a:cubicBezTo>
                        <a:pt x="5" y="31"/>
                        <a:pt x="5" y="31"/>
                        <a:pt x="5" y="31"/>
                      </a:cubicBezTo>
                      <a:cubicBezTo>
                        <a:pt x="0" y="31"/>
                        <a:pt x="0" y="31"/>
                        <a:pt x="0" y="31"/>
                      </a:cubicBezTo>
                      <a:cubicBezTo>
                        <a:pt x="0" y="25"/>
                        <a:pt x="0" y="25"/>
                        <a:pt x="0" y="25"/>
                      </a:cubicBezTo>
                      <a:cubicBezTo>
                        <a:pt x="0" y="11"/>
                        <a:pt x="14" y="0"/>
                        <a:pt x="31" y="0"/>
                      </a:cubicBezTo>
                      <a:close/>
                    </a:path>
                  </a:pathLst>
                </a:custGeom>
                <a:solidFill>
                  <a:srgbClr val="242424"/>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 name="Freeform 287"/>
                <p:cNvSpPr>
                  <a:spLocks/>
                </p:cNvSpPr>
                <p:nvPr/>
              </p:nvSpPr>
              <p:spPr bwMode="auto">
                <a:xfrm>
                  <a:off x="9675858" y="6215733"/>
                  <a:ext cx="538134" cy="89688"/>
                </a:xfrm>
                <a:custGeom>
                  <a:avLst/>
                  <a:gdLst>
                    <a:gd name="T0" fmla="*/ 61 w 61"/>
                    <a:gd name="T1" fmla="*/ 0 h 10"/>
                    <a:gd name="T2" fmla="*/ 61 w 61"/>
                    <a:gd name="T3" fmla="*/ 10 h 10"/>
                    <a:gd name="T4" fmla="*/ 0 w 61"/>
                    <a:gd name="T5" fmla="*/ 10 h 10"/>
                    <a:gd name="T6" fmla="*/ 0 w 61"/>
                    <a:gd name="T7" fmla="*/ 0 h 10"/>
                    <a:gd name="T8" fmla="*/ 61 w 61"/>
                    <a:gd name="T9" fmla="*/ 0 h 10"/>
                  </a:gdLst>
                  <a:ahLst/>
                  <a:cxnLst>
                    <a:cxn ang="0">
                      <a:pos x="T0" y="T1"/>
                    </a:cxn>
                    <a:cxn ang="0">
                      <a:pos x="T2" y="T3"/>
                    </a:cxn>
                    <a:cxn ang="0">
                      <a:pos x="T4" y="T5"/>
                    </a:cxn>
                    <a:cxn ang="0">
                      <a:pos x="T6" y="T7"/>
                    </a:cxn>
                    <a:cxn ang="0">
                      <a:pos x="T8" y="T9"/>
                    </a:cxn>
                  </a:cxnLst>
                  <a:rect l="0" t="0" r="r" b="b"/>
                  <a:pathLst>
                    <a:path w="61" h="10">
                      <a:moveTo>
                        <a:pt x="61" y="0"/>
                      </a:moveTo>
                      <a:cubicBezTo>
                        <a:pt x="61" y="3"/>
                        <a:pt x="61" y="7"/>
                        <a:pt x="61" y="10"/>
                      </a:cubicBezTo>
                      <a:cubicBezTo>
                        <a:pt x="38" y="10"/>
                        <a:pt x="23" y="10"/>
                        <a:pt x="0" y="10"/>
                      </a:cubicBezTo>
                      <a:cubicBezTo>
                        <a:pt x="0" y="7"/>
                        <a:pt x="0" y="3"/>
                        <a:pt x="0" y="0"/>
                      </a:cubicBezTo>
                      <a:lnTo>
                        <a:pt x="61" y="0"/>
                      </a:lnTo>
                      <a:close/>
                    </a:path>
                  </a:pathLst>
                </a:custGeom>
                <a:solidFill>
                  <a:srgbClr val="00000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 name="Freeform 288"/>
                <p:cNvSpPr>
                  <a:spLocks/>
                </p:cNvSpPr>
                <p:nvPr/>
              </p:nvSpPr>
              <p:spPr bwMode="auto">
                <a:xfrm>
                  <a:off x="8764019" y="2564640"/>
                  <a:ext cx="1786308" cy="1898418"/>
                </a:xfrm>
                <a:custGeom>
                  <a:avLst/>
                  <a:gdLst>
                    <a:gd name="T0" fmla="*/ 164 w 202"/>
                    <a:gd name="T1" fmla="*/ 78 h 214"/>
                    <a:gd name="T2" fmla="*/ 164 w 202"/>
                    <a:gd name="T3" fmla="*/ 131 h 214"/>
                    <a:gd name="T4" fmla="*/ 164 w 202"/>
                    <a:gd name="T5" fmla="*/ 214 h 214"/>
                    <a:gd name="T6" fmla="*/ 38 w 202"/>
                    <a:gd name="T7" fmla="*/ 214 h 214"/>
                    <a:gd name="T8" fmla="*/ 38 w 202"/>
                    <a:gd name="T9" fmla="*/ 131 h 214"/>
                    <a:gd name="T10" fmla="*/ 38 w 202"/>
                    <a:gd name="T11" fmla="*/ 127 h 214"/>
                    <a:gd name="T12" fmla="*/ 0 w 202"/>
                    <a:gd name="T13" fmla="*/ 127 h 214"/>
                    <a:gd name="T14" fmla="*/ 3 w 202"/>
                    <a:gd name="T15" fmla="*/ 41 h 214"/>
                    <a:gd name="T16" fmla="*/ 24 w 202"/>
                    <a:gd name="T17" fmla="*/ 11 h 214"/>
                    <a:gd name="T18" fmla="*/ 62 w 202"/>
                    <a:gd name="T19" fmla="*/ 0 h 214"/>
                    <a:gd name="T20" fmla="*/ 89 w 202"/>
                    <a:gd name="T21" fmla="*/ 0 h 214"/>
                    <a:gd name="T22" fmla="*/ 113 w 202"/>
                    <a:gd name="T23" fmla="*/ 0 h 214"/>
                    <a:gd name="T24" fmla="*/ 139 w 202"/>
                    <a:gd name="T25" fmla="*/ 0 h 214"/>
                    <a:gd name="T26" fmla="*/ 174 w 202"/>
                    <a:gd name="T27" fmla="*/ 10 h 214"/>
                    <a:gd name="T28" fmla="*/ 199 w 202"/>
                    <a:gd name="T29" fmla="*/ 46 h 214"/>
                    <a:gd name="T30" fmla="*/ 202 w 202"/>
                    <a:gd name="T31" fmla="*/ 115 h 214"/>
                    <a:gd name="T32" fmla="*/ 164 w 202"/>
                    <a:gd name="T33" fmla="*/ 115 h 214"/>
                    <a:gd name="T34" fmla="*/ 164 w 202"/>
                    <a:gd name="T35" fmla="*/ 78 h 214"/>
                    <a:gd name="T36" fmla="*/ 164 w 202"/>
                    <a:gd name="T37" fmla="*/ 7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 h="214">
                      <a:moveTo>
                        <a:pt x="164" y="78"/>
                      </a:moveTo>
                      <a:cubicBezTo>
                        <a:pt x="164" y="131"/>
                        <a:pt x="164" y="131"/>
                        <a:pt x="164" y="131"/>
                      </a:cubicBezTo>
                      <a:cubicBezTo>
                        <a:pt x="164" y="214"/>
                        <a:pt x="164" y="214"/>
                        <a:pt x="164" y="214"/>
                      </a:cubicBezTo>
                      <a:cubicBezTo>
                        <a:pt x="38" y="214"/>
                        <a:pt x="38" y="214"/>
                        <a:pt x="38" y="214"/>
                      </a:cubicBezTo>
                      <a:cubicBezTo>
                        <a:pt x="38" y="131"/>
                        <a:pt x="38" y="131"/>
                        <a:pt x="38" y="131"/>
                      </a:cubicBezTo>
                      <a:cubicBezTo>
                        <a:pt x="38" y="127"/>
                        <a:pt x="38" y="127"/>
                        <a:pt x="38" y="127"/>
                      </a:cubicBezTo>
                      <a:cubicBezTo>
                        <a:pt x="0" y="127"/>
                        <a:pt x="0" y="127"/>
                        <a:pt x="0" y="127"/>
                      </a:cubicBezTo>
                      <a:cubicBezTo>
                        <a:pt x="3" y="41"/>
                        <a:pt x="3" y="41"/>
                        <a:pt x="3" y="41"/>
                      </a:cubicBezTo>
                      <a:cubicBezTo>
                        <a:pt x="4" y="22"/>
                        <a:pt x="5" y="18"/>
                        <a:pt x="24" y="11"/>
                      </a:cubicBezTo>
                      <a:cubicBezTo>
                        <a:pt x="62" y="0"/>
                        <a:pt x="62" y="0"/>
                        <a:pt x="62" y="0"/>
                      </a:cubicBezTo>
                      <a:cubicBezTo>
                        <a:pt x="89" y="0"/>
                        <a:pt x="89" y="0"/>
                        <a:pt x="89" y="0"/>
                      </a:cubicBezTo>
                      <a:cubicBezTo>
                        <a:pt x="113" y="0"/>
                        <a:pt x="113" y="0"/>
                        <a:pt x="113" y="0"/>
                      </a:cubicBezTo>
                      <a:cubicBezTo>
                        <a:pt x="139" y="0"/>
                        <a:pt x="139" y="0"/>
                        <a:pt x="139" y="0"/>
                      </a:cubicBezTo>
                      <a:cubicBezTo>
                        <a:pt x="174" y="10"/>
                        <a:pt x="174" y="10"/>
                        <a:pt x="174" y="10"/>
                      </a:cubicBezTo>
                      <a:cubicBezTo>
                        <a:pt x="199" y="19"/>
                        <a:pt x="198" y="19"/>
                        <a:pt x="199" y="46"/>
                      </a:cubicBezTo>
                      <a:cubicBezTo>
                        <a:pt x="202" y="115"/>
                        <a:pt x="202" y="115"/>
                        <a:pt x="202" y="115"/>
                      </a:cubicBezTo>
                      <a:cubicBezTo>
                        <a:pt x="164" y="115"/>
                        <a:pt x="164" y="115"/>
                        <a:pt x="164" y="115"/>
                      </a:cubicBezTo>
                      <a:cubicBezTo>
                        <a:pt x="164" y="78"/>
                        <a:pt x="164" y="78"/>
                        <a:pt x="164" y="78"/>
                      </a:cubicBezTo>
                      <a:cubicBezTo>
                        <a:pt x="164" y="78"/>
                        <a:pt x="164" y="78"/>
                        <a:pt x="164" y="78"/>
                      </a:cubicBezTo>
                      <a:close/>
                    </a:path>
                  </a:pathLst>
                </a:cu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9" name="Freeform 289"/>
                <p:cNvSpPr>
                  <a:spLocks/>
                </p:cNvSpPr>
                <p:nvPr/>
              </p:nvSpPr>
              <p:spPr bwMode="auto">
                <a:xfrm>
                  <a:off x="8764019" y="2564640"/>
                  <a:ext cx="885681" cy="1898418"/>
                </a:xfrm>
                <a:custGeom>
                  <a:avLst/>
                  <a:gdLst>
                    <a:gd name="T0" fmla="*/ 100 w 100"/>
                    <a:gd name="T1" fmla="*/ 214 h 214"/>
                    <a:gd name="T2" fmla="*/ 38 w 100"/>
                    <a:gd name="T3" fmla="*/ 214 h 214"/>
                    <a:gd name="T4" fmla="*/ 38 w 100"/>
                    <a:gd name="T5" fmla="*/ 131 h 214"/>
                    <a:gd name="T6" fmla="*/ 38 w 100"/>
                    <a:gd name="T7" fmla="*/ 127 h 214"/>
                    <a:gd name="T8" fmla="*/ 0 w 100"/>
                    <a:gd name="T9" fmla="*/ 127 h 214"/>
                    <a:gd name="T10" fmla="*/ 3 w 100"/>
                    <a:gd name="T11" fmla="*/ 41 h 214"/>
                    <a:gd name="T12" fmla="*/ 24 w 100"/>
                    <a:gd name="T13" fmla="*/ 11 h 214"/>
                    <a:gd name="T14" fmla="*/ 62 w 100"/>
                    <a:gd name="T15" fmla="*/ 0 h 214"/>
                    <a:gd name="T16" fmla="*/ 89 w 100"/>
                    <a:gd name="T17" fmla="*/ 0 h 214"/>
                    <a:gd name="T18" fmla="*/ 100 w 100"/>
                    <a:gd name="T19" fmla="*/ 0 h 214"/>
                    <a:gd name="T20" fmla="*/ 100 w 100"/>
                    <a:gd name="T21"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214">
                      <a:moveTo>
                        <a:pt x="100" y="214"/>
                      </a:moveTo>
                      <a:cubicBezTo>
                        <a:pt x="38" y="214"/>
                        <a:pt x="38" y="214"/>
                        <a:pt x="38" y="214"/>
                      </a:cubicBezTo>
                      <a:cubicBezTo>
                        <a:pt x="38" y="131"/>
                        <a:pt x="38" y="131"/>
                        <a:pt x="38" y="131"/>
                      </a:cubicBezTo>
                      <a:cubicBezTo>
                        <a:pt x="38" y="127"/>
                        <a:pt x="38" y="127"/>
                        <a:pt x="38" y="127"/>
                      </a:cubicBezTo>
                      <a:cubicBezTo>
                        <a:pt x="0" y="127"/>
                        <a:pt x="0" y="127"/>
                        <a:pt x="0" y="127"/>
                      </a:cubicBezTo>
                      <a:cubicBezTo>
                        <a:pt x="3" y="41"/>
                        <a:pt x="3" y="41"/>
                        <a:pt x="3" y="41"/>
                      </a:cubicBezTo>
                      <a:cubicBezTo>
                        <a:pt x="4" y="22"/>
                        <a:pt x="5" y="18"/>
                        <a:pt x="24" y="11"/>
                      </a:cubicBezTo>
                      <a:cubicBezTo>
                        <a:pt x="62" y="0"/>
                        <a:pt x="62" y="0"/>
                        <a:pt x="62" y="0"/>
                      </a:cubicBezTo>
                      <a:cubicBezTo>
                        <a:pt x="89" y="0"/>
                        <a:pt x="89" y="0"/>
                        <a:pt x="89" y="0"/>
                      </a:cubicBezTo>
                      <a:cubicBezTo>
                        <a:pt x="100" y="0"/>
                        <a:pt x="100" y="0"/>
                        <a:pt x="100" y="0"/>
                      </a:cubicBezTo>
                      <a:lnTo>
                        <a:pt x="100" y="214"/>
                      </a:lnTo>
                      <a:close/>
                    </a:path>
                  </a:pathLst>
                </a:custGeom>
                <a:solidFill>
                  <a:srgbClr val="484848"/>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 name="Freeform 290"/>
                <p:cNvSpPr>
                  <a:spLocks/>
                </p:cNvSpPr>
                <p:nvPr/>
              </p:nvSpPr>
              <p:spPr bwMode="auto">
                <a:xfrm>
                  <a:off x="9313365" y="2299308"/>
                  <a:ext cx="672668" cy="896892"/>
                </a:xfrm>
                <a:custGeom>
                  <a:avLst/>
                  <a:gdLst>
                    <a:gd name="T0" fmla="*/ 180 w 180"/>
                    <a:gd name="T1" fmla="*/ 71 h 240"/>
                    <a:gd name="T2" fmla="*/ 92 w 180"/>
                    <a:gd name="T3" fmla="*/ 240 h 240"/>
                    <a:gd name="T4" fmla="*/ 0 w 180"/>
                    <a:gd name="T5" fmla="*/ 71 h 240"/>
                    <a:gd name="T6" fmla="*/ 33 w 180"/>
                    <a:gd name="T7" fmla="*/ 69 h 240"/>
                    <a:gd name="T8" fmla="*/ 33 w 180"/>
                    <a:gd name="T9" fmla="*/ 0 h 240"/>
                    <a:gd name="T10" fmla="*/ 151 w 180"/>
                    <a:gd name="T11" fmla="*/ 0 h 240"/>
                    <a:gd name="T12" fmla="*/ 151 w 180"/>
                    <a:gd name="T13" fmla="*/ 69 h 240"/>
                    <a:gd name="T14" fmla="*/ 180 w 180"/>
                    <a:gd name="T15" fmla="*/ 71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240">
                      <a:moveTo>
                        <a:pt x="180" y="71"/>
                      </a:moveTo>
                      <a:lnTo>
                        <a:pt x="92" y="240"/>
                      </a:lnTo>
                      <a:lnTo>
                        <a:pt x="0" y="71"/>
                      </a:lnTo>
                      <a:lnTo>
                        <a:pt x="33" y="69"/>
                      </a:lnTo>
                      <a:lnTo>
                        <a:pt x="33" y="0"/>
                      </a:lnTo>
                      <a:lnTo>
                        <a:pt x="151" y="0"/>
                      </a:lnTo>
                      <a:lnTo>
                        <a:pt x="151" y="69"/>
                      </a:lnTo>
                      <a:lnTo>
                        <a:pt x="180" y="7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91"/>
                <p:cNvSpPr>
                  <a:spLocks/>
                </p:cNvSpPr>
                <p:nvPr/>
              </p:nvSpPr>
              <p:spPr bwMode="auto">
                <a:xfrm>
                  <a:off x="9418003" y="2299308"/>
                  <a:ext cx="459658" cy="373704"/>
                </a:xfrm>
                <a:custGeom>
                  <a:avLst/>
                  <a:gdLst>
                    <a:gd name="T0" fmla="*/ 0 w 52"/>
                    <a:gd name="T1" fmla="*/ 29 h 42"/>
                    <a:gd name="T2" fmla="*/ 2 w 52"/>
                    <a:gd name="T3" fmla="*/ 29 h 42"/>
                    <a:gd name="T4" fmla="*/ 2 w 52"/>
                    <a:gd name="T5" fmla="*/ 0 h 42"/>
                    <a:gd name="T6" fmla="*/ 52 w 52"/>
                    <a:gd name="T7" fmla="*/ 0 h 42"/>
                    <a:gd name="T8" fmla="*/ 52 w 52"/>
                    <a:gd name="T9" fmla="*/ 29 h 42"/>
                    <a:gd name="T10" fmla="*/ 52 w 52"/>
                    <a:gd name="T11" fmla="*/ 29 h 42"/>
                    <a:gd name="T12" fmla="*/ 26 w 52"/>
                    <a:gd name="T13" fmla="*/ 42 h 42"/>
                    <a:gd name="T14" fmla="*/ 0 w 52"/>
                    <a:gd name="T15" fmla="*/ 29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2">
                      <a:moveTo>
                        <a:pt x="0" y="29"/>
                      </a:moveTo>
                      <a:cubicBezTo>
                        <a:pt x="2" y="29"/>
                        <a:pt x="2" y="29"/>
                        <a:pt x="2" y="29"/>
                      </a:cubicBezTo>
                      <a:cubicBezTo>
                        <a:pt x="2" y="0"/>
                        <a:pt x="2" y="0"/>
                        <a:pt x="2" y="0"/>
                      </a:cubicBezTo>
                      <a:cubicBezTo>
                        <a:pt x="52" y="0"/>
                        <a:pt x="52" y="0"/>
                        <a:pt x="52" y="0"/>
                      </a:cubicBezTo>
                      <a:cubicBezTo>
                        <a:pt x="52" y="29"/>
                        <a:pt x="52" y="29"/>
                        <a:pt x="52" y="29"/>
                      </a:cubicBezTo>
                      <a:cubicBezTo>
                        <a:pt x="52" y="29"/>
                        <a:pt x="52" y="29"/>
                        <a:pt x="52" y="29"/>
                      </a:cubicBezTo>
                      <a:cubicBezTo>
                        <a:pt x="46" y="37"/>
                        <a:pt x="37" y="42"/>
                        <a:pt x="26" y="42"/>
                      </a:cubicBezTo>
                      <a:cubicBezTo>
                        <a:pt x="16" y="42"/>
                        <a:pt x="6" y="37"/>
                        <a:pt x="0" y="29"/>
                      </a:cubicBezTo>
                      <a:close/>
                    </a:path>
                  </a:pathLst>
                </a:custGeom>
                <a:solidFill>
                  <a:srgbClr val="E0D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92"/>
                <p:cNvSpPr>
                  <a:spLocks/>
                </p:cNvSpPr>
                <p:nvPr/>
              </p:nvSpPr>
              <p:spPr bwMode="auto">
                <a:xfrm>
                  <a:off x="9436687" y="2299308"/>
                  <a:ext cx="440971" cy="284016"/>
                </a:xfrm>
                <a:custGeom>
                  <a:avLst/>
                  <a:gdLst>
                    <a:gd name="T0" fmla="*/ 0 w 50"/>
                    <a:gd name="T1" fmla="*/ 28 h 32"/>
                    <a:gd name="T2" fmla="*/ 0 w 50"/>
                    <a:gd name="T3" fmla="*/ 0 h 32"/>
                    <a:gd name="T4" fmla="*/ 50 w 50"/>
                    <a:gd name="T5" fmla="*/ 0 h 32"/>
                    <a:gd name="T6" fmla="*/ 50 w 50"/>
                    <a:gd name="T7" fmla="*/ 28 h 32"/>
                    <a:gd name="T8" fmla="*/ 25 w 50"/>
                    <a:gd name="T9" fmla="*/ 32 h 32"/>
                    <a:gd name="T10" fmla="*/ 0 w 50"/>
                    <a:gd name="T11" fmla="*/ 28 h 32"/>
                  </a:gdLst>
                  <a:ahLst/>
                  <a:cxnLst>
                    <a:cxn ang="0">
                      <a:pos x="T0" y="T1"/>
                    </a:cxn>
                    <a:cxn ang="0">
                      <a:pos x="T2" y="T3"/>
                    </a:cxn>
                    <a:cxn ang="0">
                      <a:pos x="T4" y="T5"/>
                    </a:cxn>
                    <a:cxn ang="0">
                      <a:pos x="T6" y="T7"/>
                    </a:cxn>
                    <a:cxn ang="0">
                      <a:pos x="T8" y="T9"/>
                    </a:cxn>
                    <a:cxn ang="0">
                      <a:pos x="T10" y="T11"/>
                    </a:cxn>
                  </a:cxnLst>
                  <a:rect l="0" t="0" r="r" b="b"/>
                  <a:pathLst>
                    <a:path w="50" h="32">
                      <a:moveTo>
                        <a:pt x="0" y="28"/>
                      </a:moveTo>
                      <a:cubicBezTo>
                        <a:pt x="0" y="0"/>
                        <a:pt x="0" y="0"/>
                        <a:pt x="0" y="0"/>
                      </a:cubicBezTo>
                      <a:cubicBezTo>
                        <a:pt x="50" y="0"/>
                        <a:pt x="50" y="0"/>
                        <a:pt x="50" y="0"/>
                      </a:cubicBezTo>
                      <a:cubicBezTo>
                        <a:pt x="50" y="28"/>
                        <a:pt x="50" y="28"/>
                        <a:pt x="50" y="28"/>
                      </a:cubicBezTo>
                      <a:cubicBezTo>
                        <a:pt x="42" y="30"/>
                        <a:pt x="33" y="32"/>
                        <a:pt x="25" y="32"/>
                      </a:cubicBezTo>
                      <a:cubicBezTo>
                        <a:pt x="16" y="32"/>
                        <a:pt x="8" y="30"/>
                        <a:pt x="0" y="28"/>
                      </a:cubicBezTo>
                      <a:close/>
                    </a:path>
                  </a:pathLst>
                </a:custGeom>
                <a:solidFill>
                  <a:srgbClr val="CAC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3"/>
                <p:cNvSpPr>
                  <a:spLocks/>
                </p:cNvSpPr>
                <p:nvPr/>
              </p:nvSpPr>
              <p:spPr bwMode="auto">
                <a:xfrm>
                  <a:off x="9376894" y="2299308"/>
                  <a:ext cx="272805" cy="627824"/>
                </a:xfrm>
                <a:custGeom>
                  <a:avLst/>
                  <a:gdLst>
                    <a:gd name="T0" fmla="*/ 73 w 73"/>
                    <a:gd name="T1" fmla="*/ 168 h 168"/>
                    <a:gd name="T2" fmla="*/ 0 w 73"/>
                    <a:gd name="T3" fmla="*/ 71 h 168"/>
                    <a:gd name="T4" fmla="*/ 16 w 73"/>
                    <a:gd name="T5" fmla="*/ 69 h 168"/>
                    <a:gd name="T6" fmla="*/ 16 w 73"/>
                    <a:gd name="T7" fmla="*/ 0 h 168"/>
                    <a:gd name="T8" fmla="*/ 73 w 73"/>
                    <a:gd name="T9" fmla="*/ 0 h 168"/>
                    <a:gd name="T10" fmla="*/ 73 w 73"/>
                    <a:gd name="T11" fmla="*/ 168 h 168"/>
                  </a:gdLst>
                  <a:ahLst/>
                  <a:cxnLst>
                    <a:cxn ang="0">
                      <a:pos x="T0" y="T1"/>
                    </a:cxn>
                    <a:cxn ang="0">
                      <a:pos x="T2" y="T3"/>
                    </a:cxn>
                    <a:cxn ang="0">
                      <a:pos x="T4" y="T5"/>
                    </a:cxn>
                    <a:cxn ang="0">
                      <a:pos x="T6" y="T7"/>
                    </a:cxn>
                    <a:cxn ang="0">
                      <a:pos x="T8" y="T9"/>
                    </a:cxn>
                    <a:cxn ang="0">
                      <a:pos x="T10" y="T11"/>
                    </a:cxn>
                  </a:cxnLst>
                  <a:rect l="0" t="0" r="r" b="b"/>
                  <a:pathLst>
                    <a:path w="73" h="168">
                      <a:moveTo>
                        <a:pt x="73" y="168"/>
                      </a:moveTo>
                      <a:lnTo>
                        <a:pt x="0" y="71"/>
                      </a:lnTo>
                      <a:lnTo>
                        <a:pt x="16" y="69"/>
                      </a:lnTo>
                      <a:lnTo>
                        <a:pt x="16" y="0"/>
                      </a:lnTo>
                      <a:lnTo>
                        <a:pt x="73" y="0"/>
                      </a:lnTo>
                      <a:lnTo>
                        <a:pt x="73" y="16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94"/>
                <p:cNvSpPr>
                  <a:spLocks/>
                </p:cNvSpPr>
                <p:nvPr/>
              </p:nvSpPr>
              <p:spPr bwMode="auto">
                <a:xfrm>
                  <a:off x="9418003" y="2299308"/>
                  <a:ext cx="231697" cy="373704"/>
                </a:xfrm>
                <a:custGeom>
                  <a:avLst/>
                  <a:gdLst>
                    <a:gd name="T0" fmla="*/ 0 w 26"/>
                    <a:gd name="T1" fmla="*/ 29 h 42"/>
                    <a:gd name="T2" fmla="*/ 2 w 26"/>
                    <a:gd name="T3" fmla="*/ 29 h 42"/>
                    <a:gd name="T4" fmla="*/ 2 w 26"/>
                    <a:gd name="T5" fmla="*/ 0 h 42"/>
                    <a:gd name="T6" fmla="*/ 26 w 26"/>
                    <a:gd name="T7" fmla="*/ 0 h 42"/>
                    <a:gd name="T8" fmla="*/ 26 w 26"/>
                    <a:gd name="T9" fmla="*/ 42 h 42"/>
                    <a:gd name="T10" fmla="*/ 26 w 26"/>
                    <a:gd name="T11" fmla="*/ 42 h 42"/>
                    <a:gd name="T12" fmla="*/ 0 w 26"/>
                    <a:gd name="T13" fmla="*/ 29 h 42"/>
                  </a:gdLst>
                  <a:ahLst/>
                  <a:cxnLst>
                    <a:cxn ang="0">
                      <a:pos x="T0" y="T1"/>
                    </a:cxn>
                    <a:cxn ang="0">
                      <a:pos x="T2" y="T3"/>
                    </a:cxn>
                    <a:cxn ang="0">
                      <a:pos x="T4" y="T5"/>
                    </a:cxn>
                    <a:cxn ang="0">
                      <a:pos x="T6" y="T7"/>
                    </a:cxn>
                    <a:cxn ang="0">
                      <a:pos x="T8" y="T9"/>
                    </a:cxn>
                    <a:cxn ang="0">
                      <a:pos x="T10" y="T11"/>
                    </a:cxn>
                    <a:cxn ang="0">
                      <a:pos x="T12" y="T13"/>
                    </a:cxn>
                  </a:cxnLst>
                  <a:rect l="0" t="0" r="r" b="b"/>
                  <a:pathLst>
                    <a:path w="26" h="42">
                      <a:moveTo>
                        <a:pt x="0" y="29"/>
                      </a:moveTo>
                      <a:cubicBezTo>
                        <a:pt x="2" y="29"/>
                        <a:pt x="2" y="29"/>
                        <a:pt x="2" y="29"/>
                      </a:cubicBezTo>
                      <a:cubicBezTo>
                        <a:pt x="2" y="0"/>
                        <a:pt x="2" y="0"/>
                        <a:pt x="2" y="0"/>
                      </a:cubicBezTo>
                      <a:cubicBezTo>
                        <a:pt x="26" y="0"/>
                        <a:pt x="26" y="0"/>
                        <a:pt x="26" y="0"/>
                      </a:cubicBezTo>
                      <a:cubicBezTo>
                        <a:pt x="26" y="42"/>
                        <a:pt x="26" y="42"/>
                        <a:pt x="26" y="42"/>
                      </a:cubicBezTo>
                      <a:cubicBezTo>
                        <a:pt x="26" y="42"/>
                        <a:pt x="26" y="42"/>
                        <a:pt x="26" y="42"/>
                      </a:cubicBezTo>
                      <a:cubicBezTo>
                        <a:pt x="16" y="42"/>
                        <a:pt x="6" y="37"/>
                        <a:pt x="0" y="29"/>
                      </a:cubicBezTo>
                      <a:close/>
                    </a:path>
                  </a:pathLst>
                </a:custGeom>
                <a:solidFill>
                  <a:srgbClr val="EAE5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95"/>
                <p:cNvSpPr>
                  <a:spLocks/>
                </p:cNvSpPr>
                <p:nvPr/>
              </p:nvSpPr>
              <p:spPr bwMode="auto">
                <a:xfrm>
                  <a:off x="9436687" y="2299308"/>
                  <a:ext cx="213013" cy="284016"/>
                </a:xfrm>
                <a:custGeom>
                  <a:avLst/>
                  <a:gdLst>
                    <a:gd name="T0" fmla="*/ 0 w 24"/>
                    <a:gd name="T1" fmla="*/ 28 h 32"/>
                    <a:gd name="T2" fmla="*/ 0 w 24"/>
                    <a:gd name="T3" fmla="*/ 0 h 32"/>
                    <a:gd name="T4" fmla="*/ 24 w 24"/>
                    <a:gd name="T5" fmla="*/ 0 h 32"/>
                    <a:gd name="T6" fmla="*/ 24 w 24"/>
                    <a:gd name="T7" fmla="*/ 32 h 32"/>
                    <a:gd name="T8" fmla="*/ 0 w 24"/>
                    <a:gd name="T9" fmla="*/ 28 h 32"/>
                  </a:gdLst>
                  <a:ahLst/>
                  <a:cxnLst>
                    <a:cxn ang="0">
                      <a:pos x="T0" y="T1"/>
                    </a:cxn>
                    <a:cxn ang="0">
                      <a:pos x="T2" y="T3"/>
                    </a:cxn>
                    <a:cxn ang="0">
                      <a:pos x="T4" y="T5"/>
                    </a:cxn>
                    <a:cxn ang="0">
                      <a:pos x="T6" y="T7"/>
                    </a:cxn>
                    <a:cxn ang="0">
                      <a:pos x="T8" y="T9"/>
                    </a:cxn>
                  </a:cxnLst>
                  <a:rect l="0" t="0" r="r" b="b"/>
                  <a:pathLst>
                    <a:path w="24" h="32">
                      <a:moveTo>
                        <a:pt x="0" y="28"/>
                      </a:moveTo>
                      <a:cubicBezTo>
                        <a:pt x="0" y="0"/>
                        <a:pt x="0" y="0"/>
                        <a:pt x="0" y="0"/>
                      </a:cubicBezTo>
                      <a:cubicBezTo>
                        <a:pt x="24" y="0"/>
                        <a:pt x="24" y="0"/>
                        <a:pt x="24" y="0"/>
                      </a:cubicBezTo>
                      <a:cubicBezTo>
                        <a:pt x="24" y="32"/>
                        <a:pt x="24" y="32"/>
                        <a:pt x="24" y="32"/>
                      </a:cubicBezTo>
                      <a:cubicBezTo>
                        <a:pt x="16" y="32"/>
                        <a:pt x="8" y="30"/>
                        <a:pt x="0" y="28"/>
                      </a:cubicBezTo>
                      <a:close/>
                    </a:path>
                  </a:pathLst>
                </a:custGeom>
                <a:solidFill>
                  <a:srgbClr val="DAD6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96"/>
                <p:cNvSpPr>
                  <a:spLocks/>
                </p:cNvSpPr>
                <p:nvPr/>
              </p:nvSpPr>
              <p:spPr bwMode="auto">
                <a:xfrm>
                  <a:off x="8950871" y="1103455"/>
                  <a:ext cx="1412603" cy="1401393"/>
                </a:xfrm>
                <a:custGeom>
                  <a:avLst/>
                  <a:gdLst>
                    <a:gd name="T0" fmla="*/ 80 w 160"/>
                    <a:gd name="T1" fmla="*/ 0 h 158"/>
                    <a:gd name="T2" fmla="*/ 85 w 160"/>
                    <a:gd name="T3" fmla="*/ 1 h 158"/>
                    <a:gd name="T4" fmla="*/ 139 w 160"/>
                    <a:gd name="T5" fmla="*/ 1 h 158"/>
                    <a:gd name="T6" fmla="*/ 143 w 160"/>
                    <a:gd name="T7" fmla="*/ 18 h 158"/>
                    <a:gd name="T8" fmla="*/ 160 w 160"/>
                    <a:gd name="T9" fmla="*/ 35 h 158"/>
                    <a:gd name="T10" fmla="*/ 160 w 160"/>
                    <a:gd name="T11" fmla="*/ 77 h 158"/>
                    <a:gd name="T12" fmla="*/ 159 w 160"/>
                    <a:gd name="T13" fmla="*/ 77 h 158"/>
                    <a:gd name="T14" fmla="*/ 159 w 160"/>
                    <a:gd name="T15" fmla="*/ 79 h 158"/>
                    <a:gd name="T16" fmla="*/ 80 w 160"/>
                    <a:gd name="T17" fmla="*/ 158 h 158"/>
                    <a:gd name="T18" fmla="*/ 0 w 160"/>
                    <a:gd name="T19" fmla="*/ 79 h 158"/>
                    <a:gd name="T20" fmla="*/ 0 w 160"/>
                    <a:gd name="T21" fmla="*/ 73 h 158"/>
                    <a:gd name="T22" fmla="*/ 0 w 160"/>
                    <a:gd name="T23" fmla="*/ 17 h 158"/>
                    <a:gd name="T24" fmla="*/ 12 w 160"/>
                    <a:gd name="T25" fmla="*/ 1 h 158"/>
                    <a:gd name="T26" fmla="*/ 75 w 160"/>
                    <a:gd name="T27" fmla="*/ 1 h 158"/>
                    <a:gd name="T28" fmla="*/ 80 w 160"/>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58">
                      <a:moveTo>
                        <a:pt x="80" y="0"/>
                      </a:moveTo>
                      <a:cubicBezTo>
                        <a:pt x="81" y="0"/>
                        <a:pt x="83" y="1"/>
                        <a:pt x="85" y="1"/>
                      </a:cubicBezTo>
                      <a:cubicBezTo>
                        <a:pt x="139" y="1"/>
                        <a:pt x="139" y="1"/>
                        <a:pt x="139" y="1"/>
                      </a:cubicBezTo>
                      <a:cubicBezTo>
                        <a:pt x="143" y="18"/>
                        <a:pt x="143" y="18"/>
                        <a:pt x="143" y="18"/>
                      </a:cubicBezTo>
                      <a:cubicBezTo>
                        <a:pt x="160" y="35"/>
                        <a:pt x="160" y="35"/>
                        <a:pt x="160" y="35"/>
                      </a:cubicBezTo>
                      <a:cubicBezTo>
                        <a:pt x="160" y="77"/>
                        <a:pt x="160" y="77"/>
                        <a:pt x="160" y="77"/>
                      </a:cubicBezTo>
                      <a:cubicBezTo>
                        <a:pt x="159" y="77"/>
                        <a:pt x="159" y="77"/>
                        <a:pt x="159" y="77"/>
                      </a:cubicBezTo>
                      <a:cubicBezTo>
                        <a:pt x="159" y="78"/>
                        <a:pt x="159" y="79"/>
                        <a:pt x="159" y="79"/>
                      </a:cubicBezTo>
                      <a:cubicBezTo>
                        <a:pt x="159" y="123"/>
                        <a:pt x="124" y="158"/>
                        <a:pt x="80" y="158"/>
                      </a:cubicBezTo>
                      <a:cubicBezTo>
                        <a:pt x="36" y="158"/>
                        <a:pt x="0" y="123"/>
                        <a:pt x="0" y="79"/>
                      </a:cubicBezTo>
                      <a:cubicBezTo>
                        <a:pt x="0" y="77"/>
                        <a:pt x="0" y="75"/>
                        <a:pt x="0" y="73"/>
                      </a:cubicBezTo>
                      <a:cubicBezTo>
                        <a:pt x="0" y="17"/>
                        <a:pt x="0" y="17"/>
                        <a:pt x="0" y="17"/>
                      </a:cubicBezTo>
                      <a:cubicBezTo>
                        <a:pt x="12" y="1"/>
                        <a:pt x="12" y="1"/>
                        <a:pt x="12" y="1"/>
                      </a:cubicBezTo>
                      <a:cubicBezTo>
                        <a:pt x="75" y="1"/>
                        <a:pt x="75" y="1"/>
                        <a:pt x="75" y="1"/>
                      </a:cubicBezTo>
                      <a:cubicBezTo>
                        <a:pt x="76" y="1"/>
                        <a:pt x="78" y="0"/>
                        <a:pt x="80" y="0"/>
                      </a:cubicBez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7" name="Freeform 297"/>
                <p:cNvSpPr>
                  <a:spLocks/>
                </p:cNvSpPr>
                <p:nvPr/>
              </p:nvSpPr>
              <p:spPr bwMode="auto">
                <a:xfrm>
                  <a:off x="8950871" y="1110929"/>
                  <a:ext cx="609140" cy="1382707"/>
                </a:xfrm>
                <a:custGeom>
                  <a:avLst/>
                  <a:gdLst>
                    <a:gd name="T0" fmla="*/ 69 w 69"/>
                    <a:gd name="T1" fmla="*/ 156 h 156"/>
                    <a:gd name="T2" fmla="*/ 0 w 69"/>
                    <a:gd name="T3" fmla="*/ 78 h 156"/>
                    <a:gd name="T4" fmla="*/ 0 w 69"/>
                    <a:gd name="T5" fmla="*/ 72 h 156"/>
                    <a:gd name="T6" fmla="*/ 0 w 69"/>
                    <a:gd name="T7" fmla="*/ 16 h 156"/>
                    <a:gd name="T8" fmla="*/ 12 w 69"/>
                    <a:gd name="T9" fmla="*/ 0 h 156"/>
                    <a:gd name="T10" fmla="*/ 69 w 69"/>
                    <a:gd name="T11" fmla="*/ 0 h 156"/>
                    <a:gd name="T12" fmla="*/ 69 w 69"/>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69" h="156">
                      <a:moveTo>
                        <a:pt x="69" y="156"/>
                      </a:moveTo>
                      <a:cubicBezTo>
                        <a:pt x="30" y="151"/>
                        <a:pt x="0" y="118"/>
                        <a:pt x="0" y="78"/>
                      </a:cubicBezTo>
                      <a:cubicBezTo>
                        <a:pt x="0" y="76"/>
                        <a:pt x="0" y="74"/>
                        <a:pt x="0" y="72"/>
                      </a:cubicBezTo>
                      <a:cubicBezTo>
                        <a:pt x="0" y="16"/>
                        <a:pt x="0" y="16"/>
                        <a:pt x="0" y="16"/>
                      </a:cubicBezTo>
                      <a:cubicBezTo>
                        <a:pt x="12" y="0"/>
                        <a:pt x="12" y="0"/>
                        <a:pt x="12" y="0"/>
                      </a:cubicBezTo>
                      <a:cubicBezTo>
                        <a:pt x="69" y="0"/>
                        <a:pt x="69" y="0"/>
                        <a:pt x="69" y="0"/>
                      </a:cubicBezTo>
                      <a:lnTo>
                        <a:pt x="69" y="156"/>
                      </a:lnTo>
                      <a:close/>
                    </a:path>
                  </a:pathLst>
                </a:custGeom>
                <a:solidFill>
                  <a:srgbClr val="FAD9CA"/>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 name="Freeform 298"/>
                <p:cNvSpPr>
                  <a:spLocks/>
                </p:cNvSpPr>
                <p:nvPr/>
              </p:nvSpPr>
              <p:spPr bwMode="auto">
                <a:xfrm>
                  <a:off x="8879868" y="980132"/>
                  <a:ext cx="1483608" cy="594192"/>
                </a:xfrm>
                <a:custGeom>
                  <a:avLst/>
                  <a:gdLst>
                    <a:gd name="T0" fmla="*/ 168 w 168"/>
                    <a:gd name="T1" fmla="*/ 43 h 67"/>
                    <a:gd name="T2" fmla="*/ 168 w 168"/>
                    <a:gd name="T3" fmla="*/ 67 h 67"/>
                    <a:gd name="T4" fmla="*/ 143 w 168"/>
                    <a:gd name="T5" fmla="*/ 67 h 67"/>
                    <a:gd name="T6" fmla="*/ 136 w 168"/>
                    <a:gd name="T7" fmla="*/ 67 h 67"/>
                    <a:gd name="T8" fmla="*/ 136 w 168"/>
                    <a:gd name="T9" fmla="*/ 43 h 67"/>
                    <a:gd name="T10" fmla="*/ 135 w 168"/>
                    <a:gd name="T11" fmla="*/ 43 h 67"/>
                    <a:gd name="T12" fmla="*/ 119 w 168"/>
                    <a:gd name="T13" fmla="*/ 66 h 67"/>
                    <a:gd name="T14" fmla="*/ 110 w 168"/>
                    <a:gd name="T15" fmla="*/ 67 h 67"/>
                    <a:gd name="T16" fmla="*/ 109 w 168"/>
                    <a:gd name="T17" fmla="*/ 67 h 67"/>
                    <a:gd name="T18" fmla="*/ 107 w 168"/>
                    <a:gd name="T19" fmla="*/ 67 h 67"/>
                    <a:gd name="T20" fmla="*/ 107 w 168"/>
                    <a:gd name="T21" fmla="*/ 67 h 67"/>
                    <a:gd name="T22" fmla="*/ 88 w 168"/>
                    <a:gd name="T23" fmla="*/ 67 h 67"/>
                    <a:gd name="T24" fmla="*/ 88 w 168"/>
                    <a:gd name="T25" fmla="*/ 67 h 67"/>
                    <a:gd name="T26" fmla="*/ 88 w 168"/>
                    <a:gd name="T27" fmla="*/ 67 h 67"/>
                    <a:gd name="T28" fmla="*/ 24 w 168"/>
                    <a:gd name="T29" fmla="*/ 67 h 67"/>
                    <a:gd name="T30" fmla="*/ 0 w 168"/>
                    <a:gd name="T31" fmla="*/ 43 h 67"/>
                    <a:gd name="T32" fmla="*/ 0 w 168"/>
                    <a:gd name="T33" fmla="*/ 0 h 67"/>
                    <a:gd name="T34" fmla="*/ 41 w 168"/>
                    <a:gd name="T35" fmla="*/ 0 h 67"/>
                    <a:gd name="T36" fmla="*/ 90 w 168"/>
                    <a:gd name="T37" fmla="*/ 0 h 67"/>
                    <a:gd name="T38" fmla="*/ 90 w 168"/>
                    <a:gd name="T39" fmla="*/ 0 h 67"/>
                    <a:gd name="T40" fmla="*/ 116 w 168"/>
                    <a:gd name="T41" fmla="*/ 0 h 67"/>
                    <a:gd name="T42" fmla="*/ 116 w 168"/>
                    <a:gd name="T43" fmla="*/ 0 h 67"/>
                    <a:gd name="T44" fmla="*/ 124 w 168"/>
                    <a:gd name="T45" fmla="*/ 0 h 67"/>
                    <a:gd name="T46" fmla="*/ 168 w 168"/>
                    <a:gd name="T47" fmla="*/ 41 h 67"/>
                    <a:gd name="T48" fmla="*/ 168 w 168"/>
                    <a:gd name="T49" fmla="*/ 4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67">
                      <a:moveTo>
                        <a:pt x="168" y="43"/>
                      </a:moveTo>
                      <a:cubicBezTo>
                        <a:pt x="168" y="67"/>
                        <a:pt x="168" y="67"/>
                        <a:pt x="168" y="67"/>
                      </a:cubicBezTo>
                      <a:cubicBezTo>
                        <a:pt x="143" y="67"/>
                        <a:pt x="143" y="67"/>
                        <a:pt x="143" y="67"/>
                      </a:cubicBezTo>
                      <a:cubicBezTo>
                        <a:pt x="136" y="67"/>
                        <a:pt x="136" y="67"/>
                        <a:pt x="136" y="67"/>
                      </a:cubicBezTo>
                      <a:cubicBezTo>
                        <a:pt x="136" y="43"/>
                        <a:pt x="136" y="43"/>
                        <a:pt x="136" y="43"/>
                      </a:cubicBezTo>
                      <a:cubicBezTo>
                        <a:pt x="135" y="43"/>
                        <a:pt x="135" y="43"/>
                        <a:pt x="135" y="43"/>
                      </a:cubicBezTo>
                      <a:cubicBezTo>
                        <a:pt x="134" y="54"/>
                        <a:pt x="128" y="63"/>
                        <a:pt x="119" y="66"/>
                      </a:cubicBezTo>
                      <a:cubicBezTo>
                        <a:pt x="116" y="67"/>
                        <a:pt x="113" y="67"/>
                        <a:pt x="110" y="67"/>
                      </a:cubicBezTo>
                      <a:cubicBezTo>
                        <a:pt x="110" y="67"/>
                        <a:pt x="109" y="67"/>
                        <a:pt x="109" y="67"/>
                      </a:cubicBezTo>
                      <a:cubicBezTo>
                        <a:pt x="107" y="67"/>
                        <a:pt x="107" y="67"/>
                        <a:pt x="107" y="67"/>
                      </a:cubicBezTo>
                      <a:cubicBezTo>
                        <a:pt x="107" y="67"/>
                        <a:pt x="107" y="67"/>
                        <a:pt x="107" y="67"/>
                      </a:cubicBezTo>
                      <a:cubicBezTo>
                        <a:pt x="88" y="67"/>
                        <a:pt x="88" y="67"/>
                        <a:pt x="88" y="67"/>
                      </a:cubicBezTo>
                      <a:cubicBezTo>
                        <a:pt x="88" y="67"/>
                        <a:pt x="88" y="67"/>
                        <a:pt x="88" y="67"/>
                      </a:cubicBezTo>
                      <a:cubicBezTo>
                        <a:pt x="88" y="67"/>
                        <a:pt x="88" y="67"/>
                        <a:pt x="88" y="67"/>
                      </a:cubicBezTo>
                      <a:cubicBezTo>
                        <a:pt x="24" y="67"/>
                        <a:pt x="24" y="67"/>
                        <a:pt x="24" y="67"/>
                      </a:cubicBezTo>
                      <a:cubicBezTo>
                        <a:pt x="11" y="67"/>
                        <a:pt x="0" y="56"/>
                        <a:pt x="0" y="43"/>
                      </a:cubicBezTo>
                      <a:cubicBezTo>
                        <a:pt x="0" y="0"/>
                        <a:pt x="0" y="0"/>
                        <a:pt x="0" y="0"/>
                      </a:cubicBezTo>
                      <a:cubicBezTo>
                        <a:pt x="41" y="0"/>
                        <a:pt x="41" y="0"/>
                        <a:pt x="41" y="0"/>
                      </a:cubicBezTo>
                      <a:cubicBezTo>
                        <a:pt x="90" y="0"/>
                        <a:pt x="90" y="0"/>
                        <a:pt x="90" y="0"/>
                      </a:cubicBezTo>
                      <a:cubicBezTo>
                        <a:pt x="90" y="0"/>
                        <a:pt x="90" y="0"/>
                        <a:pt x="90" y="0"/>
                      </a:cubicBezTo>
                      <a:cubicBezTo>
                        <a:pt x="116" y="0"/>
                        <a:pt x="116" y="0"/>
                        <a:pt x="116" y="0"/>
                      </a:cubicBezTo>
                      <a:cubicBezTo>
                        <a:pt x="116" y="0"/>
                        <a:pt x="116" y="0"/>
                        <a:pt x="116" y="0"/>
                      </a:cubicBezTo>
                      <a:cubicBezTo>
                        <a:pt x="124" y="0"/>
                        <a:pt x="124" y="0"/>
                        <a:pt x="124" y="0"/>
                      </a:cubicBezTo>
                      <a:cubicBezTo>
                        <a:pt x="148" y="0"/>
                        <a:pt x="167" y="18"/>
                        <a:pt x="168" y="41"/>
                      </a:cubicBezTo>
                      <a:cubicBezTo>
                        <a:pt x="168" y="43"/>
                        <a:pt x="168" y="43"/>
                        <a:pt x="168" y="43"/>
                      </a:cubicBezTo>
                      <a:close/>
                    </a:path>
                  </a:pathLst>
                </a:custGeom>
                <a:solidFill>
                  <a:srgbClr val="75524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9" name="Freeform 299"/>
                <p:cNvSpPr>
                  <a:spLocks/>
                </p:cNvSpPr>
                <p:nvPr/>
              </p:nvSpPr>
              <p:spPr bwMode="auto">
                <a:xfrm>
                  <a:off x="8879868" y="980132"/>
                  <a:ext cx="691355" cy="594192"/>
                </a:xfrm>
                <a:custGeom>
                  <a:avLst/>
                  <a:gdLst>
                    <a:gd name="T0" fmla="*/ 78 w 78"/>
                    <a:gd name="T1" fmla="*/ 67 h 67"/>
                    <a:gd name="T2" fmla="*/ 24 w 78"/>
                    <a:gd name="T3" fmla="*/ 67 h 67"/>
                    <a:gd name="T4" fmla="*/ 0 w 78"/>
                    <a:gd name="T5" fmla="*/ 43 h 67"/>
                    <a:gd name="T6" fmla="*/ 0 w 78"/>
                    <a:gd name="T7" fmla="*/ 0 h 67"/>
                    <a:gd name="T8" fmla="*/ 41 w 78"/>
                    <a:gd name="T9" fmla="*/ 0 h 67"/>
                    <a:gd name="T10" fmla="*/ 78 w 78"/>
                    <a:gd name="T11" fmla="*/ 0 h 67"/>
                    <a:gd name="T12" fmla="*/ 78 w 78"/>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78" h="67">
                      <a:moveTo>
                        <a:pt x="78" y="67"/>
                      </a:moveTo>
                      <a:cubicBezTo>
                        <a:pt x="24" y="67"/>
                        <a:pt x="24" y="67"/>
                        <a:pt x="24" y="67"/>
                      </a:cubicBezTo>
                      <a:cubicBezTo>
                        <a:pt x="11" y="67"/>
                        <a:pt x="0" y="56"/>
                        <a:pt x="0" y="43"/>
                      </a:cubicBezTo>
                      <a:cubicBezTo>
                        <a:pt x="0" y="0"/>
                        <a:pt x="0" y="0"/>
                        <a:pt x="0" y="0"/>
                      </a:cubicBezTo>
                      <a:cubicBezTo>
                        <a:pt x="41" y="0"/>
                        <a:pt x="41" y="0"/>
                        <a:pt x="41" y="0"/>
                      </a:cubicBezTo>
                      <a:cubicBezTo>
                        <a:pt x="78" y="0"/>
                        <a:pt x="78" y="0"/>
                        <a:pt x="78" y="0"/>
                      </a:cubicBezTo>
                      <a:lnTo>
                        <a:pt x="78" y="67"/>
                      </a:lnTo>
                      <a:close/>
                    </a:path>
                  </a:pathLst>
                </a:custGeom>
                <a:solidFill>
                  <a:srgbClr val="8A625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0" name="Freeform 300"/>
                <p:cNvSpPr>
                  <a:spLocks/>
                </p:cNvSpPr>
                <p:nvPr/>
              </p:nvSpPr>
              <p:spPr bwMode="auto">
                <a:xfrm>
                  <a:off x="10071984" y="995806"/>
                  <a:ext cx="284015" cy="866996"/>
                </a:xfrm>
                <a:custGeom>
                  <a:avLst/>
                  <a:gdLst>
                    <a:gd name="T0" fmla="*/ 2 w 32"/>
                    <a:gd name="T1" fmla="*/ 0 h 98"/>
                    <a:gd name="T2" fmla="*/ 1 w 32"/>
                    <a:gd name="T3" fmla="*/ 16 h 98"/>
                    <a:gd name="T4" fmla="*/ 1 w 32"/>
                    <a:gd name="T5" fmla="*/ 80 h 98"/>
                    <a:gd name="T6" fmla="*/ 17 w 32"/>
                    <a:gd name="T7" fmla="*/ 98 h 98"/>
                    <a:gd name="T8" fmla="*/ 17 w 32"/>
                    <a:gd name="T9" fmla="*/ 98 h 98"/>
                    <a:gd name="T10" fmla="*/ 18 w 32"/>
                    <a:gd name="T11" fmla="*/ 98 h 98"/>
                    <a:gd name="T12" fmla="*/ 32 w 32"/>
                    <a:gd name="T13" fmla="*/ 98 h 98"/>
                    <a:gd name="T14" fmla="*/ 32 w 32"/>
                    <a:gd name="T15" fmla="*/ 82 h 98"/>
                    <a:gd name="T16" fmla="*/ 32 w 32"/>
                    <a:gd name="T17" fmla="*/ 80 h 98"/>
                    <a:gd name="T18" fmla="*/ 32 w 32"/>
                    <a:gd name="T19" fmla="*/ 36 h 98"/>
                    <a:gd name="T20" fmla="*/ 2 w 32"/>
                    <a:gd name="T2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98">
                      <a:moveTo>
                        <a:pt x="2" y="0"/>
                      </a:moveTo>
                      <a:cubicBezTo>
                        <a:pt x="0" y="3"/>
                        <a:pt x="1" y="9"/>
                        <a:pt x="1" y="16"/>
                      </a:cubicBezTo>
                      <a:cubicBezTo>
                        <a:pt x="1" y="80"/>
                        <a:pt x="1" y="80"/>
                        <a:pt x="1" y="80"/>
                      </a:cubicBezTo>
                      <a:cubicBezTo>
                        <a:pt x="1" y="90"/>
                        <a:pt x="8" y="98"/>
                        <a:pt x="17" y="98"/>
                      </a:cubicBezTo>
                      <a:cubicBezTo>
                        <a:pt x="17" y="98"/>
                        <a:pt x="17" y="98"/>
                        <a:pt x="17" y="98"/>
                      </a:cubicBezTo>
                      <a:cubicBezTo>
                        <a:pt x="17" y="98"/>
                        <a:pt x="18" y="98"/>
                        <a:pt x="18" y="98"/>
                      </a:cubicBezTo>
                      <a:cubicBezTo>
                        <a:pt x="32" y="98"/>
                        <a:pt x="32" y="98"/>
                        <a:pt x="32" y="98"/>
                      </a:cubicBezTo>
                      <a:cubicBezTo>
                        <a:pt x="32" y="82"/>
                        <a:pt x="32" y="82"/>
                        <a:pt x="32" y="82"/>
                      </a:cubicBezTo>
                      <a:cubicBezTo>
                        <a:pt x="32" y="81"/>
                        <a:pt x="32" y="81"/>
                        <a:pt x="32" y="80"/>
                      </a:cubicBezTo>
                      <a:cubicBezTo>
                        <a:pt x="32" y="36"/>
                        <a:pt x="32" y="36"/>
                        <a:pt x="32" y="36"/>
                      </a:cubicBezTo>
                      <a:cubicBezTo>
                        <a:pt x="30" y="19"/>
                        <a:pt x="18" y="5"/>
                        <a:pt x="2" y="0"/>
                      </a:cubicBezTo>
                      <a:close/>
                    </a:path>
                  </a:pathLst>
                </a:custGeom>
                <a:solidFill>
                  <a:srgbClr val="75524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 name="Freeform 302"/>
                <p:cNvSpPr>
                  <a:spLocks/>
                </p:cNvSpPr>
                <p:nvPr/>
              </p:nvSpPr>
              <p:spPr bwMode="auto">
                <a:xfrm>
                  <a:off x="8704226" y="3532534"/>
                  <a:ext cx="467132" cy="396126"/>
                </a:xfrm>
                <a:custGeom>
                  <a:avLst/>
                  <a:gdLst>
                    <a:gd name="T0" fmla="*/ 53 w 53"/>
                    <a:gd name="T1" fmla="*/ 25 h 45"/>
                    <a:gd name="T2" fmla="*/ 39 w 53"/>
                    <a:gd name="T3" fmla="*/ 40 h 45"/>
                    <a:gd name="T4" fmla="*/ 28 w 53"/>
                    <a:gd name="T5" fmla="*/ 44 h 45"/>
                    <a:gd name="T6" fmla="*/ 16 w 53"/>
                    <a:gd name="T7" fmla="*/ 41 h 45"/>
                    <a:gd name="T8" fmla="*/ 0 w 53"/>
                    <a:gd name="T9" fmla="*/ 26 h 45"/>
                    <a:gd name="T10" fmla="*/ 25 w 53"/>
                    <a:gd name="T11" fmla="*/ 0 h 45"/>
                    <a:gd name="T12" fmla="*/ 53 w 53"/>
                    <a:gd name="T13" fmla="*/ 25 h 45"/>
                  </a:gdLst>
                  <a:ahLst/>
                  <a:cxnLst>
                    <a:cxn ang="0">
                      <a:pos x="T0" y="T1"/>
                    </a:cxn>
                    <a:cxn ang="0">
                      <a:pos x="T2" y="T3"/>
                    </a:cxn>
                    <a:cxn ang="0">
                      <a:pos x="T4" y="T5"/>
                    </a:cxn>
                    <a:cxn ang="0">
                      <a:pos x="T6" y="T7"/>
                    </a:cxn>
                    <a:cxn ang="0">
                      <a:pos x="T8" y="T9"/>
                    </a:cxn>
                    <a:cxn ang="0">
                      <a:pos x="T10" y="T11"/>
                    </a:cxn>
                    <a:cxn ang="0">
                      <a:pos x="T12" y="T13"/>
                    </a:cxn>
                  </a:cxnLst>
                  <a:rect l="0" t="0" r="r" b="b"/>
                  <a:pathLst>
                    <a:path w="53" h="45">
                      <a:moveTo>
                        <a:pt x="53" y="25"/>
                      </a:moveTo>
                      <a:cubicBezTo>
                        <a:pt x="39" y="40"/>
                        <a:pt x="39" y="40"/>
                        <a:pt x="39" y="40"/>
                      </a:cubicBezTo>
                      <a:cubicBezTo>
                        <a:pt x="36" y="43"/>
                        <a:pt x="32" y="44"/>
                        <a:pt x="28" y="44"/>
                      </a:cubicBezTo>
                      <a:cubicBezTo>
                        <a:pt x="23" y="45"/>
                        <a:pt x="20" y="44"/>
                        <a:pt x="16" y="41"/>
                      </a:cubicBezTo>
                      <a:cubicBezTo>
                        <a:pt x="0" y="26"/>
                        <a:pt x="0" y="26"/>
                        <a:pt x="0" y="26"/>
                      </a:cubicBezTo>
                      <a:cubicBezTo>
                        <a:pt x="25" y="0"/>
                        <a:pt x="25" y="0"/>
                        <a:pt x="25" y="0"/>
                      </a:cubicBezTo>
                      <a:lnTo>
                        <a:pt x="53" y="25"/>
                      </a:lnTo>
                      <a:close/>
                    </a:path>
                  </a:pathLst>
                </a:custGeom>
                <a:solidFill>
                  <a:srgbClr val="48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05"/>
                <p:cNvSpPr>
                  <a:spLocks/>
                </p:cNvSpPr>
                <p:nvPr/>
              </p:nvSpPr>
              <p:spPr bwMode="auto">
                <a:xfrm>
                  <a:off x="10213992" y="3353157"/>
                  <a:ext cx="336334" cy="1020215"/>
                </a:xfrm>
                <a:custGeom>
                  <a:avLst/>
                  <a:gdLst>
                    <a:gd name="T0" fmla="*/ 38 w 38"/>
                    <a:gd name="T1" fmla="*/ 20 h 115"/>
                    <a:gd name="T2" fmla="*/ 38 w 38"/>
                    <a:gd name="T3" fmla="*/ 96 h 115"/>
                    <a:gd name="T4" fmla="*/ 19 w 38"/>
                    <a:gd name="T5" fmla="*/ 115 h 115"/>
                    <a:gd name="T6" fmla="*/ 19 w 38"/>
                    <a:gd name="T7" fmla="*/ 115 h 115"/>
                    <a:gd name="T8" fmla="*/ 0 w 38"/>
                    <a:gd name="T9" fmla="*/ 96 h 115"/>
                    <a:gd name="T10" fmla="*/ 0 w 38"/>
                    <a:gd name="T11" fmla="*/ 0 h 115"/>
                    <a:gd name="T12" fmla="*/ 6 w 38"/>
                    <a:gd name="T13" fmla="*/ 0 h 115"/>
                    <a:gd name="T14" fmla="*/ 38 w 38"/>
                    <a:gd name="T15" fmla="*/ 20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15">
                      <a:moveTo>
                        <a:pt x="38" y="20"/>
                      </a:moveTo>
                      <a:cubicBezTo>
                        <a:pt x="38" y="96"/>
                        <a:pt x="38" y="96"/>
                        <a:pt x="38" y="96"/>
                      </a:cubicBezTo>
                      <a:cubicBezTo>
                        <a:pt x="38" y="106"/>
                        <a:pt x="30" y="115"/>
                        <a:pt x="19" y="115"/>
                      </a:cubicBezTo>
                      <a:cubicBezTo>
                        <a:pt x="19" y="115"/>
                        <a:pt x="19" y="115"/>
                        <a:pt x="19" y="115"/>
                      </a:cubicBezTo>
                      <a:cubicBezTo>
                        <a:pt x="9" y="115"/>
                        <a:pt x="0" y="106"/>
                        <a:pt x="0" y="96"/>
                      </a:cubicBezTo>
                      <a:cubicBezTo>
                        <a:pt x="0" y="0"/>
                        <a:pt x="0" y="0"/>
                        <a:pt x="0" y="0"/>
                      </a:cubicBezTo>
                      <a:cubicBezTo>
                        <a:pt x="6" y="0"/>
                        <a:pt x="6" y="0"/>
                        <a:pt x="6" y="0"/>
                      </a:cubicBezTo>
                      <a:lnTo>
                        <a:pt x="38" y="20"/>
                      </a:lnTo>
                      <a:close/>
                    </a:path>
                  </a:pathLst>
                </a:cu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3" name="Freeform 306"/>
                <p:cNvSpPr>
                  <a:spLocks/>
                </p:cNvSpPr>
                <p:nvPr/>
              </p:nvSpPr>
              <p:spPr bwMode="auto">
                <a:xfrm>
                  <a:off x="9552536" y="2673013"/>
                  <a:ext cx="201800" cy="213014"/>
                </a:xfrm>
                <a:custGeom>
                  <a:avLst/>
                  <a:gdLst>
                    <a:gd name="T0" fmla="*/ 0 w 54"/>
                    <a:gd name="T1" fmla="*/ 14 h 57"/>
                    <a:gd name="T2" fmla="*/ 28 w 54"/>
                    <a:gd name="T3" fmla="*/ 57 h 57"/>
                    <a:gd name="T4" fmla="*/ 54 w 54"/>
                    <a:gd name="T5" fmla="*/ 14 h 57"/>
                    <a:gd name="T6" fmla="*/ 28 w 54"/>
                    <a:gd name="T7" fmla="*/ 0 h 57"/>
                    <a:gd name="T8" fmla="*/ 0 w 54"/>
                    <a:gd name="T9" fmla="*/ 14 h 57"/>
                  </a:gdLst>
                  <a:ahLst/>
                  <a:cxnLst>
                    <a:cxn ang="0">
                      <a:pos x="T0" y="T1"/>
                    </a:cxn>
                    <a:cxn ang="0">
                      <a:pos x="T2" y="T3"/>
                    </a:cxn>
                    <a:cxn ang="0">
                      <a:pos x="T4" y="T5"/>
                    </a:cxn>
                    <a:cxn ang="0">
                      <a:pos x="T6" y="T7"/>
                    </a:cxn>
                    <a:cxn ang="0">
                      <a:pos x="T8" y="T9"/>
                    </a:cxn>
                  </a:cxnLst>
                  <a:rect l="0" t="0" r="r" b="b"/>
                  <a:pathLst>
                    <a:path w="54" h="57">
                      <a:moveTo>
                        <a:pt x="0" y="14"/>
                      </a:moveTo>
                      <a:lnTo>
                        <a:pt x="28" y="57"/>
                      </a:lnTo>
                      <a:lnTo>
                        <a:pt x="54" y="14"/>
                      </a:lnTo>
                      <a:lnTo>
                        <a:pt x="28" y="0"/>
                      </a:lnTo>
                      <a:lnTo>
                        <a:pt x="0" y="14"/>
                      </a:lnTo>
                      <a:close/>
                    </a:path>
                  </a:pathLst>
                </a:custGeom>
                <a:solidFill>
                  <a:srgbClr val="B0B0B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307"/>
                <p:cNvSpPr>
                  <a:spLocks/>
                </p:cNvSpPr>
                <p:nvPr/>
              </p:nvSpPr>
              <p:spPr bwMode="auto">
                <a:xfrm>
                  <a:off x="9552536" y="2673013"/>
                  <a:ext cx="89689" cy="194325"/>
                </a:xfrm>
                <a:custGeom>
                  <a:avLst/>
                  <a:gdLst>
                    <a:gd name="T0" fmla="*/ 0 w 24"/>
                    <a:gd name="T1" fmla="*/ 14 h 52"/>
                    <a:gd name="T2" fmla="*/ 24 w 24"/>
                    <a:gd name="T3" fmla="*/ 52 h 52"/>
                    <a:gd name="T4" fmla="*/ 24 w 24"/>
                    <a:gd name="T5" fmla="*/ 0 h 52"/>
                    <a:gd name="T6" fmla="*/ 0 w 24"/>
                    <a:gd name="T7" fmla="*/ 14 h 52"/>
                  </a:gdLst>
                  <a:ahLst/>
                  <a:cxnLst>
                    <a:cxn ang="0">
                      <a:pos x="T0" y="T1"/>
                    </a:cxn>
                    <a:cxn ang="0">
                      <a:pos x="T2" y="T3"/>
                    </a:cxn>
                    <a:cxn ang="0">
                      <a:pos x="T4" y="T5"/>
                    </a:cxn>
                    <a:cxn ang="0">
                      <a:pos x="T6" y="T7"/>
                    </a:cxn>
                  </a:cxnLst>
                  <a:rect l="0" t="0" r="r" b="b"/>
                  <a:pathLst>
                    <a:path w="24" h="52">
                      <a:moveTo>
                        <a:pt x="0" y="14"/>
                      </a:moveTo>
                      <a:lnTo>
                        <a:pt x="24" y="52"/>
                      </a:lnTo>
                      <a:lnTo>
                        <a:pt x="24" y="0"/>
                      </a:lnTo>
                      <a:lnTo>
                        <a:pt x="0" y="14"/>
                      </a:lnTo>
                      <a:close/>
                    </a:path>
                  </a:pathLst>
                </a:custGeom>
                <a:solidFill>
                  <a:srgbClr val="BFBFB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308"/>
                <p:cNvSpPr>
                  <a:spLocks/>
                </p:cNvSpPr>
                <p:nvPr/>
              </p:nvSpPr>
              <p:spPr bwMode="auto">
                <a:xfrm>
                  <a:off x="9313365" y="2557166"/>
                  <a:ext cx="336334" cy="239172"/>
                </a:xfrm>
                <a:custGeom>
                  <a:avLst/>
                  <a:gdLst>
                    <a:gd name="T0" fmla="*/ 33 w 90"/>
                    <a:gd name="T1" fmla="*/ 0 h 64"/>
                    <a:gd name="T2" fmla="*/ 0 w 90"/>
                    <a:gd name="T3" fmla="*/ 0 h 64"/>
                    <a:gd name="T4" fmla="*/ 35 w 90"/>
                    <a:gd name="T5" fmla="*/ 64 h 64"/>
                    <a:gd name="T6" fmla="*/ 90 w 90"/>
                    <a:gd name="T7" fmla="*/ 31 h 64"/>
                    <a:gd name="T8" fmla="*/ 33 w 90"/>
                    <a:gd name="T9" fmla="*/ 0 h 64"/>
                  </a:gdLst>
                  <a:ahLst/>
                  <a:cxnLst>
                    <a:cxn ang="0">
                      <a:pos x="T0" y="T1"/>
                    </a:cxn>
                    <a:cxn ang="0">
                      <a:pos x="T2" y="T3"/>
                    </a:cxn>
                    <a:cxn ang="0">
                      <a:pos x="T4" y="T5"/>
                    </a:cxn>
                    <a:cxn ang="0">
                      <a:pos x="T6" y="T7"/>
                    </a:cxn>
                    <a:cxn ang="0">
                      <a:pos x="T8" y="T9"/>
                    </a:cxn>
                  </a:cxnLst>
                  <a:rect l="0" t="0" r="r" b="b"/>
                  <a:pathLst>
                    <a:path w="90" h="64">
                      <a:moveTo>
                        <a:pt x="33" y="0"/>
                      </a:moveTo>
                      <a:lnTo>
                        <a:pt x="0" y="0"/>
                      </a:lnTo>
                      <a:lnTo>
                        <a:pt x="35" y="64"/>
                      </a:lnTo>
                      <a:lnTo>
                        <a:pt x="90" y="3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09"/>
                <p:cNvSpPr>
                  <a:spLocks/>
                </p:cNvSpPr>
                <p:nvPr/>
              </p:nvSpPr>
              <p:spPr bwMode="auto">
                <a:xfrm>
                  <a:off x="9657174" y="2557166"/>
                  <a:ext cx="336334" cy="239172"/>
                </a:xfrm>
                <a:custGeom>
                  <a:avLst/>
                  <a:gdLst>
                    <a:gd name="T0" fmla="*/ 57 w 90"/>
                    <a:gd name="T1" fmla="*/ 0 h 64"/>
                    <a:gd name="T2" fmla="*/ 90 w 90"/>
                    <a:gd name="T3" fmla="*/ 0 h 64"/>
                    <a:gd name="T4" fmla="*/ 55 w 90"/>
                    <a:gd name="T5" fmla="*/ 64 h 64"/>
                    <a:gd name="T6" fmla="*/ 0 w 90"/>
                    <a:gd name="T7" fmla="*/ 31 h 64"/>
                    <a:gd name="T8" fmla="*/ 57 w 90"/>
                    <a:gd name="T9" fmla="*/ 0 h 64"/>
                  </a:gdLst>
                  <a:ahLst/>
                  <a:cxnLst>
                    <a:cxn ang="0">
                      <a:pos x="T0" y="T1"/>
                    </a:cxn>
                    <a:cxn ang="0">
                      <a:pos x="T2" y="T3"/>
                    </a:cxn>
                    <a:cxn ang="0">
                      <a:pos x="T4" y="T5"/>
                    </a:cxn>
                    <a:cxn ang="0">
                      <a:pos x="T6" y="T7"/>
                    </a:cxn>
                    <a:cxn ang="0">
                      <a:pos x="T8" y="T9"/>
                    </a:cxn>
                  </a:cxnLst>
                  <a:rect l="0" t="0" r="r" b="b"/>
                  <a:pathLst>
                    <a:path w="90" h="64">
                      <a:moveTo>
                        <a:pt x="57" y="0"/>
                      </a:moveTo>
                      <a:lnTo>
                        <a:pt x="90" y="0"/>
                      </a:lnTo>
                      <a:lnTo>
                        <a:pt x="55" y="64"/>
                      </a:lnTo>
                      <a:lnTo>
                        <a:pt x="0" y="31"/>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10"/>
                <p:cNvSpPr>
                  <a:spLocks/>
                </p:cNvSpPr>
                <p:nvPr/>
              </p:nvSpPr>
              <p:spPr bwMode="auto">
                <a:xfrm>
                  <a:off x="9571220" y="2785126"/>
                  <a:ext cx="168168" cy="411075"/>
                </a:xfrm>
                <a:custGeom>
                  <a:avLst/>
                  <a:gdLst>
                    <a:gd name="T0" fmla="*/ 0 w 45"/>
                    <a:gd name="T1" fmla="*/ 67 h 110"/>
                    <a:gd name="T2" fmla="*/ 23 w 45"/>
                    <a:gd name="T3" fmla="*/ 0 h 110"/>
                    <a:gd name="T4" fmla="*/ 45 w 45"/>
                    <a:gd name="T5" fmla="*/ 69 h 110"/>
                    <a:gd name="T6" fmla="*/ 23 w 45"/>
                    <a:gd name="T7" fmla="*/ 110 h 110"/>
                    <a:gd name="T8" fmla="*/ 0 w 45"/>
                    <a:gd name="T9" fmla="*/ 67 h 110"/>
                  </a:gdLst>
                  <a:ahLst/>
                  <a:cxnLst>
                    <a:cxn ang="0">
                      <a:pos x="T0" y="T1"/>
                    </a:cxn>
                    <a:cxn ang="0">
                      <a:pos x="T2" y="T3"/>
                    </a:cxn>
                    <a:cxn ang="0">
                      <a:pos x="T4" y="T5"/>
                    </a:cxn>
                    <a:cxn ang="0">
                      <a:pos x="T6" y="T7"/>
                    </a:cxn>
                    <a:cxn ang="0">
                      <a:pos x="T8" y="T9"/>
                    </a:cxn>
                  </a:cxnLst>
                  <a:rect l="0" t="0" r="r" b="b"/>
                  <a:pathLst>
                    <a:path w="45" h="110">
                      <a:moveTo>
                        <a:pt x="0" y="67"/>
                      </a:moveTo>
                      <a:lnTo>
                        <a:pt x="23" y="0"/>
                      </a:lnTo>
                      <a:lnTo>
                        <a:pt x="45" y="69"/>
                      </a:lnTo>
                      <a:lnTo>
                        <a:pt x="23" y="110"/>
                      </a:lnTo>
                      <a:lnTo>
                        <a:pt x="0" y="67"/>
                      </a:lnTo>
                      <a:close/>
                    </a:path>
                  </a:pathLst>
                </a:custGeom>
                <a:solidFill>
                  <a:srgbClr val="B0B0B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8" name="Freeform 311"/>
                <p:cNvSpPr>
                  <a:spLocks/>
                </p:cNvSpPr>
                <p:nvPr/>
              </p:nvSpPr>
              <p:spPr bwMode="auto">
                <a:xfrm>
                  <a:off x="9571220" y="2815022"/>
                  <a:ext cx="78479" cy="362494"/>
                </a:xfrm>
                <a:custGeom>
                  <a:avLst/>
                  <a:gdLst>
                    <a:gd name="T0" fmla="*/ 0 w 21"/>
                    <a:gd name="T1" fmla="*/ 59 h 97"/>
                    <a:gd name="T2" fmla="*/ 21 w 21"/>
                    <a:gd name="T3" fmla="*/ 0 h 97"/>
                    <a:gd name="T4" fmla="*/ 21 w 21"/>
                    <a:gd name="T5" fmla="*/ 97 h 97"/>
                    <a:gd name="T6" fmla="*/ 0 w 21"/>
                    <a:gd name="T7" fmla="*/ 59 h 97"/>
                  </a:gdLst>
                  <a:ahLst/>
                  <a:cxnLst>
                    <a:cxn ang="0">
                      <a:pos x="T0" y="T1"/>
                    </a:cxn>
                    <a:cxn ang="0">
                      <a:pos x="T2" y="T3"/>
                    </a:cxn>
                    <a:cxn ang="0">
                      <a:pos x="T4" y="T5"/>
                    </a:cxn>
                    <a:cxn ang="0">
                      <a:pos x="T6" y="T7"/>
                    </a:cxn>
                  </a:cxnLst>
                  <a:rect l="0" t="0" r="r" b="b"/>
                  <a:pathLst>
                    <a:path w="21" h="97">
                      <a:moveTo>
                        <a:pt x="0" y="59"/>
                      </a:moveTo>
                      <a:lnTo>
                        <a:pt x="21" y="0"/>
                      </a:lnTo>
                      <a:lnTo>
                        <a:pt x="21" y="97"/>
                      </a:lnTo>
                      <a:lnTo>
                        <a:pt x="0" y="59"/>
                      </a:lnTo>
                      <a:close/>
                    </a:path>
                  </a:pathLst>
                </a:custGeom>
                <a:solidFill>
                  <a:srgbClr val="BFBFB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312"/>
                <p:cNvSpPr>
                  <a:spLocks/>
                </p:cNvSpPr>
                <p:nvPr/>
              </p:nvSpPr>
              <p:spPr bwMode="auto">
                <a:xfrm>
                  <a:off x="9190042" y="2564640"/>
                  <a:ext cx="467132" cy="949210"/>
                </a:xfrm>
                <a:custGeom>
                  <a:avLst/>
                  <a:gdLst>
                    <a:gd name="T0" fmla="*/ 33 w 125"/>
                    <a:gd name="T1" fmla="*/ 0 h 254"/>
                    <a:gd name="T2" fmla="*/ 0 w 125"/>
                    <a:gd name="T3" fmla="*/ 83 h 254"/>
                    <a:gd name="T4" fmla="*/ 54 w 125"/>
                    <a:gd name="T5" fmla="*/ 81 h 254"/>
                    <a:gd name="T6" fmla="*/ 12 w 125"/>
                    <a:gd name="T7" fmla="*/ 128 h 254"/>
                    <a:gd name="T8" fmla="*/ 123 w 125"/>
                    <a:gd name="T9" fmla="*/ 254 h 254"/>
                    <a:gd name="T10" fmla="*/ 125 w 125"/>
                    <a:gd name="T11" fmla="*/ 169 h 254"/>
                    <a:gd name="T12" fmla="*/ 33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33" y="0"/>
                      </a:moveTo>
                      <a:lnTo>
                        <a:pt x="0" y="83"/>
                      </a:lnTo>
                      <a:lnTo>
                        <a:pt x="54" y="81"/>
                      </a:lnTo>
                      <a:lnTo>
                        <a:pt x="12" y="128"/>
                      </a:lnTo>
                      <a:lnTo>
                        <a:pt x="123" y="254"/>
                      </a:lnTo>
                      <a:lnTo>
                        <a:pt x="125" y="169"/>
                      </a:lnTo>
                      <a:lnTo>
                        <a:pt x="33" y="0"/>
                      </a:lnTo>
                      <a:close/>
                    </a:path>
                  </a:pathLst>
                </a:custGeom>
                <a:solidFill>
                  <a:srgbClr val="5E5E5E"/>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313"/>
                <p:cNvSpPr>
                  <a:spLocks/>
                </p:cNvSpPr>
                <p:nvPr/>
              </p:nvSpPr>
              <p:spPr bwMode="auto">
                <a:xfrm>
                  <a:off x="9649700" y="2564640"/>
                  <a:ext cx="467132" cy="949210"/>
                </a:xfrm>
                <a:custGeom>
                  <a:avLst/>
                  <a:gdLst>
                    <a:gd name="T0" fmla="*/ 92 w 125"/>
                    <a:gd name="T1" fmla="*/ 0 h 254"/>
                    <a:gd name="T2" fmla="*/ 125 w 125"/>
                    <a:gd name="T3" fmla="*/ 83 h 254"/>
                    <a:gd name="T4" fmla="*/ 71 w 125"/>
                    <a:gd name="T5" fmla="*/ 81 h 254"/>
                    <a:gd name="T6" fmla="*/ 113 w 125"/>
                    <a:gd name="T7" fmla="*/ 128 h 254"/>
                    <a:gd name="T8" fmla="*/ 0 w 125"/>
                    <a:gd name="T9" fmla="*/ 254 h 254"/>
                    <a:gd name="T10" fmla="*/ 0 w 125"/>
                    <a:gd name="T11" fmla="*/ 169 h 254"/>
                    <a:gd name="T12" fmla="*/ 92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92" y="0"/>
                      </a:moveTo>
                      <a:lnTo>
                        <a:pt x="125" y="83"/>
                      </a:lnTo>
                      <a:lnTo>
                        <a:pt x="71" y="81"/>
                      </a:lnTo>
                      <a:lnTo>
                        <a:pt x="113" y="128"/>
                      </a:lnTo>
                      <a:lnTo>
                        <a:pt x="0" y="254"/>
                      </a:lnTo>
                      <a:lnTo>
                        <a:pt x="0" y="169"/>
                      </a:lnTo>
                      <a:lnTo>
                        <a:pt x="92" y="0"/>
                      </a:lnTo>
                      <a:close/>
                    </a:path>
                  </a:pathLst>
                </a:custGeom>
                <a:solidFill>
                  <a:srgbClr val="4C4C4C"/>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314"/>
                <p:cNvSpPr>
                  <a:spLocks/>
                </p:cNvSpPr>
                <p:nvPr/>
              </p:nvSpPr>
              <p:spPr bwMode="auto">
                <a:xfrm>
                  <a:off x="8199726" y="3061667"/>
                  <a:ext cx="369969" cy="373704"/>
                </a:xfrm>
                <a:custGeom>
                  <a:avLst/>
                  <a:gdLst>
                    <a:gd name="T0" fmla="*/ 42 w 42"/>
                    <a:gd name="T1" fmla="*/ 14 h 42"/>
                    <a:gd name="T2" fmla="*/ 34 w 42"/>
                    <a:gd name="T3" fmla="*/ 7 h 42"/>
                    <a:gd name="T4" fmla="*/ 7 w 42"/>
                    <a:gd name="T5" fmla="*/ 8 h 42"/>
                    <a:gd name="T6" fmla="*/ 7 w 42"/>
                    <a:gd name="T7" fmla="*/ 8 h 42"/>
                    <a:gd name="T8" fmla="*/ 8 w 42"/>
                    <a:gd name="T9" fmla="*/ 35 h 42"/>
                    <a:gd name="T10" fmla="*/ 17 w 42"/>
                    <a:gd name="T11" fmla="*/ 42 h 42"/>
                    <a:gd name="T12" fmla="*/ 42 w 42"/>
                    <a:gd name="T13" fmla="*/ 14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42" y="14"/>
                      </a:moveTo>
                      <a:cubicBezTo>
                        <a:pt x="34" y="7"/>
                        <a:pt x="34" y="7"/>
                        <a:pt x="34" y="7"/>
                      </a:cubicBezTo>
                      <a:cubicBezTo>
                        <a:pt x="27" y="0"/>
                        <a:pt x="14" y="0"/>
                        <a:pt x="7" y="8"/>
                      </a:cubicBezTo>
                      <a:cubicBezTo>
                        <a:pt x="7" y="8"/>
                        <a:pt x="7" y="8"/>
                        <a:pt x="7" y="8"/>
                      </a:cubicBezTo>
                      <a:cubicBezTo>
                        <a:pt x="0" y="16"/>
                        <a:pt x="1" y="28"/>
                        <a:pt x="8" y="35"/>
                      </a:cubicBezTo>
                      <a:cubicBezTo>
                        <a:pt x="17" y="42"/>
                        <a:pt x="17" y="42"/>
                        <a:pt x="17" y="42"/>
                      </a:cubicBezTo>
                      <a:lnTo>
                        <a:pt x="42" y="14"/>
                      </a:ln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315"/>
                <p:cNvSpPr>
                  <a:spLocks/>
                </p:cNvSpPr>
                <p:nvPr/>
              </p:nvSpPr>
              <p:spPr bwMode="auto">
                <a:xfrm>
                  <a:off x="8233358" y="2919658"/>
                  <a:ext cx="257857" cy="239172"/>
                </a:xfrm>
                <a:custGeom>
                  <a:avLst/>
                  <a:gdLst>
                    <a:gd name="T0" fmla="*/ 2 w 29"/>
                    <a:gd name="T1" fmla="*/ 8 h 27"/>
                    <a:gd name="T2" fmla="*/ 1 w 29"/>
                    <a:gd name="T3" fmla="*/ 2 h 27"/>
                    <a:gd name="T4" fmla="*/ 7 w 29"/>
                    <a:gd name="T5" fmla="*/ 2 h 27"/>
                    <a:gd name="T6" fmla="*/ 27 w 29"/>
                    <a:gd name="T7" fmla="*/ 19 h 27"/>
                    <a:gd name="T8" fmla="*/ 27 w 29"/>
                    <a:gd name="T9" fmla="*/ 25 h 27"/>
                    <a:gd name="T10" fmla="*/ 22 w 29"/>
                    <a:gd name="T11" fmla="*/ 26 h 27"/>
                    <a:gd name="T12" fmla="*/ 2 w 29"/>
                    <a:gd name="T13" fmla="*/ 8 h 27"/>
                  </a:gdLst>
                  <a:ahLst/>
                  <a:cxnLst>
                    <a:cxn ang="0">
                      <a:pos x="T0" y="T1"/>
                    </a:cxn>
                    <a:cxn ang="0">
                      <a:pos x="T2" y="T3"/>
                    </a:cxn>
                    <a:cxn ang="0">
                      <a:pos x="T4" y="T5"/>
                    </a:cxn>
                    <a:cxn ang="0">
                      <a:pos x="T6" y="T7"/>
                    </a:cxn>
                    <a:cxn ang="0">
                      <a:pos x="T8" y="T9"/>
                    </a:cxn>
                    <a:cxn ang="0">
                      <a:pos x="T10" y="T11"/>
                    </a:cxn>
                    <a:cxn ang="0">
                      <a:pos x="T12" y="T13"/>
                    </a:cxn>
                  </a:cxnLst>
                  <a:rect l="0" t="0" r="r" b="b"/>
                  <a:pathLst>
                    <a:path w="29" h="27">
                      <a:moveTo>
                        <a:pt x="2" y="8"/>
                      </a:moveTo>
                      <a:cubicBezTo>
                        <a:pt x="0" y="7"/>
                        <a:pt x="0" y="4"/>
                        <a:pt x="1" y="2"/>
                      </a:cubicBezTo>
                      <a:cubicBezTo>
                        <a:pt x="2" y="1"/>
                        <a:pt x="5" y="0"/>
                        <a:pt x="7" y="2"/>
                      </a:cubicBezTo>
                      <a:cubicBezTo>
                        <a:pt x="27" y="19"/>
                        <a:pt x="27" y="19"/>
                        <a:pt x="27" y="19"/>
                      </a:cubicBezTo>
                      <a:cubicBezTo>
                        <a:pt x="28" y="21"/>
                        <a:pt x="29" y="23"/>
                        <a:pt x="27" y="25"/>
                      </a:cubicBezTo>
                      <a:cubicBezTo>
                        <a:pt x="26" y="27"/>
                        <a:pt x="23" y="27"/>
                        <a:pt x="22" y="26"/>
                      </a:cubicBezTo>
                      <a:lnTo>
                        <a:pt x="2" y="8"/>
                      </a:ln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3" name="Freeform 316"/>
                <p:cNvSpPr>
                  <a:spLocks/>
                </p:cNvSpPr>
                <p:nvPr/>
              </p:nvSpPr>
              <p:spPr bwMode="auto">
                <a:xfrm>
                  <a:off x="8412736" y="2957031"/>
                  <a:ext cx="168168" cy="254120"/>
                </a:xfrm>
                <a:custGeom>
                  <a:avLst/>
                  <a:gdLst>
                    <a:gd name="T0" fmla="*/ 2 w 19"/>
                    <a:gd name="T1" fmla="*/ 7 h 29"/>
                    <a:gd name="T2" fmla="*/ 9 w 19"/>
                    <a:gd name="T3" fmla="*/ 4 h 29"/>
                    <a:gd name="T4" fmla="*/ 14 w 19"/>
                    <a:gd name="T5" fmla="*/ 10 h 29"/>
                    <a:gd name="T6" fmla="*/ 18 w 19"/>
                    <a:gd name="T7" fmla="*/ 23 h 29"/>
                    <a:gd name="T8" fmla="*/ 16 w 19"/>
                    <a:gd name="T9" fmla="*/ 28 h 29"/>
                    <a:gd name="T10" fmla="*/ 11 w 19"/>
                    <a:gd name="T11" fmla="*/ 26 h 29"/>
                    <a:gd name="T12" fmla="*/ 7 w 19"/>
                    <a:gd name="T13" fmla="*/ 15 h 29"/>
                    <a:gd name="T14" fmla="*/ 2 w 19"/>
                    <a:gd name="T15" fmla="*/ 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9">
                      <a:moveTo>
                        <a:pt x="2" y="7"/>
                      </a:moveTo>
                      <a:cubicBezTo>
                        <a:pt x="0" y="2"/>
                        <a:pt x="7" y="0"/>
                        <a:pt x="9" y="4"/>
                      </a:cubicBezTo>
                      <a:cubicBezTo>
                        <a:pt x="14" y="10"/>
                        <a:pt x="14" y="10"/>
                        <a:pt x="14" y="10"/>
                      </a:cubicBezTo>
                      <a:cubicBezTo>
                        <a:pt x="18" y="23"/>
                        <a:pt x="18" y="23"/>
                        <a:pt x="18" y="23"/>
                      </a:cubicBezTo>
                      <a:cubicBezTo>
                        <a:pt x="19" y="25"/>
                        <a:pt x="18" y="27"/>
                        <a:pt x="16" y="28"/>
                      </a:cubicBezTo>
                      <a:cubicBezTo>
                        <a:pt x="14" y="29"/>
                        <a:pt x="11" y="28"/>
                        <a:pt x="11" y="26"/>
                      </a:cubicBezTo>
                      <a:cubicBezTo>
                        <a:pt x="7" y="15"/>
                        <a:pt x="7" y="15"/>
                        <a:pt x="7" y="15"/>
                      </a:cubicBezTo>
                      <a:lnTo>
                        <a:pt x="2" y="7"/>
                      </a:ln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4" name="Freeform 317"/>
                <p:cNvSpPr>
                  <a:spLocks/>
                </p:cNvSpPr>
                <p:nvPr/>
              </p:nvSpPr>
              <p:spPr bwMode="auto">
                <a:xfrm>
                  <a:off x="10083197" y="4212677"/>
                  <a:ext cx="627824" cy="302702"/>
                </a:xfrm>
                <a:custGeom>
                  <a:avLst/>
                  <a:gdLst>
                    <a:gd name="T0" fmla="*/ 23 w 71"/>
                    <a:gd name="T1" fmla="*/ 0 h 34"/>
                    <a:gd name="T2" fmla="*/ 49 w 71"/>
                    <a:gd name="T3" fmla="*/ 0 h 34"/>
                    <a:gd name="T4" fmla="*/ 49 w 71"/>
                    <a:gd name="T5" fmla="*/ 0 h 34"/>
                    <a:gd name="T6" fmla="*/ 49 w 71"/>
                    <a:gd name="T7" fmla="*/ 0 h 34"/>
                    <a:gd name="T8" fmla="*/ 65 w 71"/>
                    <a:gd name="T9" fmla="*/ 7 h 34"/>
                    <a:gd name="T10" fmla="*/ 71 w 71"/>
                    <a:gd name="T11" fmla="*/ 22 h 34"/>
                    <a:gd name="T12" fmla="*/ 71 w 71"/>
                    <a:gd name="T13" fmla="*/ 22 h 34"/>
                    <a:gd name="T14" fmla="*/ 71 w 71"/>
                    <a:gd name="T15" fmla="*/ 22 h 34"/>
                    <a:gd name="T16" fmla="*/ 71 w 71"/>
                    <a:gd name="T17" fmla="*/ 34 h 34"/>
                    <a:gd name="T18" fmla="*/ 62 w 71"/>
                    <a:gd name="T19" fmla="*/ 34 h 34"/>
                    <a:gd name="T20" fmla="*/ 62 w 71"/>
                    <a:gd name="T21" fmla="*/ 22 h 34"/>
                    <a:gd name="T22" fmla="*/ 62 w 71"/>
                    <a:gd name="T23" fmla="*/ 22 h 34"/>
                    <a:gd name="T24" fmla="*/ 62 w 71"/>
                    <a:gd name="T25" fmla="*/ 22 h 34"/>
                    <a:gd name="T26" fmla="*/ 58 w 71"/>
                    <a:gd name="T27" fmla="*/ 14 h 34"/>
                    <a:gd name="T28" fmla="*/ 49 w 71"/>
                    <a:gd name="T29" fmla="*/ 10 h 34"/>
                    <a:gd name="T30" fmla="*/ 49 w 71"/>
                    <a:gd name="T31" fmla="*/ 10 h 34"/>
                    <a:gd name="T32" fmla="*/ 49 w 71"/>
                    <a:gd name="T33" fmla="*/ 10 h 34"/>
                    <a:gd name="T34" fmla="*/ 23 w 71"/>
                    <a:gd name="T35" fmla="*/ 10 h 34"/>
                    <a:gd name="T36" fmla="*/ 23 w 71"/>
                    <a:gd name="T37" fmla="*/ 10 h 34"/>
                    <a:gd name="T38" fmla="*/ 23 w 71"/>
                    <a:gd name="T39" fmla="*/ 10 h 34"/>
                    <a:gd name="T40" fmla="*/ 14 w 71"/>
                    <a:gd name="T41" fmla="*/ 14 h 34"/>
                    <a:gd name="T42" fmla="*/ 10 w 71"/>
                    <a:gd name="T43" fmla="*/ 22 h 34"/>
                    <a:gd name="T44" fmla="*/ 10 w 71"/>
                    <a:gd name="T45" fmla="*/ 22 h 34"/>
                    <a:gd name="T46" fmla="*/ 10 w 71"/>
                    <a:gd name="T47" fmla="*/ 22 h 34"/>
                    <a:gd name="T48" fmla="*/ 10 w 71"/>
                    <a:gd name="T49" fmla="*/ 34 h 34"/>
                    <a:gd name="T50" fmla="*/ 0 w 71"/>
                    <a:gd name="T51" fmla="*/ 34 h 34"/>
                    <a:gd name="T52" fmla="*/ 0 w 71"/>
                    <a:gd name="T53" fmla="*/ 22 h 34"/>
                    <a:gd name="T54" fmla="*/ 0 w 71"/>
                    <a:gd name="T55" fmla="*/ 22 h 34"/>
                    <a:gd name="T56" fmla="*/ 0 w 71"/>
                    <a:gd name="T57" fmla="*/ 22 h 34"/>
                    <a:gd name="T58" fmla="*/ 7 w 71"/>
                    <a:gd name="T59" fmla="*/ 7 h 34"/>
                    <a:gd name="T60" fmla="*/ 23 w 71"/>
                    <a:gd name="T61" fmla="*/ 0 h 34"/>
                    <a:gd name="T62" fmla="*/ 23 w 71"/>
                    <a:gd name="T6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34">
                      <a:moveTo>
                        <a:pt x="23" y="0"/>
                      </a:moveTo>
                      <a:cubicBezTo>
                        <a:pt x="49" y="0"/>
                        <a:pt x="49" y="0"/>
                        <a:pt x="49" y="0"/>
                      </a:cubicBezTo>
                      <a:cubicBezTo>
                        <a:pt x="49" y="0"/>
                        <a:pt x="49" y="0"/>
                        <a:pt x="49" y="0"/>
                      </a:cubicBezTo>
                      <a:cubicBezTo>
                        <a:pt x="49" y="0"/>
                        <a:pt x="49" y="0"/>
                        <a:pt x="49" y="0"/>
                      </a:cubicBezTo>
                      <a:cubicBezTo>
                        <a:pt x="55" y="0"/>
                        <a:pt x="61" y="3"/>
                        <a:pt x="65" y="7"/>
                      </a:cubicBezTo>
                      <a:cubicBezTo>
                        <a:pt x="69" y="11"/>
                        <a:pt x="71" y="16"/>
                        <a:pt x="71" y="22"/>
                      </a:cubicBezTo>
                      <a:cubicBezTo>
                        <a:pt x="71" y="22"/>
                        <a:pt x="71" y="22"/>
                        <a:pt x="71" y="22"/>
                      </a:cubicBezTo>
                      <a:cubicBezTo>
                        <a:pt x="71" y="22"/>
                        <a:pt x="71" y="22"/>
                        <a:pt x="71" y="22"/>
                      </a:cubicBezTo>
                      <a:cubicBezTo>
                        <a:pt x="71" y="34"/>
                        <a:pt x="71" y="34"/>
                        <a:pt x="71" y="34"/>
                      </a:cubicBezTo>
                      <a:cubicBezTo>
                        <a:pt x="62" y="34"/>
                        <a:pt x="62" y="34"/>
                        <a:pt x="62" y="34"/>
                      </a:cubicBezTo>
                      <a:cubicBezTo>
                        <a:pt x="62" y="22"/>
                        <a:pt x="62" y="22"/>
                        <a:pt x="62" y="22"/>
                      </a:cubicBezTo>
                      <a:cubicBezTo>
                        <a:pt x="62" y="22"/>
                        <a:pt x="62" y="22"/>
                        <a:pt x="62" y="22"/>
                      </a:cubicBezTo>
                      <a:cubicBezTo>
                        <a:pt x="62" y="22"/>
                        <a:pt x="62" y="22"/>
                        <a:pt x="62" y="22"/>
                      </a:cubicBezTo>
                      <a:cubicBezTo>
                        <a:pt x="62" y="19"/>
                        <a:pt x="60" y="16"/>
                        <a:pt x="58" y="14"/>
                      </a:cubicBezTo>
                      <a:cubicBezTo>
                        <a:pt x="56" y="11"/>
                        <a:pt x="53" y="10"/>
                        <a:pt x="49" y="10"/>
                      </a:cubicBezTo>
                      <a:cubicBezTo>
                        <a:pt x="49" y="10"/>
                        <a:pt x="49" y="10"/>
                        <a:pt x="49" y="10"/>
                      </a:cubicBezTo>
                      <a:cubicBezTo>
                        <a:pt x="49" y="10"/>
                        <a:pt x="49" y="10"/>
                        <a:pt x="49" y="10"/>
                      </a:cubicBezTo>
                      <a:cubicBezTo>
                        <a:pt x="23" y="10"/>
                        <a:pt x="23" y="10"/>
                        <a:pt x="23" y="10"/>
                      </a:cubicBezTo>
                      <a:cubicBezTo>
                        <a:pt x="23" y="10"/>
                        <a:pt x="23" y="10"/>
                        <a:pt x="23" y="10"/>
                      </a:cubicBezTo>
                      <a:cubicBezTo>
                        <a:pt x="23" y="10"/>
                        <a:pt x="23" y="10"/>
                        <a:pt x="23" y="10"/>
                      </a:cubicBezTo>
                      <a:cubicBezTo>
                        <a:pt x="19" y="10"/>
                        <a:pt x="16" y="11"/>
                        <a:pt x="14" y="14"/>
                      </a:cubicBezTo>
                      <a:cubicBezTo>
                        <a:pt x="11" y="16"/>
                        <a:pt x="10" y="19"/>
                        <a:pt x="10" y="22"/>
                      </a:cubicBezTo>
                      <a:cubicBezTo>
                        <a:pt x="10" y="22"/>
                        <a:pt x="10" y="22"/>
                        <a:pt x="10" y="22"/>
                      </a:cubicBezTo>
                      <a:cubicBezTo>
                        <a:pt x="10" y="22"/>
                        <a:pt x="10" y="22"/>
                        <a:pt x="10" y="22"/>
                      </a:cubicBezTo>
                      <a:cubicBezTo>
                        <a:pt x="10" y="34"/>
                        <a:pt x="10" y="34"/>
                        <a:pt x="10" y="34"/>
                      </a:cubicBezTo>
                      <a:cubicBezTo>
                        <a:pt x="0" y="34"/>
                        <a:pt x="0" y="34"/>
                        <a:pt x="0" y="34"/>
                      </a:cubicBezTo>
                      <a:cubicBezTo>
                        <a:pt x="0" y="22"/>
                        <a:pt x="0" y="22"/>
                        <a:pt x="0" y="22"/>
                      </a:cubicBezTo>
                      <a:cubicBezTo>
                        <a:pt x="0" y="22"/>
                        <a:pt x="0" y="22"/>
                        <a:pt x="0" y="22"/>
                      </a:cubicBezTo>
                      <a:cubicBezTo>
                        <a:pt x="0" y="22"/>
                        <a:pt x="0" y="22"/>
                        <a:pt x="0" y="22"/>
                      </a:cubicBezTo>
                      <a:cubicBezTo>
                        <a:pt x="0" y="16"/>
                        <a:pt x="3" y="11"/>
                        <a:pt x="7" y="7"/>
                      </a:cubicBezTo>
                      <a:cubicBezTo>
                        <a:pt x="11" y="3"/>
                        <a:pt x="17" y="1"/>
                        <a:pt x="23" y="0"/>
                      </a:cubicBezTo>
                      <a:cubicBezTo>
                        <a:pt x="23" y="0"/>
                        <a:pt x="23" y="0"/>
                        <a:pt x="23" y="0"/>
                      </a:cubicBezTo>
                      <a:close/>
                    </a:path>
                  </a:pathLst>
                </a:custGeom>
                <a:solidFill>
                  <a:srgbClr val="7C7A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319"/>
                <p:cNvSpPr>
                  <a:spLocks noChangeArrowheads="1"/>
                </p:cNvSpPr>
                <p:nvPr/>
              </p:nvSpPr>
              <p:spPr bwMode="auto">
                <a:xfrm>
                  <a:off x="9739389" y="4470534"/>
                  <a:ext cx="1322914" cy="982844"/>
                </a:xfrm>
                <a:prstGeom prst="rect">
                  <a:avLst/>
                </a:pr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 name="Freeform 320"/>
                <p:cNvSpPr>
                  <a:spLocks/>
                </p:cNvSpPr>
                <p:nvPr/>
              </p:nvSpPr>
              <p:spPr bwMode="auto">
                <a:xfrm>
                  <a:off x="9739389" y="4515379"/>
                  <a:ext cx="1322914" cy="646510"/>
                </a:xfrm>
                <a:custGeom>
                  <a:avLst/>
                  <a:gdLst>
                    <a:gd name="T0" fmla="*/ 354 w 354"/>
                    <a:gd name="T1" fmla="*/ 0 h 173"/>
                    <a:gd name="T2" fmla="*/ 354 w 354"/>
                    <a:gd name="T3" fmla="*/ 133 h 173"/>
                    <a:gd name="T4" fmla="*/ 182 w 354"/>
                    <a:gd name="T5" fmla="*/ 173 h 173"/>
                    <a:gd name="T6" fmla="*/ 0 w 354"/>
                    <a:gd name="T7" fmla="*/ 133 h 173"/>
                    <a:gd name="T8" fmla="*/ 0 w 354"/>
                    <a:gd name="T9" fmla="*/ 0 h 173"/>
                    <a:gd name="T10" fmla="*/ 354 w 354"/>
                    <a:gd name="T11" fmla="*/ 0 h 173"/>
                  </a:gdLst>
                  <a:ahLst/>
                  <a:cxnLst>
                    <a:cxn ang="0">
                      <a:pos x="T0" y="T1"/>
                    </a:cxn>
                    <a:cxn ang="0">
                      <a:pos x="T2" y="T3"/>
                    </a:cxn>
                    <a:cxn ang="0">
                      <a:pos x="T4" y="T5"/>
                    </a:cxn>
                    <a:cxn ang="0">
                      <a:pos x="T6" y="T7"/>
                    </a:cxn>
                    <a:cxn ang="0">
                      <a:pos x="T8" y="T9"/>
                    </a:cxn>
                    <a:cxn ang="0">
                      <a:pos x="T10" y="T11"/>
                    </a:cxn>
                  </a:cxnLst>
                  <a:rect l="0" t="0" r="r" b="b"/>
                  <a:pathLst>
                    <a:path w="354" h="173">
                      <a:moveTo>
                        <a:pt x="354" y="0"/>
                      </a:moveTo>
                      <a:lnTo>
                        <a:pt x="354" y="133"/>
                      </a:lnTo>
                      <a:lnTo>
                        <a:pt x="182" y="173"/>
                      </a:lnTo>
                      <a:lnTo>
                        <a:pt x="0" y="133"/>
                      </a:lnTo>
                      <a:lnTo>
                        <a:pt x="0" y="0"/>
                      </a:lnTo>
                      <a:lnTo>
                        <a:pt x="354" y="0"/>
                      </a:lnTo>
                      <a:close/>
                    </a:path>
                  </a:pathLst>
                </a:custGeom>
                <a:solidFill>
                  <a:srgbClr val="420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21"/>
                <p:cNvSpPr>
                  <a:spLocks/>
                </p:cNvSpPr>
                <p:nvPr/>
              </p:nvSpPr>
              <p:spPr bwMode="auto">
                <a:xfrm>
                  <a:off x="9702018" y="4451848"/>
                  <a:ext cx="1397655" cy="683881"/>
                </a:xfrm>
                <a:custGeom>
                  <a:avLst/>
                  <a:gdLst>
                    <a:gd name="T0" fmla="*/ 0 w 374"/>
                    <a:gd name="T1" fmla="*/ 0 h 183"/>
                    <a:gd name="T2" fmla="*/ 374 w 374"/>
                    <a:gd name="T3" fmla="*/ 0 h 183"/>
                    <a:gd name="T4" fmla="*/ 374 w 374"/>
                    <a:gd name="T5" fmla="*/ 140 h 183"/>
                    <a:gd name="T6" fmla="*/ 194 w 374"/>
                    <a:gd name="T7" fmla="*/ 183 h 183"/>
                    <a:gd name="T8" fmla="*/ 0 w 374"/>
                    <a:gd name="T9" fmla="*/ 140 h 183"/>
                    <a:gd name="T10" fmla="*/ 0 w 374"/>
                    <a:gd name="T11" fmla="*/ 0 h 183"/>
                  </a:gdLst>
                  <a:ahLst/>
                  <a:cxnLst>
                    <a:cxn ang="0">
                      <a:pos x="T0" y="T1"/>
                    </a:cxn>
                    <a:cxn ang="0">
                      <a:pos x="T2" y="T3"/>
                    </a:cxn>
                    <a:cxn ang="0">
                      <a:pos x="T4" y="T5"/>
                    </a:cxn>
                    <a:cxn ang="0">
                      <a:pos x="T6" y="T7"/>
                    </a:cxn>
                    <a:cxn ang="0">
                      <a:pos x="T8" y="T9"/>
                    </a:cxn>
                    <a:cxn ang="0">
                      <a:pos x="T10" y="T11"/>
                    </a:cxn>
                  </a:cxnLst>
                  <a:rect l="0" t="0" r="r" b="b"/>
                  <a:pathLst>
                    <a:path w="374" h="183">
                      <a:moveTo>
                        <a:pt x="0" y="0"/>
                      </a:moveTo>
                      <a:lnTo>
                        <a:pt x="374" y="0"/>
                      </a:lnTo>
                      <a:lnTo>
                        <a:pt x="374" y="140"/>
                      </a:lnTo>
                      <a:lnTo>
                        <a:pt x="194" y="183"/>
                      </a:lnTo>
                      <a:lnTo>
                        <a:pt x="0" y="140"/>
                      </a:lnTo>
                      <a:lnTo>
                        <a:pt x="0" y="0"/>
                      </a:lnTo>
                      <a:close/>
                    </a:path>
                  </a:pathLst>
                </a:custGeom>
                <a:solidFill>
                  <a:srgbClr val="4C4C4C"/>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8" name="Rectangle 322"/>
                <p:cNvSpPr>
                  <a:spLocks noChangeArrowheads="1"/>
                </p:cNvSpPr>
                <p:nvPr/>
              </p:nvSpPr>
              <p:spPr bwMode="auto">
                <a:xfrm>
                  <a:off x="10348526" y="5038564"/>
                  <a:ext cx="149482" cy="149483"/>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9" name="Rectangle 323"/>
                <p:cNvSpPr>
                  <a:spLocks noChangeArrowheads="1"/>
                </p:cNvSpPr>
                <p:nvPr/>
              </p:nvSpPr>
              <p:spPr bwMode="auto">
                <a:xfrm>
                  <a:off x="10348526" y="5038564"/>
                  <a:ext cx="78479" cy="149483"/>
                </a:xfrm>
                <a:prstGeom prst="rect">
                  <a:avLst/>
                </a:pr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0" name="Freeform 324"/>
                <p:cNvSpPr>
                  <a:spLocks/>
                </p:cNvSpPr>
                <p:nvPr/>
              </p:nvSpPr>
              <p:spPr bwMode="auto">
                <a:xfrm>
                  <a:off x="10206520" y="4089356"/>
                  <a:ext cx="362495" cy="291490"/>
                </a:xfrm>
                <a:custGeom>
                  <a:avLst/>
                  <a:gdLst>
                    <a:gd name="T0" fmla="*/ 40 w 41"/>
                    <a:gd name="T1" fmla="*/ 0 h 33"/>
                    <a:gd name="T2" fmla="*/ 40 w 41"/>
                    <a:gd name="T3" fmla="*/ 11 h 33"/>
                    <a:gd name="T4" fmla="*/ 21 w 41"/>
                    <a:gd name="T5" fmla="*/ 32 h 33"/>
                    <a:gd name="T6" fmla="*/ 21 w 41"/>
                    <a:gd name="T7" fmla="*/ 32 h 33"/>
                    <a:gd name="T8" fmla="*/ 1 w 41"/>
                    <a:gd name="T9" fmla="*/ 14 h 33"/>
                    <a:gd name="T10" fmla="*/ 0 w 41"/>
                    <a:gd name="T11" fmla="*/ 2 h 33"/>
                    <a:gd name="T12" fmla="*/ 40 w 41"/>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0" y="0"/>
                      </a:moveTo>
                      <a:cubicBezTo>
                        <a:pt x="40" y="11"/>
                        <a:pt x="40" y="11"/>
                        <a:pt x="40" y="11"/>
                      </a:cubicBezTo>
                      <a:cubicBezTo>
                        <a:pt x="41" y="22"/>
                        <a:pt x="32" y="31"/>
                        <a:pt x="21" y="32"/>
                      </a:cubicBezTo>
                      <a:cubicBezTo>
                        <a:pt x="21" y="32"/>
                        <a:pt x="21" y="32"/>
                        <a:pt x="21" y="32"/>
                      </a:cubicBezTo>
                      <a:cubicBezTo>
                        <a:pt x="11" y="33"/>
                        <a:pt x="1" y="24"/>
                        <a:pt x="1" y="14"/>
                      </a:cubicBezTo>
                      <a:cubicBezTo>
                        <a:pt x="0" y="2"/>
                        <a:pt x="0" y="2"/>
                        <a:pt x="0" y="2"/>
                      </a:cubicBezTo>
                      <a:lnTo>
                        <a:pt x="40" y="0"/>
                      </a:ln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grpSp>
        </p:grpSp>
      </p:grpSp>
    </p:spTree>
    <p:extLst>
      <p:ext uri="{BB962C8B-B14F-4D97-AF65-F5344CB8AC3E}">
        <p14:creationId xmlns:p14="http://schemas.microsoft.com/office/powerpoint/2010/main" val="83138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4"/>
          <p:cNvGrpSpPr/>
          <p:nvPr/>
        </p:nvGrpSpPr>
        <p:grpSpPr>
          <a:xfrm>
            <a:off x="9197067" y="2223437"/>
            <a:ext cx="2990168" cy="3532147"/>
            <a:chOff x="8676485" y="1885079"/>
            <a:chExt cx="2509751" cy="2645282"/>
          </a:xfrm>
        </p:grpSpPr>
        <p:grpSp>
          <p:nvGrpSpPr>
            <p:cNvPr id="8" name="Group 203"/>
            <p:cNvGrpSpPr/>
            <p:nvPr/>
          </p:nvGrpSpPr>
          <p:grpSpPr>
            <a:xfrm>
              <a:off x="10360833" y="1896055"/>
              <a:ext cx="825403" cy="2634306"/>
              <a:chOff x="6689395" y="3296992"/>
              <a:chExt cx="842015" cy="2658124"/>
            </a:xfrm>
          </p:grpSpPr>
          <p:grpSp>
            <p:nvGrpSpPr>
              <p:cNvPr id="45" name="Group 204"/>
              <p:cNvGrpSpPr/>
              <p:nvPr/>
            </p:nvGrpSpPr>
            <p:grpSpPr>
              <a:xfrm>
                <a:off x="6797627" y="4654488"/>
                <a:ext cx="607205" cy="1247429"/>
                <a:chOff x="6797627" y="4654488"/>
                <a:chExt cx="607205" cy="1247429"/>
              </a:xfrm>
              <a:solidFill>
                <a:srgbClr val="666666"/>
              </a:solidFill>
            </p:grpSpPr>
            <p:sp>
              <p:nvSpPr>
                <p:cNvPr id="70" name="Freeform 65"/>
                <p:cNvSpPr>
                  <a:spLocks/>
                </p:cNvSpPr>
                <p:nvPr/>
              </p:nvSpPr>
              <p:spPr bwMode="auto">
                <a:xfrm>
                  <a:off x="6797627" y="4654488"/>
                  <a:ext cx="289844" cy="1221746"/>
                </a:xfrm>
                <a:custGeom>
                  <a:avLst/>
                  <a:gdLst>
                    <a:gd name="T0" fmla="*/ 34 w 67"/>
                    <a:gd name="T1" fmla="*/ 281 h 281"/>
                    <a:gd name="T2" fmla="*/ 65 w 67"/>
                    <a:gd name="T3" fmla="*/ 281 h 281"/>
                    <a:gd name="T4" fmla="*/ 67 w 67"/>
                    <a:gd name="T5" fmla="*/ 0 h 281"/>
                    <a:gd name="T6" fmla="*/ 25 w 67"/>
                    <a:gd name="T7" fmla="*/ 0 h 281"/>
                    <a:gd name="T8" fmla="*/ 30 w 67"/>
                    <a:gd name="T9" fmla="*/ 172 h 281"/>
                    <a:gd name="T10" fmla="*/ 34 w 67"/>
                    <a:gd name="T11" fmla="*/ 281 h 281"/>
                  </a:gdLst>
                  <a:ahLst/>
                  <a:cxnLst>
                    <a:cxn ang="0">
                      <a:pos x="T0" y="T1"/>
                    </a:cxn>
                    <a:cxn ang="0">
                      <a:pos x="T2" y="T3"/>
                    </a:cxn>
                    <a:cxn ang="0">
                      <a:pos x="T4" y="T5"/>
                    </a:cxn>
                    <a:cxn ang="0">
                      <a:pos x="T6" y="T7"/>
                    </a:cxn>
                    <a:cxn ang="0">
                      <a:pos x="T8" y="T9"/>
                    </a:cxn>
                    <a:cxn ang="0">
                      <a:pos x="T10" y="T11"/>
                    </a:cxn>
                  </a:cxnLst>
                  <a:rect l="0" t="0" r="r" b="b"/>
                  <a:pathLst>
                    <a:path w="67" h="281">
                      <a:moveTo>
                        <a:pt x="34" y="281"/>
                      </a:moveTo>
                      <a:cubicBezTo>
                        <a:pt x="57" y="281"/>
                        <a:pt x="42" y="281"/>
                        <a:pt x="65" y="281"/>
                      </a:cubicBezTo>
                      <a:cubicBezTo>
                        <a:pt x="66" y="195"/>
                        <a:pt x="66" y="85"/>
                        <a:pt x="67" y="0"/>
                      </a:cubicBezTo>
                      <a:cubicBezTo>
                        <a:pt x="25" y="0"/>
                        <a:pt x="25" y="0"/>
                        <a:pt x="25" y="0"/>
                      </a:cubicBezTo>
                      <a:cubicBezTo>
                        <a:pt x="0" y="66"/>
                        <a:pt x="21" y="107"/>
                        <a:pt x="30" y="172"/>
                      </a:cubicBezTo>
                      <a:cubicBezTo>
                        <a:pt x="33" y="194"/>
                        <a:pt x="28" y="246"/>
                        <a:pt x="34" y="28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p>
              </p:txBody>
            </p:sp>
            <p:sp>
              <p:nvSpPr>
                <p:cNvPr id="71" name="Freeform 66"/>
                <p:cNvSpPr>
                  <a:spLocks/>
                </p:cNvSpPr>
                <p:nvPr/>
              </p:nvSpPr>
              <p:spPr bwMode="auto">
                <a:xfrm>
                  <a:off x="7111319" y="4654488"/>
                  <a:ext cx="293513" cy="1212574"/>
                </a:xfrm>
                <a:custGeom>
                  <a:avLst/>
                  <a:gdLst>
                    <a:gd name="T0" fmla="*/ 31 w 68"/>
                    <a:gd name="T1" fmla="*/ 279 h 279"/>
                    <a:gd name="T2" fmla="*/ 2 w 68"/>
                    <a:gd name="T3" fmla="*/ 279 h 279"/>
                    <a:gd name="T4" fmla="*/ 0 w 68"/>
                    <a:gd name="T5" fmla="*/ 0 h 279"/>
                    <a:gd name="T6" fmla="*/ 43 w 68"/>
                    <a:gd name="T7" fmla="*/ 0 h 279"/>
                    <a:gd name="T8" fmla="*/ 37 w 68"/>
                    <a:gd name="T9" fmla="*/ 172 h 279"/>
                    <a:gd name="T10" fmla="*/ 31 w 68"/>
                    <a:gd name="T11" fmla="*/ 279 h 279"/>
                  </a:gdLst>
                  <a:ahLst/>
                  <a:cxnLst>
                    <a:cxn ang="0">
                      <a:pos x="T0" y="T1"/>
                    </a:cxn>
                    <a:cxn ang="0">
                      <a:pos x="T2" y="T3"/>
                    </a:cxn>
                    <a:cxn ang="0">
                      <a:pos x="T4" y="T5"/>
                    </a:cxn>
                    <a:cxn ang="0">
                      <a:pos x="T6" y="T7"/>
                    </a:cxn>
                    <a:cxn ang="0">
                      <a:pos x="T8" y="T9"/>
                    </a:cxn>
                    <a:cxn ang="0">
                      <a:pos x="T10" y="T11"/>
                    </a:cxn>
                  </a:cxnLst>
                  <a:rect l="0" t="0" r="r" b="b"/>
                  <a:pathLst>
                    <a:path w="68" h="279">
                      <a:moveTo>
                        <a:pt x="31" y="279"/>
                      </a:moveTo>
                      <a:cubicBezTo>
                        <a:pt x="7" y="279"/>
                        <a:pt x="25" y="279"/>
                        <a:pt x="2" y="279"/>
                      </a:cubicBezTo>
                      <a:cubicBezTo>
                        <a:pt x="1" y="193"/>
                        <a:pt x="1" y="85"/>
                        <a:pt x="0" y="0"/>
                      </a:cubicBezTo>
                      <a:cubicBezTo>
                        <a:pt x="43" y="0"/>
                        <a:pt x="43" y="0"/>
                        <a:pt x="43" y="0"/>
                      </a:cubicBezTo>
                      <a:cubicBezTo>
                        <a:pt x="68" y="66"/>
                        <a:pt x="46" y="107"/>
                        <a:pt x="37" y="172"/>
                      </a:cubicBezTo>
                      <a:cubicBezTo>
                        <a:pt x="34" y="194"/>
                        <a:pt x="37" y="244"/>
                        <a:pt x="31" y="279"/>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p>
              </p:txBody>
            </p:sp>
            <p:sp>
              <p:nvSpPr>
                <p:cNvPr id="72" name="Freeform 64"/>
                <p:cNvSpPr>
                  <a:spLocks/>
                </p:cNvSpPr>
                <p:nvPr/>
              </p:nvSpPr>
              <p:spPr bwMode="auto">
                <a:xfrm flipH="1">
                  <a:off x="7099395" y="4654488"/>
                  <a:ext cx="157763" cy="1247429"/>
                </a:xfrm>
                <a:custGeom>
                  <a:avLst/>
                  <a:gdLst>
                    <a:gd name="T0" fmla="*/ 36 w 36"/>
                    <a:gd name="T1" fmla="*/ 0 h 287"/>
                    <a:gd name="T2" fmla="*/ 23 w 36"/>
                    <a:gd name="T3" fmla="*/ 0 h 287"/>
                    <a:gd name="T4" fmla="*/ 22 w 36"/>
                    <a:gd name="T5" fmla="*/ 0 h 287"/>
                    <a:gd name="T6" fmla="*/ 22 w 36"/>
                    <a:gd name="T7" fmla="*/ 0 h 287"/>
                    <a:gd name="T8" fmla="*/ 20 w 36"/>
                    <a:gd name="T9" fmla="*/ 0 h 287"/>
                    <a:gd name="T10" fmla="*/ 0 w 36"/>
                    <a:gd name="T11" fmla="*/ 0 h 287"/>
                    <a:gd name="T12" fmla="*/ 0 w 36"/>
                    <a:gd name="T13" fmla="*/ 35 h 287"/>
                    <a:gd name="T14" fmla="*/ 0 w 36"/>
                    <a:gd name="T15" fmla="*/ 37 h 287"/>
                    <a:gd name="T16" fmla="*/ 5 w 36"/>
                    <a:gd name="T17" fmla="*/ 285 h 287"/>
                    <a:gd name="T18" fmla="*/ 5 w 36"/>
                    <a:gd name="T19" fmla="*/ 287 h 287"/>
                    <a:gd name="T20" fmla="*/ 32 w 36"/>
                    <a:gd name="T21" fmla="*/ 287 h 287"/>
                    <a:gd name="T22" fmla="*/ 32 w 36"/>
                    <a:gd name="T23" fmla="*/ 285 h 287"/>
                    <a:gd name="T24" fmla="*/ 32 w 36"/>
                    <a:gd name="T25" fmla="*/ 167 h 287"/>
                    <a:gd name="T26" fmla="*/ 32 w 36"/>
                    <a:gd name="T27" fmla="*/ 166 h 287"/>
                    <a:gd name="T28" fmla="*/ 32 w 36"/>
                    <a:gd name="T29" fmla="*/ 60 h 287"/>
                    <a:gd name="T30" fmla="*/ 36 w 36"/>
                    <a:gd name="T31" fmla="*/ 54 h 287"/>
                    <a:gd name="T32" fmla="*/ 36 w 36"/>
                    <a:gd name="T3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287">
                      <a:moveTo>
                        <a:pt x="36" y="0"/>
                      </a:moveTo>
                      <a:cubicBezTo>
                        <a:pt x="23" y="0"/>
                        <a:pt x="23" y="0"/>
                        <a:pt x="23" y="0"/>
                      </a:cubicBezTo>
                      <a:cubicBezTo>
                        <a:pt x="23" y="0"/>
                        <a:pt x="22" y="0"/>
                        <a:pt x="22" y="0"/>
                      </a:cubicBezTo>
                      <a:cubicBezTo>
                        <a:pt x="22" y="0"/>
                        <a:pt x="22" y="0"/>
                        <a:pt x="22" y="0"/>
                      </a:cubicBezTo>
                      <a:cubicBezTo>
                        <a:pt x="21" y="0"/>
                        <a:pt x="21" y="0"/>
                        <a:pt x="20" y="0"/>
                      </a:cubicBezTo>
                      <a:cubicBezTo>
                        <a:pt x="0" y="0"/>
                        <a:pt x="0" y="0"/>
                        <a:pt x="0" y="0"/>
                      </a:cubicBezTo>
                      <a:cubicBezTo>
                        <a:pt x="0" y="35"/>
                        <a:pt x="0" y="35"/>
                        <a:pt x="0" y="35"/>
                      </a:cubicBezTo>
                      <a:cubicBezTo>
                        <a:pt x="0" y="36"/>
                        <a:pt x="0" y="36"/>
                        <a:pt x="0" y="37"/>
                      </a:cubicBezTo>
                      <a:cubicBezTo>
                        <a:pt x="5" y="285"/>
                        <a:pt x="5" y="285"/>
                        <a:pt x="5" y="285"/>
                      </a:cubicBezTo>
                      <a:cubicBezTo>
                        <a:pt x="5" y="286"/>
                        <a:pt x="5" y="286"/>
                        <a:pt x="5" y="287"/>
                      </a:cubicBezTo>
                      <a:cubicBezTo>
                        <a:pt x="32" y="287"/>
                        <a:pt x="32" y="287"/>
                        <a:pt x="32" y="287"/>
                      </a:cubicBezTo>
                      <a:cubicBezTo>
                        <a:pt x="32" y="286"/>
                        <a:pt x="32" y="286"/>
                        <a:pt x="32" y="285"/>
                      </a:cubicBezTo>
                      <a:cubicBezTo>
                        <a:pt x="32" y="167"/>
                        <a:pt x="32" y="167"/>
                        <a:pt x="32" y="167"/>
                      </a:cubicBezTo>
                      <a:cubicBezTo>
                        <a:pt x="32" y="167"/>
                        <a:pt x="32" y="166"/>
                        <a:pt x="32" y="166"/>
                      </a:cubicBezTo>
                      <a:cubicBezTo>
                        <a:pt x="32" y="60"/>
                        <a:pt x="32" y="60"/>
                        <a:pt x="32" y="60"/>
                      </a:cubicBezTo>
                      <a:cubicBezTo>
                        <a:pt x="32" y="57"/>
                        <a:pt x="34" y="54"/>
                        <a:pt x="36" y="54"/>
                      </a:cubicBez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4"/>
                <p:cNvSpPr>
                  <a:spLocks/>
                </p:cNvSpPr>
                <p:nvPr/>
              </p:nvSpPr>
              <p:spPr bwMode="auto">
                <a:xfrm>
                  <a:off x="6944384" y="4654488"/>
                  <a:ext cx="157763" cy="1247429"/>
                </a:xfrm>
                <a:custGeom>
                  <a:avLst/>
                  <a:gdLst>
                    <a:gd name="T0" fmla="*/ 36 w 36"/>
                    <a:gd name="T1" fmla="*/ 0 h 287"/>
                    <a:gd name="T2" fmla="*/ 23 w 36"/>
                    <a:gd name="T3" fmla="*/ 0 h 287"/>
                    <a:gd name="T4" fmla="*/ 22 w 36"/>
                    <a:gd name="T5" fmla="*/ 0 h 287"/>
                    <a:gd name="T6" fmla="*/ 22 w 36"/>
                    <a:gd name="T7" fmla="*/ 0 h 287"/>
                    <a:gd name="T8" fmla="*/ 20 w 36"/>
                    <a:gd name="T9" fmla="*/ 0 h 287"/>
                    <a:gd name="T10" fmla="*/ 0 w 36"/>
                    <a:gd name="T11" fmla="*/ 0 h 287"/>
                    <a:gd name="T12" fmla="*/ 0 w 36"/>
                    <a:gd name="T13" fmla="*/ 35 h 287"/>
                    <a:gd name="T14" fmla="*/ 0 w 36"/>
                    <a:gd name="T15" fmla="*/ 37 h 287"/>
                    <a:gd name="T16" fmla="*/ 5 w 36"/>
                    <a:gd name="T17" fmla="*/ 285 h 287"/>
                    <a:gd name="T18" fmla="*/ 5 w 36"/>
                    <a:gd name="T19" fmla="*/ 287 h 287"/>
                    <a:gd name="T20" fmla="*/ 32 w 36"/>
                    <a:gd name="T21" fmla="*/ 287 h 287"/>
                    <a:gd name="T22" fmla="*/ 32 w 36"/>
                    <a:gd name="T23" fmla="*/ 285 h 287"/>
                    <a:gd name="T24" fmla="*/ 32 w 36"/>
                    <a:gd name="T25" fmla="*/ 167 h 287"/>
                    <a:gd name="T26" fmla="*/ 32 w 36"/>
                    <a:gd name="T27" fmla="*/ 166 h 287"/>
                    <a:gd name="T28" fmla="*/ 32 w 36"/>
                    <a:gd name="T29" fmla="*/ 60 h 287"/>
                    <a:gd name="T30" fmla="*/ 36 w 36"/>
                    <a:gd name="T31" fmla="*/ 54 h 287"/>
                    <a:gd name="T32" fmla="*/ 36 w 36"/>
                    <a:gd name="T3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287">
                      <a:moveTo>
                        <a:pt x="36" y="0"/>
                      </a:moveTo>
                      <a:cubicBezTo>
                        <a:pt x="23" y="0"/>
                        <a:pt x="23" y="0"/>
                        <a:pt x="23" y="0"/>
                      </a:cubicBezTo>
                      <a:cubicBezTo>
                        <a:pt x="23" y="0"/>
                        <a:pt x="22" y="0"/>
                        <a:pt x="22" y="0"/>
                      </a:cubicBezTo>
                      <a:cubicBezTo>
                        <a:pt x="22" y="0"/>
                        <a:pt x="22" y="0"/>
                        <a:pt x="22" y="0"/>
                      </a:cubicBezTo>
                      <a:cubicBezTo>
                        <a:pt x="21" y="0"/>
                        <a:pt x="21" y="0"/>
                        <a:pt x="20" y="0"/>
                      </a:cubicBezTo>
                      <a:cubicBezTo>
                        <a:pt x="0" y="0"/>
                        <a:pt x="0" y="0"/>
                        <a:pt x="0" y="0"/>
                      </a:cubicBezTo>
                      <a:cubicBezTo>
                        <a:pt x="0" y="35"/>
                        <a:pt x="0" y="35"/>
                        <a:pt x="0" y="35"/>
                      </a:cubicBezTo>
                      <a:cubicBezTo>
                        <a:pt x="0" y="36"/>
                        <a:pt x="0" y="36"/>
                        <a:pt x="0" y="37"/>
                      </a:cubicBezTo>
                      <a:cubicBezTo>
                        <a:pt x="5" y="285"/>
                        <a:pt x="5" y="285"/>
                        <a:pt x="5" y="285"/>
                      </a:cubicBezTo>
                      <a:cubicBezTo>
                        <a:pt x="5" y="286"/>
                        <a:pt x="5" y="286"/>
                        <a:pt x="5" y="287"/>
                      </a:cubicBezTo>
                      <a:cubicBezTo>
                        <a:pt x="32" y="287"/>
                        <a:pt x="32" y="287"/>
                        <a:pt x="32" y="287"/>
                      </a:cubicBezTo>
                      <a:cubicBezTo>
                        <a:pt x="32" y="286"/>
                        <a:pt x="32" y="286"/>
                        <a:pt x="32" y="285"/>
                      </a:cubicBezTo>
                      <a:cubicBezTo>
                        <a:pt x="32" y="167"/>
                        <a:pt x="32" y="167"/>
                        <a:pt x="32" y="167"/>
                      </a:cubicBezTo>
                      <a:cubicBezTo>
                        <a:pt x="32" y="167"/>
                        <a:pt x="32" y="166"/>
                        <a:pt x="32" y="166"/>
                      </a:cubicBezTo>
                      <a:cubicBezTo>
                        <a:pt x="32" y="60"/>
                        <a:pt x="32" y="60"/>
                        <a:pt x="32" y="60"/>
                      </a:cubicBezTo>
                      <a:cubicBezTo>
                        <a:pt x="32" y="57"/>
                        <a:pt x="34" y="54"/>
                        <a:pt x="36" y="54"/>
                      </a:cubicBez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6" name="Freeform 67"/>
              <p:cNvSpPr>
                <a:spLocks/>
              </p:cNvSpPr>
              <p:nvPr/>
            </p:nvSpPr>
            <p:spPr bwMode="auto">
              <a:xfrm>
                <a:off x="6918701" y="5828538"/>
                <a:ext cx="174274" cy="126578"/>
              </a:xfrm>
              <a:custGeom>
                <a:avLst/>
                <a:gdLst>
                  <a:gd name="T0" fmla="*/ 40 w 40"/>
                  <a:gd name="T1" fmla="*/ 19 h 29"/>
                  <a:gd name="T2" fmla="*/ 40 w 40"/>
                  <a:gd name="T3" fmla="*/ 23 h 29"/>
                  <a:gd name="T4" fmla="*/ 39 w 40"/>
                  <a:gd name="T5" fmla="*/ 29 h 29"/>
                  <a:gd name="T6" fmla="*/ 1 w 40"/>
                  <a:gd name="T7" fmla="*/ 29 h 29"/>
                  <a:gd name="T8" fmla="*/ 0 w 40"/>
                  <a:gd name="T9" fmla="*/ 23 h 29"/>
                  <a:gd name="T10" fmla="*/ 0 w 40"/>
                  <a:gd name="T11" fmla="*/ 19 h 29"/>
                  <a:gd name="T12" fmla="*/ 40 w 40"/>
                  <a:gd name="T13" fmla="*/ 19 h 29"/>
                </a:gdLst>
                <a:ahLst/>
                <a:cxnLst>
                  <a:cxn ang="0">
                    <a:pos x="T0" y="T1"/>
                  </a:cxn>
                  <a:cxn ang="0">
                    <a:pos x="T2" y="T3"/>
                  </a:cxn>
                  <a:cxn ang="0">
                    <a:pos x="T4" y="T5"/>
                  </a:cxn>
                  <a:cxn ang="0">
                    <a:pos x="T6" y="T7"/>
                  </a:cxn>
                  <a:cxn ang="0">
                    <a:pos x="T8" y="T9"/>
                  </a:cxn>
                  <a:cxn ang="0">
                    <a:pos x="T10" y="T11"/>
                  </a:cxn>
                  <a:cxn ang="0">
                    <a:pos x="T12" y="T13"/>
                  </a:cxn>
                </a:cxnLst>
                <a:rect l="0" t="0" r="r" b="b"/>
                <a:pathLst>
                  <a:path w="40" h="29">
                    <a:moveTo>
                      <a:pt x="40" y="19"/>
                    </a:moveTo>
                    <a:cubicBezTo>
                      <a:pt x="40" y="23"/>
                      <a:pt x="40" y="23"/>
                      <a:pt x="40" y="23"/>
                    </a:cubicBezTo>
                    <a:cubicBezTo>
                      <a:pt x="40" y="25"/>
                      <a:pt x="40" y="27"/>
                      <a:pt x="39" y="29"/>
                    </a:cubicBezTo>
                    <a:cubicBezTo>
                      <a:pt x="1" y="29"/>
                      <a:pt x="1" y="29"/>
                      <a:pt x="1" y="29"/>
                    </a:cubicBezTo>
                    <a:cubicBezTo>
                      <a:pt x="0" y="27"/>
                      <a:pt x="0" y="25"/>
                      <a:pt x="0" y="23"/>
                    </a:cubicBezTo>
                    <a:cubicBezTo>
                      <a:pt x="0" y="19"/>
                      <a:pt x="0" y="19"/>
                      <a:pt x="0" y="19"/>
                    </a:cubicBezTo>
                    <a:cubicBezTo>
                      <a:pt x="0" y="0"/>
                      <a:pt x="40" y="2"/>
                      <a:pt x="40" y="19"/>
                    </a:cubicBezTo>
                    <a:close/>
                  </a:path>
                </a:pathLst>
              </a:cu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 name="Freeform 68"/>
              <p:cNvSpPr>
                <a:spLocks/>
              </p:cNvSpPr>
              <p:nvPr/>
            </p:nvSpPr>
            <p:spPr bwMode="auto">
              <a:xfrm>
                <a:off x="7102147" y="5828538"/>
                <a:ext cx="168770" cy="126578"/>
              </a:xfrm>
              <a:custGeom>
                <a:avLst/>
                <a:gdLst>
                  <a:gd name="T0" fmla="*/ 39 w 39"/>
                  <a:gd name="T1" fmla="*/ 19 h 29"/>
                  <a:gd name="T2" fmla="*/ 39 w 39"/>
                  <a:gd name="T3" fmla="*/ 23 h 29"/>
                  <a:gd name="T4" fmla="*/ 39 w 39"/>
                  <a:gd name="T5" fmla="*/ 29 h 29"/>
                  <a:gd name="T6" fmla="*/ 0 w 39"/>
                  <a:gd name="T7" fmla="*/ 29 h 29"/>
                  <a:gd name="T8" fmla="*/ 0 w 39"/>
                  <a:gd name="T9" fmla="*/ 23 h 29"/>
                  <a:gd name="T10" fmla="*/ 0 w 39"/>
                  <a:gd name="T11" fmla="*/ 19 h 29"/>
                  <a:gd name="T12" fmla="*/ 39 w 39"/>
                  <a:gd name="T13" fmla="*/ 19 h 29"/>
                </a:gdLst>
                <a:ahLst/>
                <a:cxnLst>
                  <a:cxn ang="0">
                    <a:pos x="T0" y="T1"/>
                  </a:cxn>
                  <a:cxn ang="0">
                    <a:pos x="T2" y="T3"/>
                  </a:cxn>
                  <a:cxn ang="0">
                    <a:pos x="T4" y="T5"/>
                  </a:cxn>
                  <a:cxn ang="0">
                    <a:pos x="T6" y="T7"/>
                  </a:cxn>
                  <a:cxn ang="0">
                    <a:pos x="T8" y="T9"/>
                  </a:cxn>
                  <a:cxn ang="0">
                    <a:pos x="T10" y="T11"/>
                  </a:cxn>
                  <a:cxn ang="0">
                    <a:pos x="T12" y="T13"/>
                  </a:cxn>
                </a:cxnLst>
                <a:rect l="0" t="0" r="r" b="b"/>
                <a:pathLst>
                  <a:path w="39" h="29">
                    <a:moveTo>
                      <a:pt x="39" y="19"/>
                    </a:moveTo>
                    <a:cubicBezTo>
                      <a:pt x="39" y="23"/>
                      <a:pt x="39" y="23"/>
                      <a:pt x="39" y="23"/>
                    </a:cubicBezTo>
                    <a:cubicBezTo>
                      <a:pt x="39" y="25"/>
                      <a:pt x="39" y="27"/>
                      <a:pt x="39" y="29"/>
                    </a:cubicBezTo>
                    <a:cubicBezTo>
                      <a:pt x="0" y="29"/>
                      <a:pt x="0" y="29"/>
                      <a:pt x="0" y="29"/>
                    </a:cubicBezTo>
                    <a:cubicBezTo>
                      <a:pt x="0" y="27"/>
                      <a:pt x="0" y="25"/>
                      <a:pt x="0" y="23"/>
                    </a:cubicBezTo>
                    <a:cubicBezTo>
                      <a:pt x="0" y="19"/>
                      <a:pt x="0" y="19"/>
                      <a:pt x="0" y="19"/>
                    </a:cubicBezTo>
                    <a:cubicBezTo>
                      <a:pt x="0" y="0"/>
                      <a:pt x="39" y="2"/>
                      <a:pt x="39" y="19"/>
                    </a:cubicBezTo>
                    <a:close/>
                  </a:path>
                </a:pathLst>
              </a:cu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8" name="Freeform 69"/>
              <p:cNvSpPr>
                <a:spLocks/>
              </p:cNvSpPr>
              <p:nvPr/>
            </p:nvSpPr>
            <p:spPr bwMode="auto">
              <a:xfrm>
                <a:off x="6698567" y="4122496"/>
                <a:ext cx="254990" cy="427428"/>
              </a:xfrm>
              <a:custGeom>
                <a:avLst/>
                <a:gdLst>
                  <a:gd name="T0" fmla="*/ 57 w 59"/>
                  <a:gd name="T1" fmla="*/ 5 h 98"/>
                  <a:gd name="T2" fmla="*/ 56 w 59"/>
                  <a:gd name="T3" fmla="*/ 5 h 98"/>
                  <a:gd name="T4" fmla="*/ 54 w 59"/>
                  <a:gd name="T5" fmla="*/ 4 h 98"/>
                  <a:gd name="T6" fmla="*/ 54 w 59"/>
                  <a:gd name="T7" fmla="*/ 4 h 98"/>
                  <a:gd name="T8" fmla="*/ 40 w 59"/>
                  <a:gd name="T9" fmla="*/ 1 h 98"/>
                  <a:gd name="T10" fmla="*/ 30 w 59"/>
                  <a:gd name="T11" fmla="*/ 2 h 98"/>
                  <a:gd name="T12" fmla="*/ 22 w 59"/>
                  <a:gd name="T13" fmla="*/ 10 h 98"/>
                  <a:gd name="T14" fmla="*/ 17 w 59"/>
                  <a:gd name="T15" fmla="*/ 27 h 98"/>
                  <a:gd name="T16" fmla="*/ 17 w 59"/>
                  <a:gd name="T17" fmla="*/ 27 h 98"/>
                  <a:gd name="T18" fmla="*/ 2 w 59"/>
                  <a:gd name="T19" fmla="*/ 76 h 98"/>
                  <a:gd name="T20" fmla="*/ 14 w 59"/>
                  <a:gd name="T21" fmla="*/ 96 h 98"/>
                  <a:gd name="T22" fmla="*/ 14 w 59"/>
                  <a:gd name="T23" fmla="*/ 96 h 98"/>
                  <a:gd name="T24" fmla="*/ 35 w 59"/>
                  <a:gd name="T25" fmla="*/ 85 h 98"/>
                  <a:gd name="T26" fmla="*/ 59 w 59"/>
                  <a:gd name="T27" fmla="*/ 6 h 98"/>
                  <a:gd name="T28" fmla="*/ 57 w 59"/>
                  <a:gd name="T29" fmla="*/ 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98">
                    <a:moveTo>
                      <a:pt x="57" y="5"/>
                    </a:moveTo>
                    <a:cubicBezTo>
                      <a:pt x="56" y="5"/>
                      <a:pt x="56" y="5"/>
                      <a:pt x="56" y="5"/>
                    </a:cubicBezTo>
                    <a:cubicBezTo>
                      <a:pt x="54" y="4"/>
                      <a:pt x="54" y="4"/>
                      <a:pt x="54" y="4"/>
                    </a:cubicBezTo>
                    <a:cubicBezTo>
                      <a:pt x="54" y="4"/>
                      <a:pt x="54" y="4"/>
                      <a:pt x="54" y="4"/>
                    </a:cubicBezTo>
                    <a:cubicBezTo>
                      <a:pt x="40" y="1"/>
                      <a:pt x="40" y="1"/>
                      <a:pt x="40" y="1"/>
                    </a:cubicBezTo>
                    <a:cubicBezTo>
                      <a:pt x="37" y="0"/>
                      <a:pt x="33" y="0"/>
                      <a:pt x="30" y="2"/>
                    </a:cubicBezTo>
                    <a:cubicBezTo>
                      <a:pt x="26" y="4"/>
                      <a:pt x="24" y="6"/>
                      <a:pt x="22" y="10"/>
                    </a:cubicBezTo>
                    <a:cubicBezTo>
                      <a:pt x="17" y="27"/>
                      <a:pt x="17" y="27"/>
                      <a:pt x="17" y="27"/>
                    </a:cubicBezTo>
                    <a:cubicBezTo>
                      <a:pt x="17" y="27"/>
                      <a:pt x="17" y="27"/>
                      <a:pt x="17" y="27"/>
                    </a:cubicBezTo>
                    <a:cubicBezTo>
                      <a:pt x="2" y="76"/>
                      <a:pt x="2" y="76"/>
                      <a:pt x="2" y="76"/>
                    </a:cubicBezTo>
                    <a:cubicBezTo>
                      <a:pt x="0" y="84"/>
                      <a:pt x="5" y="93"/>
                      <a:pt x="14" y="96"/>
                    </a:cubicBezTo>
                    <a:cubicBezTo>
                      <a:pt x="14" y="96"/>
                      <a:pt x="14" y="96"/>
                      <a:pt x="14" y="96"/>
                    </a:cubicBezTo>
                    <a:cubicBezTo>
                      <a:pt x="23" y="98"/>
                      <a:pt x="32" y="93"/>
                      <a:pt x="35" y="85"/>
                    </a:cubicBezTo>
                    <a:cubicBezTo>
                      <a:pt x="59" y="6"/>
                      <a:pt x="59" y="6"/>
                      <a:pt x="59" y="6"/>
                    </a:cubicBezTo>
                    <a:cubicBezTo>
                      <a:pt x="57" y="5"/>
                      <a:pt x="57" y="5"/>
                      <a:pt x="57" y="5"/>
                    </a:cubicBezTo>
                    <a:close/>
                  </a:path>
                </a:pathLst>
              </a:custGeom>
              <a:solidFill>
                <a:srgbClr val="484848"/>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9" name="Freeform 70"/>
              <p:cNvSpPr>
                <a:spLocks/>
              </p:cNvSpPr>
              <p:nvPr/>
            </p:nvSpPr>
            <p:spPr bwMode="auto">
              <a:xfrm>
                <a:off x="7096644" y="4045449"/>
                <a:ext cx="308188" cy="686086"/>
              </a:xfrm>
              <a:custGeom>
                <a:avLst/>
                <a:gdLst>
                  <a:gd name="T0" fmla="*/ 0 w 71"/>
                  <a:gd name="T1" fmla="*/ 157 h 158"/>
                  <a:gd name="T2" fmla="*/ 1 w 71"/>
                  <a:gd name="T3" fmla="*/ 158 h 158"/>
                  <a:gd name="T4" fmla="*/ 46 w 71"/>
                  <a:gd name="T5" fmla="*/ 139 h 158"/>
                  <a:gd name="T6" fmla="*/ 38 w 71"/>
                  <a:gd name="T7" fmla="*/ 102 h 158"/>
                  <a:gd name="T8" fmla="*/ 71 w 71"/>
                  <a:gd name="T9" fmla="*/ 25 h 158"/>
                  <a:gd name="T10" fmla="*/ 68 w 71"/>
                  <a:gd name="T11" fmla="*/ 21 h 158"/>
                  <a:gd name="T12" fmla="*/ 23 w 71"/>
                  <a:gd name="T13" fmla="*/ 0 h 158"/>
                  <a:gd name="T14" fmla="*/ 0 w 71"/>
                  <a:gd name="T15" fmla="*/ 0 h 158"/>
                  <a:gd name="T16" fmla="*/ 0 w 71"/>
                  <a:gd name="T17" fmla="*/ 15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58">
                    <a:moveTo>
                      <a:pt x="0" y="157"/>
                    </a:moveTo>
                    <a:cubicBezTo>
                      <a:pt x="1" y="158"/>
                      <a:pt x="1" y="158"/>
                      <a:pt x="1" y="158"/>
                    </a:cubicBezTo>
                    <a:cubicBezTo>
                      <a:pt x="46" y="139"/>
                      <a:pt x="46" y="139"/>
                      <a:pt x="46" y="139"/>
                    </a:cubicBezTo>
                    <a:cubicBezTo>
                      <a:pt x="38" y="102"/>
                      <a:pt x="38" y="102"/>
                      <a:pt x="38" y="102"/>
                    </a:cubicBezTo>
                    <a:cubicBezTo>
                      <a:pt x="39" y="86"/>
                      <a:pt x="58" y="50"/>
                      <a:pt x="71" y="25"/>
                    </a:cubicBezTo>
                    <a:cubicBezTo>
                      <a:pt x="68" y="21"/>
                      <a:pt x="68" y="21"/>
                      <a:pt x="68" y="21"/>
                    </a:cubicBezTo>
                    <a:cubicBezTo>
                      <a:pt x="23" y="0"/>
                      <a:pt x="23" y="0"/>
                      <a:pt x="23" y="0"/>
                    </a:cubicBezTo>
                    <a:cubicBezTo>
                      <a:pt x="15" y="0"/>
                      <a:pt x="8" y="0"/>
                      <a:pt x="0" y="0"/>
                    </a:cubicBezTo>
                    <a:lnTo>
                      <a:pt x="0" y="157"/>
                    </a:lnTo>
                    <a:close/>
                  </a:path>
                </a:pathLst>
              </a:cu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0" name="Freeform 71"/>
              <p:cNvSpPr>
                <a:spLocks/>
              </p:cNvSpPr>
              <p:nvPr/>
            </p:nvSpPr>
            <p:spPr bwMode="auto">
              <a:xfrm>
                <a:off x="6810469" y="4045449"/>
                <a:ext cx="291679" cy="686086"/>
              </a:xfrm>
              <a:custGeom>
                <a:avLst/>
                <a:gdLst>
                  <a:gd name="T0" fmla="*/ 52 w 67"/>
                  <a:gd name="T1" fmla="*/ 0 h 158"/>
                  <a:gd name="T2" fmla="*/ 52 w 67"/>
                  <a:gd name="T3" fmla="*/ 0 h 158"/>
                  <a:gd name="T4" fmla="*/ 52 w 67"/>
                  <a:gd name="T5" fmla="*/ 0 h 158"/>
                  <a:gd name="T6" fmla="*/ 51 w 67"/>
                  <a:gd name="T7" fmla="*/ 0 h 158"/>
                  <a:gd name="T8" fmla="*/ 51 w 67"/>
                  <a:gd name="T9" fmla="*/ 0 h 158"/>
                  <a:gd name="T10" fmla="*/ 51 w 67"/>
                  <a:gd name="T11" fmla="*/ 0 h 158"/>
                  <a:gd name="T12" fmla="*/ 51 w 67"/>
                  <a:gd name="T13" fmla="*/ 0 h 158"/>
                  <a:gd name="T14" fmla="*/ 51 w 67"/>
                  <a:gd name="T15" fmla="*/ 0 h 158"/>
                  <a:gd name="T16" fmla="*/ 50 w 67"/>
                  <a:gd name="T17" fmla="*/ 0 h 158"/>
                  <a:gd name="T18" fmla="*/ 50 w 67"/>
                  <a:gd name="T19" fmla="*/ 0 h 158"/>
                  <a:gd name="T20" fmla="*/ 50 w 67"/>
                  <a:gd name="T21" fmla="*/ 0 h 158"/>
                  <a:gd name="T22" fmla="*/ 50 w 67"/>
                  <a:gd name="T23" fmla="*/ 0 h 158"/>
                  <a:gd name="T24" fmla="*/ 50 w 67"/>
                  <a:gd name="T25" fmla="*/ 0 h 158"/>
                  <a:gd name="T26" fmla="*/ 49 w 67"/>
                  <a:gd name="T27" fmla="*/ 0 h 158"/>
                  <a:gd name="T28" fmla="*/ 49 w 67"/>
                  <a:gd name="T29" fmla="*/ 0 h 158"/>
                  <a:gd name="T30" fmla="*/ 49 w 67"/>
                  <a:gd name="T31" fmla="*/ 0 h 158"/>
                  <a:gd name="T32" fmla="*/ 49 w 67"/>
                  <a:gd name="T33" fmla="*/ 0 h 158"/>
                  <a:gd name="T34" fmla="*/ 49 w 67"/>
                  <a:gd name="T35" fmla="*/ 0 h 158"/>
                  <a:gd name="T36" fmla="*/ 49 w 67"/>
                  <a:gd name="T37" fmla="*/ 0 h 158"/>
                  <a:gd name="T38" fmla="*/ 49 w 67"/>
                  <a:gd name="T39" fmla="*/ 0 h 158"/>
                  <a:gd name="T40" fmla="*/ 48 w 67"/>
                  <a:gd name="T41" fmla="*/ 0 h 158"/>
                  <a:gd name="T42" fmla="*/ 48 w 67"/>
                  <a:gd name="T43" fmla="*/ 0 h 158"/>
                  <a:gd name="T44" fmla="*/ 48 w 67"/>
                  <a:gd name="T45" fmla="*/ 0 h 158"/>
                  <a:gd name="T46" fmla="*/ 48 w 67"/>
                  <a:gd name="T47" fmla="*/ 0 h 158"/>
                  <a:gd name="T48" fmla="*/ 48 w 67"/>
                  <a:gd name="T49" fmla="*/ 0 h 158"/>
                  <a:gd name="T50" fmla="*/ 48 w 67"/>
                  <a:gd name="T51" fmla="*/ 0 h 158"/>
                  <a:gd name="T52" fmla="*/ 47 w 67"/>
                  <a:gd name="T53" fmla="*/ 0 h 158"/>
                  <a:gd name="T54" fmla="*/ 47 w 67"/>
                  <a:gd name="T55" fmla="*/ 0 h 158"/>
                  <a:gd name="T56" fmla="*/ 2 w 67"/>
                  <a:gd name="T57" fmla="*/ 21 h 158"/>
                  <a:gd name="T58" fmla="*/ 0 w 67"/>
                  <a:gd name="T59" fmla="*/ 24 h 158"/>
                  <a:gd name="T60" fmla="*/ 16 w 67"/>
                  <a:gd name="T61" fmla="*/ 64 h 158"/>
                  <a:gd name="T62" fmla="*/ 31 w 67"/>
                  <a:gd name="T63" fmla="*/ 104 h 158"/>
                  <a:gd name="T64" fmla="*/ 22 w 67"/>
                  <a:gd name="T65" fmla="*/ 139 h 158"/>
                  <a:gd name="T66" fmla="*/ 67 w 67"/>
                  <a:gd name="T67" fmla="*/ 158 h 158"/>
                  <a:gd name="T68" fmla="*/ 67 w 67"/>
                  <a:gd name="T69" fmla="*/ 157 h 158"/>
                  <a:gd name="T70" fmla="*/ 67 w 67"/>
                  <a:gd name="T71" fmla="*/ 0 h 158"/>
                  <a:gd name="T72" fmla="*/ 52 w 67"/>
                  <a:gd name="T7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158">
                    <a:moveTo>
                      <a:pt x="52" y="0"/>
                    </a:moveTo>
                    <a:cubicBezTo>
                      <a:pt x="52" y="0"/>
                      <a:pt x="52" y="0"/>
                      <a:pt x="52" y="0"/>
                    </a:cubicBezTo>
                    <a:cubicBezTo>
                      <a:pt x="52" y="0"/>
                      <a:pt x="52" y="0"/>
                      <a:pt x="52"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0" y="0"/>
                      <a:pt x="50" y="0"/>
                      <a:pt x="50" y="0"/>
                    </a:cubicBezTo>
                    <a:cubicBezTo>
                      <a:pt x="50" y="0"/>
                      <a:pt x="50" y="0"/>
                      <a:pt x="50" y="0"/>
                    </a:cubicBezTo>
                    <a:cubicBezTo>
                      <a:pt x="50" y="0"/>
                      <a:pt x="50" y="0"/>
                      <a:pt x="50" y="0"/>
                    </a:cubicBezTo>
                    <a:cubicBezTo>
                      <a:pt x="50" y="0"/>
                      <a:pt x="50" y="0"/>
                      <a:pt x="50" y="0"/>
                    </a:cubicBezTo>
                    <a:cubicBezTo>
                      <a:pt x="50" y="0"/>
                      <a:pt x="50" y="0"/>
                      <a:pt x="50"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7" y="0"/>
                      <a:pt x="47" y="0"/>
                      <a:pt x="47" y="0"/>
                    </a:cubicBezTo>
                    <a:cubicBezTo>
                      <a:pt x="47" y="0"/>
                      <a:pt x="47" y="0"/>
                      <a:pt x="47" y="0"/>
                    </a:cubicBezTo>
                    <a:cubicBezTo>
                      <a:pt x="2" y="21"/>
                      <a:pt x="2" y="21"/>
                      <a:pt x="2" y="21"/>
                    </a:cubicBezTo>
                    <a:cubicBezTo>
                      <a:pt x="0" y="24"/>
                      <a:pt x="0" y="24"/>
                      <a:pt x="0" y="24"/>
                    </a:cubicBezTo>
                    <a:cubicBezTo>
                      <a:pt x="7" y="38"/>
                      <a:pt x="11" y="51"/>
                      <a:pt x="16" y="64"/>
                    </a:cubicBezTo>
                    <a:cubicBezTo>
                      <a:pt x="20" y="74"/>
                      <a:pt x="34" y="94"/>
                      <a:pt x="31" y="104"/>
                    </a:cubicBezTo>
                    <a:cubicBezTo>
                      <a:pt x="22" y="139"/>
                      <a:pt x="22" y="139"/>
                      <a:pt x="22" y="139"/>
                    </a:cubicBezTo>
                    <a:cubicBezTo>
                      <a:pt x="67" y="158"/>
                      <a:pt x="67" y="158"/>
                      <a:pt x="67" y="158"/>
                    </a:cubicBezTo>
                    <a:cubicBezTo>
                      <a:pt x="67" y="157"/>
                      <a:pt x="67" y="157"/>
                      <a:pt x="67" y="157"/>
                    </a:cubicBezTo>
                    <a:cubicBezTo>
                      <a:pt x="67" y="0"/>
                      <a:pt x="67" y="0"/>
                      <a:pt x="67" y="0"/>
                    </a:cubicBezTo>
                    <a:cubicBezTo>
                      <a:pt x="62" y="0"/>
                      <a:pt x="57" y="0"/>
                      <a:pt x="52" y="0"/>
                    </a:cubicBezTo>
                    <a:close/>
                  </a:path>
                </a:pathLst>
              </a:custGeom>
              <a:solidFill>
                <a:srgbClr val="484848"/>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1" name="Freeform 72"/>
              <p:cNvSpPr>
                <a:spLocks/>
              </p:cNvSpPr>
              <p:nvPr/>
            </p:nvSpPr>
            <p:spPr bwMode="auto">
              <a:xfrm>
                <a:off x="6689395" y="3296992"/>
                <a:ext cx="832842" cy="834677"/>
              </a:xfrm>
              <a:custGeom>
                <a:avLst/>
                <a:gdLst>
                  <a:gd name="T0" fmla="*/ 179 w 192"/>
                  <a:gd name="T1" fmla="*/ 91 h 192"/>
                  <a:gd name="T2" fmla="*/ 14 w 192"/>
                  <a:gd name="T3" fmla="*/ 92 h 192"/>
                  <a:gd name="T4" fmla="*/ 95 w 192"/>
                  <a:gd name="T5" fmla="*/ 0 h 192"/>
                  <a:gd name="T6" fmla="*/ 97 w 192"/>
                  <a:gd name="T7" fmla="*/ 0 h 192"/>
                  <a:gd name="T8" fmla="*/ 97 w 192"/>
                  <a:gd name="T9" fmla="*/ 0 h 192"/>
                  <a:gd name="T10" fmla="*/ 179 w 192"/>
                  <a:gd name="T11" fmla="*/ 91 h 192"/>
                </a:gdLst>
                <a:ahLst/>
                <a:cxnLst>
                  <a:cxn ang="0">
                    <a:pos x="T0" y="T1"/>
                  </a:cxn>
                  <a:cxn ang="0">
                    <a:pos x="T2" y="T3"/>
                  </a:cxn>
                  <a:cxn ang="0">
                    <a:pos x="T4" y="T5"/>
                  </a:cxn>
                  <a:cxn ang="0">
                    <a:pos x="T6" y="T7"/>
                  </a:cxn>
                  <a:cxn ang="0">
                    <a:pos x="T8" y="T9"/>
                  </a:cxn>
                  <a:cxn ang="0">
                    <a:pos x="T10" y="T11"/>
                  </a:cxn>
                </a:cxnLst>
                <a:rect l="0" t="0" r="r" b="b"/>
                <a:pathLst>
                  <a:path w="192" h="192">
                    <a:moveTo>
                      <a:pt x="179" y="91"/>
                    </a:moveTo>
                    <a:cubicBezTo>
                      <a:pt x="157" y="192"/>
                      <a:pt x="35" y="179"/>
                      <a:pt x="14" y="92"/>
                    </a:cubicBezTo>
                    <a:cubicBezTo>
                      <a:pt x="0" y="33"/>
                      <a:pt x="44" y="0"/>
                      <a:pt x="95" y="0"/>
                    </a:cubicBezTo>
                    <a:cubicBezTo>
                      <a:pt x="96" y="0"/>
                      <a:pt x="97" y="0"/>
                      <a:pt x="97" y="0"/>
                    </a:cubicBezTo>
                    <a:cubicBezTo>
                      <a:pt x="97" y="0"/>
                      <a:pt x="97" y="0"/>
                      <a:pt x="97" y="0"/>
                    </a:cubicBezTo>
                    <a:cubicBezTo>
                      <a:pt x="146" y="2"/>
                      <a:pt x="192" y="34"/>
                      <a:pt x="179" y="91"/>
                    </a:cubicBezTo>
                    <a:close/>
                  </a:path>
                </a:pathLst>
              </a:custGeom>
              <a:solidFill>
                <a:srgbClr val="75524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2" name="Freeform 73"/>
              <p:cNvSpPr>
                <a:spLocks/>
              </p:cNvSpPr>
              <p:nvPr/>
            </p:nvSpPr>
            <p:spPr bwMode="auto">
              <a:xfrm>
                <a:off x="6689395" y="3296992"/>
                <a:ext cx="420091" cy="643894"/>
              </a:xfrm>
              <a:custGeom>
                <a:avLst/>
                <a:gdLst>
                  <a:gd name="T0" fmla="*/ 53 w 97"/>
                  <a:gd name="T1" fmla="*/ 148 h 148"/>
                  <a:gd name="T2" fmla="*/ 14 w 97"/>
                  <a:gd name="T3" fmla="*/ 92 h 148"/>
                  <a:gd name="T4" fmla="*/ 95 w 97"/>
                  <a:gd name="T5" fmla="*/ 0 h 148"/>
                  <a:gd name="T6" fmla="*/ 97 w 97"/>
                  <a:gd name="T7" fmla="*/ 0 h 148"/>
                  <a:gd name="T8" fmla="*/ 97 w 97"/>
                  <a:gd name="T9" fmla="*/ 148 h 148"/>
                  <a:gd name="T10" fmla="*/ 53 w 97"/>
                  <a:gd name="T11" fmla="*/ 148 h 148"/>
                </a:gdLst>
                <a:ahLst/>
                <a:cxnLst>
                  <a:cxn ang="0">
                    <a:pos x="T0" y="T1"/>
                  </a:cxn>
                  <a:cxn ang="0">
                    <a:pos x="T2" y="T3"/>
                  </a:cxn>
                  <a:cxn ang="0">
                    <a:pos x="T4" y="T5"/>
                  </a:cxn>
                  <a:cxn ang="0">
                    <a:pos x="T6" y="T7"/>
                  </a:cxn>
                  <a:cxn ang="0">
                    <a:pos x="T8" y="T9"/>
                  </a:cxn>
                  <a:cxn ang="0">
                    <a:pos x="T10" y="T11"/>
                  </a:cxn>
                </a:cxnLst>
                <a:rect l="0" t="0" r="r" b="b"/>
                <a:pathLst>
                  <a:path w="97" h="148">
                    <a:moveTo>
                      <a:pt x="53" y="148"/>
                    </a:moveTo>
                    <a:cubicBezTo>
                      <a:pt x="35" y="136"/>
                      <a:pt x="20" y="117"/>
                      <a:pt x="14" y="92"/>
                    </a:cubicBezTo>
                    <a:cubicBezTo>
                      <a:pt x="0" y="33"/>
                      <a:pt x="44" y="0"/>
                      <a:pt x="95" y="0"/>
                    </a:cubicBezTo>
                    <a:cubicBezTo>
                      <a:pt x="96" y="0"/>
                      <a:pt x="96" y="0"/>
                      <a:pt x="97" y="0"/>
                    </a:cubicBezTo>
                    <a:cubicBezTo>
                      <a:pt x="97" y="148"/>
                      <a:pt x="97" y="148"/>
                      <a:pt x="97" y="148"/>
                    </a:cubicBezTo>
                    <a:lnTo>
                      <a:pt x="53" y="148"/>
                    </a:lnTo>
                    <a:close/>
                  </a:path>
                </a:pathLst>
              </a:custGeom>
              <a:solidFill>
                <a:srgbClr val="8A625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3" name="Freeform 74"/>
              <p:cNvSpPr>
                <a:spLocks/>
              </p:cNvSpPr>
              <p:nvPr/>
            </p:nvSpPr>
            <p:spPr bwMode="auto">
              <a:xfrm>
                <a:off x="6992079" y="3940885"/>
                <a:ext cx="221970" cy="339375"/>
              </a:xfrm>
              <a:custGeom>
                <a:avLst/>
                <a:gdLst>
                  <a:gd name="T0" fmla="*/ 60 w 121"/>
                  <a:gd name="T1" fmla="*/ 185 h 185"/>
                  <a:gd name="T2" fmla="*/ 0 w 121"/>
                  <a:gd name="T3" fmla="*/ 64 h 185"/>
                  <a:gd name="T4" fmla="*/ 26 w 121"/>
                  <a:gd name="T5" fmla="*/ 54 h 185"/>
                  <a:gd name="T6" fmla="*/ 12 w 121"/>
                  <a:gd name="T7" fmla="*/ 0 h 185"/>
                  <a:gd name="T8" fmla="*/ 107 w 121"/>
                  <a:gd name="T9" fmla="*/ 0 h 185"/>
                  <a:gd name="T10" fmla="*/ 97 w 121"/>
                  <a:gd name="T11" fmla="*/ 52 h 185"/>
                  <a:gd name="T12" fmla="*/ 121 w 121"/>
                  <a:gd name="T13" fmla="*/ 61 h 185"/>
                  <a:gd name="T14" fmla="*/ 60 w 121"/>
                  <a:gd name="T15" fmla="*/ 185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85">
                    <a:moveTo>
                      <a:pt x="60" y="185"/>
                    </a:moveTo>
                    <a:lnTo>
                      <a:pt x="0" y="64"/>
                    </a:lnTo>
                    <a:lnTo>
                      <a:pt x="26" y="54"/>
                    </a:lnTo>
                    <a:lnTo>
                      <a:pt x="12" y="0"/>
                    </a:lnTo>
                    <a:lnTo>
                      <a:pt x="107" y="0"/>
                    </a:lnTo>
                    <a:lnTo>
                      <a:pt x="97" y="52"/>
                    </a:lnTo>
                    <a:lnTo>
                      <a:pt x="121" y="61"/>
                    </a:lnTo>
                    <a:lnTo>
                      <a:pt x="60"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75"/>
              <p:cNvSpPr>
                <a:spLocks/>
              </p:cNvSpPr>
              <p:nvPr/>
            </p:nvSpPr>
            <p:spPr bwMode="auto">
              <a:xfrm>
                <a:off x="6992079" y="3935382"/>
                <a:ext cx="225638" cy="183445"/>
              </a:xfrm>
              <a:custGeom>
                <a:avLst/>
                <a:gdLst>
                  <a:gd name="T0" fmla="*/ 0 w 52"/>
                  <a:gd name="T1" fmla="*/ 28 h 42"/>
                  <a:gd name="T2" fmla="*/ 8 w 52"/>
                  <a:gd name="T3" fmla="*/ 22 h 42"/>
                  <a:gd name="T4" fmla="*/ 5 w 52"/>
                  <a:gd name="T5" fmla="*/ 0 h 42"/>
                  <a:gd name="T6" fmla="*/ 47 w 52"/>
                  <a:gd name="T7" fmla="*/ 1 h 42"/>
                  <a:gd name="T8" fmla="*/ 44 w 52"/>
                  <a:gd name="T9" fmla="*/ 22 h 42"/>
                  <a:gd name="T10" fmla="*/ 52 w 52"/>
                  <a:gd name="T11" fmla="*/ 27 h 42"/>
                  <a:gd name="T12" fmla="*/ 26 w 52"/>
                  <a:gd name="T13" fmla="*/ 42 h 42"/>
                  <a:gd name="T14" fmla="*/ 0 w 52"/>
                  <a:gd name="T15" fmla="*/ 28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2">
                    <a:moveTo>
                      <a:pt x="0" y="28"/>
                    </a:moveTo>
                    <a:cubicBezTo>
                      <a:pt x="8" y="22"/>
                      <a:pt x="8" y="22"/>
                      <a:pt x="8" y="22"/>
                    </a:cubicBezTo>
                    <a:cubicBezTo>
                      <a:pt x="5" y="0"/>
                      <a:pt x="5" y="0"/>
                      <a:pt x="5" y="0"/>
                    </a:cubicBezTo>
                    <a:cubicBezTo>
                      <a:pt x="47" y="1"/>
                      <a:pt x="47" y="1"/>
                      <a:pt x="47" y="1"/>
                    </a:cubicBezTo>
                    <a:cubicBezTo>
                      <a:pt x="44" y="22"/>
                      <a:pt x="44" y="22"/>
                      <a:pt x="44" y="22"/>
                    </a:cubicBezTo>
                    <a:cubicBezTo>
                      <a:pt x="52" y="27"/>
                      <a:pt x="52" y="27"/>
                      <a:pt x="52" y="27"/>
                    </a:cubicBezTo>
                    <a:cubicBezTo>
                      <a:pt x="47" y="36"/>
                      <a:pt x="37" y="42"/>
                      <a:pt x="26" y="42"/>
                    </a:cubicBezTo>
                    <a:cubicBezTo>
                      <a:pt x="15" y="42"/>
                      <a:pt x="5" y="36"/>
                      <a:pt x="0" y="28"/>
                    </a:cubicBezTo>
                    <a:close/>
                  </a:path>
                </a:pathLst>
              </a:custGeom>
              <a:solidFill>
                <a:srgbClr val="E0D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76"/>
              <p:cNvSpPr>
                <a:spLocks/>
              </p:cNvSpPr>
              <p:nvPr/>
            </p:nvSpPr>
            <p:spPr bwMode="auto">
              <a:xfrm>
                <a:off x="6992079" y="3935382"/>
                <a:ext cx="117405" cy="183445"/>
              </a:xfrm>
              <a:custGeom>
                <a:avLst/>
                <a:gdLst>
                  <a:gd name="T0" fmla="*/ 0 w 27"/>
                  <a:gd name="T1" fmla="*/ 28 h 42"/>
                  <a:gd name="T2" fmla="*/ 8 w 27"/>
                  <a:gd name="T3" fmla="*/ 22 h 42"/>
                  <a:gd name="T4" fmla="*/ 5 w 27"/>
                  <a:gd name="T5" fmla="*/ 0 h 42"/>
                  <a:gd name="T6" fmla="*/ 27 w 27"/>
                  <a:gd name="T7" fmla="*/ 1 h 42"/>
                  <a:gd name="T8" fmla="*/ 27 w 27"/>
                  <a:gd name="T9" fmla="*/ 42 h 42"/>
                  <a:gd name="T10" fmla="*/ 26 w 27"/>
                  <a:gd name="T11" fmla="*/ 42 h 42"/>
                  <a:gd name="T12" fmla="*/ 0 w 27"/>
                  <a:gd name="T13" fmla="*/ 28 h 42"/>
                </a:gdLst>
                <a:ahLst/>
                <a:cxnLst>
                  <a:cxn ang="0">
                    <a:pos x="T0" y="T1"/>
                  </a:cxn>
                  <a:cxn ang="0">
                    <a:pos x="T2" y="T3"/>
                  </a:cxn>
                  <a:cxn ang="0">
                    <a:pos x="T4" y="T5"/>
                  </a:cxn>
                  <a:cxn ang="0">
                    <a:pos x="T6" y="T7"/>
                  </a:cxn>
                  <a:cxn ang="0">
                    <a:pos x="T8" y="T9"/>
                  </a:cxn>
                  <a:cxn ang="0">
                    <a:pos x="T10" y="T11"/>
                  </a:cxn>
                  <a:cxn ang="0">
                    <a:pos x="T12" y="T13"/>
                  </a:cxn>
                </a:cxnLst>
                <a:rect l="0" t="0" r="r" b="b"/>
                <a:pathLst>
                  <a:path w="27" h="42">
                    <a:moveTo>
                      <a:pt x="0" y="28"/>
                    </a:moveTo>
                    <a:cubicBezTo>
                      <a:pt x="8" y="22"/>
                      <a:pt x="8" y="22"/>
                      <a:pt x="8" y="22"/>
                    </a:cubicBezTo>
                    <a:cubicBezTo>
                      <a:pt x="5" y="0"/>
                      <a:pt x="5" y="0"/>
                      <a:pt x="5" y="0"/>
                    </a:cubicBezTo>
                    <a:cubicBezTo>
                      <a:pt x="27" y="1"/>
                      <a:pt x="27" y="1"/>
                      <a:pt x="27" y="1"/>
                    </a:cubicBezTo>
                    <a:cubicBezTo>
                      <a:pt x="27" y="42"/>
                      <a:pt x="27" y="42"/>
                      <a:pt x="27" y="42"/>
                    </a:cubicBezTo>
                    <a:cubicBezTo>
                      <a:pt x="27" y="42"/>
                      <a:pt x="26" y="42"/>
                      <a:pt x="26" y="42"/>
                    </a:cubicBezTo>
                    <a:cubicBezTo>
                      <a:pt x="15" y="42"/>
                      <a:pt x="5" y="36"/>
                      <a:pt x="0" y="28"/>
                    </a:cubicBezTo>
                    <a:close/>
                  </a:path>
                </a:pathLst>
              </a:custGeom>
              <a:solidFill>
                <a:srgbClr val="EAE5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77"/>
              <p:cNvSpPr>
                <a:spLocks/>
              </p:cNvSpPr>
              <p:nvPr/>
            </p:nvSpPr>
            <p:spPr bwMode="auto">
              <a:xfrm>
                <a:off x="7014093" y="3935382"/>
                <a:ext cx="183445" cy="117405"/>
              </a:xfrm>
              <a:custGeom>
                <a:avLst/>
                <a:gdLst>
                  <a:gd name="T0" fmla="*/ 3 w 42"/>
                  <a:gd name="T1" fmla="*/ 22 h 27"/>
                  <a:gd name="T2" fmla="*/ 3 w 42"/>
                  <a:gd name="T3" fmla="*/ 22 h 27"/>
                  <a:gd name="T4" fmla="*/ 0 w 42"/>
                  <a:gd name="T5" fmla="*/ 0 h 27"/>
                  <a:gd name="T6" fmla="*/ 42 w 42"/>
                  <a:gd name="T7" fmla="*/ 1 h 27"/>
                  <a:gd name="T8" fmla="*/ 39 w 42"/>
                  <a:gd name="T9" fmla="*/ 22 h 27"/>
                  <a:gd name="T10" fmla="*/ 40 w 42"/>
                  <a:gd name="T11" fmla="*/ 23 h 27"/>
                  <a:gd name="T12" fmla="*/ 3 w 42"/>
                  <a:gd name="T13" fmla="*/ 22 h 27"/>
                </a:gdLst>
                <a:ahLst/>
                <a:cxnLst>
                  <a:cxn ang="0">
                    <a:pos x="T0" y="T1"/>
                  </a:cxn>
                  <a:cxn ang="0">
                    <a:pos x="T2" y="T3"/>
                  </a:cxn>
                  <a:cxn ang="0">
                    <a:pos x="T4" y="T5"/>
                  </a:cxn>
                  <a:cxn ang="0">
                    <a:pos x="T6" y="T7"/>
                  </a:cxn>
                  <a:cxn ang="0">
                    <a:pos x="T8" y="T9"/>
                  </a:cxn>
                  <a:cxn ang="0">
                    <a:pos x="T10" y="T11"/>
                  </a:cxn>
                  <a:cxn ang="0">
                    <a:pos x="T12" y="T13"/>
                  </a:cxn>
                </a:cxnLst>
                <a:rect l="0" t="0" r="r" b="b"/>
                <a:pathLst>
                  <a:path w="42" h="27">
                    <a:moveTo>
                      <a:pt x="3" y="22"/>
                    </a:moveTo>
                    <a:cubicBezTo>
                      <a:pt x="3" y="22"/>
                      <a:pt x="3" y="22"/>
                      <a:pt x="3" y="22"/>
                    </a:cubicBezTo>
                    <a:cubicBezTo>
                      <a:pt x="0" y="0"/>
                      <a:pt x="0" y="0"/>
                      <a:pt x="0" y="0"/>
                    </a:cubicBezTo>
                    <a:cubicBezTo>
                      <a:pt x="42" y="1"/>
                      <a:pt x="42" y="1"/>
                      <a:pt x="42" y="1"/>
                    </a:cubicBezTo>
                    <a:cubicBezTo>
                      <a:pt x="39" y="22"/>
                      <a:pt x="39" y="22"/>
                      <a:pt x="39" y="22"/>
                    </a:cubicBezTo>
                    <a:cubicBezTo>
                      <a:pt x="40" y="23"/>
                      <a:pt x="40" y="23"/>
                      <a:pt x="40" y="23"/>
                    </a:cubicBezTo>
                    <a:cubicBezTo>
                      <a:pt x="28" y="27"/>
                      <a:pt x="15" y="26"/>
                      <a:pt x="3" y="22"/>
                    </a:cubicBezTo>
                    <a:close/>
                  </a:path>
                </a:pathLst>
              </a:custGeom>
              <a:solidFill>
                <a:srgbClr val="CAC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78"/>
              <p:cNvSpPr>
                <a:spLocks/>
              </p:cNvSpPr>
              <p:nvPr/>
            </p:nvSpPr>
            <p:spPr bwMode="auto">
              <a:xfrm>
                <a:off x="7014093" y="3935382"/>
                <a:ext cx="95392" cy="113736"/>
              </a:xfrm>
              <a:custGeom>
                <a:avLst/>
                <a:gdLst>
                  <a:gd name="T0" fmla="*/ 3 w 22"/>
                  <a:gd name="T1" fmla="*/ 22 h 26"/>
                  <a:gd name="T2" fmla="*/ 3 w 22"/>
                  <a:gd name="T3" fmla="*/ 22 h 26"/>
                  <a:gd name="T4" fmla="*/ 0 w 22"/>
                  <a:gd name="T5" fmla="*/ 0 h 26"/>
                  <a:gd name="T6" fmla="*/ 22 w 22"/>
                  <a:gd name="T7" fmla="*/ 1 h 26"/>
                  <a:gd name="T8" fmla="*/ 22 w 22"/>
                  <a:gd name="T9" fmla="*/ 25 h 26"/>
                  <a:gd name="T10" fmla="*/ 3 w 22"/>
                  <a:gd name="T11" fmla="*/ 22 h 26"/>
                </a:gdLst>
                <a:ahLst/>
                <a:cxnLst>
                  <a:cxn ang="0">
                    <a:pos x="T0" y="T1"/>
                  </a:cxn>
                  <a:cxn ang="0">
                    <a:pos x="T2" y="T3"/>
                  </a:cxn>
                  <a:cxn ang="0">
                    <a:pos x="T4" y="T5"/>
                  </a:cxn>
                  <a:cxn ang="0">
                    <a:pos x="T6" y="T7"/>
                  </a:cxn>
                  <a:cxn ang="0">
                    <a:pos x="T8" y="T9"/>
                  </a:cxn>
                  <a:cxn ang="0">
                    <a:pos x="T10" y="T11"/>
                  </a:cxn>
                </a:cxnLst>
                <a:rect l="0" t="0" r="r" b="b"/>
                <a:pathLst>
                  <a:path w="22" h="26">
                    <a:moveTo>
                      <a:pt x="3" y="22"/>
                    </a:moveTo>
                    <a:cubicBezTo>
                      <a:pt x="3" y="22"/>
                      <a:pt x="3" y="22"/>
                      <a:pt x="3" y="22"/>
                    </a:cubicBezTo>
                    <a:cubicBezTo>
                      <a:pt x="0" y="0"/>
                      <a:pt x="0" y="0"/>
                      <a:pt x="0" y="0"/>
                    </a:cubicBezTo>
                    <a:cubicBezTo>
                      <a:pt x="22" y="1"/>
                      <a:pt x="22" y="1"/>
                      <a:pt x="22" y="1"/>
                    </a:cubicBezTo>
                    <a:cubicBezTo>
                      <a:pt x="22" y="25"/>
                      <a:pt x="22" y="25"/>
                      <a:pt x="22" y="25"/>
                    </a:cubicBezTo>
                    <a:cubicBezTo>
                      <a:pt x="16" y="26"/>
                      <a:pt x="9" y="24"/>
                      <a:pt x="3" y="22"/>
                    </a:cubicBezTo>
                    <a:close/>
                  </a:path>
                </a:pathLst>
              </a:custGeom>
              <a:solidFill>
                <a:srgbClr val="DAD6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80"/>
              <p:cNvSpPr>
                <a:spLocks/>
              </p:cNvSpPr>
              <p:nvPr/>
            </p:nvSpPr>
            <p:spPr bwMode="auto">
              <a:xfrm>
                <a:off x="6797627" y="4232563"/>
                <a:ext cx="425593" cy="491634"/>
              </a:xfrm>
              <a:custGeom>
                <a:avLst/>
                <a:gdLst>
                  <a:gd name="T0" fmla="*/ 80 w 232"/>
                  <a:gd name="T1" fmla="*/ 0 h 268"/>
                  <a:gd name="T2" fmla="*/ 232 w 232"/>
                  <a:gd name="T3" fmla="*/ 49 h 268"/>
                  <a:gd name="T4" fmla="*/ 154 w 232"/>
                  <a:gd name="T5" fmla="*/ 268 h 268"/>
                  <a:gd name="T6" fmla="*/ 0 w 232"/>
                  <a:gd name="T7" fmla="*/ 218 h 268"/>
                  <a:gd name="T8" fmla="*/ 80 w 232"/>
                  <a:gd name="T9" fmla="*/ 0 h 268"/>
                </a:gdLst>
                <a:ahLst/>
                <a:cxnLst>
                  <a:cxn ang="0">
                    <a:pos x="T0" y="T1"/>
                  </a:cxn>
                  <a:cxn ang="0">
                    <a:pos x="T2" y="T3"/>
                  </a:cxn>
                  <a:cxn ang="0">
                    <a:pos x="T4" y="T5"/>
                  </a:cxn>
                  <a:cxn ang="0">
                    <a:pos x="T6" y="T7"/>
                  </a:cxn>
                  <a:cxn ang="0">
                    <a:pos x="T8" y="T9"/>
                  </a:cxn>
                </a:cxnLst>
                <a:rect l="0" t="0" r="r" b="b"/>
                <a:pathLst>
                  <a:path w="232" h="268">
                    <a:moveTo>
                      <a:pt x="80" y="0"/>
                    </a:moveTo>
                    <a:lnTo>
                      <a:pt x="232" y="49"/>
                    </a:lnTo>
                    <a:lnTo>
                      <a:pt x="154" y="268"/>
                    </a:lnTo>
                    <a:lnTo>
                      <a:pt x="0" y="218"/>
                    </a:lnTo>
                    <a:lnTo>
                      <a:pt x="80" y="0"/>
                    </a:lnTo>
                    <a:close/>
                  </a:path>
                </a:pathLst>
              </a:custGeom>
              <a:solidFill>
                <a:srgbClr val="E0D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81"/>
              <p:cNvSpPr>
                <a:spLocks/>
              </p:cNvSpPr>
              <p:nvPr/>
            </p:nvSpPr>
            <p:spPr bwMode="auto">
              <a:xfrm>
                <a:off x="6788456" y="4214219"/>
                <a:ext cx="425593" cy="495303"/>
              </a:xfrm>
              <a:custGeom>
                <a:avLst/>
                <a:gdLst>
                  <a:gd name="T0" fmla="*/ 78 w 232"/>
                  <a:gd name="T1" fmla="*/ 0 h 270"/>
                  <a:gd name="T2" fmla="*/ 232 w 232"/>
                  <a:gd name="T3" fmla="*/ 52 h 270"/>
                  <a:gd name="T4" fmla="*/ 154 w 232"/>
                  <a:gd name="T5" fmla="*/ 270 h 270"/>
                  <a:gd name="T6" fmla="*/ 0 w 232"/>
                  <a:gd name="T7" fmla="*/ 218 h 270"/>
                  <a:gd name="T8" fmla="*/ 78 w 232"/>
                  <a:gd name="T9" fmla="*/ 0 h 270"/>
                </a:gdLst>
                <a:ahLst/>
                <a:cxnLst>
                  <a:cxn ang="0">
                    <a:pos x="T0" y="T1"/>
                  </a:cxn>
                  <a:cxn ang="0">
                    <a:pos x="T2" y="T3"/>
                  </a:cxn>
                  <a:cxn ang="0">
                    <a:pos x="T4" y="T5"/>
                  </a:cxn>
                  <a:cxn ang="0">
                    <a:pos x="T6" y="T7"/>
                  </a:cxn>
                  <a:cxn ang="0">
                    <a:pos x="T8" y="T9"/>
                  </a:cxn>
                </a:cxnLst>
                <a:rect l="0" t="0" r="r" b="b"/>
                <a:pathLst>
                  <a:path w="232" h="270">
                    <a:moveTo>
                      <a:pt x="78" y="0"/>
                    </a:moveTo>
                    <a:lnTo>
                      <a:pt x="232" y="52"/>
                    </a:lnTo>
                    <a:lnTo>
                      <a:pt x="154" y="270"/>
                    </a:lnTo>
                    <a:lnTo>
                      <a:pt x="0" y="218"/>
                    </a:lnTo>
                    <a:lnTo>
                      <a:pt x="78" y="0"/>
                    </a:lnTo>
                    <a:close/>
                  </a:path>
                </a:pathLst>
              </a:custGeom>
              <a:solidFill>
                <a:schemeClr val="accent5">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0" name="Freeform 82"/>
              <p:cNvSpPr>
                <a:spLocks/>
              </p:cNvSpPr>
              <p:nvPr/>
            </p:nvSpPr>
            <p:spPr bwMode="auto">
              <a:xfrm>
                <a:off x="6905861" y="4271086"/>
                <a:ext cx="308188" cy="438435"/>
              </a:xfrm>
              <a:custGeom>
                <a:avLst/>
                <a:gdLst>
                  <a:gd name="T0" fmla="*/ 107 w 168"/>
                  <a:gd name="T1" fmla="*/ 0 h 239"/>
                  <a:gd name="T2" fmla="*/ 168 w 168"/>
                  <a:gd name="T3" fmla="*/ 21 h 239"/>
                  <a:gd name="T4" fmla="*/ 90 w 168"/>
                  <a:gd name="T5" fmla="*/ 239 h 239"/>
                  <a:gd name="T6" fmla="*/ 0 w 168"/>
                  <a:gd name="T7" fmla="*/ 209 h 239"/>
                  <a:gd name="T8" fmla="*/ 107 w 168"/>
                  <a:gd name="T9" fmla="*/ 0 h 239"/>
                </a:gdLst>
                <a:ahLst/>
                <a:cxnLst>
                  <a:cxn ang="0">
                    <a:pos x="T0" y="T1"/>
                  </a:cxn>
                  <a:cxn ang="0">
                    <a:pos x="T2" y="T3"/>
                  </a:cxn>
                  <a:cxn ang="0">
                    <a:pos x="T4" y="T5"/>
                  </a:cxn>
                  <a:cxn ang="0">
                    <a:pos x="T6" y="T7"/>
                  </a:cxn>
                  <a:cxn ang="0">
                    <a:pos x="T8" y="T9"/>
                  </a:cxn>
                </a:cxnLst>
                <a:rect l="0" t="0" r="r" b="b"/>
                <a:pathLst>
                  <a:path w="168" h="239">
                    <a:moveTo>
                      <a:pt x="107" y="0"/>
                    </a:moveTo>
                    <a:lnTo>
                      <a:pt x="168" y="21"/>
                    </a:lnTo>
                    <a:lnTo>
                      <a:pt x="90" y="239"/>
                    </a:lnTo>
                    <a:lnTo>
                      <a:pt x="0" y="209"/>
                    </a:lnTo>
                    <a:lnTo>
                      <a:pt x="107" y="0"/>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1" name="Freeform 83"/>
              <p:cNvSpPr>
                <a:spLocks/>
              </p:cNvSpPr>
              <p:nvPr/>
            </p:nvSpPr>
            <p:spPr bwMode="auto">
              <a:xfrm>
                <a:off x="6828814" y="3465762"/>
                <a:ext cx="554005" cy="665907"/>
              </a:xfrm>
              <a:custGeom>
                <a:avLst/>
                <a:gdLst>
                  <a:gd name="T0" fmla="*/ 64 w 128"/>
                  <a:gd name="T1" fmla="*/ 0 h 153"/>
                  <a:gd name="T2" fmla="*/ 68 w 128"/>
                  <a:gd name="T3" fmla="*/ 0 h 153"/>
                  <a:gd name="T4" fmla="*/ 111 w 128"/>
                  <a:gd name="T5" fmla="*/ 0 h 153"/>
                  <a:gd name="T6" fmla="*/ 114 w 128"/>
                  <a:gd name="T7" fmla="*/ 15 h 153"/>
                  <a:gd name="T8" fmla="*/ 127 w 128"/>
                  <a:gd name="T9" fmla="*/ 30 h 153"/>
                  <a:gd name="T10" fmla="*/ 127 w 128"/>
                  <a:gd name="T11" fmla="*/ 65 h 153"/>
                  <a:gd name="T12" fmla="*/ 1 w 128"/>
                  <a:gd name="T13" fmla="*/ 64 h 153"/>
                  <a:gd name="T14" fmla="*/ 1 w 128"/>
                  <a:gd name="T15" fmla="*/ 14 h 153"/>
                  <a:gd name="T16" fmla="*/ 11 w 128"/>
                  <a:gd name="T17" fmla="*/ 0 h 153"/>
                  <a:gd name="T18" fmla="*/ 60 w 128"/>
                  <a:gd name="T19" fmla="*/ 0 h 153"/>
                  <a:gd name="T20" fmla="*/ 64 w 128"/>
                  <a:gd name="T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53">
                    <a:moveTo>
                      <a:pt x="64" y="0"/>
                    </a:moveTo>
                    <a:cubicBezTo>
                      <a:pt x="65" y="0"/>
                      <a:pt x="67" y="0"/>
                      <a:pt x="68" y="0"/>
                    </a:cubicBezTo>
                    <a:cubicBezTo>
                      <a:pt x="111" y="0"/>
                      <a:pt x="111" y="0"/>
                      <a:pt x="111" y="0"/>
                    </a:cubicBezTo>
                    <a:cubicBezTo>
                      <a:pt x="114" y="15"/>
                      <a:pt x="114" y="15"/>
                      <a:pt x="114" y="15"/>
                    </a:cubicBezTo>
                    <a:cubicBezTo>
                      <a:pt x="127" y="30"/>
                      <a:pt x="127" y="30"/>
                      <a:pt x="127" y="30"/>
                    </a:cubicBezTo>
                    <a:cubicBezTo>
                      <a:pt x="127" y="42"/>
                      <a:pt x="128" y="54"/>
                      <a:pt x="127" y="65"/>
                    </a:cubicBezTo>
                    <a:cubicBezTo>
                      <a:pt x="121" y="153"/>
                      <a:pt x="9" y="152"/>
                      <a:pt x="1" y="64"/>
                    </a:cubicBezTo>
                    <a:cubicBezTo>
                      <a:pt x="0" y="48"/>
                      <a:pt x="1" y="31"/>
                      <a:pt x="1" y="14"/>
                    </a:cubicBezTo>
                    <a:cubicBezTo>
                      <a:pt x="11" y="0"/>
                      <a:pt x="11" y="0"/>
                      <a:pt x="11" y="0"/>
                    </a:cubicBezTo>
                    <a:cubicBezTo>
                      <a:pt x="60" y="0"/>
                      <a:pt x="60" y="0"/>
                      <a:pt x="60" y="0"/>
                    </a:cubicBezTo>
                    <a:cubicBezTo>
                      <a:pt x="61" y="0"/>
                      <a:pt x="63" y="0"/>
                      <a:pt x="64" y="0"/>
                    </a:cubicBez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2" name="Freeform 84"/>
              <p:cNvSpPr>
                <a:spLocks/>
              </p:cNvSpPr>
              <p:nvPr/>
            </p:nvSpPr>
            <p:spPr bwMode="auto">
              <a:xfrm>
                <a:off x="6828814" y="3465762"/>
                <a:ext cx="280672" cy="570516"/>
              </a:xfrm>
              <a:custGeom>
                <a:avLst/>
                <a:gdLst>
                  <a:gd name="T0" fmla="*/ 64 w 65"/>
                  <a:gd name="T1" fmla="*/ 0 h 131"/>
                  <a:gd name="T2" fmla="*/ 65 w 65"/>
                  <a:gd name="T3" fmla="*/ 0 h 131"/>
                  <a:gd name="T4" fmla="*/ 65 w 65"/>
                  <a:gd name="T5" fmla="*/ 130 h 131"/>
                  <a:gd name="T6" fmla="*/ 1 w 65"/>
                  <a:gd name="T7" fmla="*/ 64 h 131"/>
                  <a:gd name="T8" fmla="*/ 1 w 65"/>
                  <a:gd name="T9" fmla="*/ 14 h 131"/>
                  <a:gd name="T10" fmla="*/ 11 w 65"/>
                  <a:gd name="T11" fmla="*/ 0 h 131"/>
                  <a:gd name="T12" fmla="*/ 60 w 65"/>
                  <a:gd name="T13" fmla="*/ 0 h 131"/>
                  <a:gd name="T14" fmla="*/ 64 w 65"/>
                  <a:gd name="T15" fmla="*/ 0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131">
                    <a:moveTo>
                      <a:pt x="64" y="0"/>
                    </a:moveTo>
                    <a:cubicBezTo>
                      <a:pt x="64" y="0"/>
                      <a:pt x="65" y="0"/>
                      <a:pt x="65" y="0"/>
                    </a:cubicBezTo>
                    <a:cubicBezTo>
                      <a:pt x="65" y="130"/>
                      <a:pt x="65" y="130"/>
                      <a:pt x="65" y="130"/>
                    </a:cubicBezTo>
                    <a:cubicBezTo>
                      <a:pt x="35" y="131"/>
                      <a:pt x="5" y="108"/>
                      <a:pt x="1" y="64"/>
                    </a:cubicBezTo>
                    <a:cubicBezTo>
                      <a:pt x="0" y="48"/>
                      <a:pt x="1" y="31"/>
                      <a:pt x="1" y="14"/>
                    </a:cubicBezTo>
                    <a:cubicBezTo>
                      <a:pt x="11" y="0"/>
                      <a:pt x="11" y="0"/>
                      <a:pt x="11" y="0"/>
                    </a:cubicBezTo>
                    <a:cubicBezTo>
                      <a:pt x="60" y="0"/>
                      <a:pt x="60" y="0"/>
                      <a:pt x="60" y="0"/>
                    </a:cubicBezTo>
                    <a:cubicBezTo>
                      <a:pt x="61" y="0"/>
                      <a:pt x="63" y="0"/>
                      <a:pt x="64" y="0"/>
                    </a:cubicBezTo>
                    <a:close/>
                  </a:path>
                </a:pathLst>
              </a:custGeom>
              <a:solidFill>
                <a:srgbClr val="FAD9CA"/>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3" name="Freeform 85"/>
              <p:cNvSpPr>
                <a:spLocks/>
              </p:cNvSpPr>
              <p:nvPr/>
            </p:nvSpPr>
            <p:spPr bwMode="auto">
              <a:xfrm>
                <a:off x="6731587" y="3408893"/>
                <a:ext cx="698928" cy="313692"/>
              </a:xfrm>
              <a:custGeom>
                <a:avLst/>
                <a:gdLst>
                  <a:gd name="T0" fmla="*/ 161 w 161"/>
                  <a:gd name="T1" fmla="*/ 56 h 72"/>
                  <a:gd name="T2" fmla="*/ 87 w 161"/>
                  <a:gd name="T3" fmla="*/ 40 h 72"/>
                  <a:gd name="T4" fmla="*/ 87 w 161"/>
                  <a:gd name="T5" fmla="*/ 40 h 72"/>
                  <a:gd name="T6" fmla="*/ 87 w 161"/>
                  <a:gd name="T7" fmla="*/ 40 h 72"/>
                  <a:gd name="T8" fmla="*/ 87 w 161"/>
                  <a:gd name="T9" fmla="*/ 40 h 72"/>
                  <a:gd name="T10" fmla="*/ 87 w 161"/>
                  <a:gd name="T11" fmla="*/ 40 h 72"/>
                  <a:gd name="T12" fmla="*/ 87 w 161"/>
                  <a:gd name="T13" fmla="*/ 40 h 72"/>
                  <a:gd name="T14" fmla="*/ 87 w 161"/>
                  <a:gd name="T15" fmla="*/ 40 h 72"/>
                  <a:gd name="T16" fmla="*/ 87 w 161"/>
                  <a:gd name="T17" fmla="*/ 40 h 72"/>
                  <a:gd name="T18" fmla="*/ 87 w 161"/>
                  <a:gd name="T19" fmla="*/ 40 h 72"/>
                  <a:gd name="T20" fmla="*/ 87 w 161"/>
                  <a:gd name="T21" fmla="*/ 40 h 72"/>
                  <a:gd name="T22" fmla="*/ 87 w 161"/>
                  <a:gd name="T23" fmla="*/ 40 h 72"/>
                  <a:gd name="T24" fmla="*/ 87 w 161"/>
                  <a:gd name="T25" fmla="*/ 40 h 72"/>
                  <a:gd name="T26" fmla="*/ 87 w 161"/>
                  <a:gd name="T27" fmla="*/ 40 h 72"/>
                  <a:gd name="T28" fmla="*/ 87 w 161"/>
                  <a:gd name="T29" fmla="*/ 39 h 72"/>
                  <a:gd name="T30" fmla="*/ 87 w 161"/>
                  <a:gd name="T31" fmla="*/ 39 h 72"/>
                  <a:gd name="T32" fmla="*/ 87 w 161"/>
                  <a:gd name="T33" fmla="*/ 39 h 72"/>
                  <a:gd name="T34" fmla="*/ 87 w 161"/>
                  <a:gd name="T35" fmla="*/ 39 h 72"/>
                  <a:gd name="T36" fmla="*/ 87 w 161"/>
                  <a:gd name="T37" fmla="*/ 39 h 72"/>
                  <a:gd name="T38" fmla="*/ 87 w 161"/>
                  <a:gd name="T39" fmla="*/ 40 h 72"/>
                  <a:gd name="T40" fmla="*/ 87 w 161"/>
                  <a:gd name="T41" fmla="*/ 40 h 72"/>
                  <a:gd name="T42" fmla="*/ 86 w 161"/>
                  <a:gd name="T43" fmla="*/ 41 h 72"/>
                  <a:gd name="T44" fmla="*/ 86 w 161"/>
                  <a:gd name="T45" fmla="*/ 41 h 72"/>
                  <a:gd name="T46" fmla="*/ 86 w 161"/>
                  <a:gd name="T47" fmla="*/ 42 h 72"/>
                  <a:gd name="T48" fmla="*/ 86 w 161"/>
                  <a:gd name="T49" fmla="*/ 42 h 72"/>
                  <a:gd name="T50" fmla="*/ 86 w 161"/>
                  <a:gd name="T51" fmla="*/ 42 h 72"/>
                  <a:gd name="T52" fmla="*/ 20 w 161"/>
                  <a:gd name="T53" fmla="*/ 69 h 72"/>
                  <a:gd name="T54" fmla="*/ 19 w 161"/>
                  <a:gd name="T55" fmla="*/ 19 h 72"/>
                  <a:gd name="T56" fmla="*/ 87 w 161"/>
                  <a:gd name="T57" fmla="*/ 0 h 72"/>
                  <a:gd name="T58" fmla="*/ 88 w 161"/>
                  <a:gd name="T59" fmla="*/ 0 h 72"/>
                  <a:gd name="T60" fmla="*/ 112 w 161"/>
                  <a:gd name="T61" fmla="*/ 0 h 72"/>
                  <a:gd name="T62" fmla="*/ 158 w 161"/>
                  <a:gd name="T63"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72">
                    <a:moveTo>
                      <a:pt x="158" y="40"/>
                    </a:moveTo>
                    <a:cubicBezTo>
                      <a:pt x="161" y="56"/>
                      <a:pt x="161" y="56"/>
                      <a:pt x="161" y="56"/>
                    </a:cubicBezTo>
                    <a:cubicBezTo>
                      <a:pt x="149" y="64"/>
                      <a:pt x="149" y="64"/>
                      <a:pt x="149" y="64"/>
                    </a:cubicBezTo>
                    <a:cubicBezTo>
                      <a:pt x="98" y="72"/>
                      <a:pt x="90" y="51"/>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40"/>
                    </a:cubicBezTo>
                    <a:cubicBezTo>
                      <a:pt x="87" y="40"/>
                      <a:pt x="87" y="40"/>
                      <a:pt x="87" y="40"/>
                    </a:cubicBezTo>
                    <a:cubicBezTo>
                      <a:pt x="87" y="40"/>
                      <a:pt x="87" y="40"/>
                      <a:pt x="87" y="40"/>
                    </a:cubicBezTo>
                    <a:cubicBezTo>
                      <a:pt x="87" y="40"/>
                      <a:pt x="87" y="41"/>
                      <a:pt x="87" y="41"/>
                    </a:cubicBezTo>
                    <a:cubicBezTo>
                      <a:pt x="86" y="41"/>
                      <a:pt x="86" y="41"/>
                      <a:pt x="86" y="41"/>
                    </a:cubicBezTo>
                    <a:cubicBezTo>
                      <a:pt x="86" y="41"/>
                      <a:pt x="86" y="41"/>
                      <a:pt x="86" y="41"/>
                    </a:cubicBezTo>
                    <a:cubicBezTo>
                      <a:pt x="86" y="41"/>
                      <a:pt x="86" y="41"/>
                      <a:pt x="86" y="41"/>
                    </a:cubicBezTo>
                    <a:cubicBezTo>
                      <a:pt x="86" y="41"/>
                      <a:pt x="86" y="41"/>
                      <a:pt x="86" y="41"/>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79" y="66"/>
                      <a:pt x="47" y="71"/>
                      <a:pt x="20" y="69"/>
                    </a:cubicBezTo>
                    <a:cubicBezTo>
                      <a:pt x="25" y="55"/>
                      <a:pt x="0" y="50"/>
                      <a:pt x="6" y="40"/>
                    </a:cubicBezTo>
                    <a:cubicBezTo>
                      <a:pt x="19" y="19"/>
                      <a:pt x="19" y="19"/>
                      <a:pt x="19" y="19"/>
                    </a:cubicBezTo>
                    <a:cubicBezTo>
                      <a:pt x="26" y="32"/>
                      <a:pt x="24" y="0"/>
                      <a:pt x="40" y="0"/>
                    </a:cubicBezTo>
                    <a:cubicBezTo>
                      <a:pt x="87" y="0"/>
                      <a:pt x="87" y="0"/>
                      <a:pt x="87" y="0"/>
                    </a:cubicBezTo>
                    <a:cubicBezTo>
                      <a:pt x="88" y="0"/>
                      <a:pt x="88" y="0"/>
                      <a:pt x="88" y="0"/>
                    </a:cubicBezTo>
                    <a:cubicBezTo>
                      <a:pt x="88" y="0"/>
                      <a:pt x="88" y="0"/>
                      <a:pt x="88" y="0"/>
                    </a:cubicBezTo>
                    <a:cubicBezTo>
                      <a:pt x="112" y="0"/>
                      <a:pt x="112" y="0"/>
                      <a:pt x="112" y="0"/>
                    </a:cubicBezTo>
                    <a:cubicBezTo>
                      <a:pt x="112" y="0"/>
                      <a:pt x="112" y="0"/>
                      <a:pt x="112" y="0"/>
                    </a:cubicBezTo>
                    <a:cubicBezTo>
                      <a:pt x="119" y="0"/>
                      <a:pt x="119" y="0"/>
                      <a:pt x="119" y="0"/>
                    </a:cubicBezTo>
                    <a:cubicBezTo>
                      <a:pt x="140" y="0"/>
                      <a:pt x="158" y="17"/>
                      <a:pt x="158" y="39"/>
                    </a:cubicBezTo>
                    <a:cubicBezTo>
                      <a:pt x="158" y="40"/>
                      <a:pt x="158" y="40"/>
                      <a:pt x="158" y="40"/>
                    </a:cubicBezTo>
                    <a:close/>
                  </a:path>
                </a:pathLst>
              </a:custGeom>
              <a:solidFill>
                <a:srgbClr val="75524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4" name="Freeform 86"/>
              <p:cNvSpPr>
                <a:spLocks/>
              </p:cNvSpPr>
              <p:nvPr/>
            </p:nvSpPr>
            <p:spPr bwMode="auto">
              <a:xfrm>
                <a:off x="6731587" y="3408893"/>
                <a:ext cx="377898" cy="310023"/>
              </a:xfrm>
              <a:custGeom>
                <a:avLst/>
                <a:gdLst>
                  <a:gd name="T0" fmla="*/ 87 w 87"/>
                  <a:gd name="T1" fmla="*/ 39 h 71"/>
                  <a:gd name="T2" fmla="*/ 87 w 87"/>
                  <a:gd name="T3" fmla="*/ 40 h 71"/>
                  <a:gd name="T4" fmla="*/ 87 w 87"/>
                  <a:gd name="T5" fmla="*/ 40 h 71"/>
                  <a:gd name="T6" fmla="*/ 87 w 87"/>
                  <a:gd name="T7" fmla="*/ 40 h 71"/>
                  <a:gd name="T8" fmla="*/ 87 w 87"/>
                  <a:gd name="T9" fmla="*/ 41 h 71"/>
                  <a:gd name="T10" fmla="*/ 86 w 87"/>
                  <a:gd name="T11" fmla="*/ 41 h 71"/>
                  <a:gd name="T12" fmla="*/ 86 w 87"/>
                  <a:gd name="T13" fmla="*/ 41 h 71"/>
                  <a:gd name="T14" fmla="*/ 86 w 87"/>
                  <a:gd name="T15" fmla="*/ 41 h 71"/>
                  <a:gd name="T16" fmla="*/ 86 w 87"/>
                  <a:gd name="T17" fmla="*/ 41 h 71"/>
                  <a:gd name="T18" fmla="*/ 86 w 87"/>
                  <a:gd name="T19" fmla="*/ 42 h 71"/>
                  <a:gd name="T20" fmla="*/ 86 w 87"/>
                  <a:gd name="T21" fmla="*/ 42 h 71"/>
                  <a:gd name="T22" fmla="*/ 86 w 87"/>
                  <a:gd name="T23" fmla="*/ 42 h 71"/>
                  <a:gd name="T24" fmla="*/ 86 w 87"/>
                  <a:gd name="T25" fmla="*/ 42 h 71"/>
                  <a:gd name="T26" fmla="*/ 86 w 87"/>
                  <a:gd name="T27" fmla="*/ 42 h 71"/>
                  <a:gd name="T28" fmla="*/ 86 w 87"/>
                  <a:gd name="T29" fmla="*/ 42 h 71"/>
                  <a:gd name="T30" fmla="*/ 20 w 87"/>
                  <a:gd name="T31" fmla="*/ 69 h 71"/>
                  <a:gd name="T32" fmla="*/ 6 w 87"/>
                  <a:gd name="T33" fmla="*/ 40 h 71"/>
                  <a:gd name="T34" fmla="*/ 19 w 87"/>
                  <a:gd name="T35" fmla="*/ 19 h 71"/>
                  <a:gd name="T36" fmla="*/ 40 w 87"/>
                  <a:gd name="T37" fmla="*/ 0 h 71"/>
                  <a:gd name="T38" fmla="*/ 87 w 87"/>
                  <a:gd name="T39" fmla="*/ 0 h 71"/>
                  <a:gd name="T40" fmla="*/ 87 w 87"/>
                  <a:gd name="T41" fmla="*/ 3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71">
                    <a:moveTo>
                      <a:pt x="87" y="39"/>
                    </a:moveTo>
                    <a:cubicBezTo>
                      <a:pt x="87" y="40"/>
                      <a:pt x="87" y="40"/>
                      <a:pt x="87" y="40"/>
                    </a:cubicBezTo>
                    <a:cubicBezTo>
                      <a:pt x="87" y="40"/>
                      <a:pt x="87" y="40"/>
                      <a:pt x="87" y="40"/>
                    </a:cubicBezTo>
                    <a:cubicBezTo>
                      <a:pt x="87" y="40"/>
                      <a:pt x="87" y="40"/>
                      <a:pt x="87" y="40"/>
                    </a:cubicBezTo>
                    <a:cubicBezTo>
                      <a:pt x="87" y="40"/>
                      <a:pt x="87" y="41"/>
                      <a:pt x="87" y="41"/>
                    </a:cubicBezTo>
                    <a:cubicBezTo>
                      <a:pt x="86" y="41"/>
                      <a:pt x="86" y="41"/>
                      <a:pt x="86" y="41"/>
                    </a:cubicBezTo>
                    <a:cubicBezTo>
                      <a:pt x="86" y="41"/>
                      <a:pt x="86" y="41"/>
                      <a:pt x="86" y="41"/>
                    </a:cubicBezTo>
                    <a:cubicBezTo>
                      <a:pt x="86" y="41"/>
                      <a:pt x="86" y="41"/>
                      <a:pt x="86" y="41"/>
                    </a:cubicBezTo>
                    <a:cubicBezTo>
                      <a:pt x="86" y="41"/>
                      <a:pt x="86" y="41"/>
                      <a:pt x="86" y="41"/>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79" y="66"/>
                      <a:pt x="47" y="71"/>
                      <a:pt x="20" y="69"/>
                    </a:cubicBezTo>
                    <a:cubicBezTo>
                      <a:pt x="25" y="55"/>
                      <a:pt x="0" y="50"/>
                      <a:pt x="6" y="40"/>
                    </a:cubicBezTo>
                    <a:cubicBezTo>
                      <a:pt x="19" y="19"/>
                      <a:pt x="19" y="19"/>
                      <a:pt x="19" y="19"/>
                    </a:cubicBezTo>
                    <a:cubicBezTo>
                      <a:pt x="26" y="32"/>
                      <a:pt x="24" y="0"/>
                      <a:pt x="40" y="0"/>
                    </a:cubicBezTo>
                    <a:cubicBezTo>
                      <a:pt x="87" y="0"/>
                      <a:pt x="87" y="0"/>
                      <a:pt x="87" y="0"/>
                    </a:cubicBezTo>
                    <a:lnTo>
                      <a:pt x="87" y="39"/>
                    </a:lnTo>
                    <a:close/>
                  </a:path>
                </a:pathLst>
              </a:custGeom>
              <a:solidFill>
                <a:srgbClr val="8A625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5" name="Freeform 87"/>
              <p:cNvSpPr>
                <a:spLocks/>
              </p:cNvSpPr>
              <p:nvPr/>
            </p:nvSpPr>
            <p:spPr bwMode="auto">
              <a:xfrm>
                <a:off x="7258076" y="4122496"/>
                <a:ext cx="260492" cy="427428"/>
              </a:xfrm>
              <a:custGeom>
                <a:avLst/>
                <a:gdLst>
                  <a:gd name="T0" fmla="*/ 2 w 60"/>
                  <a:gd name="T1" fmla="*/ 5 h 98"/>
                  <a:gd name="T2" fmla="*/ 3 w 60"/>
                  <a:gd name="T3" fmla="*/ 5 h 98"/>
                  <a:gd name="T4" fmla="*/ 5 w 60"/>
                  <a:gd name="T5" fmla="*/ 4 h 98"/>
                  <a:gd name="T6" fmla="*/ 5 w 60"/>
                  <a:gd name="T7" fmla="*/ 4 h 98"/>
                  <a:gd name="T8" fmla="*/ 19 w 60"/>
                  <a:gd name="T9" fmla="*/ 1 h 98"/>
                  <a:gd name="T10" fmla="*/ 30 w 60"/>
                  <a:gd name="T11" fmla="*/ 2 h 98"/>
                  <a:gd name="T12" fmla="*/ 37 w 60"/>
                  <a:gd name="T13" fmla="*/ 10 h 98"/>
                  <a:gd name="T14" fmla="*/ 42 w 60"/>
                  <a:gd name="T15" fmla="*/ 27 h 98"/>
                  <a:gd name="T16" fmla="*/ 42 w 60"/>
                  <a:gd name="T17" fmla="*/ 27 h 98"/>
                  <a:gd name="T18" fmla="*/ 57 w 60"/>
                  <a:gd name="T19" fmla="*/ 76 h 98"/>
                  <a:gd name="T20" fmla="*/ 46 w 60"/>
                  <a:gd name="T21" fmla="*/ 96 h 98"/>
                  <a:gd name="T22" fmla="*/ 46 w 60"/>
                  <a:gd name="T23" fmla="*/ 96 h 98"/>
                  <a:gd name="T24" fmla="*/ 25 w 60"/>
                  <a:gd name="T25" fmla="*/ 85 h 98"/>
                  <a:gd name="T26" fmla="*/ 0 w 60"/>
                  <a:gd name="T27" fmla="*/ 6 h 98"/>
                  <a:gd name="T28" fmla="*/ 2 w 60"/>
                  <a:gd name="T29" fmla="*/ 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98">
                    <a:moveTo>
                      <a:pt x="2" y="5"/>
                    </a:moveTo>
                    <a:cubicBezTo>
                      <a:pt x="3" y="5"/>
                      <a:pt x="3" y="5"/>
                      <a:pt x="3" y="5"/>
                    </a:cubicBezTo>
                    <a:cubicBezTo>
                      <a:pt x="5" y="4"/>
                      <a:pt x="5" y="4"/>
                      <a:pt x="5" y="4"/>
                    </a:cubicBezTo>
                    <a:cubicBezTo>
                      <a:pt x="5" y="4"/>
                      <a:pt x="5" y="4"/>
                      <a:pt x="5" y="4"/>
                    </a:cubicBezTo>
                    <a:cubicBezTo>
                      <a:pt x="19" y="1"/>
                      <a:pt x="19" y="1"/>
                      <a:pt x="19" y="1"/>
                    </a:cubicBezTo>
                    <a:cubicBezTo>
                      <a:pt x="23" y="0"/>
                      <a:pt x="26" y="0"/>
                      <a:pt x="30" y="2"/>
                    </a:cubicBezTo>
                    <a:cubicBezTo>
                      <a:pt x="33" y="4"/>
                      <a:pt x="36" y="6"/>
                      <a:pt x="37" y="10"/>
                    </a:cubicBezTo>
                    <a:cubicBezTo>
                      <a:pt x="42" y="27"/>
                      <a:pt x="42" y="27"/>
                      <a:pt x="42" y="27"/>
                    </a:cubicBezTo>
                    <a:cubicBezTo>
                      <a:pt x="42" y="27"/>
                      <a:pt x="42" y="27"/>
                      <a:pt x="42" y="27"/>
                    </a:cubicBezTo>
                    <a:cubicBezTo>
                      <a:pt x="57" y="76"/>
                      <a:pt x="57" y="76"/>
                      <a:pt x="57" y="76"/>
                    </a:cubicBezTo>
                    <a:cubicBezTo>
                      <a:pt x="60" y="84"/>
                      <a:pt x="54" y="93"/>
                      <a:pt x="46" y="96"/>
                    </a:cubicBezTo>
                    <a:cubicBezTo>
                      <a:pt x="46" y="96"/>
                      <a:pt x="46" y="96"/>
                      <a:pt x="46" y="96"/>
                    </a:cubicBezTo>
                    <a:cubicBezTo>
                      <a:pt x="37" y="98"/>
                      <a:pt x="27" y="93"/>
                      <a:pt x="25" y="85"/>
                    </a:cubicBezTo>
                    <a:cubicBezTo>
                      <a:pt x="0" y="6"/>
                      <a:pt x="0" y="6"/>
                      <a:pt x="0" y="6"/>
                    </a:cubicBezTo>
                    <a:cubicBezTo>
                      <a:pt x="2" y="5"/>
                      <a:pt x="2" y="5"/>
                      <a:pt x="2" y="5"/>
                    </a:cubicBezTo>
                    <a:close/>
                  </a:path>
                </a:pathLst>
              </a:cu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6" name="Freeform 88"/>
              <p:cNvSpPr>
                <a:spLocks/>
              </p:cNvSpPr>
              <p:nvPr/>
            </p:nvSpPr>
            <p:spPr bwMode="auto">
              <a:xfrm>
                <a:off x="7360805" y="4419678"/>
                <a:ext cx="165101" cy="324699"/>
              </a:xfrm>
              <a:custGeom>
                <a:avLst/>
                <a:gdLst>
                  <a:gd name="T0" fmla="*/ 1 w 38"/>
                  <a:gd name="T1" fmla="*/ 1 h 75"/>
                  <a:gd name="T2" fmla="*/ 3 w 38"/>
                  <a:gd name="T3" fmla="*/ 1 h 75"/>
                  <a:gd name="T4" fmla="*/ 4 w 38"/>
                  <a:gd name="T5" fmla="*/ 1 h 75"/>
                  <a:gd name="T6" fmla="*/ 4 w 38"/>
                  <a:gd name="T7" fmla="*/ 1 h 75"/>
                  <a:gd name="T8" fmla="*/ 19 w 38"/>
                  <a:gd name="T9" fmla="*/ 0 h 75"/>
                  <a:gd name="T10" fmla="*/ 29 w 38"/>
                  <a:gd name="T11" fmla="*/ 4 h 75"/>
                  <a:gd name="T12" fmla="*/ 34 w 38"/>
                  <a:gd name="T13" fmla="*/ 13 h 75"/>
                  <a:gd name="T14" fmla="*/ 35 w 38"/>
                  <a:gd name="T15" fmla="*/ 31 h 75"/>
                  <a:gd name="T16" fmla="*/ 35 w 38"/>
                  <a:gd name="T17" fmla="*/ 32 h 75"/>
                  <a:gd name="T18" fmla="*/ 38 w 38"/>
                  <a:gd name="T19" fmla="*/ 74 h 75"/>
                  <a:gd name="T20" fmla="*/ 4 w 38"/>
                  <a:gd name="T21" fmla="*/ 75 h 75"/>
                  <a:gd name="T22" fmla="*/ 0 w 38"/>
                  <a:gd name="T23" fmla="*/ 1 h 75"/>
                  <a:gd name="T24" fmla="*/ 1 w 38"/>
                  <a:gd name="T25"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75">
                    <a:moveTo>
                      <a:pt x="1" y="1"/>
                    </a:moveTo>
                    <a:cubicBezTo>
                      <a:pt x="3" y="1"/>
                      <a:pt x="3" y="1"/>
                      <a:pt x="3" y="1"/>
                    </a:cubicBezTo>
                    <a:cubicBezTo>
                      <a:pt x="4" y="1"/>
                      <a:pt x="4" y="1"/>
                      <a:pt x="4" y="1"/>
                    </a:cubicBezTo>
                    <a:cubicBezTo>
                      <a:pt x="4" y="1"/>
                      <a:pt x="4" y="1"/>
                      <a:pt x="4" y="1"/>
                    </a:cubicBezTo>
                    <a:cubicBezTo>
                      <a:pt x="19" y="0"/>
                      <a:pt x="19" y="0"/>
                      <a:pt x="19" y="0"/>
                    </a:cubicBezTo>
                    <a:cubicBezTo>
                      <a:pt x="23" y="0"/>
                      <a:pt x="26" y="2"/>
                      <a:pt x="29" y="4"/>
                    </a:cubicBezTo>
                    <a:cubicBezTo>
                      <a:pt x="32" y="7"/>
                      <a:pt x="34" y="9"/>
                      <a:pt x="34" y="13"/>
                    </a:cubicBezTo>
                    <a:cubicBezTo>
                      <a:pt x="35" y="31"/>
                      <a:pt x="35" y="31"/>
                      <a:pt x="35" y="31"/>
                    </a:cubicBezTo>
                    <a:cubicBezTo>
                      <a:pt x="35" y="32"/>
                      <a:pt x="35" y="32"/>
                      <a:pt x="35" y="32"/>
                    </a:cubicBezTo>
                    <a:cubicBezTo>
                      <a:pt x="38" y="74"/>
                      <a:pt x="38" y="74"/>
                      <a:pt x="38" y="74"/>
                    </a:cubicBezTo>
                    <a:cubicBezTo>
                      <a:pt x="4" y="75"/>
                      <a:pt x="4" y="75"/>
                      <a:pt x="4" y="75"/>
                    </a:cubicBezTo>
                    <a:cubicBezTo>
                      <a:pt x="0" y="1"/>
                      <a:pt x="0" y="1"/>
                      <a:pt x="0" y="1"/>
                    </a:cubicBezTo>
                    <a:cubicBezTo>
                      <a:pt x="1" y="1"/>
                      <a:pt x="1" y="1"/>
                      <a:pt x="1" y="1"/>
                    </a:cubicBezTo>
                    <a:close/>
                  </a:path>
                </a:pathLst>
              </a:cu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7" name="Freeform 89"/>
              <p:cNvSpPr>
                <a:spLocks/>
              </p:cNvSpPr>
              <p:nvPr/>
            </p:nvSpPr>
            <p:spPr bwMode="auto">
              <a:xfrm>
                <a:off x="6705905" y="4375651"/>
                <a:ext cx="339375" cy="282506"/>
              </a:xfrm>
              <a:custGeom>
                <a:avLst/>
                <a:gdLst>
                  <a:gd name="T0" fmla="*/ 11 w 78"/>
                  <a:gd name="T1" fmla="*/ 2 h 65"/>
                  <a:gd name="T2" fmla="*/ 10 w 78"/>
                  <a:gd name="T3" fmla="*/ 3 h 65"/>
                  <a:gd name="T4" fmla="*/ 9 w 78"/>
                  <a:gd name="T5" fmla="*/ 4 h 65"/>
                  <a:gd name="T6" fmla="*/ 9 w 78"/>
                  <a:gd name="T7" fmla="*/ 4 h 65"/>
                  <a:gd name="T8" fmla="*/ 2 w 78"/>
                  <a:gd name="T9" fmla="*/ 16 h 65"/>
                  <a:gd name="T10" fmla="*/ 1 w 78"/>
                  <a:gd name="T11" fmla="*/ 26 h 65"/>
                  <a:gd name="T12" fmla="*/ 7 w 78"/>
                  <a:gd name="T13" fmla="*/ 35 h 65"/>
                  <a:gd name="T14" fmla="*/ 24 w 78"/>
                  <a:gd name="T15" fmla="*/ 44 h 65"/>
                  <a:gd name="T16" fmla="*/ 24 w 78"/>
                  <a:gd name="T17" fmla="*/ 44 h 65"/>
                  <a:gd name="T18" fmla="*/ 62 w 78"/>
                  <a:gd name="T19" fmla="*/ 65 h 65"/>
                  <a:gd name="T20" fmla="*/ 78 w 78"/>
                  <a:gd name="T21" fmla="*/ 37 h 65"/>
                  <a:gd name="T22" fmla="*/ 11 w 78"/>
                  <a:gd name="T23" fmla="*/ 0 h 65"/>
                  <a:gd name="T24" fmla="*/ 11 w 78"/>
                  <a:gd name="T25"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65">
                    <a:moveTo>
                      <a:pt x="11" y="2"/>
                    </a:moveTo>
                    <a:cubicBezTo>
                      <a:pt x="10" y="3"/>
                      <a:pt x="10" y="3"/>
                      <a:pt x="10" y="3"/>
                    </a:cubicBezTo>
                    <a:cubicBezTo>
                      <a:pt x="9" y="4"/>
                      <a:pt x="9" y="4"/>
                      <a:pt x="9" y="4"/>
                    </a:cubicBezTo>
                    <a:cubicBezTo>
                      <a:pt x="9" y="4"/>
                      <a:pt x="9" y="4"/>
                      <a:pt x="9" y="4"/>
                    </a:cubicBezTo>
                    <a:cubicBezTo>
                      <a:pt x="2" y="16"/>
                      <a:pt x="2" y="16"/>
                      <a:pt x="2" y="16"/>
                    </a:cubicBezTo>
                    <a:cubicBezTo>
                      <a:pt x="0" y="20"/>
                      <a:pt x="0" y="23"/>
                      <a:pt x="1" y="26"/>
                    </a:cubicBezTo>
                    <a:cubicBezTo>
                      <a:pt x="2" y="30"/>
                      <a:pt x="3" y="33"/>
                      <a:pt x="7" y="35"/>
                    </a:cubicBezTo>
                    <a:cubicBezTo>
                      <a:pt x="24" y="44"/>
                      <a:pt x="24" y="44"/>
                      <a:pt x="24" y="44"/>
                    </a:cubicBezTo>
                    <a:cubicBezTo>
                      <a:pt x="24" y="44"/>
                      <a:pt x="24" y="44"/>
                      <a:pt x="24" y="44"/>
                    </a:cubicBezTo>
                    <a:cubicBezTo>
                      <a:pt x="62" y="65"/>
                      <a:pt x="62" y="65"/>
                      <a:pt x="62" y="65"/>
                    </a:cubicBezTo>
                    <a:cubicBezTo>
                      <a:pt x="78" y="37"/>
                      <a:pt x="78" y="37"/>
                      <a:pt x="78" y="37"/>
                    </a:cubicBezTo>
                    <a:cubicBezTo>
                      <a:pt x="11" y="0"/>
                      <a:pt x="11" y="0"/>
                      <a:pt x="11" y="0"/>
                    </a:cubicBezTo>
                    <a:cubicBezTo>
                      <a:pt x="11" y="2"/>
                      <a:pt x="11" y="2"/>
                      <a:pt x="11" y="2"/>
                    </a:cubicBezTo>
                    <a:close/>
                  </a:path>
                </a:pathLst>
              </a:custGeom>
              <a:solidFill>
                <a:srgbClr val="484848"/>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8" name="Freeform 90"/>
              <p:cNvSpPr>
                <a:spLocks/>
              </p:cNvSpPr>
              <p:nvPr/>
            </p:nvSpPr>
            <p:spPr bwMode="auto">
              <a:xfrm>
                <a:off x="6975570" y="4531579"/>
                <a:ext cx="152260" cy="161432"/>
              </a:xfrm>
              <a:custGeom>
                <a:avLst/>
                <a:gdLst>
                  <a:gd name="T0" fmla="*/ 0 w 35"/>
                  <a:gd name="T1" fmla="*/ 29 h 37"/>
                  <a:gd name="T2" fmla="*/ 8 w 35"/>
                  <a:gd name="T3" fmla="*/ 33 h 37"/>
                  <a:gd name="T4" fmla="*/ 31 w 35"/>
                  <a:gd name="T5" fmla="*/ 27 h 37"/>
                  <a:gd name="T6" fmla="*/ 31 w 35"/>
                  <a:gd name="T7" fmla="*/ 27 h 37"/>
                  <a:gd name="T8" fmla="*/ 25 w 35"/>
                  <a:gd name="T9" fmla="*/ 5 h 37"/>
                  <a:gd name="T10" fmla="*/ 16 w 35"/>
                  <a:gd name="T11" fmla="*/ 0 h 37"/>
                  <a:gd name="T12" fmla="*/ 0 w 35"/>
                  <a:gd name="T13" fmla="*/ 29 h 37"/>
                </a:gdLst>
                <a:ahLst/>
                <a:cxnLst>
                  <a:cxn ang="0">
                    <a:pos x="T0" y="T1"/>
                  </a:cxn>
                  <a:cxn ang="0">
                    <a:pos x="T2" y="T3"/>
                  </a:cxn>
                  <a:cxn ang="0">
                    <a:pos x="T4" y="T5"/>
                  </a:cxn>
                  <a:cxn ang="0">
                    <a:pos x="T6" y="T7"/>
                  </a:cxn>
                  <a:cxn ang="0">
                    <a:pos x="T8" y="T9"/>
                  </a:cxn>
                  <a:cxn ang="0">
                    <a:pos x="T10" y="T11"/>
                  </a:cxn>
                  <a:cxn ang="0">
                    <a:pos x="T12" y="T13"/>
                  </a:cxn>
                </a:cxnLst>
                <a:rect l="0" t="0" r="r" b="b"/>
                <a:pathLst>
                  <a:path w="35" h="37">
                    <a:moveTo>
                      <a:pt x="0" y="29"/>
                    </a:moveTo>
                    <a:cubicBezTo>
                      <a:pt x="8" y="33"/>
                      <a:pt x="8" y="33"/>
                      <a:pt x="8" y="33"/>
                    </a:cubicBezTo>
                    <a:cubicBezTo>
                      <a:pt x="16" y="37"/>
                      <a:pt x="26" y="35"/>
                      <a:pt x="31" y="27"/>
                    </a:cubicBezTo>
                    <a:cubicBezTo>
                      <a:pt x="31" y="27"/>
                      <a:pt x="31" y="27"/>
                      <a:pt x="31" y="27"/>
                    </a:cubicBezTo>
                    <a:cubicBezTo>
                      <a:pt x="35" y="19"/>
                      <a:pt x="33" y="10"/>
                      <a:pt x="25" y="5"/>
                    </a:cubicBezTo>
                    <a:cubicBezTo>
                      <a:pt x="16" y="0"/>
                      <a:pt x="16" y="0"/>
                      <a:pt x="16" y="0"/>
                    </a:cubicBezTo>
                    <a:lnTo>
                      <a:pt x="0" y="29"/>
                    </a:ln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9" name="Freeform 91"/>
              <p:cNvSpPr>
                <a:spLocks/>
              </p:cNvSpPr>
              <p:nvPr/>
            </p:nvSpPr>
            <p:spPr bwMode="auto">
              <a:xfrm>
                <a:off x="7379150" y="4737038"/>
                <a:ext cx="152260" cy="111902"/>
              </a:xfrm>
              <a:custGeom>
                <a:avLst/>
                <a:gdLst>
                  <a:gd name="T0" fmla="*/ 34 w 35"/>
                  <a:gd name="T1" fmla="*/ 0 h 26"/>
                  <a:gd name="T2" fmla="*/ 34 w 35"/>
                  <a:gd name="T3" fmla="*/ 9 h 26"/>
                  <a:gd name="T4" fmla="*/ 18 w 35"/>
                  <a:gd name="T5" fmla="*/ 26 h 26"/>
                  <a:gd name="T6" fmla="*/ 18 w 35"/>
                  <a:gd name="T7" fmla="*/ 26 h 26"/>
                  <a:gd name="T8" fmla="*/ 1 w 35"/>
                  <a:gd name="T9" fmla="*/ 11 h 26"/>
                  <a:gd name="T10" fmla="*/ 0 w 35"/>
                  <a:gd name="T11" fmla="*/ 1 h 26"/>
                  <a:gd name="T12" fmla="*/ 34 w 3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5" h="26">
                    <a:moveTo>
                      <a:pt x="34" y="0"/>
                    </a:moveTo>
                    <a:cubicBezTo>
                      <a:pt x="34" y="9"/>
                      <a:pt x="34" y="9"/>
                      <a:pt x="34" y="9"/>
                    </a:cubicBezTo>
                    <a:cubicBezTo>
                      <a:pt x="35" y="18"/>
                      <a:pt x="27" y="25"/>
                      <a:pt x="18" y="26"/>
                    </a:cubicBezTo>
                    <a:cubicBezTo>
                      <a:pt x="18" y="26"/>
                      <a:pt x="18" y="26"/>
                      <a:pt x="18" y="26"/>
                    </a:cubicBezTo>
                    <a:cubicBezTo>
                      <a:pt x="9" y="26"/>
                      <a:pt x="1" y="20"/>
                      <a:pt x="1" y="11"/>
                    </a:cubicBezTo>
                    <a:cubicBezTo>
                      <a:pt x="0" y="1"/>
                      <a:pt x="0" y="1"/>
                      <a:pt x="0" y="1"/>
                    </a:cubicBezTo>
                    <a:lnTo>
                      <a:pt x="34" y="0"/>
                    </a:ln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233"/>
            <p:cNvGrpSpPr/>
            <p:nvPr/>
          </p:nvGrpSpPr>
          <p:grpSpPr>
            <a:xfrm>
              <a:off x="8676485" y="1885079"/>
              <a:ext cx="1407025" cy="2645282"/>
              <a:chOff x="4028579" y="3387609"/>
              <a:chExt cx="1407025" cy="2645282"/>
            </a:xfrm>
          </p:grpSpPr>
          <p:sp>
            <p:nvSpPr>
              <p:cNvPr id="10" name="Freeform 245"/>
              <p:cNvSpPr>
                <a:spLocks/>
              </p:cNvSpPr>
              <p:nvPr/>
            </p:nvSpPr>
            <p:spPr bwMode="auto">
              <a:xfrm>
                <a:off x="4676140" y="3387609"/>
                <a:ext cx="590694" cy="678748"/>
              </a:xfrm>
              <a:custGeom>
                <a:avLst/>
                <a:gdLst>
                  <a:gd name="T0" fmla="*/ 136 w 136"/>
                  <a:gd name="T1" fmla="*/ 75 h 156"/>
                  <a:gd name="T2" fmla="*/ 136 w 136"/>
                  <a:gd name="T3" fmla="*/ 156 h 156"/>
                  <a:gd name="T4" fmla="*/ 48 w 136"/>
                  <a:gd name="T5" fmla="*/ 156 h 156"/>
                  <a:gd name="T6" fmla="*/ 31 w 136"/>
                  <a:gd name="T7" fmla="*/ 156 h 156"/>
                  <a:gd name="T8" fmla="*/ 0 w 136"/>
                  <a:gd name="T9" fmla="*/ 102 h 156"/>
                  <a:gd name="T10" fmla="*/ 5 w 136"/>
                  <a:gd name="T11" fmla="*/ 80 h 156"/>
                  <a:gd name="T12" fmla="*/ 62 w 136"/>
                  <a:gd name="T13" fmla="*/ 0 h 156"/>
                  <a:gd name="T14" fmla="*/ 136 w 136"/>
                  <a:gd name="T15" fmla="*/ 75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156">
                    <a:moveTo>
                      <a:pt x="136" y="75"/>
                    </a:moveTo>
                    <a:cubicBezTo>
                      <a:pt x="136" y="156"/>
                      <a:pt x="136" y="156"/>
                      <a:pt x="136" y="156"/>
                    </a:cubicBezTo>
                    <a:cubicBezTo>
                      <a:pt x="48" y="156"/>
                      <a:pt x="48" y="156"/>
                      <a:pt x="48" y="156"/>
                    </a:cubicBezTo>
                    <a:cubicBezTo>
                      <a:pt x="31" y="156"/>
                      <a:pt x="31" y="156"/>
                      <a:pt x="31" y="156"/>
                    </a:cubicBezTo>
                    <a:cubicBezTo>
                      <a:pt x="0" y="102"/>
                      <a:pt x="0" y="102"/>
                      <a:pt x="0" y="102"/>
                    </a:cubicBezTo>
                    <a:cubicBezTo>
                      <a:pt x="5" y="80"/>
                      <a:pt x="5" y="80"/>
                      <a:pt x="5" y="80"/>
                    </a:cubicBezTo>
                    <a:cubicBezTo>
                      <a:pt x="16" y="32"/>
                      <a:pt x="37" y="40"/>
                      <a:pt x="62" y="0"/>
                    </a:cubicBezTo>
                    <a:cubicBezTo>
                      <a:pt x="99" y="0"/>
                      <a:pt x="136" y="25"/>
                      <a:pt x="136" y="75"/>
                    </a:cubicBezTo>
                    <a:close/>
                  </a:path>
                </a:pathLst>
              </a:custGeom>
              <a:solidFill>
                <a:srgbClr val="75524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 name="Freeform 247"/>
              <p:cNvSpPr>
                <a:spLocks/>
              </p:cNvSpPr>
              <p:nvPr/>
            </p:nvSpPr>
            <p:spPr bwMode="auto">
              <a:xfrm>
                <a:off x="4624776" y="3387609"/>
                <a:ext cx="321030" cy="678748"/>
              </a:xfrm>
              <a:custGeom>
                <a:avLst/>
                <a:gdLst>
                  <a:gd name="T0" fmla="*/ 74 w 74"/>
                  <a:gd name="T1" fmla="*/ 156 h 156"/>
                  <a:gd name="T2" fmla="*/ 0 w 74"/>
                  <a:gd name="T3" fmla="*/ 156 h 156"/>
                  <a:gd name="T4" fmla="*/ 0 w 74"/>
                  <a:gd name="T5" fmla="*/ 75 h 156"/>
                  <a:gd name="T6" fmla="*/ 74 w 74"/>
                  <a:gd name="T7" fmla="*/ 0 h 156"/>
                  <a:gd name="T8" fmla="*/ 74 w 74"/>
                  <a:gd name="T9" fmla="*/ 156 h 156"/>
                </a:gdLst>
                <a:ahLst/>
                <a:cxnLst>
                  <a:cxn ang="0">
                    <a:pos x="T0" y="T1"/>
                  </a:cxn>
                  <a:cxn ang="0">
                    <a:pos x="T2" y="T3"/>
                  </a:cxn>
                  <a:cxn ang="0">
                    <a:pos x="T4" y="T5"/>
                  </a:cxn>
                  <a:cxn ang="0">
                    <a:pos x="T6" y="T7"/>
                  </a:cxn>
                  <a:cxn ang="0">
                    <a:pos x="T8" y="T9"/>
                  </a:cxn>
                </a:cxnLst>
                <a:rect l="0" t="0" r="r" b="b"/>
                <a:pathLst>
                  <a:path w="74" h="156">
                    <a:moveTo>
                      <a:pt x="74" y="156"/>
                    </a:moveTo>
                    <a:cubicBezTo>
                      <a:pt x="0" y="156"/>
                      <a:pt x="0" y="156"/>
                      <a:pt x="0" y="156"/>
                    </a:cubicBezTo>
                    <a:cubicBezTo>
                      <a:pt x="0" y="75"/>
                      <a:pt x="0" y="75"/>
                      <a:pt x="0" y="75"/>
                    </a:cubicBezTo>
                    <a:cubicBezTo>
                      <a:pt x="0" y="26"/>
                      <a:pt x="37" y="1"/>
                      <a:pt x="74" y="0"/>
                    </a:cubicBezTo>
                    <a:lnTo>
                      <a:pt x="74" y="156"/>
                    </a:lnTo>
                    <a:close/>
                  </a:path>
                </a:pathLst>
              </a:custGeom>
              <a:solidFill>
                <a:srgbClr val="8A625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 name="Freeform 228"/>
              <p:cNvSpPr>
                <a:spLocks/>
              </p:cNvSpPr>
              <p:nvPr/>
            </p:nvSpPr>
            <p:spPr bwMode="auto">
              <a:xfrm>
                <a:off x="4953143" y="5293607"/>
                <a:ext cx="209128" cy="713603"/>
              </a:xfrm>
              <a:custGeom>
                <a:avLst/>
                <a:gdLst>
                  <a:gd name="T0" fmla="*/ 34 w 48"/>
                  <a:gd name="T1" fmla="*/ 39 h 164"/>
                  <a:gd name="T2" fmla="*/ 22 w 48"/>
                  <a:gd name="T3" fmla="*/ 156 h 164"/>
                  <a:gd name="T4" fmla="*/ 30 w 48"/>
                  <a:gd name="T5" fmla="*/ 164 h 164"/>
                  <a:gd name="T6" fmla="*/ 26 w 48"/>
                  <a:gd name="T7" fmla="*/ 159 h 164"/>
                  <a:gd name="T8" fmla="*/ 26 w 48"/>
                  <a:gd name="T9" fmla="*/ 160 h 164"/>
                  <a:gd name="T10" fmla="*/ 7 w 48"/>
                  <a:gd name="T11" fmla="*/ 160 h 164"/>
                  <a:gd name="T12" fmla="*/ 5 w 48"/>
                  <a:gd name="T13" fmla="*/ 38 h 164"/>
                  <a:gd name="T14" fmla="*/ 4 w 48"/>
                  <a:gd name="T15" fmla="*/ 17 h 164"/>
                  <a:gd name="T16" fmla="*/ 34 w 48"/>
                  <a:gd name="T17" fmla="*/ 3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64">
                    <a:moveTo>
                      <a:pt x="34" y="39"/>
                    </a:moveTo>
                    <a:cubicBezTo>
                      <a:pt x="34" y="65"/>
                      <a:pt x="21" y="130"/>
                      <a:pt x="22" y="156"/>
                    </a:cubicBezTo>
                    <a:cubicBezTo>
                      <a:pt x="30" y="164"/>
                      <a:pt x="30" y="164"/>
                      <a:pt x="30" y="164"/>
                    </a:cubicBezTo>
                    <a:cubicBezTo>
                      <a:pt x="26" y="159"/>
                      <a:pt x="26" y="159"/>
                      <a:pt x="26" y="159"/>
                    </a:cubicBezTo>
                    <a:cubicBezTo>
                      <a:pt x="25" y="159"/>
                      <a:pt x="26" y="160"/>
                      <a:pt x="26" y="160"/>
                    </a:cubicBezTo>
                    <a:cubicBezTo>
                      <a:pt x="22" y="160"/>
                      <a:pt x="7" y="163"/>
                      <a:pt x="7" y="160"/>
                    </a:cubicBezTo>
                    <a:cubicBezTo>
                      <a:pt x="8" y="120"/>
                      <a:pt x="0" y="79"/>
                      <a:pt x="5" y="38"/>
                    </a:cubicBezTo>
                    <a:cubicBezTo>
                      <a:pt x="5" y="31"/>
                      <a:pt x="4" y="24"/>
                      <a:pt x="4" y="17"/>
                    </a:cubicBezTo>
                    <a:cubicBezTo>
                      <a:pt x="48" y="12"/>
                      <a:pt x="33" y="0"/>
                      <a:pt x="34" y="39"/>
                    </a:cubicBez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 name="Freeform 229"/>
              <p:cNvSpPr>
                <a:spLocks/>
              </p:cNvSpPr>
              <p:nvPr/>
            </p:nvSpPr>
            <p:spPr bwMode="auto">
              <a:xfrm>
                <a:off x="4965984" y="5963182"/>
                <a:ext cx="209128" cy="69709"/>
              </a:xfrm>
              <a:custGeom>
                <a:avLst/>
                <a:gdLst>
                  <a:gd name="T0" fmla="*/ 2 w 48"/>
                  <a:gd name="T1" fmla="*/ 16 h 16"/>
                  <a:gd name="T2" fmla="*/ 33 w 48"/>
                  <a:gd name="T3" fmla="*/ 16 h 16"/>
                  <a:gd name="T4" fmla="*/ 46 w 48"/>
                  <a:gd name="T5" fmla="*/ 16 h 16"/>
                  <a:gd name="T6" fmla="*/ 46 w 48"/>
                  <a:gd name="T7" fmla="*/ 12 h 16"/>
                  <a:gd name="T8" fmla="*/ 19 w 48"/>
                  <a:gd name="T9" fmla="*/ 1 h 16"/>
                  <a:gd name="T10" fmla="*/ 4 w 48"/>
                  <a:gd name="T11" fmla="*/ 0 h 16"/>
                  <a:gd name="T12" fmla="*/ 2 w 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8" h="16">
                    <a:moveTo>
                      <a:pt x="2" y="16"/>
                    </a:moveTo>
                    <a:cubicBezTo>
                      <a:pt x="33" y="16"/>
                      <a:pt x="33" y="16"/>
                      <a:pt x="33" y="16"/>
                    </a:cubicBezTo>
                    <a:cubicBezTo>
                      <a:pt x="46" y="16"/>
                      <a:pt x="46" y="16"/>
                      <a:pt x="46" y="16"/>
                    </a:cubicBezTo>
                    <a:cubicBezTo>
                      <a:pt x="46" y="14"/>
                      <a:pt x="48" y="13"/>
                      <a:pt x="46" y="12"/>
                    </a:cubicBezTo>
                    <a:cubicBezTo>
                      <a:pt x="43" y="8"/>
                      <a:pt x="29" y="3"/>
                      <a:pt x="19" y="1"/>
                    </a:cubicBezTo>
                    <a:cubicBezTo>
                      <a:pt x="4" y="0"/>
                      <a:pt x="4" y="0"/>
                      <a:pt x="4" y="0"/>
                    </a:cubicBezTo>
                    <a:cubicBezTo>
                      <a:pt x="0" y="5"/>
                      <a:pt x="2" y="11"/>
                      <a:pt x="2" y="16"/>
                    </a:cubicBezTo>
                    <a:close/>
                  </a:path>
                </a:pathLst>
              </a:cu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 name="Freeform 230"/>
              <p:cNvSpPr>
                <a:spLocks/>
              </p:cNvSpPr>
              <p:nvPr/>
            </p:nvSpPr>
            <p:spPr bwMode="auto">
              <a:xfrm>
                <a:off x="4984329" y="4158079"/>
                <a:ext cx="451275" cy="234810"/>
              </a:xfrm>
              <a:custGeom>
                <a:avLst/>
                <a:gdLst>
                  <a:gd name="T0" fmla="*/ 1 w 104"/>
                  <a:gd name="T1" fmla="*/ 27 h 54"/>
                  <a:gd name="T2" fmla="*/ 1 w 104"/>
                  <a:gd name="T3" fmla="*/ 25 h 54"/>
                  <a:gd name="T4" fmla="*/ 2 w 104"/>
                  <a:gd name="T5" fmla="*/ 24 h 54"/>
                  <a:gd name="T6" fmla="*/ 2 w 104"/>
                  <a:gd name="T7" fmla="*/ 24 h 54"/>
                  <a:gd name="T8" fmla="*/ 6 w 104"/>
                  <a:gd name="T9" fmla="*/ 10 h 54"/>
                  <a:gd name="T10" fmla="*/ 13 w 104"/>
                  <a:gd name="T11" fmla="*/ 2 h 54"/>
                  <a:gd name="T12" fmla="*/ 23 w 104"/>
                  <a:gd name="T13" fmla="*/ 1 h 54"/>
                  <a:gd name="T14" fmla="*/ 91 w 104"/>
                  <a:gd name="T15" fmla="*/ 21 h 54"/>
                  <a:gd name="T16" fmla="*/ 102 w 104"/>
                  <a:gd name="T17" fmla="*/ 41 h 54"/>
                  <a:gd name="T18" fmla="*/ 102 w 104"/>
                  <a:gd name="T19" fmla="*/ 41 h 54"/>
                  <a:gd name="T20" fmla="*/ 81 w 104"/>
                  <a:gd name="T21" fmla="*/ 52 h 54"/>
                  <a:gd name="T22" fmla="*/ 0 w 104"/>
                  <a:gd name="T23" fmla="*/ 28 h 54"/>
                  <a:gd name="T24" fmla="*/ 1 w 104"/>
                  <a:gd name="T25"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54">
                    <a:moveTo>
                      <a:pt x="1" y="27"/>
                    </a:moveTo>
                    <a:cubicBezTo>
                      <a:pt x="1" y="25"/>
                      <a:pt x="1" y="25"/>
                      <a:pt x="1" y="25"/>
                    </a:cubicBezTo>
                    <a:cubicBezTo>
                      <a:pt x="2" y="24"/>
                      <a:pt x="2" y="24"/>
                      <a:pt x="2" y="24"/>
                    </a:cubicBezTo>
                    <a:cubicBezTo>
                      <a:pt x="2" y="24"/>
                      <a:pt x="2" y="24"/>
                      <a:pt x="2" y="24"/>
                    </a:cubicBezTo>
                    <a:cubicBezTo>
                      <a:pt x="6" y="10"/>
                      <a:pt x="6" y="10"/>
                      <a:pt x="6" y="10"/>
                    </a:cubicBezTo>
                    <a:cubicBezTo>
                      <a:pt x="7" y="7"/>
                      <a:pt x="10" y="4"/>
                      <a:pt x="13" y="2"/>
                    </a:cubicBezTo>
                    <a:cubicBezTo>
                      <a:pt x="16" y="0"/>
                      <a:pt x="19" y="0"/>
                      <a:pt x="23" y="1"/>
                    </a:cubicBezTo>
                    <a:cubicBezTo>
                      <a:pt x="91" y="21"/>
                      <a:pt x="91" y="21"/>
                      <a:pt x="91" y="21"/>
                    </a:cubicBezTo>
                    <a:cubicBezTo>
                      <a:pt x="99" y="23"/>
                      <a:pt x="104" y="32"/>
                      <a:pt x="102" y="41"/>
                    </a:cubicBezTo>
                    <a:cubicBezTo>
                      <a:pt x="102" y="41"/>
                      <a:pt x="102" y="41"/>
                      <a:pt x="102" y="41"/>
                    </a:cubicBezTo>
                    <a:cubicBezTo>
                      <a:pt x="99" y="49"/>
                      <a:pt x="90" y="54"/>
                      <a:pt x="81" y="52"/>
                    </a:cubicBezTo>
                    <a:cubicBezTo>
                      <a:pt x="0" y="28"/>
                      <a:pt x="0" y="28"/>
                      <a:pt x="0" y="28"/>
                    </a:cubicBezTo>
                    <a:cubicBezTo>
                      <a:pt x="1" y="27"/>
                      <a:pt x="1" y="27"/>
                      <a:pt x="1" y="27"/>
                    </a:cubicBezTo>
                    <a:close/>
                  </a:path>
                </a:pathLst>
              </a:custGeom>
              <a:solidFill>
                <a:srgbClr val="5E5E5E"/>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5" name="Freeform 231"/>
              <p:cNvSpPr>
                <a:spLocks/>
              </p:cNvSpPr>
              <p:nvPr/>
            </p:nvSpPr>
            <p:spPr bwMode="auto">
              <a:xfrm>
                <a:off x="4727505" y="5293607"/>
                <a:ext cx="209128" cy="713603"/>
              </a:xfrm>
              <a:custGeom>
                <a:avLst/>
                <a:gdLst>
                  <a:gd name="T0" fmla="*/ 15 w 48"/>
                  <a:gd name="T1" fmla="*/ 39 h 164"/>
                  <a:gd name="T2" fmla="*/ 27 w 48"/>
                  <a:gd name="T3" fmla="*/ 156 h 164"/>
                  <a:gd name="T4" fmla="*/ 19 w 48"/>
                  <a:gd name="T5" fmla="*/ 164 h 164"/>
                  <a:gd name="T6" fmla="*/ 23 w 48"/>
                  <a:gd name="T7" fmla="*/ 159 h 164"/>
                  <a:gd name="T8" fmla="*/ 23 w 48"/>
                  <a:gd name="T9" fmla="*/ 160 h 164"/>
                  <a:gd name="T10" fmla="*/ 42 w 48"/>
                  <a:gd name="T11" fmla="*/ 160 h 164"/>
                  <a:gd name="T12" fmla="*/ 43 w 48"/>
                  <a:gd name="T13" fmla="*/ 38 h 164"/>
                  <a:gd name="T14" fmla="*/ 45 w 48"/>
                  <a:gd name="T15" fmla="*/ 17 h 164"/>
                  <a:gd name="T16" fmla="*/ 15 w 48"/>
                  <a:gd name="T17" fmla="*/ 3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64">
                    <a:moveTo>
                      <a:pt x="15" y="39"/>
                    </a:moveTo>
                    <a:cubicBezTo>
                      <a:pt x="14" y="65"/>
                      <a:pt x="28" y="130"/>
                      <a:pt x="27" y="156"/>
                    </a:cubicBezTo>
                    <a:cubicBezTo>
                      <a:pt x="19" y="164"/>
                      <a:pt x="19" y="164"/>
                      <a:pt x="19" y="164"/>
                    </a:cubicBezTo>
                    <a:cubicBezTo>
                      <a:pt x="23" y="159"/>
                      <a:pt x="23" y="159"/>
                      <a:pt x="23" y="159"/>
                    </a:cubicBezTo>
                    <a:cubicBezTo>
                      <a:pt x="23" y="159"/>
                      <a:pt x="23" y="160"/>
                      <a:pt x="23" y="160"/>
                    </a:cubicBezTo>
                    <a:cubicBezTo>
                      <a:pt x="27" y="160"/>
                      <a:pt x="42" y="163"/>
                      <a:pt x="42" y="160"/>
                    </a:cubicBezTo>
                    <a:cubicBezTo>
                      <a:pt x="41" y="120"/>
                      <a:pt x="48" y="79"/>
                      <a:pt x="43" y="38"/>
                    </a:cubicBezTo>
                    <a:cubicBezTo>
                      <a:pt x="44" y="31"/>
                      <a:pt x="45" y="24"/>
                      <a:pt x="45" y="17"/>
                    </a:cubicBezTo>
                    <a:cubicBezTo>
                      <a:pt x="0" y="12"/>
                      <a:pt x="16" y="0"/>
                      <a:pt x="15" y="39"/>
                    </a:cubicBez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 name="Freeform 232"/>
              <p:cNvSpPr>
                <a:spLocks/>
              </p:cNvSpPr>
              <p:nvPr/>
            </p:nvSpPr>
            <p:spPr bwMode="auto">
              <a:xfrm>
                <a:off x="4688982" y="4726760"/>
                <a:ext cx="542998" cy="684252"/>
              </a:xfrm>
              <a:custGeom>
                <a:avLst/>
                <a:gdLst>
                  <a:gd name="T0" fmla="*/ 61 w 125"/>
                  <a:gd name="T1" fmla="*/ 0 h 157"/>
                  <a:gd name="T2" fmla="*/ 55 w 125"/>
                  <a:gd name="T3" fmla="*/ 0 h 157"/>
                  <a:gd name="T4" fmla="*/ 55 w 125"/>
                  <a:gd name="T5" fmla="*/ 0 h 157"/>
                  <a:gd name="T6" fmla="*/ 14 w 125"/>
                  <a:gd name="T7" fmla="*/ 0 h 157"/>
                  <a:gd name="T8" fmla="*/ 19 w 125"/>
                  <a:gd name="T9" fmla="*/ 156 h 157"/>
                  <a:gd name="T10" fmla="*/ 99 w 125"/>
                  <a:gd name="T11" fmla="*/ 157 h 157"/>
                  <a:gd name="T12" fmla="*/ 102 w 125"/>
                  <a:gd name="T13" fmla="*/ 0 h 157"/>
                  <a:gd name="T14" fmla="*/ 61 w 12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57">
                    <a:moveTo>
                      <a:pt x="61" y="0"/>
                    </a:moveTo>
                    <a:cubicBezTo>
                      <a:pt x="55" y="0"/>
                      <a:pt x="55" y="0"/>
                      <a:pt x="55" y="0"/>
                    </a:cubicBezTo>
                    <a:cubicBezTo>
                      <a:pt x="55" y="0"/>
                      <a:pt x="55" y="0"/>
                      <a:pt x="55" y="0"/>
                    </a:cubicBezTo>
                    <a:cubicBezTo>
                      <a:pt x="14" y="0"/>
                      <a:pt x="14" y="0"/>
                      <a:pt x="14" y="0"/>
                    </a:cubicBezTo>
                    <a:cubicBezTo>
                      <a:pt x="45" y="42"/>
                      <a:pt x="38" y="96"/>
                      <a:pt x="19" y="156"/>
                    </a:cubicBezTo>
                    <a:cubicBezTo>
                      <a:pt x="118" y="156"/>
                      <a:pt x="0" y="157"/>
                      <a:pt x="99" y="157"/>
                    </a:cubicBezTo>
                    <a:cubicBezTo>
                      <a:pt x="108" y="101"/>
                      <a:pt x="125" y="44"/>
                      <a:pt x="102" y="0"/>
                    </a:cubicBezTo>
                    <a:cubicBezTo>
                      <a:pt x="61" y="0"/>
                      <a:pt x="61" y="0"/>
                      <a:pt x="61" y="0"/>
                    </a:cubicBezTo>
                    <a:close/>
                  </a:path>
                </a:pathLst>
              </a:custGeom>
              <a:solidFill>
                <a:srgbClr val="66666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 name="Freeform 233"/>
              <p:cNvSpPr>
                <a:spLocks noEditPoints="1"/>
              </p:cNvSpPr>
              <p:nvPr/>
            </p:nvSpPr>
            <p:spPr bwMode="auto">
              <a:xfrm>
                <a:off x="4650458" y="4726760"/>
                <a:ext cx="295348" cy="684252"/>
              </a:xfrm>
              <a:custGeom>
                <a:avLst/>
                <a:gdLst>
                  <a:gd name="T0" fmla="*/ 68 w 68"/>
                  <a:gd name="T1" fmla="*/ 0 h 157"/>
                  <a:gd name="T2" fmla="*/ 64 w 68"/>
                  <a:gd name="T3" fmla="*/ 0 h 157"/>
                  <a:gd name="T4" fmla="*/ 64 w 68"/>
                  <a:gd name="T5" fmla="*/ 0 h 157"/>
                  <a:gd name="T6" fmla="*/ 23 w 68"/>
                  <a:gd name="T7" fmla="*/ 0 h 157"/>
                  <a:gd name="T8" fmla="*/ 28 w 68"/>
                  <a:gd name="T9" fmla="*/ 156 h 157"/>
                  <a:gd name="T10" fmla="*/ 68 w 68"/>
                  <a:gd name="T11" fmla="*/ 156 h 157"/>
                  <a:gd name="T12" fmla="*/ 68 w 68"/>
                  <a:gd name="T13" fmla="*/ 0 h 157"/>
                  <a:gd name="T14" fmla="*/ 68 w 68"/>
                  <a:gd name="T15" fmla="*/ 157 h 157"/>
                  <a:gd name="T16" fmla="*/ 68 w 68"/>
                  <a:gd name="T1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157">
                    <a:moveTo>
                      <a:pt x="68" y="0"/>
                    </a:moveTo>
                    <a:cubicBezTo>
                      <a:pt x="64" y="0"/>
                      <a:pt x="64" y="0"/>
                      <a:pt x="64" y="0"/>
                    </a:cubicBezTo>
                    <a:cubicBezTo>
                      <a:pt x="64" y="0"/>
                      <a:pt x="64" y="0"/>
                      <a:pt x="64" y="0"/>
                    </a:cubicBezTo>
                    <a:cubicBezTo>
                      <a:pt x="23" y="0"/>
                      <a:pt x="23" y="0"/>
                      <a:pt x="23" y="0"/>
                    </a:cubicBezTo>
                    <a:cubicBezTo>
                      <a:pt x="0" y="50"/>
                      <a:pt x="19" y="100"/>
                      <a:pt x="28" y="156"/>
                    </a:cubicBezTo>
                    <a:cubicBezTo>
                      <a:pt x="53" y="156"/>
                      <a:pt x="64" y="156"/>
                      <a:pt x="68" y="156"/>
                    </a:cubicBezTo>
                    <a:cubicBezTo>
                      <a:pt x="68" y="0"/>
                      <a:pt x="68" y="0"/>
                      <a:pt x="68" y="0"/>
                    </a:cubicBezTo>
                    <a:close/>
                    <a:moveTo>
                      <a:pt x="68" y="157"/>
                    </a:moveTo>
                    <a:cubicBezTo>
                      <a:pt x="66" y="157"/>
                      <a:pt x="63" y="157"/>
                      <a:pt x="68" y="157"/>
                    </a:cubicBezTo>
                    <a:close/>
                  </a:path>
                </a:pathLst>
              </a:custGeom>
              <a:solidFill>
                <a:srgbClr val="66666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 name="Freeform 234"/>
              <p:cNvSpPr>
                <a:spLocks/>
              </p:cNvSpPr>
              <p:nvPr/>
            </p:nvSpPr>
            <p:spPr bwMode="auto">
              <a:xfrm>
                <a:off x="4720167" y="5963182"/>
                <a:ext cx="203625" cy="69709"/>
              </a:xfrm>
              <a:custGeom>
                <a:avLst/>
                <a:gdLst>
                  <a:gd name="T0" fmla="*/ 46 w 47"/>
                  <a:gd name="T1" fmla="*/ 16 h 16"/>
                  <a:gd name="T2" fmla="*/ 15 w 47"/>
                  <a:gd name="T3" fmla="*/ 16 h 16"/>
                  <a:gd name="T4" fmla="*/ 1 w 47"/>
                  <a:gd name="T5" fmla="*/ 16 h 16"/>
                  <a:gd name="T6" fmla="*/ 2 w 47"/>
                  <a:gd name="T7" fmla="*/ 12 h 16"/>
                  <a:gd name="T8" fmla="*/ 28 w 47"/>
                  <a:gd name="T9" fmla="*/ 1 h 16"/>
                  <a:gd name="T10" fmla="*/ 43 w 47"/>
                  <a:gd name="T11" fmla="*/ 0 h 16"/>
                  <a:gd name="T12" fmla="*/ 46 w 47"/>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7" h="16">
                    <a:moveTo>
                      <a:pt x="46" y="16"/>
                    </a:moveTo>
                    <a:cubicBezTo>
                      <a:pt x="15" y="16"/>
                      <a:pt x="15" y="16"/>
                      <a:pt x="15" y="16"/>
                    </a:cubicBezTo>
                    <a:cubicBezTo>
                      <a:pt x="1" y="16"/>
                      <a:pt x="1" y="16"/>
                      <a:pt x="1" y="16"/>
                    </a:cubicBezTo>
                    <a:cubicBezTo>
                      <a:pt x="2" y="14"/>
                      <a:pt x="0" y="13"/>
                      <a:pt x="2" y="12"/>
                    </a:cubicBezTo>
                    <a:cubicBezTo>
                      <a:pt x="5" y="8"/>
                      <a:pt x="19" y="3"/>
                      <a:pt x="28" y="1"/>
                    </a:cubicBezTo>
                    <a:cubicBezTo>
                      <a:pt x="43" y="0"/>
                      <a:pt x="43" y="0"/>
                      <a:pt x="43" y="0"/>
                    </a:cubicBezTo>
                    <a:cubicBezTo>
                      <a:pt x="47" y="5"/>
                      <a:pt x="46" y="11"/>
                      <a:pt x="46" y="16"/>
                    </a:cubicBezTo>
                    <a:close/>
                  </a:path>
                </a:pathLst>
              </a:cu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9" name="Freeform 235"/>
              <p:cNvSpPr>
                <a:spLocks/>
              </p:cNvSpPr>
              <p:nvPr/>
            </p:nvSpPr>
            <p:spPr bwMode="auto">
              <a:xfrm>
                <a:off x="4545895" y="4187431"/>
                <a:ext cx="251321" cy="436600"/>
              </a:xfrm>
              <a:custGeom>
                <a:avLst/>
                <a:gdLst>
                  <a:gd name="T0" fmla="*/ 56 w 58"/>
                  <a:gd name="T1" fmla="*/ 6 h 100"/>
                  <a:gd name="T2" fmla="*/ 55 w 58"/>
                  <a:gd name="T3" fmla="*/ 5 h 100"/>
                  <a:gd name="T4" fmla="*/ 53 w 58"/>
                  <a:gd name="T5" fmla="*/ 5 h 100"/>
                  <a:gd name="T6" fmla="*/ 53 w 58"/>
                  <a:gd name="T7" fmla="*/ 5 h 100"/>
                  <a:gd name="T8" fmla="*/ 40 w 58"/>
                  <a:gd name="T9" fmla="*/ 1 h 100"/>
                  <a:gd name="T10" fmla="*/ 29 w 58"/>
                  <a:gd name="T11" fmla="*/ 2 h 100"/>
                  <a:gd name="T12" fmla="*/ 22 w 58"/>
                  <a:gd name="T13" fmla="*/ 10 h 100"/>
                  <a:gd name="T14" fmla="*/ 17 w 58"/>
                  <a:gd name="T15" fmla="*/ 28 h 100"/>
                  <a:gd name="T16" fmla="*/ 17 w 58"/>
                  <a:gd name="T17" fmla="*/ 28 h 100"/>
                  <a:gd name="T18" fmla="*/ 2 w 58"/>
                  <a:gd name="T19" fmla="*/ 77 h 100"/>
                  <a:gd name="T20" fmla="*/ 14 w 58"/>
                  <a:gd name="T21" fmla="*/ 97 h 100"/>
                  <a:gd name="T22" fmla="*/ 14 w 58"/>
                  <a:gd name="T23" fmla="*/ 97 h 100"/>
                  <a:gd name="T24" fmla="*/ 34 w 58"/>
                  <a:gd name="T25" fmla="*/ 86 h 100"/>
                  <a:gd name="T26" fmla="*/ 58 w 58"/>
                  <a:gd name="T27" fmla="*/ 6 h 100"/>
                  <a:gd name="T28" fmla="*/ 56 w 58"/>
                  <a:gd name="T29" fmla="*/ 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0">
                    <a:moveTo>
                      <a:pt x="56" y="6"/>
                    </a:moveTo>
                    <a:cubicBezTo>
                      <a:pt x="55" y="5"/>
                      <a:pt x="55" y="5"/>
                      <a:pt x="55" y="5"/>
                    </a:cubicBezTo>
                    <a:cubicBezTo>
                      <a:pt x="53" y="5"/>
                      <a:pt x="53" y="5"/>
                      <a:pt x="53" y="5"/>
                    </a:cubicBezTo>
                    <a:cubicBezTo>
                      <a:pt x="53" y="5"/>
                      <a:pt x="53" y="5"/>
                      <a:pt x="53" y="5"/>
                    </a:cubicBezTo>
                    <a:cubicBezTo>
                      <a:pt x="40" y="1"/>
                      <a:pt x="40" y="1"/>
                      <a:pt x="40" y="1"/>
                    </a:cubicBezTo>
                    <a:cubicBezTo>
                      <a:pt x="36" y="0"/>
                      <a:pt x="32" y="1"/>
                      <a:pt x="29" y="2"/>
                    </a:cubicBezTo>
                    <a:cubicBezTo>
                      <a:pt x="25" y="4"/>
                      <a:pt x="23" y="7"/>
                      <a:pt x="22" y="10"/>
                    </a:cubicBezTo>
                    <a:cubicBezTo>
                      <a:pt x="17" y="28"/>
                      <a:pt x="17" y="28"/>
                      <a:pt x="17" y="28"/>
                    </a:cubicBezTo>
                    <a:cubicBezTo>
                      <a:pt x="17" y="28"/>
                      <a:pt x="17" y="28"/>
                      <a:pt x="17" y="28"/>
                    </a:cubicBezTo>
                    <a:cubicBezTo>
                      <a:pt x="2" y="77"/>
                      <a:pt x="2" y="77"/>
                      <a:pt x="2" y="77"/>
                    </a:cubicBezTo>
                    <a:cubicBezTo>
                      <a:pt x="0" y="86"/>
                      <a:pt x="5" y="95"/>
                      <a:pt x="14" y="97"/>
                    </a:cubicBezTo>
                    <a:cubicBezTo>
                      <a:pt x="14" y="97"/>
                      <a:pt x="14" y="97"/>
                      <a:pt x="14" y="97"/>
                    </a:cubicBezTo>
                    <a:cubicBezTo>
                      <a:pt x="22" y="100"/>
                      <a:pt x="31" y="95"/>
                      <a:pt x="34" y="86"/>
                    </a:cubicBezTo>
                    <a:cubicBezTo>
                      <a:pt x="58" y="6"/>
                      <a:pt x="58" y="6"/>
                      <a:pt x="58" y="6"/>
                    </a:cubicBezTo>
                    <a:cubicBezTo>
                      <a:pt x="56" y="6"/>
                      <a:pt x="56" y="6"/>
                      <a:pt x="56" y="6"/>
                    </a:cubicBezTo>
                    <a:close/>
                  </a:path>
                </a:pathLst>
              </a:custGeom>
              <a:solidFill>
                <a:srgbClr val="5E5E5E"/>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 name="Freeform 236"/>
              <p:cNvSpPr>
                <a:spLocks/>
              </p:cNvSpPr>
              <p:nvPr/>
            </p:nvSpPr>
            <p:spPr bwMode="auto">
              <a:xfrm>
                <a:off x="4654127" y="4110384"/>
                <a:ext cx="585191" cy="682417"/>
              </a:xfrm>
              <a:custGeom>
                <a:avLst/>
                <a:gdLst>
                  <a:gd name="T0" fmla="*/ 51 w 135"/>
                  <a:gd name="T1" fmla="*/ 0 h 157"/>
                  <a:gd name="T2" fmla="*/ 51 w 135"/>
                  <a:gd name="T3" fmla="*/ 0 h 157"/>
                  <a:gd name="T4" fmla="*/ 51 w 135"/>
                  <a:gd name="T5" fmla="*/ 0 h 157"/>
                  <a:gd name="T6" fmla="*/ 51 w 135"/>
                  <a:gd name="T7" fmla="*/ 0 h 157"/>
                  <a:gd name="T8" fmla="*/ 51 w 135"/>
                  <a:gd name="T9" fmla="*/ 0 h 157"/>
                  <a:gd name="T10" fmla="*/ 50 w 135"/>
                  <a:gd name="T11" fmla="*/ 0 h 157"/>
                  <a:gd name="T12" fmla="*/ 50 w 135"/>
                  <a:gd name="T13" fmla="*/ 0 h 157"/>
                  <a:gd name="T14" fmla="*/ 50 w 135"/>
                  <a:gd name="T15" fmla="*/ 0 h 157"/>
                  <a:gd name="T16" fmla="*/ 50 w 135"/>
                  <a:gd name="T17" fmla="*/ 0 h 157"/>
                  <a:gd name="T18" fmla="*/ 50 w 135"/>
                  <a:gd name="T19" fmla="*/ 0 h 157"/>
                  <a:gd name="T20" fmla="*/ 49 w 135"/>
                  <a:gd name="T21" fmla="*/ 0 h 157"/>
                  <a:gd name="T22" fmla="*/ 49 w 135"/>
                  <a:gd name="T23" fmla="*/ 0 h 157"/>
                  <a:gd name="T24" fmla="*/ 49 w 135"/>
                  <a:gd name="T25" fmla="*/ 0 h 157"/>
                  <a:gd name="T26" fmla="*/ 49 w 135"/>
                  <a:gd name="T27" fmla="*/ 0 h 157"/>
                  <a:gd name="T28" fmla="*/ 49 w 135"/>
                  <a:gd name="T29" fmla="*/ 0 h 157"/>
                  <a:gd name="T30" fmla="*/ 49 w 135"/>
                  <a:gd name="T31" fmla="*/ 0 h 157"/>
                  <a:gd name="T32" fmla="*/ 48 w 135"/>
                  <a:gd name="T33" fmla="*/ 0 h 157"/>
                  <a:gd name="T34" fmla="*/ 48 w 135"/>
                  <a:gd name="T35" fmla="*/ 0 h 157"/>
                  <a:gd name="T36" fmla="*/ 48 w 135"/>
                  <a:gd name="T37" fmla="*/ 0 h 157"/>
                  <a:gd name="T38" fmla="*/ 48 w 135"/>
                  <a:gd name="T39" fmla="*/ 0 h 157"/>
                  <a:gd name="T40" fmla="*/ 48 w 135"/>
                  <a:gd name="T41" fmla="*/ 0 h 157"/>
                  <a:gd name="T42" fmla="*/ 48 w 135"/>
                  <a:gd name="T43" fmla="*/ 0 h 157"/>
                  <a:gd name="T44" fmla="*/ 48 w 135"/>
                  <a:gd name="T45" fmla="*/ 0 h 157"/>
                  <a:gd name="T46" fmla="*/ 47 w 135"/>
                  <a:gd name="T47" fmla="*/ 0 h 157"/>
                  <a:gd name="T48" fmla="*/ 47 w 135"/>
                  <a:gd name="T49" fmla="*/ 0 h 157"/>
                  <a:gd name="T50" fmla="*/ 47 w 135"/>
                  <a:gd name="T51" fmla="*/ 0 h 157"/>
                  <a:gd name="T52" fmla="*/ 47 w 135"/>
                  <a:gd name="T53" fmla="*/ 0 h 157"/>
                  <a:gd name="T54" fmla="*/ 47 w 135"/>
                  <a:gd name="T55" fmla="*/ 0 h 157"/>
                  <a:gd name="T56" fmla="*/ 3 w 135"/>
                  <a:gd name="T57" fmla="*/ 21 h 157"/>
                  <a:gd name="T58" fmla="*/ 0 w 135"/>
                  <a:gd name="T59" fmla="*/ 25 h 157"/>
                  <a:gd name="T60" fmla="*/ 60 w 135"/>
                  <a:gd name="T61" fmla="*/ 104 h 157"/>
                  <a:gd name="T62" fmla="*/ 22 w 135"/>
                  <a:gd name="T63" fmla="*/ 141 h 157"/>
                  <a:gd name="T64" fmla="*/ 110 w 135"/>
                  <a:gd name="T65" fmla="*/ 141 h 157"/>
                  <a:gd name="T66" fmla="*/ 102 w 135"/>
                  <a:gd name="T67" fmla="*/ 104 h 157"/>
                  <a:gd name="T68" fmla="*/ 135 w 135"/>
                  <a:gd name="T69" fmla="*/ 22 h 157"/>
                  <a:gd name="T70" fmla="*/ 132 w 135"/>
                  <a:gd name="T71" fmla="*/ 21 h 157"/>
                  <a:gd name="T72" fmla="*/ 87 w 135"/>
                  <a:gd name="T73" fmla="*/ 0 h 157"/>
                  <a:gd name="T74" fmla="*/ 51 w 135"/>
                  <a:gd name="T7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5" h="157">
                    <a:moveTo>
                      <a:pt x="51" y="0"/>
                    </a:moveTo>
                    <a:cubicBezTo>
                      <a:pt x="51" y="0"/>
                      <a:pt x="51" y="0"/>
                      <a:pt x="51" y="0"/>
                    </a:cubicBezTo>
                    <a:cubicBezTo>
                      <a:pt x="51" y="0"/>
                      <a:pt x="51" y="0"/>
                      <a:pt x="51" y="0"/>
                    </a:cubicBezTo>
                    <a:cubicBezTo>
                      <a:pt x="51" y="0"/>
                      <a:pt x="51" y="0"/>
                      <a:pt x="51" y="0"/>
                    </a:cubicBezTo>
                    <a:cubicBezTo>
                      <a:pt x="51" y="0"/>
                      <a:pt x="51" y="0"/>
                      <a:pt x="51" y="0"/>
                    </a:cubicBezTo>
                    <a:cubicBezTo>
                      <a:pt x="50" y="0"/>
                      <a:pt x="50" y="0"/>
                      <a:pt x="50" y="0"/>
                    </a:cubicBezTo>
                    <a:cubicBezTo>
                      <a:pt x="50" y="0"/>
                      <a:pt x="50" y="0"/>
                      <a:pt x="50" y="0"/>
                    </a:cubicBezTo>
                    <a:cubicBezTo>
                      <a:pt x="50" y="0"/>
                      <a:pt x="50" y="0"/>
                      <a:pt x="50" y="0"/>
                    </a:cubicBezTo>
                    <a:cubicBezTo>
                      <a:pt x="50" y="0"/>
                      <a:pt x="50" y="0"/>
                      <a:pt x="50" y="0"/>
                    </a:cubicBezTo>
                    <a:cubicBezTo>
                      <a:pt x="50" y="0"/>
                      <a:pt x="50" y="0"/>
                      <a:pt x="50"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7" y="0"/>
                      <a:pt x="47" y="0"/>
                      <a:pt x="47" y="0"/>
                    </a:cubicBezTo>
                    <a:cubicBezTo>
                      <a:pt x="47" y="0"/>
                      <a:pt x="47" y="0"/>
                      <a:pt x="47" y="0"/>
                    </a:cubicBezTo>
                    <a:cubicBezTo>
                      <a:pt x="47" y="0"/>
                      <a:pt x="47" y="0"/>
                      <a:pt x="47" y="0"/>
                    </a:cubicBezTo>
                    <a:cubicBezTo>
                      <a:pt x="47" y="0"/>
                      <a:pt x="47" y="0"/>
                      <a:pt x="47" y="0"/>
                    </a:cubicBezTo>
                    <a:cubicBezTo>
                      <a:pt x="47" y="0"/>
                      <a:pt x="47" y="0"/>
                      <a:pt x="47" y="0"/>
                    </a:cubicBezTo>
                    <a:cubicBezTo>
                      <a:pt x="3" y="21"/>
                      <a:pt x="3" y="21"/>
                      <a:pt x="3" y="21"/>
                    </a:cubicBezTo>
                    <a:cubicBezTo>
                      <a:pt x="0" y="25"/>
                      <a:pt x="0" y="25"/>
                      <a:pt x="0" y="25"/>
                    </a:cubicBezTo>
                    <a:cubicBezTo>
                      <a:pt x="7" y="37"/>
                      <a:pt x="68" y="96"/>
                      <a:pt x="60" y="104"/>
                    </a:cubicBezTo>
                    <a:cubicBezTo>
                      <a:pt x="22" y="141"/>
                      <a:pt x="22" y="141"/>
                      <a:pt x="22" y="141"/>
                    </a:cubicBezTo>
                    <a:cubicBezTo>
                      <a:pt x="52" y="156"/>
                      <a:pt x="82" y="157"/>
                      <a:pt x="110" y="141"/>
                    </a:cubicBezTo>
                    <a:cubicBezTo>
                      <a:pt x="102" y="104"/>
                      <a:pt x="102" y="104"/>
                      <a:pt x="102" y="104"/>
                    </a:cubicBezTo>
                    <a:cubicBezTo>
                      <a:pt x="103" y="87"/>
                      <a:pt x="122" y="48"/>
                      <a:pt x="135" y="22"/>
                    </a:cubicBezTo>
                    <a:cubicBezTo>
                      <a:pt x="132" y="21"/>
                      <a:pt x="132" y="21"/>
                      <a:pt x="132" y="21"/>
                    </a:cubicBezTo>
                    <a:cubicBezTo>
                      <a:pt x="87" y="0"/>
                      <a:pt x="87" y="0"/>
                      <a:pt x="87" y="0"/>
                    </a:cubicBezTo>
                    <a:cubicBezTo>
                      <a:pt x="75" y="0"/>
                      <a:pt x="63" y="0"/>
                      <a:pt x="51" y="0"/>
                    </a:cubicBezTo>
                    <a:close/>
                  </a:path>
                </a:pathLst>
              </a:cu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 name="Freeform 237"/>
              <p:cNvSpPr>
                <a:spLocks/>
              </p:cNvSpPr>
              <p:nvPr/>
            </p:nvSpPr>
            <p:spPr bwMode="auto">
              <a:xfrm>
                <a:off x="4654127" y="4110384"/>
                <a:ext cx="291679" cy="665907"/>
              </a:xfrm>
              <a:custGeom>
                <a:avLst/>
                <a:gdLst>
                  <a:gd name="T0" fmla="*/ 51 w 67"/>
                  <a:gd name="T1" fmla="*/ 0 h 153"/>
                  <a:gd name="T2" fmla="*/ 51 w 67"/>
                  <a:gd name="T3" fmla="*/ 0 h 153"/>
                  <a:gd name="T4" fmla="*/ 51 w 67"/>
                  <a:gd name="T5" fmla="*/ 0 h 153"/>
                  <a:gd name="T6" fmla="*/ 51 w 67"/>
                  <a:gd name="T7" fmla="*/ 0 h 153"/>
                  <a:gd name="T8" fmla="*/ 51 w 67"/>
                  <a:gd name="T9" fmla="*/ 0 h 153"/>
                  <a:gd name="T10" fmla="*/ 50 w 67"/>
                  <a:gd name="T11" fmla="*/ 0 h 153"/>
                  <a:gd name="T12" fmla="*/ 50 w 67"/>
                  <a:gd name="T13" fmla="*/ 0 h 153"/>
                  <a:gd name="T14" fmla="*/ 50 w 67"/>
                  <a:gd name="T15" fmla="*/ 0 h 153"/>
                  <a:gd name="T16" fmla="*/ 50 w 67"/>
                  <a:gd name="T17" fmla="*/ 0 h 153"/>
                  <a:gd name="T18" fmla="*/ 50 w 67"/>
                  <a:gd name="T19" fmla="*/ 0 h 153"/>
                  <a:gd name="T20" fmla="*/ 49 w 67"/>
                  <a:gd name="T21" fmla="*/ 0 h 153"/>
                  <a:gd name="T22" fmla="*/ 49 w 67"/>
                  <a:gd name="T23" fmla="*/ 0 h 153"/>
                  <a:gd name="T24" fmla="*/ 49 w 67"/>
                  <a:gd name="T25" fmla="*/ 0 h 153"/>
                  <a:gd name="T26" fmla="*/ 49 w 67"/>
                  <a:gd name="T27" fmla="*/ 0 h 153"/>
                  <a:gd name="T28" fmla="*/ 49 w 67"/>
                  <a:gd name="T29" fmla="*/ 0 h 153"/>
                  <a:gd name="T30" fmla="*/ 49 w 67"/>
                  <a:gd name="T31" fmla="*/ 0 h 153"/>
                  <a:gd name="T32" fmla="*/ 48 w 67"/>
                  <a:gd name="T33" fmla="*/ 0 h 153"/>
                  <a:gd name="T34" fmla="*/ 48 w 67"/>
                  <a:gd name="T35" fmla="*/ 0 h 153"/>
                  <a:gd name="T36" fmla="*/ 48 w 67"/>
                  <a:gd name="T37" fmla="*/ 0 h 153"/>
                  <a:gd name="T38" fmla="*/ 48 w 67"/>
                  <a:gd name="T39" fmla="*/ 0 h 153"/>
                  <a:gd name="T40" fmla="*/ 48 w 67"/>
                  <a:gd name="T41" fmla="*/ 0 h 153"/>
                  <a:gd name="T42" fmla="*/ 48 w 67"/>
                  <a:gd name="T43" fmla="*/ 0 h 153"/>
                  <a:gd name="T44" fmla="*/ 48 w 67"/>
                  <a:gd name="T45" fmla="*/ 0 h 153"/>
                  <a:gd name="T46" fmla="*/ 47 w 67"/>
                  <a:gd name="T47" fmla="*/ 0 h 153"/>
                  <a:gd name="T48" fmla="*/ 47 w 67"/>
                  <a:gd name="T49" fmla="*/ 0 h 153"/>
                  <a:gd name="T50" fmla="*/ 47 w 67"/>
                  <a:gd name="T51" fmla="*/ 0 h 153"/>
                  <a:gd name="T52" fmla="*/ 47 w 67"/>
                  <a:gd name="T53" fmla="*/ 0 h 153"/>
                  <a:gd name="T54" fmla="*/ 47 w 67"/>
                  <a:gd name="T55" fmla="*/ 0 h 153"/>
                  <a:gd name="T56" fmla="*/ 3 w 67"/>
                  <a:gd name="T57" fmla="*/ 21 h 153"/>
                  <a:gd name="T58" fmla="*/ 0 w 67"/>
                  <a:gd name="T59" fmla="*/ 25 h 153"/>
                  <a:gd name="T60" fmla="*/ 31 w 67"/>
                  <a:gd name="T61" fmla="*/ 106 h 153"/>
                  <a:gd name="T62" fmla="*/ 22 w 67"/>
                  <a:gd name="T63" fmla="*/ 141 h 153"/>
                  <a:gd name="T64" fmla="*/ 67 w 67"/>
                  <a:gd name="T65" fmla="*/ 153 h 153"/>
                  <a:gd name="T66" fmla="*/ 67 w 67"/>
                  <a:gd name="T67" fmla="*/ 0 h 153"/>
                  <a:gd name="T68" fmla="*/ 51 w 67"/>
                  <a:gd name="T6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 h="153">
                    <a:moveTo>
                      <a:pt x="51" y="0"/>
                    </a:moveTo>
                    <a:cubicBezTo>
                      <a:pt x="51" y="0"/>
                      <a:pt x="51" y="0"/>
                      <a:pt x="51" y="0"/>
                    </a:cubicBezTo>
                    <a:cubicBezTo>
                      <a:pt x="51" y="0"/>
                      <a:pt x="51" y="0"/>
                      <a:pt x="51" y="0"/>
                    </a:cubicBezTo>
                    <a:cubicBezTo>
                      <a:pt x="51" y="0"/>
                      <a:pt x="51" y="0"/>
                      <a:pt x="51" y="0"/>
                    </a:cubicBezTo>
                    <a:cubicBezTo>
                      <a:pt x="51" y="0"/>
                      <a:pt x="51" y="0"/>
                      <a:pt x="51" y="0"/>
                    </a:cubicBezTo>
                    <a:cubicBezTo>
                      <a:pt x="50" y="0"/>
                      <a:pt x="50" y="0"/>
                      <a:pt x="50" y="0"/>
                    </a:cubicBezTo>
                    <a:cubicBezTo>
                      <a:pt x="50" y="0"/>
                      <a:pt x="50" y="0"/>
                      <a:pt x="50" y="0"/>
                    </a:cubicBezTo>
                    <a:cubicBezTo>
                      <a:pt x="50" y="0"/>
                      <a:pt x="50" y="0"/>
                      <a:pt x="50" y="0"/>
                    </a:cubicBezTo>
                    <a:cubicBezTo>
                      <a:pt x="50" y="0"/>
                      <a:pt x="50" y="0"/>
                      <a:pt x="50" y="0"/>
                    </a:cubicBezTo>
                    <a:cubicBezTo>
                      <a:pt x="50" y="0"/>
                      <a:pt x="50" y="0"/>
                      <a:pt x="50"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7" y="0"/>
                      <a:pt x="47" y="0"/>
                      <a:pt x="47" y="0"/>
                    </a:cubicBezTo>
                    <a:cubicBezTo>
                      <a:pt x="47" y="0"/>
                      <a:pt x="47" y="0"/>
                      <a:pt x="47" y="0"/>
                    </a:cubicBezTo>
                    <a:cubicBezTo>
                      <a:pt x="47" y="0"/>
                      <a:pt x="47" y="0"/>
                      <a:pt x="47" y="0"/>
                    </a:cubicBezTo>
                    <a:cubicBezTo>
                      <a:pt x="47" y="0"/>
                      <a:pt x="47" y="0"/>
                      <a:pt x="47" y="0"/>
                    </a:cubicBezTo>
                    <a:cubicBezTo>
                      <a:pt x="47" y="0"/>
                      <a:pt x="47" y="0"/>
                      <a:pt x="47" y="0"/>
                    </a:cubicBezTo>
                    <a:cubicBezTo>
                      <a:pt x="3" y="21"/>
                      <a:pt x="3" y="21"/>
                      <a:pt x="3" y="21"/>
                    </a:cubicBezTo>
                    <a:cubicBezTo>
                      <a:pt x="0" y="25"/>
                      <a:pt x="0" y="25"/>
                      <a:pt x="0" y="25"/>
                    </a:cubicBezTo>
                    <a:cubicBezTo>
                      <a:pt x="7" y="37"/>
                      <a:pt x="34" y="94"/>
                      <a:pt x="31" y="106"/>
                    </a:cubicBezTo>
                    <a:cubicBezTo>
                      <a:pt x="22" y="141"/>
                      <a:pt x="22" y="141"/>
                      <a:pt x="22" y="141"/>
                    </a:cubicBezTo>
                    <a:cubicBezTo>
                      <a:pt x="37" y="148"/>
                      <a:pt x="53" y="153"/>
                      <a:pt x="67" y="153"/>
                    </a:cubicBezTo>
                    <a:cubicBezTo>
                      <a:pt x="67" y="0"/>
                      <a:pt x="67" y="0"/>
                      <a:pt x="67" y="0"/>
                    </a:cubicBezTo>
                    <a:cubicBezTo>
                      <a:pt x="62" y="0"/>
                      <a:pt x="57" y="0"/>
                      <a:pt x="51" y="0"/>
                    </a:cubicBezTo>
                    <a:close/>
                  </a:path>
                </a:pathLst>
              </a:custGeom>
              <a:solidFill>
                <a:srgbClr val="484848"/>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 name="Freeform 238"/>
              <p:cNvSpPr>
                <a:spLocks/>
              </p:cNvSpPr>
              <p:nvPr/>
            </p:nvSpPr>
            <p:spPr bwMode="auto">
              <a:xfrm>
                <a:off x="4832069" y="4005820"/>
                <a:ext cx="221969" cy="339374"/>
              </a:xfrm>
              <a:custGeom>
                <a:avLst/>
                <a:gdLst>
                  <a:gd name="T0" fmla="*/ 64 w 121"/>
                  <a:gd name="T1" fmla="*/ 185 h 185"/>
                  <a:gd name="T2" fmla="*/ 0 w 121"/>
                  <a:gd name="T3" fmla="*/ 64 h 185"/>
                  <a:gd name="T4" fmla="*/ 26 w 121"/>
                  <a:gd name="T5" fmla="*/ 57 h 185"/>
                  <a:gd name="T6" fmla="*/ 14 w 121"/>
                  <a:gd name="T7" fmla="*/ 0 h 185"/>
                  <a:gd name="T8" fmla="*/ 107 w 121"/>
                  <a:gd name="T9" fmla="*/ 0 h 185"/>
                  <a:gd name="T10" fmla="*/ 97 w 121"/>
                  <a:gd name="T11" fmla="*/ 54 h 185"/>
                  <a:gd name="T12" fmla="*/ 121 w 121"/>
                  <a:gd name="T13" fmla="*/ 61 h 185"/>
                  <a:gd name="T14" fmla="*/ 64 w 121"/>
                  <a:gd name="T15" fmla="*/ 185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85">
                    <a:moveTo>
                      <a:pt x="64" y="185"/>
                    </a:moveTo>
                    <a:lnTo>
                      <a:pt x="0" y="64"/>
                    </a:lnTo>
                    <a:lnTo>
                      <a:pt x="26" y="57"/>
                    </a:lnTo>
                    <a:lnTo>
                      <a:pt x="14" y="0"/>
                    </a:lnTo>
                    <a:lnTo>
                      <a:pt x="107" y="0"/>
                    </a:lnTo>
                    <a:lnTo>
                      <a:pt x="97" y="54"/>
                    </a:lnTo>
                    <a:lnTo>
                      <a:pt x="121" y="61"/>
                    </a:lnTo>
                    <a:lnTo>
                      <a:pt x="64" y="185"/>
                    </a:lnTo>
                    <a:close/>
                  </a:path>
                </a:pathLst>
              </a:custGeom>
              <a:solidFill>
                <a:srgbClr val="C1AA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9"/>
              <p:cNvSpPr>
                <a:spLocks/>
              </p:cNvSpPr>
              <p:nvPr/>
            </p:nvSpPr>
            <p:spPr bwMode="auto">
              <a:xfrm>
                <a:off x="4832069" y="4005820"/>
                <a:ext cx="113736" cy="333871"/>
              </a:xfrm>
              <a:custGeom>
                <a:avLst/>
                <a:gdLst>
                  <a:gd name="T0" fmla="*/ 62 w 62"/>
                  <a:gd name="T1" fmla="*/ 182 h 182"/>
                  <a:gd name="T2" fmla="*/ 0 w 62"/>
                  <a:gd name="T3" fmla="*/ 64 h 182"/>
                  <a:gd name="T4" fmla="*/ 26 w 62"/>
                  <a:gd name="T5" fmla="*/ 57 h 182"/>
                  <a:gd name="T6" fmla="*/ 14 w 62"/>
                  <a:gd name="T7" fmla="*/ 0 h 182"/>
                  <a:gd name="T8" fmla="*/ 62 w 62"/>
                  <a:gd name="T9" fmla="*/ 0 h 182"/>
                  <a:gd name="T10" fmla="*/ 62 w 62"/>
                  <a:gd name="T11" fmla="*/ 182 h 182"/>
                </a:gdLst>
                <a:ahLst/>
                <a:cxnLst>
                  <a:cxn ang="0">
                    <a:pos x="T0" y="T1"/>
                  </a:cxn>
                  <a:cxn ang="0">
                    <a:pos x="T2" y="T3"/>
                  </a:cxn>
                  <a:cxn ang="0">
                    <a:pos x="T4" y="T5"/>
                  </a:cxn>
                  <a:cxn ang="0">
                    <a:pos x="T6" y="T7"/>
                  </a:cxn>
                  <a:cxn ang="0">
                    <a:pos x="T8" y="T9"/>
                  </a:cxn>
                  <a:cxn ang="0">
                    <a:pos x="T10" y="T11"/>
                  </a:cxn>
                </a:cxnLst>
                <a:rect l="0" t="0" r="r" b="b"/>
                <a:pathLst>
                  <a:path w="62" h="182">
                    <a:moveTo>
                      <a:pt x="62" y="182"/>
                    </a:moveTo>
                    <a:lnTo>
                      <a:pt x="0" y="64"/>
                    </a:lnTo>
                    <a:lnTo>
                      <a:pt x="26" y="57"/>
                    </a:lnTo>
                    <a:lnTo>
                      <a:pt x="14" y="0"/>
                    </a:lnTo>
                    <a:lnTo>
                      <a:pt x="62" y="0"/>
                    </a:lnTo>
                    <a:lnTo>
                      <a:pt x="62" y="182"/>
                    </a:lnTo>
                    <a:close/>
                  </a:path>
                </a:pathLst>
              </a:custGeom>
              <a:solidFill>
                <a:srgbClr val="D1B7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0"/>
              <p:cNvSpPr>
                <a:spLocks/>
              </p:cNvSpPr>
              <p:nvPr/>
            </p:nvSpPr>
            <p:spPr bwMode="auto">
              <a:xfrm>
                <a:off x="4835738" y="4000316"/>
                <a:ext cx="218301" cy="183445"/>
              </a:xfrm>
              <a:custGeom>
                <a:avLst/>
                <a:gdLst>
                  <a:gd name="T0" fmla="*/ 0 w 50"/>
                  <a:gd name="T1" fmla="*/ 28 h 42"/>
                  <a:gd name="T2" fmla="*/ 8 w 50"/>
                  <a:gd name="T3" fmla="*/ 22 h 42"/>
                  <a:gd name="T4" fmla="*/ 4 w 50"/>
                  <a:gd name="T5" fmla="*/ 0 h 42"/>
                  <a:gd name="T6" fmla="*/ 45 w 50"/>
                  <a:gd name="T7" fmla="*/ 1 h 42"/>
                  <a:gd name="T8" fmla="*/ 43 w 50"/>
                  <a:gd name="T9" fmla="*/ 22 h 42"/>
                  <a:gd name="T10" fmla="*/ 50 w 50"/>
                  <a:gd name="T11" fmla="*/ 27 h 42"/>
                  <a:gd name="T12" fmla="*/ 25 w 50"/>
                  <a:gd name="T13" fmla="*/ 42 h 42"/>
                  <a:gd name="T14" fmla="*/ 0 w 50"/>
                  <a:gd name="T15" fmla="*/ 28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2">
                    <a:moveTo>
                      <a:pt x="0" y="28"/>
                    </a:moveTo>
                    <a:cubicBezTo>
                      <a:pt x="8" y="22"/>
                      <a:pt x="8" y="22"/>
                      <a:pt x="8" y="22"/>
                    </a:cubicBezTo>
                    <a:cubicBezTo>
                      <a:pt x="4" y="0"/>
                      <a:pt x="4" y="0"/>
                      <a:pt x="4" y="0"/>
                    </a:cubicBezTo>
                    <a:cubicBezTo>
                      <a:pt x="45" y="1"/>
                      <a:pt x="45" y="1"/>
                      <a:pt x="45" y="1"/>
                    </a:cubicBezTo>
                    <a:cubicBezTo>
                      <a:pt x="43" y="22"/>
                      <a:pt x="43" y="22"/>
                      <a:pt x="43" y="22"/>
                    </a:cubicBezTo>
                    <a:cubicBezTo>
                      <a:pt x="50" y="27"/>
                      <a:pt x="50" y="27"/>
                      <a:pt x="50" y="27"/>
                    </a:cubicBezTo>
                    <a:cubicBezTo>
                      <a:pt x="45" y="36"/>
                      <a:pt x="35" y="42"/>
                      <a:pt x="25" y="42"/>
                    </a:cubicBezTo>
                    <a:cubicBezTo>
                      <a:pt x="14" y="42"/>
                      <a:pt x="5" y="36"/>
                      <a:pt x="0" y="28"/>
                    </a:cubicBezTo>
                    <a:close/>
                  </a:path>
                </a:pathLst>
              </a:custGeom>
              <a:solidFill>
                <a:srgbClr val="E0D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1"/>
              <p:cNvSpPr>
                <a:spLocks/>
              </p:cNvSpPr>
              <p:nvPr/>
            </p:nvSpPr>
            <p:spPr bwMode="auto">
              <a:xfrm>
                <a:off x="4835738" y="4000316"/>
                <a:ext cx="218301" cy="183445"/>
              </a:xfrm>
              <a:custGeom>
                <a:avLst/>
                <a:gdLst>
                  <a:gd name="T0" fmla="*/ 0 w 50"/>
                  <a:gd name="T1" fmla="*/ 28 h 42"/>
                  <a:gd name="T2" fmla="*/ 8 w 50"/>
                  <a:gd name="T3" fmla="*/ 22 h 42"/>
                  <a:gd name="T4" fmla="*/ 4 w 50"/>
                  <a:gd name="T5" fmla="*/ 0 h 42"/>
                  <a:gd name="T6" fmla="*/ 45 w 50"/>
                  <a:gd name="T7" fmla="*/ 1 h 42"/>
                  <a:gd name="T8" fmla="*/ 43 w 50"/>
                  <a:gd name="T9" fmla="*/ 22 h 42"/>
                  <a:gd name="T10" fmla="*/ 50 w 50"/>
                  <a:gd name="T11" fmla="*/ 27 h 42"/>
                  <a:gd name="T12" fmla="*/ 25 w 50"/>
                  <a:gd name="T13" fmla="*/ 42 h 42"/>
                  <a:gd name="T14" fmla="*/ 0 w 50"/>
                  <a:gd name="T15" fmla="*/ 28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2">
                    <a:moveTo>
                      <a:pt x="0" y="28"/>
                    </a:moveTo>
                    <a:cubicBezTo>
                      <a:pt x="8" y="22"/>
                      <a:pt x="8" y="22"/>
                      <a:pt x="8" y="22"/>
                    </a:cubicBezTo>
                    <a:cubicBezTo>
                      <a:pt x="4" y="0"/>
                      <a:pt x="4" y="0"/>
                      <a:pt x="4" y="0"/>
                    </a:cubicBezTo>
                    <a:cubicBezTo>
                      <a:pt x="45" y="1"/>
                      <a:pt x="45" y="1"/>
                      <a:pt x="45" y="1"/>
                    </a:cubicBezTo>
                    <a:cubicBezTo>
                      <a:pt x="43" y="22"/>
                      <a:pt x="43" y="22"/>
                      <a:pt x="43" y="22"/>
                    </a:cubicBezTo>
                    <a:cubicBezTo>
                      <a:pt x="50" y="27"/>
                      <a:pt x="50" y="27"/>
                      <a:pt x="50" y="27"/>
                    </a:cubicBezTo>
                    <a:cubicBezTo>
                      <a:pt x="45" y="36"/>
                      <a:pt x="35" y="42"/>
                      <a:pt x="25" y="42"/>
                    </a:cubicBezTo>
                    <a:cubicBezTo>
                      <a:pt x="14" y="42"/>
                      <a:pt x="5" y="36"/>
                      <a:pt x="0" y="28"/>
                    </a:cubicBezTo>
                    <a:close/>
                  </a:path>
                </a:pathLst>
              </a:custGeom>
              <a:solidFill>
                <a:srgbClr val="E0D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42"/>
              <p:cNvSpPr>
                <a:spLocks/>
              </p:cNvSpPr>
              <p:nvPr/>
            </p:nvSpPr>
            <p:spPr bwMode="auto">
              <a:xfrm>
                <a:off x="4835738" y="4000316"/>
                <a:ext cx="218301" cy="183445"/>
              </a:xfrm>
              <a:custGeom>
                <a:avLst/>
                <a:gdLst>
                  <a:gd name="T0" fmla="*/ 0 w 50"/>
                  <a:gd name="T1" fmla="*/ 28 h 42"/>
                  <a:gd name="T2" fmla="*/ 8 w 50"/>
                  <a:gd name="T3" fmla="*/ 22 h 42"/>
                  <a:gd name="T4" fmla="*/ 4 w 50"/>
                  <a:gd name="T5" fmla="*/ 0 h 42"/>
                  <a:gd name="T6" fmla="*/ 45 w 50"/>
                  <a:gd name="T7" fmla="*/ 1 h 42"/>
                  <a:gd name="T8" fmla="*/ 43 w 50"/>
                  <a:gd name="T9" fmla="*/ 22 h 42"/>
                  <a:gd name="T10" fmla="*/ 50 w 50"/>
                  <a:gd name="T11" fmla="*/ 27 h 42"/>
                  <a:gd name="T12" fmla="*/ 25 w 50"/>
                  <a:gd name="T13" fmla="*/ 42 h 42"/>
                  <a:gd name="T14" fmla="*/ 0 w 50"/>
                  <a:gd name="T15" fmla="*/ 28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2">
                    <a:moveTo>
                      <a:pt x="0" y="28"/>
                    </a:moveTo>
                    <a:cubicBezTo>
                      <a:pt x="8" y="22"/>
                      <a:pt x="8" y="22"/>
                      <a:pt x="8" y="22"/>
                    </a:cubicBezTo>
                    <a:cubicBezTo>
                      <a:pt x="4" y="0"/>
                      <a:pt x="4" y="0"/>
                      <a:pt x="4" y="0"/>
                    </a:cubicBezTo>
                    <a:cubicBezTo>
                      <a:pt x="45" y="1"/>
                      <a:pt x="45" y="1"/>
                      <a:pt x="45" y="1"/>
                    </a:cubicBezTo>
                    <a:cubicBezTo>
                      <a:pt x="43" y="22"/>
                      <a:pt x="43" y="22"/>
                      <a:pt x="43" y="22"/>
                    </a:cubicBezTo>
                    <a:cubicBezTo>
                      <a:pt x="50" y="27"/>
                      <a:pt x="50" y="27"/>
                      <a:pt x="50" y="27"/>
                    </a:cubicBezTo>
                    <a:cubicBezTo>
                      <a:pt x="45" y="36"/>
                      <a:pt x="35" y="42"/>
                      <a:pt x="25" y="42"/>
                    </a:cubicBezTo>
                    <a:cubicBezTo>
                      <a:pt x="14" y="42"/>
                      <a:pt x="5" y="36"/>
                      <a:pt x="0" y="28"/>
                    </a:cubicBezTo>
                    <a:close/>
                  </a:path>
                </a:pathLst>
              </a:custGeom>
              <a:solidFill>
                <a:srgbClr val="EAE5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43"/>
              <p:cNvSpPr>
                <a:spLocks/>
              </p:cNvSpPr>
              <p:nvPr/>
            </p:nvSpPr>
            <p:spPr bwMode="auto">
              <a:xfrm>
                <a:off x="4854083" y="4000316"/>
                <a:ext cx="177943" cy="122909"/>
              </a:xfrm>
              <a:custGeom>
                <a:avLst/>
                <a:gdLst>
                  <a:gd name="T0" fmla="*/ 3 w 41"/>
                  <a:gd name="T1" fmla="*/ 23 h 28"/>
                  <a:gd name="T2" fmla="*/ 4 w 41"/>
                  <a:gd name="T3" fmla="*/ 22 h 28"/>
                  <a:gd name="T4" fmla="*/ 0 w 41"/>
                  <a:gd name="T5" fmla="*/ 0 h 28"/>
                  <a:gd name="T6" fmla="*/ 41 w 41"/>
                  <a:gd name="T7" fmla="*/ 1 h 28"/>
                  <a:gd name="T8" fmla="*/ 39 w 41"/>
                  <a:gd name="T9" fmla="*/ 22 h 28"/>
                  <a:gd name="T10" fmla="*/ 40 w 41"/>
                  <a:gd name="T11" fmla="*/ 23 h 28"/>
                  <a:gd name="T12" fmla="*/ 23 w 41"/>
                  <a:gd name="T13" fmla="*/ 27 h 28"/>
                  <a:gd name="T14" fmla="*/ 3 w 41"/>
                  <a:gd name="T15" fmla="*/ 2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8">
                    <a:moveTo>
                      <a:pt x="3" y="23"/>
                    </a:moveTo>
                    <a:cubicBezTo>
                      <a:pt x="4" y="22"/>
                      <a:pt x="4" y="22"/>
                      <a:pt x="4" y="22"/>
                    </a:cubicBezTo>
                    <a:cubicBezTo>
                      <a:pt x="0" y="0"/>
                      <a:pt x="0" y="0"/>
                      <a:pt x="0" y="0"/>
                    </a:cubicBezTo>
                    <a:cubicBezTo>
                      <a:pt x="41" y="1"/>
                      <a:pt x="41" y="1"/>
                      <a:pt x="41" y="1"/>
                    </a:cubicBezTo>
                    <a:cubicBezTo>
                      <a:pt x="39" y="22"/>
                      <a:pt x="39" y="22"/>
                      <a:pt x="39" y="22"/>
                    </a:cubicBezTo>
                    <a:cubicBezTo>
                      <a:pt x="40" y="23"/>
                      <a:pt x="40" y="23"/>
                      <a:pt x="40" y="23"/>
                    </a:cubicBezTo>
                    <a:cubicBezTo>
                      <a:pt x="35" y="26"/>
                      <a:pt x="29" y="27"/>
                      <a:pt x="23" y="27"/>
                    </a:cubicBezTo>
                    <a:cubicBezTo>
                      <a:pt x="16" y="28"/>
                      <a:pt x="9" y="26"/>
                      <a:pt x="3" y="23"/>
                    </a:cubicBezTo>
                    <a:close/>
                  </a:path>
                </a:pathLst>
              </a:custGeom>
              <a:solidFill>
                <a:srgbClr val="CAC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44"/>
              <p:cNvSpPr>
                <a:spLocks/>
              </p:cNvSpPr>
              <p:nvPr/>
            </p:nvSpPr>
            <p:spPr bwMode="auto">
              <a:xfrm>
                <a:off x="4854083" y="4000316"/>
                <a:ext cx="91723" cy="117405"/>
              </a:xfrm>
              <a:custGeom>
                <a:avLst/>
                <a:gdLst>
                  <a:gd name="T0" fmla="*/ 3 w 21"/>
                  <a:gd name="T1" fmla="*/ 23 h 27"/>
                  <a:gd name="T2" fmla="*/ 4 w 21"/>
                  <a:gd name="T3" fmla="*/ 22 h 27"/>
                  <a:gd name="T4" fmla="*/ 0 w 21"/>
                  <a:gd name="T5" fmla="*/ 0 h 27"/>
                  <a:gd name="T6" fmla="*/ 21 w 21"/>
                  <a:gd name="T7" fmla="*/ 1 h 27"/>
                  <a:gd name="T8" fmla="*/ 21 w 21"/>
                  <a:gd name="T9" fmla="*/ 27 h 27"/>
                  <a:gd name="T10" fmla="*/ 3 w 21"/>
                  <a:gd name="T11" fmla="*/ 23 h 27"/>
                </a:gdLst>
                <a:ahLst/>
                <a:cxnLst>
                  <a:cxn ang="0">
                    <a:pos x="T0" y="T1"/>
                  </a:cxn>
                  <a:cxn ang="0">
                    <a:pos x="T2" y="T3"/>
                  </a:cxn>
                  <a:cxn ang="0">
                    <a:pos x="T4" y="T5"/>
                  </a:cxn>
                  <a:cxn ang="0">
                    <a:pos x="T6" y="T7"/>
                  </a:cxn>
                  <a:cxn ang="0">
                    <a:pos x="T8" y="T9"/>
                  </a:cxn>
                  <a:cxn ang="0">
                    <a:pos x="T10" y="T11"/>
                  </a:cxn>
                </a:cxnLst>
                <a:rect l="0" t="0" r="r" b="b"/>
                <a:pathLst>
                  <a:path w="21" h="27">
                    <a:moveTo>
                      <a:pt x="3" y="23"/>
                    </a:moveTo>
                    <a:cubicBezTo>
                      <a:pt x="4" y="22"/>
                      <a:pt x="4" y="22"/>
                      <a:pt x="4" y="22"/>
                    </a:cubicBezTo>
                    <a:cubicBezTo>
                      <a:pt x="0" y="0"/>
                      <a:pt x="0" y="0"/>
                      <a:pt x="0" y="0"/>
                    </a:cubicBezTo>
                    <a:cubicBezTo>
                      <a:pt x="21" y="1"/>
                      <a:pt x="21" y="1"/>
                      <a:pt x="21" y="1"/>
                    </a:cubicBezTo>
                    <a:cubicBezTo>
                      <a:pt x="21" y="27"/>
                      <a:pt x="21" y="27"/>
                      <a:pt x="21" y="27"/>
                    </a:cubicBezTo>
                    <a:cubicBezTo>
                      <a:pt x="15" y="27"/>
                      <a:pt x="9" y="26"/>
                      <a:pt x="3" y="23"/>
                    </a:cubicBezTo>
                    <a:close/>
                  </a:path>
                </a:pathLst>
              </a:custGeom>
              <a:solidFill>
                <a:srgbClr val="DAD6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8"/>
              <p:cNvSpPr>
                <a:spLocks/>
              </p:cNvSpPr>
              <p:nvPr/>
            </p:nvSpPr>
            <p:spPr bwMode="auto">
              <a:xfrm>
                <a:off x="4688982" y="3549041"/>
                <a:ext cx="511813" cy="555840"/>
              </a:xfrm>
              <a:custGeom>
                <a:avLst/>
                <a:gdLst>
                  <a:gd name="T0" fmla="*/ 59 w 118"/>
                  <a:gd name="T1" fmla="*/ 0 h 128"/>
                  <a:gd name="T2" fmla="*/ 63 w 118"/>
                  <a:gd name="T3" fmla="*/ 0 h 128"/>
                  <a:gd name="T4" fmla="*/ 103 w 118"/>
                  <a:gd name="T5" fmla="*/ 0 h 128"/>
                  <a:gd name="T6" fmla="*/ 106 w 118"/>
                  <a:gd name="T7" fmla="*/ 14 h 128"/>
                  <a:gd name="T8" fmla="*/ 118 w 118"/>
                  <a:gd name="T9" fmla="*/ 29 h 128"/>
                  <a:gd name="T10" fmla="*/ 118 w 118"/>
                  <a:gd name="T11" fmla="*/ 62 h 128"/>
                  <a:gd name="T12" fmla="*/ 61 w 118"/>
                  <a:gd name="T13" fmla="*/ 127 h 128"/>
                  <a:gd name="T14" fmla="*/ 1 w 118"/>
                  <a:gd name="T15" fmla="*/ 61 h 128"/>
                  <a:gd name="T16" fmla="*/ 1 w 118"/>
                  <a:gd name="T17" fmla="*/ 14 h 128"/>
                  <a:gd name="T18" fmla="*/ 10 w 118"/>
                  <a:gd name="T19" fmla="*/ 0 h 128"/>
                  <a:gd name="T20" fmla="*/ 56 w 118"/>
                  <a:gd name="T21" fmla="*/ 0 h 128"/>
                  <a:gd name="T22" fmla="*/ 59 w 118"/>
                  <a:gd name="T2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128">
                    <a:moveTo>
                      <a:pt x="59" y="0"/>
                    </a:moveTo>
                    <a:cubicBezTo>
                      <a:pt x="61" y="0"/>
                      <a:pt x="62" y="0"/>
                      <a:pt x="63" y="0"/>
                    </a:cubicBezTo>
                    <a:cubicBezTo>
                      <a:pt x="103" y="0"/>
                      <a:pt x="103" y="0"/>
                      <a:pt x="103" y="0"/>
                    </a:cubicBezTo>
                    <a:cubicBezTo>
                      <a:pt x="106" y="14"/>
                      <a:pt x="106" y="14"/>
                      <a:pt x="106" y="14"/>
                    </a:cubicBezTo>
                    <a:cubicBezTo>
                      <a:pt x="118" y="29"/>
                      <a:pt x="118" y="29"/>
                      <a:pt x="118" y="29"/>
                    </a:cubicBezTo>
                    <a:cubicBezTo>
                      <a:pt x="118" y="40"/>
                      <a:pt x="118" y="51"/>
                      <a:pt x="118" y="62"/>
                    </a:cubicBezTo>
                    <a:cubicBezTo>
                      <a:pt x="115" y="92"/>
                      <a:pt x="89" y="127"/>
                      <a:pt x="61" y="127"/>
                    </a:cubicBezTo>
                    <a:cubicBezTo>
                      <a:pt x="30" y="128"/>
                      <a:pt x="4" y="93"/>
                      <a:pt x="1" y="61"/>
                    </a:cubicBezTo>
                    <a:cubicBezTo>
                      <a:pt x="0" y="45"/>
                      <a:pt x="1" y="29"/>
                      <a:pt x="1" y="14"/>
                    </a:cubicBezTo>
                    <a:cubicBezTo>
                      <a:pt x="10" y="0"/>
                      <a:pt x="10" y="0"/>
                      <a:pt x="10" y="0"/>
                    </a:cubicBezTo>
                    <a:cubicBezTo>
                      <a:pt x="56" y="0"/>
                      <a:pt x="56" y="0"/>
                      <a:pt x="56" y="0"/>
                    </a:cubicBezTo>
                    <a:cubicBezTo>
                      <a:pt x="57" y="0"/>
                      <a:pt x="58" y="0"/>
                      <a:pt x="59" y="0"/>
                    </a:cubicBez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0" name="Freeform 249"/>
              <p:cNvSpPr>
                <a:spLocks/>
              </p:cNvSpPr>
              <p:nvPr/>
            </p:nvSpPr>
            <p:spPr bwMode="auto">
              <a:xfrm>
                <a:off x="4688982" y="3549041"/>
                <a:ext cx="256823" cy="552171"/>
              </a:xfrm>
              <a:custGeom>
                <a:avLst/>
                <a:gdLst>
                  <a:gd name="T0" fmla="*/ 59 w 59"/>
                  <a:gd name="T1" fmla="*/ 127 h 127"/>
                  <a:gd name="T2" fmla="*/ 1 w 59"/>
                  <a:gd name="T3" fmla="*/ 61 h 127"/>
                  <a:gd name="T4" fmla="*/ 1 w 59"/>
                  <a:gd name="T5" fmla="*/ 14 h 127"/>
                  <a:gd name="T6" fmla="*/ 10 w 59"/>
                  <a:gd name="T7" fmla="*/ 0 h 127"/>
                  <a:gd name="T8" fmla="*/ 56 w 59"/>
                  <a:gd name="T9" fmla="*/ 0 h 127"/>
                  <a:gd name="T10" fmla="*/ 59 w 59"/>
                  <a:gd name="T11" fmla="*/ 0 h 127"/>
                  <a:gd name="T12" fmla="*/ 59 w 59"/>
                  <a:gd name="T13" fmla="*/ 127 h 127"/>
                </a:gdLst>
                <a:ahLst/>
                <a:cxnLst>
                  <a:cxn ang="0">
                    <a:pos x="T0" y="T1"/>
                  </a:cxn>
                  <a:cxn ang="0">
                    <a:pos x="T2" y="T3"/>
                  </a:cxn>
                  <a:cxn ang="0">
                    <a:pos x="T4" y="T5"/>
                  </a:cxn>
                  <a:cxn ang="0">
                    <a:pos x="T6" y="T7"/>
                  </a:cxn>
                  <a:cxn ang="0">
                    <a:pos x="T8" y="T9"/>
                  </a:cxn>
                  <a:cxn ang="0">
                    <a:pos x="T10" y="T11"/>
                  </a:cxn>
                  <a:cxn ang="0">
                    <a:pos x="T12" y="T13"/>
                  </a:cxn>
                </a:cxnLst>
                <a:rect l="0" t="0" r="r" b="b"/>
                <a:pathLst>
                  <a:path w="59" h="127">
                    <a:moveTo>
                      <a:pt x="59" y="127"/>
                    </a:moveTo>
                    <a:cubicBezTo>
                      <a:pt x="29" y="127"/>
                      <a:pt x="4" y="92"/>
                      <a:pt x="1" y="61"/>
                    </a:cubicBezTo>
                    <a:cubicBezTo>
                      <a:pt x="0" y="45"/>
                      <a:pt x="1" y="29"/>
                      <a:pt x="1" y="14"/>
                    </a:cubicBezTo>
                    <a:cubicBezTo>
                      <a:pt x="10" y="0"/>
                      <a:pt x="10" y="0"/>
                      <a:pt x="10" y="0"/>
                    </a:cubicBezTo>
                    <a:cubicBezTo>
                      <a:pt x="56" y="0"/>
                      <a:pt x="56" y="0"/>
                      <a:pt x="56" y="0"/>
                    </a:cubicBezTo>
                    <a:cubicBezTo>
                      <a:pt x="57" y="0"/>
                      <a:pt x="58" y="0"/>
                      <a:pt x="59" y="0"/>
                    </a:cubicBezTo>
                    <a:lnTo>
                      <a:pt x="59" y="127"/>
                    </a:lnTo>
                    <a:close/>
                  </a:path>
                </a:pathLst>
              </a:custGeom>
              <a:solidFill>
                <a:srgbClr val="FAD9CA"/>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 name="Freeform 250"/>
              <p:cNvSpPr>
                <a:spLocks/>
              </p:cNvSpPr>
              <p:nvPr/>
            </p:nvSpPr>
            <p:spPr bwMode="auto">
              <a:xfrm>
                <a:off x="4644955" y="3505014"/>
                <a:ext cx="555840" cy="231141"/>
              </a:xfrm>
              <a:custGeom>
                <a:avLst/>
                <a:gdLst>
                  <a:gd name="T0" fmla="*/ 128 w 128"/>
                  <a:gd name="T1" fmla="*/ 35 h 53"/>
                  <a:gd name="T2" fmla="*/ 128 w 128"/>
                  <a:gd name="T3" fmla="*/ 53 h 53"/>
                  <a:gd name="T4" fmla="*/ 110 w 128"/>
                  <a:gd name="T5" fmla="*/ 53 h 53"/>
                  <a:gd name="T6" fmla="*/ 105 w 128"/>
                  <a:gd name="T7" fmla="*/ 53 h 53"/>
                  <a:gd name="T8" fmla="*/ 105 w 128"/>
                  <a:gd name="T9" fmla="*/ 36 h 53"/>
                  <a:gd name="T10" fmla="*/ 104 w 128"/>
                  <a:gd name="T11" fmla="*/ 36 h 53"/>
                  <a:gd name="T12" fmla="*/ 92 w 128"/>
                  <a:gd name="T13" fmla="*/ 52 h 53"/>
                  <a:gd name="T14" fmla="*/ 86 w 128"/>
                  <a:gd name="T15" fmla="*/ 53 h 53"/>
                  <a:gd name="T16" fmla="*/ 86 w 128"/>
                  <a:gd name="T17" fmla="*/ 53 h 53"/>
                  <a:gd name="T18" fmla="*/ 84 w 128"/>
                  <a:gd name="T19" fmla="*/ 53 h 53"/>
                  <a:gd name="T20" fmla="*/ 84 w 128"/>
                  <a:gd name="T21" fmla="*/ 53 h 53"/>
                  <a:gd name="T22" fmla="*/ 70 w 128"/>
                  <a:gd name="T23" fmla="*/ 53 h 53"/>
                  <a:gd name="T24" fmla="*/ 70 w 128"/>
                  <a:gd name="T25" fmla="*/ 53 h 53"/>
                  <a:gd name="T26" fmla="*/ 70 w 128"/>
                  <a:gd name="T27" fmla="*/ 53 h 53"/>
                  <a:gd name="T28" fmla="*/ 22 w 128"/>
                  <a:gd name="T29" fmla="*/ 53 h 53"/>
                  <a:gd name="T30" fmla="*/ 4 w 128"/>
                  <a:gd name="T31" fmla="*/ 35 h 53"/>
                  <a:gd name="T32" fmla="*/ 13 w 128"/>
                  <a:gd name="T33" fmla="*/ 17 h 53"/>
                  <a:gd name="T34" fmla="*/ 20 w 128"/>
                  <a:gd name="T35" fmla="*/ 0 h 53"/>
                  <a:gd name="T36" fmla="*/ 71 w 128"/>
                  <a:gd name="T37" fmla="*/ 4 h 53"/>
                  <a:gd name="T38" fmla="*/ 71 w 128"/>
                  <a:gd name="T39" fmla="*/ 4 h 53"/>
                  <a:gd name="T40" fmla="*/ 91 w 128"/>
                  <a:gd name="T41" fmla="*/ 4 h 53"/>
                  <a:gd name="T42" fmla="*/ 91 w 128"/>
                  <a:gd name="T43" fmla="*/ 4 h 53"/>
                  <a:gd name="T44" fmla="*/ 97 w 128"/>
                  <a:gd name="T45" fmla="*/ 4 h 53"/>
                  <a:gd name="T46" fmla="*/ 128 w 128"/>
                  <a:gd name="T47" fmla="*/ 34 h 53"/>
                  <a:gd name="T48" fmla="*/ 128 w 128"/>
                  <a:gd name="T49"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53">
                    <a:moveTo>
                      <a:pt x="128" y="35"/>
                    </a:moveTo>
                    <a:cubicBezTo>
                      <a:pt x="128" y="53"/>
                      <a:pt x="128" y="53"/>
                      <a:pt x="128" y="53"/>
                    </a:cubicBezTo>
                    <a:cubicBezTo>
                      <a:pt x="110" y="53"/>
                      <a:pt x="110" y="53"/>
                      <a:pt x="110" y="53"/>
                    </a:cubicBezTo>
                    <a:cubicBezTo>
                      <a:pt x="105" y="53"/>
                      <a:pt x="105" y="53"/>
                      <a:pt x="105" y="53"/>
                    </a:cubicBezTo>
                    <a:cubicBezTo>
                      <a:pt x="105" y="36"/>
                      <a:pt x="105" y="36"/>
                      <a:pt x="105" y="36"/>
                    </a:cubicBezTo>
                    <a:cubicBezTo>
                      <a:pt x="104" y="36"/>
                      <a:pt x="104" y="36"/>
                      <a:pt x="104" y="36"/>
                    </a:cubicBezTo>
                    <a:cubicBezTo>
                      <a:pt x="104" y="43"/>
                      <a:pt x="99" y="50"/>
                      <a:pt x="92" y="52"/>
                    </a:cubicBezTo>
                    <a:cubicBezTo>
                      <a:pt x="90" y="53"/>
                      <a:pt x="88" y="53"/>
                      <a:pt x="86" y="53"/>
                    </a:cubicBezTo>
                    <a:cubicBezTo>
                      <a:pt x="86" y="53"/>
                      <a:pt x="86" y="53"/>
                      <a:pt x="86" y="53"/>
                    </a:cubicBezTo>
                    <a:cubicBezTo>
                      <a:pt x="84" y="53"/>
                      <a:pt x="84" y="53"/>
                      <a:pt x="84" y="53"/>
                    </a:cubicBezTo>
                    <a:cubicBezTo>
                      <a:pt x="84" y="53"/>
                      <a:pt x="84" y="53"/>
                      <a:pt x="84" y="53"/>
                    </a:cubicBezTo>
                    <a:cubicBezTo>
                      <a:pt x="70" y="53"/>
                      <a:pt x="70" y="53"/>
                      <a:pt x="70" y="53"/>
                    </a:cubicBezTo>
                    <a:cubicBezTo>
                      <a:pt x="70" y="53"/>
                      <a:pt x="70" y="53"/>
                      <a:pt x="70" y="53"/>
                    </a:cubicBezTo>
                    <a:cubicBezTo>
                      <a:pt x="70" y="53"/>
                      <a:pt x="70" y="53"/>
                      <a:pt x="70" y="53"/>
                    </a:cubicBezTo>
                    <a:cubicBezTo>
                      <a:pt x="22" y="53"/>
                      <a:pt x="22" y="53"/>
                      <a:pt x="22" y="53"/>
                    </a:cubicBezTo>
                    <a:cubicBezTo>
                      <a:pt x="12" y="53"/>
                      <a:pt x="0" y="44"/>
                      <a:pt x="4" y="35"/>
                    </a:cubicBezTo>
                    <a:cubicBezTo>
                      <a:pt x="13" y="17"/>
                      <a:pt x="13" y="17"/>
                      <a:pt x="13" y="17"/>
                    </a:cubicBezTo>
                    <a:cubicBezTo>
                      <a:pt x="20" y="0"/>
                      <a:pt x="20" y="0"/>
                      <a:pt x="20" y="0"/>
                    </a:cubicBezTo>
                    <a:cubicBezTo>
                      <a:pt x="71" y="4"/>
                      <a:pt x="71" y="4"/>
                      <a:pt x="71" y="4"/>
                    </a:cubicBezTo>
                    <a:cubicBezTo>
                      <a:pt x="71" y="4"/>
                      <a:pt x="71" y="4"/>
                      <a:pt x="71" y="4"/>
                    </a:cubicBezTo>
                    <a:cubicBezTo>
                      <a:pt x="91" y="4"/>
                      <a:pt x="91" y="4"/>
                      <a:pt x="91" y="4"/>
                    </a:cubicBezTo>
                    <a:cubicBezTo>
                      <a:pt x="91" y="4"/>
                      <a:pt x="91" y="4"/>
                      <a:pt x="91" y="4"/>
                    </a:cubicBezTo>
                    <a:cubicBezTo>
                      <a:pt x="97" y="4"/>
                      <a:pt x="97" y="4"/>
                      <a:pt x="97" y="4"/>
                    </a:cubicBezTo>
                    <a:cubicBezTo>
                      <a:pt x="114" y="4"/>
                      <a:pt x="128" y="17"/>
                      <a:pt x="128" y="34"/>
                    </a:cubicBezTo>
                    <a:cubicBezTo>
                      <a:pt x="128" y="35"/>
                      <a:pt x="128" y="35"/>
                      <a:pt x="128" y="35"/>
                    </a:cubicBezTo>
                    <a:close/>
                  </a:path>
                </a:pathLst>
              </a:custGeom>
              <a:solidFill>
                <a:srgbClr val="75524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2" name="Freeform 252"/>
              <p:cNvSpPr>
                <a:spLocks/>
              </p:cNvSpPr>
              <p:nvPr/>
            </p:nvSpPr>
            <p:spPr bwMode="auto">
              <a:xfrm>
                <a:off x="5197125" y="4044343"/>
                <a:ext cx="234810" cy="326533"/>
              </a:xfrm>
              <a:custGeom>
                <a:avLst/>
                <a:gdLst>
                  <a:gd name="T0" fmla="*/ 32 w 54"/>
                  <a:gd name="T1" fmla="*/ 74 h 75"/>
                  <a:gd name="T2" fmla="*/ 34 w 54"/>
                  <a:gd name="T3" fmla="*/ 73 h 75"/>
                  <a:gd name="T4" fmla="*/ 35 w 54"/>
                  <a:gd name="T5" fmla="*/ 73 h 75"/>
                  <a:gd name="T6" fmla="*/ 35 w 54"/>
                  <a:gd name="T7" fmla="*/ 73 h 75"/>
                  <a:gd name="T8" fmla="*/ 44 w 54"/>
                  <a:gd name="T9" fmla="*/ 75 h 75"/>
                  <a:gd name="T10" fmla="*/ 52 w 54"/>
                  <a:gd name="T11" fmla="*/ 68 h 75"/>
                  <a:gd name="T12" fmla="*/ 53 w 54"/>
                  <a:gd name="T13" fmla="*/ 57 h 75"/>
                  <a:gd name="T14" fmla="*/ 46 w 54"/>
                  <a:gd name="T15" fmla="*/ 40 h 75"/>
                  <a:gd name="T16" fmla="*/ 46 w 54"/>
                  <a:gd name="T17" fmla="*/ 40 h 75"/>
                  <a:gd name="T18" fmla="*/ 30 w 54"/>
                  <a:gd name="T19" fmla="*/ 0 h 75"/>
                  <a:gd name="T20" fmla="*/ 0 w 54"/>
                  <a:gd name="T21" fmla="*/ 13 h 75"/>
                  <a:gd name="T22" fmla="*/ 31 w 54"/>
                  <a:gd name="T23" fmla="*/ 74 h 75"/>
                  <a:gd name="T24" fmla="*/ 32 w 54"/>
                  <a:gd name="T25"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75">
                    <a:moveTo>
                      <a:pt x="32" y="74"/>
                    </a:moveTo>
                    <a:cubicBezTo>
                      <a:pt x="34" y="73"/>
                      <a:pt x="34" y="73"/>
                      <a:pt x="34" y="73"/>
                    </a:cubicBezTo>
                    <a:cubicBezTo>
                      <a:pt x="35" y="73"/>
                      <a:pt x="35" y="73"/>
                      <a:pt x="35" y="73"/>
                    </a:cubicBezTo>
                    <a:cubicBezTo>
                      <a:pt x="35" y="73"/>
                      <a:pt x="35" y="73"/>
                      <a:pt x="35" y="73"/>
                    </a:cubicBezTo>
                    <a:cubicBezTo>
                      <a:pt x="44" y="75"/>
                      <a:pt x="44" y="75"/>
                      <a:pt x="44" y="75"/>
                    </a:cubicBezTo>
                    <a:cubicBezTo>
                      <a:pt x="48" y="74"/>
                      <a:pt x="50" y="71"/>
                      <a:pt x="52" y="68"/>
                    </a:cubicBezTo>
                    <a:cubicBezTo>
                      <a:pt x="54" y="64"/>
                      <a:pt x="54" y="61"/>
                      <a:pt x="53" y="57"/>
                    </a:cubicBezTo>
                    <a:cubicBezTo>
                      <a:pt x="46" y="40"/>
                      <a:pt x="46" y="40"/>
                      <a:pt x="46" y="40"/>
                    </a:cubicBezTo>
                    <a:cubicBezTo>
                      <a:pt x="46" y="40"/>
                      <a:pt x="46" y="40"/>
                      <a:pt x="46" y="40"/>
                    </a:cubicBezTo>
                    <a:cubicBezTo>
                      <a:pt x="30" y="0"/>
                      <a:pt x="30" y="0"/>
                      <a:pt x="30" y="0"/>
                    </a:cubicBezTo>
                    <a:cubicBezTo>
                      <a:pt x="0" y="13"/>
                      <a:pt x="0" y="13"/>
                      <a:pt x="0" y="13"/>
                    </a:cubicBezTo>
                    <a:cubicBezTo>
                      <a:pt x="31" y="74"/>
                      <a:pt x="31" y="74"/>
                      <a:pt x="31" y="74"/>
                    </a:cubicBezTo>
                    <a:cubicBezTo>
                      <a:pt x="32" y="74"/>
                      <a:pt x="32" y="74"/>
                      <a:pt x="32" y="74"/>
                    </a:cubicBezTo>
                    <a:close/>
                  </a:path>
                </a:pathLst>
              </a:custGeom>
              <a:solidFill>
                <a:srgbClr val="5E5E5E"/>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3" name="Freeform 253"/>
              <p:cNvSpPr>
                <a:spLocks/>
              </p:cNvSpPr>
              <p:nvPr/>
            </p:nvSpPr>
            <p:spPr bwMode="auto">
              <a:xfrm>
                <a:off x="5149429" y="3726983"/>
                <a:ext cx="117405" cy="361388"/>
              </a:xfrm>
              <a:custGeom>
                <a:avLst/>
                <a:gdLst>
                  <a:gd name="T0" fmla="*/ 25 w 27"/>
                  <a:gd name="T1" fmla="*/ 1 h 83"/>
                  <a:gd name="T2" fmla="*/ 25 w 27"/>
                  <a:gd name="T3" fmla="*/ 1 h 83"/>
                  <a:gd name="T4" fmla="*/ 27 w 27"/>
                  <a:gd name="T5" fmla="*/ 1 h 83"/>
                  <a:gd name="T6" fmla="*/ 5 w 27"/>
                  <a:gd name="T7" fmla="*/ 83 h 83"/>
                  <a:gd name="T8" fmla="*/ 4 w 27"/>
                  <a:gd name="T9" fmla="*/ 83 h 83"/>
                  <a:gd name="T10" fmla="*/ 4 w 27"/>
                  <a:gd name="T11" fmla="*/ 83 h 83"/>
                  <a:gd name="T12" fmla="*/ 0 w 27"/>
                  <a:gd name="T13" fmla="*/ 77 h 83"/>
                  <a:gd name="T14" fmla="*/ 19 w 27"/>
                  <a:gd name="T15" fmla="*/ 4 h 83"/>
                  <a:gd name="T16" fmla="*/ 25 w 27"/>
                  <a:gd name="T17"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83">
                    <a:moveTo>
                      <a:pt x="25" y="1"/>
                    </a:moveTo>
                    <a:cubicBezTo>
                      <a:pt x="25" y="1"/>
                      <a:pt x="25" y="1"/>
                      <a:pt x="25" y="1"/>
                    </a:cubicBezTo>
                    <a:cubicBezTo>
                      <a:pt x="25" y="1"/>
                      <a:pt x="26" y="1"/>
                      <a:pt x="27" y="1"/>
                    </a:cubicBezTo>
                    <a:cubicBezTo>
                      <a:pt x="5" y="83"/>
                      <a:pt x="5" y="83"/>
                      <a:pt x="5" y="83"/>
                    </a:cubicBezTo>
                    <a:cubicBezTo>
                      <a:pt x="5" y="83"/>
                      <a:pt x="4" y="83"/>
                      <a:pt x="4" y="83"/>
                    </a:cubicBezTo>
                    <a:cubicBezTo>
                      <a:pt x="4" y="83"/>
                      <a:pt x="4" y="83"/>
                      <a:pt x="4" y="83"/>
                    </a:cubicBezTo>
                    <a:cubicBezTo>
                      <a:pt x="1" y="82"/>
                      <a:pt x="0" y="80"/>
                      <a:pt x="0" y="77"/>
                    </a:cubicBezTo>
                    <a:cubicBezTo>
                      <a:pt x="19" y="4"/>
                      <a:pt x="19" y="4"/>
                      <a:pt x="19" y="4"/>
                    </a:cubicBezTo>
                    <a:cubicBezTo>
                      <a:pt x="19" y="2"/>
                      <a:pt x="22" y="0"/>
                      <a:pt x="25" y="1"/>
                    </a:cubicBezTo>
                    <a:close/>
                  </a:path>
                </a:pathLst>
              </a:custGeom>
              <a:solidFill>
                <a:srgbClr val="484848"/>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254"/>
              <p:cNvSpPr>
                <a:spLocks/>
              </p:cNvSpPr>
              <p:nvPr/>
            </p:nvSpPr>
            <p:spPr bwMode="auto">
              <a:xfrm>
                <a:off x="5165940" y="3730652"/>
                <a:ext cx="108233" cy="361388"/>
              </a:xfrm>
              <a:custGeom>
                <a:avLst/>
                <a:gdLst>
                  <a:gd name="T0" fmla="*/ 21 w 25"/>
                  <a:gd name="T1" fmla="*/ 0 h 83"/>
                  <a:gd name="T2" fmla="*/ 21 w 25"/>
                  <a:gd name="T3" fmla="*/ 0 h 83"/>
                  <a:gd name="T4" fmla="*/ 0 w 25"/>
                  <a:gd name="T5" fmla="*/ 82 h 83"/>
                  <a:gd name="T6" fmla="*/ 6 w 25"/>
                  <a:gd name="T7" fmla="*/ 78 h 83"/>
                  <a:gd name="T8" fmla="*/ 25 w 25"/>
                  <a:gd name="T9" fmla="*/ 6 h 83"/>
                  <a:gd name="T10" fmla="*/ 21 w 25"/>
                  <a:gd name="T11" fmla="*/ 0 h 83"/>
                </a:gdLst>
                <a:ahLst/>
                <a:cxnLst>
                  <a:cxn ang="0">
                    <a:pos x="T0" y="T1"/>
                  </a:cxn>
                  <a:cxn ang="0">
                    <a:pos x="T2" y="T3"/>
                  </a:cxn>
                  <a:cxn ang="0">
                    <a:pos x="T4" y="T5"/>
                  </a:cxn>
                  <a:cxn ang="0">
                    <a:pos x="T6" y="T7"/>
                  </a:cxn>
                  <a:cxn ang="0">
                    <a:pos x="T8" y="T9"/>
                  </a:cxn>
                  <a:cxn ang="0">
                    <a:pos x="T10" y="T11"/>
                  </a:cxn>
                </a:cxnLst>
                <a:rect l="0" t="0" r="r" b="b"/>
                <a:pathLst>
                  <a:path w="25" h="83">
                    <a:moveTo>
                      <a:pt x="21" y="0"/>
                    </a:moveTo>
                    <a:cubicBezTo>
                      <a:pt x="21" y="0"/>
                      <a:pt x="21" y="0"/>
                      <a:pt x="21" y="0"/>
                    </a:cubicBezTo>
                    <a:cubicBezTo>
                      <a:pt x="0" y="82"/>
                      <a:pt x="0" y="82"/>
                      <a:pt x="0" y="82"/>
                    </a:cubicBezTo>
                    <a:cubicBezTo>
                      <a:pt x="3" y="83"/>
                      <a:pt x="5" y="81"/>
                      <a:pt x="6" y="78"/>
                    </a:cubicBezTo>
                    <a:cubicBezTo>
                      <a:pt x="25" y="6"/>
                      <a:pt x="25" y="6"/>
                      <a:pt x="25" y="6"/>
                    </a:cubicBezTo>
                    <a:cubicBezTo>
                      <a:pt x="25" y="3"/>
                      <a:pt x="24" y="0"/>
                      <a:pt x="21" y="0"/>
                    </a:cubicBezTo>
                    <a:close/>
                  </a:path>
                </a:pathLst>
              </a:custGeom>
              <a:solidFill>
                <a:srgbClr val="2424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255"/>
              <p:cNvSpPr>
                <a:spLocks/>
              </p:cNvSpPr>
              <p:nvPr/>
            </p:nvSpPr>
            <p:spPr bwMode="auto">
              <a:xfrm>
                <a:off x="5165940" y="3958125"/>
                <a:ext cx="161432" cy="143087"/>
              </a:xfrm>
              <a:custGeom>
                <a:avLst/>
                <a:gdLst>
                  <a:gd name="T0" fmla="*/ 37 w 37"/>
                  <a:gd name="T1" fmla="*/ 20 h 33"/>
                  <a:gd name="T2" fmla="*/ 34 w 37"/>
                  <a:gd name="T3" fmla="*/ 12 h 33"/>
                  <a:gd name="T4" fmla="*/ 13 w 37"/>
                  <a:gd name="T5" fmla="*/ 3 h 33"/>
                  <a:gd name="T6" fmla="*/ 13 w 37"/>
                  <a:gd name="T7" fmla="*/ 3 h 33"/>
                  <a:gd name="T8" fmla="*/ 3 w 37"/>
                  <a:gd name="T9" fmla="*/ 24 h 33"/>
                  <a:gd name="T10" fmla="*/ 7 w 37"/>
                  <a:gd name="T11" fmla="*/ 33 h 33"/>
                  <a:gd name="T12" fmla="*/ 37 w 37"/>
                  <a:gd name="T13" fmla="*/ 20 h 33"/>
                </a:gdLst>
                <a:ahLst/>
                <a:cxnLst>
                  <a:cxn ang="0">
                    <a:pos x="T0" y="T1"/>
                  </a:cxn>
                  <a:cxn ang="0">
                    <a:pos x="T2" y="T3"/>
                  </a:cxn>
                  <a:cxn ang="0">
                    <a:pos x="T4" y="T5"/>
                  </a:cxn>
                  <a:cxn ang="0">
                    <a:pos x="T6" y="T7"/>
                  </a:cxn>
                  <a:cxn ang="0">
                    <a:pos x="T8" y="T9"/>
                  </a:cxn>
                  <a:cxn ang="0">
                    <a:pos x="T10" y="T11"/>
                  </a:cxn>
                  <a:cxn ang="0">
                    <a:pos x="T12" y="T13"/>
                  </a:cxn>
                </a:cxnLst>
                <a:rect l="0" t="0" r="r" b="b"/>
                <a:pathLst>
                  <a:path w="37" h="33">
                    <a:moveTo>
                      <a:pt x="37" y="20"/>
                    </a:moveTo>
                    <a:cubicBezTo>
                      <a:pt x="34" y="12"/>
                      <a:pt x="34" y="12"/>
                      <a:pt x="34" y="12"/>
                    </a:cubicBezTo>
                    <a:cubicBezTo>
                      <a:pt x="31" y="4"/>
                      <a:pt x="21" y="0"/>
                      <a:pt x="13" y="3"/>
                    </a:cubicBezTo>
                    <a:cubicBezTo>
                      <a:pt x="13" y="3"/>
                      <a:pt x="13" y="3"/>
                      <a:pt x="13" y="3"/>
                    </a:cubicBezTo>
                    <a:cubicBezTo>
                      <a:pt x="4" y="6"/>
                      <a:pt x="0" y="15"/>
                      <a:pt x="3" y="24"/>
                    </a:cubicBezTo>
                    <a:cubicBezTo>
                      <a:pt x="7" y="33"/>
                      <a:pt x="7" y="33"/>
                      <a:pt x="7" y="33"/>
                    </a:cubicBezTo>
                    <a:lnTo>
                      <a:pt x="37" y="20"/>
                    </a:ln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257"/>
              <p:cNvSpPr>
                <a:spLocks/>
              </p:cNvSpPr>
              <p:nvPr/>
            </p:nvSpPr>
            <p:spPr bwMode="auto">
              <a:xfrm>
                <a:off x="4432159" y="4471772"/>
                <a:ext cx="256823" cy="355884"/>
              </a:xfrm>
              <a:custGeom>
                <a:avLst/>
                <a:gdLst>
                  <a:gd name="T0" fmla="*/ 36 w 59"/>
                  <a:gd name="T1" fmla="*/ 1 h 82"/>
                  <a:gd name="T2" fmla="*/ 37 w 59"/>
                  <a:gd name="T3" fmla="*/ 1 h 82"/>
                  <a:gd name="T4" fmla="*/ 39 w 59"/>
                  <a:gd name="T5" fmla="*/ 2 h 82"/>
                  <a:gd name="T6" fmla="*/ 39 w 59"/>
                  <a:gd name="T7" fmla="*/ 2 h 82"/>
                  <a:gd name="T8" fmla="*/ 51 w 59"/>
                  <a:gd name="T9" fmla="*/ 8 h 82"/>
                  <a:gd name="T10" fmla="*/ 58 w 59"/>
                  <a:gd name="T11" fmla="*/ 17 h 82"/>
                  <a:gd name="T12" fmla="*/ 58 w 59"/>
                  <a:gd name="T13" fmla="*/ 27 h 82"/>
                  <a:gd name="T14" fmla="*/ 49 w 59"/>
                  <a:gd name="T15" fmla="*/ 44 h 82"/>
                  <a:gd name="T16" fmla="*/ 49 w 59"/>
                  <a:gd name="T17" fmla="*/ 44 h 82"/>
                  <a:gd name="T18" fmla="*/ 29 w 59"/>
                  <a:gd name="T19" fmla="*/ 82 h 82"/>
                  <a:gd name="T20" fmla="*/ 0 w 59"/>
                  <a:gd name="T21" fmla="*/ 66 h 82"/>
                  <a:gd name="T22" fmla="*/ 35 w 59"/>
                  <a:gd name="T23" fmla="*/ 0 h 82"/>
                  <a:gd name="T24" fmla="*/ 36 w 59"/>
                  <a:gd name="T25"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2">
                    <a:moveTo>
                      <a:pt x="36" y="1"/>
                    </a:moveTo>
                    <a:cubicBezTo>
                      <a:pt x="37" y="1"/>
                      <a:pt x="37" y="1"/>
                      <a:pt x="37" y="1"/>
                    </a:cubicBezTo>
                    <a:cubicBezTo>
                      <a:pt x="39" y="2"/>
                      <a:pt x="39" y="2"/>
                      <a:pt x="39" y="2"/>
                    </a:cubicBezTo>
                    <a:cubicBezTo>
                      <a:pt x="39" y="2"/>
                      <a:pt x="39" y="2"/>
                      <a:pt x="39" y="2"/>
                    </a:cubicBezTo>
                    <a:cubicBezTo>
                      <a:pt x="51" y="8"/>
                      <a:pt x="51" y="8"/>
                      <a:pt x="51" y="8"/>
                    </a:cubicBezTo>
                    <a:cubicBezTo>
                      <a:pt x="55" y="10"/>
                      <a:pt x="57" y="13"/>
                      <a:pt x="58" y="17"/>
                    </a:cubicBezTo>
                    <a:cubicBezTo>
                      <a:pt x="59" y="20"/>
                      <a:pt x="59" y="24"/>
                      <a:pt x="58" y="27"/>
                    </a:cubicBezTo>
                    <a:cubicBezTo>
                      <a:pt x="49" y="44"/>
                      <a:pt x="49" y="44"/>
                      <a:pt x="49" y="44"/>
                    </a:cubicBezTo>
                    <a:cubicBezTo>
                      <a:pt x="49" y="44"/>
                      <a:pt x="49" y="44"/>
                      <a:pt x="49" y="44"/>
                    </a:cubicBezTo>
                    <a:cubicBezTo>
                      <a:pt x="29" y="82"/>
                      <a:pt x="29" y="82"/>
                      <a:pt x="29" y="82"/>
                    </a:cubicBezTo>
                    <a:cubicBezTo>
                      <a:pt x="0" y="66"/>
                      <a:pt x="0" y="66"/>
                      <a:pt x="0" y="66"/>
                    </a:cubicBezTo>
                    <a:cubicBezTo>
                      <a:pt x="35" y="0"/>
                      <a:pt x="35" y="0"/>
                      <a:pt x="35" y="0"/>
                    </a:cubicBezTo>
                    <a:cubicBezTo>
                      <a:pt x="36" y="1"/>
                      <a:pt x="36" y="1"/>
                      <a:pt x="36" y="1"/>
                    </a:cubicBezTo>
                    <a:close/>
                  </a:path>
                </a:pathLst>
              </a:custGeom>
              <a:solidFill>
                <a:srgbClr val="5E5E5E"/>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258"/>
              <p:cNvSpPr>
                <a:spLocks/>
              </p:cNvSpPr>
              <p:nvPr/>
            </p:nvSpPr>
            <p:spPr bwMode="auto">
              <a:xfrm>
                <a:off x="4399139" y="4754277"/>
                <a:ext cx="159598" cy="152260"/>
              </a:xfrm>
              <a:custGeom>
                <a:avLst/>
                <a:gdLst>
                  <a:gd name="T0" fmla="*/ 37 w 37"/>
                  <a:gd name="T1" fmla="*/ 16 h 35"/>
                  <a:gd name="T2" fmla="*/ 33 w 37"/>
                  <a:gd name="T3" fmla="*/ 24 h 35"/>
                  <a:gd name="T4" fmla="*/ 11 w 37"/>
                  <a:gd name="T5" fmla="*/ 31 h 35"/>
                  <a:gd name="T6" fmla="*/ 11 w 37"/>
                  <a:gd name="T7" fmla="*/ 31 h 35"/>
                  <a:gd name="T8" fmla="*/ 4 w 37"/>
                  <a:gd name="T9" fmla="*/ 9 h 35"/>
                  <a:gd name="T10" fmla="*/ 9 w 37"/>
                  <a:gd name="T11" fmla="*/ 0 h 35"/>
                  <a:gd name="T12" fmla="*/ 37 w 37"/>
                  <a:gd name="T13" fmla="*/ 16 h 35"/>
                </a:gdLst>
                <a:ahLst/>
                <a:cxnLst>
                  <a:cxn ang="0">
                    <a:pos x="T0" y="T1"/>
                  </a:cxn>
                  <a:cxn ang="0">
                    <a:pos x="T2" y="T3"/>
                  </a:cxn>
                  <a:cxn ang="0">
                    <a:pos x="T4" y="T5"/>
                  </a:cxn>
                  <a:cxn ang="0">
                    <a:pos x="T6" y="T7"/>
                  </a:cxn>
                  <a:cxn ang="0">
                    <a:pos x="T8" y="T9"/>
                  </a:cxn>
                  <a:cxn ang="0">
                    <a:pos x="T10" y="T11"/>
                  </a:cxn>
                  <a:cxn ang="0">
                    <a:pos x="T12" y="T13"/>
                  </a:cxn>
                </a:cxnLst>
                <a:rect l="0" t="0" r="r" b="b"/>
                <a:pathLst>
                  <a:path w="37" h="35">
                    <a:moveTo>
                      <a:pt x="37" y="16"/>
                    </a:moveTo>
                    <a:cubicBezTo>
                      <a:pt x="33" y="24"/>
                      <a:pt x="33" y="24"/>
                      <a:pt x="33" y="24"/>
                    </a:cubicBezTo>
                    <a:cubicBezTo>
                      <a:pt x="29" y="32"/>
                      <a:pt x="19" y="35"/>
                      <a:pt x="11" y="31"/>
                    </a:cubicBezTo>
                    <a:cubicBezTo>
                      <a:pt x="11" y="31"/>
                      <a:pt x="11" y="31"/>
                      <a:pt x="11" y="31"/>
                    </a:cubicBezTo>
                    <a:cubicBezTo>
                      <a:pt x="3" y="27"/>
                      <a:pt x="0" y="17"/>
                      <a:pt x="4" y="9"/>
                    </a:cubicBezTo>
                    <a:cubicBezTo>
                      <a:pt x="9" y="0"/>
                      <a:pt x="9" y="0"/>
                      <a:pt x="9" y="0"/>
                    </a:cubicBezTo>
                    <a:lnTo>
                      <a:pt x="37" y="16"/>
                    </a:ln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8" name="Freeform 259"/>
              <p:cNvSpPr>
                <a:spLocks/>
              </p:cNvSpPr>
              <p:nvPr/>
            </p:nvSpPr>
            <p:spPr bwMode="auto">
              <a:xfrm>
                <a:off x="4028579" y="4640541"/>
                <a:ext cx="599867" cy="631052"/>
              </a:xfrm>
              <a:custGeom>
                <a:avLst/>
                <a:gdLst>
                  <a:gd name="T0" fmla="*/ 72 w 138"/>
                  <a:gd name="T1" fmla="*/ 0 h 145"/>
                  <a:gd name="T2" fmla="*/ 138 w 138"/>
                  <a:gd name="T3" fmla="*/ 96 h 145"/>
                  <a:gd name="T4" fmla="*/ 65 w 138"/>
                  <a:gd name="T5" fmla="*/ 145 h 145"/>
                  <a:gd name="T6" fmla="*/ 0 w 138"/>
                  <a:gd name="T7" fmla="*/ 49 h 145"/>
                  <a:gd name="T8" fmla="*/ 71 w 138"/>
                  <a:gd name="T9" fmla="*/ 2 h 145"/>
                  <a:gd name="T10" fmla="*/ 72 w 138"/>
                  <a:gd name="T11" fmla="*/ 0 h 145"/>
                </a:gdLst>
                <a:ahLst/>
                <a:cxnLst>
                  <a:cxn ang="0">
                    <a:pos x="T0" y="T1"/>
                  </a:cxn>
                  <a:cxn ang="0">
                    <a:pos x="T2" y="T3"/>
                  </a:cxn>
                  <a:cxn ang="0">
                    <a:pos x="T4" y="T5"/>
                  </a:cxn>
                  <a:cxn ang="0">
                    <a:pos x="T6" y="T7"/>
                  </a:cxn>
                  <a:cxn ang="0">
                    <a:pos x="T8" y="T9"/>
                  </a:cxn>
                  <a:cxn ang="0">
                    <a:pos x="T10" y="T11"/>
                  </a:cxn>
                </a:cxnLst>
                <a:rect l="0" t="0" r="r" b="b"/>
                <a:pathLst>
                  <a:path w="138" h="145">
                    <a:moveTo>
                      <a:pt x="72" y="0"/>
                    </a:moveTo>
                    <a:cubicBezTo>
                      <a:pt x="138" y="96"/>
                      <a:pt x="138" y="96"/>
                      <a:pt x="138" y="96"/>
                    </a:cubicBezTo>
                    <a:cubicBezTo>
                      <a:pt x="65" y="145"/>
                      <a:pt x="65" y="145"/>
                      <a:pt x="65" y="145"/>
                    </a:cubicBezTo>
                    <a:cubicBezTo>
                      <a:pt x="0" y="49"/>
                      <a:pt x="0" y="49"/>
                      <a:pt x="0" y="49"/>
                    </a:cubicBezTo>
                    <a:cubicBezTo>
                      <a:pt x="71" y="2"/>
                      <a:pt x="71" y="2"/>
                      <a:pt x="71" y="2"/>
                    </a:cubicBezTo>
                    <a:cubicBezTo>
                      <a:pt x="72" y="1"/>
                      <a:pt x="72" y="0"/>
                      <a:pt x="72" y="0"/>
                    </a:cubicBezTo>
                    <a:close/>
                  </a:path>
                </a:pathLst>
              </a:custGeom>
              <a:solidFill>
                <a:schemeClr val="accent4">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260"/>
              <p:cNvSpPr>
                <a:spLocks/>
              </p:cNvSpPr>
              <p:nvPr/>
            </p:nvSpPr>
            <p:spPr bwMode="auto">
              <a:xfrm>
                <a:off x="4246878" y="4776291"/>
                <a:ext cx="381566" cy="495302"/>
              </a:xfrm>
              <a:custGeom>
                <a:avLst/>
                <a:gdLst>
                  <a:gd name="T0" fmla="*/ 104 w 208"/>
                  <a:gd name="T1" fmla="*/ 0 h 270"/>
                  <a:gd name="T2" fmla="*/ 208 w 208"/>
                  <a:gd name="T3" fmla="*/ 154 h 270"/>
                  <a:gd name="T4" fmla="*/ 35 w 208"/>
                  <a:gd name="T5" fmla="*/ 270 h 270"/>
                  <a:gd name="T6" fmla="*/ 0 w 208"/>
                  <a:gd name="T7" fmla="*/ 218 h 270"/>
                  <a:gd name="T8" fmla="*/ 104 w 208"/>
                  <a:gd name="T9" fmla="*/ 0 h 270"/>
                </a:gdLst>
                <a:ahLst/>
                <a:cxnLst>
                  <a:cxn ang="0">
                    <a:pos x="T0" y="T1"/>
                  </a:cxn>
                  <a:cxn ang="0">
                    <a:pos x="T2" y="T3"/>
                  </a:cxn>
                  <a:cxn ang="0">
                    <a:pos x="T4" y="T5"/>
                  </a:cxn>
                  <a:cxn ang="0">
                    <a:pos x="T6" y="T7"/>
                  </a:cxn>
                  <a:cxn ang="0">
                    <a:pos x="T8" y="T9"/>
                  </a:cxn>
                </a:cxnLst>
                <a:rect l="0" t="0" r="r" b="b"/>
                <a:pathLst>
                  <a:path w="208" h="270">
                    <a:moveTo>
                      <a:pt x="104" y="0"/>
                    </a:moveTo>
                    <a:lnTo>
                      <a:pt x="208" y="154"/>
                    </a:lnTo>
                    <a:lnTo>
                      <a:pt x="35" y="270"/>
                    </a:lnTo>
                    <a:lnTo>
                      <a:pt x="0" y="218"/>
                    </a:lnTo>
                    <a:lnTo>
                      <a:pt x="104" y="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261"/>
              <p:cNvSpPr>
                <a:spLocks/>
              </p:cNvSpPr>
              <p:nvPr/>
            </p:nvSpPr>
            <p:spPr bwMode="auto">
              <a:xfrm>
                <a:off x="4316588" y="4658886"/>
                <a:ext cx="289844" cy="416422"/>
              </a:xfrm>
              <a:custGeom>
                <a:avLst/>
                <a:gdLst>
                  <a:gd name="T0" fmla="*/ 2 w 158"/>
                  <a:gd name="T1" fmla="*/ 0 h 227"/>
                  <a:gd name="T2" fmla="*/ 158 w 158"/>
                  <a:gd name="T3" fmla="*/ 225 h 227"/>
                  <a:gd name="T4" fmla="*/ 156 w 158"/>
                  <a:gd name="T5" fmla="*/ 227 h 227"/>
                  <a:gd name="T6" fmla="*/ 0 w 158"/>
                  <a:gd name="T7" fmla="*/ 2 h 227"/>
                  <a:gd name="T8" fmla="*/ 2 w 158"/>
                  <a:gd name="T9" fmla="*/ 0 h 227"/>
                </a:gdLst>
                <a:ahLst/>
                <a:cxnLst>
                  <a:cxn ang="0">
                    <a:pos x="T0" y="T1"/>
                  </a:cxn>
                  <a:cxn ang="0">
                    <a:pos x="T2" y="T3"/>
                  </a:cxn>
                  <a:cxn ang="0">
                    <a:pos x="T4" y="T5"/>
                  </a:cxn>
                  <a:cxn ang="0">
                    <a:pos x="T6" y="T7"/>
                  </a:cxn>
                  <a:cxn ang="0">
                    <a:pos x="T8" y="T9"/>
                  </a:cxn>
                </a:cxnLst>
                <a:rect l="0" t="0" r="r" b="b"/>
                <a:pathLst>
                  <a:path w="158" h="227">
                    <a:moveTo>
                      <a:pt x="2" y="0"/>
                    </a:moveTo>
                    <a:lnTo>
                      <a:pt x="158" y="225"/>
                    </a:lnTo>
                    <a:lnTo>
                      <a:pt x="156" y="227"/>
                    </a:lnTo>
                    <a:lnTo>
                      <a:pt x="0" y="2"/>
                    </a:lnTo>
                    <a:lnTo>
                      <a:pt x="2" y="0"/>
                    </a:lnTo>
                    <a:close/>
                  </a:path>
                </a:pathLst>
              </a:custGeom>
              <a:solidFill>
                <a:srgbClr val="B3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62"/>
              <p:cNvSpPr>
                <a:spLocks/>
              </p:cNvSpPr>
              <p:nvPr/>
            </p:nvSpPr>
            <p:spPr bwMode="auto">
              <a:xfrm>
                <a:off x="4316588" y="4640541"/>
                <a:ext cx="311857" cy="434766"/>
              </a:xfrm>
              <a:custGeom>
                <a:avLst/>
                <a:gdLst>
                  <a:gd name="T0" fmla="*/ 6 w 72"/>
                  <a:gd name="T1" fmla="*/ 0 h 100"/>
                  <a:gd name="T2" fmla="*/ 72 w 72"/>
                  <a:gd name="T3" fmla="*/ 96 h 100"/>
                  <a:gd name="T4" fmla="*/ 66 w 72"/>
                  <a:gd name="T5" fmla="*/ 100 h 100"/>
                  <a:gd name="T6" fmla="*/ 0 w 72"/>
                  <a:gd name="T7" fmla="*/ 5 h 100"/>
                  <a:gd name="T8" fmla="*/ 5 w 72"/>
                  <a:gd name="T9" fmla="*/ 2 h 100"/>
                  <a:gd name="T10" fmla="*/ 6 w 72"/>
                  <a:gd name="T11" fmla="*/ 0 h 100"/>
                </a:gdLst>
                <a:ahLst/>
                <a:cxnLst>
                  <a:cxn ang="0">
                    <a:pos x="T0" y="T1"/>
                  </a:cxn>
                  <a:cxn ang="0">
                    <a:pos x="T2" y="T3"/>
                  </a:cxn>
                  <a:cxn ang="0">
                    <a:pos x="T4" y="T5"/>
                  </a:cxn>
                  <a:cxn ang="0">
                    <a:pos x="T6" y="T7"/>
                  </a:cxn>
                  <a:cxn ang="0">
                    <a:pos x="T8" y="T9"/>
                  </a:cxn>
                  <a:cxn ang="0">
                    <a:pos x="T10" y="T11"/>
                  </a:cxn>
                </a:cxnLst>
                <a:rect l="0" t="0" r="r" b="b"/>
                <a:pathLst>
                  <a:path w="72" h="100">
                    <a:moveTo>
                      <a:pt x="6" y="0"/>
                    </a:moveTo>
                    <a:cubicBezTo>
                      <a:pt x="72" y="96"/>
                      <a:pt x="72" y="96"/>
                      <a:pt x="72" y="96"/>
                    </a:cubicBezTo>
                    <a:cubicBezTo>
                      <a:pt x="66" y="100"/>
                      <a:pt x="66" y="100"/>
                      <a:pt x="66" y="100"/>
                    </a:cubicBezTo>
                    <a:cubicBezTo>
                      <a:pt x="0" y="5"/>
                      <a:pt x="0" y="5"/>
                      <a:pt x="0" y="5"/>
                    </a:cubicBezTo>
                    <a:cubicBezTo>
                      <a:pt x="5" y="2"/>
                      <a:pt x="5" y="2"/>
                      <a:pt x="5" y="2"/>
                    </a:cubicBezTo>
                    <a:cubicBezTo>
                      <a:pt x="6" y="1"/>
                      <a:pt x="6" y="0"/>
                      <a:pt x="6" y="0"/>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266"/>
              <p:cNvSpPr>
                <a:spLocks/>
              </p:cNvSpPr>
              <p:nvPr/>
            </p:nvSpPr>
            <p:spPr bwMode="auto">
              <a:xfrm>
                <a:off x="4367952" y="4754277"/>
                <a:ext cx="78882" cy="82551"/>
              </a:xfrm>
              <a:custGeom>
                <a:avLst/>
                <a:gdLst>
                  <a:gd name="T0" fmla="*/ 10 w 18"/>
                  <a:gd name="T1" fmla="*/ 2 h 19"/>
                  <a:gd name="T2" fmla="*/ 15 w 18"/>
                  <a:gd name="T3" fmla="*/ 1 h 19"/>
                  <a:gd name="T4" fmla="*/ 16 w 18"/>
                  <a:gd name="T5" fmla="*/ 6 h 19"/>
                  <a:gd name="T6" fmla="*/ 8 w 18"/>
                  <a:gd name="T7" fmla="*/ 17 h 19"/>
                  <a:gd name="T8" fmla="*/ 2 w 18"/>
                  <a:gd name="T9" fmla="*/ 18 h 19"/>
                  <a:gd name="T10" fmla="*/ 1 w 18"/>
                  <a:gd name="T11" fmla="*/ 13 h 19"/>
                  <a:gd name="T12" fmla="*/ 10 w 18"/>
                  <a:gd name="T13" fmla="*/ 2 h 19"/>
                </a:gdLst>
                <a:ahLst/>
                <a:cxnLst>
                  <a:cxn ang="0">
                    <a:pos x="T0" y="T1"/>
                  </a:cxn>
                  <a:cxn ang="0">
                    <a:pos x="T2" y="T3"/>
                  </a:cxn>
                  <a:cxn ang="0">
                    <a:pos x="T4" y="T5"/>
                  </a:cxn>
                  <a:cxn ang="0">
                    <a:pos x="T6" y="T7"/>
                  </a:cxn>
                  <a:cxn ang="0">
                    <a:pos x="T8" y="T9"/>
                  </a:cxn>
                  <a:cxn ang="0">
                    <a:pos x="T10" y="T11"/>
                  </a:cxn>
                  <a:cxn ang="0">
                    <a:pos x="T12" y="T13"/>
                  </a:cxn>
                </a:cxnLst>
                <a:rect l="0" t="0" r="r" b="b"/>
                <a:pathLst>
                  <a:path w="18" h="19">
                    <a:moveTo>
                      <a:pt x="10" y="2"/>
                    </a:moveTo>
                    <a:cubicBezTo>
                      <a:pt x="11" y="0"/>
                      <a:pt x="13" y="0"/>
                      <a:pt x="15" y="1"/>
                    </a:cubicBezTo>
                    <a:cubicBezTo>
                      <a:pt x="17" y="2"/>
                      <a:pt x="18" y="5"/>
                      <a:pt x="16" y="6"/>
                    </a:cubicBezTo>
                    <a:cubicBezTo>
                      <a:pt x="8" y="17"/>
                      <a:pt x="8" y="17"/>
                      <a:pt x="8" y="17"/>
                    </a:cubicBezTo>
                    <a:cubicBezTo>
                      <a:pt x="7" y="19"/>
                      <a:pt x="4" y="19"/>
                      <a:pt x="2" y="18"/>
                    </a:cubicBezTo>
                    <a:cubicBezTo>
                      <a:pt x="1" y="17"/>
                      <a:pt x="0" y="15"/>
                      <a:pt x="1" y="13"/>
                    </a:cubicBezTo>
                    <a:lnTo>
                      <a:pt x="10" y="2"/>
                    </a:ln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3" name="Freeform 267"/>
              <p:cNvSpPr>
                <a:spLocks/>
              </p:cNvSpPr>
              <p:nvPr/>
            </p:nvSpPr>
            <p:spPr bwMode="auto">
              <a:xfrm>
                <a:off x="4406476" y="4748774"/>
                <a:ext cx="40358" cy="40358"/>
              </a:xfrm>
              <a:custGeom>
                <a:avLst/>
                <a:gdLst>
                  <a:gd name="T0" fmla="*/ 3 w 9"/>
                  <a:gd name="T1" fmla="*/ 1 h 9"/>
                  <a:gd name="T2" fmla="*/ 8 w 9"/>
                  <a:gd name="T3" fmla="*/ 3 h 9"/>
                  <a:gd name="T4" fmla="*/ 6 w 9"/>
                  <a:gd name="T5" fmla="*/ 8 h 9"/>
                  <a:gd name="T6" fmla="*/ 6 w 9"/>
                  <a:gd name="T7" fmla="*/ 9 h 9"/>
                  <a:gd name="T8" fmla="*/ 1 w 9"/>
                  <a:gd name="T9" fmla="*/ 7 h 9"/>
                  <a:gd name="T10" fmla="*/ 3 w 9"/>
                  <a:gd name="T11" fmla="*/ 1 h 9"/>
                </a:gdLst>
                <a:ahLst/>
                <a:cxnLst>
                  <a:cxn ang="0">
                    <a:pos x="T0" y="T1"/>
                  </a:cxn>
                  <a:cxn ang="0">
                    <a:pos x="T2" y="T3"/>
                  </a:cxn>
                  <a:cxn ang="0">
                    <a:pos x="T4" y="T5"/>
                  </a:cxn>
                  <a:cxn ang="0">
                    <a:pos x="T6" y="T7"/>
                  </a:cxn>
                  <a:cxn ang="0">
                    <a:pos x="T8" y="T9"/>
                  </a:cxn>
                  <a:cxn ang="0">
                    <a:pos x="T10" y="T11"/>
                  </a:cxn>
                </a:cxnLst>
                <a:rect l="0" t="0" r="r" b="b"/>
                <a:pathLst>
                  <a:path w="9" h="9">
                    <a:moveTo>
                      <a:pt x="3" y="1"/>
                    </a:moveTo>
                    <a:cubicBezTo>
                      <a:pt x="5" y="0"/>
                      <a:pt x="7" y="1"/>
                      <a:pt x="8" y="3"/>
                    </a:cubicBezTo>
                    <a:cubicBezTo>
                      <a:pt x="9" y="5"/>
                      <a:pt x="8" y="7"/>
                      <a:pt x="6" y="8"/>
                    </a:cubicBezTo>
                    <a:cubicBezTo>
                      <a:pt x="6" y="9"/>
                      <a:pt x="6" y="9"/>
                      <a:pt x="6" y="9"/>
                    </a:cubicBezTo>
                    <a:cubicBezTo>
                      <a:pt x="4" y="9"/>
                      <a:pt x="2" y="9"/>
                      <a:pt x="1" y="7"/>
                    </a:cubicBezTo>
                    <a:cubicBezTo>
                      <a:pt x="0" y="5"/>
                      <a:pt x="1" y="2"/>
                      <a:pt x="3" y="1"/>
                    </a:cubicBezTo>
                    <a:close/>
                  </a:path>
                </a:pathLst>
              </a:custGeom>
              <a:solidFill>
                <a:srgbClr val="F7C2AB"/>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4" name="Freeform 251"/>
              <p:cNvSpPr>
                <a:spLocks/>
              </p:cNvSpPr>
              <p:nvPr/>
            </p:nvSpPr>
            <p:spPr bwMode="auto">
              <a:xfrm>
                <a:off x="4641286" y="3473829"/>
                <a:ext cx="308188" cy="262327"/>
              </a:xfrm>
              <a:custGeom>
                <a:avLst/>
                <a:gdLst>
                  <a:gd name="T0" fmla="*/ 71 w 71"/>
                  <a:gd name="T1" fmla="*/ 60 h 60"/>
                  <a:gd name="T2" fmla="*/ 71 w 71"/>
                  <a:gd name="T3" fmla="*/ 60 h 60"/>
                  <a:gd name="T4" fmla="*/ 71 w 71"/>
                  <a:gd name="T5" fmla="*/ 60 h 60"/>
                  <a:gd name="T6" fmla="*/ 71 w 71"/>
                  <a:gd name="T7" fmla="*/ 60 h 60"/>
                  <a:gd name="T8" fmla="*/ 15 w 71"/>
                  <a:gd name="T9" fmla="*/ 60 h 60"/>
                  <a:gd name="T10" fmla="*/ 3 w 71"/>
                  <a:gd name="T11" fmla="*/ 41 h 60"/>
                  <a:gd name="T12" fmla="*/ 13 w 71"/>
                  <a:gd name="T13" fmla="*/ 14 h 60"/>
                  <a:gd name="T14" fmla="*/ 20 w 71"/>
                  <a:gd name="T15" fmla="*/ 3 h 60"/>
                  <a:gd name="T16" fmla="*/ 30 w 71"/>
                  <a:gd name="T17" fmla="*/ 0 h 60"/>
                  <a:gd name="T18" fmla="*/ 71 w 71"/>
                  <a:gd name="T19" fmla="*/ 11 h 60"/>
                  <a:gd name="T20" fmla="*/ 71 w 71"/>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60">
                    <a:moveTo>
                      <a:pt x="71" y="60"/>
                    </a:moveTo>
                    <a:cubicBezTo>
                      <a:pt x="71" y="60"/>
                      <a:pt x="71" y="60"/>
                      <a:pt x="71" y="60"/>
                    </a:cubicBezTo>
                    <a:cubicBezTo>
                      <a:pt x="71" y="60"/>
                      <a:pt x="71" y="60"/>
                      <a:pt x="71" y="60"/>
                    </a:cubicBezTo>
                    <a:cubicBezTo>
                      <a:pt x="71" y="60"/>
                      <a:pt x="71" y="60"/>
                      <a:pt x="71" y="60"/>
                    </a:cubicBezTo>
                    <a:cubicBezTo>
                      <a:pt x="15" y="60"/>
                      <a:pt x="15" y="60"/>
                      <a:pt x="15" y="60"/>
                    </a:cubicBezTo>
                    <a:cubicBezTo>
                      <a:pt x="2" y="60"/>
                      <a:pt x="0" y="51"/>
                      <a:pt x="3" y="41"/>
                    </a:cubicBezTo>
                    <a:cubicBezTo>
                      <a:pt x="13" y="14"/>
                      <a:pt x="13" y="14"/>
                      <a:pt x="13" y="14"/>
                    </a:cubicBezTo>
                    <a:cubicBezTo>
                      <a:pt x="20" y="3"/>
                      <a:pt x="20" y="3"/>
                      <a:pt x="20" y="3"/>
                    </a:cubicBezTo>
                    <a:cubicBezTo>
                      <a:pt x="30" y="0"/>
                      <a:pt x="30" y="0"/>
                      <a:pt x="30" y="0"/>
                    </a:cubicBezTo>
                    <a:cubicBezTo>
                      <a:pt x="71" y="11"/>
                      <a:pt x="71" y="11"/>
                      <a:pt x="71" y="11"/>
                    </a:cubicBezTo>
                    <a:lnTo>
                      <a:pt x="71" y="60"/>
                    </a:lnTo>
                    <a:close/>
                  </a:path>
                </a:pathLst>
              </a:custGeom>
              <a:solidFill>
                <a:srgbClr val="8A6250"/>
              </a:solidFill>
              <a:ln>
                <a:noFill/>
              </a:ln>
              <a:extLst/>
            </p:spPr>
            <p:txBody>
              <a:bodyPr vert="horz" wrap="square" lIns="91440" tIns="45720" rIns="91440" bIns="45720" numCol="1" anchor="t" anchorCtr="0" compatLnSpc="1">
                <a:prstTxWarp prst="textNoShape">
                  <a:avLst/>
                </a:prstTxWarp>
              </a:bodyPr>
              <a:lstStyle/>
              <a:p>
                <a:endParaRPr lang="en-US"/>
              </a:p>
            </p:txBody>
          </p:sp>
        </p:grpSp>
      </p:grpSp>
      <p:pic>
        <p:nvPicPr>
          <p:cNvPr id="6" name="Imagen 5"/>
          <p:cNvPicPr>
            <a:picLocks noChangeAspect="1"/>
          </p:cNvPicPr>
          <p:nvPr/>
        </p:nvPicPr>
        <p:blipFill>
          <a:blip r:embed="rId3"/>
          <a:stretch>
            <a:fillRect/>
          </a:stretch>
        </p:blipFill>
        <p:spPr>
          <a:xfrm>
            <a:off x="10290220" y="0"/>
            <a:ext cx="1901780" cy="1901780"/>
          </a:xfrm>
          <a:prstGeom prst="rect">
            <a:avLst/>
          </a:prstGeom>
        </p:spPr>
      </p:pic>
      <p:pic>
        <p:nvPicPr>
          <p:cNvPr id="74" name="Imagen 73"/>
          <p:cNvPicPr>
            <a:picLocks noChangeAspect="1"/>
          </p:cNvPicPr>
          <p:nvPr/>
        </p:nvPicPr>
        <p:blipFill>
          <a:blip r:embed="rId3"/>
          <a:stretch>
            <a:fillRect/>
          </a:stretch>
        </p:blipFill>
        <p:spPr>
          <a:xfrm>
            <a:off x="10290220" y="0"/>
            <a:ext cx="1901780" cy="1901780"/>
          </a:xfrm>
          <a:prstGeom prst="rect">
            <a:avLst/>
          </a:prstGeom>
        </p:spPr>
      </p:pic>
      <p:sp>
        <p:nvSpPr>
          <p:cNvPr id="3" name="Rectángulo 2"/>
          <p:cNvSpPr/>
          <p:nvPr/>
        </p:nvSpPr>
        <p:spPr>
          <a:xfrm>
            <a:off x="-26933" y="1248455"/>
            <a:ext cx="9253335" cy="3724096"/>
          </a:xfrm>
          <a:prstGeom prst="rect">
            <a:avLst/>
          </a:prstGeom>
        </p:spPr>
        <p:txBody>
          <a:bodyPr wrap="square">
            <a:spAutoFit/>
          </a:bodyPr>
          <a:lstStyle/>
          <a:p>
            <a:pPr algn="just"/>
            <a:r>
              <a:rPr lang="es-SV" i="1" dirty="0"/>
              <a:t> </a:t>
            </a:r>
            <a:endParaRPr lang="es-SV" dirty="0"/>
          </a:p>
          <a:p>
            <a:pPr algn="just"/>
            <a:r>
              <a:rPr lang="es-SV" dirty="0"/>
              <a:t> </a:t>
            </a:r>
            <a:endParaRPr lang="es-SV" dirty="0" smtClean="0">
              <a:effectLst/>
            </a:endParaRPr>
          </a:p>
          <a:p>
            <a:pPr marL="285750" lvl="0" indent="-285750" algn="just">
              <a:buFont typeface="Wingdings" panose="05000000000000000000" pitchFamily="2" charset="2"/>
              <a:buChar char="Ø"/>
            </a:pPr>
            <a:r>
              <a:rPr lang="es-ES" sz="2000" b="1" dirty="0"/>
              <a:t>Protección a derechos colectivos de las niñas, niños y adolescentes a nivel local  </a:t>
            </a:r>
            <a:endParaRPr lang="es-SV" sz="2000" dirty="0" smtClean="0">
              <a:effectLst/>
            </a:endParaRPr>
          </a:p>
          <a:p>
            <a:pPr algn="just"/>
            <a:r>
              <a:rPr lang="es-ES" sz="2000" dirty="0"/>
              <a:t>	</a:t>
            </a:r>
            <a:endParaRPr lang="es-SV" sz="2000" dirty="0"/>
          </a:p>
          <a:p>
            <a:pPr marL="285750" lvl="0" indent="-285750" algn="just">
              <a:buFont typeface="Arial" panose="020B0604020202020204" pitchFamily="34" charset="0"/>
              <a:buChar char="•"/>
            </a:pPr>
            <a:r>
              <a:rPr lang="es-SV" sz="2000" b="1" dirty="0" smtClean="0"/>
              <a:t>Atención de </a:t>
            </a:r>
            <a:r>
              <a:rPr lang="es-SV" sz="2000" b="1" dirty="0"/>
              <a:t>nueve </a:t>
            </a:r>
            <a:r>
              <a:rPr lang="es-SV" sz="2000" b="1" dirty="0" smtClean="0"/>
              <a:t>denuncias </a:t>
            </a:r>
            <a:r>
              <a:rPr lang="es-SV" sz="2000" b="1" dirty="0"/>
              <a:t>de amenazas </a:t>
            </a:r>
            <a:r>
              <a:rPr lang="es-SV" sz="2000" b="1" dirty="0" smtClean="0"/>
              <a:t>o vulneraciones a </a:t>
            </a:r>
            <a:r>
              <a:rPr lang="es-SV" sz="2000" b="1" dirty="0"/>
              <a:t>los derechos colectivos de las NNA,  coordinadas con los Comités Locales de </a:t>
            </a:r>
            <a:r>
              <a:rPr lang="es-SV" sz="2000" b="1" dirty="0" smtClean="0"/>
              <a:t>Derechos  : </a:t>
            </a:r>
            <a:r>
              <a:rPr lang="es-SV" sz="2000" dirty="0" smtClean="0"/>
              <a:t>A</a:t>
            </a:r>
            <a:r>
              <a:rPr lang="es-SV" sz="2000" dirty="0" smtClean="0">
                <a:solidFill>
                  <a:prstClr val="black"/>
                </a:solidFill>
              </a:rPr>
              <a:t>cceso </a:t>
            </a:r>
            <a:r>
              <a:rPr lang="es-SV" sz="2000" dirty="0">
                <a:solidFill>
                  <a:prstClr val="black"/>
                </a:solidFill>
              </a:rPr>
              <a:t>a la educación, recreación, deporte y juego, medio ambiente, integridad </a:t>
            </a:r>
            <a:r>
              <a:rPr lang="es-SV" sz="2000" dirty="0" smtClean="0">
                <a:solidFill>
                  <a:prstClr val="black"/>
                </a:solidFill>
              </a:rPr>
              <a:t>personal </a:t>
            </a:r>
            <a:r>
              <a:rPr lang="es-SV" sz="2000" dirty="0" smtClean="0"/>
              <a:t>en </a:t>
            </a:r>
            <a:r>
              <a:rPr lang="es-SV" sz="2000" dirty="0"/>
              <a:t>los municipios de los departamentos de San Vicente, La Paz, La Libertad, Sonsonate y la </a:t>
            </a:r>
            <a:r>
              <a:rPr lang="es-SV" sz="2000" dirty="0" smtClean="0"/>
              <a:t>Unión.</a:t>
            </a:r>
          </a:p>
          <a:p>
            <a:pPr algn="just"/>
            <a:endParaRPr lang="es-SV" sz="2000" dirty="0" smtClean="0"/>
          </a:p>
          <a:p>
            <a:pPr marL="285750" indent="-285750" algn="just">
              <a:buFont typeface="Arial" panose="020B0604020202020204" pitchFamily="34" charset="0"/>
              <a:buChar char="•"/>
            </a:pPr>
            <a:r>
              <a:rPr lang="es-SV" sz="2000" dirty="0" smtClean="0"/>
              <a:t>Las </a:t>
            </a:r>
            <a:r>
              <a:rPr lang="es-SV" sz="2000" dirty="0"/>
              <a:t>acciones de respuesta a los casos han sido coordinadas con municipalidades, MINED, MINSAL y entidades de la RAC y de otros actores locales. </a:t>
            </a:r>
          </a:p>
          <a:p>
            <a:pPr marL="285750" indent="-285750" algn="just">
              <a:buFont typeface="Arial" panose="020B0604020202020204" pitchFamily="34" charset="0"/>
              <a:buChar char="•"/>
            </a:pPr>
            <a:endParaRPr lang="es-SV" sz="2000" dirty="0"/>
          </a:p>
        </p:txBody>
      </p:sp>
    </p:spTree>
    <p:extLst>
      <p:ext uri="{BB962C8B-B14F-4D97-AF65-F5344CB8AC3E}">
        <p14:creationId xmlns:p14="http://schemas.microsoft.com/office/powerpoint/2010/main" val="120885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290220" y="0"/>
            <a:ext cx="1901780" cy="1901780"/>
          </a:xfrm>
          <a:prstGeom prst="rect">
            <a:avLst/>
          </a:prstGeom>
        </p:spPr>
      </p:pic>
      <p:pic>
        <p:nvPicPr>
          <p:cNvPr id="74" name="Imagen 73"/>
          <p:cNvPicPr>
            <a:picLocks noChangeAspect="1"/>
          </p:cNvPicPr>
          <p:nvPr/>
        </p:nvPicPr>
        <p:blipFill>
          <a:blip r:embed="rId3"/>
          <a:stretch>
            <a:fillRect/>
          </a:stretch>
        </p:blipFill>
        <p:spPr>
          <a:xfrm>
            <a:off x="10290220" y="0"/>
            <a:ext cx="1901780" cy="1901780"/>
          </a:xfrm>
          <a:prstGeom prst="rect">
            <a:avLst/>
          </a:prstGeom>
        </p:spPr>
      </p:pic>
      <p:sp>
        <p:nvSpPr>
          <p:cNvPr id="3" name="Rectángulo 2"/>
          <p:cNvSpPr/>
          <p:nvPr/>
        </p:nvSpPr>
        <p:spPr>
          <a:xfrm>
            <a:off x="127380" y="1114746"/>
            <a:ext cx="11764370" cy="4801314"/>
          </a:xfrm>
          <a:prstGeom prst="rect">
            <a:avLst/>
          </a:prstGeom>
        </p:spPr>
        <p:txBody>
          <a:bodyPr wrap="square">
            <a:spAutoFit/>
          </a:bodyPr>
          <a:lstStyle/>
          <a:p>
            <a:pPr marL="285750" lvl="0" indent="-285750" algn="just">
              <a:buFont typeface="Wingdings" panose="05000000000000000000" pitchFamily="2" charset="2"/>
              <a:buChar char="Ø"/>
            </a:pPr>
            <a:r>
              <a:rPr lang="es-ES" sz="2400" b="1" dirty="0"/>
              <a:t>Instalación progresiva del Sistema Nacional </a:t>
            </a:r>
            <a:r>
              <a:rPr lang="es-ES" sz="2400" b="1" dirty="0" smtClean="0"/>
              <a:t> de Proteccion en </a:t>
            </a:r>
            <a:r>
              <a:rPr lang="es-ES" sz="2400" b="1" dirty="0"/>
              <a:t>el ámbito local</a:t>
            </a:r>
            <a:r>
              <a:rPr lang="es-ES" sz="2400" b="1" dirty="0" smtClean="0"/>
              <a:t>.</a:t>
            </a:r>
          </a:p>
          <a:p>
            <a:pPr lvl="0" algn="just"/>
            <a:endParaRPr lang="es-SV" dirty="0" smtClean="0">
              <a:effectLst/>
            </a:endParaRPr>
          </a:p>
          <a:p>
            <a:pPr marL="285750" lvl="0" indent="-285750" algn="just">
              <a:buFont typeface="Arial" panose="020B0604020202020204" pitchFamily="34" charset="0"/>
              <a:buChar char="•"/>
            </a:pPr>
            <a:r>
              <a:rPr lang="es-SV" sz="2400" dirty="0"/>
              <a:t>Asistencia  técnica a 141 municipios en los 14 departamentos del </a:t>
            </a:r>
            <a:r>
              <a:rPr lang="es-SV" sz="2400" dirty="0" smtClean="0"/>
              <a:t>país.</a:t>
            </a:r>
          </a:p>
          <a:p>
            <a:pPr marL="285750" lvl="0" indent="-285750" algn="just">
              <a:buFont typeface="Arial" panose="020B0604020202020204" pitchFamily="34" charset="0"/>
              <a:buChar char="•"/>
            </a:pPr>
            <a:r>
              <a:rPr lang="es-SV" sz="2400" dirty="0" smtClean="0"/>
              <a:t>75 </a:t>
            </a:r>
            <a:r>
              <a:rPr lang="es-SV" sz="2400" dirty="0"/>
              <a:t>Comités Locales de </a:t>
            </a:r>
            <a:r>
              <a:rPr lang="es-SV" sz="2400" dirty="0" smtClean="0"/>
              <a:t>Derechos conformados . </a:t>
            </a:r>
            <a:r>
              <a:rPr lang="es-SV" sz="2400" dirty="0"/>
              <a:t>46 presentados públicamente el presente año.  Con una participación ciudadana estimada de 24,750 personas  durante el proceso de creación y lanzamiento en  los eventos públicos. </a:t>
            </a:r>
          </a:p>
          <a:p>
            <a:pPr marL="285750" lvl="0" indent="-285750" algn="just">
              <a:buFont typeface="Arial" panose="020B0604020202020204" pitchFamily="34" charset="0"/>
              <a:buChar char="•"/>
            </a:pPr>
            <a:r>
              <a:rPr lang="es-SV" sz="2400" dirty="0"/>
              <a:t>Al 100% de Comités Locales se le ha brindado asistencia financiera para apoyarles en su </a:t>
            </a:r>
            <a:r>
              <a:rPr lang="es-SV" sz="2400" dirty="0" smtClean="0"/>
              <a:t>funcionamiento</a:t>
            </a:r>
            <a:r>
              <a:rPr lang="es-SV" sz="2400" dirty="0"/>
              <a:t>.</a:t>
            </a:r>
          </a:p>
          <a:p>
            <a:pPr marL="285750" lvl="0" indent="-285750" algn="just">
              <a:buFont typeface="Arial" panose="020B0604020202020204" pitchFamily="34" charset="0"/>
              <a:buChar char="•"/>
            </a:pPr>
            <a:r>
              <a:rPr lang="es-SV" sz="2400" dirty="0"/>
              <a:t>A 25 CLD se les ha hecho entrega de mobiliario y en proceso de entrega a 32 </a:t>
            </a:r>
            <a:r>
              <a:rPr lang="es-SV" sz="2400" dirty="0" smtClean="0"/>
              <a:t>CLD mas.</a:t>
            </a:r>
            <a:endParaRPr lang="es-SV" sz="2400" dirty="0"/>
          </a:p>
          <a:p>
            <a:pPr marL="285750" lvl="0" indent="-285750" algn="just">
              <a:buFont typeface="Arial" panose="020B0604020202020204" pitchFamily="34" charset="0"/>
              <a:buChar char="•"/>
            </a:pPr>
            <a:r>
              <a:rPr lang="es-SV" sz="2400" dirty="0"/>
              <a:t>Incidencia a nivel municipal para que  gobiernos locales asignen este año aportes económicos a las Unidades de Niñez y Adolescencia y CLD.</a:t>
            </a:r>
          </a:p>
          <a:p>
            <a:pPr marL="285750" lvl="0" indent="-285750" algn="just">
              <a:buFont typeface="Arial" panose="020B0604020202020204" pitchFamily="34" charset="0"/>
              <a:buChar char="•"/>
            </a:pPr>
            <a:r>
              <a:rPr lang="es-SV" sz="2400" dirty="0" smtClean="0"/>
              <a:t>Agilizado los procesos </a:t>
            </a:r>
            <a:r>
              <a:rPr lang="es-SV" sz="2400" dirty="0"/>
              <a:t>de </a:t>
            </a:r>
            <a:r>
              <a:rPr lang="es-SV" sz="2400" dirty="0" smtClean="0"/>
              <a:t>designación de personal de salud y educación,  </a:t>
            </a:r>
            <a:r>
              <a:rPr lang="es-SV" sz="2400" dirty="0"/>
              <a:t>a través de un mecanismo de coordinación con las autoridades nacionales y departamentales .</a:t>
            </a:r>
          </a:p>
        </p:txBody>
      </p:sp>
    </p:spTree>
    <p:extLst>
      <p:ext uri="{BB962C8B-B14F-4D97-AF65-F5344CB8AC3E}">
        <p14:creationId xmlns:p14="http://schemas.microsoft.com/office/powerpoint/2010/main" val="28473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290220" y="0"/>
            <a:ext cx="1901780" cy="1901780"/>
          </a:xfrm>
          <a:prstGeom prst="rect">
            <a:avLst/>
          </a:prstGeom>
        </p:spPr>
      </p:pic>
      <p:pic>
        <p:nvPicPr>
          <p:cNvPr id="74" name="Imagen 73"/>
          <p:cNvPicPr>
            <a:picLocks noChangeAspect="1"/>
          </p:cNvPicPr>
          <p:nvPr/>
        </p:nvPicPr>
        <p:blipFill>
          <a:blip r:embed="rId3"/>
          <a:stretch>
            <a:fillRect/>
          </a:stretch>
        </p:blipFill>
        <p:spPr>
          <a:xfrm>
            <a:off x="10290220" y="0"/>
            <a:ext cx="1901780" cy="1901780"/>
          </a:xfrm>
          <a:prstGeom prst="rect">
            <a:avLst/>
          </a:prstGeom>
        </p:spPr>
      </p:pic>
      <p:sp>
        <p:nvSpPr>
          <p:cNvPr id="3" name="Rectángulo 2"/>
          <p:cNvSpPr/>
          <p:nvPr/>
        </p:nvSpPr>
        <p:spPr>
          <a:xfrm>
            <a:off x="344405" y="950890"/>
            <a:ext cx="11250306" cy="4801314"/>
          </a:xfrm>
          <a:prstGeom prst="rect">
            <a:avLst/>
          </a:prstGeom>
        </p:spPr>
        <p:txBody>
          <a:bodyPr wrap="square">
            <a:spAutoFit/>
          </a:bodyPr>
          <a:lstStyle/>
          <a:p>
            <a:pPr marL="285750" lvl="0" indent="-285750">
              <a:buFont typeface="Wingdings" panose="05000000000000000000" pitchFamily="2" charset="2"/>
              <a:buChar char="Ø"/>
            </a:pPr>
            <a:r>
              <a:rPr lang="es-SV" b="1" dirty="0"/>
              <a:t>Mesa Nacional de Apoyo a los CLD consolidada </a:t>
            </a:r>
            <a:endParaRPr lang="es-SV" b="1" dirty="0" smtClean="0"/>
          </a:p>
          <a:p>
            <a:pPr marL="285750" lvl="0" indent="-285750" algn="just">
              <a:buFont typeface="Arial" panose="020B0604020202020204" pitchFamily="34" charset="0"/>
              <a:buChar char="•"/>
            </a:pPr>
            <a:endParaRPr lang="es-SV" dirty="0" smtClean="0">
              <a:effectLst/>
            </a:endParaRPr>
          </a:p>
          <a:p>
            <a:pPr marL="285750" lvl="0" indent="-285750" algn="just">
              <a:buFont typeface="Arial" panose="020B0604020202020204" pitchFamily="34" charset="0"/>
              <a:buChar char="•"/>
            </a:pPr>
            <a:r>
              <a:rPr lang="es-SV" dirty="0" smtClean="0"/>
              <a:t>Participación </a:t>
            </a:r>
            <a:r>
              <a:rPr lang="es-SV" dirty="0"/>
              <a:t>activa de 16 organizaciones que trabajan con la niñez y la adolescencia, 2 de ellas son organismos de cooperación internacional, además se cuenta con la participación activa de la Corporación de Municipalidades de la República de El Salvador (COMURES).</a:t>
            </a:r>
          </a:p>
          <a:p>
            <a:pPr algn="just"/>
            <a:r>
              <a:rPr lang="es-SV" dirty="0"/>
              <a:t> </a:t>
            </a:r>
          </a:p>
          <a:p>
            <a:pPr marL="285750" lvl="0" indent="-285750" algn="just">
              <a:buFont typeface="Arial" panose="020B0604020202020204" pitchFamily="34" charset="0"/>
              <a:buChar char="•"/>
            </a:pPr>
            <a:r>
              <a:rPr lang="es-SV" dirty="0"/>
              <a:t>En siete departamentos se crearon mecanismos de coordinación de apoyo a los CLD: La Libertad, San Salvador, Sonsonate, Usulután, Santa Ana, Ahuachapán y Chalatenango con la participación de instituciones integrantes de la Mesa Nacional  </a:t>
            </a:r>
            <a:r>
              <a:rPr lang="es-SV" dirty="0" smtClean="0"/>
              <a:t>como </a:t>
            </a:r>
            <a:r>
              <a:rPr lang="es-SV" dirty="0"/>
              <a:t>CIDEP, Ayuda en Acción, Aldeas Infantiles, Asociación Scouts, </a:t>
            </a:r>
            <a:r>
              <a:rPr lang="es-SV" dirty="0" err="1"/>
              <a:t>Save</a:t>
            </a:r>
            <a:r>
              <a:rPr lang="es-SV" dirty="0"/>
              <a:t> </a:t>
            </a:r>
            <a:r>
              <a:rPr lang="es-SV" dirty="0" err="1"/>
              <a:t>the</a:t>
            </a:r>
            <a:r>
              <a:rPr lang="es-SV" dirty="0"/>
              <a:t> </a:t>
            </a:r>
            <a:r>
              <a:rPr lang="es-SV" dirty="0" err="1"/>
              <a:t>Children</a:t>
            </a:r>
            <a:r>
              <a:rPr lang="es-SV" dirty="0"/>
              <a:t>, EDUCO, UNICEF, FUNDAFAM, </a:t>
            </a:r>
            <a:r>
              <a:rPr lang="es-SV" dirty="0" smtClean="0"/>
              <a:t>Visión </a:t>
            </a:r>
            <a:r>
              <a:rPr lang="es-SV" dirty="0"/>
              <a:t>Mundial,  Plan Internacional, CALMA, Fundación Pestalozzi, EDUCO, OIT, ISNA,  COMURES y  el Ministerio de Educación.</a:t>
            </a:r>
          </a:p>
          <a:p>
            <a:pPr algn="just"/>
            <a:r>
              <a:rPr lang="es-SV" dirty="0"/>
              <a:t> </a:t>
            </a:r>
          </a:p>
          <a:p>
            <a:pPr marL="285750" lvl="0" indent="-285750" algn="just">
              <a:buFont typeface="Arial" panose="020B0604020202020204" pitchFamily="34" charset="0"/>
              <a:buChar char="•"/>
            </a:pPr>
            <a:r>
              <a:rPr lang="es-SV" dirty="0"/>
              <a:t>Mesa Nacional de apoyo a los Comités Locales de Derechos, facilitó la coordinación de esfuerzos y gestión de recursos técnicos, financieros y logísticos para la implementación de eventos públicos de incidencia a nivel local y nacional.</a:t>
            </a:r>
          </a:p>
          <a:p>
            <a:pPr marL="285750" indent="-285750" algn="just">
              <a:buFont typeface="Arial" panose="020B0604020202020204" pitchFamily="34" charset="0"/>
              <a:buChar char="•"/>
            </a:pPr>
            <a:endParaRPr lang="es-SV" dirty="0"/>
          </a:p>
          <a:p>
            <a:pPr marL="285750" lvl="0" indent="-285750" algn="just">
              <a:buFont typeface="Arial" panose="020B0604020202020204" pitchFamily="34" charset="0"/>
              <a:buChar char="•"/>
            </a:pPr>
            <a:r>
              <a:rPr lang="es-SV" dirty="0"/>
              <a:t>Elaboración de la agenda política de la Mesa Nacional de Apoyo a Comités Locales, priorizando en temas país.</a:t>
            </a:r>
            <a:endParaRPr lang="es-SV" dirty="0">
              <a:effectLst/>
            </a:endParaRPr>
          </a:p>
        </p:txBody>
      </p:sp>
    </p:spTree>
    <p:extLst>
      <p:ext uri="{BB962C8B-B14F-4D97-AF65-F5344CB8AC3E}">
        <p14:creationId xmlns:p14="http://schemas.microsoft.com/office/powerpoint/2010/main" val="86466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290220" y="0"/>
            <a:ext cx="1901780" cy="1901780"/>
          </a:xfrm>
          <a:prstGeom prst="rect">
            <a:avLst/>
          </a:prstGeom>
        </p:spPr>
      </p:pic>
      <p:pic>
        <p:nvPicPr>
          <p:cNvPr id="74" name="Imagen 73"/>
          <p:cNvPicPr>
            <a:picLocks noChangeAspect="1"/>
          </p:cNvPicPr>
          <p:nvPr/>
        </p:nvPicPr>
        <p:blipFill>
          <a:blip r:embed="rId3"/>
          <a:stretch>
            <a:fillRect/>
          </a:stretch>
        </p:blipFill>
        <p:spPr>
          <a:xfrm>
            <a:off x="10290220" y="0"/>
            <a:ext cx="1901780" cy="1901780"/>
          </a:xfrm>
          <a:prstGeom prst="rect">
            <a:avLst/>
          </a:prstGeom>
        </p:spPr>
      </p:pic>
      <p:sp>
        <p:nvSpPr>
          <p:cNvPr id="3" name="Rectángulo 2"/>
          <p:cNvSpPr/>
          <p:nvPr/>
        </p:nvSpPr>
        <p:spPr>
          <a:xfrm>
            <a:off x="131833" y="1308103"/>
            <a:ext cx="11109277" cy="4401205"/>
          </a:xfrm>
          <a:prstGeom prst="rect">
            <a:avLst/>
          </a:prstGeom>
        </p:spPr>
        <p:txBody>
          <a:bodyPr wrap="square">
            <a:spAutoFit/>
          </a:bodyPr>
          <a:lstStyle/>
          <a:p>
            <a:pPr marL="285750" lvl="0" indent="-285750">
              <a:buFont typeface="Wingdings" panose="05000000000000000000" pitchFamily="2" charset="2"/>
              <a:buChar char="Ø"/>
            </a:pPr>
            <a:r>
              <a:rPr lang="es-ES" sz="2000" b="1" dirty="0"/>
              <a:t>Consolidación del  Consejo Consultivo de la Niñez y la Adolescencia, como referente del espacio de participación de </a:t>
            </a:r>
            <a:r>
              <a:rPr lang="es-ES" sz="2000" b="1" dirty="0" smtClean="0"/>
              <a:t>niñas, niños y adolescentes.</a:t>
            </a:r>
          </a:p>
          <a:p>
            <a:pPr lvl="0"/>
            <a:r>
              <a:rPr lang="es-ES" sz="2000" b="1" dirty="0"/>
              <a:t> </a:t>
            </a:r>
            <a:endParaRPr lang="es-SV" sz="2000" dirty="0"/>
          </a:p>
          <a:p>
            <a:pPr marL="285750" lvl="0" indent="-285750" algn="just">
              <a:buFont typeface="Arial" panose="020B0604020202020204" pitchFamily="34" charset="0"/>
              <a:buChar char="•"/>
            </a:pPr>
            <a:r>
              <a:rPr lang="es-ES" sz="2000" dirty="0"/>
              <a:t>CCNA realizó un conversatorio donde analizaron temas de realidad nacional: Niñez migrante, Primera Infancia, prevención de violencia y cultura de paz e inversión en niñez, con el propósito de incidir en los tomadores de decisión.</a:t>
            </a:r>
            <a:endParaRPr lang="es-SV" sz="2000" dirty="0"/>
          </a:p>
          <a:p>
            <a:pPr marL="285750" lvl="0" indent="-285750" algn="just">
              <a:buFont typeface="Arial" panose="020B0604020202020204" pitchFamily="34" charset="0"/>
              <a:buChar char="•"/>
            </a:pPr>
            <a:r>
              <a:rPr lang="es-ES" sz="2000" dirty="0"/>
              <a:t>Primer intercambio con la Mesa Nacional de apoyo a Comités Locales, cuyo propósito fue  buscar puntos en común para impulsar la agenda de niñez y adolescencia.</a:t>
            </a:r>
            <a:endParaRPr lang="es-SV" sz="2000" dirty="0"/>
          </a:p>
          <a:p>
            <a:pPr marL="285750" lvl="0" indent="-285750" algn="just">
              <a:buFont typeface="Arial" panose="020B0604020202020204" pitchFamily="34" charset="0"/>
              <a:buChar char="•"/>
            </a:pPr>
            <a:r>
              <a:rPr lang="es-ES" sz="2000" dirty="0"/>
              <a:t>Consejo Consultivo de Niñez y Adolescencia elaboró participativamente su agenda política</a:t>
            </a:r>
            <a:endParaRPr lang="es-SV" sz="2000" dirty="0"/>
          </a:p>
          <a:p>
            <a:pPr marL="285750" lvl="0" indent="-285750" algn="just">
              <a:buFont typeface="Arial" panose="020B0604020202020204" pitchFamily="34" charset="0"/>
              <a:buChar char="•"/>
            </a:pPr>
            <a:r>
              <a:rPr lang="es-ES" sz="2000" dirty="0"/>
              <a:t>Foro de niñez y adolescencia liderado por el Consejo Consultivo donde se  presentó agenda de trabajo que incluye propuestas sobre temas como salud, educación, trabajo infantil, inversión en niñez y la cultura de paz y prevención de la violencia.</a:t>
            </a:r>
            <a:endParaRPr lang="es-SV" sz="2000" dirty="0"/>
          </a:p>
          <a:p>
            <a:pPr marL="285750" lvl="0" indent="-285750" algn="just">
              <a:buFont typeface="Arial" panose="020B0604020202020204" pitchFamily="34" charset="0"/>
              <a:buChar char="•"/>
            </a:pPr>
            <a:r>
              <a:rPr lang="es-ES" sz="2000" dirty="0"/>
              <a:t>Primer intercambio entre el Consejo Consultivo de Niñez y Adolescencia y el Consejo Directivo del CONNA.</a:t>
            </a:r>
            <a:endParaRPr lang="es-SV" sz="2000" dirty="0"/>
          </a:p>
        </p:txBody>
      </p:sp>
    </p:spTree>
    <p:extLst>
      <p:ext uri="{BB962C8B-B14F-4D97-AF65-F5344CB8AC3E}">
        <p14:creationId xmlns:p14="http://schemas.microsoft.com/office/powerpoint/2010/main" val="385595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290220" y="0"/>
            <a:ext cx="1901780" cy="1901780"/>
          </a:xfrm>
          <a:prstGeom prst="rect">
            <a:avLst/>
          </a:prstGeom>
        </p:spPr>
      </p:pic>
      <p:pic>
        <p:nvPicPr>
          <p:cNvPr id="74" name="Imagen 73"/>
          <p:cNvPicPr>
            <a:picLocks noChangeAspect="1"/>
          </p:cNvPicPr>
          <p:nvPr/>
        </p:nvPicPr>
        <p:blipFill>
          <a:blip r:embed="rId3"/>
          <a:stretch>
            <a:fillRect/>
          </a:stretch>
        </p:blipFill>
        <p:spPr>
          <a:xfrm>
            <a:off x="10290220" y="0"/>
            <a:ext cx="1901780" cy="1901780"/>
          </a:xfrm>
          <a:prstGeom prst="rect">
            <a:avLst/>
          </a:prstGeom>
        </p:spPr>
      </p:pic>
      <p:sp>
        <p:nvSpPr>
          <p:cNvPr id="4" name="Rectángulo 3"/>
          <p:cNvSpPr/>
          <p:nvPr/>
        </p:nvSpPr>
        <p:spPr>
          <a:xfrm>
            <a:off x="277504" y="216924"/>
            <a:ext cx="10367750" cy="685059"/>
          </a:xfrm>
          <a:prstGeom prst="rect">
            <a:avLst/>
          </a:prstGeom>
        </p:spPr>
        <p:txBody>
          <a:bodyPr wrap="square">
            <a:spAutoFit/>
          </a:bodyPr>
          <a:lstStyle/>
          <a:p>
            <a:pPr>
              <a:lnSpc>
                <a:spcPct val="107000"/>
              </a:lnSpc>
              <a:spcAft>
                <a:spcPts val="600"/>
              </a:spcAft>
            </a:pPr>
            <a:r>
              <a:rPr lang="es-SV" b="1"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Línea Estratégica 3:  Desarrollo Institucional y Fortalecimiento Organizacional del Consejo Nacional de la Niñez  y de la Adolescencia</a:t>
            </a:r>
            <a:endParaRPr lang="es-SV" dirty="0"/>
          </a:p>
        </p:txBody>
      </p:sp>
      <p:sp>
        <p:nvSpPr>
          <p:cNvPr id="11" name="Rounded Rectangle 1"/>
          <p:cNvSpPr>
            <a:spLocks noChangeArrowheads="1"/>
          </p:cNvSpPr>
          <p:nvPr/>
        </p:nvSpPr>
        <p:spPr bwMode="auto">
          <a:xfrm>
            <a:off x="1700391" y="4914362"/>
            <a:ext cx="813475" cy="925347"/>
          </a:xfrm>
          <a:prstGeom prst="roundRect">
            <a:avLst>
              <a:gd name="adj" fmla="val 9375"/>
            </a:avLst>
          </a:prstGeom>
          <a:solidFill>
            <a:srgbClr val="F13B48"/>
          </a:solidFill>
          <a:ln w="9525">
            <a:noFill/>
            <a:round/>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altLang="id-ID" sz="5000" b="1" i="0" u="none" strike="noStrike" kern="0" cap="none" spc="0" normalizeH="0" baseline="0" noProof="0" dirty="0">
              <a:ln>
                <a:noFill/>
              </a:ln>
              <a:solidFill>
                <a:prstClr val="white"/>
              </a:solidFill>
              <a:effectLst/>
              <a:uLnTx/>
              <a:uFillTx/>
              <a:latin typeface="Signika" panose="02010003020600000004" pitchFamily="50" charset="0"/>
            </a:endParaRPr>
          </a:p>
        </p:txBody>
      </p:sp>
      <p:sp>
        <p:nvSpPr>
          <p:cNvPr id="12" name="Rounded Rectangle 2"/>
          <p:cNvSpPr>
            <a:spLocks noChangeArrowheads="1"/>
          </p:cNvSpPr>
          <p:nvPr/>
        </p:nvSpPr>
        <p:spPr bwMode="auto">
          <a:xfrm>
            <a:off x="1959393" y="3878315"/>
            <a:ext cx="813475" cy="925347"/>
          </a:xfrm>
          <a:prstGeom prst="roundRect">
            <a:avLst>
              <a:gd name="adj" fmla="val 9375"/>
            </a:avLst>
          </a:prstGeom>
          <a:solidFill>
            <a:srgbClr val="B2D235"/>
          </a:solidFill>
          <a:ln w="9525">
            <a:noFill/>
            <a:round/>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altLang="id-ID" sz="5000" b="1" i="0" u="none" strike="noStrike" kern="0" cap="none" spc="0" normalizeH="0" baseline="0" noProof="0" dirty="0">
              <a:ln>
                <a:noFill/>
              </a:ln>
              <a:solidFill>
                <a:prstClr val="white"/>
              </a:solidFill>
              <a:effectLst/>
              <a:uLnTx/>
              <a:uFillTx/>
              <a:latin typeface="Signika" panose="02010003020600000004" pitchFamily="50" charset="0"/>
            </a:endParaRPr>
          </a:p>
        </p:txBody>
      </p:sp>
      <p:sp>
        <p:nvSpPr>
          <p:cNvPr id="13" name="Rounded Rectangle 3"/>
          <p:cNvSpPr>
            <a:spLocks noChangeArrowheads="1"/>
          </p:cNvSpPr>
          <p:nvPr/>
        </p:nvSpPr>
        <p:spPr bwMode="auto">
          <a:xfrm>
            <a:off x="1570890" y="2842269"/>
            <a:ext cx="813475" cy="925347"/>
          </a:xfrm>
          <a:prstGeom prst="roundRect">
            <a:avLst>
              <a:gd name="adj" fmla="val 9375"/>
            </a:avLst>
          </a:prstGeom>
          <a:solidFill>
            <a:srgbClr val="00BBD6"/>
          </a:solidFill>
          <a:ln w="9525">
            <a:noFill/>
            <a:round/>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altLang="id-ID" sz="5400" b="1" i="0" u="none" strike="noStrike" kern="0" cap="none" spc="0" normalizeH="0" baseline="0" noProof="0" dirty="0">
              <a:ln>
                <a:noFill/>
              </a:ln>
              <a:solidFill>
                <a:prstClr val="white"/>
              </a:solidFill>
              <a:effectLst/>
              <a:uLnTx/>
              <a:uFillTx/>
              <a:latin typeface="Signika" panose="02010003020600000004" pitchFamily="50" charset="0"/>
            </a:endParaRPr>
          </a:p>
        </p:txBody>
      </p:sp>
      <p:sp>
        <p:nvSpPr>
          <p:cNvPr id="14" name="Rounded Rectangle 4"/>
          <p:cNvSpPr>
            <a:spLocks noChangeArrowheads="1"/>
          </p:cNvSpPr>
          <p:nvPr/>
        </p:nvSpPr>
        <p:spPr bwMode="auto">
          <a:xfrm rot="20684149">
            <a:off x="1040153" y="1899821"/>
            <a:ext cx="813475" cy="925347"/>
          </a:xfrm>
          <a:prstGeom prst="roundRect">
            <a:avLst>
              <a:gd name="adj" fmla="val 9375"/>
            </a:avLst>
          </a:prstGeom>
          <a:solidFill>
            <a:srgbClr val="F49D15"/>
          </a:solidFill>
          <a:ln w="9525">
            <a:noFill/>
            <a:round/>
            <a:headEnd/>
            <a:tailEnd/>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altLang="id-ID" sz="5000" b="1" i="0" u="none" strike="noStrike" kern="0" cap="none" spc="0" normalizeH="0" baseline="0" noProof="0" dirty="0">
              <a:ln>
                <a:noFill/>
              </a:ln>
              <a:solidFill>
                <a:prstClr val="white"/>
              </a:solidFill>
              <a:effectLst/>
              <a:uLnTx/>
              <a:uFillTx/>
              <a:latin typeface="Signika" panose="02010003020600000004" pitchFamily="50" charset="0"/>
            </a:endParaRPr>
          </a:p>
        </p:txBody>
      </p:sp>
      <p:grpSp>
        <p:nvGrpSpPr>
          <p:cNvPr id="15" name="Group 5"/>
          <p:cNvGrpSpPr/>
          <p:nvPr/>
        </p:nvGrpSpPr>
        <p:grpSpPr>
          <a:xfrm>
            <a:off x="-325947" y="2463282"/>
            <a:ext cx="1725539" cy="3461169"/>
            <a:chOff x="1206012" y="2479320"/>
            <a:chExt cx="2334927" cy="3875235"/>
          </a:xfrm>
        </p:grpSpPr>
        <p:sp>
          <p:nvSpPr>
            <p:cNvPr id="16" name="Ellipse 98"/>
            <p:cNvSpPr/>
            <p:nvPr/>
          </p:nvSpPr>
          <p:spPr bwMode="auto">
            <a:xfrm>
              <a:off x="1206012" y="6057070"/>
              <a:ext cx="1581860" cy="297485"/>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id-ID" sz="1800" b="0" i="0" u="none" strike="noStrike" kern="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endParaRPr>
            </a:p>
          </p:txBody>
        </p:sp>
        <p:grpSp>
          <p:nvGrpSpPr>
            <p:cNvPr id="17" name="Group 7"/>
            <p:cNvGrpSpPr/>
            <p:nvPr/>
          </p:nvGrpSpPr>
          <p:grpSpPr>
            <a:xfrm>
              <a:off x="1757832" y="2479320"/>
              <a:ext cx="1783107" cy="3674557"/>
              <a:chOff x="1879600" y="2427657"/>
              <a:chExt cx="1931988" cy="3981365"/>
            </a:xfrm>
            <a:solidFill>
              <a:schemeClr val="bg1">
                <a:lumMod val="50000"/>
              </a:schemeClr>
            </a:solidFill>
          </p:grpSpPr>
          <p:sp>
            <p:nvSpPr>
              <p:cNvPr id="18" name="Rounded Rectangle 8"/>
              <p:cNvSpPr/>
              <p:nvPr/>
            </p:nvSpPr>
            <p:spPr bwMode="auto">
              <a:xfrm rot="3296091" flipH="1">
                <a:off x="2526506" y="2275966"/>
                <a:ext cx="333375" cy="1627188"/>
              </a:xfrm>
              <a:prstGeom prst="roundRect">
                <a:avLst>
                  <a:gd name="adj" fmla="val 50000"/>
                </a:avLst>
              </a:prstGeom>
              <a:solidFill>
                <a:srgbClr val="937863"/>
              </a:solidFill>
              <a:ln w="6350" cap="flat" cmpd="sng" algn="ctr">
                <a:noFill/>
                <a:prstDash val="solid"/>
                <a:miter lim="800000"/>
              </a:ln>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altLang="id-ID" sz="1800" b="0" i="0" u="none" strike="noStrike" kern="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endParaRPr>
              </a:p>
            </p:txBody>
          </p:sp>
          <p:sp>
            <p:nvSpPr>
              <p:cNvPr id="19" name="Oval 9"/>
              <p:cNvSpPr>
                <a:spLocks noChangeArrowheads="1"/>
              </p:cNvSpPr>
              <p:nvPr/>
            </p:nvSpPr>
            <p:spPr bwMode="auto">
              <a:xfrm>
                <a:off x="1879938" y="2427657"/>
                <a:ext cx="823038" cy="823069"/>
              </a:xfrm>
              <a:prstGeom prst="ellipse">
                <a:avLst/>
              </a:prstGeom>
              <a:solidFill>
                <a:srgbClr val="937863"/>
              </a:solidFill>
              <a:ln w="9525">
                <a:noFill/>
                <a:round/>
                <a:headEnd/>
                <a:tailEnd/>
              </a:ln>
              <a:effectLst>
                <a:outerShdw blurRad="40000" dist="23000" dir="5400000" rotWithShape="0">
                  <a:srgbClr val="808080">
                    <a:alpha val="34999"/>
                  </a:srgbClr>
                </a:outerShdw>
              </a:effectLs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altLang="id-ID" sz="1800" b="0" i="0" u="none" strike="noStrike" kern="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endParaRPr>
              </a:p>
            </p:txBody>
          </p:sp>
          <p:sp>
            <p:nvSpPr>
              <p:cNvPr id="20" name="Rounded Rectangle 10"/>
              <p:cNvSpPr/>
              <p:nvPr/>
            </p:nvSpPr>
            <p:spPr bwMode="auto">
              <a:xfrm>
                <a:off x="1954213" y="3305460"/>
                <a:ext cx="674687" cy="1408112"/>
              </a:xfrm>
              <a:prstGeom prst="roundRect">
                <a:avLst>
                  <a:gd name="adj" fmla="val 29870"/>
                </a:avLst>
              </a:prstGeom>
              <a:solidFill>
                <a:srgbClr val="937863"/>
              </a:solidFill>
              <a:ln w="6350" cap="flat" cmpd="sng" algn="ctr">
                <a:noFill/>
                <a:prstDash val="solid"/>
                <a:miter lim="800000"/>
              </a:ln>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altLang="id-ID" sz="1800" b="0" i="0" u="none" strike="noStrike" kern="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endParaRPr>
              </a:p>
            </p:txBody>
          </p:sp>
          <p:sp>
            <p:nvSpPr>
              <p:cNvPr id="21" name="Rounded Rectangle 11"/>
              <p:cNvSpPr/>
              <p:nvPr/>
            </p:nvSpPr>
            <p:spPr bwMode="auto">
              <a:xfrm>
                <a:off x="1954213" y="4408772"/>
                <a:ext cx="373062" cy="2000250"/>
              </a:xfrm>
              <a:prstGeom prst="roundRect">
                <a:avLst>
                  <a:gd name="adj" fmla="val 50000"/>
                </a:avLst>
              </a:prstGeom>
              <a:solidFill>
                <a:srgbClr val="937863"/>
              </a:solidFill>
              <a:ln w="6350" cap="flat" cmpd="sng" algn="ctr">
                <a:noFill/>
                <a:prstDash val="solid"/>
                <a:miter lim="800000"/>
              </a:ln>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altLang="id-ID" sz="1800" b="0" i="0" u="none" strike="noStrike" kern="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endParaRPr>
              </a:p>
            </p:txBody>
          </p:sp>
          <p:sp>
            <p:nvSpPr>
              <p:cNvPr id="22" name="Rounded Rectangle 12"/>
              <p:cNvSpPr/>
              <p:nvPr/>
            </p:nvSpPr>
            <p:spPr bwMode="auto">
              <a:xfrm rot="20452300">
                <a:off x="2325688" y="4429410"/>
                <a:ext cx="371475" cy="774700"/>
              </a:xfrm>
              <a:prstGeom prst="roundRect">
                <a:avLst>
                  <a:gd name="adj" fmla="val 40463"/>
                </a:avLst>
              </a:prstGeom>
              <a:solidFill>
                <a:srgbClr val="937863"/>
              </a:solidFill>
              <a:ln w="6350" cap="flat" cmpd="sng" algn="ctr">
                <a:noFill/>
                <a:prstDash val="solid"/>
                <a:miter lim="800000"/>
              </a:ln>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altLang="id-ID" sz="1800" b="0" i="0" u="none" strike="noStrike" kern="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endParaRPr>
              </a:p>
            </p:txBody>
          </p:sp>
          <p:sp>
            <p:nvSpPr>
              <p:cNvPr id="23" name="Rounded Rectangle 13"/>
              <p:cNvSpPr/>
              <p:nvPr/>
            </p:nvSpPr>
            <p:spPr bwMode="auto">
              <a:xfrm rot="14513746">
                <a:off x="2885282" y="2583941"/>
                <a:ext cx="350837" cy="1501775"/>
              </a:xfrm>
              <a:prstGeom prst="roundRect">
                <a:avLst>
                  <a:gd name="adj" fmla="val 50000"/>
                </a:avLst>
              </a:prstGeom>
              <a:solidFill>
                <a:srgbClr val="937863"/>
              </a:solidFill>
              <a:ln w="6350" cap="flat" cmpd="sng" algn="ctr">
                <a:noFill/>
                <a:prstDash val="solid"/>
                <a:miter lim="800000"/>
              </a:ln>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altLang="id-ID" sz="1800" b="0" i="0" u="none" strike="noStrike" kern="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endParaRPr>
              </a:p>
            </p:txBody>
          </p:sp>
          <p:sp>
            <p:nvSpPr>
              <p:cNvPr id="24" name="Rounded Rectangle 14"/>
              <p:cNvSpPr/>
              <p:nvPr/>
            </p:nvSpPr>
            <p:spPr bwMode="auto">
              <a:xfrm>
                <a:off x="2413000" y="4916772"/>
                <a:ext cx="373063" cy="1423988"/>
              </a:xfrm>
              <a:prstGeom prst="roundRect">
                <a:avLst>
                  <a:gd name="adj" fmla="val 42456"/>
                </a:avLst>
              </a:prstGeom>
              <a:solidFill>
                <a:srgbClr val="937863"/>
              </a:solidFill>
              <a:ln w="6350" cap="flat" cmpd="sng" algn="ctr">
                <a:noFill/>
                <a:prstDash val="solid"/>
                <a:miter lim="800000"/>
              </a:ln>
              <a:effec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altLang="id-ID" sz="1800" b="0" i="0" u="none" strike="noStrike" kern="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endParaRPr>
              </a:p>
            </p:txBody>
          </p:sp>
        </p:grpSp>
      </p:grpSp>
      <p:sp>
        <p:nvSpPr>
          <p:cNvPr id="5" name="Rectángulo 4"/>
          <p:cNvSpPr/>
          <p:nvPr/>
        </p:nvSpPr>
        <p:spPr>
          <a:xfrm>
            <a:off x="2772868" y="901983"/>
            <a:ext cx="9386561" cy="5551263"/>
          </a:xfrm>
          <a:prstGeom prst="rect">
            <a:avLst/>
          </a:prstGeom>
        </p:spPr>
        <p:txBody>
          <a:bodyPr wrap="square">
            <a:spAutoFit/>
          </a:bodyPr>
          <a:lstStyle/>
          <a:p>
            <a:pPr marL="457200" algn="just">
              <a:lnSpc>
                <a:spcPct val="115000"/>
              </a:lnSpc>
              <a:spcAft>
                <a:spcPts val="800"/>
              </a:spcAft>
            </a:pPr>
            <a:r>
              <a:rPr lang="es-SV" b="1" dirty="0" smtClean="0">
                <a:effectLst/>
                <a:latin typeface="Calibri" panose="020F0502020204030204" pitchFamily="34" charset="0"/>
                <a:ea typeface="Times New Roman" panose="02020603050405020304" pitchFamily="18" charset="0"/>
                <a:cs typeface="Times New Roman" panose="02020603050405020304" pitchFamily="18" charset="0"/>
              </a:rPr>
              <a:t>Fortalecimiento institucional y organizacional del CONNA</a:t>
            </a:r>
            <a:endParaRPr lang="es-SV" sz="1200" dirty="0" smtClean="0">
              <a:latin typeface="Calibri" panose="020F0502020204030204" pitchFamily="34" charset="0"/>
              <a:ea typeface="Times New Roman" panose="02020603050405020304" pitchFamily="18" charset="0"/>
              <a:cs typeface="Times New Roman" panose="02020603050405020304" pitchFamily="18" charset="0"/>
            </a:endParaRPr>
          </a:p>
          <a:p>
            <a:pPr marL="742950" indent="-285750" algn="just">
              <a:lnSpc>
                <a:spcPct val="115000"/>
              </a:lnSpc>
              <a:spcAft>
                <a:spcPts val="800"/>
              </a:spcAft>
              <a:buFont typeface="Wingdings" panose="05000000000000000000" pitchFamily="2" charset="2"/>
              <a:buChar char="Ø"/>
            </a:pPr>
            <a:r>
              <a:rPr lang="es-SV" b="1" dirty="0" smtClean="0">
                <a:effectLst/>
                <a:latin typeface="Calibri" panose="020F0502020204030204" pitchFamily="34" charset="0"/>
                <a:ea typeface="Times New Roman" panose="02020603050405020304" pitchFamily="18" charset="0"/>
                <a:cs typeface="Times New Roman" panose="02020603050405020304" pitchFamily="18" charset="0"/>
              </a:rPr>
              <a:t>Procesos administrativos ejecutados en un 100% sobre la base de la demanda. </a:t>
            </a:r>
            <a:endParaRPr lang="es-SV" sz="1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s-SV" sz="2000" dirty="0"/>
              <a:t>Se totalizó en el 2016,  74 procesos de libre gestión por un monto de</a:t>
            </a:r>
            <a:r>
              <a:rPr lang="es-SV" sz="2000" b="1" dirty="0"/>
              <a:t> </a:t>
            </a:r>
            <a:r>
              <a:rPr lang="es-SV" sz="2000" dirty="0"/>
              <a:t>$199,989.06 y se adelantó  para el 2017 una licitación pública de servicios de vigilancia por el monto de $199,680.00 dólares  </a:t>
            </a:r>
          </a:p>
          <a:p>
            <a:pPr algn="just"/>
            <a:r>
              <a:rPr lang="es-SV" sz="2000" dirty="0"/>
              <a:t> </a:t>
            </a:r>
          </a:p>
          <a:p>
            <a:pPr algn="just"/>
            <a:r>
              <a:rPr lang="es-SV" sz="2000" dirty="0"/>
              <a:t>Entre estos procesos se encuentran la adquisición de mobiliario para comités locales, juntas de protección y archivo institucional, adquisición de 319 licencias de software antivirus, adquisición de productos alimenticios no perecederos para niñas, niños y adolescentes atendidos en las diferentes juntas de protección de la  niñez y la adolescencia, insumos y suministros de almacén para el funcionamiento de la institución </a:t>
            </a:r>
            <a:r>
              <a:rPr lang="es-SV" sz="2000" dirty="0" smtClean="0"/>
              <a:t>, entre otros .</a:t>
            </a:r>
          </a:p>
          <a:p>
            <a:pPr algn="just"/>
            <a:endParaRPr lang="es-SV" sz="2000" dirty="0"/>
          </a:p>
          <a:p>
            <a:pPr algn="just"/>
            <a:r>
              <a:rPr lang="es-SV" sz="2000" dirty="0"/>
              <a:t>Además de lo anterior se dio por finalizado la instalación del equipo para el Sistema Nacional de Información de la Niñez y de la Adolescencia, la remodelación en el departamento de Informática  del cuarto de los servidores, y el apoyo logístico administrativo en las </a:t>
            </a:r>
            <a:r>
              <a:rPr lang="es-SV" sz="2000" dirty="0" smtClean="0"/>
              <a:t>actividades a </a:t>
            </a:r>
            <a:r>
              <a:rPr lang="es-SV" sz="2000" dirty="0"/>
              <a:t>nivel nacional</a:t>
            </a:r>
            <a:r>
              <a:rPr lang="es-SV" dirty="0"/>
              <a:t>.  </a:t>
            </a:r>
            <a:endParaRPr lang="es-SV" dirty="0">
              <a:effectLst/>
            </a:endParaRPr>
          </a:p>
        </p:txBody>
      </p:sp>
    </p:spTree>
    <p:extLst>
      <p:ext uri="{BB962C8B-B14F-4D97-AF65-F5344CB8AC3E}">
        <p14:creationId xmlns:p14="http://schemas.microsoft.com/office/powerpoint/2010/main" val="156203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50"/>
                                        <p:tgtEl>
                                          <p:spTgt spid="11"/>
                                        </p:tgtEl>
                                      </p:cBhvr>
                                    </p:animEffect>
                                  </p:childTnLst>
                                </p:cTn>
                              </p:par>
                            </p:childTnLst>
                          </p:cTn>
                        </p:par>
                        <p:par>
                          <p:cTn id="16" fill="hold">
                            <p:stCondLst>
                              <p:cond delay="275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50"/>
                                        <p:tgtEl>
                                          <p:spTgt spid="12"/>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50"/>
                                        <p:tgtEl>
                                          <p:spTgt spid="13"/>
                                        </p:tgtEl>
                                      </p:cBhvr>
                                    </p:animEffect>
                                  </p:childTnLst>
                                </p:cTn>
                              </p:par>
                            </p:childTnLst>
                          </p:cTn>
                        </p:par>
                        <p:par>
                          <p:cTn id="24" fill="hold">
                            <p:stCondLst>
                              <p:cond delay="325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50"/>
                                        <p:tgtEl>
                                          <p:spTgt spid="14"/>
                                        </p:tgtEl>
                                      </p:cBhvr>
                                    </p:animEffect>
                                  </p:childTnLst>
                                </p:cTn>
                              </p:par>
                            </p:childTnLst>
                          </p:cTn>
                        </p:par>
                        <p:par>
                          <p:cTn id="28" fill="hold">
                            <p:stCondLst>
                              <p:cond delay="3500"/>
                            </p:stCondLst>
                            <p:childTnLst>
                              <p:par>
                                <p:cTn id="29" presetID="6" presetClass="entr" presetSubtype="16"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animBg="1"/>
      <p:bldP spid="13" grpId="0" animBg="1"/>
      <p:bldP spid="14"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290220" y="0"/>
            <a:ext cx="1901780" cy="1901780"/>
          </a:xfrm>
          <a:prstGeom prst="rect">
            <a:avLst/>
          </a:prstGeom>
        </p:spPr>
      </p:pic>
      <p:pic>
        <p:nvPicPr>
          <p:cNvPr id="74" name="Imagen 73"/>
          <p:cNvPicPr>
            <a:picLocks noChangeAspect="1"/>
          </p:cNvPicPr>
          <p:nvPr/>
        </p:nvPicPr>
        <p:blipFill>
          <a:blip r:embed="rId3"/>
          <a:stretch>
            <a:fillRect/>
          </a:stretch>
        </p:blipFill>
        <p:spPr>
          <a:xfrm>
            <a:off x="10290220" y="0"/>
            <a:ext cx="1901780" cy="1901780"/>
          </a:xfrm>
          <a:prstGeom prst="rect">
            <a:avLst/>
          </a:prstGeom>
        </p:spPr>
      </p:pic>
      <p:grpSp>
        <p:nvGrpSpPr>
          <p:cNvPr id="5" name="Group 1"/>
          <p:cNvGrpSpPr/>
          <p:nvPr/>
        </p:nvGrpSpPr>
        <p:grpSpPr>
          <a:xfrm>
            <a:off x="9214348" y="4603634"/>
            <a:ext cx="2520115" cy="1014921"/>
            <a:chOff x="895438" y="4983166"/>
            <a:chExt cx="2757514" cy="1110528"/>
          </a:xfrm>
        </p:grpSpPr>
        <p:sp>
          <p:nvSpPr>
            <p:cNvPr id="7" name="Freeform 17"/>
            <p:cNvSpPr>
              <a:spLocks/>
            </p:cNvSpPr>
            <p:nvPr/>
          </p:nvSpPr>
          <p:spPr bwMode="auto">
            <a:xfrm>
              <a:off x="895438" y="4983166"/>
              <a:ext cx="2757514" cy="599911"/>
            </a:xfrm>
            <a:custGeom>
              <a:avLst/>
              <a:gdLst>
                <a:gd name="T0" fmla="*/ 1183 w 2380"/>
                <a:gd name="T1" fmla="*/ 477 h 477"/>
                <a:gd name="T2" fmla="*/ 1183 w 2380"/>
                <a:gd name="T3" fmla="*/ 477 h 477"/>
                <a:gd name="T4" fmla="*/ 1183 w 2380"/>
                <a:gd name="T5" fmla="*/ 477 h 477"/>
                <a:gd name="T6" fmla="*/ 1183 w 2380"/>
                <a:gd name="T7" fmla="*/ 477 h 477"/>
                <a:gd name="T8" fmla="*/ 0 w 2380"/>
                <a:gd name="T9" fmla="*/ 244 h 477"/>
                <a:gd name="T10" fmla="*/ 1183 w 2380"/>
                <a:gd name="T11" fmla="*/ 0 h 477"/>
                <a:gd name="T12" fmla="*/ 1183 w 2380"/>
                <a:gd name="T13" fmla="*/ 0 h 477"/>
                <a:gd name="T14" fmla="*/ 1183 w 2380"/>
                <a:gd name="T15" fmla="*/ 0 h 477"/>
                <a:gd name="T16" fmla="*/ 1183 w 2380"/>
                <a:gd name="T17" fmla="*/ 0 h 477"/>
                <a:gd name="T18" fmla="*/ 1183 w 2380"/>
                <a:gd name="T19" fmla="*/ 0 h 477"/>
                <a:gd name="T20" fmla="*/ 2380 w 2380"/>
                <a:gd name="T21" fmla="*/ 244 h 477"/>
                <a:gd name="T22" fmla="*/ 1183 w 2380"/>
                <a:gd name="T23" fmla="*/ 477 h 477"/>
                <a:gd name="T24" fmla="*/ 1183 w 2380"/>
                <a:gd name="T25"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0" h="477">
                  <a:moveTo>
                    <a:pt x="1183" y="477"/>
                  </a:moveTo>
                  <a:lnTo>
                    <a:pt x="1183" y="477"/>
                  </a:lnTo>
                  <a:lnTo>
                    <a:pt x="1183" y="477"/>
                  </a:lnTo>
                  <a:lnTo>
                    <a:pt x="1183" y="477"/>
                  </a:lnTo>
                  <a:lnTo>
                    <a:pt x="0" y="244"/>
                  </a:lnTo>
                  <a:lnTo>
                    <a:pt x="1183" y="0"/>
                  </a:lnTo>
                  <a:lnTo>
                    <a:pt x="1183" y="0"/>
                  </a:lnTo>
                  <a:lnTo>
                    <a:pt x="1183" y="0"/>
                  </a:lnTo>
                  <a:lnTo>
                    <a:pt x="1183" y="0"/>
                  </a:lnTo>
                  <a:lnTo>
                    <a:pt x="1183" y="0"/>
                  </a:lnTo>
                  <a:lnTo>
                    <a:pt x="2380" y="244"/>
                  </a:lnTo>
                  <a:lnTo>
                    <a:pt x="1183" y="477"/>
                  </a:lnTo>
                  <a:lnTo>
                    <a:pt x="1183" y="477"/>
                  </a:lnTo>
                  <a:close/>
                </a:path>
              </a:pathLst>
            </a:custGeom>
            <a:solidFill>
              <a:srgbClr val="F13B48"/>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auto">
            <a:xfrm>
              <a:off x="895438" y="5290039"/>
              <a:ext cx="1370647" cy="803655"/>
            </a:xfrm>
            <a:custGeom>
              <a:avLst/>
              <a:gdLst>
                <a:gd name="T0" fmla="*/ 0 w 1183"/>
                <a:gd name="T1" fmla="*/ 0 h 639"/>
                <a:gd name="T2" fmla="*/ 1183 w 1183"/>
                <a:gd name="T3" fmla="*/ 233 h 639"/>
                <a:gd name="T4" fmla="*/ 1183 w 1183"/>
                <a:gd name="T5" fmla="*/ 639 h 639"/>
                <a:gd name="T6" fmla="*/ 0 w 1183"/>
                <a:gd name="T7" fmla="*/ 406 h 639"/>
                <a:gd name="T8" fmla="*/ 0 w 1183"/>
                <a:gd name="T9" fmla="*/ 0 h 639"/>
              </a:gdLst>
              <a:ahLst/>
              <a:cxnLst>
                <a:cxn ang="0">
                  <a:pos x="T0" y="T1"/>
                </a:cxn>
                <a:cxn ang="0">
                  <a:pos x="T2" y="T3"/>
                </a:cxn>
                <a:cxn ang="0">
                  <a:pos x="T4" y="T5"/>
                </a:cxn>
                <a:cxn ang="0">
                  <a:pos x="T6" y="T7"/>
                </a:cxn>
                <a:cxn ang="0">
                  <a:pos x="T8" y="T9"/>
                </a:cxn>
              </a:cxnLst>
              <a:rect l="0" t="0" r="r" b="b"/>
              <a:pathLst>
                <a:path w="1183" h="639">
                  <a:moveTo>
                    <a:pt x="0" y="0"/>
                  </a:moveTo>
                  <a:lnTo>
                    <a:pt x="1183" y="233"/>
                  </a:lnTo>
                  <a:lnTo>
                    <a:pt x="1183" y="639"/>
                  </a:lnTo>
                  <a:lnTo>
                    <a:pt x="0" y="406"/>
                  </a:lnTo>
                  <a:lnTo>
                    <a:pt x="0" y="0"/>
                  </a:lnTo>
                  <a:close/>
                </a:path>
              </a:pathLst>
            </a:custGeom>
            <a:solidFill>
              <a:srgbClr val="F13B48">
                <a:alpha val="85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9"/>
            <p:cNvSpPr>
              <a:spLocks/>
            </p:cNvSpPr>
            <p:nvPr/>
          </p:nvSpPr>
          <p:spPr bwMode="auto">
            <a:xfrm>
              <a:off x="2266085" y="5290039"/>
              <a:ext cx="1386867" cy="803655"/>
            </a:xfrm>
            <a:custGeom>
              <a:avLst/>
              <a:gdLst>
                <a:gd name="T0" fmla="*/ 1197 w 1197"/>
                <a:gd name="T1" fmla="*/ 0 h 639"/>
                <a:gd name="T2" fmla="*/ 0 w 1197"/>
                <a:gd name="T3" fmla="*/ 233 h 639"/>
                <a:gd name="T4" fmla="*/ 0 w 1197"/>
                <a:gd name="T5" fmla="*/ 639 h 639"/>
                <a:gd name="T6" fmla="*/ 1197 w 1197"/>
                <a:gd name="T7" fmla="*/ 406 h 639"/>
                <a:gd name="T8" fmla="*/ 1197 w 1197"/>
                <a:gd name="T9" fmla="*/ 0 h 639"/>
              </a:gdLst>
              <a:ahLst/>
              <a:cxnLst>
                <a:cxn ang="0">
                  <a:pos x="T0" y="T1"/>
                </a:cxn>
                <a:cxn ang="0">
                  <a:pos x="T2" y="T3"/>
                </a:cxn>
                <a:cxn ang="0">
                  <a:pos x="T4" y="T5"/>
                </a:cxn>
                <a:cxn ang="0">
                  <a:pos x="T6" y="T7"/>
                </a:cxn>
                <a:cxn ang="0">
                  <a:pos x="T8" y="T9"/>
                </a:cxn>
              </a:cxnLst>
              <a:rect l="0" t="0" r="r" b="b"/>
              <a:pathLst>
                <a:path w="1197" h="639">
                  <a:moveTo>
                    <a:pt x="1197" y="0"/>
                  </a:moveTo>
                  <a:lnTo>
                    <a:pt x="0" y="233"/>
                  </a:lnTo>
                  <a:lnTo>
                    <a:pt x="0" y="639"/>
                  </a:lnTo>
                  <a:lnTo>
                    <a:pt x="1197" y="406"/>
                  </a:lnTo>
                  <a:lnTo>
                    <a:pt x="1197" y="0"/>
                  </a:lnTo>
                  <a:close/>
                </a:path>
              </a:pathLst>
            </a:custGeom>
            <a:solidFill>
              <a:srgbClr val="F13B48"/>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 name="Group 5"/>
          <p:cNvGrpSpPr/>
          <p:nvPr/>
        </p:nvGrpSpPr>
        <p:grpSpPr>
          <a:xfrm>
            <a:off x="9214348" y="3920918"/>
            <a:ext cx="2520115" cy="1026415"/>
            <a:chOff x="895438" y="4236137"/>
            <a:chExt cx="2757514" cy="1123105"/>
          </a:xfrm>
        </p:grpSpPr>
        <p:sp>
          <p:nvSpPr>
            <p:cNvPr id="11" name="Freeform 14"/>
            <p:cNvSpPr>
              <a:spLocks/>
            </p:cNvSpPr>
            <p:nvPr/>
          </p:nvSpPr>
          <p:spPr bwMode="auto">
            <a:xfrm>
              <a:off x="895438" y="4236137"/>
              <a:ext cx="2757514" cy="612488"/>
            </a:xfrm>
            <a:custGeom>
              <a:avLst/>
              <a:gdLst>
                <a:gd name="T0" fmla="*/ 1183 w 2380"/>
                <a:gd name="T1" fmla="*/ 487 h 487"/>
                <a:gd name="T2" fmla="*/ 1183 w 2380"/>
                <a:gd name="T3" fmla="*/ 487 h 487"/>
                <a:gd name="T4" fmla="*/ 1183 w 2380"/>
                <a:gd name="T5" fmla="*/ 487 h 487"/>
                <a:gd name="T6" fmla="*/ 1183 w 2380"/>
                <a:gd name="T7" fmla="*/ 487 h 487"/>
                <a:gd name="T8" fmla="*/ 0 w 2380"/>
                <a:gd name="T9" fmla="*/ 244 h 487"/>
                <a:gd name="T10" fmla="*/ 1183 w 2380"/>
                <a:gd name="T11" fmla="*/ 0 h 487"/>
                <a:gd name="T12" fmla="*/ 1183 w 2380"/>
                <a:gd name="T13" fmla="*/ 0 h 487"/>
                <a:gd name="T14" fmla="*/ 1183 w 2380"/>
                <a:gd name="T15" fmla="*/ 0 h 487"/>
                <a:gd name="T16" fmla="*/ 1183 w 2380"/>
                <a:gd name="T17" fmla="*/ 0 h 487"/>
                <a:gd name="T18" fmla="*/ 1183 w 2380"/>
                <a:gd name="T19" fmla="*/ 0 h 487"/>
                <a:gd name="T20" fmla="*/ 2380 w 2380"/>
                <a:gd name="T21" fmla="*/ 244 h 487"/>
                <a:gd name="T22" fmla="*/ 1183 w 2380"/>
                <a:gd name="T23" fmla="*/ 487 h 487"/>
                <a:gd name="T24" fmla="*/ 1183 w 2380"/>
                <a:gd name="T25" fmla="*/ 48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0" h="487">
                  <a:moveTo>
                    <a:pt x="1183" y="487"/>
                  </a:moveTo>
                  <a:lnTo>
                    <a:pt x="1183" y="487"/>
                  </a:lnTo>
                  <a:lnTo>
                    <a:pt x="1183" y="487"/>
                  </a:lnTo>
                  <a:lnTo>
                    <a:pt x="1183" y="487"/>
                  </a:lnTo>
                  <a:lnTo>
                    <a:pt x="0" y="244"/>
                  </a:lnTo>
                  <a:lnTo>
                    <a:pt x="1183" y="0"/>
                  </a:lnTo>
                  <a:lnTo>
                    <a:pt x="1183" y="0"/>
                  </a:lnTo>
                  <a:lnTo>
                    <a:pt x="1183" y="0"/>
                  </a:lnTo>
                  <a:lnTo>
                    <a:pt x="1183" y="0"/>
                  </a:lnTo>
                  <a:lnTo>
                    <a:pt x="1183" y="0"/>
                  </a:lnTo>
                  <a:lnTo>
                    <a:pt x="2380" y="244"/>
                  </a:lnTo>
                  <a:lnTo>
                    <a:pt x="1183" y="487"/>
                  </a:lnTo>
                  <a:lnTo>
                    <a:pt x="1183" y="487"/>
                  </a:lnTo>
                  <a:close/>
                </a:path>
              </a:pathLst>
            </a:custGeom>
            <a:solidFill>
              <a:srgbClr val="B2D235"/>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5"/>
            <p:cNvSpPr>
              <a:spLocks/>
            </p:cNvSpPr>
            <p:nvPr/>
          </p:nvSpPr>
          <p:spPr bwMode="auto">
            <a:xfrm>
              <a:off x="895438" y="4543010"/>
              <a:ext cx="1370647" cy="816232"/>
            </a:xfrm>
            <a:custGeom>
              <a:avLst/>
              <a:gdLst>
                <a:gd name="T0" fmla="*/ 0 w 1183"/>
                <a:gd name="T1" fmla="*/ 0 h 649"/>
                <a:gd name="T2" fmla="*/ 1183 w 1183"/>
                <a:gd name="T3" fmla="*/ 233 h 649"/>
                <a:gd name="T4" fmla="*/ 1183 w 1183"/>
                <a:gd name="T5" fmla="*/ 649 h 649"/>
                <a:gd name="T6" fmla="*/ 0 w 1183"/>
                <a:gd name="T7" fmla="*/ 406 h 649"/>
                <a:gd name="T8" fmla="*/ 0 w 1183"/>
                <a:gd name="T9" fmla="*/ 0 h 649"/>
              </a:gdLst>
              <a:ahLst/>
              <a:cxnLst>
                <a:cxn ang="0">
                  <a:pos x="T0" y="T1"/>
                </a:cxn>
                <a:cxn ang="0">
                  <a:pos x="T2" y="T3"/>
                </a:cxn>
                <a:cxn ang="0">
                  <a:pos x="T4" y="T5"/>
                </a:cxn>
                <a:cxn ang="0">
                  <a:pos x="T6" y="T7"/>
                </a:cxn>
                <a:cxn ang="0">
                  <a:pos x="T8" y="T9"/>
                </a:cxn>
              </a:cxnLst>
              <a:rect l="0" t="0" r="r" b="b"/>
              <a:pathLst>
                <a:path w="1183" h="649">
                  <a:moveTo>
                    <a:pt x="0" y="0"/>
                  </a:moveTo>
                  <a:lnTo>
                    <a:pt x="1183" y="233"/>
                  </a:lnTo>
                  <a:lnTo>
                    <a:pt x="1183" y="649"/>
                  </a:lnTo>
                  <a:lnTo>
                    <a:pt x="0" y="406"/>
                  </a:lnTo>
                  <a:lnTo>
                    <a:pt x="0" y="0"/>
                  </a:lnTo>
                  <a:close/>
                </a:path>
              </a:pathLst>
            </a:custGeom>
            <a:solidFill>
              <a:srgbClr val="B2D235">
                <a:alpha val="85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6"/>
            <p:cNvSpPr>
              <a:spLocks/>
            </p:cNvSpPr>
            <p:nvPr/>
          </p:nvSpPr>
          <p:spPr bwMode="auto">
            <a:xfrm>
              <a:off x="2266085" y="4543010"/>
              <a:ext cx="1386867" cy="816232"/>
            </a:xfrm>
            <a:custGeom>
              <a:avLst/>
              <a:gdLst>
                <a:gd name="T0" fmla="*/ 1197 w 1197"/>
                <a:gd name="T1" fmla="*/ 0 h 649"/>
                <a:gd name="T2" fmla="*/ 0 w 1197"/>
                <a:gd name="T3" fmla="*/ 233 h 649"/>
                <a:gd name="T4" fmla="*/ 0 w 1197"/>
                <a:gd name="T5" fmla="*/ 649 h 649"/>
                <a:gd name="T6" fmla="*/ 1197 w 1197"/>
                <a:gd name="T7" fmla="*/ 406 h 649"/>
                <a:gd name="T8" fmla="*/ 1197 w 1197"/>
                <a:gd name="T9" fmla="*/ 0 h 649"/>
              </a:gdLst>
              <a:ahLst/>
              <a:cxnLst>
                <a:cxn ang="0">
                  <a:pos x="T0" y="T1"/>
                </a:cxn>
                <a:cxn ang="0">
                  <a:pos x="T2" y="T3"/>
                </a:cxn>
                <a:cxn ang="0">
                  <a:pos x="T4" y="T5"/>
                </a:cxn>
                <a:cxn ang="0">
                  <a:pos x="T6" y="T7"/>
                </a:cxn>
                <a:cxn ang="0">
                  <a:pos x="T8" y="T9"/>
                </a:cxn>
              </a:cxnLst>
              <a:rect l="0" t="0" r="r" b="b"/>
              <a:pathLst>
                <a:path w="1197" h="649">
                  <a:moveTo>
                    <a:pt x="1197" y="0"/>
                  </a:moveTo>
                  <a:lnTo>
                    <a:pt x="0" y="233"/>
                  </a:lnTo>
                  <a:lnTo>
                    <a:pt x="0" y="649"/>
                  </a:lnTo>
                  <a:lnTo>
                    <a:pt x="1197" y="406"/>
                  </a:lnTo>
                  <a:lnTo>
                    <a:pt x="1197" y="0"/>
                  </a:lnTo>
                  <a:close/>
                </a:path>
              </a:pathLst>
            </a:custGeom>
            <a:solidFill>
              <a:srgbClr val="B2D235"/>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4" name="Group 11"/>
          <p:cNvGrpSpPr/>
          <p:nvPr/>
        </p:nvGrpSpPr>
        <p:grpSpPr>
          <a:xfrm>
            <a:off x="9214348" y="3214553"/>
            <a:ext cx="2520115" cy="1014921"/>
            <a:chOff x="895438" y="3463231"/>
            <a:chExt cx="2757514" cy="1110528"/>
          </a:xfrm>
        </p:grpSpPr>
        <p:sp>
          <p:nvSpPr>
            <p:cNvPr id="15" name="Freeform 11"/>
            <p:cNvSpPr>
              <a:spLocks/>
            </p:cNvSpPr>
            <p:nvPr/>
          </p:nvSpPr>
          <p:spPr bwMode="auto">
            <a:xfrm>
              <a:off x="895438" y="3463231"/>
              <a:ext cx="2757514" cy="599911"/>
            </a:xfrm>
            <a:custGeom>
              <a:avLst/>
              <a:gdLst>
                <a:gd name="T0" fmla="*/ 1183 w 2380"/>
                <a:gd name="T1" fmla="*/ 477 h 477"/>
                <a:gd name="T2" fmla="*/ 1183 w 2380"/>
                <a:gd name="T3" fmla="*/ 477 h 477"/>
                <a:gd name="T4" fmla="*/ 1183 w 2380"/>
                <a:gd name="T5" fmla="*/ 477 h 477"/>
                <a:gd name="T6" fmla="*/ 1183 w 2380"/>
                <a:gd name="T7" fmla="*/ 477 h 477"/>
                <a:gd name="T8" fmla="*/ 0 w 2380"/>
                <a:gd name="T9" fmla="*/ 244 h 477"/>
                <a:gd name="T10" fmla="*/ 1183 w 2380"/>
                <a:gd name="T11" fmla="*/ 0 h 477"/>
                <a:gd name="T12" fmla="*/ 1183 w 2380"/>
                <a:gd name="T13" fmla="*/ 0 h 477"/>
                <a:gd name="T14" fmla="*/ 1183 w 2380"/>
                <a:gd name="T15" fmla="*/ 0 h 477"/>
                <a:gd name="T16" fmla="*/ 1183 w 2380"/>
                <a:gd name="T17" fmla="*/ 0 h 477"/>
                <a:gd name="T18" fmla="*/ 1183 w 2380"/>
                <a:gd name="T19" fmla="*/ 0 h 477"/>
                <a:gd name="T20" fmla="*/ 2380 w 2380"/>
                <a:gd name="T21" fmla="*/ 244 h 477"/>
                <a:gd name="T22" fmla="*/ 1183 w 2380"/>
                <a:gd name="T23" fmla="*/ 477 h 477"/>
                <a:gd name="T24" fmla="*/ 1183 w 2380"/>
                <a:gd name="T25"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0" h="477">
                  <a:moveTo>
                    <a:pt x="1183" y="477"/>
                  </a:moveTo>
                  <a:lnTo>
                    <a:pt x="1183" y="477"/>
                  </a:lnTo>
                  <a:lnTo>
                    <a:pt x="1183" y="477"/>
                  </a:lnTo>
                  <a:lnTo>
                    <a:pt x="1183" y="477"/>
                  </a:lnTo>
                  <a:lnTo>
                    <a:pt x="0" y="244"/>
                  </a:lnTo>
                  <a:lnTo>
                    <a:pt x="1183" y="0"/>
                  </a:lnTo>
                  <a:lnTo>
                    <a:pt x="1183" y="0"/>
                  </a:lnTo>
                  <a:lnTo>
                    <a:pt x="1183" y="0"/>
                  </a:lnTo>
                  <a:lnTo>
                    <a:pt x="1183" y="0"/>
                  </a:lnTo>
                  <a:lnTo>
                    <a:pt x="1183" y="0"/>
                  </a:lnTo>
                  <a:lnTo>
                    <a:pt x="2380" y="244"/>
                  </a:lnTo>
                  <a:lnTo>
                    <a:pt x="1183" y="477"/>
                  </a:lnTo>
                  <a:lnTo>
                    <a:pt x="1183" y="477"/>
                  </a:lnTo>
                  <a:close/>
                </a:path>
              </a:pathLst>
            </a:custGeom>
            <a:solidFill>
              <a:srgbClr val="00BBD6"/>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p:nvSpPr>
          <p:spPr bwMode="auto">
            <a:xfrm>
              <a:off x="895438" y="3770104"/>
              <a:ext cx="1370647" cy="803655"/>
            </a:xfrm>
            <a:custGeom>
              <a:avLst/>
              <a:gdLst>
                <a:gd name="T0" fmla="*/ 0 w 1183"/>
                <a:gd name="T1" fmla="*/ 0 h 639"/>
                <a:gd name="T2" fmla="*/ 1183 w 1183"/>
                <a:gd name="T3" fmla="*/ 233 h 639"/>
                <a:gd name="T4" fmla="*/ 1183 w 1183"/>
                <a:gd name="T5" fmla="*/ 639 h 639"/>
                <a:gd name="T6" fmla="*/ 0 w 1183"/>
                <a:gd name="T7" fmla="*/ 406 h 639"/>
                <a:gd name="T8" fmla="*/ 0 w 1183"/>
                <a:gd name="T9" fmla="*/ 0 h 639"/>
              </a:gdLst>
              <a:ahLst/>
              <a:cxnLst>
                <a:cxn ang="0">
                  <a:pos x="T0" y="T1"/>
                </a:cxn>
                <a:cxn ang="0">
                  <a:pos x="T2" y="T3"/>
                </a:cxn>
                <a:cxn ang="0">
                  <a:pos x="T4" y="T5"/>
                </a:cxn>
                <a:cxn ang="0">
                  <a:pos x="T6" y="T7"/>
                </a:cxn>
                <a:cxn ang="0">
                  <a:pos x="T8" y="T9"/>
                </a:cxn>
              </a:cxnLst>
              <a:rect l="0" t="0" r="r" b="b"/>
              <a:pathLst>
                <a:path w="1183" h="639">
                  <a:moveTo>
                    <a:pt x="0" y="0"/>
                  </a:moveTo>
                  <a:lnTo>
                    <a:pt x="1183" y="233"/>
                  </a:lnTo>
                  <a:lnTo>
                    <a:pt x="1183" y="639"/>
                  </a:lnTo>
                  <a:lnTo>
                    <a:pt x="0" y="406"/>
                  </a:lnTo>
                  <a:lnTo>
                    <a:pt x="0" y="0"/>
                  </a:lnTo>
                  <a:close/>
                </a:path>
              </a:pathLst>
            </a:custGeom>
            <a:solidFill>
              <a:srgbClr val="00BBD6">
                <a:alpha val="85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p:nvSpPr>
          <p:spPr bwMode="auto">
            <a:xfrm>
              <a:off x="2266085" y="3770104"/>
              <a:ext cx="1386867" cy="803655"/>
            </a:xfrm>
            <a:custGeom>
              <a:avLst/>
              <a:gdLst>
                <a:gd name="T0" fmla="*/ 1197 w 1197"/>
                <a:gd name="T1" fmla="*/ 0 h 639"/>
                <a:gd name="T2" fmla="*/ 0 w 1197"/>
                <a:gd name="T3" fmla="*/ 233 h 639"/>
                <a:gd name="T4" fmla="*/ 0 w 1197"/>
                <a:gd name="T5" fmla="*/ 639 h 639"/>
                <a:gd name="T6" fmla="*/ 1197 w 1197"/>
                <a:gd name="T7" fmla="*/ 406 h 639"/>
                <a:gd name="T8" fmla="*/ 1197 w 1197"/>
                <a:gd name="T9" fmla="*/ 0 h 639"/>
              </a:gdLst>
              <a:ahLst/>
              <a:cxnLst>
                <a:cxn ang="0">
                  <a:pos x="T0" y="T1"/>
                </a:cxn>
                <a:cxn ang="0">
                  <a:pos x="T2" y="T3"/>
                </a:cxn>
                <a:cxn ang="0">
                  <a:pos x="T4" y="T5"/>
                </a:cxn>
                <a:cxn ang="0">
                  <a:pos x="T6" y="T7"/>
                </a:cxn>
                <a:cxn ang="0">
                  <a:pos x="T8" y="T9"/>
                </a:cxn>
              </a:cxnLst>
              <a:rect l="0" t="0" r="r" b="b"/>
              <a:pathLst>
                <a:path w="1197" h="639">
                  <a:moveTo>
                    <a:pt x="1197" y="0"/>
                  </a:moveTo>
                  <a:lnTo>
                    <a:pt x="0" y="233"/>
                  </a:lnTo>
                  <a:lnTo>
                    <a:pt x="0" y="639"/>
                  </a:lnTo>
                  <a:lnTo>
                    <a:pt x="1197" y="406"/>
                  </a:lnTo>
                  <a:lnTo>
                    <a:pt x="1197" y="0"/>
                  </a:lnTo>
                  <a:close/>
                </a:path>
              </a:pathLst>
            </a:custGeom>
            <a:solidFill>
              <a:srgbClr val="00BBD6"/>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8" name="Group 15"/>
          <p:cNvGrpSpPr/>
          <p:nvPr/>
        </p:nvGrpSpPr>
        <p:grpSpPr>
          <a:xfrm>
            <a:off x="9214348" y="2524620"/>
            <a:ext cx="2520115" cy="1014920"/>
            <a:chOff x="895438" y="2708305"/>
            <a:chExt cx="2757514" cy="1110527"/>
          </a:xfrm>
        </p:grpSpPr>
        <p:sp>
          <p:nvSpPr>
            <p:cNvPr id="19" name="Freeform 8"/>
            <p:cNvSpPr>
              <a:spLocks/>
            </p:cNvSpPr>
            <p:nvPr/>
          </p:nvSpPr>
          <p:spPr bwMode="auto">
            <a:xfrm>
              <a:off x="895438" y="2708305"/>
              <a:ext cx="2757514" cy="599911"/>
            </a:xfrm>
            <a:custGeom>
              <a:avLst/>
              <a:gdLst>
                <a:gd name="T0" fmla="*/ 1183 w 2380"/>
                <a:gd name="T1" fmla="*/ 477 h 477"/>
                <a:gd name="T2" fmla="*/ 1183 w 2380"/>
                <a:gd name="T3" fmla="*/ 477 h 477"/>
                <a:gd name="T4" fmla="*/ 1183 w 2380"/>
                <a:gd name="T5" fmla="*/ 477 h 477"/>
                <a:gd name="T6" fmla="*/ 1183 w 2380"/>
                <a:gd name="T7" fmla="*/ 477 h 477"/>
                <a:gd name="T8" fmla="*/ 0 w 2380"/>
                <a:gd name="T9" fmla="*/ 233 h 477"/>
                <a:gd name="T10" fmla="*/ 1183 w 2380"/>
                <a:gd name="T11" fmla="*/ 0 h 477"/>
                <a:gd name="T12" fmla="*/ 1183 w 2380"/>
                <a:gd name="T13" fmla="*/ 0 h 477"/>
                <a:gd name="T14" fmla="*/ 1183 w 2380"/>
                <a:gd name="T15" fmla="*/ 0 h 477"/>
                <a:gd name="T16" fmla="*/ 1183 w 2380"/>
                <a:gd name="T17" fmla="*/ 0 h 477"/>
                <a:gd name="T18" fmla="*/ 1183 w 2380"/>
                <a:gd name="T19" fmla="*/ 0 h 477"/>
                <a:gd name="T20" fmla="*/ 2380 w 2380"/>
                <a:gd name="T21" fmla="*/ 233 h 477"/>
                <a:gd name="T22" fmla="*/ 1183 w 2380"/>
                <a:gd name="T23" fmla="*/ 477 h 477"/>
                <a:gd name="T24" fmla="*/ 1183 w 2380"/>
                <a:gd name="T25"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0" h="477">
                  <a:moveTo>
                    <a:pt x="1183" y="477"/>
                  </a:moveTo>
                  <a:lnTo>
                    <a:pt x="1183" y="477"/>
                  </a:lnTo>
                  <a:lnTo>
                    <a:pt x="1183" y="477"/>
                  </a:lnTo>
                  <a:lnTo>
                    <a:pt x="1183" y="477"/>
                  </a:lnTo>
                  <a:lnTo>
                    <a:pt x="0" y="233"/>
                  </a:lnTo>
                  <a:lnTo>
                    <a:pt x="1183" y="0"/>
                  </a:lnTo>
                  <a:lnTo>
                    <a:pt x="1183" y="0"/>
                  </a:lnTo>
                  <a:lnTo>
                    <a:pt x="1183" y="0"/>
                  </a:lnTo>
                  <a:lnTo>
                    <a:pt x="1183" y="0"/>
                  </a:lnTo>
                  <a:lnTo>
                    <a:pt x="1183" y="0"/>
                  </a:lnTo>
                  <a:lnTo>
                    <a:pt x="2380" y="233"/>
                  </a:lnTo>
                  <a:lnTo>
                    <a:pt x="1183" y="477"/>
                  </a:lnTo>
                  <a:lnTo>
                    <a:pt x="1183" y="477"/>
                  </a:lnTo>
                  <a:close/>
                </a:path>
              </a:pathLst>
            </a:custGeom>
            <a:solidFill>
              <a:srgbClr val="937863"/>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9"/>
            <p:cNvSpPr>
              <a:spLocks/>
            </p:cNvSpPr>
            <p:nvPr/>
          </p:nvSpPr>
          <p:spPr bwMode="auto">
            <a:xfrm>
              <a:off x="895438" y="3001343"/>
              <a:ext cx="1370647" cy="817489"/>
            </a:xfrm>
            <a:custGeom>
              <a:avLst/>
              <a:gdLst>
                <a:gd name="T0" fmla="*/ 0 w 1183"/>
                <a:gd name="T1" fmla="*/ 0 h 650"/>
                <a:gd name="T2" fmla="*/ 1183 w 1183"/>
                <a:gd name="T3" fmla="*/ 244 h 650"/>
                <a:gd name="T4" fmla="*/ 1183 w 1183"/>
                <a:gd name="T5" fmla="*/ 650 h 650"/>
                <a:gd name="T6" fmla="*/ 0 w 1183"/>
                <a:gd name="T7" fmla="*/ 416 h 650"/>
                <a:gd name="T8" fmla="*/ 0 w 1183"/>
                <a:gd name="T9" fmla="*/ 0 h 650"/>
              </a:gdLst>
              <a:ahLst/>
              <a:cxnLst>
                <a:cxn ang="0">
                  <a:pos x="T0" y="T1"/>
                </a:cxn>
                <a:cxn ang="0">
                  <a:pos x="T2" y="T3"/>
                </a:cxn>
                <a:cxn ang="0">
                  <a:pos x="T4" y="T5"/>
                </a:cxn>
                <a:cxn ang="0">
                  <a:pos x="T6" y="T7"/>
                </a:cxn>
                <a:cxn ang="0">
                  <a:pos x="T8" y="T9"/>
                </a:cxn>
              </a:cxnLst>
              <a:rect l="0" t="0" r="r" b="b"/>
              <a:pathLst>
                <a:path w="1183" h="650">
                  <a:moveTo>
                    <a:pt x="0" y="0"/>
                  </a:moveTo>
                  <a:lnTo>
                    <a:pt x="1183" y="244"/>
                  </a:lnTo>
                  <a:lnTo>
                    <a:pt x="1183" y="650"/>
                  </a:lnTo>
                  <a:lnTo>
                    <a:pt x="0" y="416"/>
                  </a:lnTo>
                  <a:lnTo>
                    <a:pt x="0" y="0"/>
                  </a:lnTo>
                  <a:close/>
                </a:path>
              </a:pathLst>
            </a:custGeom>
            <a:solidFill>
              <a:srgbClr val="937863">
                <a:alpha val="85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0"/>
            <p:cNvSpPr>
              <a:spLocks/>
            </p:cNvSpPr>
            <p:nvPr/>
          </p:nvSpPr>
          <p:spPr bwMode="auto">
            <a:xfrm>
              <a:off x="2266085" y="3001343"/>
              <a:ext cx="1386867" cy="817489"/>
            </a:xfrm>
            <a:custGeom>
              <a:avLst/>
              <a:gdLst>
                <a:gd name="T0" fmla="*/ 1197 w 1197"/>
                <a:gd name="T1" fmla="*/ 0 h 650"/>
                <a:gd name="T2" fmla="*/ 0 w 1197"/>
                <a:gd name="T3" fmla="*/ 244 h 650"/>
                <a:gd name="T4" fmla="*/ 0 w 1197"/>
                <a:gd name="T5" fmla="*/ 650 h 650"/>
                <a:gd name="T6" fmla="*/ 1197 w 1197"/>
                <a:gd name="T7" fmla="*/ 416 h 650"/>
                <a:gd name="T8" fmla="*/ 1197 w 1197"/>
                <a:gd name="T9" fmla="*/ 0 h 650"/>
              </a:gdLst>
              <a:ahLst/>
              <a:cxnLst>
                <a:cxn ang="0">
                  <a:pos x="T0" y="T1"/>
                </a:cxn>
                <a:cxn ang="0">
                  <a:pos x="T2" y="T3"/>
                </a:cxn>
                <a:cxn ang="0">
                  <a:pos x="T4" y="T5"/>
                </a:cxn>
                <a:cxn ang="0">
                  <a:pos x="T6" y="T7"/>
                </a:cxn>
                <a:cxn ang="0">
                  <a:pos x="T8" y="T9"/>
                </a:cxn>
              </a:cxnLst>
              <a:rect l="0" t="0" r="r" b="b"/>
              <a:pathLst>
                <a:path w="1197" h="650">
                  <a:moveTo>
                    <a:pt x="1197" y="0"/>
                  </a:moveTo>
                  <a:lnTo>
                    <a:pt x="0" y="244"/>
                  </a:lnTo>
                  <a:lnTo>
                    <a:pt x="0" y="650"/>
                  </a:lnTo>
                  <a:lnTo>
                    <a:pt x="1197" y="416"/>
                  </a:lnTo>
                  <a:lnTo>
                    <a:pt x="1197" y="0"/>
                  </a:lnTo>
                  <a:close/>
                </a:path>
              </a:pathLst>
            </a:custGeom>
            <a:solidFill>
              <a:srgbClr val="937863"/>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2" name="Group 19"/>
          <p:cNvGrpSpPr/>
          <p:nvPr/>
        </p:nvGrpSpPr>
        <p:grpSpPr>
          <a:xfrm>
            <a:off x="9214348" y="1824635"/>
            <a:ext cx="2520115" cy="1014921"/>
            <a:chOff x="895438" y="1942380"/>
            <a:chExt cx="2757514" cy="1110528"/>
          </a:xfrm>
        </p:grpSpPr>
        <p:sp>
          <p:nvSpPr>
            <p:cNvPr id="23" name="Freeform 5"/>
            <p:cNvSpPr>
              <a:spLocks/>
            </p:cNvSpPr>
            <p:nvPr/>
          </p:nvSpPr>
          <p:spPr bwMode="auto">
            <a:xfrm>
              <a:off x="895438" y="1942380"/>
              <a:ext cx="2757514" cy="599911"/>
            </a:xfrm>
            <a:custGeom>
              <a:avLst/>
              <a:gdLst>
                <a:gd name="T0" fmla="*/ 1183 w 2380"/>
                <a:gd name="T1" fmla="*/ 477 h 477"/>
                <a:gd name="T2" fmla="*/ 1183 w 2380"/>
                <a:gd name="T3" fmla="*/ 477 h 477"/>
                <a:gd name="T4" fmla="*/ 1183 w 2380"/>
                <a:gd name="T5" fmla="*/ 477 h 477"/>
                <a:gd name="T6" fmla="*/ 1183 w 2380"/>
                <a:gd name="T7" fmla="*/ 477 h 477"/>
                <a:gd name="T8" fmla="*/ 0 w 2380"/>
                <a:gd name="T9" fmla="*/ 243 h 477"/>
                <a:gd name="T10" fmla="*/ 1183 w 2380"/>
                <a:gd name="T11" fmla="*/ 0 h 477"/>
                <a:gd name="T12" fmla="*/ 1183 w 2380"/>
                <a:gd name="T13" fmla="*/ 0 h 477"/>
                <a:gd name="T14" fmla="*/ 1183 w 2380"/>
                <a:gd name="T15" fmla="*/ 0 h 477"/>
                <a:gd name="T16" fmla="*/ 1183 w 2380"/>
                <a:gd name="T17" fmla="*/ 0 h 477"/>
                <a:gd name="T18" fmla="*/ 1183 w 2380"/>
                <a:gd name="T19" fmla="*/ 0 h 477"/>
                <a:gd name="T20" fmla="*/ 2380 w 2380"/>
                <a:gd name="T21" fmla="*/ 243 h 477"/>
                <a:gd name="T22" fmla="*/ 1183 w 2380"/>
                <a:gd name="T23" fmla="*/ 477 h 477"/>
                <a:gd name="T24" fmla="*/ 1183 w 2380"/>
                <a:gd name="T25"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0" h="477">
                  <a:moveTo>
                    <a:pt x="1183" y="477"/>
                  </a:moveTo>
                  <a:lnTo>
                    <a:pt x="1183" y="477"/>
                  </a:lnTo>
                  <a:lnTo>
                    <a:pt x="1183" y="477"/>
                  </a:lnTo>
                  <a:lnTo>
                    <a:pt x="1183" y="477"/>
                  </a:lnTo>
                  <a:lnTo>
                    <a:pt x="0" y="243"/>
                  </a:lnTo>
                  <a:lnTo>
                    <a:pt x="1183" y="0"/>
                  </a:lnTo>
                  <a:lnTo>
                    <a:pt x="1183" y="0"/>
                  </a:lnTo>
                  <a:lnTo>
                    <a:pt x="1183" y="0"/>
                  </a:lnTo>
                  <a:lnTo>
                    <a:pt x="1183" y="0"/>
                  </a:lnTo>
                  <a:lnTo>
                    <a:pt x="1183" y="0"/>
                  </a:lnTo>
                  <a:lnTo>
                    <a:pt x="2380" y="243"/>
                  </a:lnTo>
                  <a:lnTo>
                    <a:pt x="1183" y="477"/>
                  </a:lnTo>
                  <a:lnTo>
                    <a:pt x="1183" y="477"/>
                  </a:lnTo>
                  <a:close/>
                </a:path>
              </a:pathLst>
            </a:custGeom>
            <a:solidFill>
              <a:srgbClr val="F49D15"/>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p:cNvSpPr>
            <p:nvPr/>
          </p:nvSpPr>
          <p:spPr bwMode="auto">
            <a:xfrm>
              <a:off x="895438" y="2247995"/>
              <a:ext cx="1370647" cy="804913"/>
            </a:xfrm>
            <a:custGeom>
              <a:avLst/>
              <a:gdLst>
                <a:gd name="T0" fmla="*/ 0 w 1183"/>
                <a:gd name="T1" fmla="*/ 0 h 640"/>
                <a:gd name="T2" fmla="*/ 1183 w 1183"/>
                <a:gd name="T3" fmla="*/ 234 h 640"/>
                <a:gd name="T4" fmla="*/ 1183 w 1183"/>
                <a:gd name="T5" fmla="*/ 640 h 640"/>
                <a:gd name="T6" fmla="*/ 0 w 1183"/>
                <a:gd name="T7" fmla="*/ 406 h 640"/>
                <a:gd name="T8" fmla="*/ 0 w 1183"/>
                <a:gd name="T9" fmla="*/ 0 h 640"/>
              </a:gdLst>
              <a:ahLst/>
              <a:cxnLst>
                <a:cxn ang="0">
                  <a:pos x="T0" y="T1"/>
                </a:cxn>
                <a:cxn ang="0">
                  <a:pos x="T2" y="T3"/>
                </a:cxn>
                <a:cxn ang="0">
                  <a:pos x="T4" y="T5"/>
                </a:cxn>
                <a:cxn ang="0">
                  <a:pos x="T6" y="T7"/>
                </a:cxn>
                <a:cxn ang="0">
                  <a:pos x="T8" y="T9"/>
                </a:cxn>
              </a:cxnLst>
              <a:rect l="0" t="0" r="r" b="b"/>
              <a:pathLst>
                <a:path w="1183" h="640">
                  <a:moveTo>
                    <a:pt x="0" y="0"/>
                  </a:moveTo>
                  <a:lnTo>
                    <a:pt x="1183" y="234"/>
                  </a:lnTo>
                  <a:lnTo>
                    <a:pt x="1183" y="640"/>
                  </a:lnTo>
                  <a:lnTo>
                    <a:pt x="0" y="406"/>
                  </a:lnTo>
                  <a:lnTo>
                    <a:pt x="0" y="0"/>
                  </a:lnTo>
                  <a:close/>
                </a:path>
              </a:pathLst>
            </a:custGeom>
            <a:solidFill>
              <a:srgbClr val="F49D15">
                <a:alpha val="87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p:cNvSpPr>
            <p:nvPr/>
          </p:nvSpPr>
          <p:spPr bwMode="auto">
            <a:xfrm>
              <a:off x="2266085" y="2247995"/>
              <a:ext cx="1386867" cy="804913"/>
            </a:xfrm>
            <a:custGeom>
              <a:avLst/>
              <a:gdLst>
                <a:gd name="T0" fmla="*/ 1197 w 1197"/>
                <a:gd name="T1" fmla="*/ 0 h 640"/>
                <a:gd name="T2" fmla="*/ 0 w 1197"/>
                <a:gd name="T3" fmla="*/ 234 h 640"/>
                <a:gd name="T4" fmla="*/ 0 w 1197"/>
                <a:gd name="T5" fmla="*/ 640 h 640"/>
                <a:gd name="T6" fmla="*/ 1197 w 1197"/>
                <a:gd name="T7" fmla="*/ 406 h 640"/>
                <a:gd name="T8" fmla="*/ 1197 w 1197"/>
                <a:gd name="T9" fmla="*/ 0 h 640"/>
              </a:gdLst>
              <a:ahLst/>
              <a:cxnLst>
                <a:cxn ang="0">
                  <a:pos x="T0" y="T1"/>
                </a:cxn>
                <a:cxn ang="0">
                  <a:pos x="T2" y="T3"/>
                </a:cxn>
                <a:cxn ang="0">
                  <a:pos x="T4" y="T5"/>
                </a:cxn>
                <a:cxn ang="0">
                  <a:pos x="T6" y="T7"/>
                </a:cxn>
                <a:cxn ang="0">
                  <a:pos x="T8" y="T9"/>
                </a:cxn>
              </a:cxnLst>
              <a:rect l="0" t="0" r="r" b="b"/>
              <a:pathLst>
                <a:path w="1197" h="640">
                  <a:moveTo>
                    <a:pt x="1197" y="0"/>
                  </a:moveTo>
                  <a:lnTo>
                    <a:pt x="0" y="234"/>
                  </a:lnTo>
                  <a:lnTo>
                    <a:pt x="0" y="640"/>
                  </a:lnTo>
                  <a:lnTo>
                    <a:pt x="1197" y="406"/>
                  </a:lnTo>
                  <a:lnTo>
                    <a:pt x="1197" y="0"/>
                  </a:lnTo>
                  <a:close/>
                </a:path>
              </a:pathLst>
            </a:custGeom>
            <a:solidFill>
              <a:srgbClr val="F49D15"/>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Rectángulo 1"/>
          <p:cNvSpPr/>
          <p:nvPr/>
        </p:nvSpPr>
        <p:spPr>
          <a:xfrm>
            <a:off x="113400" y="1195447"/>
            <a:ext cx="8957309" cy="4170885"/>
          </a:xfrm>
          <a:prstGeom prst="rect">
            <a:avLst/>
          </a:prstGeom>
        </p:spPr>
        <p:txBody>
          <a:bodyPr wrap="square">
            <a:spAutoFit/>
          </a:bodyPr>
          <a:lstStyle/>
          <a:p>
            <a:pPr marL="342900" lvl="0" indent="-342900" algn="just">
              <a:lnSpc>
                <a:spcPct val="107000"/>
              </a:lnSpc>
              <a:spcAft>
                <a:spcPts val="800"/>
              </a:spcAft>
              <a:buFont typeface="Wingdings" panose="05000000000000000000" pitchFamily="2" charset="2"/>
              <a:buChar char=""/>
            </a:pPr>
            <a:r>
              <a:rPr lang="es-SV" b="1" dirty="0" smtClean="0">
                <a:effectLst/>
                <a:latin typeface="Calibri" panose="020F0502020204030204" pitchFamily="34" charset="0"/>
                <a:ea typeface="Calibri" panose="020F0502020204030204" pitchFamily="34" charset="0"/>
                <a:cs typeface="Times New Roman" panose="02020603050405020304" pitchFamily="18" charset="0"/>
              </a:rPr>
              <a:t>Dotación del Recurso Humano </a:t>
            </a:r>
            <a:endParaRPr lang="es-SV" sz="1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r>
              <a:rPr lang="es-SV" dirty="0" smtClean="0"/>
              <a:t>Se ha contratado </a:t>
            </a:r>
            <a:r>
              <a:rPr lang="es-SV" dirty="0"/>
              <a:t>el 97. 38  % del personal,  lo cual  equivale a contar con una plantilla integrada por  372  personas, de ellas 226 mujeres y 146 hombres</a:t>
            </a:r>
            <a:r>
              <a:rPr lang="es-SV" dirty="0" smtClean="0"/>
              <a:t>.</a:t>
            </a:r>
          </a:p>
          <a:p>
            <a:endParaRPr lang="es-SV" dirty="0"/>
          </a:p>
          <a:p>
            <a:pPr marL="342900" lvl="0" indent="-342900" algn="just">
              <a:lnSpc>
                <a:spcPct val="110000"/>
              </a:lnSpc>
              <a:spcBef>
                <a:spcPts val="600"/>
              </a:spcBef>
              <a:spcAft>
                <a:spcPts val="0"/>
              </a:spcAft>
              <a:buFont typeface="Wingdings" panose="05000000000000000000" pitchFamily="2" charset="2"/>
              <a:buChar char=""/>
            </a:pPr>
            <a:r>
              <a:rPr lang="es-SV" b="1" dirty="0" smtClean="0">
                <a:effectLst/>
                <a:latin typeface="Calibri" panose="020F0502020204030204" pitchFamily="34" charset="0"/>
                <a:ea typeface="Times New Roman" panose="02020603050405020304" pitchFamily="18" charset="0"/>
                <a:cs typeface="Arial" panose="020B0604020202020204" pitchFamily="34" charset="0"/>
              </a:rPr>
              <a:t>Banco de perfiles de proyectos y de Cooperantes para la gestión de recursos financieros de la Cooperación Internacional.</a:t>
            </a:r>
            <a:endParaRPr lang="es-SV" sz="1200" dirty="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0000"/>
              </a:lnSpc>
              <a:spcBef>
                <a:spcPts val="600"/>
              </a:spcBef>
              <a:spcAft>
                <a:spcPts val="0"/>
              </a:spcAft>
            </a:pPr>
            <a:r>
              <a:rPr lang="es-SV" dirty="0" smtClean="0"/>
              <a:t>Elaborados </a:t>
            </a:r>
            <a:r>
              <a:rPr lang="es-SV" dirty="0"/>
              <a:t>de manera participativa de 8 perfiles de proyectos de las subdirecciones de Políticas, Defensa de Derechos Individuales y de Operaciones, por el monto  de: $</a:t>
            </a:r>
            <a:r>
              <a:rPr lang="es-SV" dirty="0" smtClean="0"/>
              <a:t>468,689.87</a:t>
            </a:r>
          </a:p>
          <a:p>
            <a:pPr lvl="0" algn="just">
              <a:lnSpc>
                <a:spcPct val="110000"/>
              </a:lnSpc>
              <a:spcBef>
                <a:spcPts val="600"/>
              </a:spcBef>
              <a:spcAft>
                <a:spcPts val="0"/>
              </a:spcAft>
            </a:pPr>
            <a:r>
              <a:rPr lang="es-SV" dirty="0" smtClean="0"/>
              <a:t> </a:t>
            </a:r>
            <a:endParaRPr lang="es-SV" sz="1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es-SV" b="1" dirty="0" smtClean="0">
                <a:effectLst/>
                <a:latin typeface="Calibri" panose="020F0502020204030204" pitchFamily="34" charset="0"/>
                <a:ea typeface="Calibri" panose="020F0502020204030204" pitchFamily="34" charset="0"/>
                <a:cs typeface="Andalus" panose="02020603050405020304" pitchFamily="18" charset="-78"/>
              </a:rPr>
              <a:t>Desarrollo de competencias en la gestión por procesos institucionales del CONNA.</a:t>
            </a:r>
            <a:r>
              <a:rPr lang="es-SV"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s-SV" sz="1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7000"/>
              </a:lnSpc>
              <a:spcAft>
                <a:spcPts val="800"/>
              </a:spcAft>
            </a:pPr>
            <a:r>
              <a:rPr lang="es-SV" dirty="0"/>
              <a:t>Diseño y modelación de </a:t>
            </a:r>
            <a:r>
              <a:rPr lang="es-SV" dirty="0" smtClean="0"/>
              <a:t>cuatro  </a:t>
            </a:r>
            <a:r>
              <a:rPr lang="es-SV" dirty="0"/>
              <a:t>subprocesos </a:t>
            </a:r>
            <a:r>
              <a:rPr lang="es-SV" dirty="0" smtClean="0"/>
              <a:t>estratégicos y de soporte.</a:t>
            </a:r>
          </a:p>
          <a:p>
            <a:pPr marL="457200" algn="just">
              <a:lnSpc>
                <a:spcPct val="107000"/>
              </a:lnSpc>
              <a:spcAft>
                <a:spcPts val="800"/>
              </a:spcAft>
            </a:pPr>
            <a:r>
              <a:rPr lang="es-SV" dirty="0" smtClean="0"/>
              <a:t>Capacitación de 10 </a:t>
            </a:r>
            <a:r>
              <a:rPr lang="es-SV" dirty="0"/>
              <a:t>personas, a nivel de jefaturas y </a:t>
            </a:r>
            <a:r>
              <a:rPr lang="es-SV" dirty="0" smtClean="0"/>
              <a:t>técnicos</a:t>
            </a:r>
            <a:endParaRPr lang="es-SV"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632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up)">
                                      <p:cBhvr>
                                        <p:cTn id="32" dur="500"/>
                                        <p:tgtEl>
                                          <p:spTgt spid="2">
                                            <p:txEl>
                                              <p:pRg st="0" end="0"/>
                                            </p:txEl>
                                          </p:spTgt>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Effect transition="in" filter="wipe(up)">
                                      <p:cBhvr>
                                        <p:cTn id="36" dur="500"/>
                                        <p:tgtEl>
                                          <p:spTgt spid="2">
                                            <p:txEl>
                                              <p:pRg st="1" end="1"/>
                                            </p:txEl>
                                          </p:spTgt>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wipe(up)">
                                      <p:cBhvr>
                                        <p:cTn id="40" dur="500"/>
                                        <p:tgtEl>
                                          <p:spTgt spid="2">
                                            <p:txEl>
                                              <p:pRg st="3" end="3"/>
                                            </p:txEl>
                                          </p:spTgt>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Effect transition="in" filter="wipe(up)">
                                      <p:cBhvr>
                                        <p:cTn id="44" dur="500"/>
                                        <p:tgtEl>
                                          <p:spTgt spid="2">
                                            <p:txEl>
                                              <p:pRg st="4" end="4"/>
                                            </p:txEl>
                                          </p:spTgt>
                                        </p:tgtEl>
                                      </p:cBhvr>
                                    </p:animEffect>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Effect transition="in" filter="wipe(up)">
                                      <p:cBhvr>
                                        <p:cTn id="48" dur="500"/>
                                        <p:tgtEl>
                                          <p:spTgt spid="2">
                                            <p:txEl>
                                              <p:pRg st="5" end="5"/>
                                            </p:txEl>
                                          </p:spTgt>
                                        </p:tgtEl>
                                      </p:cBhvr>
                                    </p:animEffect>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2">
                                            <p:txEl>
                                              <p:pRg st="6" end="6"/>
                                            </p:txEl>
                                          </p:spTgt>
                                        </p:tgtEl>
                                        <p:attrNameLst>
                                          <p:attrName>style.visibility</p:attrName>
                                        </p:attrNameLst>
                                      </p:cBhvr>
                                      <p:to>
                                        <p:strVal val="visible"/>
                                      </p:to>
                                    </p:set>
                                    <p:animEffect transition="in" filter="wipe(up)">
                                      <p:cBhvr>
                                        <p:cTn id="52" dur="500"/>
                                        <p:tgtEl>
                                          <p:spTgt spid="2">
                                            <p:txEl>
                                              <p:pRg st="6" end="6"/>
                                            </p:txEl>
                                          </p:spTgt>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wipe(up)">
                                      <p:cBhvr>
                                        <p:cTn id="56" dur="500"/>
                                        <p:tgtEl>
                                          <p:spTgt spid="2">
                                            <p:txEl>
                                              <p:pRg st="7" end="7"/>
                                            </p:txEl>
                                          </p:spTgt>
                                        </p:tgtEl>
                                      </p:cBhvr>
                                    </p:animEffect>
                                  </p:childTnLst>
                                </p:cTn>
                              </p:par>
                            </p:childTnLst>
                          </p:cTn>
                        </p:par>
                        <p:par>
                          <p:cTn id="57" fill="hold">
                            <p:stCondLst>
                              <p:cond delay="6000"/>
                            </p:stCondLst>
                            <p:childTnLst>
                              <p:par>
                                <p:cTn id="58" presetID="22" presetClass="entr" presetSubtype="1" fill="hold" grpId="0" nodeType="afterEffect">
                                  <p:stCondLst>
                                    <p:cond delay="0"/>
                                  </p:stCondLst>
                                  <p:childTnLst>
                                    <p:set>
                                      <p:cBhvr>
                                        <p:cTn id="59" dur="1" fill="hold">
                                          <p:stCondLst>
                                            <p:cond delay="0"/>
                                          </p:stCondLst>
                                        </p:cTn>
                                        <p:tgtEl>
                                          <p:spTgt spid="2">
                                            <p:txEl>
                                              <p:pRg st="8" end="8"/>
                                            </p:txEl>
                                          </p:spTgt>
                                        </p:tgtEl>
                                        <p:attrNameLst>
                                          <p:attrName>style.visibility</p:attrName>
                                        </p:attrNameLst>
                                      </p:cBhvr>
                                      <p:to>
                                        <p:strVal val="visible"/>
                                      </p:to>
                                    </p:set>
                                    <p:animEffect transition="in" filter="wipe(up)">
                                      <p:cBhvr>
                                        <p:cTn id="60"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290220" y="0"/>
            <a:ext cx="1901780" cy="1901780"/>
          </a:xfrm>
          <a:prstGeom prst="rect">
            <a:avLst/>
          </a:prstGeom>
        </p:spPr>
      </p:pic>
      <p:pic>
        <p:nvPicPr>
          <p:cNvPr id="74" name="Imagen 73"/>
          <p:cNvPicPr>
            <a:picLocks noChangeAspect="1"/>
          </p:cNvPicPr>
          <p:nvPr/>
        </p:nvPicPr>
        <p:blipFill>
          <a:blip r:embed="rId3"/>
          <a:stretch>
            <a:fillRect/>
          </a:stretch>
        </p:blipFill>
        <p:spPr>
          <a:xfrm>
            <a:off x="10290220" y="0"/>
            <a:ext cx="1901780" cy="1901780"/>
          </a:xfrm>
          <a:prstGeom prst="rect">
            <a:avLst/>
          </a:prstGeom>
        </p:spPr>
      </p:pic>
      <p:grpSp>
        <p:nvGrpSpPr>
          <p:cNvPr id="26" name="Group 4"/>
          <p:cNvGrpSpPr>
            <a:grpSpLocks noChangeAspect="1"/>
          </p:cNvGrpSpPr>
          <p:nvPr/>
        </p:nvGrpSpPr>
        <p:grpSpPr bwMode="auto">
          <a:xfrm>
            <a:off x="8118941" y="1660639"/>
            <a:ext cx="4073059" cy="3997257"/>
            <a:chOff x="1344" y="250"/>
            <a:chExt cx="2043" cy="2138"/>
          </a:xfrm>
        </p:grpSpPr>
        <p:sp>
          <p:nvSpPr>
            <p:cNvPr id="27" name="Freeform 5"/>
            <p:cNvSpPr>
              <a:spLocks/>
            </p:cNvSpPr>
            <p:nvPr/>
          </p:nvSpPr>
          <p:spPr bwMode="auto">
            <a:xfrm>
              <a:off x="1344" y="1635"/>
              <a:ext cx="1864" cy="753"/>
            </a:xfrm>
            <a:custGeom>
              <a:avLst/>
              <a:gdLst/>
              <a:ahLst/>
              <a:cxnLst>
                <a:cxn ang="0">
                  <a:pos x="1751" y="0"/>
                </a:cxn>
                <a:cxn ang="0">
                  <a:pos x="115" y="461"/>
                </a:cxn>
                <a:cxn ang="0">
                  <a:pos x="0" y="753"/>
                </a:cxn>
                <a:cxn ang="0">
                  <a:pos x="1864" y="292"/>
                </a:cxn>
                <a:cxn ang="0">
                  <a:pos x="1751" y="0"/>
                </a:cxn>
              </a:cxnLst>
              <a:rect l="0" t="0" r="r" b="b"/>
              <a:pathLst>
                <a:path w="1864" h="753">
                  <a:moveTo>
                    <a:pt x="1751" y="0"/>
                  </a:moveTo>
                  <a:lnTo>
                    <a:pt x="115" y="461"/>
                  </a:lnTo>
                  <a:lnTo>
                    <a:pt x="0" y="753"/>
                  </a:lnTo>
                  <a:lnTo>
                    <a:pt x="1864" y="292"/>
                  </a:lnTo>
                  <a:lnTo>
                    <a:pt x="1751" y="0"/>
                  </a:lnTo>
                  <a:close/>
                </a:path>
              </a:pathLst>
            </a:custGeom>
            <a:solidFill>
              <a:srgbClr val="F13B48">
                <a:alpha val="82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28" name="Freeform 6"/>
            <p:cNvSpPr>
              <a:spLocks/>
            </p:cNvSpPr>
            <p:nvPr/>
          </p:nvSpPr>
          <p:spPr bwMode="auto">
            <a:xfrm>
              <a:off x="1523" y="1175"/>
              <a:ext cx="1507" cy="752"/>
            </a:xfrm>
            <a:custGeom>
              <a:avLst/>
              <a:gdLst/>
              <a:ahLst/>
              <a:cxnLst>
                <a:cxn ang="0">
                  <a:pos x="1393" y="0"/>
                </a:cxn>
                <a:cxn ang="0">
                  <a:pos x="113" y="460"/>
                </a:cxn>
                <a:cxn ang="0">
                  <a:pos x="0" y="752"/>
                </a:cxn>
                <a:cxn ang="0">
                  <a:pos x="1507" y="290"/>
                </a:cxn>
                <a:cxn ang="0">
                  <a:pos x="1393" y="0"/>
                </a:cxn>
              </a:cxnLst>
              <a:rect l="0" t="0" r="r" b="b"/>
              <a:pathLst>
                <a:path w="1507" h="752">
                  <a:moveTo>
                    <a:pt x="1393" y="0"/>
                  </a:moveTo>
                  <a:lnTo>
                    <a:pt x="113" y="460"/>
                  </a:lnTo>
                  <a:lnTo>
                    <a:pt x="0" y="752"/>
                  </a:lnTo>
                  <a:lnTo>
                    <a:pt x="1507" y="290"/>
                  </a:lnTo>
                  <a:lnTo>
                    <a:pt x="1393" y="0"/>
                  </a:lnTo>
                  <a:close/>
                </a:path>
              </a:pathLst>
            </a:custGeom>
            <a:solidFill>
              <a:srgbClr val="B2D235">
                <a:alpha val="82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29" name="Freeform 7"/>
            <p:cNvSpPr>
              <a:spLocks/>
            </p:cNvSpPr>
            <p:nvPr/>
          </p:nvSpPr>
          <p:spPr bwMode="auto">
            <a:xfrm>
              <a:off x="1703" y="714"/>
              <a:ext cx="1148" cy="751"/>
            </a:xfrm>
            <a:custGeom>
              <a:avLst/>
              <a:gdLst/>
              <a:ahLst/>
              <a:cxnLst>
                <a:cxn ang="0">
                  <a:pos x="1035" y="0"/>
                </a:cxn>
                <a:cxn ang="0">
                  <a:pos x="112" y="461"/>
                </a:cxn>
                <a:cxn ang="0">
                  <a:pos x="0" y="751"/>
                </a:cxn>
                <a:cxn ang="0">
                  <a:pos x="1148" y="291"/>
                </a:cxn>
                <a:cxn ang="0">
                  <a:pos x="1035" y="0"/>
                </a:cxn>
              </a:cxnLst>
              <a:rect l="0" t="0" r="r" b="b"/>
              <a:pathLst>
                <a:path w="1148" h="751">
                  <a:moveTo>
                    <a:pt x="1035" y="0"/>
                  </a:moveTo>
                  <a:lnTo>
                    <a:pt x="112" y="461"/>
                  </a:lnTo>
                  <a:lnTo>
                    <a:pt x="0" y="751"/>
                  </a:lnTo>
                  <a:lnTo>
                    <a:pt x="1148" y="291"/>
                  </a:lnTo>
                  <a:lnTo>
                    <a:pt x="1035" y="0"/>
                  </a:lnTo>
                  <a:close/>
                </a:path>
              </a:pathLst>
            </a:custGeom>
            <a:solidFill>
              <a:srgbClr val="00BBD6">
                <a:alpha val="82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30" name="Freeform 8"/>
            <p:cNvSpPr>
              <a:spLocks/>
            </p:cNvSpPr>
            <p:nvPr/>
          </p:nvSpPr>
          <p:spPr bwMode="auto">
            <a:xfrm>
              <a:off x="1882" y="250"/>
              <a:ext cx="789" cy="755"/>
            </a:xfrm>
            <a:custGeom>
              <a:avLst/>
              <a:gdLst/>
              <a:ahLst/>
              <a:cxnLst>
                <a:cxn ang="0">
                  <a:pos x="675" y="0"/>
                </a:cxn>
                <a:cxn ang="0">
                  <a:pos x="113" y="464"/>
                </a:cxn>
                <a:cxn ang="0">
                  <a:pos x="0" y="755"/>
                </a:cxn>
                <a:cxn ang="0">
                  <a:pos x="789" y="294"/>
                </a:cxn>
                <a:cxn ang="0">
                  <a:pos x="675" y="0"/>
                </a:cxn>
              </a:cxnLst>
              <a:rect l="0" t="0" r="r" b="b"/>
              <a:pathLst>
                <a:path w="789" h="755">
                  <a:moveTo>
                    <a:pt x="675" y="0"/>
                  </a:moveTo>
                  <a:lnTo>
                    <a:pt x="113" y="464"/>
                  </a:lnTo>
                  <a:lnTo>
                    <a:pt x="0" y="755"/>
                  </a:lnTo>
                  <a:lnTo>
                    <a:pt x="789" y="294"/>
                  </a:lnTo>
                  <a:lnTo>
                    <a:pt x="675" y="0"/>
                  </a:lnTo>
                  <a:close/>
                </a:path>
              </a:pathLst>
            </a:custGeom>
            <a:solidFill>
              <a:srgbClr val="937863">
                <a:alpha val="82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31" name="Freeform 9"/>
            <p:cNvSpPr>
              <a:spLocks/>
            </p:cNvSpPr>
            <p:nvPr/>
          </p:nvSpPr>
          <p:spPr bwMode="auto">
            <a:xfrm>
              <a:off x="1523" y="1635"/>
              <a:ext cx="1685" cy="292"/>
            </a:xfrm>
            <a:custGeom>
              <a:avLst/>
              <a:gdLst/>
              <a:ahLst/>
              <a:cxnLst>
                <a:cxn ang="0">
                  <a:pos x="1685" y="292"/>
                </a:cxn>
                <a:cxn ang="0">
                  <a:pos x="1572" y="0"/>
                </a:cxn>
                <a:cxn ang="0">
                  <a:pos x="113" y="0"/>
                </a:cxn>
                <a:cxn ang="0">
                  <a:pos x="0" y="292"/>
                </a:cxn>
                <a:cxn ang="0">
                  <a:pos x="1685" y="292"/>
                </a:cxn>
              </a:cxnLst>
              <a:rect l="0" t="0" r="r" b="b"/>
              <a:pathLst>
                <a:path w="1685" h="292">
                  <a:moveTo>
                    <a:pt x="1685" y="292"/>
                  </a:moveTo>
                  <a:lnTo>
                    <a:pt x="1572" y="0"/>
                  </a:lnTo>
                  <a:lnTo>
                    <a:pt x="113" y="0"/>
                  </a:lnTo>
                  <a:lnTo>
                    <a:pt x="0" y="292"/>
                  </a:lnTo>
                  <a:lnTo>
                    <a:pt x="1685" y="292"/>
                  </a:lnTo>
                  <a:close/>
                </a:path>
              </a:pathLst>
            </a:custGeom>
            <a:solidFill>
              <a:srgbClr val="B2D235"/>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32" name="Freeform 10"/>
            <p:cNvSpPr>
              <a:spLocks/>
            </p:cNvSpPr>
            <p:nvPr/>
          </p:nvSpPr>
          <p:spPr bwMode="auto">
            <a:xfrm>
              <a:off x="1703" y="1175"/>
              <a:ext cx="1327" cy="290"/>
            </a:xfrm>
            <a:custGeom>
              <a:avLst/>
              <a:gdLst/>
              <a:ahLst/>
              <a:cxnLst>
                <a:cxn ang="0">
                  <a:pos x="112" y="0"/>
                </a:cxn>
                <a:cxn ang="0">
                  <a:pos x="0" y="290"/>
                </a:cxn>
                <a:cxn ang="0">
                  <a:pos x="1327" y="290"/>
                </a:cxn>
                <a:cxn ang="0">
                  <a:pos x="1213" y="0"/>
                </a:cxn>
                <a:cxn ang="0">
                  <a:pos x="112" y="0"/>
                </a:cxn>
              </a:cxnLst>
              <a:rect l="0" t="0" r="r" b="b"/>
              <a:pathLst>
                <a:path w="1327" h="290">
                  <a:moveTo>
                    <a:pt x="112" y="0"/>
                  </a:moveTo>
                  <a:lnTo>
                    <a:pt x="0" y="290"/>
                  </a:lnTo>
                  <a:lnTo>
                    <a:pt x="1327" y="290"/>
                  </a:lnTo>
                  <a:lnTo>
                    <a:pt x="1213" y="0"/>
                  </a:lnTo>
                  <a:lnTo>
                    <a:pt x="112" y="0"/>
                  </a:lnTo>
                  <a:close/>
                </a:path>
              </a:pathLst>
            </a:custGeom>
            <a:solidFill>
              <a:srgbClr val="00BBD6"/>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33" name="Freeform 11"/>
            <p:cNvSpPr>
              <a:spLocks/>
            </p:cNvSpPr>
            <p:nvPr/>
          </p:nvSpPr>
          <p:spPr bwMode="auto">
            <a:xfrm>
              <a:off x="2061" y="250"/>
              <a:ext cx="610" cy="294"/>
            </a:xfrm>
            <a:custGeom>
              <a:avLst/>
              <a:gdLst/>
              <a:ahLst/>
              <a:cxnLst>
                <a:cxn ang="0">
                  <a:pos x="610" y="294"/>
                </a:cxn>
                <a:cxn ang="0">
                  <a:pos x="496" y="0"/>
                </a:cxn>
                <a:cxn ang="0">
                  <a:pos x="115" y="0"/>
                </a:cxn>
                <a:cxn ang="0">
                  <a:pos x="0" y="294"/>
                </a:cxn>
                <a:cxn ang="0">
                  <a:pos x="610" y="294"/>
                </a:cxn>
              </a:cxnLst>
              <a:rect l="0" t="0" r="r" b="b"/>
              <a:pathLst>
                <a:path w="610" h="294">
                  <a:moveTo>
                    <a:pt x="610" y="294"/>
                  </a:moveTo>
                  <a:lnTo>
                    <a:pt x="496" y="0"/>
                  </a:lnTo>
                  <a:lnTo>
                    <a:pt x="115" y="0"/>
                  </a:lnTo>
                  <a:lnTo>
                    <a:pt x="0" y="294"/>
                  </a:lnTo>
                  <a:lnTo>
                    <a:pt x="610" y="294"/>
                  </a:lnTo>
                  <a:close/>
                </a:path>
              </a:pathLst>
            </a:custGeom>
            <a:solidFill>
              <a:srgbClr val="F49D15"/>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34" name="Freeform 12"/>
            <p:cNvSpPr>
              <a:spLocks/>
            </p:cNvSpPr>
            <p:nvPr/>
          </p:nvSpPr>
          <p:spPr bwMode="auto">
            <a:xfrm>
              <a:off x="1882" y="714"/>
              <a:ext cx="969" cy="291"/>
            </a:xfrm>
            <a:custGeom>
              <a:avLst/>
              <a:gdLst/>
              <a:ahLst/>
              <a:cxnLst>
                <a:cxn ang="0">
                  <a:pos x="113" y="0"/>
                </a:cxn>
                <a:cxn ang="0">
                  <a:pos x="0" y="291"/>
                </a:cxn>
                <a:cxn ang="0">
                  <a:pos x="969" y="291"/>
                </a:cxn>
                <a:cxn ang="0">
                  <a:pos x="856" y="0"/>
                </a:cxn>
                <a:cxn ang="0">
                  <a:pos x="113" y="0"/>
                </a:cxn>
              </a:cxnLst>
              <a:rect l="0" t="0" r="r" b="b"/>
              <a:pathLst>
                <a:path w="969" h="291">
                  <a:moveTo>
                    <a:pt x="113" y="0"/>
                  </a:moveTo>
                  <a:lnTo>
                    <a:pt x="0" y="291"/>
                  </a:lnTo>
                  <a:lnTo>
                    <a:pt x="969" y="291"/>
                  </a:lnTo>
                  <a:lnTo>
                    <a:pt x="856" y="0"/>
                  </a:lnTo>
                  <a:lnTo>
                    <a:pt x="113" y="0"/>
                  </a:lnTo>
                  <a:close/>
                </a:path>
              </a:pathLst>
            </a:custGeom>
            <a:solidFill>
              <a:srgbClr val="937863"/>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35" name="Freeform 13"/>
            <p:cNvSpPr>
              <a:spLocks/>
            </p:cNvSpPr>
            <p:nvPr/>
          </p:nvSpPr>
          <p:spPr bwMode="auto">
            <a:xfrm>
              <a:off x="1344" y="2096"/>
              <a:ext cx="2043" cy="292"/>
            </a:xfrm>
            <a:custGeom>
              <a:avLst/>
              <a:gdLst/>
              <a:ahLst/>
              <a:cxnLst>
                <a:cxn ang="0">
                  <a:pos x="115" y="0"/>
                </a:cxn>
                <a:cxn ang="0">
                  <a:pos x="0" y="292"/>
                </a:cxn>
                <a:cxn ang="0">
                  <a:pos x="2043" y="292"/>
                </a:cxn>
                <a:cxn ang="0">
                  <a:pos x="1930" y="0"/>
                </a:cxn>
                <a:cxn ang="0">
                  <a:pos x="115" y="0"/>
                </a:cxn>
              </a:cxnLst>
              <a:rect l="0" t="0" r="r" b="b"/>
              <a:pathLst>
                <a:path w="2043" h="292">
                  <a:moveTo>
                    <a:pt x="115" y="0"/>
                  </a:moveTo>
                  <a:lnTo>
                    <a:pt x="0" y="292"/>
                  </a:lnTo>
                  <a:lnTo>
                    <a:pt x="2043" y="292"/>
                  </a:lnTo>
                  <a:lnTo>
                    <a:pt x="1930" y="0"/>
                  </a:lnTo>
                  <a:lnTo>
                    <a:pt x="115" y="0"/>
                  </a:lnTo>
                  <a:close/>
                </a:path>
              </a:pathLst>
            </a:custGeom>
            <a:solidFill>
              <a:srgbClr val="F13B48"/>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grpSp>
      <p:sp>
        <p:nvSpPr>
          <p:cNvPr id="3" name="Rectángulo 2"/>
          <p:cNvSpPr/>
          <p:nvPr/>
        </p:nvSpPr>
        <p:spPr>
          <a:xfrm>
            <a:off x="111623" y="571661"/>
            <a:ext cx="11011772" cy="5280933"/>
          </a:xfrm>
          <a:prstGeom prst="rect">
            <a:avLst/>
          </a:prstGeom>
        </p:spPr>
        <p:txBody>
          <a:bodyPr wrap="square">
            <a:spAutoFit/>
          </a:bodyPr>
          <a:lstStyle/>
          <a:p>
            <a:pPr marL="457200" algn="just">
              <a:lnSpc>
                <a:spcPct val="115000"/>
              </a:lnSpc>
              <a:spcAft>
                <a:spcPts val="800"/>
              </a:spcAft>
            </a:pPr>
            <a:r>
              <a:rPr lang="es-SV"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s-SV" sz="1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0000"/>
              </a:lnSpc>
              <a:spcAft>
                <a:spcPts val="600"/>
              </a:spcAft>
              <a:buFont typeface="Wingdings" panose="05000000000000000000" pitchFamily="2" charset="2"/>
              <a:buChar char=""/>
            </a:pPr>
            <a:r>
              <a:rPr lang="es-SV" b="1" dirty="0" smtClean="0"/>
              <a:t>Se evaluó y ajusto el  PEI  2013-2018 del CONNA : En proceso de  revisión.</a:t>
            </a:r>
            <a:endParaRPr lang="es-SV" sz="1200"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es-SV" dirty="0" smtClean="0"/>
          </a:p>
          <a:p>
            <a:pPr algn="just"/>
            <a:r>
              <a:rPr lang="es-SV" b="1" dirty="0" smtClean="0">
                <a:effectLst/>
              </a:rPr>
              <a:t> Diseño y formulación de políticas institucionales </a:t>
            </a:r>
          </a:p>
          <a:p>
            <a:pPr algn="just"/>
            <a:endParaRPr lang="es-SV" dirty="0" smtClean="0">
              <a:effectLst/>
            </a:endParaRPr>
          </a:p>
          <a:p>
            <a:pPr marL="342900" lvl="0" indent="-342900" algn="just">
              <a:lnSpc>
                <a:spcPct val="110000"/>
              </a:lnSpc>
              <a:spcAft>
                <a:spcPts val="0"/>
              </a:spcAft>
              <a:buFont typeface="Wingdings" panose="05000000000000000000" pitchFamily="2" charset="2"/>
              <a:buChar char=""/>
            </a:pPr>
            <a:r>
              <a:rPr lang="es-SV"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Formulada Política de Equidad e Igualdad de Genero</a:t>
            </a:r>
            <a:endParaRPr lang="es-SV" sz="1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endParaRPr lang="es-SV" dirty="0" smtClean="0"/>
          </a:p>
          <a:p>
            <a:r>
              <a:rPr lang="es-SV" dirty="0" smtClean="0"/>
              <a:t>Se aprueba el  </a:t>
            </a:r>
            <a:r>
              <a:rPr lang="es-SV" dirty="0"/>
              <a:t>diagnóstico institucional sobre relaciones de género por el Consejo Directivo del CONNA y </a:t>
            </a:r>
            <a:r>
              <a:rPr lang="es-SV" dirty="0" smtClean="0"/>
              <a:t>se socializa </a:t>
            </a:r>
            <a:r>
              <a:rPr lang="es-SV" dirty="0"/>
              <a:t>con 112 personas de la sede central y departamental, se elabora la Politica de Equidad e Igualdad de Género, la cual está orientada a tres campos: </a:t>
            </a:r>
          </a:p>
          <a:p>
            <a:r>
              <a:rPr lang="es-SV" dirty="0"/>
              <a:t> </a:t>
            </a:r>
          </a:p>
          <a:p>
            <a:r>
              <a:rPr lang="es-SV" dirty="0"/>
              <a:t>a) Cualificar el servicio que se proporciona a niñas, niños y adolescentes, </a:t>
            </a:r>
          </a:p>
          <a:p>
            <a:r>
              <a:rPr lang="es-SV" dirty="0"/>
              <a:t>b) Fortalecer las habilidades y capacidades sobre género en el personal y </a:t>
            </a:r>
          </a:p>
          <a:p>
            <a:r>
              <a:rPr lang="es-SV" dirty="0"/>
              <a:t>c) </a:t>
            </a:r>
            <a:r>
              <a:rPr lang="es-SV" dirty="0" err="1"/>
              <a:t>Transversalizar</a:t>
            </a:r>
            <a:r>
              <a:rPr lang="es-SV" dirty="0"/>
              <a:t> género en procesos claves como la gestión del talento humano, la comunicación institucional, los datos y estadísticas sobre derechos y el mejoramiento de las condiciones de infraestructura en sedes departamentales para el servicio con calidez y sin </a:t>
            </a:r>
            <a:r>
              <a:rPr lang="es-SV" dirty="0" err="1"/>
              <a:t>revictimización</a:t>
            </a:r>
            <a:r>
              <a:rPr lang="es-SV" dirty="0"/>
              <a:t>. </a:t>
            </a:r>
          </a:p>
          <a:p>
            <a:r>
              <a:rPr lang="es-SV" dirty="0"/>
              <a:t> </a:t>
            </a:r>
          </a:p>
          <a:p>
            <a:pPr marL="457200" algn="just">
              <a:lnSpc>
                <a:spcPct val="110000"/>
              </a:lnSpc>
              <a:spcAft>
                <a:spcPts val="600"/>
              </a:spcAft>
            </a:pPr>
            <a:endParaRPr lang="es-SV"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30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290220" y="0"/>
            <a:ext cx="1901780" cy="1901780"/>
          </a:xfrm>
          <a:prstGeom prst="rect">
            <a:avLst/>
          </a:prstGeom>
        </p:spPr>
      </p:pic>
      <p:sp>
        <p:nvSpPr>
          <p:cNvPr id="2" name="Rectángulo 1"/>
          <p:cNvSpPr/>
          <p:nvPr/>
        </p:nvSpPr>
        <p:spPr>
          <a:xfrm>
            <a:off x="122829" y="150671"/>
            <a:ext cx="10167391" cy="400110"/>
          </a:xfrm>
          <a:prstGeom prst="rect">
            <a:avLst/>
          </a:prstGeom>
        </p:spPr>
        <p:txBody>
          <a:bodyPr wrap="square">
            <a:spAutoFit/>
          </a:bodyPr>
          <a:lstStyle/>
          <a:p>
            <a:pPr>
              <a:spcBef>
                <a:spcPts val="1200"/>
              </a:spcBef>
              <a:spcAft>
                <a:spcPts val="0"/>
              </a:spcAft>
            </a:pPr>
            <a:r>
              <a:rPr lang="es-SV" sz="2000" b="1" kern="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Línea Estratégica 1:   Promover la efectividad de los derechos de las niñas, niños y adolescentes</a:t>
            </a:r>
            <a:endParaRPr lang="es-SV" sz="20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grpSp>
        <p:nvGrpSpPr>
          <p:cNvPr id="69" name="Group 1"/>
          <p:cNvGrpSpPr/>
          <p:nvPr/>
        </p:nvGrpSpPr>
        <p:grpSpPr>
          <a:xfrm rot="726013">
            <a:off x="172728" y="632123"/>
            <a:ext cx="9947255" cy="2368179"/>
            <a:chOff x="3601876" y="1962302"/>
            <a:chExt cx="2844172" cy="1462932"/>
          </a:xfrm>
        </p:grpSpPr>
        <p:sp>
          <p:nvSpPr>
            <p:cNvPr id="70" name="Freeform 5"/>
            <p:cNvSpPr>
              <a:spLocks/>
            </p:cNvSpPr>
            <p:nvPr/>
          </p:nvSpPr>
          <p:spPr bwMode="auto">
            <a:xfrm rot="20876378" flipH="1">
              <a:off x="3601876" y="1983807"/>
              <a:ext cx="2843453" cy="1441427"/>
            </a:xfrm>
            <a:custGeom>
              <a:avLst/>
              <a:gdLst>
                <a:gd name="T0" fmla="*/ 30 w 885"/>
                <a:gd name="T1" fmla="*/ 0 h 480"/>
                <a:gd name="T2" fmla="*/ 762 w 885"/>
                <a:gd name="T3" fmla="*/ 0 h 480"/>
                <a:gd name="T4" fmla="*/ 792 w 885"/>
                <a:gd name="T5" fmla="*/ 31 h 480"/>
                <a:gd name="T6" fmla="*/ 792 w 885"/>
                <a:gd name="T7" fmla="*/ 170 h 480"/>
                <a:gd name="T8" fmla="*/ 885 w 885"/>
                <a:gd name="T9" fmla="*/ 230 h 480"/>
                <a:gd name="T10" fmla="*/ 792 w 885"/>
                <a:gd name="T11" fmla="*/ 281 h 480"/>
                <a:gd name="T12" fmla="*/ 792 w 885"/>
                <a:gd name="T13" fmla="*/ 450 h 480"/>
                <a:gd name="T14" fmla="*/ 762 w 885"/>
                <a:gd name="T15" fmla="*/ 480 h 480"/>
                <a:gd name="T16" fmla="*/ 30 w 885"/>
                <a:gd name="T17" fmla="*/ 480 h 480"/>
                <a:gd name="T18" fmla="*/ 0 w 885"/>
                <a:gd name="T19" fmla="*/ 450 h 480"/>
                <a:gd name="T20" fmla="*/ 0 w 885"/>
                <a:gd name="T21" fmla="*/ 31 h 480"/>
                <a:gd name="T22" fmla="*/ 30 w 885"/>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5" h="480">
                  <a:moveTo>
                    <a:pt x="30" y="0"/>
                  </a:moveTo>
                  <a:cubicBezTo>
                    <a:pt x="762" y="0"/>
                    <a:pt x="762" y="0"/>
                    <a:pt x="762" y="0"/>
                  </a:cubicBezTo>
                  <a:cubicBezTo>
                    <a:pt x="779" y="0"/>
                    <a:pt x="792" y="14"/>
                    <a:pt x="792" y="31"/>
                  </a:cubicBezTo>
                  <a:cubicBezTo>
                    <a:pt x="792" y="170"/>
                    <a:pt x="792" y="170"/>
                    <a:pt x="792" y="170"/>
                  </a:cubicBezTo>
                  <a:cubicBezTo>
                    <a:pt x="885" y="230"/>
                    <a:pt x="885" y="230"/>
                    <a:pt x="885" y="230"/>
                  </a:cubicBezTo>
                  <a:cubicBezTo>
                    <a:pt x="792" y="281"/>
                    <a:pt x="792" y="281"/>
                    <a:pt x="792" y="281"/>
                  </a:cubicBezTo>
                  <a:cubicBezTo>
                    <a:pt x="792" y="450"/>
                    <a:pt x="792" y="450"/>
                    <a:pt x="792" y="450"/>
                  </a:cubicBezTo>
                  <a:cubicBezTo>
                    <a:pt x="792" y="467"/>
                    <a:pt x="779" y="480"/>
                    <a:pt x="762" y="480"/>
                  </a:cubicBezTo>
                  <a:cubicBezTo>
                    <a:pt x="30" y="480"/>
                    <a:pt x="30" y="480"/>
                    <a:pt x="30" y="480"/>
                  </a:cubicBezTo>
                  <a:cubicBezTo>
                    <a:pt x="13" y="480"/>
                    <a:pt x="0" y="467"/>
                    <a:pt x="0" y="450"/>
                  </a:cubicBezTo>
                  <a:cubicBezTo>
                    <a:pt x="0" y="31"/>
                    <a:pt x="0" y="31"/>
                    <a:pt x="0" y="31"/>
                  </a:cubicBezTo>
                  <a:cubicBezTo>
                    <a:pt x="0" y="14"/>
                    <a:pt x="13" y="0"/>
                    <a:pt x="30" y="0"/>
                  </a:cubicBezTo>
                  <a:close/>
                </a:path>
              </a:pathLst>
            </a:custGeom>
            <a:noFill/>
            <a:ln>
              <a:solidFill>
                <a:srgbClr val="F13B48"/>
              </a:solidFill>
            </a:ln>
          </p:spPr>
          <p:txBody>
            <a:bodyPr vert="horz" wrap="square" lIns="91440" tIns="45720" rIns="91440" bIns="45720" numCol="1" anchor="t" anchorCtr="0" compatLnSpc="1">
              <a:prstTxWarp prst="textNoShape">
                <a:avLst/>
              </a:prstTxWarp>
            </a:bodyPr>
            <a:lstStyle/>
            <a:p>
              <a:endParaRPr lang="en-US"/>
            </a:p>
          </p:txBody>
        </p:sp>
        <p:grpSp>
          <p:nvGrpSpPr>
            <p:cNvPr id="71" name="Group 77"/>
            <p:cNvGrpSpPr/>
            <p:nvPr/>
          </p:nvGrpSpPr>
          <p:grpSpPr>
            <a:xfrm rot="20885946">
              <a:off x="3914661" y="1962302"/>
              <a:ext cx="2531387" cy="1203396"/>
              <a:chOff x="1085877" y="2282243"/>
              <a:chExt cx="2531387" cy="1203396"/>
            </a:xfrm>
          </p:grpSpPr>
          <p:sp>
            <p:nvSpPr>
              <p:cNvPr id="72" name="Text Placeholder 2"/>
              <p:cNvSpPr txBox="1">
                <a:spLocks/>
              </p:cNvSpPr>
              <p:nvPr/>
            </p:nvSpPr>
            <p:spPr>
              <a:xfrm>
                <a:off x="1111266" y="2282243"/>
                <a:ext cx="2505998"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1800" b="1" dirty="0">
                    <a:solidFill>
                      <a:schemeClr val="tx1"/>
                    </a:solidFill>
                  </a:rPr>
                  <a:t>Implementación del Plan Nacional de Acción  de la PNPNA por </a:t>
                </a:r>
                <a:r>
                  <a:rPr lang="es-ES" sz="1800" b="1" dirty="0" smtClean="0">
                    <a:solidFill>
                      <a:schemeClr val="tx1"/>
                    </a:solidFill>
                  </a:rPr>
                  <a:t>nueve  </a:t>
                </a:r>
                <a:r>
                  <a:rPr lang="es-ES" sz="1800" b="1" dirty="0">
                    <a:solidFill>
                      <a:schemeClr val="tx1"/>
                    </a:solidFill>
                  </a:rPr>
                  <a:t>instituciones garantes</a:t>
                </a:r>
                <a:endParaRPr lang="en-GB" sz="1800" b="1" dirty="0">
                  <a:solidFill>
                    <a:schemeClr val="tx1"/>
                  </a:solidFill>
                  <a:latin typeface="Signika" panose="02010003020600000004" pitchFamily="50" charset="0"/>
                  <a:ea typeface="Fira Sans SemiBold Italic" panose="00000700000000000000" pitchFamily="50" charset="0"/>
                  <a:cs typeface="Clear Sans" panose="020B0503030202020304" pitchFamily="34" charset="0"/>
                </a:endParaRPr>
              </a:p>
            </p:txBody>
          </p:sp>
          <p:sp>
            <p:nvSpPr>
              <p:cNvPr id="73" name="TextBox 79"/>
              <p:cNvSpPr txBox="1"/>
              <p:nvPr/>
            </p:nvSpPr>
            <p:spPr>
              <a:xfrm>
                <a:off x="1085877" y="2600738"/>
                <a:ext cx="2462178" cy="884901"/>
              </a:xfrm>
              <a:prstGeom prst="rect">
                <a:avLst/>
              </a:prstGeom>
              <a:noFill/>
            </p:spPr>
            <p:txBody>
              <a:bodyPr wrap="square" lIns="0" tIns="0" rIns="0" bIns="0" rtlCol="0">
                <a:spAutoFit/>
              </a:bodyPr>
              <a:lstStyle/>
              <a:p>
                <a:pPr algn="just"/>
                <a:r>
                  <a:rPr lang="es-SV" sz="1600" dirty="0" smtClean="0"/>
                  <a:t> </a:t>
                </a:r>
                <a:r>
                  <a:rPr lang="es-SV" dirty="0"/>
                  <a:t>Ministerio de Educación (MINED), Ministerio de Salud (MINSAL), Procuraduría General de la República (PGR), Ministerio de Gobernación y Desarrollo Territorial (MIGOBDT), Registro Nacional de la Persona Natural (RNPN), Instituto Salvadoreño del Seguro Social (ISSS),   Instituto Salvadoreño para el Desarrollo Integral de la Niñez y de la Adolescencia (ISNA),Secretaría de Cultura de la Presidencia y el Instituto Nacional de la Juventud (INJUVE).</a:t>
                </a:r>
              </a:p>
            </p:txBody>
          </p:sp>
        </p:grpSp>
      </p:grpSp>
      <p:grpSp>
        <p:nvGrpSpPr>
          <p:cNvPr id="74" name="Group 2"/>
          <p:cNvGrpSpPr/>
          <p:nvPr/>
        </p:nvGrpSpPr>
        <p:grpSpPr>
          <a:xfrm>
            <a:off x="209400" y="2981912"/>
            <a:ext cx="11368518" cy="1545996"/>
            <a:chOff x="4283390" y="3343567"/>
            <a:chExt cx="2376431" cy="1288507"/>
          </a:xfrm>
        </p:grpSpPr>
        <p:sp>
          <p:nvSpPr>
            <p:cNvPr id="75" name="Freeform 5"/>
            <p:cNvSpPr>
              <a:spLocks/>
            </p:cNvSpPr>
            <p:nvPr/>
          </p:nvSpPr>
          <p:spPr bwMode="auto">
            <a:xfrm flipH="1">
              <a:off x="4283390" y="3343567"/>
              <a:ext cx="2376431" cy="1288507"/>
            </a:xfrm>
            <a:custGeom>
              <a:avLst/>
              <a:gdLst>
                <a:gd name="T0" fmla="*/ 30 w 885"/>
                <a:gd name="T1" fmla="*/ 0 h 480"/>
                <a:gd name="T2" fmla="*/ 762 w 885"/>
                <a:gd name="T3" fmla="*/ 0 h 480"/>
                <a:gd name="T4" fmla="*/ 792 w 885"/>
                <a:gd name="T5" fmla="*/ 31 h 480"/>
                <a:gd name="T6" fmla="*/ 792 w 885"/>
                <a:gd name="T7" fmla="*/ 170 h 480"/>
                <a:gd name="T8" fmla="*/ 885 w 885"/>
                <a:gd name="T9" fmla="*/ 230 h 480"/>
                <a:gd name="T10" fmla="*/ 792 w 885"/>
                <a:gd name="T11" fmla="*/ 281 h 480"/>
                <a:gd name="T12" fmla="*/ 792 w 885"/>
                <a:gd name="T13" fmla="*/ 450 h 480"/>
                <a:gd name="T14" fmla="*/ 762 w 885"/>
                <a:gd name="T15" fmla="*/ 480 h 480"/>
                <a:gd name="T16" fmla="*/ 30 w 885"/>
                <a:gd name="T17" fmla="*/ 480 h 480"/>
                <a:gd name="T18" fmla="*/ 0 w 885"/>
                <a:gd name="T19" fmla="*/ 450 h 480"/>
                <a:gd name="T20" fmla="*/ 0 w 885"/>
                <a:gd name="T21" fmla="*/ 31 h 480"/>
                <a:gd name="T22" fmla="*/ 30 w 885"/>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5" h="480">
                  <a:moveTo>
                    <a:pt x="30" y="0"/>
                  </a:moveTo>
                  <a:cubicBezTo>
                    <a:pt x="762" y="0"/>
                    <a:pt x="762" y="0"/>
                    <a:pt x="762" y="0"/>
                  </a:cubicBezTo>
                  <a:cubicBezTo>
                    <a:pt x="779" y="0"/>
                    <a:pt x="792" y="14"/>
                    <a:pt x="792" y="31"/>
                  </a:cubicBezTo>
                  <a:cubicBezTo>
                    <a:pt x="792" y="170"/>
                    <a:pt x="792" y="170"/>
                    <a:pt x="792" y="170"/>
                  </a:cubicBezTo>
                  <a:cubicBezTo>
                    <a:pt x="885" y="230"/>
                    <a:pt x="885" y="230"/>
                    <a:pt x="885" y="230"/>
                  </a:cubicBezTo>
                  <a:cubicBezTo>
                    <a:pt x="792" y="281"/>
                    <a:pt x="792" y="281"/>
                    <a:pt x="792" y="281"/>
                  </a:cubicBezTo>
                  <a:cubicBezTo>
                    <a:pt x="792" y="450"/>
                    <a:pt x="792" y="450"/>
                    <a:pt x="792" y="450"/>
                  </a:cubicBezTo>
                  <a:cubicBezTo>
                    <a:pt x="792" y="467"/>
                    <a:pt x="779" y="480"/>
                    <a:pt x="762" y="480"/>
                  </a:cubicBezTo>
                  <a:cubicBezTo>
                    <a:pt x="30" y="480"/>
                    <a:pt x="30" y="480"/>
                    <a:pt x="30" y="480"/>
                  </a:cubicBezTo>
                  <a:cubicBezTo>
                    <a:pt x="13" y="480"/>
                    <a:pt x="0" y="467"/>
                    <a:pt x="0" y="450"/>
                  </a:cubicBezTo>
                  <a:cubicBezTo>
                    <a:pt x="0" y="31"/>
                    <a:pt x="0" y="31"/>
                    <a:pt x="0" y="31"/>
                  </a:cubicBezTo>
                  <a:cubicBezTo>
                    <a:pt x="0" y="14"/>
                    <a:pt x="13" y="0"/>
                    <a:pt x="30" y="0"/>
                  </a:cubicBezTo>
                  <a:close/>
                </a:path>
              </a:pathLst>
            </a:custGeom>
            <a:noFill/>
            <a:ln>
              <a:solidFill>
                <a:srgbClr val="B2D235"/>
              </a:solidFill>
            </a:ln>
          </p:spPr>
          <p:txBody>
            <a:bodyPr vert="horz" wrap="square" lIns="91440" tIns="45720" rIns="91440" bIns="45720" numCol="1" anchor="t" anchorCtr="0" compatLnSpc="1">
              <a:prstTxWarp prst="textNoShape">
                <a:avLst/>
              </a:prstTxWarp>
            </a:bodyPr>
            <a:lstStyle/>
            <a:p>
              <a:endParaRPr lang="en-US"/>
            </a:p>
          </p:txBody>
        </p:sp>
        <p:grpSp>
          <p:nvGrpSpPr>
            <p:cNvPr id="76" name="Group 83"/>
            <p:cNvGrpSpPr/>
            <p:nvPr/>
          </p:nvGrpSpPr>
          <p:grpSpPr>
            <a:xfrm>
              <a:off x="4618951" y="3448648"/>
              <a:ext cx="2013460" cy="698207"/>
              <a:chOff x="1603804" y="2282243"/>
              <a:chExt cx="2013460" cy="698207"/>
            </a:xfrm>
          </p:grpSpPr>
          <p:sp>
            <p:nvSpPr>
              <p:cNvPr id="77" name="Text Placeholder 2"/>
              <p:cNvSpPr txBox="1">
                <a:spLocks/>
              </p:cNvSpPr>
              <p:nvPr/>
            </p:nvSpPr>
            <p:spPr>
              <a:xfrm>
                <a:off x="1603804" y="2282243"/>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s-SV" sz="1800" b="1" dirty="0">
                    <a:solidFill>
                      <a:schemeClr val="tx1"/>
                    </a:solidFill>
                  </a:rPr>
                  <a:t>Diseñado el modelo de monitoreo del Plan Nacional de Acción.</a:t>
                </a:r>
                <a:endParaRPr lang="es-SV" sz="1800" dirty="0">
                  <a:solidFill>
                    <a:schemeClr val="tx1"/>
                  </a:solidFill>
                </a:endParaRPr>
              </a:p>
            </p:txBody>
          </p:sp>
          <p:sp>
            <p:nvSpPr>
              <p:cNvPr id="78" name="TextBox 85"/>
              <p:cNvSpPr txBox="1"/>
              <p:nvPr/>
            </p:nvSpPr>
            <p:spPr>
              <a:xfrm>
                <a:off x="1679271" y="2559832"/>
                <a:ext cx="1875501" cy="420618"/>
              </a:xfrm>
              <a:prstGeom prst="rect">
                <a:avLst/>
              </a:prstGeom>
              <a:noFill/>
            </p:spPr>
            <p:txBody>
              <a:bodyPr wrap="square" lIns="0" tIns="0" rIns="0" bIns="0" rtlCol="0">
                <a:spAutoFit/>
              </a:bodyPr>
              <a:lstStyle/>
              <a:p>
                <a:pPr algn="just"/>
                <a:r>
                  <a:rPr lang="es-SV" dirty="0" smtClean="0"/>
                  <a:t> Esta herramienta permitirá el </a:t>
                </a:r>
                <a:r>
                  <a:rPr lang="es-SV" dirty="0"/>
                  <a:t>seguimiento </a:t>
                </a:r>
                <a:r>
                  <a:rPr lang="es-SV" dirty="0" smtClean="0"/>
                  <a:t>de </a:t>
                </a:r>
                <a:r>
                  <a:rPr lang="es-SV" dirty="0"/>
                  <a:t>los compromisos de las instituciones garantes de derechos de la niñez y de la </a:t>
                </a:r>
                <a:r>
                  <a:rPr lang="es-SV" dirty="0" smtClean="0"/>
                  <a:t>adolescencia asumidos en el Plan Nacional de Acción. </a:t>
                </a:r>
                <a:endParaRPr lang="es-SV" dirty="0"/>
              </a:p>
            </p:txBody>
          </p:sp>
        </p:grpSp>
      </p:grpSp>
      <p:grpSp>
        <p:nvGrpSpPr>
          <p:cNvPr id="79" name="Group 3"/>
          <p:cNvGrpSpPr/>
          <p:nvPr/>
        </p:nvGrpSpPr>
        <p:grpSpPr>
          <a:xfrm rot="20878105">
            <a:off x="1423225" y="4732857"/>
            <a:ext cx="10846768" cy="2101509"/>
            <a:chOff x="3933252" y="4914377"/>
            <a:chExt cx="2536204" cy="1155888"/>
          </a:xfrm>
        </p:grpSpPr>
        <p:sp>
          <p:nvSpPr>
            <p:cNvPr id="80" name="Freeform 5"/>
            <p:cNvSpPr>
              <a:spLocks/>
            </p:cNvSpPr>
            <p:nvPr/>
          </p:nvSpPr>
          <p:spPr bwMode="auto">
            <a:xfrm rot="723622" flipH="1" flipV="1">
              <a:off x="3933252" y="4914377"/>
              <a:ext cx="2536204" cy="1155888"/>
            </a:xfrm>
            <a:custGeom>
              <a:avLst/>
              <a:gdLst>
                <a:gd name="T0" fmla="*/ 30 w 885"/>
                <a:gd name="T1" fmla="*/ 0 h 480"/>
                <a:gd name="T2" fmla="*/ 762 w 885"/>
                <a:gd name="T3" fmla="*/ 0 h 480"/>
                <a:gd name="T4" fmla="*/ 792 w 885"/>
                <a:gd name="T5" fmla="*/ 31 h 480"/>
                <a:gd name="T6" fmla="*/ 792 w 885"/>
                <a:gd name="T7" fmla="*/ 170 h 480"/>
                <a:gd name="T8" fmla="*/ 885 w 885"/>
                <a:gd name="T9" fmla="*/ 230 h 480"/>
                <a:gd name="T10" fmla="*/ 792 w 885"/>
                <a:gd name="T11" fmla="*/ 281 h 480"/>
                <a:gd name="T12" fmla="*/ 792 w 885"/>
                <a:gd name="T13" fmla="*/ 450 h 480"/>
                <a:gd name="T14" fmla="*/ 762 w 885"/>
                <a:gd name="T15" fmla="*/ 480 h 480"/>
                <a:gd name="T16" fmla="*/ 30 w 885"/>
                <a:gd name="T17" fmla="*/ 480 h 480"/>
                <a:gd name="T18" fmla="*/ 0 w 885"/>
                <a:gd name="T19" fmla="*/ 450 h 480"/>
                <a:gd name="T20" fmla="*/ 0 w 885"/>
                <a:gd name="T21" fmla="*/ 31 h 480"/>
                <a:gd name="T22" fmla="*/ 30 w 885"/>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5" h="480">
                  <a:moveTo>
                    <a:pt x="30" y="0"/>
                  </a:moveTo>
                  <a:cubicBezTo>
                    <a:pt x="762" y="0"/>
                    <a:pt x="762" y="0"/>
                    <a:pt x="762" y="0"/>
                  </a:cubicBezTo>
                  <a:cubicBezTo>
                    <a:pt x="779" y="0"/>
                    <a:pt x="792" y="14"/>
                    <a:pt x="792" y="31"/>
                  </a:cubicBezTo>
                  <a:cubicBezTo>
                    <a:pt x="792" y="170"/>
                    <a:pt x="792" y="170"/>
                    <a:pt x="792" y="170"/>
                  </a:cubicBezTo>
                  <a:cubicBezTo>
                    <a:pt x="885" y="230"/>
                    <a:pt x="885" y="230"/>
                    <a:pt x="885" y="230"/>
                  </a:cubicBezTo>
                  <a:cubicBezTo>
                    <a:pt x="792" y="281"/>
                    <a:pt x="792" y="281"/>
                    <a:pt x="792" y="281"/>
                  </a:cubicBezTo>
                  <a:cubicBezTo>
                    <a:pt x="792" y="450"/>
                    <a:pt x="792" y="450"/>
                    <a:pt x="792" y="450"/>
                  </a:cubicBezTo>
                  <a:cubicBezTo>
                    <a:pt x="792" y="467"/>
                    <a:pt x="779" y="480"/>
                    <a:pt x="762" y="480"/>
                  </a:cubicBezTo>
                  <a:cubicBezTo>
                    <a:pt x="30" y="480"/>
                    <a:pt x="30" y="480"/>
                    <a:pt x="30" y="480"/>
                  </a:cubicBezTo>
                  <a:cubicBezTo>
                    <a:pt x="13" y="480"/>
                    <a:pt x="0" y="467"/>
                    <a:pt x="0" y="450"/>
                  </a:cubicBezTo>
                  <a:cubicBezTo>
                    <a:pt x="0" y="31"/>
                    <a:pt x="0" y="31"/>
                    <a:pt x="0" y="31"/>
                  </a:cubicBezTo>
                  <a:cubicBezTo>
                    <a:pt x="0" y="14"/>
                    <a:pt x="13" y="0"/>
                    <a:pt x="30" y="0"/>
                  </a:cubicBezTo>
                  <a:close/>
                </a:path>
              </a:pathLst>
            </a:custGeom>
            <a:noFill/>
            <a:ln>
              <a:solidFill>
                <a:srgbClr val="00BBD6"/>
              </a:solidFill>
            </a:ln>
          </p:spPr>
          <p:txBody>
            <a:bodyPr vert="horz" wrap="square" lIns="91440" tIns="45720" rIns="91440" bIns="45720" numCol="1" anchor="t" anchorCtr="0" compatLnSpc="1">
              <a:prstTxWarp prst="textNoShape">
                <a:avLst/>
              </a:prstTxWarp>
            </a:bodyPr>
            <a:lstStyle/>
            <a:p>
              <a:endParaRPr lang="en-US"/>
            </a:p>
          </p:txBody>
        </p:sp>
        <p:grpSp>
          <p:nvGrpSpPr>
            <p:cNvPr id="81" name="Group 80"/>
            <p:cNvGrpSpPr/>
            <p:nvPr/>
          </p:nvGrpSpPr>
          <p:grpSpPr>
            <a:xfrm rot="714054" flipH="1">
              <a:off x="4260466" y="5174097"/>
              <a:ext cx="2202201" cy="688502"/>
              <a:chOff x="1581905" y="2494274"/>
              <a:chExt cx="2202201" cy="688502"/>
            </a:xfrm>
          </p:grpSpPr>
          <p:sp>
            <p:nvSpPr>
              <p:cNvPr id="82" name="Text Placeholder 2"/>
              <p:cNvSpPr txBox="1">
                <a:spLocks/>
              </p:cNvSpPr>
              <p:nvPr/>
            </p:nvSpPr>
            <p:spPr>
              <a:xfrm>
                <a:off x="1581905" y="2494274"/>
                <a:ext cx="2201836" cy="106573"/>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SV" sz="1800" b="1" dirty="0" smtClean="0">
                    <a:solidFill>
                      <a:schemeClr val="tx1"/>
                    </a:solidFill>
                  </a:rPr>
                  <a:t>Se ha consolidado  </a:t>
                </a:r>
                <a:r>
                  <a:rPr lang="es-SV" sz="1800" b="1" dirty="0">
                    <a:solidFill>
                      <a:schemeClr val="tx1"/>
                    </a:solidFill>
                  </a:rPr>
                  <a:t>y </a:t>
                </a:r>
                <a:r>
                  <a:rPr lang="es-SV" sz="1800" b="1" dirty="0" smtClean="0">
                    <a:solidFill>
                      <a:schemeClr val="tx1"/>
                    </a:solidFill>
                  </a:rPr>
                  <a:t> fortalecido   </a:t>
                </a:r>
                <a:r>
                  <a:rPr lang="es-SV" sz="1800" b="1" dirty="0">
                    <a:solidFill>
                      <a:schemeClr val="tx1"/>
                    </a:solidFill>
                  </a:rPr>
                  <a:t>la Comisión  Técnica Interinstitucional de implementación de la </a:t>
                </a:r>
                <a:r>
                  <a:rPr lang="es-SV" sz="1800" b="1" dirty="0" smtClean="0">
                    <a:solidFill>
                      <a:schemeClr val="tx1"/>
                    </a:solidFill>
                  </a:rPr>
                  <a:t>PNPNA  como el mecanismo de coordinación y articulación responsable del monitoreo de la Politica y  del Plan Nacional de Acción.</a:t>
                </a:r>
                <a:endParaRPr lang="en-GB" sz="1800" b="1" dirty="0">
                  <a:solidFill>
                    <a:schemeClr val="tx1"/>
                  </a:solidFill>
                  <a:latin typeface="Signika" panose="02010003020600000004" pitchFamily="50" charset="0"/>
                  <a:ea typeface="Fira Sans SemiBold Italic" panose="00000700000000000000" pitchFamily="50" charset="0"/>
                  <a:cs typeface="Clear Sans" panose="020B0503030202020304" pitchFamily="34" charset="0"/>
                </a:endParaRPr>
              </a:p>
            </p:txBody>
          </p:sp>
          <p:sp>
            <p:nvSpPr>
              <p:cNvPr id="83" name="TextBox 82"/>
              <p:cNvSpPr txBox="1"/>
              <p:nvPr/>
            </p:nvSpPr>
            <p:spPr>
              <a:xfrm>
                <a:off x="1588691" y="2776490"/>
                <a:ext cx="2195415" cy="406286"/>
              </a:xfrm>
              <a:prstGeom prst="rect">
                <a:avLst/>
              </a:prstGeom>
              <a:noFill/>
            </p:spPr>
            <p:txBody>
              <a:bodyPr wrap="square" lIns="0" tIns="0" rIns="0" bIns="0" rtlCol="0">
                <a:spAutoFit/>
              </a:bodyPr>
              <a:lstStyle/>
              <a:p>
                <a:pPr algn="just"/>
                <a:r>
                  <a:rPr lang="es-SV" sz="1600" dirty="0" smtClean="0"/>
                  <a:t>A </a:t>
                </a:r>
                <a:r>
                  <a:rPr lang="es-SV" sz="1600" dirty="0"/>
                  <a:t>partir de enero de 2016 se amplió el número de instituciones </a:t>
                </a:r>
                <a:r>
                  <a:rPr lang="es-SV" sz="1600" dirty="0" smtClean="0"/>
                  <a:t>participantes : 13 </a:t>
                </a:r>
                <a:r>
                  <a:rPr lang="es-SV" sz="1600" dirty="0"/>
                  <a:t>instituciones públicas y 5 entidades de atención </a:t>
                </a:r>
                <a:r>
                  <a:rPr lang="es-SV" sz="1600" dirty="0" smtClean="0"/>
                  <a:t>. Se </a:t>
                </a:r>
                <a:r>
                  <a:rPr lang="es-SV" sz="1600" dirty="0"/>
                  <a:t>han fortalecido las capacidades técnicas de sus integrantes en enfoque de derechos, doctrina de protección integral </a:t>
                </a:r>
                <a:endParaRPr lang="en-US" sz="1600" b="1" dirty="0">
                  <a:solidFill>
                    <a:schemeClr val="tx1">
                      <a:lumMod val="65000"/>
                      <a:lumOff val="35000"/>
                    </a:schemeClr>
                  </a:solidFill>
                  <a:ea typeface="Open Sans" panose="020B0606030504020204" pitchFamily="34" charset="0"/>
                  <a:cs typeface="Open Sans" panose="020B0606030504020204" pitchFamily="34" charset="0"/>
                </a:endParaRPr>
              </a:p>
            </p:txBody>
          </p:sp>
        </p:grpSp>
      </p:grpSp>
    </p:spTree>
    <p:extLst>
      <p:ext uri="{BB962C8B-B14F-4D97-AF65-F5344CB8AC3E}">
        <p14:creationId xmlns:p14="http://schemas.microsoft.com/office/powerpoint/2010/main" val="380574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left)">
                                      <p:cBhvr>
                                        <p:cTn id="11" dur="500"/>
                                        <p:tgtEl>
                                          <p:spTgt spid="6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wipe(left)">
                                      <p:cBhvr>
                                        <p:cTn id="15" dur="500"/>
                                        <p:tgtEl>
                                          <p:spTgt spid="7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wipe(left)">
                                      <p:cBhvr>
                                        <p:cTn id="1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290220" y="0"/>
            <a:ext cx="1901780" cy="1901780"/>
          </a:xfrm>
          <a:prstGeom prst="rect">
            <a:avLst/>
          </a:prstGeom>
        </p:spPr>
      </p:pic>
      <p:pic>
        <p:nvPicPr>
          <p:cNvPr id="74" name="Imagen 73"/>
          <p:cNvPicPr>
            <a:picLocks noChangeAspect="1"/>
          </p:cNvPicPr>
          <p:nvPr/>
        </p:nvPicPr>
        <p:blipFill>
          <a:blip r:embed="rId3"/>
          <a:stretch>
            <a:fillRect/>
          </a:stretch>
        </p:blipFill>
        <p:spPr>
          <a:xfrm>
            <a:off x="10290220" y="-191069"/>
            <a:ext cx="1901780" cy="1901780"/>
          </a:xfrm>
          <a:prstGeom prst="rect">
            <a:avLst/>
          </a:prstGeom>
        </p:spPr>
      </p:pic>
      <p:sp>
        <p:nvSpPr>
          <p:cNvPr id="26" name="Rectángulo 25"/>
          <p:cNvSpPr/>
          <p:nvPr/>
        </p:nvSpPr>
        <p:spPr>
          <a:xfrm>
            <a:off x="136478" y="1118907"/>
            <a:ext cx="12055522" cy="4524315"/>
          </a:xfrm>
          <a:prstGeom prst="rect">
            <a:avLst/>
          </a:prstGeom>
        </p:spPr>
        <p:txBody>
          <a:bodyPr wrap="square">
            <a:spAutoFit/>
          </a:bodyPr>
          <a:lstStyle/>
          <a:p>
            <a:pPr marL="285750" lvl="0" indent="-285750" algn="just">
              <a:buFont typeface="Wingdings" panose="05000000000000000000" pitchFamily="2" charset="2"/>
              <a:buChar char="Ø"/>
            </a:pPr>
            <a:r>
              <a:rPr lang="es-SV" b="1" dirty="0"/>
              <a:t>Acciones de  </a:t>
            </a:r>
            <a:r>
              <a:rPr lang="es-SV" b="1" dirty="0" smtClean="0"/>
              <a:t>Transparencias</a:t>
            </a:r>
          </a:p>
          <a:p>
            <a:pPr lvl="0" algn="just"/>
            <a:endParaRPr lang="es-SV" dirty="0"/>
          </a:p>
          <a:p>
            <a:pPr algn="just"/>
            <a:r>
              <a:rPr lang="es-SV" dirty="0"/>
              <a:t>Se ha  facilitado a la ciudadanía el acceso a la información generada por la institución, en cumplimiento de  a la Ley  de Acceso a la Información Pública  a través de la atención a  más de 456 personas, con los siguientes servicios: </a:t>
            </a:r>
          </a:p>
          <a:p>
            <a:pPr marL="285750" lvl="0" indent="-285750" algn="just">
              <a:buFont typeface="Arial" panose="020B0604020202020204" pitchFamily="34" charset="0"/>
              <a:buChar char="•"/>
            </a:pPr>
            <a:r>
              <a:rPr lang="es-SV" dirty="0"/>
              <a:t>384  orientaciones a través de correo electrónico</a:t>
            </a:r>
          </a:p>
          <a:p>
            <a:pPr marL="285750" lvl="0" indent="-285750" algn="just">
              <a:buFont typeface="Arial" panose="020B0604020202020204" pitchFamily="34" charset="0"/>
              <a:buChar char="•"/>
            </a:pPr>
            <a:r>
              <a:rPr lang="es-SV" dirty="0"/>
              <a:t>20 orientaciones presenciales o telefónicas</a:t>
            </a:r>
          </a:p>
          <a:p>
            <a:pPr marL="285750" lvl="0" indent="-285750" algn="just">
              <a:buFont typeface="Arial" panose="020B0604020202020204" pitchFamily="34" charset="0"/>
              <a:buChar char="•"/>
            </a:pPr>
            <a:r>
              <a:rPr lang="es-SV" dirty="0"/>
              <a:t>503 requerimientos han sido atendidos a través de 52 solicitudes de información</a:t>
            </a:r>
            <a:r>
              <a:rPr lang="es-SV" dirty="0" smtClean="0"/>
              <a:t>.</a:t>
            </a:r>
          </a:p>
          <a:p>
            <a:pPr marL="285750" lvl="0" indent="-285750" algn="just">
              <a:buFont typeface="Arial" panose="020B0604020202020204" pitchFamily="34" charset="0"/>
              <a:buChar char="•"/>
            </a:pPr>
            <a:endParaRPr lang="es-SV" dirty="0"/>
          </a:p>
          <a:p>
            <a:pPr marL="285750" lvl="0" indent="-285750" algn="just">
              <a:buFont typeface="Wingdings" panose="05000000000000000000" pitchFamily="2" charset="2"/>
              <a:buChar char="Ø"/>
            </a:pPr>
            <a:r>
              <a:rPr lang="es-SV" b="1" dirty="0"/>
              <a:t>Procesos institucionales mejorados mediante implementación de recomendaciones de auditoria presentadas al Consejo Directivo del CONNA</a:t>
            </a:r>
            <a:endParaRPr lang="es-SV" dirty="0"/>
          </a:p>
          <a:p>
            <a:pPr algn="just"/>
            <a:r>
              <a:rPr lang="es-SV" dirty="0"/>
              <a:t>Se elaboraron y presentaron  trece informes de auditoría interna de conformidad a las Normas de Auditoria Interna del Sector Gubernamental, emitidas por la Corte de Cuentas de la República, y disposiciones legales y técnicas aplicables, como también evaluaciones del control interno  institucional; dentro de estos informes está el de Examen Especial al Registro, Control y Resguardo de Bienes Muebles (Activo Fijo) al 31 de agosto de 2016, del cual se determinaron dos hallazgos con sus respectivas recomendaciones y el resto de informes sin observaciones. </a:t>
            </a:r>
            <a:endParaRPr lang="es-SV" dirty="0" smtClean="0"/>
          </a:p>
          <a:p>
            <a:pPr algn="just"/>
            <a:endParaRPr lang="es-SV" dirty="0"/>
          </a:p>
        </p:txBody>
      </p:sp>
    </p:spTree>
    <p:extLst>
      <p:ext uri="{BB962C8B-B14F-4D97-AF65-F5344CB8AC3E}">
        <p14:creationId xmlns:p14="http://schemas.microsoft.com/office/powerpoint/2010/main" val="18601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down)">
                                      <p:cBhvr>
                                        <p:cTn id="7" dur="500"/>
                                        <p:tgtEl>
                                          <p:spTgt spid="26">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6">
                                            <p:txEl>
                                              <p:pRg st="2" end="2"/>
                                            </p:txEl>
                                          </p:spTgt>
                                        </p:tgtEl>
                                        <p:attrNameLst>
                                          <p:attrName>style.visibility</p:attrName>
                                        </p:attrNameLst>
                                      </p:cBhvr>
                                      <p:to>
                                        <p:strVal val="visible"/>
                                      </p:to>
                                    </p:set>
                                    <p:animEffect transition="in" filter="wipe(down)">
                                      <p:cBhvr>
                                        <p:cTn id="11" dur="500"/>
                                        <p:tgtEl>
                                          <p:spTgt spid="26">
                                            <p:txEl>
                                              <p:pRg st="2" end="2"/>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6">
                                            <p:txEl>
                                              <p:pRg st="3" end="3"/>
                                            </p:txEl>
                                          </p:spTgt>
                                        </p:tgtEl>
                                        <p:attrNameLst>
                                          <p:attrName>style.visibility</p:attrName>
                                        </p:attrNameLst>
                                      </p:cBhvr>
                                      <p:to>
                                        <p:strVal val="visible"/>
                                      </p:to>
                                    </p:set>
                                    <p:animEffect transition="in" filter="wipe(down)">
                                      <p:cBhvr>
                                        <p:cTn id="15" dur="500"/>
                                        <p:tgtEl>
                                          <p:spTgt spid="26">
                                            <p:txEl>
                                              <p:pRg st="3" end="3"/>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6">
                                            <p:txEl>
                                              <p:pRg st="4" end="4"/>
                                            </p:txEl>
                                          </p:spTgt>
                                        </p:tgtEl>
                                        <p:attrNameLst>
                                          <p:attrName>style.visibility</p:attrName>
                                        </p:attrNameLst>
                                      </p:cBhvr>
                                      <p:to>
                                        <p:strVal val="visible"/>
                                      </p:to>
                                    </p:set>
                                    <p:animEffect transition="in" filter="wipe(down)">
                                      <p:cBhvr>
                                        <p:cTn id="19" dur="500"/>
                                        <p:tgtEl>
                                          <p:spTgt spid="26">
                                            <p:txEl>
                                              <p:pRg st="4" end="4"/>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6">
                                            <p:txEl>
                                              <p:pRg st="5" end="5"/>
                                            </p:txEl>
                                          </p:spTgt>
                                        </p:tgtEl>
                                        <p:attrNameLst>
                                          <p:attrName>style.visibility</p:attrName>
                                        </p:attrNameLst>
                                      </p:cBhvr>
                                      <p:to>
                                        <p:strVal val="visible"/>
                                      </p:to>
                                    </p:set>
                                    <p:animEffect transition="in" filter="wipe(down)">
                                      <p:cBhvr>
                                        <p:cTn id="23" dur="500"/>
                                        <p:tgtEl>
                                          <p:spTgt spid="26">
                                            <p:txEl>
                                              <p:pRg st="5" end="5"/>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6">
                                            <p:txEl>
                                              <p:pRg st="7" end="7"/>
                                            </p:txEl>
                                          </p:spTgt>
                                        </p:tgtEl>
                                        <p:attrNameLst>
                                          <p:attrName>style.visibility</p:attrName>
                                        </p:attrNameLst>
                                      </p:cBhvr>
                                      <p:to>
                                        <p:strVal val="visible"/>
                                      </p:to>
                                    </p:set>
                                    <p:animEffect transition="in" filter="wipe(down)">
                                      <p:cBhvr>
                                        <p:cTn id="27" dur="500"/>
                                        <p:tgtEl>
                                          <p:spTgt spid="26">
                                            <p:txEl>
                                              <p:pRg st="7" end="7"/>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6">
                                            <p:txEl>
                                              <p:pRg st="8" end="8"/>
                                            </p:txEl>
                                          </p:spTgt>
                                        </p:tgtEl>
                                        <p:attrNameLst>
                                          <p:attrName>style.visibility</p:attrName>
                                        </p:attrNameLst>
                                      </p:cBhvr>
                                      <p:to>
                                        <p:strVal val="visible"/>
                                      </p:to>
                                    </p:set>
                                    <p:animEffect transition="in" filter="wipe(down)">
                                      <p:cBhvr>
                                        <p:cTn id="31" dur="500"/>
                                        <p:tgtEl>
                                          <p:spTgt spid="2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290220" y="0"/>
            <a:ext cx="1901780" cy="1901780"/>
          </a:xfrm>
          <a:prstGeom prst="rect">
            <a:avLst/>
          </a:prstGeom>
        </p:spPr>
      </p:pic>
      <p:pic>
        <p:nvPicPr>
          <p:cNvPr id="74" name="Imagen 73"/>
          <p:cNvPicPr>
            <a:picLocks noChangeAspect="1"/>
          </p:cNvPicPr>
          <p:nvPr/>
        </p:nvPicPr>
        <p:blipFill>
          <a:blip r:embed="rId3"/>
          <a:stretch>
            <a:fillRect/>
          </a:stretch>
        </p:blipFill>
        <p:spPr>
          <a:xfrm>
            <a:off x="10290220" y="-191069"/>
            <a:ext cx="1901780" cy="1901780"/>
          </a:xfrm>
          <a:prstGeom prst="rect">
            <a:avLst/>
          </a:prstGeom>
        </p:spPr>
      </p:pic>
      <p:sp>
        <p:nvSpPr>
          <p:cNvPr id="26" name="Rectángulo 25"/>
          <p:cNvSpPr/>
          <p:nvPr/>
        </p:nvSpPr>
        <p:spPr>
          <a:xfrm>
            <a:off x="136478" y="1118907"/>
            <a:ext cx="12055522" cy="4031873"/>
          </a:xfrm>
          <a:prstGeom prst="rect">
            <a:avLst/>
          </a:prstGeom>
        </p:spPr>
        <p:txBody>
          <a:bodyPr wrap="square">
            <a:spAutoFit/>
          </a:bodyPr>
          <a:lstStyle/>
          <a:p>
            <a:pPr algn="just"/>
            <a:endParaRPr lang="es-SV" sz="1600" dirty="0"/>
          </a:p>
          <a:p>
            <a:pPr marL="285750" lvl="0" indent="-285750" algn="just">
              <a:buFont typeface="Wingdings" panose="05000000000000000000" pitchFamily="2" charset="2"/>
              <a:buChar char="Ø"/>
            </a:pPr>
            <a:r>
              <a:rPr lang="es-SV" sz="2400" b="1" dirty="0"/>
              <a:t>Fortalecimiento del Control Interno </a:t>
            </a:r>
            <a:endParaRPr lang="es-SV" sz="2400" dirty="0"/>
          </a:p>
          <a:p>
            <a:pPr algn="just"/>
            <a:r>
              <a:rPr lang="es-SV" sz="2400" dirty="0"/>
              <a:t>Aprobadas dos herramientas administrativas:</a:t>
            </a:r>
          </a:p>
          <a:p>
            <a:pPr algn="just"/>
            <a:r>
              <a:rPr lang="es-SV" sz="2400" dirty="0"/>
              <a:t>a) Instructivo para el pago de viáticos y transporte del personal del CONNA y </a:t>
            </a:r>
          </a:p>
          <a:p>
            <a:pPr algn="just"/>
            <a:r>
              <a:rPr lang="es-SV" sz="2400" dirty="0"/>
              <a:t>b) Manual para el registro y control de bienes muebles del CONNA</a:t>
            </a:r>
            <a:r>
              <a:rPr lang="es-SV" sz="2400" dirty="0" smtClean="0"/>
              <a:t>.</a:t>
            </a:r>
          </a:p>
          <a:p>
            <a:pPr algn="just"/>
            <a:endParaRPr lang="es-SV" sz="2400" dirty="0"/>
          </a:p>
          <a:p>
            <a:pPr marL="285750" lvl="0" indent="-285750" algn="just">
              <a:buFont typeface="Wingdings" panose="05000000000000000000" pitchFamily="2" charset="2"/>
              <a:buChar char="Ø"/>
            </a:pPr>
            <a:r>
              <a:rPr lang="es-SV" sz="2400" b="1" dirty="0" smtClean="0"/>
              <a:t>Se  </a:t>
            </a:r>
            <a:r>
              <a:rPr lang="es-SV" sz="2400" b="1" dirty="0" err="1" smtClean="0"/>
              <a:t>fortalecio</a:t>
            </a:r>
            <a:r>
              <a:rPr lang="es-SV" sz="2400" b="1" dirty="0" smtClean="0"/>
              <a:t>  </a:t>
            </a:r>
            <a:r>
              <a:rPr lang="es-SV" sz="2400" b="1" dirty="0"/>
              <a:t>las capacidades y habilidades técnicas del personal del CONNA</a:t>
            </a:r>
            <a:r>
              <a:rPr lang="es-SV" sz="2400" b="1" dirty="0" smtClean="0"/>
              <a:t>.</a:t>
            </a:r>
            <a:endParaRPr lang="es-SV" sz="2400" dirty="0"/>
          </a:p>
          <a:p>
            <a:pPr algn="just"/>
            <a:r>
              <a:rPr lang="es-SV" sz="2400" dirty="0" smtClean="0"/>
              <a:t>Se realizaron  </a:t>
            </a:r>
            <a:r>
              <a:rPr lang="es-SV" sz="2400" dirty="0"/>
              <a:t>8 actividades de capacitación para el personal del CONNA y de las Juntas de Protección,  que cubrió </a:t>
            </a:r>
            <a:r>
              <a:rPr lang="es-SV" sz="2400" dirty="0" smtClean="0"/>
              <a:t> </a:t>
            </a:r>
            <a:r>
              <a:rPr lang="es-SV" sz="2400" dirty="0"/>
              <a:t>un total de 356  personas capacitadas en diferentes temáticas, fortaleciendo con ello capacidades y en otros casos desarrollando habilidades técnicas para un mejor desempeño profesional.</a:t>
            </a:r>
          </a:p>
        </p:txBody>
      </p:sp>
    </p:spTree>
    <p:extLst>
      <p:ext uri="{BB962C8B-B14F-4D97-AF65-F5344CB8AC3E}">
        <p14:creationId xmlns:p14="http://schemas.microsoft.com/office/powerpoint/2010/main" val="148694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
                                            <p:txEl>
                                              <p:pRg st="1" end="1"/>
                                            </p:txEl>
                                          </p:spTgt>
                                        </p:tgtEl>
                                        <p:attrNameLst>
                                          <p:attrName>style.visibility</p:attrName>
                                        </p:attrNameLst>
                                      </p:cBhvr>
                                      <p:to>
                                        <p:strVal val="visible"/>
                                      </p:to>
                                    </p:set>
                                    <p:animEffect transition="in" filter="wipe(down)">
                                      <p:cBhvr>
                                        <p:cTn id="7" dur="500"/>
                                        <p:tgtEl>
                                          <p:spTgt spid="26">
                                            <p:txEl>
                                              <p:pRg st="1" end="1"/>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6">
                                            <p:txEl>
                                              <p:pRg st="2" end="2"/>
                                            </p:txEl>
                                          </p:spTgt>
                                        </p:tgtEl>
                                        <p:attrNameLst>
                                          <p:attrName>style.visibility</p:attrName>
                                        </p:attrNameLst>
                                      </p:cBhvr>
                                      <p:to>
                                        <p:strVal val="visible"/>
                                      </p:to>
                                    </p:set>
                                    <p:animEffect transition="in" filter="wipe(down)">
                                      <p:cBhvr>
                                        <p:cTn id="11" dur="500"/>
                                        <p:tgtEl>
                                          <p:spTgt spid="26">
                                            <p:txEl>
                                              <p:pRg st="2" end="2"/>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6">
                                            <p:txEl>
                                              <p:pRg st="3" end="3"/>
                                            </p:txEl>
                                          </p:spTgt>
                                        </p:tgtEl>
                                        <p:attrNameLst>
                                          <p:attrName>style.visibility</p:attrName>
                                        </p:attrNameLst>
                                      </p:cBhvr>
                                      <p:to>
                                        <p:strVal val="visible"/>
                                      </p:to>
                                    </p:set>
                                    <p:animEffect transition="in" filter="wipe(down)">
                                      <p:cBhvr>
                                        <p:cTn id="15" dur="500"/>
                                        <p:tgtEl>
                                          <p:spTgt spid="26">
                                            <p:txEl>
                                              <p:pRg st="3" end="3"/>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6">
                                            <p:txEl>
                                              <p:pRg st="4" end="4"/>
                                            </p:txEl>
                                          </p:spTgt>
                                        </p:tgtEl>
                                        <p:attrNameLst>
                                          <p:attrName>style.visibility</p:attrName>
                                        </p:attrNameLst>
                                      </p:cBhvr>
                                      <p:to>
                                        <p:strVal val="visible"/>
                                      </p:to>
                                    </p:set>
                                    <p:animEffect transition="in" filter="wipe(down)">
                                      <p:cBhvr>
                                        <p:cTn id="19" dur="500"/>
                                        <p:tgtEl>
                                          <p:spTgt spid="26">
                                            <p:txEl>
                                              <p:pRg st="4" end="4"/>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6">
                                            <p:txEl>
                                              <p:pRg st="6" end="6"/>
                                            </p:txEl>
                                          </p:spTgt>
                                        </p:tgtEl>
                                        <p:attrNameLst>
                                          <p:attrName>style.visibility</p:attrName>
                                        </p:attrNameLst>
                                      </p:cBhvr>
                                      <p:to>
                                        <p:strVal val="visible"/>
                                      </p:to>
                                    </p:set>
                                    <p:animEffect transition="in" filter="wipe(down)">
                                      <p:cBhvr>
                                        <p:cTn id="23" dur="500"/>
                                        <p:tgtEl>
                                          <p:spTgt spid="26">
                                            <p:txEl>
                                              <p:pRg st="6" end="6"/>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6">
                                            <p:txEl>
                                              <p:pRg st="7" end="7"/>
                                            </p:txEl>
                                          </p:spTgt>
                                        </p:tgtEl>
                                        <p:attrNameLst>
                                          <p:attrName>style.visibility</p:attrName>
                                        </p:attrNameLst>
                                      </p:cBhvr>
                                      <p:to>
                                        <p:strVal val="visible"/>
                                      </p:to>
                                    </p:set>
                                    <p:animEffect transition="in" filter="wipe(down)">
                                      <p:cBhvr>
                                        <p:cTn id="27" dur="500"/>
                                        <p:tgtEl>
                                          <p:spTgt spid="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290220" y="0"/>
            <a:ext cx="1901780" cy="1901780"/>
          </a:xfrm>
          <a:prstGeom prst="rect">
            <a:avLst/>
          </a:prstGeom>
        </p:spPr>
      </p:pic>
      <p:pic>
        <p:nvPicPr>
          <p:cNvPr id="74" name="Imagen 73"/>
          <p:cNvPicPr>
            <a:picLocks noChangeAspect="1"/>
          </p:cNvPicPr>
          <p:nvPr/>
        </p:nvPicPr>
        <p:blipFill>
          <a:blip r:embed="rId3"/>
          <a:stretch>
            <a:fillRect/>
          </a:stretch>
        </p:blipFill>
        <p:spPr>
          <a:xfrm>
            <a:off x="10290220" y="0"/>
            <a:ext cx="1901780" cy="1901780"/>
          </a:xfrm>
          <a:prstGeom prst="rect">
            <a:avLst/>
          </a:prstGeom>
        </p:spPr>
      </p:pic>
      <p:sp>
        <p:nvSpPr>
          <p:cNvPr id="3" name="Rectángulo 2"/>
          <p:cNvSpPr/>
          <p:nvPr/>
        </p:nvSpPr>
        <p:spPr>
          <a:xfrm>
            <a:off x="-53788" y="594472"/>
            <a:ext cx="11773469" cy="4878771"/>
          </a:xfrm>
          <a:prstGeom prst="rect">
            <a:avLst/>
          </a:prstGeom>
        </p:spPr>
        <p:txBody>
          <a:bodyPr wrap="square">
            <a:spAutoFit/>
          </a:bodyPr>
          <a:lstStyle/>
          <a:p>
            <a:pPr algn="just">
              <a:lnSpc>
                <a:spcPct val="115000"/>
              </a:lnSpc>
              <a:spcAft>
                <a:spcPts val="800"/>
              </a:spcAft>
            </a:pPr>
            <a:endParaRPr lang="es-SV" dirty="0" smtClean="0">
              <a:latin typeface="Calibri" panose="020F0502020204030204" pitchFamily="34" charset="0"/>
              <a:ea typeface="Times New Roman" panose="02020603050405020304" pitchFamily="18" charset="0"/>
              <a:cs typeface="Times New Roman" panose="02020603050405020304" pitchFamily="18" charset="0"/>
            </a:endParaRPr>
          </a:p>
          <a:p>
            <a:pPr marL="365125" indent="-285750" algn="just">
              <a:spcAft>
                <a:spcPts val="800"/>
              </a:spcAft>
              <a:buFont typeface="Wingdings" panose="05000000000000000000" pitchFamily="2" charset="2"/>
              <a:buChar char="Ø"/>
            </a:pPr>
            <a:r>
              <a:rPr lang="es-SV" sz="2000" b="1" dirty="0" smtClean="0">
                <a:effectLst/>
                <a:latin typeface="Calibri" panose="020F0502020204030204" pitchFamily="34" charset="0"/>
                <a:ea typeface="Times New Roman" panose="02020603050405020304" pitchFamily="18" charset="0"/>
                <a:cs typeface="Arial" panose="020B0604020202020204" pitchFamily="34" charset="0"/>
              </a:rPr>
              <a:t>Bienestar Laboral del personal del CONNA.</a:t>
            </a:r>
            <a:endParaRPr lang="es-SV"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10000"/>
              </a:lnSpc>
              <a:spcBef>
                <a:spcPts val="600"/>
              </a:spcBef>
              <a:spcAft>
                <a:spcPts val="0"/>
              </a:spcAft>
            </a:pPr>
            <a:r>
              <a:rPr lang="es-SV" sz="2000" dirty="0"/>
              <a:t>Para contribuir al bienestar laboral del personal del CONNA,  se </a:t>
            </a:r>
            <a:r>
              <a:rPr lang="es-SV" sz="2000" dirty="0" smtClean="0"/>
              <a:t>habilitaron los siguientes servicios: </a:t>
            </a:r>
          </a:p>
          <a:p>
            <a:pPr marL="800100" indent="-342900" algn="just">
              <a:lnSpc>
                <a:spcPct val="110000"/>
              </a:lnSpc>
              <a:spcBef>
                <a:spcPts val="600"/>
              </a:spcBef>
              <a:spcAft>
                <a:spcPts val="0"/>
              </a:spcAft>
              <a:buFont typeface="Wingdings" panose="05000000000000000000" pitchFamily="2" charset="2"/>
              <a:buChar char="§"/>
            </a:pPr>
            <a:r>
              <a:rPr lang="es-SV" sz="2000" b="1" dirty="0" smtClean="0">
                <a:effectLst/>
                <a:latin typeface="Calibri" panose="020F0502020204030204" pitchFamily="34" charset="0"/>
                <a:ea typeface="Times New Roman" panose="02020603050405020304" pitchFamily="18" charset="0"/>
                <a:cs typeface="Arial" panose="020B0604020202020204" pitchFamily="34" charset="0"/>
              </a:rPr>
              <a:t>Clínica empresarial  del ISSS. </a:t>
            </a:r>
            <a:endParaRPr lang="es-SV"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10000"/>
              </a:lnSpc>
              <a:spcBef>
                <a:spcPts val="600"/>
              </a:spcBef>
              <a:spcAft>
                <a:spcPts val="0"/>
              </a:spcAft>
            </a:pPr>
            <a:r>
              <a:rPr lang="es-SV" sz="2000" dirty="0" smtClean="0">
                <a:effectLst/>
                <a:latin typeface="Calibri" panose="020F0502020204030204" pitchFamily="34" charset="0"/>
                <a:ea typeface="Times New Roman" panose="02020603050405020304" pitchFamily="18" charset="0"/>
                <a:cs typeface="Arial" panose="020B0604020202020204" pitchFamily="34" charset="0"/>
              </a:rPr>
              <a:t>Funcionamiento completo de los servicios médicos al personal,  y así facilitar los servicios de salud de manera pronta y oportuna. </a:t>
            </a:r>
            <a:endParaRPr lang="es-SV" sz="2000" dirty="0">
              <a:latin typeface="Calibri" panose="020F0502020204030204" pitchFamily="34" charset="0"/>
              <a:ea typeface="Times New Roman" panose="02020603050405020304" pitchFamily="18" charset="0"/>
              <a:cs typeface="Times New Roman" panose="02020603050405020304" pitchFamily="18" charset="0"/>
            </a:endParaRPr>
          </a:p>
          <a:p>
            <a:pPr marL="742950" indent="-285750" algn="just">
              <a:lnSpc>
                <a:spcPct val="110000"/>
              </a:lnSpc>
              <a:spcBef>
                <a:spcPts val="600"/>
              </a:spcBef>
              <a:spcAft>
                <a:spcPts val="0"/>
              </a:spcAft>
              <a:buFont typeface="Arial" panose="020B0604020202020204" pitchFamily="34" charset="0"/>
              <a:buChar char="•"/>
            </a:pPr>
            <a:r>
              <a:rPr lang="es-SV" sz="2000" b="1" dirty="0" smtClean="0">
                <a:effectLst/>
                <a:latin typeface="Calibri" panose="020F0502020204030204" pitchFamily="34" charset="0"/>
                <a:ea typeface="Times New Roman" panose="02020603050405020304" pitchFamily="18" charset="0"/>
                <a:cs typeface="Arial" panose="020B0604020202020204" pitchFamily="34" charset="0"/>
              </a:rPr>
              <a:t>Instalación de lactario</a:t>
            </a:r>
            <a:endParaRPr lang="es-SV"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r>
              <a:rPr lang="es-SV" sz="2000" dirty="0"/>
              <a:t>	</a:t>
            </a:r>
            <a:r>
              <a:rPr lang="es-SV" sz="2000" dirty="0" smtClean="0"/>
              <a:t>Con </a:t>
            </a:r>
            <a:r>
              <a:rPr lang="es-SV" sz="2000" dirty="0"/>
              <a:t>el fin de fomentar y apoyar la lactancia materna, se organizó un espacio físico; garantizando así el </a:t>
            </a:r>
            <a:r>
              <a:rPr lang="es-SV" sz="2000" dirty="0" smtClean="0"/>
              <a:t>	derecho </a:t>
            </a:r>
            <a:r>
              <a:rPr lang="es-SV" sz="2000" dirty="0"/>
              <a:t>de la niñez a la lactancia materna y a la alimentación adecuada, de las niñas y los niños hijas e </a:t>
            </a:r>
            <a:r>
              <a:rPr lang="es-SV" sz="2000" dirty="0" smtClean="0"/>
              <a:t>	hijos </a:t>
            </a:r>
            <a:r>
              <a:rPr lang="es-SV" sz="2000" dirty="0"/>
              <a:t>de las empleadas del CONNA.</a:t>
            </a:r>
          </a:p>
          <a:p>
            <a:pPr marL="742950" indent="-285750" algn="just">
              <a:lnSpc>
                <a:spcPct val="110000"/>
              </a:lnSpc>
              <a:spcBef>
                <a:spcPts val="600"/>
              </a:spcBef>
              <a:spcAft>
                <a:spcPts val="0"/>
              </a:spcAft>
              <a:buFont typeface="Arial" panose="020B0604020202020204" pitchFamily="34" charset="0"/>
              <a:buChar char="•"/>
            </a:pPr>
            <a:r>
              <a:rPr lang="es-SV" sz="2000" dirty="0" smtClean="0">
                <a:effectLst/>
                <a:latin typeface="Calibri" panose="020F0502020204030204" pitchFamily="34" charset="0"/>
                <a:ea typeface="Times New Roman" panose="02020603050405020304" pitchFamily="18" charset="0"/>
                <a:cs typeface="Arial" panose="020B0604020202020204" pitchFamily="34" charset="0"/>
              </a:rPr>
              <a:t> </a:t>
            </a:r>
            <a:r>
              <a:rPr lang="es-SV" sz="2000" b="1" dirty="0" smtClean="0">
                <a:effectLst/>
                <a:latin typeface="Calibri" panose="020F0502020204030204" pitchFamily="34" charset="0"/>
                <a:ea typeface="Times New Roman" panose="02020603050405020304" pitchFamily="18" charset="0"/>
                <a:cs typeface="Arial" panose="020B0604020202020204" pitchFamily="34" charset="0"/>
              </a:rPr>
              <a:t>Instalación de área psicológica</a:t>
            </a:r>
            <a:endParaRPr lang="es-SV"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r>
              <a:rPr lang="es-SV" sz="2000" dirty="0" smtClean="0"/>
              <a:t>	Instalación </a:t>
            </a:r>
            <a:r>
              <a:rPr lang="es-SV" sz="2000" dirty="0"/>
              <a:t>de la clínica de atención psicológica, que tiene como objetivo promover el desarrollo </a:t>
            </a:r>
            <a:r>
              <a:rPr lang="es-SV" sz="2000" dirty="0" smtClean="0"/>
              <a:t>	individual </a:t>
            </a:r>
            <a:r>
              <a:rPr lang="es-SV" sz="2000" dirty="0"/>
              <a:t>y grupal del ser humano, con el objetivo de fomentar la calidad de vida y la salud mental. </a:t>
            </a:r>
            <a:endParaRPr lang="es-SV" sz="2000" dirty="0">
              <a:effectLst/>
            </a:endParaRPr>
          </a:p>
        </p:txBody>
      </p:sp>
    </p:spTree>
    <p:extLst>
      <p:ext uri="{BB962C8B-B14F-4D97-AF65-F5344CB8AC3E}">
        <p14:creationId xmlns:p14="http://schemas.microsoft.com/office/powerpoint/2010/main" val="99822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290220" y="0"/>
            <a:ext cx="1901780" cy="1901780"/>
          </a:xfrm>
          <a:prstGeom prst="rect">
            <a:avLst/>
          </a:prstGeom>
        </p:spPr>
      </p:pic>
      <p:pic>
        <p:nvPicPr>
          <p:cNvPr id="74" name="Imagen 73"/>
          <p:cNvPicPr>
            <a:picLocks noChangeAspect="1"/>
          </p:cNvPicPr>
          <p:nvPr/>
        </p:nvPicPr>
        <p:blipFill>
          <a:blip r:embed="rId3"/>
          <a:stretch>
            <a:fillRect/>
          </a:stretch>
        </p:blipFill>
        <p:spPr>
          <a:xfrm>
            <a:off x="10290220" y="0"/>
            <a:ext cx="1901780" cy="1901780"/>
          </a:xfrm>
          <a:prstGeom prst="rect">
            <a:avLst/>
          </a:prstGeom>
        </p:spPr>
      </p:pic>
      <p:sp>
        <p:nvSpPr>
          <p:cNvPr id="2" name="Rectángulo 1"/>
          <p:cNvSpPr/>
          <p:nvPr/>
        </p:nvSpPr>
        <p:spPr>
          <a:xfrm>
            <a:off x="104933" y="950890"/>
            <a:ext cx="11718878" cy="1477328"/>
          </a:xfrm>
          <a:prstGeom prst="rect">
            <a:avLst/>
          </a:prstGeom>
        </p:spPr>
        <p:txBody>
          <a:bodyPr wrap="square">
            <a:spAutoFit/>
          </a:bodyPr>
          <a:lstStyle/>
          <a:p>
            <a:pPr marL="285750" lvl="0" indent="-285750">
              <a:buFont typeface="Wingdings" panose="05000000000000000000" pitchFamily="2" charset="2"/>
              <a:buChar char="Ø"/>
            </a:pPr>
            <a:r>
              <a:rPr lang="es-SV" b="1" dirty="0"/>
              <a:t>Ejecución de adquisiciones y contrataciones del 101.50 %</a:t>
            </a:r>
            <a:r>
              <a:rPr lang="es-SV" i="1" dirty="0"/>
              <a:t>.</a:t>
            </a:r>
            <a:r>
              <a:rPr lang="es-SV" dirty="0"/>
              <a:t> </a:t>
            </a:r>
          </a:p>
          <a:p>
            <a:r>
              <a:rPr lang="es-SV" dirty="0"/>
              <a:t> </a:t>
            </a:r>
          </a:p>
          <a:p>
            <a:r>
              <a:rPr lang="es-SV" dirty="0"/>
              <a:t>Cumplido el Plan Anual de Adquisiciones y  Contrataciones ( PAAC)  del CONNA , por el monto total de $1, 162,508.27 el cual cubre 212 procesos de libre gestión y 2 proceso de licitaciones públicas, superando el dato programado por  $ 17, 154.77 dólares , lo que equivale en términos de porcentaje a un 101.50 %. </a:t>
            </a:r>
            <a:endParaRPr lang="es-SV" dirty="0">
              <a:effectLst/>
            </a:endParaRPr>
          </a:p>
        </p:txBody>
      </p:sp>
      <p:pic>
        <p:nvPicPr>
          <p:cNvPr id="3" name="Imagen 2"/>
          <p:cNvPicPr>
            <a:picLocks noChangeAspect="1"/>
          </p:cNvPicPr>
          <p:nvPr/>
        </p:nvPicPr>
        <p:blipFill rotWithShape="1">
          <a:blip r:embed="rId4"/>
          <a:srcRect l="22681" t="35111" r="26574" b="13051"/>
          <a:stretch/>
        </p:blipFill>
        <p:spPr>
          <a:xfrm>
            <a:off x="982838" y="2428218"/>
            <a:ext cx="9963067" cy="4272298"/>
          </a:xfrm>
          <a:prstGeom prst="rect">
            <a:avLst/>
          </a:prstGeom>
        </p:spPr>
      </p:pic>
    </p:spTree>
    <p:extLst>
      <p:ext uri="{BB962C8B-B14F-4D97-AF65-F5344CB8AC3E}">
        <p14:creationId xmlns:p14="http://schemas.microsoft.com/office/powerpoint/2010/main" val="211160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290220" y="0"/>
            <a:ext cx="1901780" cy="1901780"/>
          </a:xfrm>
          <a:prstGeom prst="rect">
            <a:avLst/>
          </a:prstGeom>
        </p:spPr>
      </p:pic>
      <p:pic>
        <p:nvPicPr>
          <p:cNvPr id="74" name="Imagen 73"/>
          <p:cNvPicPr>
            <a:picLocks noChangeAspect="1"/>
          </p:cNvPicPr>
          <p:nvPr/>
        </p:nvPicPr>
        <p:blipFill>
          <a:blip r:embed="rId3"/>
          <a:stretch>
            <a:fillRect/>
          </a:stretch>
        </p:blipFill>
        <p:spPr>
          <a:xfrm>
            <a:off x="10290220" y="0"/>
            <a:ext cx="1901780" cy="1901780"/>
          </a:xfrm>
          <a:prstGeom prst="rect">
            <a:avLst/>
          </a:prstGeom>
        </p:spPr>
      </p:pic>
      <p:sp>
        <p:nvSpPr>
          <p:cNvPr id="2" name="Rectángulo 1"/>
          <p:cNvSpPr/>
          <p:nvPr/>
        </p:nvSpPr>
        <p:spPr>
          <a:xfrm>
            <a:off x="100082" y="839277"/>
            <a:ext cx="10779411" cy="1084015"/>
          </a:xfrm>
          <a:prstGeom prst="rect">
            <a:avLst/>
          </a:prstGeom>
        </p:spPr>
        <p:txBody>
          <a:bodyPr wrap="square">
            <a:spAutoFit/>
          </a:bodyPr>
          <a:lstStyle/>
          <a:p>
            <a:pPr marL="342900" lvl="0" indent="-342900">
              <a:lnSpc>
                <a:spcPct val="107000"/>
              </a:lnSpc>
              <a:spcAft>
                <a:spcPts val="800"/>
              </a:spcAft>
              <a:buFont typeface="Wingdings" panose="05000000000000000000" pitchFamily="2" charset="2"/>
              <a:buChar char=""/>
            </a:pPr>
            <a:r>
              <a:rPr lang="es-SV"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EJECUCION PRESUPUESTARIA   REFLEJADOS AL 30  DE OCTUBRE DEL 2016</a:t>
            </a:r>
            <a:endParaRPr lang="es-SV" sz="1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r>
              <a:rPr lang="es-SV" dirty="0"/>
              <a:t>La ejecución presupuestaria por Rubro de Agrupación al 31 de diciembre del 2016, fue del 98.20%  con respecto al presupuesto modificado, de conformidad al detalle siguiente:</a:t>
            </a:r>
            <a:endParaRPr lang="es-SV" dirty="0">
              <a:effectLst/>
            </a:endParaRPr>
          </a:p>
        </p:txBody>
      </p:sp>
      <p:pic>
        <p:nvPicPr>
          <p:cNvPr id="5" name="Imagen 4"/>
          <p:cNvPicPr>
            <a:picLocks noChangeAspect="1"/>
          </p:cNvPicPr>
          <p:nvPr/>
        </p:nvPicPr>
        <p:blipFill rotWithShape="1">
          <a:blip r:embed="rId4"/>
          <a:srcRect l="22061" t="28309" r="16239" b="14706"/>
          <a:stretch/>
        </p:blipFill>
        <p:spPr>
          <a:xfrm>
            <a:off x="1633182" y="1923292"/>
            <a:ext cx="9503295" cy="4934708"/>
          </a:xfrm>
          <a:prstGeom prst="rect">
            <a:avLst/>
          </a:prstGeom>
        </p:spPr>
      </p:pic>
    </p:spTree>
    <p:extLst>
      <p:ext uri="{BB962C8B-B14F-4D97-AF65-F5344CB8AC3E}">
        <p14:creationId xmlns:p14="http://schemas.microsoft.com/office/powerpoint/2010/main" val="9272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290220" y="0"/>
            <a:ext cx="1901780" cy="1901780"/>
          </a:xfrm>
          <a:prstGeom prst="rect">
            <a:avLst/>
          </a:prstGeom>
        </p:spPr>
      </p:pic>
      <p:pic>
        <p:nvPicPr>
          <p:cNvPr id="74" name="Imagen 73"/>
          <p:cNvPicPr>
            <a:picLocks noChangeAspect="1"/>
          </p:cNvPicPr>
          <p:nvPr/>
        </p:nvPicPr>
        <p:blipFill>
          <a:blip r:embed="rId3"/>
          <a:stretch>
            <a:fillRect/>
          </a:stretch>
        </p:blipFill>
        <p:spPr>
          <a:xfrm>
            <a:off x="10290220" y="0"/>
            <a:ext cx="1901780" cy="1901780"/>
          </a:xfrm>
          <a:prstGeom prst="rect">
            <a:avLst/>
          </a:prstGeom>
        </p:spPr>
      </p:pic>
      <p:sp>
        <p:nvSpPr>
          <p:cNvPr id="2" name="Rectángulo 1"/>
          <p:cNvSpPr/>
          <p:nvPr/>
        </p:nvSpPr>
        <p:spPr>
          <a:xfrm>
            <a:off x="588296" y="1747046"/>
            <a:ext cx="10784299" cy="3310778"/>
          </a:xfrm>
          <a:prstGeom prst="rect">
            <a:avLst/>
          </a:prstGeom>
        </p:spPr>
        <p:txBody>
          <a:bodyPr wrap="none">
            <a:spAutoFit/>
          </a:bodyPr>
          <a:lstStyle/>
          <a:p>
            <a:pPr algn="ctr">
              <a:lnSpc>
                <a:spcPct val="107000"/>
              </a:lnSpc>
              <a:spcBef>
                <a:spcPts val="2400"/>
              </a:spcBef>
              <a:spcAft>
                <a:spcPts val="600"/>
              </a:spcAft>
            </a:pPr>
            <a:r>
              <a:rPr lang="es-SV" sz="8800" b="1" dirty="0" smtClea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rPr>
              <a:t>DESAFIOS DEL CONNA </a:t>
            </a:r>
          </a:p>
          <a:p>
            <a:pPr algn="ctr">
              <a:lnSpc>
                <a:spcPct val="107000"/>
              </a:lnSpc>
              <a:spcBef>
                <a:spcPts val="2400"/>
              </a:spcBef>
              <a:spcAft>
                <a:spcPts val="600"/>
              </a:spcAft>
            </a:pPr>
            <a:r>
              <a:rPr lang="es-SV" sz="8800" b="1" dirty="0" smtClea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rPr>
              <a:t> PARA EL 2017</a:t>
            </a:r>
            <a:endParaRPr lang="es-SV" sz="8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537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290220" y="0"/>
            <a:ext cx="1901780" cy="1901780"/>
          </a:xfrm>
          <a:prstGeom prst="rect">
            <a:avLst/>
          </a:prstGeom>
        </p:spPr>
      </p:pic>
      <p:sp>
        <p:nvSpPr>
          <p:cNvPr id="2" name="Rectángulo 1"/>
          <p:cNvSpPr/>
          <p:nvPr/>
        </p:nvSpPr>
        <p:spPr>
          <a:xfrm>
            <a:off x="4011524" y="178623"/>
            <a:ext cx="3704925" cy="369332"/>
          </a:xfrm>
          <a:prstGeom prst="rect">
            <a:avLst/>
          </a:prstGeom>
        </p:spPr>
        <p:txBody>
          <a:bodyPr wrap="none">
            <a:spAutoFit/>
          </a:bodyPr>
          <a:lstStyle/>
          <a:p>
            <a:r>
              <a:rPr lang="es-SV" b="1" dirty="0" smtClea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rPr>
              <a:t>DESAFIOS DEL CONNA  PARA EL 2017</a:t>
            </a:r>
            <a:endParaRPr lang="es-SV" dirty="0"/>
          </a:p>
        </p:txBody>
      </p:sp>
      <p:sp>
        <p:nvSpPr>
          <p:cNvPr id="3" name="Rectángulo 2"/>
          <p:cNvSpPr/>
          <p:nvPr/>
        </p:nvSpPr>
        <p:spPr>
          <a:xfrm>
            <a:off x="136018" y="673672"/>
            <a:ext cx="11455936" cy="5078313"/>
          </a:xfrm>
          <a:prstGeom prst="rect">
            <a:avLst/>
          </a:prstGeom>
        </p:spPr>
        <p:txBody>
          <a:bodyPr wrap="square">
            <a:spAutoFit/>
          </a:bodyPr>
          <a:lstStyle/>
          <a:p>
            <a:pPr algn="just"/>
            <a:r>
              <a:rPr lang="es-SV" dirty="0" smtClean="0"/>
              <a:t> </a:t>
            </a:r>
            <a:r>
              <a:rPr lang="es-SV" dirty="0"/>
              <a:t>En el marco de su misión institucional el CONNA presenta los siguientes desafíos como institución  para próximo 2017,  los que se  enfocan  en: </a:t>
            </a:r>
            <a:endParaRPr lang="es-SV" dirty="0" smtClean="0"/>
          </a:p>
          <a:p>
            <a:pPr algn="just"/>
            <a:endParaRPr lang="es-SV" dirty="0"/>
          </a:p>
          <a:p>
            <a:pPr marL="285750" lvl="0" indent="-285750" algn="just">
              <a:buFont typeface="Wingdings" panose="05000000000000000000" pitchFamily="2" charset="2"/>
              <a:buChar char="ü"/>
            </a:pPr>
            <a:r>
              <a:rPr lang="es-SV" dirty="0"/>
              <a:t>Impulsar  Plan Nacional de Acción 2014-2017  de la PNPNA y  darle seguimiento a su cumplimiento con las instituciones garantes de derechos</a:t>
            </a:r>
            <a:r>
              <a:rPr lang="es-SV" dirty="0" smtClean="0"/>
              <a:t>.</a:t>
            </a:r>
          </a:p>
          <a:p>
            <a:pPr marL="285750" lvl="0" indent="-285750" algn="just">
              <a:buFont typeface="Wingdings" panose="05000000000000000000" pitchFamily="2" charset="2"/>
              <a:buChar char="ü"/>
            </a:pPr>
            <a:endParaRPr lang="es-SV" dirty="0"/>
          </a:p>
          <a:p>
            <a:pPr marL="285750" lvl="0" indent="-285750" algn="just">
              <a:buFont typeface="Wingdings" panose="05000000000000000000" pitchFamily="2" charset="2"/>
              <a:buChar char="ü"/>
            </a:pPr>
            <a:r>
              <a:rPr lang="es-SV" dirty="0"/>
              <a:t>Fortalecer el funcionamiento del Sistema Nacional de Información de Niñez y Adolescencia que permita contar con información organizada, oportuna y  desagregada que contribuya al monitoreo, evaluación y formulación de políticas públicas de protección integral de la niñez y adolescencia. </a:t>
            </a:r>
          </a:p>
          <a:p>
            <a:pPr algn="just"/>
            <a:r>
              <a:rPr lang="es-SV" dirty="0"/>
              <a:t> </a:t>
            </a:r>
          </a:p>
          <a:p>
            <a:pPr marL="285750" lvl="0" indent="-285750" algn="just">
              <a:buFont typeface="Wingdings" panose="05000000000000000000" pitchFamily="2" charset="2"/>
              <a:buChar char="ü"/>
            </a:pPr>
            <a:r>
              <a:rPr lang="es-SV" dirty="0"/>
              <a:t>La Coordinación del Sistema Nacional de Protección en el ámbito nacional y local con el funcionamiento de 16 Juntas de Protección, fortaleciendo la relación con 150 gobiernos municipales, orientado a la creación de </a:t>
            </a:r>
            <a:r>
              <a:rPr lang="es-SV" dirty="0" smtClean="0"/>
              <a:t>30 </a:t>
            </a:r>
            <a:r>
              <a:rPr lang="es-SV" dirty="0"/>
              <a:t>nuevos Comités Locales de Derechos, y el incremento del registro público a 125 Entidades de Atención, con el fin de ampliar la protección a derechos de niñas, niños y adolescentes en los municipios. </a:t>
            </a:r>
          </a:p>
          <a:p>
            <a:pPr algn="just"/>
            <a:r>
              <a:rPr lang="es-SV" dirty="0"/>
              <a:t> </a:t>
            </a:r>
          </a:p>
          <a:p>
            <a:pPr marL="285750" lvl="0" indent="-285750" algn="just">
              <a:buFont typeface="Wingdings" panose="05000000000000000000" pitchFamily="2" charset="2"/>
              <a:buChar char="ü"/>
            </a:pPr>
            <a:r>
              <a:rPr lang="es-SV" dirty="0"/>
              <a:t>Velar por la integración efectiva de la Red de Atención Compartida al Sistema Nacional de Protección, brindando las orientaciones y acompañamientos al ISNA y las entidades. </a:t>
            </a:r>
          </a:p>
          <a:p>
            <a:r>
              <a:rPr lang="es-SV" dirty="0"/>
              <a:t> </a:t>
            </a:r>
          </a:p>
        </p:txBody>
      </p:sp>
    </p:spTree>
    <p:extLst>
      <p:ext uri="{BB962C8B-B14F-4D97-AF65-F5344CB8AC3E}">
        <p14:creationId xmlns:p14="http://schemas.microsoft.com/office/powerpoint/2010/main" val="404783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290220" y="0"/>
            <a:ext cx="1901780" cy="1901780"/>
          </a:xfrm>
          <a:prstGeom prst="rect">
            <a:avLst/>
          </a:prstGeom>
        </p:spPr>
      </p:pic>
      <p:sp>
        <p:nvSpPr>
          <p:cNvPr id="2" name="Rectángulo 1"/>
          <p:cNvSpPr/>
          <p:nvPr/>
        </p:nvSpPr>
        <p:spPr>
          <a:xfrm>
            <a:off x="3992862" y="684016"/>
            <a:ext cx="3704925" cy="369332"/>
          </a:xfrm>
          <a:prstGeom prst="rect">
            <a:avLst/>
          </a:prstGeom>
        </p:spPr>
        <p:txBody>
          <a:bodyPr wrap="none">
            <a:spAutoFit/>
          </a:bodyPr>
          <a:lstStyle/>
          <a:p>
            <a:r>
              <a:rPr lang="es-SV" b="1" dirty="0" smtClea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rPr>
              <a:t>DESAFIOS DEL CONNA  PARA EL 2017</a:t>
            </a:r>
            <a:endParaRPr lang="es-SV" dirty="0"/>
          </a:p>
        </p:txBody>
      </p:sp>
      <p:sp>
        <p:nvSpPr>
          <p:cNvPr id="3" name="Rectángulo 2"/>
          <p:cNvSpPr/>
          <p:nvPr/>
        </p:nvSpPr>
        <p:spPr>
          <a:xfrm>
            <a:off x="453259" y="1737363"/>
            <a:ext cx="11455936" cy="2308324"/>
          </a:xfrm>
          <a:prstGeom prst="rect">
            <a:avLst/>
          </a:prstGeom>
        </p:spPr>
        <p:txBody>
          <a:bodyPr wrap="square">
            <a:spAutoFit/>
          </a:bodyPr>
          <a:lstStyle/>
          <a:p>
            <a:pPr marL="285750" lvl="0" indent="-285750">
              <a:buFont typeface="Wingdings" panose="05000000000000000000" pitchFamily="2" charset="2"/>
              <a:buChar char="ü"/>
            </a:pPr>
            <a:r>
              <a:rPr lang="es-SV" dirty="0"/>
              <a:t>Promover la adecuación de los programas nacionales y de las entidades de atención, a la Doctrina de Protección Integral de la Niñez y la Adolescencia. </a:t>
            </a:r>
          </a:p>
          <a:p>
            <a:r>
              <a:rPr lang="es-SV" dirty="0"/>
              <a:t> </a:t>
            </a:r>
          </a:p>
          <a:p>
            <a:pPr marL="285750" lvl="0" indent="-285750">
              <a:buFont typeface="Wingdings" panose="05000000000000000000" pitchFamily="2" charset="2"/>
              <a:buChar char="ü"/>
            </a:pPr>
            <a:r>
              <a:rPr lang="es-SV" dirty="0"/>
              <a:t>Incidir en la adecuación de la normativa nacional a los estándares y parámetros internacionales de protección a Derechos Humanos de niñez y adolescencia. </a:t>
            </a:r>
          </a:p>
          <a:p>
            <a:r>
              <a:rPr lang="es-SV" dirty="0"/>
              <a:t> </a:t>
            </a:r>
          </a:p>
          <a:p>
            <a:pPr marL="285750" lvl="0" indent="-285750">
              <a:buFont typeface="Wingdings" panose="05000000000000000000" pitchFamily="2" charset="2"/>
              <a:buChar char="ü"/>
            </a:pPr>
            <a:r>
              <a:rPr lang="es-SV" dirty="0"/>
              <a:t>Desarrollar y fortalecer al CONNA en sus funciones de ente rector de la PNPNA , Coordinador del Sistema y en la Defensa Efectiva de los derechos de las niñas, niños y adolescentes .</a:t>
            </a:r>
            <a:endParaRPr lang="es-SV" dirty="0">
              <a:effectLst/>
            </a:endParaRPr>
          </a:p>
        </p:txBody>
      </p:sp>
    </p:spTree>
    <p:extLst>
      <p:ext uri="{BB962C8B-B14F-4D97-AF65-F5344CB8AC3E}">
        <p14:creationId xmlns:p14="http://schemas.microsoft.com/office/powerpoint/2010/main" val="356545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290220" y="0"/>
            <a:ext cx="1901780" cy="1901780"/>
          </a:xfrm>
          <a:prstGeom prst="rect">
            <a:avLst/>
          </a:prstGeom>
        </p:spPr>
      </p:pic>
      <p:grpSp>
        <p:nvGrpSpPr>
          <p:cNvPr id="68" name="Group 1"/>
          <p:cNvGrpSpPr/>
          <p:nvPr/>
        </p:nvGrpSpPr>
        <p:grpSpPr>
          <a:xfrm rot="732686">
            <a:off x="352166" y="696534"/>
            <a:ext cx="10039681" cy="2329654"/>
            <a:chOff x="3836801" y="1932909"/>
            <a:chExt cx="2545547" cy="1020725"/>
          </a:xfrm>
        </p:grpSpPr>
        <p:sp>
          <p:nvSpPr>
            <p:cNvPr id="69" name="Freeform 5"/>
            <p:cNvSpPr>
              <a:spLocks/>
            </p:cNvSpPr>
            <p:nvPr/>
          </p:nvSpPr>
          <p:spPr bwMode="auto">
            <a:xfrm rot="20876378" flipH="1">
              <a:off x="3836801" y="1932909"/>
              <a:ext cx="2545547" cy="1020725"/>
            </a:xfrm>
            <a:custGeom>
              <a:avLst/>
              <a:gdLst>
                <a:gd name="T0" fmla="*/ 30 w 885"/>
                <a:gd name="T1" fmla="*/ 0 h 480"/>
                <a:gd name="T2" fmla="*/ 762 w 885"/>
                <a:gd name="T3" fmla="*/ 0 h 480"/>
                <a:gd name="T4" fmla="*/ 792 w 885"/>
                <a:gd name="T5" fmla="*/ 31 h 480"/>
                <a:gd name="T6" fmla="*/ 792 w 885"/>
                <a:gd name="T7" fmla="*/ 170 h 480"/>
                <a:gd name="T8" fmla="*/ 885 w 885"/>
                <a:gd name="T9" fmla="*/ 230 h 480"/>
                <a:gd name="T10" fmla="*/ 792 w 885"/>
                <a:gd name="T11" fmla="*/ 281 h 480"/>
                <a:gd name="T12" fmla="*/ 792 w 885"/>
                <a:gd name="T13" fmla="*/ 450 h 480"/>
                <a:gd name="T14" fmla="*/ 762 w 885"/>
                <a:gd name="T15" fmla="*/ 480 h 480"/>
                <a:gd name="T16" fmla="*/ 30 w 885"/>
                <a:gd name="T17" fmla="*/ 480 h 480"/>
                <a:gd name="T18" fmla="*/ 0 w 885"/>
                <a:gd name="T19" fmla="*/ 450 h 480"/>
                <a:gd name="T20" fmla="*/ 0 w 885"/>
                <a:gd name="T21" fmla="*/ 31 h 480"/>
                <a:gd name="T22" fmla="*/ 30 w 885"/>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5" h="480">
                  <a:moveTo>
                    <a:pt x="30" y="0"/>
                  </a:moveTo>
                  <a:cubicBezTo>
                    <a:pt x="762" y="0"/>
                    <a:pt x="762" y="0"/>
                    <a:pt x="762" y="0"/>
                  </a:cubicBezTo>
                  <a:cubicBezTo>
                    <a:pt x="779" y="0"/>
                    <a:pt x="792" y="14"/>
                    <a:pt x="792" y="31"/>
                  </a:cubicBezTo>
                  <a:cubicBezTo>
                    <a:pt x="792" y="170"/>
                    <a:pt x="792" y="170"/>
                    <a:pt x="792" y="170"/>
                  </a:cubicBezTo>
                  <a:cubicBezTo>
                    <a:pt x="885" y="230"/>
                    <a:pt x="885" y="230"/>
                    <a:pt x="885" y="230"/>
                  </a:cubicBezTo>
                  <a:cubicBezTo>
                    <a:pt x="792" y="281"/>
                    <a:pt x="792" y="281"/>
                    <a:pt x="792" y="281"/>
                  </a:cubicBezTo>
                  <a:cubicBezTo>
                    <a:pt x="792" y="450"/>
                    <a:pt x="792" y="450"/>
                    <a:pt x="792" y="450"/>
                  </a:cubicBezTo>
                  <a:cubicBezTo>
                    <a:pt x="792" y="467"/>
                    <a:pt x="779" y="480"/>
                    <a:pt x="762" y="480"/>
                  </a:cubicBezTo>
                  <a:cubicBezTo>
                    <a:pt x="30" y="480"/>
                    <a:pt x="30" y="480"/>
                    <a:pt x="30" y="480"/>
                  </a:cubicBezTo>
                  <a:cubicBezTo>
                    <a:pt x="13" y="480"/>
                    <a:pt x="0" y="467"/>
                    <a:pt x="0" y="450"/>
                  </a:cubicBezTo>
                  <a:cubicBezTo>
                    <a:pt x="0" y="31"/>
                    <a:pt x="0" y="31"/>
                    <a:pt x="0" y="31"/>
                  </a:cubicBezTo>
                  <a:cubicBezTo>
                    <a:pt x="0" y="14"/>
                    <a:pt x="13" y="0"/>
                    <a:pt x="30" y="0"/>
                  </a:cubicBezTo>
                  <a:close/>
                </a:path>
              </a:pathLst>
            </a:custGeom>
            <a:noFill/>
            <a:ln>
              <a:solidFill>
                <a:srgbClr val="F13B48"/>
              </a:solidFill>
            </a:ln>
          </p:spPr>
          <p:txBody>
            <a:bodyPr vert="horz" wrap="square" lIns="91440" tIns="45720" rIns="91440" bIns="45720" numCol="1" anchor="t" anchorCtr="0" compatLnSpc="1">
              <a:prstTxWarp prst="textNoShape">
                <a:avLst/>
              </a:prstTxWarp>
            </a:bodyPr>
            <a:lstStyle/>
            <a:p>
              <a:endParaRPr lang="en-US"/>
            </a:p>
          </p:txBody>
        </p:sp>
        <p:grpSp>
          <p:nvGrpSpPr>
            <p:cNvPr id="70" name="Group 77"/>
            <p:cNvGrpSpPr/>
            <p:nvPr/>
          </p:nvGrpSpPr>
          <p:grpSpPr>
            <a:xfrm rot="20885946">
              <a:off x="4145233" y="1936914"/>
              <a:ext cx="2207733" cy="954995"/>
              <a:chOff x="1345819" y="2274248"/>
              <a:chExt cx="2207733" cy="954995"/>
            </a:xfrm>
          </p:grpSpPr>
          <p:sp>
            <p:nvSpPr>
              <p:cNvPr id="71" name="Text Placeholder 2"/>
              <p:cNvSpPr txBox="1">
                <a:spLocks/>
              </p:cNvSpPr>
              <p:nvPr/>
            </p:nvSpPr>
            <p:spPr>
              <a:xfrm>
                <a:off x="1478701" y="2274248"/>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s-SV" sz="1800" b="1" dirty="0" smtClean="0">
                    <a:solidFill>
                      <a:schemeClr val="tx1"/>
                    </a:solidFill>
                  </a:rPr>
                  <a:t>Cuatro instituciones que integran el Sistema Nacional de Salud   </a:t>
                </a:r>
                <a:r>
                  <a:rPr lang="es-SV" sz="1800" b="1" dirty="0">
                    <a:solidFill>
                      <a:schemeClr val="tx1"/>
                    </a:solidFill>
                  </a:rPr>
                  <a:t>han establecido procesos de  Adecuación Institucional y definido sus planes de adecuación para sus </a:t>
                </a:r>
                <a:r>
                  <a:rPr lang="es-SV" sz="1800" b="1" dirty="0" smtClean="0">
                    <a:solidFill>
                      <a:schemeClr val="tx1"/>
                    </a:solidFill>
                  </a:rPr>
                  <a:t>instituciones: </a:t>
                </a:r>
                <a:r>
                  <a:rPr lang="es-SV" sz="1800" dirty="0">
                    <a:solidFill>
                      <a:prstClr val="black"/>
                    </a:solidFill>
                  </a:rPr>
                  <a:t>MINSAL, ISSS, ISRI y el Instituto de Bienestar Magisterial (ISBM</a:t>
                </a:r>
                <a:r>
                  <a:rPr lang="es-SV" sz="1800" dirty="0" smtClean="0">
                    <a:solidFill>
                      <a:prstClr val="black"/>
                    </a:solidFill>
                  </a:rPr>
                  <a:t>).</a:t>
                </a:r>
                <a:endParaRPr lang="es-SV" sz="1800" b="1" dirty="0">
                  <a:solidFill>
                    <a:schemeClr val="tx1"/>
                  </a:solidFill>
                </a:endParaRPr>
              </a:p>
            </p:txBody>
          </p:sp>
          <p:sp>
            <p:nvSpPr>
              <p:cNvPr id="72" name="TextBox 79"/>
              <p:cNvSpPr txBox="1"/>
              <p:nvPr/>
            </p:nvSpPr>
            <p:spPr>
              <a:xfrm>
                <a:off x="1345819" y="2743781"/>
                <a:ext cx="2207733" cy="485462"/>
              </a:xfrm>
              <a:prstGeom prst="rect">
                <a:avLst/>
              </a:prstGeom>
              <a:noFill/>
            </p:spPr>
            <p:txBody>
              <a:bodyPr wrap="square" lIns="0" tIns="0" rIns="0" bIns="0" rtlCol="0">
                <a:spAutoFit/>
              </a:bodyPr>
              <a:lstStyle/>
              <a:p>
                <a:pPr algn="just"/>
                <a:r>
                  <a:rPr lang="es-SV" dirty="0"/>
                  <a:t>S</a:t>
                </a:r>
                <a:r>
                  <a:rPr lang="es-SV" dirty="0" smtClean="0"/>
                  <a:t>e </a:t>
                </a:r>
                <a:r>
                  <a:rPr lang="es-SV" dirty="0"/>
                  <a:t>destaca </a:t>
                </a:r>
                <a:r>
                  <a:rPr lang="es-SV" dirty="0" smtClean="0"/>
                  <a:t>el ISSS que como parte de su  </a:t>
                </a:r>
                <a:r>
                  <a:rPr lang="es-SV" dirty="0"/>
                  <a:t>estrategia para el fortalecimiento de los servicios de salud hacia niñez y adolescencia, </a:t>
                </a:r>
                <a:r>
                  <a:rPr lang="es-SV" dirty="0" smtClean="0"/>
                  <a:t>ha </a:t>
                </a:r>
                <a:r>
                  <a:rPr lang="es-SV" dirty="0"/>
                  <a:t>contratado la coordinación de la Unidad de Pediatría a nivel nacional con 300 profesionales de la salud. Y su plan de adecuación institucional cuenta con presupuesto </a:t>
                </a:r>
                <a:r>
                  <a:rPr lang="es-SV" dirty="0" smtClean="0"/>
                  <a:t>asignado.</a:t>
                </a:r>
                <a:endParaRPr lang="es-SV" dirty="0"/>
              </a:p>
            </p:txBody>
          </p:sp>
        </p:grpSp>
      </p:grpSp>
      <p:grpSp>
        <p:nvGrpSpPr>
          <p:cNvPr id="78" name="Group 3"/>
          <p:cNvGrpSpPr/>
          <p:nvPr/>
        </p:nvGrpSpPr>
        <p:grpSpPr>
          <a:xfrm rot="20893033">
            <a:off x="711751" y="3333337"/>
            <a:ext cx="10661494" cy="2510165"/>
            <a:chOff x="3451697" y="4276794"/>
            <a:chExt cx="2573314" cy="1245865"/>
          </a:xfrm>
        </p:grpSpPr>
        <p:sp>
          <p:nvSpPr>
            <p:cNvPr id="79" name="Freeform 5"/>
            <p:cNvSpPr>
              <a:spLocks/>
            </p:cNvSpPr>
            <p:nvPr/>
          </p:nvSpPr>
          <p:spPr bwMode="auto">
            <a:xfrm rot="723622" flipH="1" flipV="1">
              <a:off x="3451697" y="4276794"/>
              <a:ext cx="2536204" cy="1245865"/>
            </a:xfrm>
            <a:custGeom>
              <a:avLst/>
              <a:gdLst>
                <a:gd name="T0" fmla="*/ 30 w 885"/>
                <a:gd name="T1" fmla="*/ 0 h 480"/>
                <a:gd name="T2" fmla="*/ 762 w 885"/>
                <a:gd name="T3" fmla="*/ 0 h 480"/>
                <a:gd name="T4" fmla="*/ 792 w 885"/>
                <a:gd name="T5" fmla="*/ 31 h 480"/>
                <a:gd name="T6" fmla="*/ 792 w 885"/>
                <a:gd name="T7" fmla="*/ 170 h 480"/>
                <a:gd name="T8" fmla="*/ 885 w 885"/>
                <a:gd name="T9" fmla="*/ 230 h 480"/>
                <a:gd name="T10" fmla="*/ 792 w 885"/>
                <a:gd name="T11" fmla="*/ 281 h 480"/>
                <a:gd name="T12" fmla="*/ 792 w 885"/>
                <a:gd name="T13" fmla="*/ 450 h 480"/>
                <a:gd name="T14" fmla="*/ 762 w 885"/>
                <a:gd name="T15" fmla="*/ 480 h 480"/>
                <a:gd name="T16" fmla="*/ 30 w 885"/>
                <a:gd name="T17" fmla="*/ 480 h 480"/>
                <a:gd name="T18" fmla="*/ 0 w 885"/>
                <a:gd name="T19" fmla="*/ 450 h 480"/>
                <a:gd name="T20" fmla="*/ 0 w 885"/>
                <a:gd name="T21" fmla="*/ 31 h 480"/>
                <a:gd name="T22" fmla="*/ 30 w 885"/>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5" h="480">
                  <a:moveTo>
                    <a:pt x="30" y="0"/>
                  </a:moveTo>
                  <a:cubicBezTo>
                    <a:pt x="762" y="0"/>
                    <a:pt x="762" y="0"/>
                    <a:pt x="762" y="0"/>
                  </a:cubicBezTo>
                  <a:cubicBezTo>
                    <a:pt x="779" y="0"/>
                    <a:pt x="792" y="14"/>
                    <a:pt x="792" y="31"/>
                  </a:cubicBezTo>
                  <a:cubicBezTo>
                    <a:pt x="792" y="170"/>
                    <a:pt x="792" y="170"/>
                    <a:pt x="792" y="170"/>
                  </a:cubicBezTo>
                  <a:cubicBezTo>
                    <a:pt x="885" y="230"/>
                    <a:pt x="885" y="230"/>
                    <a:pt x="885" y="230"/>
                  </a:cubicBezTo>
                  <a:cubicBezTo>
                    <a:pt x="792" y="281"/>
                    <a:pt x="792" y="281"/>
                    <a:pt x="792" y="281"/>
                  </a:cubicBezTo>
                  <a:cubicBezTo>
                    <a:pt x="792" y="450"/>
                    <a:pt x="792" y="450"/>
                    <a:pt x="792" y="450"/>
                  </a:cubicBezTo>
                  <a:cubicBezTo>
                    <a:pt x="792" y="467"/>
                    <a:pt x="779" y="480"/>
                    <a:pt x="762" y="480"/>
                  </a:cubicBezTo>
                  <a:cubicBezTo>
                    <a:pt x="30" y="480"/>
                    <a:pt x="30" y="480"/>
                    <a:pt x="30" y="480"/>
                  </a:cubicBezTo>
                  <a:cubicBezTo>
                    <a:pt x="13" y="480"/>
                    <a:pt x="0" y="467"/>
                    <a:pt x="0" y="450"/>
                  </a:cubicBezTo>
                  <a:cubicBezTo>
                    <a:pt x="0" y="31"/>
                    <a:pt x="0" y="31"/>
                    <a:pt x="0" y="31"/>
                  </a:cubicBezTo>
                  <a:cubicBezTo>
                    <a:pt x="0" y="14"/>
                    <a:pt x="13" y="0"/>
                    <a:pt x="30" y="0"/>
                  </a:cubicBezTo>
                  <a:close/>
                </a:path>
              </a:pathLst>
            </a:custGeom>
            <a:noFill/>
            <a:ln>
              <a:solidFill>
                <a:srgbClr val="00BBD6"/>
              </a:solidFill>
            </a:ln>
          </p:spPr>
          <p:txBody>
            <a:bodyPr vert="horz" wrap="square" lIns="91440" tIns="45720" rIns="91440" bIns="45720" numCol="1" anchor="t" anchorCtr="0" compatLnSpc="1">
              <a:prstTxWarp prst="textNoShape">
                <a:avLst/>
              </a:prstTxWarp>
            </a:bodyPr>
            <a:lstStyle/>
            <a:p>
              <a:endParaRPr lang="en-US"/>
            </a:p>
          </p:txBody>
        </p:sp>
        <p:grpSp>
          <p:nvGrpSpPr>
            <p:cNvPr id="80" name="Group 80"/>
            <p:cNvGrpSpPr/>
            <p:nvPr/>
          </p:nvGrpSpPr>
          <p:grpSpPr>
            <a:xfrm rot="714054" flipH="1">
              <a:off x="3776677" y="4468295"/>
              <a:ext cx="2248334" cy="772504"/>
              <a:chOff x="2146546" y="1897746"/>
              <a:chExt cx="2248334" cy="772504"/>
            </a:xfrm>
          </p:grpSpPr>
          <p:sp>
            <p:nvSpPr>
              <p:cNvPr id="81" name="Text Placeholder 2"/>
              <p:cNvSpPr txBox="1">
                <a:spLocks/>
              </p:cNvSpPr>
              <p:nvPr/>
            </p:nvSpPr>
            <p:spPr>
              <a:xfrm>
                <a:off x="2146546" y="1897746"/>
                <a:ext cx="2201836" cy="630076"/>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s-SV" sz="1800" b="1" dirty="0" smtClean="0">
                    <a:solidFill>
                      <a:schemeClr val="tx1"/>
                    </a:solidFill>
                  </a:rPr>
                  <a:t>16  Instituciones </a:t>
                </a:r>
                <a:r>
                  <a:rPr lang="es-SV" sz="1800" b="1" dirty="0">
                    <a:solidFill>
                      <a:schemeClr val="tx1"/>
                    </a:solidFill>
                  </a:rPr>
                  <a:t>del Sistema Nacional de Protección y otras instituciones </a:t>
                </a:r>
                <a:r>
                  <a:rPr lang="es-SV" sz="1800" b="1" dirty="0" smtClean="0">
                    <a:solidFill>
                      <a:schemeClr val="tx1"/>
                    </a:solidFill>
                  </a:rPr>
                  <a:t>públicas  </a:t>
                </a:r>
                <a:r>
                  <a:rPr lang="es-SV" sz="1800" b="1" dirty="0">
                    <a:solidFill>
                      <a:schemeClr val="tx1"/>
                    </a:solidFill>
                  </a:rPr>
                  <a:t>y privadas realizan acciones de institucionalización de la </a:t>
                </a:r>
                <a:r>
                  <a:rPr lang="es-SV" sz="1800" b="1" dirty="0" smtClean="0">
                    <a:solidFill>
                      <a:schemeClr val="tx1"/>
                    </a:solidFill>
                  </a:rPr>
                  <a:t>PNPNA :  A las alcaldías de </a:t>
                </a:r>
                <a:r>
                  <a:rPr lang="es-SV" sz="1800" b="1" dirty="0" err="1" smtClean="0">
                    <a:solidFill>
                      <a:schemeClr val="tx1"/>
                    </a:solidFill>
                  </a:rPr>
                  <a:t>Jujutla</a:t>
                </a:r>
                <a:r>
                  <a:rPr lang="es-SV" sz="1800" b="1" dirty="0" smtClean="0">
                    <a:solidFill>
                      <a:schemeClr val="tx1"/>
                    </a:solidFill>
                  </a:rPr>
                  <a:t> , Santa Maria </a:t>
                </a:r>
                <a:r>
                  <a:rPr lang="es-SV" sz="1800" b="1" dirty="0" err="1" smtClean="0">
                    <a:solidFill>
                      <a:schemeClr val="tx1"/>
                    </a:solidFill>
                  </a:rPr>
                  <a:t>Ostuma</a:t>
                </a:r>
                <a:r>
                  <a:rPr lang="es-SV" sz="1800" b="1" dirty="0" smtClean="0">
                    <a:solidFill>
                      <a:schemeClr val="tx1"/>
                    </a:solidFill>
                  </a:rPr>
                  <a:t>, Berlín,  </a:t>
                </a:r>
                <a:r>
                  <a:rPr lang="es-SV" sz="1800" b="1" dirty="0" err="1" smtClean="0">
                    <a:solidFill>
                      <a:schemeClr val="tx1"/>
                    </a:solidFill>
                  </a:rPr>
                  <a:t>Saragoza</a:t>
                </a:r>
                <a:r>
                  <a:rPr lang="es-SV" sz="1800" b="1" dirty="0" smtClean="0">
                    <a:solidFill>
                      <a:schemeClr val="tx1"/>
                    </a:solidFill>
                  </a:rPr>
                  <a:t> , Verapaz  se </a:t>
                </a:r>
                <a:r>
                  <a:rPr lang="es-SV" sz="1800" b="1" dirty="0">
                    <a:solidFill>
                      <a:schemeClr val="tx1"/>
                    </a:solidFill>
                  </a:rPr>
                  <a:t>les ha </a:t>
                </a:r>
                <a:r>
                  <a:rPr lang="es-SV" sz="1800" b="1" dirty="0" smtClean="0">
                    <a:solidFill>
                      <a:schemeClr val="tx1"/>
                    </a:solidFill>
                  </a:rPr>
                  <a:t> realizado informes </a:t>
                </a:r>
                <a:r>
                  <a:rPr lang="es-SV" sz="1800" b="1" dirty="0">
                    <a:solidFill>
                      <a:schemeClr val="tx1"/>
                    </a:solidFill>
                  </a:rPr>
                  <a:t>de análisis de Coherencia con la PNPNA para </a:t>
                </a:r>
                <a:r>
                  <a:rPr lang="es-SV" sz="1800" b="1" dirty="0" smtClean="0">
                    <a:solidFill>
                      <a:schemeClr val="tx1"/>
                    </a:solidFill>
                  </a:rPr>
                  <a:t>sus Políticas </a:t>
                </a:r>
                <a:r>
                  <a:rPr lang="es-SV" sz="1800" b="1" dirty="0">
                    <a:solidFill>
                      <a:schemeClr val="tx1"/>
                    </a:solidFill>
                  </a:rPr>
                  <a:t>Municipales de Niñez y </a:t>
                </a:r>
                <a:r>
                  <a:rPr lang="es-SV" sz="1800" b="1" dirty="0" smtClean="0">
                    <a:solidFill>
                      <a:schemeClr val="tx1"/>
                    </a:solidFill>
                  </a:rPr>
                  <a:t>Adolescencia. </a:t>
                </a:r>
                <a:endParaRPr lang="es-SV" sz="1800" dirty="0">
                  <a:solidFill>
                    <a:schemeClr val="tx1"/>
                  </a:solidFill>
                </a:endParaRPr>
              </a:p>
            </p:txBody>
          </p:sp>
          <p:sp>
            <p:nvSpPr>
              <p:cNvPr id="82" name="TextBox 82"/>
              <p:cNvSpPr txBox="1"/>
              <p:nvPr/>
            </p:nvSpPr>
            <p:spPr>
              <a:xfrm>
                <a:off x="2237674" y="2532768"/>
                <a:ext cx="2157206" cy="137482"/>
              </a:xfrm>
              <a:prstGeom prst="rect">
                <a:avLst/>
              </a:prstGeom>
              <a:noFill/>
            </p:spPr>
            <p:txBody>
              <a:bodyPr wrap="square" lIns="0" tIns="0" rIns="0" bIns="0" rtlCol="0">
                <a:spAutoFit/>
              </a:bodyPr>
              <a:lstStyle/>
              <a:p>
                <a:pPr algn="just"/>
                <a:endParaRPr lang="es-SV" dirty="0"/>
              </a:p>
            </p:txBody>
          </p:sp>
        </p:grpSp>
      </p:grpSp>
    </p:spTree>
    <p:extLst>
      <p:ext uri="{BB962C8B-B14F-4D97-AF65-F5344CB8AC3E}">
        <p14:creationId xmlns:p14="http://schemas.microsoft.com/office/powerpoint/2010/main" val="62841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left)">
                                      <p:cBhvr>
                                        <p:cTn id="1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290220" y="0"/>
            <a:ext cx="1901780" cy="1901780"/>
          </a:xfrm>
          <a:prstGeom prst="rect">
            <a:avLst/>
          </a:prstGeom>
        </p:spPr>
      </p:pic>
      <p:pic>
        <p:nvPicPr>
          <p:cNvPr id="73" name="Imagen 72"/>
          <p:cNvPicPr>
            <a:picLocks noChangeAspect="1"/>
          </p:cNvPicPr>
          <p:nvPr/>
        </p:nvPicPr>
        <p:blipFill>
          <a:blip r:embed="rId3"/>
          <a:stretch>
            <a:fillRect/>
          </a:stretch>
        </p:blipFill>
        <p:spPr>
          <a:xfrm>
            <a:off x="10290220" y="0"/>
            <a:ext cx="1901780" cy="1901780"/>
          </a:xfrm>
          <a:prstGeom prst="rect">
            <a:avLst/>
          </a:prstGeom>
        </p:spPr>
      </p:pic>
      <p:grpSp>
        <p:nvGrpSpPr>
          <p:cNvPr id="138" name="Group 1"/>
          <p:cNvGrpSpPr/>
          <p:nvPr/>
        </p:nvGrpSpPr>
        <p:grpSpPr>
          <a:xfrm rot="717659">
            <a:off x="8745" y="833849"/>
            <a:ext cx="7989299" cy="1735325"/>
            <a:chOff x="4085812" y="1869572"/>
            <a:chExt cx="2338388" cy="1108734"/>
          </a:xfrm>
        </p:grpSpPr>
        <p:sp>
          <p:nvSpPr>
            <p:cNvPr id="139" name="Freeform 5"/>
            <p:cNvSpPr>
              <a:spLocks/>
            </p:cNvSpPr>
            <p:nvPr/>
          </p:nvSpPr>
          <p:spPr bwMode="auto">
            <a:xfrm rot="20876378" flipH="1">
              <a:off x="4085812" y="1869572"/>
              <a:ext cx="2338388" cy="1108734"/>
            </a:xfrm>
            <a:custGeom>
              <a:avLst/>
              <a:gdLst>
                <a:gd name="T0" fmla="*/ 30 w 885"/>
                <a:gd name="T1" fmla="*/ 0 h 480"/>
                <a:gd name="T2" fmla="*/ 762 w 885"/>
                <a:gd name="T3" fmla="*/ 0 h 480"/>
                <a:gd name="T4" fmla="*/ 792 w 885"/>
                <a:gd name="T5" fmla="*/ 31 h 480"/>
                <a:gd name="T6" fmla="*/ 792 w 885"/>
                <a:gd name="T7" fmla="*/ 170 h 480"/>
                <a:gd name="T8" fmla="*/ 885 w 885"/>
                <a:gd name="T9" fmla="*/ 230 h 480"/>
                <a:gd name="T10" fmla="*/ 792 w 885"/>
                <a:gd name="T11" fmla="*/ 281 h 480"/>
                <a:gd name="T12" fmla="*/ 792 w 885"/>
                <a:gd name="T13" fmla="*/ 450 h 480"/>
                <a:gd name="T14" fmla="*/ 762 w 885"/>
                <a:gd name="T15" fmla="*/ 480 h 480"/>
                <a:gd name="T16" fmla="*/ 30 w 885"/>
                <a:gd name="T17" fmla="*/ 480 h 480"/>
                <a:gd name="T18" fmla="*/ 0 w 885"/>
                <a:gd name="T19" fmla="*/ 450 h 480"/>
                <a:gd name="T20" fmla="*/ 0 w 885"/>
                <a:gd name="T21" fmla="*/ 31 h 480"/>
                <a:gd name="T22" fmla="*/ 30 w 885"/>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5" h="480">
                  <a:moveTo>
                    <a:pt x="30" y="0"/>
                  </a:moveTo>
                  <a:cubicBezTo>
                    <a:pt x="762" y="0"/>
                    <a:pt x="762" y="0"/>
                    <a:pt x="762" y="0"/>
                  </a:cubicBezTo>
                  <a:cubicBezTo>
                    <a:pt x="779" y="0"/>
                    <a:pt x="792" y="14"/>
                    <a:pt x="792" y="31"/>
                  </a:cubicBezTo>
                  <a:cubicBezTo>
                    <a:pt x="792" y="170"/>
                    <a:pt x="792" y="170"/>
                    <a:pt x="792" y="170"/>
                  </a:cubicBezTo>
                  <a:cubicBezTo>
                    <a:pt x="885" y="230"/>
                    <a:pt x="885" y="230"/>
                    <a:pt x="885" y="230"/>
                  </a:cubicBezTo>
                  <a:cubicBezTo>
                    <a:pt x="792" y="281"/>
                    <a:pt x="792" y="281"/>
                    <a:pt x="792" y="281"/>
                  </a:cubicBezTo>
                  <a:cubicBezTo>
                    <a:pt x="792" y="450"/>
                    <a:pt x="792" y="450"/>
                    <a:pt x="792" y="450"/>
                  </a:cubicBezTo>
                  <a:cubicBezTo>
                    <a:pt x="792" y="467"/>
                    <a:pt x="779" y="480"/>
                    <a:pt x="762" y="480"/>
                  </a:cubicBezTo>
                  <a:cubicBezTo>
                    <a:pt x="30" y="480"/>
                    <a:pt x="30" y="480"/>
                    <a:pt x="30" y="480"/>
                  </a:cubicBezTo>
                  <a:cubicBezTo>
                    <a:pt x="13" y="480"/>
                    <a:pt x="0" y="467"/>
                    <a:pt x="0" y="450"/>
                  </a:cubicBezTo>
                  <a:cubicBezTo>
                    <a:pt x="0" y="31"/>
                    <a:pt x="0" y="31"/>
                    <a:pt x="0" y="31"/>
                  </a:cubicBezTo>
                  <a:cubicBezTo>
                    <a:pt x="0" y="14"/>
                    <a:pt x="13" y="0"/>
                    <a:pt x="30" y="0"/>
                  </a:cubicBezTo>
                  <a:close/>
                </a:path>
              </a:pathLst>
            </a:custGeom>
            <a:noFill/>
            <a:ln>
              <a:solidFill>
                <a:srgbClr val="F13B48"/>
              </a:solidFill>
            </a:ln>
          </p:spPr>
          <p:txBody>
            <a:bodyPr vert="horz" wrap="square" lIns="91440" tIns="45720" rIns="91440" bIns="45720" numCol="1" anchor="t" anchorCtr="0" compatLnSpc="1">
              <a:prstTxWarp prst="textNoShape">
                <a:avLst/>
              </a:prstTxWarp>
            </a:bodyPr>
            <a:lstStyle/>
            <a:p>
              <a:endParaRPr lang="en-US"/>
            </a:p>
          </p:txBody>
        </p:sp>
        <p:grpSp>
          <p:nvGrpSpPr>
            <p:cNvPr id="140" name="Group 77"/>
            <p:cNvGrpSpPr/>
            <p:nvPr/>
          </p:nvGrpSpPr>
          <p:grpSpPr>
            <a:xfrm rot="20885946">
              <a:off x="4381227" y="1871032"/>
              <a:ext cx="2013460" cy="924899"/>
              <a:chOff x="1595517" y="2238741"/>
              <a:chExt cx="2013460" cy="924899"/>
            </a:xfrm>
          </p:grpSpPr>
          <p:sp>
            <p:nvSpPr>
              <p:cNvPr id="141" name="Text Placeholder 2"/>
              <p:cNvSpPr txBox="1">
                <a:spLocks/>
              </p:cNvSpPr>
              <p:nvPr/>
            </p:nvSpPr>
            <p:spPr>
              <a:xfrm>
                <a:off x="1595517" y="2238741"/>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s-ES" sz="1800" b="1" dirty="0">
                    <a:solidFill>
                      <a:schemeClr val="tx1"/>
                    </a:solidFill>
                  </a:rPr>
                  <a:t>Creación del Departamento de Primera Infancia en el CONNA</a:t>
                </a:r>
                <a:endParaRPr lang="es-SV" sz="1800" b="1" dirty="0">
                  <a:solidFill>
                    <a:schemeClr val="tx1"/>
                  </a:solidFill>
                </a:endParaRPr>
              </a:p>
            </p:txBody>
          </p:sp>
          <p:sp>
            <p:nvSpPr>
              <p:cNvPr id="142" name="TextBox 79"/>
              <p:cNvSpPr txBox="1"/>
              <p:nvPr/>
            </p:nvSpPr>
            <p:spPr>
              <a:xfrm>
                <a:off x="1622706" y="2534377"/>
                <a:ext cx="1959531" cy="629263"/>
              </a:xfrm>
              <a:prstGeom prst="rect">
                <a:avLst/>
              </a:prstGeom>
              <a:noFill/>
            </p:spPr>
            <p:txBody>
              <a:bodyPr wrap="square" lIns="0" tIns="0" rIns="0" bIns="0" rtlCol="0">
                <a:spAutoFit/>
              </a:bodyPr>
              <a:lstStyle/>
              <a:p>
                <a:pPr algn="just"/>
                <a:r>
                  <a:rPr lang="es-SV" sz="1600" dirty="0"/>
                  <a:t> </a:t>
                </a:r>
                <a:r>
                  <a:rPr lang="es-ES" sz="1600" dirty="0"/>
                  <a:t>En el 2016 </a:t>
                </a:r>
                <a:r>
                  <a:rPr lang="es-ES" sz="1600" b="1" dirty="0"/>
                  <a:t>el Consejo Directivo del CONNA acordó</a:t>
                </a:r>
                <a:r>
                  <a:rPr lang="es-ES" sz="1600" dirty="0"/>
                  <a:t> </a:t>
                </a:r>
                <a:r>
                  <a:rPr lang="es-ES" sz="1600" b="1" dirty="0"/>
                  <a:t>la creación del Departamento de Primera Infancia</a:t>
                </a:r>
                <a:r>
                  <a:rPr lang="es-ES" sz="1600" dirty="0"/>
                  <a:t>, con el propósito de fortalecer la coordinación y articulación de los esfuerzos encaminados a la formulación de una Estrategia Nacional de Protección Integral para la Primera Infancia.</a:t>
                </a:r>
                <a:endParaRPr lang="es-SV" sz="1600" dirty="0"/>
              </a:p>
            </p:txBody>
          </p:sp>
        </p:grpSp>
      </p:grpSp>
      <p:grpSp>
        <p:nvGrpSpPr>
          <p:cNvPr id="143" name="Group 2"/>
          <p:cNvGrpSpPr/>
          <p:nvPr/>
        </p:nvGrpSpPr>
        <p:grpSpPr>
          <a:xfrm>
            <a:off x="0" y="2774131"/>
            <a:ext cx="8050168" cy="4054477"/>
            <a:chOff x="4283390" y="3343567"/>
            <a:chExt cx="2376431" cy="2883386"/>
          </a:xfrm>
        </p:grpSpPr>
        <p:sp>
          <p:nvSpPr>
            <p:cNvPr id="144" name="Freeform 5"/>
            <p:cNvSpPr>
              <a:spLocks/>
            </p:cNvSpPr>
            <p:nvPr/>
          </p:nvSpPr>
          <p:spPr bwMode="auto">
            <a:xfrm flipH="1">
              <a:off x="4283390" y="3343567"/>
              <a:ext cx="2376431" cy="2883386"/>
            </a:xfrm>
            <a:custGeom>
              <a:avLst/>
              <a:gdLst>
                <a:gd name="T0" fmla="*/ 30 w 885"/>
                <a:gd name="T1" fmla="*/ 0 h 480"/>
                <a:gd name="T2" fmla="*/ 762 w 885"/>
                <a:gd name="T3" fmla="*/ 0 h 480"/>
                <a:gd name="T4" fmla="*/ 792 w 885"/>
                <a:gd name="T5" fmla="*/ 31 h 480"/>
                <a:gd name="T6" fmla="*/ 792 w 885"/>
                <a:gd name="T7" fmla="*/ 170 h 480"/>
                <a:gd name="T8" fmla="*/ 885 w 885"/>
                <a:gd name="T9" fmla="*/ 230 h 480"/>
                <a:gd name="T10" fmla="*/ 792 w 885"/>
                <a:gd name="T11" fmla="*/ 281 h 480"/>
                <a:gd name="T12" fmla="*/ 792 w 885"/>
                <a:gd name="T13" fmla="*/ 450 h 480"/>
                <a:gd name="T14" fmla="*/ 762 w 885"/>
                <a:gd name="T15" fmla="*/ 480 h 480"/>
                <a:gd name="T16" fmla="*/ 30 w 885"/>
                <a:gd name="T17" fmla="*/ 480 h 480"/>
                <a:gd name="T18" fmla="*/ 0 w 885"/>
                <a:gd name="T19" fmla="*/ 450 h 480"/>
                <a:gd name="T20" fmla="*/ 0 w 885"/>
                <a:gd name="T21" fmla="*/ 31 h 480"/>
                <a:gd name="T22" fmla="*/ 30 w 885"/>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5" h="480">
                  <a:moveTo>
                    <a:pt x="30" y="0"/>
                  </a:moveTo>
                  <a:cubicBezTo>
                    <a:pt x="762" y="0"/>
                    <a:pt x="762" y="0"/>
                    <a:pt x="762" y="0"/>
                  </a:cubicBezTo>
                  <a:cubicBezTo>
                    <a:pt x="779" y="0"/>
                    <a:pt x="792" y="14"/>
                    <a:pt x="792" y="31"/>
                  </a:cubicBezTo>
                  <a:cubicBezTo>
                    <a:pt x="792" y="170"/>
                    <a:pt x="792" y="170"/>
                    <a:pt x="792" y="170"/>
                  </a:cubicBezTo>
                  <a:cubicBezTo>
                    <a:pt x="885" y="230"/>
                    <a:pt x="885" y="230"/>
                    <a:pt x="885" y="230"/>
                  </a:cubicBezTo>
                  <a:cubicBezTo>
                    <a:pt x="792" y="281"/>
                    <a:pt x="792" y="281"/>
                    <a:pt x="792" y="281"/>
                  </a:cubicBezTo>
                  <a:cubicBezTo>
                    <a:pt x="792" y="450"/>
                    <a:pt x="792" y="450"/>
                    <a:pt x="792" y="450"/>
                  </a:cubicBezTo>
                  <a:cubicBezTo>
                    <a:pt x="792" y="467"/>
                    <a:pt x="779" y="480"/>
                    <a:pt x="762" y="480"/>
                  </a:cubicBezTo>
                  <a:cubicBezTo>
                    <a:pt x="30" y="480"/>
                    <a:pt x="30" y="480"/>
                    <a:pt x="30" y="480"/>
                  </a:cubicBezTo>
                  <a:cubicBezTo>
                    <a:pt x="13" y="480"/>
                    <a:pt x="0" y="467"/>
                    <a:pt x="0" y="450"/>
                  </a:cubicBezTo>
                  <a:cubicBezTo>
                    <a:pt x="0" y="31"/>
                    <a:pt x="0" y="31"/>
                    <a:pt x="0" y="31"/>
                  </a:cubicBezTo>
                  <a:cubicBezTo>
                    <a:pt x="0" y="14"/>
                    <a:pt x="13" y="0"/>
                    <a:pt x="30" y="0"/>
                  </a:cubicBezTo>
                  <a:close/>
                </a:path>
              </a:pathLst>
            </a:custGeom>
            <a:noFill/>
            <a:ln>
              <a:solidFill>
                <a:srgbClr val="B2D235"/>
              </a:solidFill>
            </a:ln>
          </p:spPr>
          <p:txBody>
            <a:bodyPr vert="horz" wrap="square" lIns="91440" tIns="45720" rIns="91440" bIns="45720" numCol="1" anchor="t" anchorCtr="0" compatLnSpc="1">
              <a:prstTxWarp prst="textNoShape">
                <a:avLst/>
              </a:prstTxWarp>
            </a:bodyPr>
            <a:lstStyle/>
            <a:p>
              <a:endParaRPr lang="en-US"/>
            </a:p>
          </p:txBody>
        </p:sp>
        <p:grpSp>
          <p:nvGrpSpPr>
            <p:cNvPr id="145" name="Group 83"/>
            <p:cNvGrpSpPr/>
            <p:nvPr/>
          </p:nvGrpSpPr>
          <p:grpSpPr>
            <a:xfrm>
              <a:off x="4588339" y="3538744"/>
              <a:ext cx="2034847" cy="1734355"/>
              <a:chOff x="1573192" y="2372339"/>
              <a:chExt cx="2034847" cy="1734355"/>
            </a:xfrm>
          </p:grpSpPr>
          <p:sp>
            <p:nvSpPr>
              <p:cNvPr id="146" name="Text Placeholder 2"/>
              <p:cNvSpPr txBox="1">
                <a:spLocks/>
              </p:cNvSpPr>
              <p:nvPr/>
            </p:nvSpPr>
            <p:spPr>
              <a:xfrm>
                <a:off x="1573192" y="237233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SV" sz="1800" b="1" dirty="0">
                    <a:solidFill>
                      <a:schemeClr val="tx1"/>
                    </a:solidFill>
                  </a:rPr>
                  <a:t>Avance en la Estrategia Nacional  de Primera </a:t>
                </a:r>
                <a:r>
                  <a:rPr lang="es-SV" sz="1800" b="1" dirty="0" smtClean="0">
                    <a:solidFill>
                      <a:schemeClr val="tx1"/>
                    </a:solidFill>
                  </a:rPr>
                  <a:t>Infancia</a:t>
                </a:r>
                <a:endParaRPr lang="es-SV" sz="1800" dirty="0">
                  <a:solidFill>
                    <a:schemeClr val="tx1"/>
                  </a:solidFill>
                </a:endParaRPr>
              </a:p>
              <a:p>
                <a:pPr lvl="0" algn="l"/>
                <a:endParaRPr lang="es-SV" sz="1800" dirty="0">
                  <a:solidFill>
                    <a:schemeClr val="tx1"/>
                  </a:solidFill>
                </a:endParaRPr>
              </a:p>
            </p:txBody>
          </p:sp>
          <p:sp>
            <p:nvSpPr>
              <p:cNvPr id="147" name="TextBox 85"/>
              <p:cNvSpPr txBox="1"/>
              <p:nvPr/>
            </p:nvSpPr>
            <p:spPr>
              <a:xfrm>
                <a:off x="1593092" y="2530768"/>
                <a:ext cx="2014947" cy="1575926"/>
              </a:xfrm>
              <a:prstGeom prst="rect">
                <a:avLst/>
              </a:prstGeom>
              <a:noFill/>
            </p:spPr>
            <p:txBody>
              <a:bodyPr wrap="square" lIns="0" tIns="0" rIns="0" bIns="0" rtlCol="0">
                <a:spAutoFit/>
              </a:bodyPr>
              <a:lstStyle/>
              <a:p>
                <a:r>
                  <a:rPr lang="es-SV" dirty="0"/>
                  <a:t> </a:t>
                </a:r>
              </a:p>
              <a:p>
                <a:r>
                  <a:rPr lang="es-SV" dirty="0" smtClean="0"/>
                  <a:t>Se ha realizado una consulta </a:t>
                </a:r>
                <a:r>
                  <a:rPr lang="es-SV" dirty="0"/>
                  <a:t>con Instituciones que conforman la Mesa Técnica Intersectorial de Primera Infancia, Instituciones del Estado garantes de derechos de la niñez en la primera infancia (MINSAL, MINED, ISNA, CONNA, STPP, RNPN, PGR, DESPACHO DE LA PRIMERA DAMA), Agencias de cooperación internacional que trabajan en el área de primera (UNICEF, OPS-OMS) y diferentes espacios de articulación que desarrollan experiencias exitosas en primera </a:t>
                </a:r>
                <a:r>
                  <a:rPr lang="es-SV" dirty="0" smtClean="0"/>
                  <a:t>infancia.</a:t>
                </a:r>
                <a:endParaRPr lang="es-SV" dirty="0"/>
              </a:p>
            </p:txBody>
          </p:sp>
        </p:grpSp>
      </p:grpSp>
      <p:pic>
        <p:nvPicPr>
          <p:cNvPr id="2" name="Imagen 1"/>
          <p:cNvPicPr>
            <a:picLocks noChangeAspect="1"/>
          </p:cNvPicPr>
          <p:nvPr/>
        </p:nvPicPr>
        <p:blipFill rotWithShape="1">
          <a:blip r:embed="rId4" cstate="print">
            <a:extLst>
              <a:ext uri="{28A0092B-C50C-407E-A947-70E740481C1C}">
                <a14:useLocalDpi xmlns:a14="http://schemas.microsoft.com/office/drawing/2010/main" val="0"/>
              </a:ext>
            </a:extLst>
          </a:blip>
          <a:srcRect l="25381" t="7843" r="29652"/>
          <a:stretch/>
        </p:blipFill>
        <p:spPr>
          <a:xfrm>
            <a:off x="8373451" y="1777300"/>
            <a:ext cx="3541685" cy="4838930"/>
          </a:xfrm>
          <a:prstGeom prst="ellipse">
            <a:avLst/>
          </a:prstGeom>
          <a:ln>
            <a:noFill/>
          </a:ln>
          <a:effectLst>
            <a:softEdge rad="112500"/>
          </a:effectLst>
        </p:spPr>
      </p:pic>
    </p:spTree>
    <p:extLst>
      <p:ext uri="{BB962C8B-B14F-4D97-AF65-F5344CB8AC3E}">
        <p14:creationId xmlns:p14="http://schemas.microsoft.com/office/powerpoint/2010/main" val="196231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500"/>
                                        <p:tgtEl>
                                          <p:spTgt spid="13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3"/>
                                        </p:tgtEl>
                                        <p:attrNameLst>
                                          <p:attrName>style.visibility</p:attrName>
                                        </p:attrNameLst>
                                      </p:cBhvr>
                                      <p:to>
                                        <p:strVal val="visible"/>
                                      </p:to>
                                    </p:set>
                                    <p:animEffect transition="in" filter="wipe(left)">
                                      <p:cBhvr>
                                        <p:cTn id="11"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290220" y="0"/>
            <a:ext cx="1901780" cy="1901780"/>
          </a:xfrm>
          <a:prstGeom prst="rect">
            <a:avLst/>
          </a:prstGeom>
        </p:spPr>
      </p:pic>
      <p:pic>
        <p:nvPicPr>
          <p:cNvPr id="73" name="Imagen 72"/>
          <p:cNvPicPr>
            <a:picLocks noChangeAspect="1"/>
          </p:cNvPicPr>
          <p:nvPr/>
        </p:nvPicPr>
        <p:blipFill>
          <a:blip r:embed="rId3"/>
          <a:stretch>
            <a:fillRect/>
          </a:stretch>
        </p:blipFill>
        <p:spPr>
          <a:xfrm>
            <a:off x="10290220" y="0"/>
            <a:ext cx="1901780" cy="1901780"/>
          </a:xfrm>
          <a:prstGeom prst="rect">
            <a:avLst/>
          </a:prstGeom>
        </p:spPr>
      </p:pic>
      <p:grpSp>
        <p:nvGrpSpPr>
          <p:cNvPr id="148" name="Group 3"/>
          <p:cNvGrpSpPr/>
          <p:nvPr/>
        </p:nvGrpSpPr>
        <p:grpSpPr>
          <a:xfrm rot="20913872">
            <a:off x="285034" y="108891"/>
            <a:ext cx="11963115" cy="4721592"/>
            <a:chOff x="3328564" y="4821903"/>
            <a:chExt cx="3107292" cy="1155888"/>
          </a:xfrm>
        </p:grpSpPr>
        <p:sp>
          <p:nvSpPr>
            <p:cNvPr id="149" name="Freeform 5"/>
            <p:cNvSpPr>
              <a:spLocks/>
            </p:cNvSpPr>
            <p:nvPr/>
          </p:nvSpPr>
          <p:spPr bwMode="auto">
            <a:xfrm rot="723622" flipH="1" flipV="1">
              <a:off x="3328564" y="4821903"/>
              <a:ext cx="2536204" cy="1155888"/>
            </a:xfrm>
            <a:custGeom>
              <a:avLst/>
              <a:gdLst>
                <a:gd name="T0" fmla="*/ 30 w 885"/>
                <a:gd name="T1" fmla="*/ 0 h 480"/>
                <a:gd name="T2" fmla="*/ 762 w 885"/>
                <a:gd name="T3" fmla="*/ 0 h 480"/>
                <a:gd name="T4" fmla="*/ 792 w 885"/>
                <a:gd name="T5" fmla="*/ 31 h 480"/>
                <a:gd name="T6" fmla="*/ 792 w 885"/>
                <a:gd name="T7" fmla="*/ 170 h 480"/>
                <a:gd name="T8" fmla="*/ 885 w 885"/>
                <a:gd name="T9" fmla="*/ 230 h 480"/>
                <a:gd name="T10" fmla="*/ 792 w 885"/>
                <a:gd name="T11" fmla="*/ 281 h 480"/>
                <a:gd name="T12" fmla="*/ 792 w 885"/>
                <a:gd name="T13" fmla="*/ 450 h 480"/>
                <a:gd name="T14" fmla="*/ 762 w 885"/>
                <a:gd name="T15" fmla="*/ 480 h 480"/>
                <a:gd name="T16" fmla="*/ 30 w 885"/>
                <a:gd name="T17" fmla="*/ 480 h 480"/>
                <a:gd name="T18" fmla="*/ 0 w 885"/>
                <a:gd name="T19" fmla="*/ 450 h 480"/>
                <a:gd name="T20" fmla="*/ 0 w 885"/>
                <a:gd name="T21" fmla="*/ 31 h 480"/>
                <a:gd name="T22" fmla="*/ 30 w 885"/>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5" h="480">
                  <a:moveTo>
                    <a:pt x="30" y="0"/>
                  </a:moveTo>
                  <a:cubicBezTo>
                    <a:pt x="762" y="0"/>
                    <a:pt x="762" y="0"/>
                    <a:pt x="762" y="0"/>
                  </a:cubicBezTo>
                  <a:cubicBezTo>
                    <a:pt x="779" y="0"/>
                    <a:pt x="792" y="14"/>
                    <a:pt x="792" y="31"/>
                  </a:cubicBezTo>
                  <a:cubicBezTo>
                    <a:pt x="792" y="170"/>
                    <a:pt x="792" y="170"/>
                    <a:pt x="792" y="170"/>
                  </a:cubicBezTo>
                  <a:cubicBezTo>
                    <a:pt x="885" y="230"/>
                    <a:pt x="885" y="230"/>
                    <a:pt x="885" y="230"/>
                  </a:cubicBezTo>
                  <a:cubicBezTo>
                    <a:pt x="792" y="281"/>
                    <a:pt x="792" y="281"/>
                    <a:pt x="792" y="281"/>
                  </a:cubicBezTo>
                  <a:cubicBezTo>
                    <a:pt x="792" y="450"/>
                    <a:pt x="792" y="450"/>
                    <a:pt x="792" y="450"/>
                  </a:cubicBezTo>
                  <a:cubicBezTo>
                    <a:pt x="792" y="467"/>
                    <a:pt x="779" y="480"/>
                    <a:pt x="762" y="480"/>
                  </a:cubicBezTo>
                  <a:cubicBezTo>
                    <a:pt x="30" y="480"/>
                    <a:pt x="30" y="480"/>
                    <a:pt x="30" y="480"/>
                  </a:cubicBezTo>
                  <a:cubicBezTo>
                    <a:pt x="13" y="480"/>
                    <a:pt x="0" y="467"/>
                    <a:pt x="0" y="450"/>
                  </a:cubicBezTo>
                  <a:cubicBezTo>
                    <a:pt x="0" y="31"/>
                    <a:pt x="0" y="31"/>
                    <a:pt x="0" y="31"/>
                  </a:cubicBezTo>
                  <a:cubicBezTo>
                    <a:pt x="0" y="14"/>
                    <a:pt x="13" y="0"/>
                    <a:pt x="30" y="0"/>
                  </a:cubicBezTo>
                  <a:close/>
                </a:path>
              </a:pathLst>
            </a:custGeom>
            <a:noFill/>
            <a:ln>
              <a:solidFill>
                <a:srgbClr val="00BBD6"/>
              </a:solidFill>
            </a:ln>
          </p:spPr>
          <p:txBody>
            <a:bodyPr vert="horz" wrap="square" lIns="91440" tIns="45720" rIns="91440" bIns="45720" numCol="1" anchor="t" anchorCtr="0" compatLnSpc="1">
              <a:prstTxWarp prst="textNoShape">
                <a:avLst/>
              </a:prstTxWarp>
            </a:bodyPr>
            <a:lstStyle/>
            <a:p>
              <a:endParaRPr lang="en-US"/>
            </a:p>
          </p:txBody>
        </p:sp>
        <p:grpSp>
          <p:nvGrpSpPr>
            <p:cNvPr id="150" name="Group 80"/>
            <p:cNvGrpSpPr/>
            <p:nvPr/>
          </p:nvGrpSpPr>
          <p:grpSpPr>
            <a:xfrm rot="714054" flipH="1">
              <a:off x="3702284" y="4902186"/>
              <a:ext cx="2733572" cy="873083"/>
              <a:chOff x="1639472" y="2286542"/>
              <a:chExt cx="2733572" cy="873083"/>
            </a:xfrm>
          </p:grpSpPr>
          <p:sp>
            <p:nvSpPr>
              <p:cNvPr id="151" name="Text Placeholder 2"/>
              <p:cNvSpPr txBox="1">
                <a:spLocks/>
              </p:cNvSpPr>
              <p:nvPr/>
            </p:nvSpPr>
            <p:spPr>
              <a:xfrm>
                <a:off x="1639472" y="2286542"/>
                <a:ext cx="2201836" cy="11192"/>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s-SV" sz="1600" b="1" dirty="0">
                  <a:solidFill>
                    <a:schemeClr val="tx1"/>
                  </a:solidFill>
                </a:endParaRPr>
              </a:p>
            </p:txBody>
          </p:sp>
          <p:sp>
            <p:nvSpPr>
              <p:cNvPr id="152" name="TextBox 82"/>
              <p:cNvSpPr txBox="1"/>
              <p:nvPr/>
            </p:nvSpPr>
            <p:spPr>
              <a:xfrm>
                <a:off x="2215838" y="2526715"/>
                <a:ext cx="2157206" cy="632910"/>
              </a:xfrm>
              <a:prstGeom prst="rect">
                <a:avLst/>
              </a:prstGeom>
              <a:noFill/>
            </p:spPr>
            <p:txBody>
              <a:bodyPr wrap="square" lIns="0" tIns="0" rIns="0" bIns="0" rtlCol="0">
                <a:spAutoFit/>
              </a:bodyPr>
              <a:lstStyle/>
              <a:p>
                <a:pPr marL="342900" indent="-342900" algn="just">
                  <a:buFont typeface="Wingdings" panose="05000000000000000000" pitchFamily="2" charset="2"/>
                  <a:buChar char="Ø"/>
                </a:pPr>
                <a:r>
                  <a:rPr lang="es-SV" sz="2400" dirty="0"/>
                  <a:t>10 municipios formulan políticas municipales de niñez y </a:t>
                </a:r>
                <a:r>
                  <a:rPr lang="es-SV" sz="2400" dirty="0" smtClean="0"/>
                  <a:t>adolescencia;</a:t>
                </a:r>
              </a:p>
              <a:p>
                <a:pPr algn="just"/>
                <a:endParaRPr lang="es-SV" sz="2400" dirty="0" smtClean="0"/>
              </a:p>
              <a:p>
                <a:pPr marL="342900" indent="-342900" algn="just">
                  <a:buFont typeface="Wingdings" panose="05000000000000000000" pitchFamily="2" charset="2"/>
                  <a:buChar char="Ø"/>
                </a:pPr>
                <a:r>
                  <a:rPr lang="es-SV" sz="2400" dirty="0" smtClean="0"/>
                  <a:t> </a:t>
                </a:r>
                <a:r>
                  <a:rPr lang="es-SV" sz="2400" dirty="0"/>
                  <a:t>10 municipios actualizan o </a:t>
                </a:r>
                <a:r>
                  <a:rPr lang="es-SV" sz="2400" dirty="0" smtClean="0"/>
                  <a:t>han adecuado </a:t>
                </a:r>
                <a:r>
                  <a:rPr lang="es-SV" sz="2400" dirty="0"/>
                  <a:t>sus políticas </a:t>
                </a:r>
                <a:r>
                  <a:rPr lang="es-SV" sz="2400" dirty="0" smtClean="0"/>
                  <a:t>a </a:t>
                </a:r>
                <a:r>
                  <a:rPr lang="es-SV" sz="2400" dirty="0"/>
                  <a:t>los lineamientos de la Política Nacional de protección de la Niñez y de la Adolescencia. </a:t>
                </a:r>
                <a:r>
                  <a:rPr lang="es-SV" sz="2400" dirty="0" smtClean="0"/>
                  <a:t> </a:t>
                </a:r>
                <a:endParaRPr lang="es-SV" sz="2400" dirty="0"/>
              </a:p>
            </p:txBody>
          </p:sp>
        </p:grpSp>
      </p:grpSp>
      <p:pic>
        <p:nvPicPr>
          <p:cNvPr id="2" name="Imagen 1"/>
          <p:cNvPicPr>
            <a:picLocks noChangeAspect="1"/>
          </p:cNvPicPr>
          <p:nvPr/>
        </p:nvPicPr>
        <p:blipFill>
          <a:blip r:embed="rId4"/>
          <a:stretch>
            <a:fillRect/>
          </a:stretch>
        </p:blipFill>
        <p:spPr>
          <a:xfrm>
            <a:off x="8183944" y="3473579"/>
            <a:ext cx="3950550" cy="5639289"/>
          </a:xfrm>
          <a:prstGeom prst="rect">
            <a:avLst/>
          </a:prstGeom>
        </p:spPr>
      </p:pic>
    </p:spTree>
    <p:extLst>
      <p:ext uri="{BB962C8B-B14F-4D97-AF65-F5344CB8AC3E}">
        <p14:creationId xmlns:p14="http://schemas.microsoft.com/office/powerpoint/2010/main" val="249595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290220" y="0"/>
            <a:ext cx="1901780" cy="1901780"/>
          </a:xfrm>
          <a:prstGeom prst="rect">
            <a:avLst/>
          </a:prstGeom>
        </p:spPr>
      </p:pic>
      <p:grpSp>
        <p:nvGrpSpPr>
          <p:cNvPr id="68" name="Group 1"/>
          <p:cNvGrpSpPr/>
          <p:nvPr/>
        </p:nvGrpSpPr>
        <p:grpSpPr>
          <a:xfrm rot="717659">
            <a:off x="229596" y="537134"/>
            <a:ext cx="10083863" cy="1963481"/>
            <a:chOff x="3655667" y="1924933"/>
            <a:chExt cx="2883232" cy="1329589"/>
          </a:xfrm>
        </p:grpSpPr>
        <p:sp>
          <p:nvSpPr>
            <p:cNvPr id="69" name="Freeform 5"/>
            <p:cNvSpPr>
              <a:spLocks/>
            </p:cNvSpPr>
            <p:nvPr/>
          </p:nvSpPr>
          <p:spPr bwMode="auto">
            <a:xfrm rot="20876378" flipH="1">
              <a:off x="3655667" y="1944584"/>
              <a:ext cx="2854440" cy="1309938"/>
            </a:xfrm>
            <a:custGeom>
              <a:avLst/>
              <a:gdLst>
                <a:gd name="T0" fmla="*/ 30 w 885"/>
                <a:gd name="T1" fmla="*/ 0 h 480"/>
                <a:gd name="T2" fmla="*/ 762 w 885"/>
                <a:gd name="T3" fmla="*/ 0 h 480"/>
                <a:gd name="T4" fmla="*/ 792 w 885"/>
                <a:gd name="T5" fmla="*/ 31 h 480"/>
                <a:gd name="T6" fmla="*/ 792 w 885"/>
                <a:gd name="T7" fmla="*/ 170 h 480"/>
                <a:gd name="T8" fmla="*/ 885 w 885"/>
                <a:gd name="T9" fmla="*/ 230 h 480"/>
                <a:gd name="T10" fmla="*/ 792 w 885"/>
                <a:gd name="T11" fmla="*/ 281 h 480"/>
                <a:gd name="T12" fmla="*/ 792 w 885"/>
                <a:gd name="T13" fmla="*/ 450 h 480"/>
                <a:gd name="T14" fmla="*/ 762 w 885"/>
                <a:gd name="T15" fmla="*/ 480 h 480"/>
                <a:gd name="T16" fmla="*/ 30 w 885"/>
                <a:gd name="T17" fmla="*/ 480 h 480"/>
                <a:gd name="T18" fmla="*/ 0 w 885"/>
                <a:gd name="T19" fmla="*/ 450 h 480"/>
                <a:gd name="T20" fmla="*/ 0 w 885"/>
                <a:gd name="T21" fmla="*/ 31 h 480"/>
                <a:gd name="T22" fmla="*/ 30 w 885"/>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5" h="480">
                  <a:moveTo>
                    <a:pt x="30" y="0"/>
                  </a:moveTo>
                  <a:cubicBezTo>
                    <a:pt x="762" y="0"/>
                    <a:pt x="762" y="0"/>
                    <a:pt x="762" y="0"/>
                  </a:cubicBezTo>
                  <a:cubicBezTo>
                    <a:pt x="779" y="0"/>
                    <a:pt x="792" y="14"/>
                    <a:pt x="792" y="31"/>
                  </a:cubicBezTo>
                  <a:cubicBezTo>
                    <a:pt x="792" y="170"/>
                    <a:pt x="792" y="170"/>
                    <a:pt x="792" y="170"/>
                  </a:cubicBezTo>
                  <a:cubicBezTo>
                    <a:pt x="885" y="230"/>
                    <a:pt x="885" y="230"/>
                    <a:pt x="885" y="230"/>
                  </a:cubicBezTo>
                  <a:cubicBezTo>
                    <a:pt x="792" y="281"/>
                    <a:pt x="792" y="281"/>
                    <a:pt x="792" y="281"/>
                  </a:cubicBezTo>
                  <a:cubicBezTo>
                    <a:pt x="792" y="450"/>
                    <a:pt x="792" y="450"/>
                    <a:pt x="792" y="450"/>
                  </a:cubicBezTo>
                  <a:cubicBezTo>
                    <a:pt x="792" y="467"/>
                    <a:pt x="779" y="480"/>
                    <a:pt x="762" y="480"/>
                  </a:cubicBezTo>
                  <a:cubicBezTo>
                    <a:pt x="30" y="480"/>
                    <a:pt x="30" y="480"/>
                    <a:pt x="30" y="480"/>
                  </a:cubicBezTo>
                  <a:cubicBezTo>
                    <a:pt x="13" y="480"/>
                    <a:pt x="0" y="467"/>
                    <a:pt x="0" y="450"/>
                  </a:cubicBezTo>
                  <a:cubicBezTo>
                    <a:pt x="0" y="31"/>
                    <a:pt x="0" y="31"/>
                    <a:pt x="0" y="31"/>
                  </a:cubicBezTo>
                  <a:cubicBezTo>
                    <a:pt x="0" y="14"/>
                    <a:pt x="13" y="0"/>
                    <a:pt x="30" y="0"/>
                  </a:cubicBezTo>
                  <a:close/>
                </a:path>
              </a:pathLst>
            </a:custGeom>
            <a:noFill/>
            <a:ln>
              <a:solidFill>
                <a:srgbClr val="F13B48"/>
              </a:solidFill>
            </a:ln>
          </p:spPr>
          <p:txBody>
            <a:bodyPr vert="horz" wrap="square" lIns="91440" tIns="45720" rIns="91440" bIns="45720" numCol="1" anchor="t" anchorCtr="0" compatLnSpc="1">
              <a:prstTxWarp prst="textNoShape">
                <a:avLst/>
              </a:prstTxWarp>
            </a:bodyPr>
            <a:lstStyle/>
            <a:p>
              <a:endParaRPr lang="en-US"/>
            </a:p>
          </p:txBody>
        </p:sp>
        <p:grpSp>
          <p:nvGrpSpPr>
            <p:cNvPr id="70" name="Group 77"/>
            <p:cNvGrpSpPr/>
            <p:nvPr/>
          </p:nvGrpSpPr>
          <p:grpSpPr>
            <a:xfrm rot="20885946">
              <a:off x="3965331" y="1924933"/>
              <a:ext cx="2573568" cy="1084319"/>
              <a:chOff x="1154986" y="2261758"/>
              <a:chExt cx="2573568" cy="1084319"/>
            </a:xfrm>
          </p:grpSpPr>
          <p:sp>
            <p:nvSpPr>
              <p:cNvPr id="71" name="Text Placeholder 2"/>
              <p:cNvSpPr txBox="1">
                <a:spLocks/>
              </p:cNvSpPr>
              <p:nvPr/>
            </p:nvSpPr>
            <p:spPr>
              <a:xfrm>
                <a:off x="1154986" y="2261758"/>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s-SV" sz="2000" b="1" dirty="0">
                    <a:solidFill>
                      <a:schemeClr val="tx1"/>
                    </a:solidFill>
                  </a:rPr>
                  <a:t>Difusión  del conocimiento de los derechos de niñez y adolescencia.</a:t>
                </a:r>
              </a:p>
            </p:txBody>
          </p:sp>
          <p:sp>
            <p:nvSpPr>
              <p:cNvPr id="72" name="TextBox 79"/>
              <p:cNvSpPr txBox="1"/>
              <p:nvPr/>
            </p:nvSpPr>
            <p:spPr>
              <a:xfrm>
                <a:off x="1189937" y="2595788"/>
                <a:ext cx="2538617" cy="750289"/>
              </a:xfrm>
              <a:prstGeom prst="rect">
                <a:avLst/>
              </a:prstGeom>
              <a:noFill/>
            </p:spPr>
            <p:txBody>
              <a:bodyPr wrap="square" lIns="0" tIns="0" rIns="0" bIns="0" rtlCol="0">
                <a:spAutoFit/>
              </a:bodyPr>
              <a:lstStyle/>
              <a:p>
                <a:r>
                  <a:rPr lang="es-SV" dirty="0" smtClean="0"/>
                  <a:t>Se han desarrollado 45 jornadas  </a:t>
                </a:r>
                <a:r>
                  <a:rPr lang="es-SV" dirty="0"/>
                  <a:t>vinculadas al Plan El Salvador Seguro, atendiendo 8,990 personas, de ellas </a:t>
                </a:r>
                <a:r>
                  <a:rPr lang="es-SV" dirty="0" smtClean="0"/>
                  <a:t>5,969  </a:t>
                </a:r>
                <a:r>
                  <a:rPr lang="es-SV" dirty="0"/>
                  <a:t>niñas, niños y adolescentes, y  </a:t>
                </a:r>
                <a:r>
                  <a:rPr lang="es-SV" dirty="0" smtClean="0"/>
                  <a:t>3,021  </a:t>
                </a:r>
                <a:r>
                  <a:rPr lang="es-SV" dirty="0"/>
                  <a:t>personas adultas , </a:t>
                </a:r>
                <a:r>
                  <a:rPr lang="es-SV" dirty="0" smtClean="0"/>
                  <a:t>con </a:t>
                </a:r>
                <a:r>
                  <a:rPr lang="es-SV" dirty="0"/>
                  <a:t>la </a:t>
                </a:r>
                <a:r>
                  <a:rPr lang="es-SV" dirty="0" smtClean="0"/>
                  <a:t>participación entre otras  instituciones de  los Comités Municipales  de Prevención de la Violencia.</a:t>
                </a:r>
                <a:endParaRPr lang="es-SV" dirty="0"/>
              </a:p>
            </p:txBody>
          </p:sp>
        </p:grpSp>
      </p:grpSp>
      <p:grpSp>
        <p:nvGrpSpPr>
          <p:cNvPr id="73" name="Group 2"/>
          <p:cNvGrpSpPr/>
          <p:nvPr/>
        </p:nvGrpSpPr>
        <p:grpSpPr>
          <a:xfrm>
            <a:off x="1452563" y="2597963"/>
            <a:ext cx="10664902" cy="4412885"/>
            <a:chOff x="4283390" y="3343566"/>
            <a:chExt cx="2376431" cy="3022526"/>
          </a:xfrm>
        </p:grpSpPr>
        <p:sp>
          <p:nvSpPr>
            <p:cNvPr id="74" name="Freeform 5"/>
            <p:cNvSpPr>
              <a:spLocks/>
            </p:cNvSpPr>
            <p:nvPr/>
          </p:nvSpPr>
          <p:spPr bwMode="auto">
            <a:xfrm flipH="1">
              <a:off x="4283390" y="3343566"/>
              <a:ext cx="2376431" cy="2744060"/>
            </a:xfrm>
            <a:custGeom>
              <a:avLst/>
              <a:gdLst>
                <a:gd name="T0" fmla="*/ 30 w 885"/>
                <a:gd name="T1" fmla="*/ 0 h 480"/>
                <a:gd name="T2" fmla="*/ 762 w 885"/>
                <a:gd name="T3" fmla="*/ 0 h 480"/>
                <a:gd name="T4" fmla="*/ 792 w 885"/>
                <a:gd name="T5" fmla="*/ 31 h 480"/>
                <a:gd name="T6" fmla="*/ 792 w 885"/>
                <a:gd name="T7" fmla="*/ 170 h 480"/>
                <a:gd name="T8" fmla="*/ 885 w 885"/>
                <a:gd name="T9" fmla="*/ 230 h 480"/>
                <a:gd name="T10" fmla="*/ 792 w 885"/>
                <a:gd name="T11" fmla="*/ 281 h 480"/>
                <a:gd name="T12" fmla="*/ 792 w 885"/>
                <a:gd name="T13" fmla="*/ 450 h 480"/>
                <a:gd name="T14" fmla="*/ 762 w 885"/>
                <a:gd name="T15" fmla="*/ 480 h 480"/>
                <a:gd name="T16" fmla="*/ 30 w 885"/>
                <a:gd name="T17" fmla="*/ 480 h 480"/>
                <a:gd name="T18" fmla="*/ 0 w 885"/>
                <a:gd name="T19" fmla="*/ 450 h 480"/>
                <a:gd name="T20" fmla="*/ 0 w 885"/>
                <a:gd name="T21" fmla="*/ 31 h 480"/>
                <a:gd name="T22" fmla="*/ 30 w 885"/>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5" h="480">
                  <a:moveTo>
                    <a:pt x="30" y="0"/>
                  </a:moveTo>
                  <a:cubicBezTo>
                    <a:pt x="762" y="0"/>
                    <a:pt x="762" y="0"/>
                    <a:pt x="762" y="0"/>
                  </a:cubicBezTo>
                  <a:cubicBezTo>
                    <a:pt x="779" y="0"/>
                    <a:pt x="792" y="14"/>
                    <a:pt x="792" y="31"/>
                  </a:cubicBezTo>
                  <a:cubicBezTo>
                    <a:pt x="792" y="170"/>
                    <a:pt x="792" y="170"/>
                    <a:pt x="792" y="170"/>
                  </a:cubicBezTo>
                  <a:cubicBezTo>
                    <a:pt x="885" y="230"/>
                    <a:pt x="885" y="230"/>
                    <a:pt x="885" y="230"/>
                  </a:cubicBezTo>
                  <a:cubicBezTo>
                    <a:pt x="792" y="281"/>
                    <a:pt x="792" y="281"/>
                    <a:pt x="792" y="281"/>
                  </a:cubicBezTo>
                  <a:cubicBezTo>
                    <a:pt x="792" y="450"/>
                    <a:pt x="792" y="450"/>
                    <a:pt x="792" y="450"/>
                  </a:cubicBezTo>
                  <a:cubicBezTo>
                    <a:pt x="792" y="467"/>
                    <a:pt x="779" y="480"/>
                    <a:pt x="762" y="480"/>
                  </a:cubicBezTo>
                  <a:cubicBezTo>
                    <a:pt x="30" y="480"/>
                    <a:pt x="30" y="480"/>
                    <a:pt x="30" y="480"/>
                  </a:cubicBezTo>
                  <a:cubicBezTo>
                    <a:pt x="13" y="480"/>
                    <a:pt x="0" y="467"/>
                    <a:pt x="0" y="450"/>
                  </a:cubicBezTo>
                  <a:cubicBezTo>
                    <a:pt x="0" y="31"/>
                    <a:pt x="0" y="31"/>
                    <a:pt x="0" y="31"/>
                  </a:cubicBezTo>
                  <a:cubicBezTo>
                    <a:pt x="0" y="14"/>
                    <a:pt x="13" y="0"/>
                    <a:pt x="30" y="0"/>
                  </a:cubicBezTo>
                  <a:close/>
                </a:path>
              </a:pathLst>
            </a:custGeom>
            <a:noFill/>
            <a:ln>
              <a:solidFill>
                <a:srgbClr val="B2D235"/>
              </a:solidFill>
            </a:ln>
          </p:spPr>
          <p:txBody>
            <a:bodyPr vert="horz" wrap="square" lIns="91440" tIns="45720" rIns="91440" bIns="45720" numCol="1" anchor="t" anchorCtr="0" compatLnSpc="1">
              <a:prstTxWarp prst="textNoShape">
                <a:avLst/>
              </a:prstTxWarp>
            </a:bodyPr>
            <a:lstStyle/>
            <a:p>
              <a:endParaRPr lang="en-US"/>
            </a:p>
          </p:txBody>
        </p:sp>
        <p:grpSp>
          <p:nvGrpSpPr>
            <p:cNvPr id="75" name="Group 83"/>
            <p:cNvGrpSpPr/>
            <p:nvPr/>
          </p:nvGrpSpPr>
          <p:grpSpPr>
            <a:xfrm>
              <a:off x="4573975" y="3529125"/>
              <a:ext cx="2054296" cy="2836967"/>
              <a:chOff x="1558828" y="2362720"/>
              <a:chExt cx="2054296" cy="2836967"/>
            </a:xfrm>
          </p:grpSpPr>
          <p:sp>
            <p:nvSpPr>
              <p:cNvPr id="76" name="Text Placeholder 2"/>
              <p:cNvSpPr txBox="1">
                <a:spLocks/>
              </p:cNvSpPr>
              <p:nvPr/>
            </p:nvSpPr>
            <p:spPr>
              <a:xfrm>
                <a:off x="1558828" y="2362720"/>
                <a:ext cx="2054296"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s-SV" sz="2000" b="1" dirty="0" smtClean="0">
                    <a:solidFill>
                      <a:schemeClr val="tx1"/>
                    </a:solidFill>
                  </a:rPr>
                  <a:t>Se ha realizado prevención </a:t>
                </a:r>
                <a:r>
                  <a:rPr lang="es-SV" sz="2000" b="1" dirty="0">
                    <a:solidFill>
                      <a:schemeClr val="tx1"/>
                    </a:solidFill>
                  </a:rPr>
                  <a:t>de amenazas  y  vulneraciones al  derecho a la integridad física de niñas, niños y adolescentes</a:t>
                </a:r>
                <a:r>
                  <a:rPr lang="es-SV" sz="2000" b="1" dirty="0" smtClean="0">
                    <a:solidFill>
                      <a:schemeClr val="tx1"/>
                    </a:solidFill>
                  </a:rPr>
                  <a:t>.</a:t>
                </a:r>
                <a:endParaRPr lang="es-SV" sz="2000" b="1" dirty="0">
                  <a:solidFill>
                    <a:schemeClr val="tx1"/>
                  </a:solidFill>
                </a:endParaRPr>
              </a:p>
              <a:p>
                <a:pPr lvl="0" algn="l"/>
                <a:endParaRPr lang="es-SV" sz="1800" dirty="0">
                  <a:solidFill>
                    <a:schemeClr val="tx1"/>
                  </a:solidFill>
                </a:endParaRPr>
              </a:p>
            </p:txBody>
          </p:sp>
          <p:sp>
            <p:nvSpPr>
              <p:cNvPr id="77" name="TextBox 85"/>
              <p:cNvSpPr txBox="1"/>
              <p:nvPr/>
            </p:nvSpPr>
            <p:spPr>
              <a:xfrm>
                <a:off x="1587113" y="2670015"/>
                <a:ext cx="2026011" cy="2529672"/>
              </a:xfrm>
              <a:prstGeom prst="rect">
                <a:avLst/>
              </a:prstGeom>
              <a:noFill/>
            </p:spPr>
            <p:txBody>
              <a:bodyPr wrap="square" lIns="0" tIns="0" rIns="0" bIns="0" rtlCol="0">
                <a:spAutoFit/>
              </a:bodyPr>
              <a:lstStyle/>
              <a:p>
                <a:pPr marL="285750" indent="-285750" algn="just">
                  <a:buFont typeface="Arial" panose="020B0604020202020204" pitchFamily="34" charset="0"/>
                  <a:buChar char="•"/>
                </a:pPr>
                <a:endParaRPr lang="es-SV" sz="1600" b="1" dirty="0" smtClean="0"/>
              </a:p>
              <a:p>
                <a:pPr marL="285750" indent="-285750" algn="just">
                  <a:buFont typeface="Arial" panose="020B0604020202020204" pitchFamily="34" charset="0"/>
                  <a:buChar char="•"/>
                </a:pPr>
                <a:r>
                  <a:rPr lang="es-SV" sz="1600" b="1" dirty="0" smtClean="0"/>
                  <a:t>Promoción </a:t>
                </a:r>
                <a:r>
                  <a:rPr lang="es-SV" sz="1600" b="1" dirty="0"/>
                  <a:t>de la cultura del buen trato y disciplina </a:t>
                </a:r>
                <a:r>
                  <a:rPr lang="es-SV" sz="1600" b="1" dirty="0" smtClean="0"/>
                  <a:t>positiva, a través de la producción y realización de 52 programas de Habla Conmigo:  </a:t>
                </a:r>
                <a:r>
                  <a:rPr lang="es-SV" sz="1600" dirty="0" smtClean="0"/>
                  <a:t>C</a:t>
                </a:r>
                <a:r>
                  <a:rPr lang="es-ES" sz="1600" dirty="0" err="1" smtClean="0"/>
                  <a:t>on</a:t>
                </a:r>
                <a:r>
                  <a:rPr lang="es-ES" sz="1600" dirty="0" smtClean="0"/>
                  <a:t>  </a:t>
                </a:r>
                <a:r>
                  <a:rPr lang="es-ES" sz="1600" dirty="0"/>
                  <a:t>el  abordaje de temas tales como  : </a:t>
                </a:r>
                <a:r>
                  <a:rPr lang="es-ES" sz="1600" dirty="0" smtClean="0"/>
                  <a:t> </a:t>
                </a:r>
                <a:r>
                  <a:rPr lang="es-ES" sz="1600" dirty="0"/>
                  <a:t>“Conociendo los primeros años de vida de niñas y niños” y “Creando apego 	saludable con niñas y niños", "Acordando normas y límites con niñas y niños";  "Pautas para 	prevenir el involucramiento de niñez y adolescencia en maras o pandillas", </a:t>
                </a:r>
                <a:r>
                  <a:rPr lang="es-ES" sz="1600" dirty="0" smtClean="0"/>
                  <a:t>entre </a:t>
                </a:r>
                <a:r>
                  <a:rPr lang="es-ES" sz="1600" dirty="0"/>
                  <a:t>muchos otros</a:t>
                </a:r>
                <a:r>
                  <a:rPr lang="es-ES" sz="1600" dirty="0" smtClean="0"/>
                  <a:t>.</a:t>
                </a:r>
                <a:r>
                  <a:rPr lang="es-SV" sz="1600" dirty="0" smtClean="0"/>
                  <a:t>   </a:t>
                </a:r>
              </a:p>
              <a:p>
                <a:pPr algn="just"/>
                <a:endParaRPr lang="es-SV" sz="1600" dirty="0"/>
              </a:p>
              <a:p>
                <a:pPr algn="just"/>
                <a:r>
                  <a:rPr lang="es-SV" sz="1600" dirty="0" smtClean="0"/>
                  <a:t>              </a:t>
                </a:r>
                <a:endParaRPr lang="es-SV" sz="1600" dirty="0"/>
              </a:p>
              <a:p>
                <a:pPr marL="285750" indent="-285750" algn="just">
                  <a:buFont typeface="Arial" panose="020B0604020202020204" pitchFamily="34" charset="0"/>
                  <a:buChar char="•"/>
                </a:pPr>
                <a:r>
                  <a:rPr lang="es-SV" sz="1600" b="1" dirty="0"/>
                  <a:t>Prevención  del maltrato físico, psicológico y abuso </a:t>
                </a:r>
                <a:r>
                  <a:rPr lang="es-SV" sz="1600" b="1" dirty="0" smtClean="0"/>
                  <a:t>sexual : </a:t>
                </a:r>
                <a:r>
                  <a:rPr lang="es-SV" sz="1600" dirty="0" smtClean="0"/>
                  <a:t>Relanzamiento </a:t>
                </a:r>
                <a:r>
                  <a:rPr lang="es-SV" sz="1600" dirty="0"/>
                  <a:t>de la  campaña  </a:t>
                </a:r>
                <a:r>
                  <a:rPr lang="es-SV" sz="1600" dirty="0" smtClean="0"/>
                  <a:t>la “Protección </a:t>
                </a:r>
                <a:r>
                  <a:rPr lang="es-SV" sz="1600" dirty="0"/>
                  <a:t>Comienza en el Hogar” por segundo año consecutivo por el señor  Presidente de la República, Prof. Salvador Sánchez </a:t>
                </a:r>
                <a:r>
                  <a:rPr lang="es-SV" sz="1600" dirty="0" err="1"/>
                  <a:t>Cerén</a:t>
                </a:r>
                <a:r>
                  <a:rPr lang="es-SV" sz="1600" dirty="0"/>
                  <a:t> quien la presento  durante el programa "Casa </a:t>
                </a:r>
                <a:r>
                  <a:rPr lang="es-SV" sz="1600" dirty="0" smtClean="0"/>
                  <a:t>Abierta “.</a:t>
                </a:r>
              </a:p>
              <a:p>
                <a:pPr marL="285750" indent="-285750" algn="just">
                  <a:buFont typeface="Arial" panose="020B0604020202020204" pitchFamily="34" charset="0"/>
                  <a:buChar char="•"/>
                </a:pPr>
                <a:endParaRPr lang="es-SV" sz="1600" dirty="0"/>
              </a:p>
              <a:p>
                <a:pPr marL="285750" indent="-285750" algn="just">
                  <a:buFont typeface="Arial" panose="020B0604020202020204" pitchFamily="34" charset="0"/>
                  <a:buChar char="•"/>
                </a:pPr>
                <a:endParaRPr lang="es-SV" sz="1600" dirty="0" smtClean="0"/>
              </a:p>
              <a:p>
                <a:pPr marL="285750" indent="-285750" algn="just">
                  <a:buFont typeface="Arial" panose="020B0604020202020204" pitchFamily="34" charset="0"/>
                  <a:buChar char="•"/>
                </a:pPr>
                <a:endParaRPr lang="es-SV" sz="1600" dirty="0"/>
              </a:p>
              <a:p>
                <a:pPr marL="285750" indent="-285750" algn="just">
                  <a:buFont typeface="Arial" panose="020B0604020202020204" pitchFamily="34" charset="0"/>
                  <a:buChar char="•"/>
                </a:pPr>
                <a:endParaRPr lang="es-SV" sz="1600" dirty="0"/>
              </a:p>
            </p:txBody>
          </p:sp>
        </p:grpSp>
      </p:grpSp>
    </p:spTree>
    <p:extLst>
      <p:ext uri="{BB962C8B-B14F-4D97-AF65-F5344CB8AC3E}">
        <p14:creationId xmlns:p14="http://schemas.microsoft.com/office/powerpoint/2010/main" val="176233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left)">
                                      <p:cBhvr>
                                        <p:cTn id="1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367241" y="24979"/>
            <a:ext cx="1901780" cy="1901780"/>
          </a:xfrm>
          <a:prstGeom prst="rect">
            <a:avLst/>
          </a:prstGeom>
        </p:spPr>
      </p:pic>
      <p:pic>
        <p:nvPicPr>
          <p:cNvPr id="74" name="Imagen 73"/>
          <p:cNvPicPr>
            <a:picLocks noChangeAspect="1"/>
          </p:cNvPicPr>
          <p:nvPr/>
        </p:nvPicPr>
        <p:blipFill>
          <a:blip r:embed="rId3"/>
          <a:stretch>
            <a:fillRect/>
          </a:stretch>
        </p:blipFill>
        <p:spPr>
          <a:xfrm>
            <a:off x="10290220" y="0"/>
            <a:ext cx="1901780" cy="1901780"/>
          </a:xfrm>
          <a:prstGeom prst="rect">
            <a:avLst/>
          </a:prstGeom>
        </p:spPr>
      </p:pic>
      <p:grpSp>
        <p:nvGrpSpPr>
          <p:cNvPr id="139" name="Group 1"/>
          <p:cNvGrpSpPr/>
          <p:nvPr/>
        </p:nvGrpSpPr>
        <p:grpSpPr>
          <a:xfrm rot="717659">
            <a:off x="236571" y="43788"/>
            <a:ext cx="10055897" cy="2837728"/>
            <a:chOff x="3642641" y="1507113"/>
            <a:chExt cx="2875235" cy="1921591"/>
          </a:xfrm>
        </p:grpSpPr>
        <p:sp>
          <p:nvSpPr>
            <p:cNvPr id="140" name="Freeform 5"/>
            <p:cNvSpPr>
              <a:spLocks/>
            </p:cNvSpPr>
            <p:nvPr/>
          </p:nvSpPr>
          <p:spPr bwMode="auto">
            <a:xfrm rot="20876378" flipH="1">
              <a:off x="3663436" y="1942638"/>
              <a:ext cx="2854440" cy="1486066"/>
            </a:xfrm>
            <a:custGeom>
              <a:avLst/>
              <a:gdLst>
                <a:gd name="T0" fmla="*/ 30 w 885"/>
                <a:gd name="T1" fmla="*/ 0 h 480"/>
                <a:gd name="T2" fmla="*/ 762 w 885"/>
                <a:gd name="T3" fmla="*/ 0 h 480"/>
                <a:gd name="T4" fmla="*/ 792 w 885"/>
                <a:gd name="T5" fmla="*/ 31 h 480"/>
                <a:gd name="T6" fmla="*/ 792 w 885"/>
                <a:gd name="T7" fmla="*/ 170 h 480"/>
                <a:gd name="T8" fmla="*/ 885 w 885"/>
                <a:gd name="T9" fmla="*/ 230 h 480"/>
                <a:gd name="T10" fmla="*/ 792 w 885"/>
                <a:gd name="T11" fmla="*/ 281 h 480"/>
                <a:gd name="T12" fmla="*/ 792 w 885"/>
                <a:gd name="T13" fmla="*/ 450 h 480"/>
                <a:gd name="T14" fmla="*/ 762 w 885"/>
                <a:gd name="T15" fmla="*/ 480 h 480"/>
                <a:gd name="T16" fmla="*/ 30 w 885"/>
                <a:gd name="T17" fmla="*/ 480 h 480"/>
                <a:gd name="T18" fmla="*/ 0 w 885"/>
                <a:gd name="T19" fmla="*/ 450 h 480"/>
                <a:gd name="T20" fmla="*/ 0 w 885"/>
                <a:gd name="T21" fmla="*/ 31 h 480"/>
                <a:gd name="T22" fmla="*/ 30 w 885"/>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5" h="480">
                  <a:moveTo>
                    <a:pt x="30" y="0"/>
                  </a:moveTo>
                  <a:cubicBezTo>
                    <a:pt x="762" y="0"/>
                    <a:pt x="762" y="0"/>
                    <a:pt x="762" y="0"/>
                  </a:cubicBezTo>
                  <a:cubicBezTo>
                    <a:pt x="779" y="0"/>
                    <a:pt x="792" y="14"/>
                    <a:pt x="792" y="31"/>
                  </a:cubicBezTo>
                  <a:cubicBezTo>
                    <a:pt x="792" y="170"/>
                    <a:pt x="792" y="170"/>
                    <a:pt x="792" y="170"/>
                  </a:cubicBezTo>
                  <a:cubicBezTo>
                    <a:pt x="885" y="230"/>
                    <a:pt x="885" y="230"/>
                    <a:pt x="885" y="230"/>
                  </a:cubicBezTo>
                  <a:cubicBezTo>
                    <a:pt x="792" y="281"/>
                    <a:pt x="792" y="281"/>
                    <a:pt x="792" y="281"/>
                  </a:cubicBezTo>
                  <a:cubicBezTo>
                    <a:pt x="792" y="450"/>
                    <a:pt x="792" y="450"/>
                    <a:pt x="792" y="450"/>
                  </a:cubicBezTo>
                  <a:cubicBezTo>
                    <a:pt x="792" y="467"/>
                    <a:pt x="779" y="480"/>
                    <a:pt x="762" y="480"/>
                  </a:cubicBezTo>
                  <a:cubicBezTo>
                    <a:pt x="30" y="480"/>
                    <a:pt x="30" y="480"/>
                    <a:pt x="30" y="480"/>
                  </a:cubicBezTo>
                  <a:cubicBezTo>
                    <a:pt x="13" y="480"/>
                    <a:pt x="0" y="467"/>
                    <a:pt x="0" y="450"/>
                  </a:cubicBezTo>
                  <a:cubicBezTo>
                    <a:pt x="0" y="31"/>
                    <a:pt x="0" y="31"/>
                    <a:pt x="0" y="31"/>
                  </a:cubicBezTo>
                  <a:cubicBezTo>
                    <a:pt x="0" y="14"/>
                    <a:pt x="13" y="0"/>
                    <a:pt x="30" y="0"/>
                  </a:cubicBezTo>
                  <a:close/>
                </a:path>
              </a:pathLst>
            </a:custGeom>
            <a:noFill/>
            <a:ln>
              <a:solidFill>
                <a:srgbClr val="F13B48"/>
              </a:solidFill>
            </a:ln>
          </p:spPr>
          <p:txBody>
            <a:bodyPr vert="horz" wrap="square" lIns="91440" tIns="45720" rIns="91440" bIns="45720" numCol="1" anchor="t" anchorCtr="0" compatLnSpc="1">
              <a:prstTxWarp prst="textNoShape">
                <a:avLst/>
              </a:prstTxWarp>
            </a:bodyPr>
            <a:lstStyle/>
            <a:p>
              <a:endParaRPr lang="en-US"/>
            </a:p>
          </p:txBody>
        </p:sp>
        <p:grpSp>
          <p:nvGrpSpPr>
            <p:cNvPr id="141" name="Group 77"/>
            <p:cNvGrpSpPr/>
            <p:nvPr/>
          </p:nvGrpSpPr>
          <p:grpSpPr>
            <a:xfrm rot="20885946">
              <a:off x="3642641" y="1507113"/>
              <a:ext cx="2835424" cy="1830758"/>
              <a:chOff x="845618" y="1805353"/>
              <a:chExt cx="2835424" cy="1830758"/>
            </a:xfrm>
          </p:grpSpPr>
          <p:sp>
            <p:nvSpPr>
              <p:cNvPr id="142" name="Text Placeholder 2"/>
              <p:cNvSpPr txBox="1">
                <a:spLocks/>
              </p:cNvSpPr>
              <p:nvPr/>
            </p:nvSpPr>
            <p:spPr>
              <a:xfrm>
                <a:off x="845618" y="1805353"/>
                <a:ext cx="2835424" cy="605556"/>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s-SV" sz="1800" b="1" dirty="0" smtClean="0">
                    <a:solidFill>
                      <a:schemeClr val="tx1"/>
                    </a:solidFill>
                  </a:rPr>
                  <a:t>Se ha diseñado el  </a:t>
                </a:r>
                <a:r>
                  <a:rPr lang="es-SV" sz="1800" b="1" dirty="0">
                    <a:solidFill>
                      <a:schemeClr val="tx1"/>
                    </a:solidFill>
                  </a:rPr>
                  <a:t>Sistema Nacional de Información de la Niñez y de la </a:t>
                </a:r>
                <a:r>
                  <a:rPr lang="es-SV" sz="1800" b="1" dirty="0" smtClean="0">
                    <a:solidFill>
                      <a:schemeClr val="tx1"/>
                    </a:solidFill>
                  </a:rPr>
                  <a:t>Adolescencia: En fase de aprobación.</a:t>
                </a:r>
                <a:endParaRPr lang="es-SV" sz="1800" dirty="0">
                  <a:solidFill>
                    <a:schemeClr val="tx1"/>
                  </a:solidFill>
                </a:endParaRPr>
              </a:p>
            </p:txBody>
          </p:sp>
          <p:sp>
            <p:nvSpPr>
              <p:cNvPr id="143" name="TextBox 79"/>
              <p:cNvSpPr txBox="1"/>
              <p:nvPr/>
            </p:nvSpPr>
            <p:spPr>
              <a:xfrm>
                <a:off x="1161960" y="2468995"/>
                <a:ext cx="2471004" cy="1167116"/>
              </a:xfrm>
              <a:prstGeom prst="rect">
                <a:avLst/>
              </a:prstGeom>
              <a:noFill/>
            </p:spPr>
            <p:txBody>
              <a:bodyPr wrap="square" lIns="0" tIns="0" rIns="0" bIns="0" rtlCol="0">
                <a:spAutoFit/>
              </a:bodyPr>
              <a:lstStyle/>
              <a:p>
                <a:pPr algn="just"/>
                <a:r>
                  <a:rPr lang="es-SV" sz="1600" dirty="0" smtClean="0"/>
                  <a:t> También se  </a:t>
                </a:r>
                <a:r>
                  <a:rPr lang="es-SV" sz="1600" dirty="0"/>
                  <a:t>ha  fortalecido la plataforma virtual del mismo, </a:t>
                </a:r>
                <a:r>
                  <a:rPr lang="es-SV" sz="1600" dirty="0" smtClean="0"/>
                  <a:t> a través de los módulos : </a:t>
                </a:r>
              </a:p>
              <a:p>
                <a:pPr algn="just"/>
                <a:r>
                  <a:rPr lang="es-SV" sz="1600" dirty="0" smtClean="0"/>
                  <a:t>Sistema </a:t>
                </a:r>
                <a:r>
                  <a:rPr lang="es-SV" sz="1600" dirty="0"/>
                  <a:t>de Información de Denuncias SID, en su versión 4, </a:t>
                </a:r>
                <a:endParaRPr lang="es-SV" sz="1600" dirty="0" smtClean="0"/>
              </a:p>
              <a:p>
                <a:pPr algn="just"/>
                <a:r>
                  <a:rPr lang="es-SV" sz="1600" dirty="0" smtClean="0"/>
                  <a:t>Sub </a:t>
                </a:r>
                <a:r>
                  <a:rPr lang="es-SV" sz="1600" dirty="0"/>
                  <a:t>módulo del SINAES para la captura de datos sobre niñez retornada por migración irregular – CAIM, </a:t>
                </a:r>
                <a:r>
                  <a:rPr lang="es-SV" sz="1600" dirty="0" smtClean="0"/>
                  <a:t>Módulo </a:t>
                </a:r>
                <a:r>
                  <a:rPr lang="es-SV" sz="1600" dirty="0"/>
                  <a:t>SINAES para la publicación de datos estadísticos </a:t>
                </a:r>
                <a:r>
                  <a:rPr lang="es-SV" sz="1600" dirty="0" smtClean="0"/>
                  <a:t>.</a:t>
                </a:r>
              </a:p>
              <a:p>
                <a:pPr algn="just"/>
                <a:r>
                  <a:rPr lang="es-SV" sz="1600" dirty="0" smtClean="0"/>
                  <a:t>SE han definidos </a:t>
                </a:r>
                <a:r>
                  <a:rPr lang="es-SV" sz="1600" dirty="0"/>
                  <a:t>los indicadores </a:t>
                </a:r>
                <a:r>
                  <a:rPr lang="es-SV" sz="1600" dirty="0" smtClean="0"/>
                  <a:t>que </a:t>
                </a:r>
                <a:r>
                  <a:rPr lang="es-SV" sz="1600" dirty="0"/>
                  <a:t>dan cuenta de los avances en derechos de niñez y adolescencia a nivel nacional. </a:t>
                </a:r>
              </a:p>
              <a:p>
                <a:pPr algn="just"/>
                <a:r>
                  <a:rPr lang="es-SV" sz="1600" dirty="0"/>
                  <a:t>Se elaboró el perfil del proyecto para el financiamiento del SINAES.</a:t>
                </a:r>
              </a:p>
            </p:txBody>
          </p:sp>
        </p:grpSp>
      </p:grpSp>
      <p:grpSp>
        <p:nvGrpSpPr>
          <p:cNvPr id="144" name="Group 2"/>
          <p:cNvGrpSpPr/>
          <p:nvPr/>
        </p:nvGrpSpPr>
        <p:grpSpPr>
          <a:xfrm>
            <a:off x="239968" y="2987313"/>
            <a:ext cx="10776404" cy="3432538"/>
            <a:chOff x="4283390" y="3343567"/>
            <a:chExt cx="2376431" cy="2351055"/>
          </a:xfrm>
        </p:grpSpPr>
        <p:sp>
          <p:nvSpPr>
            <p:cNvPr id="145" name="Freeform 5"/>
            <p:cNvSpPr>
              <a:spLocks/>
            </p:cNvSpPr>
            <p:nvPr/>
          </p:nvSpPr>
          <p:spPr bwMode="auto">
            <a:xfrm flipH="1">
              <a:off x="4283390" y="3343567"/>
              <a:ext cx="2376431" cy="2351055"/>
            </a:xfrm>
            <a:custGeom>
              <a:avLst/>
              <a:gdLst>
                <a:gd name="T0" fmla="*/ 30 w 885"/>
                <a:gd name="T1" fmla="*/ 0 h 480"/>
                <a:gd name="T2" fmla="*/ 762 w 885"/>
                <a:gd name="T3" fmla="*/ 0 h 480"/>
                <a:gd name="T4" fmla="*/ 792 w 885"/>
                <a:gd name="T5" fmla="*/ 31 h 480"/>
                <a:gd name="T6" fmla="*/ 792 w 885"/>
                <a:gd name="T7" fmla="*/ 170 h 480"/>
                <a:gd name="T8" fmla="*/ 885 w 885"/>
                <a:gd name="T9" fmla="*/ 230 h 480"/>
                <a:gd name="T10" fmla="*/ 792 w 885"/>
                <a:gd name="T11" fmla="*/ 281 h 480"/>
                <a:gd name="T12" fmla="*/ 792 w 885"/>
                <a:gd name="T13" fmla="*/ 450 h 480"/>
                <a:gd name="T14" fmla="*/ 762 w 885"/>
                <a:gd name="T15" fmla="*/ 480 h 480"/>
                <a:gd name="T16" fmla="*/ 30 w 885"/>
                <a:gd name="T17" fmla="*/ 480 h 480"/>
                <a:gd name="T18" fmla="*/ 0 w 885"/>
                <a:gd name="T19" fmla="*/ 450 h 480"/>
                <a:gd name="T20" fmla="*/ 0 w 885"/>
                <a:gd name="T21" fmla="*/ 31 h 480"/>
                <a:gd name="T22" fmla="*/ 30 w 885"/>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5" h="480">
                  <a:moveTo>
                    <a:pt x="30" y="0"/>
                  </a:moveTo>
                  <a:cubicBezTo>
                    <a:pt x="762" y="0"/>
                    <a:pt x="762" y="0"/>
                    <a:pt x="762" y="0"/>
                  </a:cubicBezTo>
                  <a:cubicBezTo>
                    <a:pt x="779" y="0"/>
                    <a:pt x="792" y="14"/>
                    <a:pt x="792" y="31"/>
                  </a:cubicBezTo>
                  <a:cubicBezTo>
                    <a:pt x="792" y="170"/>
                    <a:pt x="792" y="170"/>
                    <a:pt x="792" y="170"/>
                  </a:cubicBezTo>
                  <a:cubicBezTo>
                    <a:pt x="885" y="230"/>
                    <a:pt x="885" y="230"/>
                    <a:pt x="885" y="230"/>
                  </a:cubicBezTo>
                  <a:cubicBezTo>
                    <a:pt x="792" y="281"/>
                    <a:pt x="792" y="281"/>
                    <a:pt x="792" y="281"/>
                  </a:cubicBezTo>
                  <a:cubicBezTo>
                    <a:pt x="792" y="450"/>
                    <a:pt x="792" y="450"/>
                    <a:pt x="792" y="450"/>
                  </a:cubicBezTo>
                  <a:cubicBezTo>
                    <a:pt x="792" y="467"/>
                    <a:pt x="779" y="480"/>
                    <a:pt x="762" y="480"/>
                  </a:cubicBezTo>
                  <a:cubicBezTo>
                    <a:pt x="30" y="480"/>
                    <a:pt x="30" y="480"/>
                    <a:pt x="30" y="480"/>
                  </a:cubicBezTo>
                  <a:cubicBezTo>
                    <a:pt x="13" y="480"/>
                    <a:pt x="0" y="467"/>
                    <a:pt x="0" y="450"/>
                  </a:cubicBezTo>
                  <a:cubicBezTo>
                    <a:pt x="0" y="31"/>
                    <a:pt x="0" y="31"/>
                    <a:pt x="0" y="31"/>
                  </a:cubicBezTo>
                  <a:cubicBezTo>
                    <a:pt x="0" y="14"/>
                    <a:pt x="13" y="0"/>
                    <a:pt x="30" y="0"/>
                  </a:cubicBezTo>
                  <a:close/>
                </a:path>
              </a:pathLst>
            </a:custGeom>
            <a:noFill/>
            <a:ln>
              <a:solidFill>
                <a:srgbClr val="B2D235"/>
              </a:solidFill>
            </a:ln>
          </p:spPr>
          <p:txBody>
            <a:bodyPr vert="horz" wrap="square" lIns="91440" tIns="45720" rIns="91440" bIns="45720" numCol="1" anchor="t" anchorCtr="0" compatLnSpc="1">
              <a:prstTxWarp prst="textNoShape">
                <a:avLst/>
              </a:prstTxWarp>
            </a:bodyPr>
            <a:lstStyle/>
            <a:p>
              <a:endParaRPr lang="en-US"/>
            </a:p>
          </p:txBody>
        </p:sp>
        <p:grpSp>
          <p:nvGrpSpPr>
            <p:cNvPr id="146" name="Group 83"/>
            <p:cNvGrpSpPr/>
            <p:nvPr/>
          </p:nvGrpSpPr>
          <p:grpSpPr>
            <a:xfrm>
              <a:off x="4543609" y="3529125"/>
              <a:ext cx="2084662" cy="1965142"/>
              <a:chOff x="1528462" y="2362720"/>
              <a:chExt cx="2084662" cy="1965142"/>
            </a:xfrm>
          </p:grpSpPr>
          <p:sp>
            <p:nvSpPr>
              <p:cNvPr id="147" name="Text Placeholder 2"/>
              <p:cNvSpPr txBox="1">
                <a:spLocks/>
              </p:cNvSpPr>
              <p:nvPr/>
            </p:nvSpPr>
            <p:spPr>
              <a:xfrm>
                <a:off x="1528462" y="2362720"/>
                <a:ext cx="2084662" cy="381184"/>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s-SV" sz="1800" b="1" dirty="0" smtClean="0">
                    <a:solidFill>
                      <a:schemeClr val="tx1"/>
                    </a:solidFill>
                  </a:rPr>
                  <a:t>Se ha generado  los siguientes  estudios e informes  , que  </a:t>
                </a:r>
                <a:r>
                  <a:rPr lang="es-SV" sz="1800" b="1" dirty="0">
                    <a:solidFill>
                      <a:schemeClr val="tx1"/>
                    </a:solidFill>
                  </a:rPr>
                  <a:t>orienta la adecuada y oportuna toma de decisiones en la defensa y protección de </a:t>
                </a:r>
                <a:r>
                  <a:rPr lang="es-SV" sz="1800" b="1" dirty="0" smtClean="0">
                    <a:solidFill>
                      <a:schemeClr val="tx1"/>
                    </a:solidFill>
                  </a:rPr>
                  <a:t>los  derechos de la niñez y adolescencia  : </a:t>
                </a:r>
                <a:endParaRPr lang="es-SV" sz="1800" dirty="0">
                  <a:solidFill>
                    <a:schemeClr val="tx1"/>
                  </a:solidFill>
                </a:endParaRPr>
              </a:p>
            </p:txBody>
          </p:sp>
          <p:sp>
            <p:nvSpPr>
              <p:cNvPr id="148" name="TextBox 85"/>
              <p:cNvSpPr txBox="1"/>
              <p:nvPr/>
            </p:nvSpPr>
            <p:spPr>
              <a:xfrm>
                <a:off x="1584913" y="2810059"/>
                <a:ext cx="2026011" cy="1517803"/>
              </a:xfrm>
              <a:prstGeom prst="rect">
                <a:avLst/>
              </a:prstGeom>
              <a:noFill/>
            </p:spPr>
            <p:txBody>
              <a:bodyPr wrap="square" lIns="0" tIns="0" rIns="0" bIns="0" rtlCol="0">
                <a:spAutoFit/>
              </a:bodyPr>
              <a:lstStyle/>
              <a:p>
                <a:pPr marL="285750" lvl="0" indent="-285750" algn="just">
                  <a:buFont typeface="Arial" panose="020B0604020202020204" pitchFamily="34" charset="0"/>
                  <a:buChar char="•"/>
                </a:pPr>
                <a:r>
                  <a:rPr lang="es-MX" sz="1600" dirty="0"/>
                  <a:t>Estudio de inversión en niñez y adolescencia con énfasis en el derecho a la educación.  Para aprobación del Consejo Directivo </a:t>
                </a:r>
                <a:endParaRPr lang="es-MX" sz="1600" dirty="0" smtClean="0"/>
              </a:p>
              <a:p>
                <a:pPr marL="285750" lvl="0" indent="-285750" algn="just">
                  <a:buFont typeface="Arial" panose="020B0604020202020204" pitchFamily="34" charset="0"/>
                  <a:buChar char="•"/>
                </a:pPr>
                <a:r>
                  <a:rPr lang="es-MX" sz="1600" dirty="0" smtClean="0"/>
                  <a:t>Actualización </a:t>
                </a:r>
                <a:r>
                  <a:rPr lang="es-MX" sz="1600" dirty="0"/>
                  <a:t>del informe  sobre el Estado de situación de los Derechos de Niñez y Adolescencia, </a:t>
                </a:r>
                <a:r>
                  <a:rPr lang="es-MX" sz="1600" dirty="0" smtClean="0"/>
                  <a:t>2015.</a:t>
                </a:r>
              </a:p>
              <a:p>
                <a:pPr marL="285750" lvl="0" indent="-285750" algn="just">
                  <a:buFont typeface="Arial" panose="020B0604020202020204" pitchFamily="34" charset="0"/>
                  <a:buChar char="•"/>
                </a:pPr>
                <a:r>
                  <a:rPr lang="es-MX" sz="1600" dirty="0" smtClean="0"/>
                  <a:t>Informe  </a:t>
                </a:r>
                <a:r>
                  <a:rPr lang="es-MX" sz="1600" dirty="0"/>
                  <a:t>V y VI de país sobre la aplicación de la Convención sobre los Derechos del Niño Informe de cumplimiento de la Convención sobre los Derechos Humanos de las Personas con Discapacidad</a:t>
                </a:r>
                <a:r>
                  <a:rPr lang="es-MX" sz="1600" dirty="0" smtClean="0"/>
                  <a:t>.</a:t>
                </a:r>
              </a:p>
              <a:p>
                <a:pPr marL="285750" lvl="0" indent="-285750" algn="just">
                  <a:buFont typeface="Arial" panose="020B0604020202020204" pitchFamily="34" charset="0"/>
                  <a:buChar char="•"/>
                </a:pPr>
                <a:r>
                  <a:rPr lang="es-MX" sz="1600" dirty="0" smtClean="0"/>
                  <a:t>Insumos </a:t>
                </a:r>
                <a:r>
                  <a:rPr lang="es-MX" sz="1600" dirty="0"/>
                  <a:t>para diferentes instituciones en materia de trabajo infantil</a:t>
                </a:r>
                <a:r>
                  <a:rPr lang="es-MX" sz="1600" dirty="0" smtClean="0"/>
                  <a:t>, </a:t>
                </a:r>
                <a:r>
                  <a:rPr lang="es-MX" sz="1600" dirty="0"/>
                  <a:t>delitos cibernéticos, violencia, responsabilidad penal de adolescentes, </a:t>
                </a:r>
                <a:r>
                  <a:rPr lang="es-MX" sz="1600" dirty="0" smtClean="0"/>
                  <a:t>aportes </a:t>
                </a:r>
                <a:r>
                  <a:rPr lang="es-MX" sz="1600" dirty="0"/>
                  <a:t>para el Informe del Pacto Internacional de Derechos Civiles y Políticos, avance en el cumplimiento de las recomendaciones del Comité Derechos Económicos, Sociales y Culturales al III, IV y V informe de </a:t>
                </a:r>
                <a:r>
                  <a:rPr lang="es-MX" sz="1600" dirty="0" smtClean="0"/>
                  <a:t>país, entre otros. </a:t>
                </a:r>
                <a:endParaRPr lang="es-SV" sz="1600" dirty="0"/>
              </a:p>
            </p:txBody>
          </p:sp>
        </p:grpSp>
      </p:grpSp>
    </p:spTree>
    <p:extLst>
      <p:ext uri="{BB962C8B-B14F-4D97-AF65-F5344CB8AC3E}">
        <p14:creationId xmlns:p14="http://schemas.microsoft.com/office/powerpoint/2010/main" val="309007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wipe(left)">
                                      <p:cBhvr>
                                        <p:cTn id="7" dur="500"/>
                                        <p:tgtEl>
                                          <p:spTgt spid="13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4"/>
                                        </p:tgtEl>
                                        <p:attrNameLst>
                                          <p:attrName>style.visibility</p:attrName>
                                        </p:attrNameLst>
                                      </p:cBhvr>
                                      <p:to>
                                        <p:strVal val="visible"/>
                                      </p:to>
                                    </p:set>
                                    <p:animEffect transition="in" filter="wipe(left)">
                                      <p:cBhvr>
                                        <p:cTn id="11"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9" name="Imagen 148"/>
          <p:cNvPicPr>
            <a:picLocks noChangeAspect="1"/>
          </p:cNvPicPr>
          <p:nvPr/>
        </p:nvPicPr>
        <p:blipFill>
          <a:blip r:embed="rId3"/>
          <a:stretch>
            <a:fillRect/>
          </a:stretch>
        </p:blipFill>
        <p:spPr>
          <a:xfrm>
            <a:off x="10290220" y="0"/>
            <a:ext cx="1901780" cy="1901780"/>
          </a:xfrm>
          <a:prstGeom prst="rect">
            <a:avLst/>
          </a:prstGeom>
        </p:spPr>
      </p:pic>
      <p:pic>
        <p:nvPicPr>
          <p:cNvPr id="150" name="Imagen 149"/>
          <p:cNvPicPr>
            <a:picLocks noChangeAspect="1"/>
          </p:cNvPicPr>
          <p:nvPr/>
        </p:nvPicPr>
        <p:blipFill>
          <a:blip r:embed="rId3"/>
          <a:stretch>
            <a:fillRect/>
          </a:stretch>
        </p:blipFill>
        <p:spPr>
          <a:xfrm>
            <a:off x="10273298" y="-364502"/>
            <a:ext cx="1901780" cy="1901780"/>
          </a:xfrm>
          <a:prstGeom prst="rect">
            <a:avLst/>
          </a:prstGeom>
        </p:spPr>
      </p:pic>
      <p:grpSp>
        <p:nvGrpSpPr>
          <p:cNvPr id="215" name="Group 1"/>
          <p:cNvGrpSpPr/>
          <p:nvPr/>
        </p:nvGrpSpPr>
        <p:grpSpPr>
          <a:xfrm rot="717659">
            <a:off x="-63830" y="1138737"/>
            <a:ext cx="11455520" cy="5109092"/>
            <a:chOff x="3804892" y="1722631"/>
            <a:chExt cx="2735745" cy="1861667"/>
          </a:xfrm>
        </p:grpSpPr>
        <p:sp>
          <p:nvSpPr>
            <p:cNvPr id="216" name="Freeform 5"/>
            <p:cNvSpPr>
              <a:spLocks/>
            </p:cNvSpPr>
            <p:nvPr/>
          </p:nvSpPr>
          <p:spPr bwMode="auto">
            <a:xfrm rot="20876378" flipH="1">
              <a:off x="3804892" y="1763598"/>
              <a:ext cx="2735745" cy="1781570"/>
            </a:xfrm>
            <a:custGeom>
              <a:avLst/>
              <a:gdLst>
                <a:gd name="T0" fmla="*/ 30 w 885"/>
                <a:gd name="T1" fmla="*/ 0 h 480"/>
                <a:gd name="T2" fmla="*/ 762 w 885"/>
                <a:gd name="T3" fmla="*/ 0 h 480"/>
                <a:gd name="T4" fmla="*/ 792 w 885"/>
                <a:gd name="T5" fmla="*/ 31 h 480"/>
                <a:gd name="T6" fmla="*/ 792 w 885"/>
                <a:gd name="T7" fmla="*/ 170 h 480"/>
                <a:gd name="T8" fmla="*/ 885 w 885"/>
                <a:gd name="T9" fmla="*/ 230 h 480"/>
                <a:gd name="T10" fmla="*/ 792 w 885"/>
                <a:gd name="T11" fmla="*/ 281 h 480"/>
                <a:gd name="T12" fmla="*/ 792 w 885"/>
                <a:gd name="T13" fmla="*/ 450 h 480"/>
                <a:gd name="T14" fmla="*/ 762 w 885"/>
                <a:gd name="T15" fmla="*/ 480 h 480"/>
                <a:gd name="T16" fmla="*/ 30 w 885"/>
                <a:gd name="T17" fmla="*/ 480 h 480"/>
                <a:gd name="T18" fmla="*/ 0 w 885"/>
                <a:gd name="T19" fmla="*/ 450 h 480"/>
                <a:gd name="T20" fmla="*/ 0 w 885"/>
                <a:gd name="T21" fmla="*/ 31 h 480"/>
                <a:gd name="T22" fmla="*/ 30 w 885"/>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5" h="480">
                  <a:moveTo>
                    <a:pt x="30" y="0"/>
                  </a:moveTo>
                  <a:cubicBezTo>
                    <a:pt x="762" y="0"/>
                    <a:pt x="762" y="0"/>
                    <a:pt x="762" y="0"/>
                  </a:cubicBezTo>
                  <a:cubicBezTo>
                    <a:pt x="779" y="0"/>
                    <a:pt x="792" y="14"/>
                    <a:pt x="792" y="31"/>
                  </a:cubicBezTo>
                  <a:cubicBezTo>
                    <a:pt x="792" y="170"/>
                    <a:pt x="792" y="170"/>
                    <a:pt x="792" y="170"/>
                  </a:cubicBezTo>
                  <a:cubicBezTo>
                    <a:pt x="885" y="230"/>
                    <a:pt x="885" y="230"/>
                    <a:pt x="885" y="230"/>
                  </a:cubicBezTo>
                  <a:cubicBezTo>
                    <a:pt x="792" y="281"/>
                    <a:pt x="792" y="281"/>
                    <a:pt x="792" y="281"/>
                  </a:cubicBezTo>
                  <a:cubicBezTo>
                    <a:pt x="792" y="450"/>
                    <a:pt x="792" y="450"/>
                    <a:pt x="792" y="450"/>
                  </a:cubicBezTo>
                  <a:cubicBezTo>
                    <a:pt x="792" y="467"/>
                    <a:pt x="779" y="480"/>
                    <a:pt x="762" y="480"/>
                  </a:cubicBezTo>
                  <a:cubicBezTo>
                    <a:pt x="30" y="480"/>
                    <a:pt x="30" y="480"/>
                    <a:pt x="30" y="480"/>
                  </a:cubicBezTo>
                  <a:cubicBezTo>
                    <a:pt x="13" y="480"/>
                    <a:pt x="0" y="467"/>
                    <a:pt x="0" y="450"/>
                  </a:cubicBezTo>
                  <a:cubicBezTo>
                    <a:pt x="0" y="31"/>
                    <a:pt x="0" y="31"/>
                    <a:pt x="0" y="31"/>
                  </a:cubicBezTo>
                  <a:cubicBezTo>
                    <a:pt x="0" y="14"/>
                    <a:pt x="13" y="0"/>
                    <a:pt x="30" y="0"/>
                  </a:cubicBezTo>
                  <a:close/>
                </a:path>
              </a:pathLst>
            </a:custGeom>
            <a:noFill/>
            <a:ln>
              <a:solidFill>
                <a:srgbClr val="F13B48"/>
              </a:solidFill>
            </a:ln>
          </p:spPr>
          <p:txBody>
            <a:bodyPr vert="horz" wrap="square" lIns="91440" tIns="45720" rIns="91440" bIns="45720" numCol="1" anchor="t" anchorCtr="0" compatLnSpc="1">
              <a:prstTxWarp prst="textNoShape">
                <a:avLst/>
              </a:prstTxWarp>
            </a:bodyPr>
            <a:lstStyle/>
            <a:p>
              <a:endParaRPr lang="en-US"/>
            </a:p>
          </p:txBody>
        </p:sp>
        <p:grpSp>
          <p:nvGrpSpPr>
            <p:cNvPr id="217" name="Group 77"/>
            <p:cNvGrpSpPr/>
            <p:nvPr/>
          </p:nvGrpSpPr>
          <p:grpSpPr>
            <a:xfrm rot="20885946">
              <a:off x="3970459" y="1722631"/>
              <a:ext cx="2539197" cy="1861667"/>
              <a:chOff x="1121941" y="2052967"/>
              <a:chExt cx="2539197" cy="1861667"/>
            </a:xfrm>
          </p:grpSpPr>
          <p:sp>
            <p:nvSpPr>
              <p:cNvPr id="218" name="Text Placeholder 2"/>
              <p:cNvSpPr txBox="1">
                <a:spLocks/>
              </p:cNvSpPr>
              <p:nvPr/>
            </p:nvSpPr>
            <p:spPr>
              <a:xfrm rot="21596395">
                <a:off x="1121941" y="2092210"/>
                <a:ext cx="2534577"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s-ES" sz="1800" b="1" dirty="0">
                    <a:solidFill>
                      <a:schemeClr val="tx1"/>
                    </a:solidFill>
                  </a:rPr>
                  <a:t>Vigilancia del respeto a los derechos de niñas, niños y adolescentes sujetos a adopción y bajo medidas de acogimiento institucional</a:t>
                </a:r>
                <a:r>
                  <a:rPr lang="es-ES" sz="1800" b="1" dirty="0"/>
                  <a:t>.</a:t>
                </a:r>
                <a:endParaRPr lang="es-SV" sz="1800" dirty="0"/>
              </a:p>
            </p:txBody>
          </p:sp>
          <p:sp>
            <p:nvSpPr>
              <p:cNvPr id="219" name="TextBox 79"/>
              <p:cNvSpPr txBox="1"/>
              <p:nvPr/>
            </p:nvSpPr>
            <p:spPr>
              <a:xfrm>
                <a:off x="1317351" y="2052967"/>
                <a:ext cx="2343787" cy="1861667"/>
              </a:xfrm>
              <a:prstGeom prst="rect">
                <a:avLst/>
              </a:prstGeom>
              <a:noFill/>
            </p:spPr>
            <p:txBody>
              <a:bodyPr wrap="square" lIns="0" tIns="0" rIns="0" bIns="0" rtlCol="0">
                <a:spAutoFit/>
              </a:bodyPr>
              <a:lstStyle/>
              <a:p>
                <a:pPr algn="just"/>
                <a:endParaRPr lang="es-ES" sz="1600" dirty="0" smtClean="0"/>
              </a:p>
              <a:p>
                <a:pPr algn="just"/>
                <a:endParaRPr lang="es-ES" sz="1600" dirty="0"/>
              </a:p>
              <a:p>
                <a:pPr algn="just"/>
                <a:endParaRPr lang="es-ES" sz="1600" dirty="0" smtClean="0"/>
              </a:p>
              <a:p>
                <a:pPr algn="just"/>
                <a:r>
                  <a:rPr lang="es-ES" b="1" dirty="0" smtClean="0"/>
                  <a:t>Respeto a los Derechos de las niñas, niños, y adolescentes sujetos a adopción :</a:t>
                </a:r>
              </a:p>
              <a:p>
                <a:pPr algn="just"/>
                <a:endParaRPr lang="es-ES" sz="1600" dirty="0" smtClean="0"/>
              </a:p>
              <a:p>
                <a:pPr marL="285750" indent="-285750">
                  <a:buFont typeface="Wingdings" panose="05000000000000000000" pitchFamily="2" charset="2"/>
                  <a:buChar char="Ø"/>
                </a:pPr>
                <a:r>
                  <a:rPr lang="es-ES" dirty="0"/>
                  <a:t>Estudio situacional sobre el cumplimiento de derechos de las niñas, niños y adolescentes sujetos a adopción en el ámbito administrativo”, en fase de </a:t>
                </a:r>
                <a:r>
                  <a:rPr lang="es-ES" dirty="0" smtClean="0"/>
                  <a:t>validación.</a:t>
                </a:r>
              </a:p>
              <a:p>
                <a:pPr marL="285750" indent="-285750">
                  <a:buFont typeface="Wingdings" panose="05000000000000000000" pitchFamily="2" charset="2"/>
                  <a:buChar char="Ø"/>
                </a:pPr>
                <a:endParaRPr lang="es-ES" dirty="0" smtClean="0"/>
              </a:p>
              <a:p>
                <a:pPr marL="285750" indent="-285750">
                  <a:buFont typeface="Wingdings" panose="05000000000000000000" pitchFamily="2" charset="2"/>
                  <a:buChar char="Ø"/>
                </a:pPr>
                <a:r>
                  <a:rPr lang="es-ES" dirty="0" smtClean="0"/>
                  <a:t>Seguimiento </a:t>
                </a:r>
                <a:r>
                  <a:rPr lang="es-ES" dirty="0"/>
                  <a:t>e incidencia en materia normativa para la garantía de derechos de niñez y adolescencia sujeta a adopción, a partir de la incorporación del enfoque de derechos humanos de niñez y adolescencia en la Ley Especial de Adopciones (LEA</a:t>
                </a:r>
                <a:r>
                  <a:rPr lang="es-ES" dirty="0" smtClean="0"/>
                  <a:t>);</a:t>
                </a:r>
              </a:p>
              <a:p>
                <a:pPr marL="285750" indent="-285750">
                  <a:buFont typeface="Wingdings" panose="05000000000000000000" pitchFamily="2" charset="2"/>
                  <a:buChar char="Ø"/>
                </a:pPr>
                <a:endParaRPr lang="es-ES" dirty="0" smtClean="0"/>
              </a:p>
              <a:p>
                <a:pPr marL="285750" indent="-285750">
                  <a:buFont typeface="Wingdings" panose="05000000000000000000" pitchFamily="2" charset="2"/>
                  <a:buChar char="Ø"/>
                </a:pPr>
                <a:r>
                  <a:rPr lang="es-ES" dirty="0" smtClean="0"/>
                  <a:t>En </a:t>
                </a:r>
                <a:r>
                  <a:rPr lang="es-ES" dirty="0"/>
                  <a:t>conjunto con actores integrantes del Sistema Nacional de Protección, se emitió pronunciamiento público sobre el contenido de la Ley </a:t>
                </a:r>
                <a:r>
                  <a:rPr lang="es-ES" dirty="0" smtClean="0"/>
                  <a:t>aprobada</a:t>
                </a:r>
                <a:r>
                  <a:rPr lang="es-ES" dirty="0"/>
                  <a:t>, señalando las principales vulneraciones contenidas en la normativa y solicitando a la Asamblea Legislativa retomar e incorporar las observaciones realizadas</a:t>
                </a:r>
                <a:r>
                  <a:rPr lang="es-ES" dirty="0" smtClean="0"/>
                  <a:t>.</a:t>
                </a:r>
              </a:p>
              <a:p>
                <a:pPr marL="285750" indent="-285750">
                  <a:buFont typeface="Wingdings" panose="05000000000000000000" pitchFamily="2" charset="2"/>
                  <a:buChar char="Ø"/>
                </a:pPr>
                <a:endParaRPr lang="es-SV" dirty="0"/>
              </a:p>
              <a:p>
                <a:pPr marL="285750" indent="-285750">
                  <a:buFont typeface="Wingdings" panose="05000000000000000000" pitchFamily="2" charset="2"/>
                  <a:buChar char="Ø"/>
                </a:pPr>
                <a:r>
                  <a:rPr lang="es-ES" dirty="0" smtClean="0"/>
                  <a:t>Se </a:t>
                </a:r>
                <a:r>
                  <a:rPr lang="es-ES" dirty="0"/>
                  <a:t>elaboró y remitió a la Asamblea Legislativa propuesta de redacción de las disposiciones de la LEA observadas por el Presidente de la República.</a:t>
                </a:r>
                <a:endParaRPr lang="es-SV" dirty="0"/>
              </a:p>
              <a:p>
                <a:pPr algn="just"/>
                <a:r>
                  <a:rPr lang="es-ES" b="1" dirty="0" smtClean="0"/>
                  <a:t>                                         </a:t>
                </a:r>
                <a:endParaRPr lang="es-SV" dirty="0"/>
              </a:p>
            </p:txBody>
          </p:sp>
        </p:grpSp>
      </p:grpSp>
    </p:spTree>
    <p:extLst>
      <p:ext uri="{BB962C8B-B14F-4D97-AF65-F5344CB8AC3E}">
        <p14:creationId xmlns:p14="http://schemas.microsoft.com/office/powerpoint/2010/main" val="415027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wipe(left)">
                                      <p:cBhvr>
                                        <p:cTn id="7"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1135</TotalTime>
  <Words>2813</Words>
  <Application>Microsoft Office PowerPoint</Application>
  <PresentationFormat>Panorámica</PresentationFormat>
  <Paragraphs>268</Paragraphs>
  <Slides>37</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37</vt:i4>
      </vt:variant>
    </vt:vector>
  </HeadingPairs>
  <TitlesOfParts>
    <vt:vector size="49" baseType="lpstr">
      <vt:lpstr>ＭＳ Ｐゴシック</vt:lpstr>
      <vt:lpstr>Andalus</vt:lpstr>
      <vt:lpstr>Arial</vt:lpstr>
      <vt:lpstr>Calibri</vt:lpstr>
      <vt:lpstr>Calibri Light</vt:lpstr>
      <vt:lpstr>Clear Sans</vt:lpstr>
      <vt:lpstr>Fira Sans SemiBold Italic</vt:lpstr>
      <vt:lpstr>Open Sans</vt:lpstr>
      <vt:lpstr>Signika</vt:lpstr>
      <vt:lpstr>Times New Roman</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Leticia Concepción Escobar Lopez</dc:creator>
  <cp:lastModifiedBy>Silvia Soledad SO. Orellana Guillen</cp:lastModifiedBy>
  <cp:revision>99</cp:revision>
  <dcterms:created xsi:type="dcterms:W3CDTF">2016-12-19T14:59:00Z</dcterms:created>
  <dcterms:modified xsi:type="dcterms:W3CDTF">2017-09-06T19:53:13Z</dcterms:modified>
</cp:coreProperties>
</file>