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2" r:id="rId2"/>
    <p:sldId id="281" r:id="rId3"/>
    <p:sldId id="258" r:id="rId4"/>
    <p:sldId id="264" r:id="rId5"/>
    <p:sldId id="283" r:id="rId6"/>
    <p:sldId id="270" r:id="rId7"/>
    <p:sldId id="286" r:id="rId8"/>
    <p:sldId id="275" r:id="rId9"/>
    <p:sldId id="271" r:id="rId10"/>
    <p:sldId id="274" r:id="rId11"/>
    <p:sldId id="272" r:id="rId12"/>
    <p:sldId id="273" r:id="rId13"/>
  </p:sldIdLst>
  <p:sldSz cx="12179300" cy="9134475" type="ledger"/>
  <p:notesSz cx="7010400" cy="9296400"/>
  <p:custDataLst>
    <p:tags r:id="rId16"/>
  </p:custDataLst>
  <p:defaultTextStyle>
    <a:defPPr>
      <a:defRPr lang="es-SV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D67"/>
    <a:srgbClr val="8064A2"/>
    <a:srgbClr val="DBDBDB"/>
    <a:srgbClr val="F2F2F2"/>
    <a:srgbClr val="415A6E"/>
    <a:srgbClr val="44B2E0"/>
    <a:srgbClr val="63D4AC"/>
    <a:srgbClr val="EEAD3D"/>
    <a:srgbClr val="D45E2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0" autoAdjust="0"/>
    <p:restoredTop sz="99822" autoAdjust="0"/>
  </p:normalViewPr>
  <p:slideViewPr>
    <p:cSldViewPr>
      <p:cViewPr varScale="1">
        <p:scale>
          <a:sx n="56" d="100"/>
          <a:sy n="56" d="100"/>
        </p:scale>
        <p:origin x="1164" y="84"/>
      </p:cViewPr>
      <p:guideLst>
        <p:guide orient="horz" pos="2877"/>
        <p:guide pos="38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50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image" Target="../media/image8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image" Target="../media/image9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image" Target="../media/image10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image" Target="../media/image11.pn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image" Target="../media/image12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chemeClr val="tx2"/>
                </a:solidFill>
              </a:defRPr>
            </a:pPr>
            <a:r>
              <a:rPr lang="es-SV" sz="2400" dirty="0">
                <a:solidFill>
                  <a:srgbClr val="376092"/>
                </a:solidFill>
                <a:latin typeface="Source Sans Pro"/>
              </a:rPr>
              <a:t>Total </a:t>
            </a:r>
            <a:r>
              <a:rPr lang="es-SV" sz="2400" dirty="0" smtClean="0">
                <a:solidFill>
                  <a:srgbClr val="376092"/>
                </a:solidFill>
                <a:latin typeface="Source Sans Pro"/>
              </a:rPr>
              <a:t>5,339 casos </a:t>
            </a:r>
            <a:r>
              <a:rPr lang="es-SV" sz="2400" dirty="0">
                <a:solidFill>
                  <a:srgbClr val="376092"/>
                </a:solidFill>
                <a:latin typeface="Source Sans Pro"/>
              </a:rPr>
              <a:t>recibidos en Juntas de Protección </a:t>
            </a:r>
          </a:p>
        </c:rich>
      </c:tx>
      <c:layout>
        <c:manualLayout>
          <c:xMode val="edge"/>
          <c:yMode val="edge"/>
          <c:x val="0.19202097915046473"/>
          <c:y val="0.9023046627126303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4,198 casos recibidos en Juntas de Protección 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Cuscatlán</c:v>
                </c:pt>
                <c:pt idx="8">
                  <c:v>JP La Paz</c:v>
                </c:pt>
                <c:pt idx="9">
                  <c:v>JP Cabañas</c:v>
                </c:pt>
                <c:pt idx="10">
                  <c:v>JP San Vicente</c:v>
                </c:pt>
                <c:pt idx="11">
                  <c:v>JP Usulután</c:v>
                </c:pt>
                <c:pt idx="12">
                  <c:v>JP San Miguel</c:v>
                </c:pt>
                <c:pt idx="13">
                  <c:v>JP Morazán</c:v>
                </c:pt>
                <c:pt idx="14">
                  <c:v>JP La Unión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>
                  <c:v>352</c:v>
                </c:pt>
                <c:pt idx="1">
                  <c:v>522</c:v>
                </c:pt>
                <c:pt idx="2">
                  <c:v>347</c:v>
                </c:pt>
                <c:pt idx="3">
                  <c:v>245</c:v>
                </c:pt>
                <c:pt idx="4">
                  <c:v>388</c:v>
                </c:pt>
                <c:pt idx="5">
                  <c:v>657</c:v>
                </c:pt>
                <c:pt idx="6">
                  <c:v>582</c:v>
                </c:pt>
                <c:pt idx="7">
                  <c:v>217</c:v>
                </c:pt>
                <c:pt idx="8">
                  <c:v>192</c:v>
                </c:pt>
                <c:pt idx="9">
                  <c:v>254</c:v>
                </c:pt>
                <c:pt idx="10">
                  <c:v>191</c:v>
                </c:pt>
                <c:pt idx="11">
                  <c:v>366</c:v>
                </c:pt>
                <c:pt idx="12">
                  <c:v>534</c:v>
                </c:pt>
                <c:pt idx="13">
                  <c:v>197</c:v>
                </c:pt>
                <c:pt idx="14">
                  <c:v>295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189100016"/>
        <c:axId val="249802240"/>
      </c:barChart>
      <c:catAx>
        <c:axId val="189100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49802240"/>
        <c:crosses val="autoZero"/>
        <c:auto val="1"/>
        <c:lblAlgn val="ctr"/>
        <c:lblOffset val="100"/>
        <c:noMultiLvlLbl val="0"/>
      </c:catAx>
      <c:valAx>
        <c:axId val="2498022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91000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1181979780024438"/>
          <c:y val="0.90461350708466481"/>
        </c:manualLayout>
      </c:layout>
      <c:overlay val="1"/>
      <c:txPr>
        <a:bodyPr/>
        <a:lstStyle/>
        <a:p>
          <a:pPr>
            <a:defRPr sz="2400">
              <a:solidFill>
                <a:schemeClr val="tx2"/>
              </a:solidFill>
              <a:latin typeface="Source Sans Pro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2,561 medidas cautelares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3"/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Source Sans Pro"/>
                      </a:defRPr>
                    </a:pPr>
                    <a:r>
                      <a:rPr lang="en-US" smtClean="0"/>
                      <a:t>1</a:t>
                    </a:r>
                    <a:endParaRPr lang="en-US" dirty="0"/>
                  </a:p>
                </c:rich>
              </c:tx>
              <c:numFmt formatCode="#,##0.0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Cuscatlán</c:v>
                </c:pt>
                <c:pt idx="8">
                  <c:v>JP La Paz</c:v>
                </c:pt>
                <c:pt idx="9">
                  <c:v>JP Cabañas</c:v>
                </c:pt>
                <c:pt idx="10">
                  <c:v>JP San Vicente</c:v>
                </c:pt>
                <c:pt idx="11">
                  <c:v>JP Usulután</c:v>
                </c:pt>
                <c:pt idx="12">
                  <c:v>JP San Miguel</c:v>
                </c:pt>
                <c:pt idx="13">
                  <c:v>JP Morazán</c:v>
                </c:pt>
                <c:pt idx="14">
                  <c:v>JP La Unión</c:v>
                </c:pt>
              </c:strCache>
            </c:strRef>
          </c:cat>
          <c:val>
            <c:numRef>
              <c:f>Hoja1!$B$2:$B$16</c:f>
              <c:numCache>
                <c:formatCode>#,##0</c:formatCode>
                <c:ptCount val="15"/>
                <c:pt idx="0">
                  <c:v>103</c:v>
                </c:pt>
                <c:pt idx="1">
                  <c:v>32</c:v>
                </c:pt>
                <c:pt idx="2">
                  <c:v>129</c:v>
                </c:pt>
                <c:pt idx="3">
                  <c:v>1</c:v>
                </c:pt>
                <c:pt idx="4">
                  <c:v>89</c:v>
                </c:pt>
                <c:pt idx="5">
                  <c:v>1267</c:v>
                </c:pt>
                <c:pt idx="6">
                  <c:v>270</c:v>
                </c:pt>
                <c:pt idx="7">
                  <c:v>156</c:v>
                </c:pt>
                <c:pt idx="8">
                  <c:v>4</c:v>
                </c:pt>
                <c:pt idx="9">
                  <c:v>7</c:v>
                </c:pt>
                <c:pt idx="10">
                  <c:v>7</c:v>
                </c:pt>
                <c:pt idx="11">
                  <c:v>186</c:v>
                </c:pt>
                <c:pt idx="12">
                  <c:v>223</c:v>
                </c:pt>
                <c:pt idx="13">
                  <c:v>39</c:v>
                </c:pt>
                <c:pt idx="14">
                  <c:v>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56126576"/>
        <c:axId val="256127136"/>
      </c:barChart>
      <c:catAx>
        <c:axId val="256126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56127136"/>
        <c:crosses val="autoZero"/>
        <c:auto val="1"/>
        <c:lblAlgn val="ctr"/>
        <c:lblOffset val="100"/>
        <c:noMultiLvlLbl val="0"/>
      </c:catAx>
      <c:valAx>
        <c:axId val="25612713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561265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4956004888345739"/>
          <c:y val="0.90719152040670092"/>
        </c:manualLayout>
      </c:layout>
      <c:overlay val="1"/>
      <c:txPr>
        <a:bodyPr/>
        <a:lstStyle/>
        <a:p>
          <a:pPr>
            <a:defRPr sz="2200">
              <a:solidFill>
                <a:schemeClr val="tx2"/>
              </a:solidFill>
              <a:latin typeface="Source Sans Pro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376 casos con medidas de acogimiento de emergencia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Cuscatlán</c:v>
                </c:pt>
                <c:pt idx="8">
                  <c:v>JP La Paz</c:v>
                </c:pt>
                <c:pt idx="9">
                  <c:v>JP Cabañas</c:v>
                </c:pt>
                <c:pt idx="10">
                  <c:v>JP San Vicente</c:v>
                </c:pt>
                <c:pt idx="11">
                  <c:v>JP Usulután</c:v>
                </c:pt>
                <c:pt idx="12">
                  <c:v>JP San Miguel</c:v>
                </c:pt>
                <c:pt idx="13">
                  <c:v>JP Morazán</c:v>
                </c:pt>
                <c:pt idx="14">
                  <c:v>JP La Unión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>
                  <c:v>60</c:v>
                </c:pt>
                <c:pt idx="1">
                  <c:v>34</c:v>
                </c:pt>
                <c:pt idx="2">
                  <c:v>32</c:v>
                </c:pt>
                <c:pt idx="3">
                  <c:v>8</c:v>
                </c:pt>
                <c:pt idx="4">
                  <c:v>24</c:v>
                </c:pt>
                <c:pt idx="5">
                  <c:v>21</c:v>
                </c:pt>
                <c:pt idx="6">
                  <c:v>27</c:v>
                </c:pt>
                <c:pt idx="7">
                  <c:v>12</c:v>
                </c:pt>
                <c:pt idx="8">
                  <c:v>6</c:v>
                </c:pt>
                <c:pt idx="9">
                  <c:v>7</c:v>
                </c:pt>
                <c:pt idx="10">
                  <c:v>9</c:v>
                </c:pt>
                <c:pt idx="11">
                  <c:v>19</c:v>
                </c:pt>
                <c:pt idx="12">
                  <c:v>75</c:v>
                </c:pt>
                <c:pt idx="13">
                  <c:v>25</c:v>
                </c:pt>
                <c:pt idx="14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56129376"/>
        <c:axId val="256129936"/>
      </c:barChart>
      <c:catAx>
        <c:axId val="256129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56129936"/>
        <c:crosses val="autoZero"/>
        <c:auto val="1"/>
        <c:lblAlgn val="ctr"/>
        <c:lblOffset val="100"/>
        <c:noMultiLvlLbl val="0"/>
      </c:catAx>
      <c:valAx>
        <c:axId val="256129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61293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5303003369995924"/>
          <c:y val="0.90461350708466481"/>
        </c:manualLayout>
      </c:layout>
      <c:overlay val="1"/>
      <c:txPr>
        <a:bodyPr/>
        <a:lstStyle/>
        <a:p>
          <a:pPr>
            <a:defRPr sz="2400">
              <a:solidFill>
                <a:schemeClr val="tx2"/>
              </a:solidFill>
              <a:latin typeface="Source Sans Pro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1,215 audiencias únicas realizadas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Cuscatlán</c:v>
                </c:pt>
                <c:pt idx="8">
                  <c:v>JP La Paz</c:v>
                </c:pt>
                <c:pt idx="9">
                  <c:v>JP Cabañas</c:v>
                </c:pt>
                <c:pt idx="10">
                  <c:v>JP San Vicente</c:v>
                </c:pt>
                <c:pt idx="11">
                  <c:v>JP Usulután</c:v>
                </c:pt>
                <c:pt idx="12">
                  <c:v>JP San Miguel</c:v>
                </c:pt>
                <c:pt idx="13">
                  <c:v>JP Morazán</c:v>
                </c:pt>
                <c:pt idx="14">
                  <c:v>JP La Unión</c:v>
                </c:pt>
              </c:strCache>
            </c:strRef>
          </c:cat>
          <c:val>
            <c:numRef>
              <c:f>Hoja1!$B$2:$B$16</c:f>
              <c:numCache>
                <c:formatCode>General</c:formatCode>
                <c:ptCount val="15"/>
                <c:pt idx="0">
                  <c:v>51</c:v>
                </c:pt>
                <c:pt idx="1">
                  <c:v>90</c:v>
                </c:pt>
                <c:pt idx="2">
                  <c:v>55</c:v>
                </c:pt>
                <c:pt idx="3">
                  <c:v>51</c:v>
                </c:pt>
                <c:pt idx="4">
                  <c:v>46</c:v>
                </c:pt>
                <c:pt idx="5">
                  <c:v>62</c:v>
                </c:pt>
                <c:pt idx="6">
                  <c:v>168</c:v>
                </c:pt>
                <c:pt idx="7">
                  <c:v>96</c:v>
                </c:pt>
                <c:pt idx="8">
                  <c:v>51</c:v>
                </c:pt>
                <c:pt idx="9">
                  <c:v>98</c:v>
                </c:pt>
                <c:pt idx="10">
                  <c:v>68</c:v>
                </c:pt>
                <c:pt idx="11">
                  <c:v>47</c:v>
                </c:pt>
                <c:pt idx="12">
                  <c:v>111</c:v>
                </c:pt>
                <c:pt idx="13">
                  <c:v>96</c:v>
                </c:pt>
                <c:pt idx="14">
                  <c:v>125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56719104"/>
        <c:axId val="256719664"/>
      </c:barChart>
      <c:catAx>
        <c:axId val="256719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56719664"/>
        <c:crosses val="autoZero"/>
        <c:auto val="1"/>
        <c:lblAlgn val="ctr"/>
        <c:lblOffset val="100"/>
        <c:noMultiLvlLbl val="0"/>
      </c:catAx>
      <c:valAx>
        <c:axId val="256719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67191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8600970262563418"/>
          <c:y val="0.90976953372873692"/>
        </c:manualLayout>
      </c:layout>
      <c:overlay val="1"/>
      <c:txPr>
        <a:bodyPr/>
        <a:lstStyle/>
        <a:p>
          <a:pPr>
            <a:defRPr sz="2400">
              <a:solidFill>
                <a:schemeClr val="tx2"/>
              </a:solidFill>
              <a:latin typeface="Source Sans Pro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3,083 medidas administrativas de protección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Hoja1!$A$2:$A$16</c:f>
              <c:strCache>
                <c:ptCount val="15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Cuscatlán</c:v>
                </c:pt>
                <c:pt idx="8">
                  <c:v>JP La Paz</c:v>
                </c:pt>
                <c:pt idx="9">
                  <c:v>JP Cabañas</c:v>
                </c:pt>
                <c:pt idx="10">
                  <c:v>JP San Vicente</c:v>
                </c:pt>
                <c:pt idx="11">
                  <c:v>JP Usulután</c:v>
                </c:pt>
                <c:pt idx="12">
                  <c:v>JP San Miguel</c:v>
                </c:pt>
                <c:pt idx="13">
                  <c:v>JP Morazán</c:v>
                </c:pt>
                <c:pt idx="14">
                  <c:v>JP La Unión</c:v>
                </c:pt>
              </c:strCache>
            </c:strRef>
          </c:cat>
          <c:val>
            <c:numRef>
              <c:f>Hoja1!$B$2:$B$16</c:f>
              <c:numCache>
                <c:formatCode>#,##0</c:formatCode>
                <c:ptCount val="15"/>
                <c:pt idx="0">
                  <c:v>139</c:v>
                </c:pt>
                <c:pt idx="1">
                  <c:v>82</c:v>
                </c:pt>
                <c:pt idx="2">
                  <c:v>114</c:v>
                </c:pt>
                <c:pt idx="3">
                  <c:v>176</c:v>
                </c:pt>
                <c:pt idx="4">
                  <c:v>75</c:v>
                </c:pt>
                <c:pt idx="5">
                  <c:v>148</c:v>
                </c:pt>
                <c:pt idx="6">
                  <c:v>398</c:v>
                </c:pt>
                <c:pt idx="7">
                  <c:v>294</c:v>
                </c:pt>
                <c:pt idx="8">
                  <c:v>74</c:v>
                </c:pt>
                <c:pt idx="9">
                  <c:v>316</c:v>
                </c:pt>
                <c:pt idx="10">
                  <c:v>273</c:v>
                </c:pt>
                <c:pt idx="11">
                  <c:v>67</c:v>
                </c:pt>
                <c:pt idx="12">
                  <c:v>327</c:v>
                </c:pt>
                <c:pt idx="13">
                  <c:v>306</c:v>
                </c:pt>
                <c:pt idx="14">
                  <c:v>294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56938448"/>
        <c:axId val="256939008"/>
      </c:barChart>
      <c:catAx>
        <c:axId val="256938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56939008"/>
        <c:crosses val="autoZero"/>
        <c:auto val="1"/>
        <c:lblAlgn val="ctr"/>
        <c:lblOffset val="100"/>
        <c:noMultiLvlLbl val="0"/>
      </c:catAx>
      <c:valAx>
        <c:axId val="25693900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569384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407DB-7C49-4CC3-9955-09154FBF8340}" type="datetimeFigureOut">
              <a:rPr lang="es-SV" smtClean="0"/>
              <a:t>17/08/2016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8DED8-5873-456F-9795-2248D8FE6B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3830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81582-FAE7-434F-85B5-00DB809C7253}" type="datetimeFigureOut">
              <a:rPr lang="es-SV" smtClean="0"/>
              <a:t>17/08/2016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6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AFC15-443F-4A14-9FC1-8B3394BA71E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42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3448" y="2837608"/>
            <a:ext cx="10352405" cy="19579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A5E6-D9D8-4870-BADD-364DA2ECEDA1}" type="datetime1">
              <a:rPr lang="es-SV" smtClean="0"/>
              <a:t>17/08/2016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0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1F51-7D65-43D2-8116-637B1E567F24}" type="datetime1">
              <a:rPr lang="es-SV" smtClean="0"/>
              <a:t>17/08/2016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61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992" y="365803"/>
            <a:ext cx="2740343" cy="77939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65" y="365803"/>
            <a:ext cx="8018039" cy="77939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CA5C-E256-4D55-9560-B96119A3A82F}" type="datetime1">
              <a:rPr lang="es-SV" smtClean="0"/>
              <a:t>17/08/2016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AADF-B0A1-4407-B1AB-FF7BB3EA67B7}" type="datetime1">
              <a:rPr lang="es-SV" smtClean="0"/>
              <a:t>17/08/2016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37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081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081" y="3871581"/>
            <a:ext cx="10352405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C2F1-5BE6-426F-92A1-2A2779F00AB8}" type="datetime1">
              <a:rPr lang="es-SV" smtClean="0"/>
              <a:t>17/08/2016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32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65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1144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8E5D-A6A7-40E8-AEC8-E13807F99262}" type="datetime1">
              <a:rPr lang="es-SV" smtClean="0"/>
              <a:t>17/08/2016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02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F337-5A6C-4B5B-9FA4-EC2F0713F0BF}" type="datetime1">
              <a:rPr lang="es-SV" smtClean="0"/>
              <a:t>17/08/2016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30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56B1-7A5E-49F8-B9F5-10BFBCE55091}" type="datetime1">
              <a:rPr lang="es-SV" smtClean="0"/>
              <a:t>17/08/2016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55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ED26-C8EE-4AF9-A452-75728A2A2149}" type="datetime1">
              <a:rPr lang="es-SV" smtClean="0"/>
              <a:t>17/08/2016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656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966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1768" y="363688"/>
            <a:ext cx="6808567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966" y="1911474"/>
            <a:ext cx="4006906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8A04-E1C8-46C6-9C62-C2028ECCDB8C}" type="datetime1">
              <a:rPr lang="es-SV" smtClean="0"/>
              <a:t>17/08/2016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7228" y="816182"/>
            <a:ext cx="730758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5B1F-80D8-4CC0-A2A3-2AFB5FF2ED50}" type="datetime1">
              <a:rPr lang="es-SV" smtClean="0"/>
              <a:t>17/08/2016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740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8965" y="365802"/>
            <a:ext cx="1096137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131378"/>
            <a:ext cx="1096137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8965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0353-1B6A-4E38-B562-F6171CE3F378}" type="datetime1">
              <a:rPr lang="es-SV" smtClean="0"/>
              <a:t>17/08/2016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1261" y="8466306"/>
            <a:ext cx="3856778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28498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64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C:\Users\leonardo.martinez\Downloads\Imagen1.pn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651" y="6988363"/>
            <a:ext cx="6058148" cy="214611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91"/>
          <p:cNvSpPr/>
          <p:nvPr/>
        </p:nvSpPr>
        <p:spPr>
          <a:xfrm>
            <a:off x="0" y="3551390"/>
            <a:ext cx="12179300" cy="1950460"/>
          </a:xfrm>
          <a:prstGeom prst="rect">
            <a:avLst/>
          </a:prstGeom>
          <a:solidFill>
            <a:srgbClr val="F0F0F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9578" y="4018157"/>
            <a:ext cx="872669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Juntas de Protección de la Niñez y de la Adolescencia</a:t>
            </a:r>
          </a:p>
          <a:p>
            <a:r>
              <a:rPr lang="es-SV" sz="2300" b="1" dirty="0" smtClean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Enero  - mayo 2016</a:t>
            </a:r>
            <a:endParaRPr lang="en-US" sz="2000" b="1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55" r="-4859" b="-3231"/>
          <a:stretch/>
        </p:blipFill>
        <p:spPr>
          <a:xfrm>
            <a:off x="5078963" y="6101829"/>
            <a:ext cx="2021374" cy="138781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17 CuadroTexto"/>
          <p:cNvSpPr txBox="1"/>
          <p:nvPr/>
        </p:nvSpPr>
        <p:spPr>
          <a:xfrm>
            <a:off x="3026778" y="4841072"/>
            <a:ext cx="3787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Unidad de Información y Análisis - Subdirección</a:t>
            </a:r>
            <a:r>
              <a:rPr lang="es-SV" sz="1200" dirty="0" smtClean="0"/>
              <a:t> </a:t>
            </a: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 Políticas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545034" y="3816554"/>
            <a:ext cx="22717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Informe</a:t>
            </a:r>
          </a:p>
        </p:txBody>
      </p:sp>
      <p:sp>
        <p:nvSpPr>
          <p:cNvPr id="20" name="Rectangle 91"/>
          <p:cNvSpPr/>
          <p:nvPr/>
        </p:nvSpPr>
        <p:spPr>
          <a:xfrm>
            <a:off x="2871666" y="3881538"/>
            <a:ext cx="49632" cy="1366472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2" name="Freeform 32"/>
          <p:cNvSpPr/>
          <p:nvPr/>
        </p:nvSpPr>
        <p:spPr>
          <a:xfrm>
            <a:off x="1359906" y="4478534"/>
            <a:ext cx="653834" cy="738337"/>
          </a:xfrm>
          <a:custGeom>
            <a:avLst/>
            <a:gdLst/>
            <a:ahLst/>
            <a:cxnLst/>
            <a:rect l="l" t="t" r="r" b="b"/>
            <a:pathLst>
              <a:path w="158323" h="178785">
                <a:moveTo>
                  <a:pt x="90982" y="163240"/>
                </a:moveTo>
                <a:cubicBezTo>
                  <a:pt x="89154" y="164307"/>
                  <a:pt x="85801" y="166821"/>
                  <a:pt x="80924" y="170784"/>
                </a:cubicBezTo>
                <a:cubicBezTo>
                  <a:pt x="85496" y="170631"/>
                  <a:pt x="89382" y="170479"/>
                  <a:pt x="92583" y="170326"/>
                </a:cubicBezTo>
                <a:cubicBezTo>
                  <a:pt x="92278" y="169869"/>
                  <a:pt x="92049" y="169336"/>
                  <a:pt x="91897" y="168726"/>
                </a:cubicBezTo>
                <a:cubicBezTo>
                  <a:pt x="91744" y="167050"/>
                  <a:pt x="91440" y="165221"/>
                  <a:pt x="90982" y="163240"/>
                </a:cubicBezTo>
                <a:close/>
                <a:moveTo>
                  <a:pt x="87782" y="145409"/>
                </a:moveTo>
                <a:cubicBezTo>
                  <a:pt x="80314" y="150591"/>
                  <a:pt x="70485" y="157982"/>
                  <a:pt x="58293" y="167583"/>
                </a:cubicBezTo>
                <a:cubicBezTo>
                  <a:pt x="57683" y="168040"/>
                  <a:pt x="56997" y="168269"/>
                  <a:pt x="56235" y="168269"/>
                </a:cubicBezTo>
                <a:cubicBezTo>
                  <a:pt x="56235" y="169183"/>
                  <a:pt x="56311" y="169945"/>
                  <a:pt x="56464" y="170555"/>
                </a:cubicBezTo>
                <a:cubicBezTo>
                  <a:pt x="57378" y="170707"/>
                  <a:pt x="58597" y="170784"/>
                  <a:pt x="60121" y="170784"/>
                </a:cubicBezTo>
                <a:cubicBezTo>
                  <a:pt x="63474" y="170936"/>
                  <a:pt x="67741" y="170936"/>
                  <a:pt x="72923" y="170784"/>
                </a:cubicBezTo>
                <a:cubicBezTo>
                  <a:pt x="72771" y="169717"/>
                  <a:pt x="73152" y="168802"/>
                  <a:pt x="74066" y="168040"/>
                </a:cubicBezTo>
                <a:cubicBezTo>
                  <a:pt x="74676" y="167583"/>
                  <a:pt x="76123" y="166402"/>
                  <a:pt x="78409" y="164497"/>
                </a:cubicBezTo>
                <a:cubicBezTo>
                  <a:pt x="80695" y="162592"/>
                  <a:pt x="82715" y="161030"/>
                  <a:pt x="84467" y="159811"/>
                </a:cubicBezTo>
                <a:cubicBezTo>
                  <a:pt x="86220" y="158592"/>
                  <a:pt x="87934" y="157525"/>
                  <a:pt x="89611" y="156610"/>
                </a:cubicBezTo>
                <a:lnTo>
                  <a:pt x="89611" y="155925"/>
                </a:lnTo>
                <a:cubicBezTo>
                  <a:pt x="88696" y="151657"/>
                  <a:pt x="88087" y="148152"/>
                  <a:pt x="87782" y="145409"/>
                </a:cubicBezTo>
                <a:close/>
                <a:moveTo>
                  <a:pt x="87782" y="120949"/>
                </a:moveTo>
                <a:cubicBezTo>
                  <a:pt x="76809" y="130245"/>
                  <a:pt x="67056" y="137332"/>
                  <a:pt x="58521" y="142209"/>
                </a:cubicBezTo>
                <a:cubicBezTo>
                  <a:pt x="57607" y="142666"/>
                  <a:pt x="56692" y="142742"/>
                  <a:pt x="55778" y="142437"/>
                </a:cubicBezTo>
                <a:cubicBezTo>
                  <a:pt x="55930" y="143809"/>
                  <a:pt x="56007" y="148381"/>
                  <a:pt x="56007" y="156153"/>
                </a:cubicBezTo>
                <a:lnTo>
                  <a:pt x="56235" y="160954"/>
                </a:lnTo>
                <a:cubicBezTo>
                  <a:pt x="68732" y="151200"/>
                  <a:pt x="79171" y="143504"/>
                  <a:pt x="87553" y="137865"/>
                </a:cubicBezTo>
                <a:cubicBezTo>
                  <a:pt x="87553" y="134055"/>
                  <a:pt x="87630" y="128416"/>
                  <a:pt x="87782" y="120949"/>
                </a:cubicBezTo>
                <a:close/>
                <a:moveTo>
                  <a:pt x="88925" y="95346"/>
                </a:moveTo>
                <a:cubicBezTo>
                  <a:pt x="85420" y="98546"/>
                  <a:pt x="80048" y="102775"/>
                  <a:pt x="72809" y="108033"/>
                </a:cubicBezTo>
                <a:cubicBezTo>
                  <a:pt x="65570" y="113291"/>
                  <a:pt x="60807" y="116834"/>
                  <a:pt x="58521" y="118663"/>
                </a:cubicBezTo>
                <a:cubicBezTo>
                  <a:pt x="57454" y="119425"/>
                  <a:pt x="56311" y="119577"/>
                  <a:pt x="55092" y="119120"/>
                </a:cubicBezTo>
                <a:cubicBezTo>
                  <a:pt x="55245" y="125216"/>
                  <a:pt x="55473" y="131007"/>
                  <a:pt x="55778" y="136494"/>
                </a:cubicBezTo>
                <a:cubicBezTo>
                  <a:pt x="64770" y="131160"/>
                  <a:pt x="75590" y="123082"/>
                  <a:pt x="88239" y="112262"/>
                </a:cubicBezTo>
                <a:close/>
                <a:moveTo>
                  <a:pt x="28346" y="83230"/>
                </a:moveTo>
                <a:cubicBezTo>
                  <a:pt x="26517" y="83077"/>
                  <a:pt x="23850" y="83154"/>
                  <a:pt x="20345" y="83458"/>
                </a:cubicBezTo>
                <a:cubicBezTo>
                  <a:pt x="19431" y="83611"/>
                  <a:pt x="16611" y="83916"/>
                  <a:pt x="11887" y="84373"/>
                </a:cubicBezTo>
                <a:cubicBezTo>
                  <a:pt x="9448" y="84678"/>
                  <a:pt x="7620" y="84830"/>
                  <a:pt x="6400" y="84830"/>
                </a:cubicBezTo>
                <a:cubicBezTo>
                  <a:pt x="6400" y="94126"/>
                  <a:pt x="6667" y="108376"/>
                  <a:pt x="7201" y="127578"/>
                </a:cubicBezTo>
                <a:cubicBezTo>
                  <a:pt x="7734" y="146781"/>
                  <a:pt x="8001" y="161259"/>
                  <a:pt x="8001" y="171012"/>
                </a:cubicBezTo>
                <a:cubicBezTo>
                  <a:pt x="14859" y="169793"/>
                  <a:pt x="23850" y="169107"/>
                  <a:pt x="34975" y="168955"/>
                </a:cubicBezTo>
                <a:cubicBezTo>
                  <a:pt x="34823" y="168498"/>
                  <a:pt x="34747" y="168040"/>
                  <a:pt x="34747" y="167583"/>
                </a:cubicBezTo>
                <a:cubicBezTo>
                  <a:pt x="34747" y="163316"/>
                  <a:pt x="34442" y="156687"/>
                  <a:pt x="33832" y="147695"/>
                </a:cubicBezTo>
                <a:cubicBezTo>
                  <a:pt x="33223" y="138703"/>
                  <a:pt x="32918" y="131922"/>
                  <a:pt x="32918" y="127350"/>
                </a:cubicBezTo>
                <a:cubicBezTo>
                  <a:pt x="32918" y="125064"/>
                  <a:pt x="33070" y="121177"/>
                  <a:pt x="33375" y="115691"/>
                </a:cubicBezTo>
                <a:cubicBezTo>
                  <a:pt x="33680" y="110205"/>
                  <a:pt x="33909" y="106776"/>
                  <a:pt x="34061" y="105404"/>
                </a:cubicBezTo>
                <a:cubicBezTo>
                  <a:pt x="34366" y="95955"/>
                  <a:pt x="33985" y="89173"/>
                  <a:pt x="32918" y="85059"/>
                </a:cubicBezTo>
                <a:cubicBezTo>
                  <a:pt x="32766" y="84297"/>
                  <a:pt x="32385" y="83763"/>
                  <a:pt x="31775" y="83458"/>
                </a:cubicBezTo>
                <a:cubicBezTo>
                  <a:pt x="31623" y="83306"/>
                  <a:pt x="30480" y="83230"/>
                  <a:pt x="28346" y="83230"/>
                </a:cubicBezTo>
                <a:close/>
                <a:moveTo>
                  <a:pt x="28575" y="76829"/>
                </a:moveTo>
                <a:cubicBezTo>
                  <a:pt x="31775" y="76829"/>
                  <a:pt x="34061" y="77210"/>
                  <a:pt x="35433" y="77972"/>
                </a:cubicBezTo>
                <a:cubicBezTo>
                  <a:pt x="37261" y="79191"/>
                  <a:pt x="38557" y="81096"/>
                  <a:pt x="39319" y="83687"/>
                </a:cubicBezTo>
                <a:cubicBezTo>
                  <a:pt x="40386" y="88259"/>
                  <a:pt x="40767" y="95574"/>
                  <a:pt x="40462" y="105633"/>
                </a:cubicBezTo>
                <a:cubicBezTo>
                  <a:pt x="40309" y="107004"/>
                  <a:pt x="40081" y="110395"/>
                  <a:pt x="39776" y="115805"/>
                </a:cubicBezTo>
                <a:cubicBezTo>
                  <a:pt x="39471" y="121215"/>
                  <a:pt x="39319" y="125064"/>
                  <a:pt x="39319" y="127350"/>
                </a:cubicBezTo>
                <a:cubicBezTo>
                  <a:pt x="39319" y="131617"/>
                  <a:pt x="39624" y="138246"/>
                  <a:pt x="40233" y="147238"/>
                </a:cubicBezTo>
                <a:cubicBezTo>
                  <a:pt x="40843" y="156229"/>
                  <a:pt x="41148" y="163011"/>
                  <a:pt x="41148" y="167583"/>
                </a:cubicBezTo>
                <a:cubicBezTo>
                  <a:pt x="41148" y="168193"/>
                  <a:pt x="40995" y="168802"/>
                  <a:pt x="40690" y="169412"/>
                </a:cubicBezTo>
                <a:cubicBezTo>
                  <a:pt x="41757" y="170022"/>
                  <a:pt x="42291" y="170936"/>
                  <a:pt x="42291" y="172155"/>
                </a:cubicBezTo>
                <a:cubicBezTo>
                  <a:pt x="42291" y="174289"/>
                  <a:pt x="41224" y="175356"/>
                  <a:pt x="39090" y="175356"/>
                </a:cubicBezTo>
                <a:cubicBezTo>
                  <a:pt x="25069" y="175356"/>
                  <a:pt x="14401" y="176194"/>
                  <a:pt x="7086" y="177870"/>
                </a:cubicBezTo>
                <a:cubicBezTo>
                  <a:pt x="6172" y="178023"/>
                  <a:pt x="5372" y="177870"/>
                  <a:pt x="4686" y="177413"/>
                </a:cubicBezTo>
                <a:cubicBezTo>
                  <a:pt x="4000" y="176956"/>
                  <a:pt x="3505" y="176270"/>
                  <a:pt x="3200" y="175356"/>
                </a:cubicBezTo>
                <a:lnTo>
                  <a:pt x="3200" y="174898"/>
                </a:lnTo>
                <a:cubicBezTo>
                  <a:pt x="2133" y="174289"/>
                  <a:pt x="1600" y="173374"/>
                  <a:pt x="1600" y="172155"/>
                </a:cubicBezTo>
                <a:cubicBezTo>
                  <a:pt x="1600" y="162097"/>
                  <a:pt x="1333" y="147009"/>
                  <a:pt x="800" y="126892"/>
                </a:cubicBezTo>
                <a:cubicBezTo>
                  <a:pt x="266" y="106776"/>
                  <a:pt x="0" y="91688"/>
                  <a:pt x="0" y="81630"/>
                </a:cubicBezTo>
                <a:cubicBezTo>
                  <a:pt x="0" y="79496"/>
                  <a:pt x="1066" y="78429"/>
                  <a:pt x="3200" y="78429"/>
                </a:cubicBezTo>
                <a:cubicBezTo>
                  <a:pt x="3657" y="78429"/>
                  <a:pt x="4038" y="78505"/>
                  <a:pt x="4343" y="78658"/>
                </a:cubicBezTo>
                <a:cubicBezTo>
                  <a:pt x="4648" y="78505"/>
                  <a:pt x="5029" y="78429"/>
                  <a:pt x="5486" y="78429"/>
                </a:cubicBezTo>
                <a:cubicBezTo>
                  <a:pt x="6400" y="78429"/>
                  <a:pt x="8305" y="78277"/>
                  <a:pt x="11201" y="77972"/>
                </a:cubicBezTo>
                <a:cubicBezTo>
                  <a:pt x="16078" y="77515"/>
                  <a:pt x="18973" y="77210"/>
                  <a:pt x="19888" y="77058"/>
                </a:cubicBezTo>
                <a:cubicBezTo>
                  <a:pt x="23393" y="76753"/>
                  <a:pt x="26289" y="76677"/>
                  <a:pt x="28575" y="76829"/>
                </a:cubicBezTo>
                <a:close/>
                <a:moveTo>
                  <a:pt x="90068" y="70428"/>
                </a:moveTo>
                <a:cubicBezTo>
                  <a:pt x="85801" y="73476"/>
                  <a:pt x="79933" y="78353"/>
                  <a:pt x="72466" y="85059"/>
                </a:cubicBezTo>
                <a:cubicBezTo>
                  <a:pt x="64998" y="91764"/>
                  <a:pt x="59969" y="96184"/>
                  <a:pt x="57378" y="98317"/>
                </a:cubicBezTo>
                <a:cubicBezTo>
                  <a:pt x="56616" y="98927"/>
                  <a:pt x="55854" y="99156"/>
                  <a:pt x="55092" y="99003"/>
                </a:cubicBezTo>
                <a:cubicBezTo>
                  <a:pt x="54940" y="104337"/>
                  <a:pt x="54940" y="109062"/>
                  <a:pt x="55092" y="113176"/>
                </a:cubicBezTo>
                <a:cubicBezTo>
                  <a:pt x="56464" y="111957"/>
                  <a:pt x="61569" y="108147"/>
                  <a:pt x="70408" y="101746"/>
                </a:cubicBezTo>
                <a:cubicBezTo>
                  <a:pt x="79248" y="95346"/>
                  <a:pt x="85572" y="90088"/>
                  <a:pt x="89382" y="85973"/>
                </a:cubicBezTo>
                <a:cubicBezTo>
                  <a:pt x="89687" y="79725"/>
                  <a:pt x="89916" y="74543"/>
                  <a:pt x="90068" y="70428"/>
                </a:cubicBezTo>
                <a:close/>
                <a:moveTo>
                  <a:pt x="90525" y="45282"/>
                </a:moveTo>
                <a:cubicBezTo>
                  <a:pt x="85801" y="49397"/>
                  <a:pt x="80276" y="54693"/>
                  <a:pt x="73952" y="61170"/>
                </a:cubicBezTo>
                <a:cubicBezTo>
                  <a:pt x="67627" y="67647"/>
                  <a:pt x="63322" y="72562"/>
                  <a:pt x="61036" y="75915"/>
                </a:cubicBezTo>
                <a:cubicBezTo>
                  <a:pt x="59817" y="77591"/>
                  <a:pt x="58293" y="77896"/>
                  <a:pt x="56464" y="76829"/>
                </a:cubicBezTo>
                <a:cubicBezTo>
                  <a:pt x="55854" y="76219"/>
                  <a:pt x="55397" y="75610"/>
                  <a:pt x="55092" y="75000"/>
                </a:cubicBezTo>
                <a:lnTo>
                  <a:pt x="55092" y="88488"/>
                </a:lnTo>
                <a:lnTo>
                  <a:pt x="55092" y="91917"/>
                </a:lnTo>
                <a:lnTo>
                  <a:pt x="65608" y="82544"/>
                </a:lnTo>
                <a:lnTo>
                  <a:pt x="78867" y="71114"/>
                </a:lnTo>
                <a:cubicBezTo>
                  <a:pt x="82829" y="67761"/>
                  <a:pt x="86639" y="64866"/>
                  <a:pt x="90297" y="62427"/>
                </a:cubicBezTo>
                <a:cubicBezTo>
                  <a:pt x="90449" y="59684"/>
                  <a:pt x="90525" y="57169"/>
                  <a:pt x="90525" y="54883"/>
                </a:cubicBezTo>
                <a:cubicBezTo>
                  <a:pt x="90678" y="50921"/>
                  <a:pt x="90678" y="47721"/>
                  <a:pt x="90525" y="45282"/>
                </a:cubicBezTo>
                <a:close/>
                <a:moveTo>
                  <a:pt x="75438" y="39567"/>
                </a:moveTo>
                <a:cubicBezTo>
                  <a:pt x="75285" y="40329"/>
                  <a:pt x="74980" y="41015"/>
                  <a:pt x="74523" y="41625"/>
                </a:cubicBezTo>
                <a:cubicBezTo>
                  <a:pt x="72847" y="43301"/>
                  <a:pt x="71018" y="45015"/>
                  <a:pt x="69037" y="46768"/>
                </a:cubicBezTo>
                <a:cubicBezTo>
                  <a:pt x="67056" y="48521"/>
                  <a:pt x="64693" y="50540"/>
                  <a:pt x="61950" y="52826"/>
                </a:cubicBezTo>
                <a:lnTo>
                  <a:pt x="56007" y="57627"/>
                </a:lnTo>
                <a:lnTo>
                  <a:pt x="55092" y="58084"/>
                </a:lnTo>
                <a:lnTo>
                  <a:pt x="55092" y="73171"/>
                </a:lnTo>
                <a:cubicBezTo>
                  <a:pt x="55245" y="72867"/>
                  <a:pt x="55397" y="72562"/>
                  <a:pt x="55549" y="72257"/>
                </a:cubicBezTo>
                <a:cubicBezTo>
                  <a:pt x="58140" y="68599"/>
                  <a:pt x="62712" y="63418"/>
                  <a:pt x="69265" y="56712"/>
                </a:cubicBezTo>
                <a:cubicBezTo>
                  <a:pt x="75819" y="50007"/>
                  <a:pt x="81610" y="44520"/>
                  <a:pt x="86639" y="40253"/>
                </a:cubicBezTo>
                <a:lnTo>
                  <a:pt x="86410" y="40253"/>
                </a:lnTo>
                <a:cubicBezTo>
                  <a:pt x="83667" y="39948"/>
                  <a:pt x="80010" y="39720"/>
                  <a:pt x="75438" y="39567"/>
                </a:cubicBezTo>
                <a:close/>
                <a:moveTo>
                  <a:pt x="67437" y="39567"/>
                </a:moveTo>
                <a:cubicBezTo>
                  <a:pt x="65608" y="39567"/>
                  <a:pt x="61264" y="39643"/>
                  <a:pt x="54406" y="39796"/>
                </a:cubicBezTo>
                <a:lnTo>
                  <a:pt x="54864" y="50311"/>
                </a:lnTo>
                <a:cubicBezTo>
                  <a:pt x="61264" y="44977"/>
                  <a:pt x="65455" y="41396"/>
                  <a:pt x="67437" y="39567"/>
                </a:cubicBezTo>
                <a:close/>
                <a:moveTo>
                  <a:pt x="65151" y="33166"/>
                </a:moveTo>
                <a:lnTo>
                  <a:pt x="74295" y="33166"/>
                </a:lnTo>
                <a:cubicBezTo>
                  <a:pt x="79781" y="33319"/>
                  <a:pt x="84124" y="33547"/>
                  <a:pt x="87325" y="33852"/>
                </a:cubicBezTo>
                <a:cubicBezTo>
                  <a:pt x="89306" y="34157"/>
                  <a:pt x="90906" y="34462"/>
                  <a:pt x="92125" y="34767"/>
                </a:cubicBezTo>
                <a:cubicBezTo>
                  <a:pt x="94107" y="35376"/>
                  <a:pt x="95478" y="36367"/>
                  <a:pt x="96240" y="37738"/>
                </a:cubicBezTo>
                <a:cubicBezTo>
                  <a:pt x="96545" y="38348"/>
                  <a:pt x="96697" y="39262"/>
                  <a:pt x="96697" y="40482"/>
                </a:cubicBezTo>
                <a:cubicBezTo>
                  <a:pt x="96850" y="41396"/>
                  <a:pt x="96926" y="42615"/>
                  <a:pt x="96926" y="44139"/>
                </a:cubicBezTo>
                <a:cubicBezTo>
                  <a:pt x="97078" y="46882"/>
                  <a:pt x="97078" y="50540"/>
                  <a:pt x="96926" y="55112"/>
                </a:cubicBezTo>
                <a:cubicBezTo>
                  <a:pt x="96926" y="57093"/>
                  <a:pt x="96850" y="59227"/>
                  <a:pt x="96697" y="61513"/>
                </a:cubicBezTo>
                <a:lnTo>
                  <a:pt x="97155" y="61970"/>
                </a:lnTo>
                <a:cubicBezTo>
                  <a:pt x="98069" y="63342"/>
                  <a:pt x="97917" y="64637"/>
                  <a:pt x="96697" y="65856"/>
                </a:cubicBezTo>
                <a:cubicBezTo>
                  <a:pt x="96393" y="71190"/>
                  <a:pt x="96088" y="78201"/>
                  <a:pt x="95783" y="86887"/>
                </a:cubicBezTo>
                <a:lnTo>
                  <a:pt x="94640" y="110433"/>
                </a:lnTo>
                <a:cubicBezTo>
                  <a:pt x="94792" y="110433"/>
                  <a:pt x="94945" y="110509"/>
                  <a:pt x="95097" y="110662"/>
                </a:cubicBezTo>
                <a:cubicBezTo>
                  <a:pt x="96469" y="112186"/>
                  <a:pt x="96316" y="113710"/>
                  <a:pt x="94640" y="115234"/>
                </a:cubicBezTo>
                <a:lnTo>
                  <a:pt x="94411" y="115234"/>
                </a:lnTo>
                <a:cubicBezTo>
                  <a:pt x="94107" y="125140"/>
                  <a:pt x="93954" y="132379"/>
                  <a:pt x="93954" y="136951"/>
                </a:cubicBezTo>
                <a:lnTo>
                  <a:pt x="94183" y="137179"/>
                </a:lnTo>
                <a:cubicBezTo>
                  <a:pt x="94945" y="138551"/>
                  <a:pt x="94869" y="139846"/>
                  <a:pt x="93954" y="141066"/>
                </a:cubicBezTo>
                <a:lnTo>
                  <a:pt x="93954" y="141980"/>
                </a:lnTo>
                <a:cubicBezTo>
                  <a:pt x="94107" y="145180"/>
                  <a:pt x="94716" y="149448"/>
                  <a:pt x="95783" y="154782"/>
                </a:cubicBezTo>
                <a:cubicBezTo>
                  <a:pt x="97307" y="162402"/>
                  <a:pt x="98145" y="166745"/>
                  <a:pt x="98298" y="167812"/>
                </a:cubicBezTo>
                <a:cubicBezTo>
                  <a:pt x="98450" y="168879"/>
                  <a:pt x="98145" y="169793"/>
                  <a:pt x="97383" y="170555"/>
                </a:cubicBezTo>
                <a:cubicBezTo>
                  <a:pt x="98298" y="171012"/>
                  <a:pt x="98831" y="171850"/>
                  <a:pt x="98983" y="173070"/>
                </a:cubicBezTo>
                <a:cubicBezTo>
                  <a:pt x="98983" y="173984"/>
                  <a:pt x="98717" y="174746"/>
                  <a:pt x="98183" y="175356"/>
                </a:cubicBezTo>
                <a:cubicBezTo>
                  <a:pt x="97650" y="175965"/>
                  <a:pt x="96926" y="176346"/>
                  <a:pt x="96012" y="176499"/>
                </a:cubicBezTo>
                <a:cubicBezTo>
                  <a:pt x="91897" y="176803"/>
                  <a:pt x="84353" y="177032"/>
                  <a:pt x="73380" y="177184"/>
                </a:cubicBezTo>
                <a:cubicBezTo>
                  <a:pt x="67894" y="177337"/>
                  <a:pt x="63398" y="177337"/>
                  <a:pt x="59893" y="177184"/>
                </a:cubicBezTo>
                <a:cubicBezTo>
                  <a:pt x="57912" y="177032"/>
                  <a:pt x="56311" y="176880"/>
                  <a:pt x="55092" y="176727"/>
                </a:cubicBezTo>
                <a:cubicBezTo>
                  <a:pt x="54330" y="176727"/>
                  <a:pt x="53721" y="176651"/>
                  <a:pt x="53263" y="176499"/>
                </a:cubicBezTo>
                <a:cubicBezTo>
                  <a:pt x="52349" y="176194"/>
                  <a:pt x="51587" y="175813"/>
                  <a:pt x="50977" y="175356"/>
                </a:cubicBezTo>
                <a:lnTo>
                  <a:pt x="50292" y="173984"/>
                </a:lnTo>
                <a:cubicBezTo>
                  <a:pt x="50139" y="173832"/>
                  <a:pt x="50063" y="173679"/>
                  <a:pt x="50063" y="173527"/>
                </a:cubicBezTo>
                <a:lnTo>
                  <a:pt x="50063" y="173298"/>
                </a:lnTo>
                <a:lnTo>
                  <a:pt x="50063" y="172841"/>
                </a:lnTo>
                <a:lnTo>
                  <a:pt x="50063" y="171698"/>
                </a:lnTo>
                <a:cubicBezTo>
                  <a:pt x="49911" y="170784"/>
                  <a:pt x="49834" y="169488"/>
                  <a:pt x="49834" y="167812"/>
                </a:cubicBezTo>
                <a:cubicBezTo>
                  <a:pt x="49834" y="165373"/>
                  <a:pt x="49758" y="161563"/>
                  <a:pt x="49606" y="156382"/>
                </a:cubicBezTo>
                <a:cubicBezTo>
                  <a:pt x="49453" y="144647"/>
                  <a:pt x="49377" y="138475"/>
                  <a:pt x="49377" y="137865"/>
                </a:cubicBezTo>
                <a:cubicBezTo>
                  <a:pt x="48920" y="129483"/>
                  <a:pt x="48691" y="112948"/>
                  <a:pt x="48691" y="88259"/>
                </a:cubicBezTo>
                <a:cubicBezTo>
                  <a:pt x="48691" y="66161"/>
                  <a:pt x="48463" y="49854"/>
                  <a:pt x="48006" y="39339"/>
                </a:cubicBezTo>
                <a:cubicBezTo>
                  <a:pt x="48006" y="37967"/>
                  <a:pt x="48539" y="36976"/>
                  <a:pt x="49606" y="36367"/>
                </a:cubicBezTo>
                <a:cubicBezTo>
                  <a:pt x="49758" y="34386"/>
                  <a:pt x="50825" y="33395"/>
                  <a:pt x="52806" y="33395"/>
                </a:cubicBezTo>
                <a:cubicBezTo>
                  <a:pt x="53263" y="33395"/>
                  <a:pt x="54826" y="33357"/>
                  <a:pt x="57493" y="33281"/>
                </a:cubicBezTo>
                <a:cubicBezTo>
                  <a:pt x="60160" y="33204"/>
                  <a:pt x="62712" y="33166"/>
                  <a:pt x="65151" y="33166"/>
                </a:cubicBezTo>
                <a:close/>
                <a:moveTo>
                  <a:pt x="115214" y="8020"/>
                </a:moveTo>
                <a:cubicBezTo>
                  <a:pt x="114909" y="8630"/>
                  <a:pt x="114376" y="9011"/>
                  <a:pt x="113614" y="9163"/>
                </a:cubicBezTo>
                <a:cubicBezTo>
                  <a:pt x="114071" y="9773"/>
                  <a:pt x="114223" y="10459"/>
                  <a:pt x="114071" y="11221"/>
                </a:cubicBezTo>
                <a:cubicBezTo>
                  <a:pt x="112547" y="24937"/>
                  <a:pt x="111709" y="39491"/>
                  <a:pt x="111556" y="54883"/>
                </a:cubicBezTo>
                <a:cubicBezTo>
                  <a:pt x="111404" y="70733"/>
                  <a:pt x="111671" y="84830"/>
                  <a:pt x="112357" y="97174"/>
                </a:cubicBezTo>
                <a:cubicBezTo>
                  <a:pt x="113042" y="109519"/>
                  <a:pt x="114071" y="124225"/>
                  <a:pt x="115443" y="141294"/>
                </a:cubicBezTo>
                <a:cubicBezTo>
                  <a:pt x="116052" y="148609"/>
                  <a:pt x="115900" y="156991"/>
                  <a:pt x="114985" y="166440"/>
                </a:cubicBezTo>
                <a:cubicBezTo>
                  <a:pt x="114985" y="166745"/>
                  <a:pt x="114604" y="168193"/>
                  <a:pt x="113842" y="170784"/>
                </a:cubicBezTo>
                <a:cubicBezTo>
                  <a:pt x="114757" y="170936"/>
                  <a:pt x="116052" y="171088"/>
                  <a:pt x="117729" y="171241"/>
                </a:cubicBezTo>
                <a:cubicBezTo>
                  <a:pt x="121081" y="171546"/>
                  <a:pt x="125349" y="171774"/>
                  <a:pt x="130530" y="171927"/>
                </a:cubicBezTo>
                <a:cubicBezTo>
                  <a:pt x="136931" y="172231"/>
                  <a:pt x="143713" y="172384"/>
                  <a:pt x="150876" y="172384"/>
                </a:cubicBezTo>
                <a:cubicBezTo>
                  <a:pt x="150418" y="171622"/>
                  <a:pt x="150266" y="170860"/>
                  <a:pt x="150418" y="170098"/>
                </a:cubicBezTo>
                <a:cubicBezTo>
                  <a:pt x="151333" y="165831"/>
                  <a:pt x="151828" y="161068"/>
                  <a:pt x="151904" y="155810"/>
                </a:cubicBezTo>
                <a:cubicBezTo>
                  <a:pt x="151981" y="150552"/>
                  <a:pt x="151828" y="145828"/>
                  <a:pt x="151447" y="141637"/>
                </a:cubicBezTo>
                <a:cubicBezTo>
                  <a:pt x="151066" y="137446"/>
                  <a:pt x="150533" y="132341"/>
                  <a:pt x="149847" y="126321"/>
                </a:cubicBezTo>
                <a:cubicBezTo>
                  <a:pt x="149161" y="120301"/>
                  <a:pt x="148742" y="115462"/>
                  <a:pt x="148590" y="111805"/>
                </a:cubicBezTo>
                <a:cubicBezTo>
                  <a:pt x="147828" y="98241"/>
                  <a:pt x="147980" y="73476"/>
                  <a:pt x="149047" y="37510"/>
                </a:cubicBezTo>
                <a:lnTo>
                  <a:pt x="149047" y="20365"/>
                </a:lnTo>
                <a:cubicBezTo>
                  <a:pt x="149047" y="15793"/>
                  <a:pt x="149123" y="11907"/>
                  <a:pt x="149275" y="8706"/>
                </a:cubicBezTo>
                <a:cubicBezTo>
                  <a:pt x="145618" y="8706"/>
                  <a:pt x="139674" y="8554"/>
                  <a:pt x="131445" y="8249"/>
                </a:cubicBezTo>
                <a:cubicBezTo>
                  <a:pt x="124891" y="8097"/>
                  <a:pt x="119481" y="8020"/>
                  <a:pt x="115214" y="8020"/>
                </a:cubicBezTo>
                <a:close/>
                <a:moveTo>
                  <a:pt x="153162" y="19"/>
                </a:moveTo>
                <a:cubicBezTo>
                  <a:pt x="154076" y="172"/>
                  <a:pt x="154838" y="591"/>
                  <a:pt x="155448" y="1277"/>
                </a:cubicBezTo>
                <a:cubicBezTo>
                  <a:pt x="156057" y="1962"/>
                  <a:pt x="156286" y="2686"/>
                  <a:pt x="156133" y="3448"/>
                </a:cubicBezTo>
                <a:cubicBezTo>
                  <a:pt x="155676" y="7868"/>
                  <a:pt x="155448" y="13507"/>
                  <a:pt x="155448" y="20365"/>
                </a:cubicBezTo>
                <a:lnTo>
                  <a:pt x="155448" y="37510"/>
                </a:lnTo>
                <a:cubicBezTo>
                  <a:pt x="154381" y="73324"/>
                  <a:pt x="154228" y="97936"/>
                  <a:pt x="154990" y="111348"/>
                </a:cubicBezTo>
                <a:cubicBezTo>
                  <a:pt x="155143" y="114700"/>
                  <a:pt x="155562" y="119387"/>
                  <a:pt x="156248" y="125406"/>
                </a:cubicBezTo>
                <a:cubicBezTo>
                  <a:pt x="156934" y="131426"/>
                  <a:pt x="157467" y="136646"/>
                  <a:pt x="157848" y="141066"/>
                </a:cubicBezTo>
                <a:cubicBezTo>
                  <a:pt x="158229" y="145485"/>
                  <a:pt x="158381" y="150552"/>
                  <a:pt x="158305" y="156267"/>
                </a:cubicBezTo>
                <a:cubicBezTo>
                  <a:pt x="158229" y="161982"/>
                  <a:pt x="157734" y="167050"/>
                  <a:pt x="156819" y="171469"/>
                </a:cubicBezTo>
                <a:cubicBezTo>
                  <a:pt x="156514" y="172536"/>
                  <a:pt x="155829" y="173298"/>
                  <a:pt x="154762" y="173755"/>
                </a:cubicBezTo>
                <a:cubicBezTo>
                  <a:pt x="155219" y="174365"/>
                  <a:pt x="155448" y="174975"/>
                  <a:pt x="155448" y="175584"/>
                </a:cubicBezTo>
                <a:cubicBezTo>
                  <a:pt x="155448" y="176499"/>
                  <a:pt x="155143" y="177261"/>
                  <a:pt x="154533" y="177870"/>
                </a:cubicBezTo>
                <a:cubicBezTo>
                  <a:pt x="153924" y="178480"/>
                  <a:pt x="153162" y="178785"/>
                  <a:pt x="152247" y="178785"/>
                </a:cubicBezTo>
                <a:cubicBezTo>
                  <a:pt x="145084" y="178785"/>
                  <a:pt x="137769" y="178632"/>
                  <a:pt x="130302" y="178327"/>
                </a:cubicBezTo>
                <a:cubicBezTo>
                  <a:pt x="124815" y="178175"/>
                  <a:pt x="120472" y="177946"/>
                  <a:pt x="117271" y="177642"/>
                </a:cubicBezTo>
                <a:cubicBezTo>
                  <a:pt x="115290" y="177489"/>
                  <a:pt x="113690" y="177337"/>
                  <a:pt x="112471" y="177184"/>
                </a:cubicBezTo>
                <a:lnTo>
                  <a:pt x="110642" y="176727"/>
                </a:lnTo>
                <a:cubicBezTo>
                  <a:pt x="109728" y="176422"/>
                  <a:pt x="109042" y="175889"/>
                  <a:pt x="108585" y="175127"/>
                </a:cubicBezTo>
                <a:cubicBezTo>
                  <a:pt x="107365" y="173603"/>
                  <a:pt x="107061" y="171622"/>
                  <a:pt x="107670" y="169183"/>
                </a:cubicBezTo>
                <a:lnTo>
                  <a:pt x="108127" y="167812"/>
                </a:lnTo>
                <a:cubicBezTo>
                  <a:pt x="108280" y="167355"/>
                  <a:pt x="108394" y="166974"/>
                  <a:pt x="108470" y="166669"/>
                </a:cubicBezTo>
                <a:cubicBezTo>
                  <a:pt x="108547" y="166364"/>
                  <a:pt x="108585" y="166135"/>
                  <a:pt x="108585" y="165983"/>
                </a:cubicBezTo>
                <a:cubicBezTo>
                  <a:pt x="109499" y="156534"/>
                  <a:pt x="109651" y="148457"/>
                  <a:pt x="109042" y="141751"/>
                </a:cubicBezTo>
                <a:cubicBezTo>
                  <a:pt x="107670" y="124683"/>
                  <a:pt x="106642" y="109938"/>
                  <a:pt x="105956" y="97517"/>
                </a:cubicBezTo>
                <a:cubicBezTo>
                  <a:pt x="105270" y="85097"/>
                  <a:pt x="105003" y="70847"/>
                  <a:pt x="105156" y="54769"/>
                </a:cubicBezTo>
                <a:cubicBezTo>
                  <a:pt x="105308" y="38691"/>
                  <a:pt x="106146" y="23870"/>
                  <a:pt x="107670" y="10306"/>
                </a:cubicBezTo>
                <a:cubicBezTo>
                  <a:pt x="107823" y="8935"/>
                  <a:pt x="108432" y="8097"/>
                  <a:pt x="109499" y="7792"/>
                </a:cubicBezTo>
                <a:cubicBezTo>
                  <a:pt x="109347" y="7335"/>
                  <a:pt x="109270" y="6801"/>
                  <a:pt x="109270" y="6192"/>
                </a:cubicBezTo>
                <a:lnTo>
                  <a:pt x="109270" y="5963"/>
                </a:lnTo>
                <a:cubicBezTo>
                  <a:pt x="109118" y="5658"/>
                  <a:pt x="109042" y="5277"/>
                  <a:pt x="109042" y="4820"/>
                </a:cubicBezTo>
                <a:cubicBezTo>
                  <a:pt x="109042" y="2686"/>
                  <a:pt x="110109" y="1620"/>
                  <a:pt x="112242" y="1620"/>
                </a:cubicBezTo>
                <a:cubicBezTo>
                  <a:pt x="116662" y="1620"/>
                  <a:pt x="123063" y="1734"/>
                  <a:pt x="131445" y="1962"/>
                </a:cubicBezTo>
                <a:cubicBezTo>
                  <a:pt x="139827" y="2191"/>
                  <a:pt x="145999" y="2305"/>
                  <a:pt x="149961" y="2305"/>
                </a:cubicBezTo>
                <a:cubicBezTo>
                  <a:pt x="150418" y="629"/>
                  <a:pt x="151485" y="-133"/>
                  <a:pt x="153162" y="19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pic>
        <p:nvPicPr>
          <p:cNvPr id="1026" name="Picture 2" descr="Imágenes integradas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291" y="7675738"/>
            <a:ext cx="672153" cy="672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5596531" y="8347891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Versión</a:t>
            </a:r>
          </a:p>
          <a:p>
            <a:pPr algn="ctr"/>
            <a:r>
              <a:rPr lang="es-ES_tradn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igital</a:t>
            </a:r>
            <a:endParaRPr lang="es-SV" sz="16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8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Gráfica 8</a:t>
            </a: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Número de </a:t>
            </a:r>
            <a:r>
              <a:rPr lang="es-SV" sz="1800" b="1" dirty="0" smtClean="0">
                <a:latin typeface="Source Sans Pro Light" pitchFamily="34" charset="0"/>
              </a:rPr>
              <a:t>acogimientos de emergencia dictados </a:t>
            </a:r>
            <a:r>
              <a:rPr lang="es-SV" sz="1800" b="1" dirty="0">
                <a:latin typeface="Source Sans Pro Light" pitchFamily="34" charset="0"/>
              </a:rPr>
              <a:t>por Junta de </a:t>
            </a:r>
            <a:r>
              <a:rPr lang="es-SV" sz="1800" b="1" dirty="0" smtClean="0">
                <a:latin typeface="Source Sans Pro Light" pitchFamily="34" charset="0"/>
              </a:rPr>
              <a:t>Protección.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8" name="Rectangle 91"/>
          <p:cNvSpPr/>
          <p:nvPr/>
        </p:nvSpPr>
        <p:spPr>
          <a:xfrm>
            <a:off x="761058" y="7187784"/>
            <a:ext cx="228055" cy="1429049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Rectangle 92"/>
          <p:cNvSpPr/>
          <p:nvPr/>
        </p:nvSpPr>
        <p:spPr>
          <a:xfrm>
            <a:off x="1160852" y="7028332"/>
            <a:ext cx="1011337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Calibri Light" panose="020F03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Calibri Light" panose="020F0302020204030204" pitchFamily="34" charset="0"/>
              </a:rPr>
              <a:t>Acogimiento de emergencia: </a:t>
            </a:r>
            <a:r>
              <a:rPr lang="es-SV" sz="1300" dirty="0">
                <a:latin typeface="Calibri Light" panose="020F0302020204030204" pitchFamily="34" charset="0"/>
              </a:rPr>
              <a:t>Es una medida excepcional y provisional emitida en situaciones de extrema urgencia en favor de una niña, niño o adolescente </a:t>
            </a:r>
            <a:r>
              <a:rPr lang="es-SV" sz="1300" dirty="0" smtClean="0">
                <a:latin typeface="Calibri Light" panose="020F0302020204030204" pitchFamily="34" charset="0"/>
              </a:rPr>
              <a:t>y consiste en la separación de su entorno familiar, y por la cual se confía su cuidado a personas idóneas por </a:t>
            </a:r>
            <a:r>
              <a:rPr lang="es-SV" sz="1300" dirty="0">
                <a:latin typeface="Calibri Light" panose="020F0302020204030204" pitchFamily="34" charset="0"/>
              </a:rPr>
              <a:t>medio de acogimiento familiar o </a:t>
            </a:r>
            <a:r>
              <a:rPr lang="es-SV" sz="1300" dirty="0" smtClean="0">
                <a:latin typeface="Calibri Light" panose="020F0302020204030204" pitchFamily="34" charset="0"/>
              </a:rPr>
              <a:t>al ISNA a través del acogimiento institucional </a:t>
            </a:r>
            <a:r>
              <a:rPr lang="es-SV" sz="1300" dirty="0">
                <a:latin typeface="Calibri Light" panose="020F0302020204030204" pitchFamily="34" charset="0"/>
              </a:rPr>
              <a:t>con un máximo de quince días continuos</a:t>
            </a:r>
            <a:r>
              <a:rPr lang="es-SV" sz="1300" dirty="0" smtClean="0">
                <a:latin typeface="Calibri Light" panose="020F0302020204030204" pitchFamily="34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dirty="0">
              <a:latin typeface="Calibri Light" panose="020F03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dirty="0" smtClean="0">
              <a:latin typeface="Calibri Light" panose="020F03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Calibri Light" panose="020F0302020204030204" pitchFamily="34" charset="0"/>
                <a:cs typeface="Arial" pitchFamily="34" charset="0"/>
              </a:rPr>
              <a:t>* JP = </a:t>
            </a:r>
            <a:r>
              <a:rPr lang="es-SV" sz="1300" dirty="0">
                <a:latin typeface="Calibri Light" panose="020F0302020204030204" pitchFamily="34" charset="0"/>
              </a:rPr>
              <a:t>Junta de </a:t>
            </a:r>
            <a:r>
              <a:rPr lang="es-SV" sz="1300" dirty="0" smtClean="0">
                <a:latin typeface="Calibri Light" panose="020F0302020204030204" pitchFamily="34" charset="0"/>
              </a:rPr>
              <a:t>Protección</a:t>
            </a:r>
            <a:endParaRPr lang="es-SV" sz="1300" dirty="0">
              <a:latin typeface="Calibri Light" panose="020F0302020204030204" pitchFamily="34" charset="0"/>
            </a:endParaRP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179466" y="1974949"/>
            <a:ext cx="11670824" cy="4926274"/>
            <a:chOff x="179466" y="2233251"/>
            <a:chExt cx="11670824" cy="4926274"/>
          </a:xfrm>
        </p:grpSpPr>
        <p:sp>
          <p:nvSpPr>
            <p:cNvPr id="41" name="Freeform 5"/>
            <p:cNvSpPr>
              <a:spLocks/>
            </p:cNvSpPr>
            <p:nvPr/>
          </p:nvSpPr>
          <p:spPr bwMode="auto">
            <a:xfrm>
              <a:off x="179466" y="5144551"/>
              <a:ext cx="11670824" cy="1108586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aphicFrame>
          <p:nvGraphicFramePr>
            <p:cNvPr id="2" name="1 Gráfico"/>
            <p:cNvGraphicFramePr/>
            <p:nvPr>
              <p:extLst>
                <p:ext uri="{D42A27DB-BD31-4B8C-83A1-F6EECF244321}">
                  <p14:modId xmlns:p14="http://schemas.microsoft.com/office/powerpoint/2010/main" val="3016589367"/>
                </p:ext>
              </p:extLst>
            </p:nvPr>
          </p:nvGraphicFramePr>
          <p:xfrm>
            <a:off x="473026" y="2233251"/>
            <a:ext cx="10801200" cy="49262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2" name="Oval 34"/>
            <p:cNvSpPr/>
            <p:nvPr/>
          </p:nvSpPr>
          <p:spPr>
            <a:xfrm>
              <a:off x="1812150" y="6790303"/>
              <a:ext cx="188925" cy="183708"/>
            </a:xfrm>
            <a:prstGeom prst="ellipse">
              <a:avLst/>
            </a:prstGeom>
            <a:solidFill>
              <a:srgbClr val="8064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5" name="14 Conector recto"/>
          <p:cNvCxnSpPr/>
          <p:nvPr/>
        </p:nvCxnSpPr>
        <p:spPr>
          <a:xfrm>
            <a:off x="1268584" y="8281777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72407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Gráfica 9	</a:t>
            </a: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Número de audiencias únicas realizadas por Junta de </a:t>
            </a:r>
            <a:r>
              <a:rPr lang="es-SV" sz="1800" b="1" dirty="0" smtClean="0">
                <a:latin typeface="Source Sans Pro Light" pitchFamily="34" charset="0"/>
              </a:rPr>
              <a:t>Protección.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8" name="Rectangle 91"/>
          <p:cNvSpPr/>
          <p:nvPr/>
        </p:nvSpPr>
        <p:spPr>
          <a:xfrm>
            <a:off x="761058" y="7319307"/>
            <a:ext cx="228055" cy="1299135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Rectangle 92"/>
          <p:cNvSpPr/>
          <p:nvPr/>
        </p:nvSpPr>
        <p:spPr>
          <a:xfrm>
            <a:off x="1160852" y="7405112"/>
            <a:ext cx="1011337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Calibri Light" panose="020F0302020204030204" pitchFamily="34" charset="0"/>
              </a:rPr>
              <a:t>Audiencia </a:t>
            </a:r>
            <a:r>
              <a:rPr lang="es-SV" sz="1300" b="1" dirty="0">
                <a:latin typeface="Calibri Light" panose="020F0302020204030204" pitchFamily="34" charset="0"/>
              </a:rPr>
              <a:t>Única:</a:t>
            </a:r>
            <a:r>
              <a:rPr lang="es-SV" sz="1300" dirty="0">
                <a:latin typeface="Calibri Light" panose="020F0302020204030204" pitchFamily="34" charset="0"/>
              </a:rPr>
              <a:t> Constituye la etapa </a:t>
            </a:r>
            <a:r>
              <a:rPr lang="es-SV" sz="1300" dirty="0" smtClean="0">
                <a:latin typeface="Calibri Light" panose="020F0302020204030204" pitchFamily="34" charset="0"/>
              </a:rPr>
              <a:t>donde </a:t>
            </a:r>
            <a:r>
              <a:rPr lang="es-SV" sz="1300" dirty="0">
                <a:latin typeface="Calibri Light" panose="020F0302020204030204" pitchFamily="34" charset="0"/>
              </a:rPr>
              <a:t>se </a:t>
            </a:r>
            <a:r>
              <a:rPr lang="es-SV" sz="1300" dirty="0" smtClean="0">
                <a:latin typeface="Calibri Light" panose="020F0302020204030204" pitchFamily="34" charset="0"/>
              </a:rPr>
              <a:t>exponen los </a:t>
            </a:r>
            <a:r>
              <a:rPr lang="es-SV" sz="1300" dirty="0">
                <a:latin typeface="Calibri Light" panose="020F0302020204030204" pitchFamily="34" charset="0"/>
              </a:rPr>
              <a:t>hechos </a:t>
            </a:r>
            <a:r>
              <a:rPr lang="es-SV" sz="1300" dirty="0" smtClean="0">
                <a:latin typeface="Calibri Light" panose="020F0302020204030204" pitchFamily="34" charset="0"/>
              </a:rPr>
              <a:t>de las posibles vulneraciones a derechos de niñas, niños y adolescentes </a:t>
            </a:r>
            <a:r>
              <a:rPr lang="es-SV" sz="1300" dirty="0">
                <a:latin typeface="Calibri Light" panose="020F0302020204030204" pitchFamily="34" charset="0"/>
              </a:rPr>
              <a:t>de forma oral </a:t>
            </a:r>
            <a:r>
              <a:rPr lang="es-SV" sz="1300" dirty="0" smtClean="0">
                <a:latin typeface="Calibri Light" panose="020F0302020204030204" pitchFamily="34" charset="0"/>
              </a:rPr>
              <a:t>ante los </a:t>
            </a:r>
            <a:r>
              <a:rPr lang="es-SV" sz="1300" dirty="0">
                <a:latin typeface="Calibri Light" panose="020F0302020204030204" pitchFamily="34" charset="0"/>
              </a:rPr>
              <a:t>miembros de la Junta de </a:t>
            </a:r>
            <a:r>
              <a:rPr lang="es-SV" sz="1300" dirty="0" smtClean="0">
                <a:latin typeface="Calibri Light" panose="020F0302020204030204" pitchFamily="34" charset="0"/>
              </a:rPr>
              <a:t>Protección.  Al finalizar la audiencia los miembros de Junta dictan medidas de protección o  declaran la no vulneración a derechos.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cap="small" dirty="0">
              <a:latin typeface="Calibri Light" panose="020F0302020204030204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Calibri Light" panose="020F0302020204030204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Calibri Light" panose="020F0302020204030204" pitchFamily="34" charset="0"/>
                <a:cs typeface="Arial" pitchFamily="34" charset="0"/>
              </a:rPr>
              <a:t>* JP = </a:t>
            </a:r>
            <a:r>
              <a:rPr lang="es-SV" sz="1300" dirty="0">
                <a:latin typeface="Calibri Light" panose="020F0302020204030204" pitchFamily="34" charset="0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179466" y="2233251"/>
            <a:ext cx="11670824" cy="4926274"/>
            <a:chOff x="179466" y="2233251"/>
            <a:chExt cx="11670824" cy="4926274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79466" y="5144551"/>
              <a:ext cx="11670824" cy="1108586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aphicFrame>
          <p:nvGraphicFramePr>
            <p:cNvPr id="15" name="14 Gráfico"/>
            <p:cNvGraphicFramePr/>
            <p:nvPr>
              <p:extLst>
                <p:ext uri="{D42A27DB-BD31-4B8C-83A1-F6EECF244321}">
                  <p14:modId xmlns:p14="http://schemas.microsoft.com/office/powerpoint/2010/main" val="4276808212"/>
                </p:ext>
              </p:extLst>
            </p:nvPr>
          </p:nvGraphicFramePr>
          <p:xfrm>
            <a:off x="473026" y="2233251"/>
            <a:ext cx="10801200" cy="49262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6" name="Oval 34"/>
            <p:cNvSpPr/>
            <p:nvPr/>
          </p:nvSpPr>
          <p:spPr>
            <a:xfrm>
              <a:off x="2921298" y="6819331"/>
              <a:ext cx="188925" cy="183708"/>
            </a:xfrm>
            <a:prstGeom prst="ellipse">
              <a:avLst/>
            </a:prstGeom>
            <a:solidFill>
              <a:srgbClr val="88A9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9" name="18 Conector recto"/>
          <p:cNvCxnSpPr/>
          <p:nvPr/>
        </p:nvCxnSpPr>
        <p:spPr>
          <a:xfrm>
            <a:off x="1160852" y="8432127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24095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Gráfica </a:t>
            </a:r>
            <a:r>
              <a:rPr lang="es-SV" sz="1800" b="1" dirty="0" smtClean="0">
                <a:latin typeface="Source Sans Pro Light" pitchFamily="34" charset="0"/>
              </a:rPr>
              <a:t>10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Número de medidas administrativas </a:t>
            </a:r>
            <a:r>
              <a:rPr lang="es-SV" sz="1800" b="1" dirty="0" smtClean="0">
                <a:latin typeface="Source Sans Pro Light" pitchFamily="34" charset="0"/>
              </a:rPr>
              <a:t>de protección.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8" name="Rectangle 91"/>
          <p:cNvSpPr/>
          <p:nvPr/>
        </p:nvSpPr>
        <p:spPr>
          <a:xfrm>
            <a:off x="761058" y="7236663"/>
            <a:ext cx="228055" cy="1073665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Rectangle 92"/>
          <p:cNvSpPr/>
          <p:nvPr/>
        </p:nvSpPr>
        <p:spPr>
          <a:xfrm>
            <a:off x="1160852" y="7100907"/>
            <a:ext cx="1011337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Calibri Light" panose="020F03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Calibri Light" panose="020F0302020204030204" pitchFamily="34" charset="0"/>
              </a:rPr>
              <a:t>Medidas administrativas: </a:t>
            </a:r>
            <a:r>
              <a:rPr lang="es-SV" sz="1300" dirty="0">
                <a:latin typeface="Calibri Light" panose="020F0302020204030204" pitchFamily="34" charset="0"/>
              </a:rPr>
              <a:t>medidas de protección dictadas en audiencia única para la adecuada protección de los derechos de niñas, niños y adolescentes</a:t>
            </a:r>
            <a:r>
              <a:rPr lang="es-SV" sz="1300" dirty="0" smtClean="0">
                <a:latin typeface="Calibri Light" panose="020F0302020204030204" pitchFamily="34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Calibri Light" panose="020F03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Calibri Light" panose="020F0302020204030204" pitchFamily="34" charset="0"/>
                <a:cs typeface="Arial" pitchFamily="34" charset="0"/>
              </a:rPr>
              <a:t>* JP = </a:t>
            </a:r>
            <a:r>
              <a:rPr lang="es-SV" sz="1300" dirty="0">
                <a:latin typeface="Calibri Light" panose="020F0302020204030204" pitchFamily="34" charset="0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234330" y="1985931"/>
            <a:ext cx="11670824" cy="4926274"/>
            <a:chOff x="179466" y="2233251"/>
            <a:chExt cx="11670824" cy="4926274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179466" y="5144551"/>
              <a:ext cx="11670824" cy="1108586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aphicFrame>
          <p:nvGraphicFramePr>
            <p:cNvPr id="15" name="14 Gráfico"/>
            <p:cNvGraphicFramePr/>
            <p:nvPr>
              <p:extLst>
                <p:ext uri="{D42A27DB-BD31-4B8C-83A1-F6EECF244321}">
                  <p14:modId xmlns:p14="http://schemas.microsoft.com/office/powerpoint/2010/main" val="2572988420"/>
                </p:ext>
              </p:extLst>
            </p:nvPr>
          </p:nvGraphicFramePr>
          <p:xfrm>
            <a:off x="473026" y="2233251"/>
            <a:ext cx="10801200" cy="49262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6" name="Oval 34"/>
            <p:cNvSpPr/>
            <p:nvPr/>
          </p:nvSpPr>
          <p:spPr>
            <a:xfrm>
              <a:off x="2209158" y="6819449"/>
              <a:ext cx="188925" cy="183708"/>
            </a:xfrm>
            <a:prstGeom prst="ellipse">
              <a:avLst/>
            </a:prstGeom>
            <a:solidFill>
              <a:srgbClr val="F96F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8" name="17 Conector recto"/>
          <p:cNvCxnSpPr/>
          <p:nvPr/>
        </p:nvCxnSpPr>
        <p:spPr>
          <a:xfrm>
            <a:off x="1271214" y="800868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4157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134 Conector recto"/>
          <p:cNvCxnSpPr/>
          <p:nvPr/>
        </p:nvCxnSpPr>
        <p:spPr>
          <a:xfrm>
            <a:off x="7959965" y="3928453"/>
            <a:ext cx="0" cy="71986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Freeform 5"/>
          <p:cNvSpPr>
            <a:spLocks/>
          </p:cNvSpPr>
          <p:nvPr/>
        </p:nvSpPr>
        <p:spPr bwMode="auto">
          <a:xfrm>
            <a:off x="303566" y="4433538"/>
            <a:ext cx="1238189" cy="688344"/>
          </a:xfrm>
          <a:custGeom>
            <a:avLst/>
            <a:gdLst>
              <a:gd name="T0" fmla="*/ 5805 w 5805"/>
              <a:gd name="T1" fmla="*/ 401 h 401"/>
              <a:gd name="T2" fmla="*/ 0 w 5805"/>
              <a:gd name="T3" fmla="*/ 401 h 401"/>
              <a:gd name="T4" fmla="*/ 280 w 5805"/>
              <a:gd name="T5" fmla="*/ 0 h 401"/>
              <a:gd name="T6" fmla="*/ 5508 w 5805"/>
              <a:gd name="T7" fmla="*/ 0 h 401"/>
              <a:gd name="T8" fmla="*/ 5805 w 5805"/>
              <a:gd name="T9" fmla="*/ 401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5" h="401">
                <a:moveTo>
                  <a:pt x="5805" y="401"/>
                </a:moveTo>
                <a:lnTo>
                  <a:pt x="0" y="401"/>
                </a:lnTo>
                <a:lnTo>
                  <a:pt x="280" y="0"/>
                </a:lnTo>
                <a:lnTo>
                  <a:pt x="5508" y="0"/>
                </a:lnTo>
                <a:lnTo>
                  <a:pt x="5805" y="401"/>
                </a:lnTo>
                <a:close/>
              </a:path>
            </a:pathLst>
          </a:custGeom>
          <a:solidFill>
            <a:schemeClr val="bg1">
              <a:lumMod val="50000"/>
              <a:alpha val="45000"/>
            </a:schemeClr>
          </a:solidFill>
          <a:ln>
            <a:noFill/>
          </a:ln>
          <a:effectLst>
            <a:softEdge rad="317500"/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37" name="Group 28"/>
          <p:cNvGrpSpPr/>
          <p:nvPr/>
        </p:nvGrpSpPr>
        <p:grpSpPr>
          <a:xfrm>
            <a:off x="443040" y="3623605"/>
            <a:ext cx="979200" cy="997200"/>
            <a:chOff x="2625905" y="2788815"/>
            <a:chExt cx="1166411" cy="1204882"/>
          </a:xfrm>
        </p:grpSpPr>
        <p:sp>
          <p:nvSpPr>
            <p:cNvPr id="38" name="Oval 26"/>
            <p:cNvSpPr/>
            <p:nvPr/>
          </p:nvSpPr>
          <p:spPr>
            <a:xfrm>
              <a:off x="2625905" y="2788815"/>
              <a:ext cx="1166411" cy="1204882"/>
            </a:xfrm>
            <a:prstGeom prst="ellipse">
              <a:avLst/>
            </a:prstGeom>
            <a:solidFill>
              <a:srgbClr val="F96F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Oval 27"/>
            <p:cNvSpPr/>
            <p:nvPr/>
          </p:nvSpPr>
          <p:spPr>
            <a:xfrm>
              <a:off x="2771355" y="2940148"/>
              <a:ext cx="874808" cy="904749"/>
            </a:xfrm>
            <a:prstGeom prst="ellipse">
              <a:avLst/>
            </a:prstGeom>
            <a:solidFill>
              <a:srgbClr val="F73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72" name="71 Rectángulo"/>
          <p:cNvSpPr/>
          <p:nvPr/>
        </p:nvSpPr>
        <p:spPr>
          <a:xfrm>
            <a:off x="1594951" y="4024075"/>
            <a:ext cx="49741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/>
            <a:r>
              <a:rPr lang="es-SV" sz="1500" b="1" dirty="0" smtClean="0"/>
              <a:t>3,902 </a:t>
            </a:r>
            <a:r>
              <a:rPr lang="es-SV" sz="1500" dirty="0" smtClean="0"/>
              <a:t>niñas y adolescentes mujeres (63.48%)</a:t>
            </a:r>
          </a:p>
          <a:p>
            <a:pPr marL="180975"/>
            <a:r>
              <a:rPr lang="es-SV" sz="1500" b="1" dirty="0" smtClean="0"/>
              <a:t>2,030 </a:t>
            </a:r>
            <a:r>
              <a:rPr lang="es-SV" sz="1500" dirty="0" smtClean="0"/>
              <a:t>niños </a:t>
            </a:r>
            <a:r>
              <a:rPr lang="es-SV" sz="1500" dirty="0"/>
              <a:t>y </a:t>
            </a:r>
            <a:r>
              <a:rPr lang="es-SV" sz="1500" dirty="0" smtClean="0"/>
              <a:t>adolescentes hombres (33.02%)</a:t>
            </a:r>
          </a:p>
          <a:p>
            <a:pPr marL="180975"/>
            <a:r>
              <a:rPr lang="es-ES_tradnl" sz="1500" b="1" dirty="0" smtClean="0"/>
              <a:t>215 </a:t>
            </a:r>
            <a:r>
              <a:rPr lang="es-ES_tradnl" sz="1500" dirty="0" smtClean="0"/>
              <a:t>se desconoce sexo y edad (3.50%)</a:t>
            </a:r>
            <a:endParaRPr lang="es-SV" sz="1500" dirty="0"/>
          </a:p>
        </p:txBody>
      </p:sp>
      <p:sp>
        <p:nvSpPr>
          <p:cNvPr id="75" name="74 CuadroTexto"/>
          <p:cNvSpPr txBox="1"/>
          <p:nvPr/>
        </p:nvSpPr>
        <p:spPr>
          <a:xfrm>
            <a:off x="1566902" y="3697140"/>
            <a:ext cx="4649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SV" sz="1800" b="1" dirty="0" smtClean="0">
                <a:latin typeface="Source Sans Pro" pitchFamily="34" charset="0"/>
                <a:ea typeface="+mj-ea"/>
                <a:cs typeface="+mj-cs"/>
              </a:rPr>
              <a:t>6,147 presuntas </a:t>
            </a:r>
            <a:r>
              <a:rPr lang="es-SV" sz="1800" b="1" dirty="0">
                <a:latin typeface="Source Sans Pro" pitchFamily="34" charset="0"/>
                <a:ea typeface="+mj-ea"/>
                <a:cs typeface="+mj-cs"/>
              </a:rPr>
              <a:t>víctimas</a:t>
            </a:r>
          </a:p>
        </p:txBody>
      </p:sp>
      <p:grpSp>
        <p:nvGrpSpPr>
          <p:cNvPr id="339" name="Group 19"/>
          <p:cNvGrpSpPr>
            <a:grpSpLocks noChangeAspect="1"/>
          </p:cNvGrpSpPr>
          <p:nvPr/>
        </p:nvGrpSpPr>
        <p:grpSpPr bwMode="auto">
          <a:xfrm>
            <a:off x="713671" y="3932936"/>
            <a:ext cx="213928" cy="375634"/>
            <a:chOff x="5387" y="1615"/>
            <a:chExt cx="1614" cy="2834"/>
          </a:xfrm>
          <a:solidFill>
            <a:schemeClr val="bg1"/>
          </a:solidFill>
        </p:grpSpPr>
        <p:sp>
          <p:nvSpPr>
            <p:cNvPr id="340" name="Freeform 20"/>
            <p:cNvSpPr>
              <a:spLocks/>
            </p:cNvSpPr>
            <p:nvPr/>
          </p:nvSpPr>
          <p:spPr bwMode="auto">
            <a:xfrm>
              <a:off x="6426" y="1619"/>
              <a:ext cx="446" cy="361"/>
            </a:xfrm>
            <a:custGeom>
              <a:avLst/>
              <a:gdLst>
                <a:gd name="T0" fmla="*/ 1962 w 2672"/>
                <a:gd name="T1" fmla="*/ 416 h 2164"/>
                <a:gd name="T2" fmla="*/ 2038 w 2672"/>
                <a:gd name="T3" fmla="*/ 589 h 2164"/>
                <a:gd name="T4" fmla="*/ 2105 w 2672"/>
                <a:gd name="T5" fmla="*/ 787 h 2164"/>
                <a:gd name="T6" fmla="*/ 2166 w 2672"/>
                <a:gd name="T7" fmla="*/ 998 h 2164"/>
                <a:gd name="T8" fmla="*/ 2263 w 2672"/>
                <a:gd name="T9" fmla="*/ 1357 h 2164"/>
                <a:gd name="T10" fmla="*/ 2323 w 2672"/>
                <a:gd name="T11" fmla="*/ 1559 h 2164"/>
                <a:gd name="T12" fmla="*/ 2388 w 2672"/>
                <a:gd name="T13" fmla="*/ 1740 h 2164"/>
                <a:gd name="T14" fmla="*/ 2459 w 2672"/>
                <a:gd name="T15" fmla="*/ 1888 h 2164"/>
                <a:gd name="T16" fmla="*/ 2541 w 2672"/>
                <a:gd name="T17" fmla="*/ 1994 h 2164"/>
                <a:gd name="T18" fmla="*/ 2637 w 2672"/>
                <a:gd name="T19" fmla="*/ 2048 h 2164"/>
                <a:gd name="T20" fmla="*/ 2574 w 2672"/>
                <a:gd name="T21" fmla="*/ 2095 h 2164"/>
                <a:gd name="T22" fmla="*/ 2440 w 2672"/>
                <a:gd name="T23" fmla="*/ 2138 h 2164"/>
                <a:gd name="T24" fmla="*/ 2319 w 2672"/>
                <a:gd name="T25" fmla="*/ 2161 h 2164"/>
                <a:gd name="T26" fmla="*/ 2209 w 2672"/>
                <a:gd name="T27" fmla="*/ 2163 h 2164"/>
                <a:gd name="T28" fmla="*/ 2111 w 2672"/>
                <a:gd name="T29" fmla="*/ 2149 h 2164"/>
                <a:gd name="T30" fmla="*/ 2023 w 2672"/>
                <a:gd name="T31" fmla="*/ 2119 h 2164"/>
                <a:gd name="T32" fmla="*/ 1943 w 2672"/>
                <a:gd name="T33" fmla="*/ 2075 h 2164"/>
                <a:gd name="T34" fmla="*/ 1871 w 2672"/>
                <a:gd name="T35" fmla="*/ 2020 h 2164"/>
                <a:gd name="T36" fmla="*/ 1807 w 2672"/>
                <a:gd name="T37" fmla="*/ 1955 h 2164"/>
                <a:gd name="T38" fmla="*/ 1747 w 2672"/>
                <a:gd name="T39" fmla="*/ 1883 h 2164"/>
                <a:gd name="T40" fmla="*/ 1692 w 2672"/>
                <a:gd name="T41" fmla="*/ 1804 h 2164"/>
                <a:gd name="T42" fmla="*/ 1598 w 2672"/>
                <a:gd name="T43" fmla="*/ 1658 h 2164"/>
                <a:gd name="T44" fmla="*/ 1524 w 2672"/>
                <a:gd name="T45" fmla="*/ 1503 h 2164"/>
                <a:gd name="T46" fmla="*/ 1466 w 2672"/>
                <a:gd name="T47" fmla="*/ 1343 h 2164"/>
                <a:gd name="T48" fmla="*/ 1416 w 2672"/>
                <a:gd name="T49" fmla="*/ 1185 h 2164"/>
                <a:gd name="T50" fmla="*/ 1337 w 2672"/>
                <a:gd name="T51" fmla="*/ 940 h 2164"/>
                <a:gd name="T52" fmla="*/ 1282 w 2672"/>
                <a:gd name="T53" fmla="*/ 812 h 2164"/>
                <a:gd name="T54" fmla="*/ 1215 w 2672"/>
                <a:gd name="T55" fmla="*/ 708 h 2164"/>
                <a:gd name="T56" fmla="*/ 1129 w 2672"/>
                <a:gd name="T57" fmla="*/ 630 h 2164"/>
                <a:gd name="T58" fmla="*/ 1020 w 2672"/>
                <a:gd name="T59" fmla="*/ 588 h 2164"/>
                <a:gd name="T60" fmla="*/ 880 w 2672"/>
                <a:gd name="T61" fmla="*/ 583 h 2164"/>
                <a:gd name="T62" fmla="*/ 435 w 2672"/>
                <a:gd name="T63" fmla="*/ 683 h 2164"/>
                <a:gd name="T64" fmla="*/ 438 w 2672"/>
                <a:gd name="T65" fmla="*/ 714 h 2164"/>
                <a:gd name="T66" fmla="*/ 434 w 2672"/>
                <a:gd name="T67" fmla="*/ 749 h 2164"/>
                <a:gd name="T68" fmla="*/ 425 w 2672"/>
                <a:gd name="T69" fmla="*/ 769 h 2164"/>
                <a:gd name="T70" fmla="*/ 407 w 2672"/>
                <a:gd name="T71" fmla="*/ 788 h 2164"/>
                <a:gd name="T72" fmla="*/ 380 w 2672"/>
                <a:gd name="T73" fmla="*/ 809 h 2164"/>
                <a:gd name="T74" fmla="*/ 341 w 2672"/>
                <a:gd name="T75" fmla="*/ 829 h 2164"/>
                <a:gd name="T76" fmla="*/ 289 w 2672"/>
                <a:gd name="T77" fmla="*/ 852 h 2164"/>
                <a:gd name="T78" fmla="*/ 209 w 2672"/>
                <a:gd name="T79" fmla="*/ 783 h 2164"/>
                <a:gd name="T80" fmla="*/ 111 w 2672"/>
                <a:gd name="T81" fmla="*/ 681 h 2164"/>
                <a:gd name="T82" fmla="*/ 0 w 2672"/>
                <a:gd name="T83" fmla="*/ 582 h 2164"/>
                <a:gd name="T84" fmla="*/ 43 w 2672"/>
                <a:gd name="T85" fmla="*/ 518 h 2164"/>
                <a:gd name="T86" fmla="*/ 92 w 2672"/>
                <a:gd name="T87" fmla="*/ 474 h 2164"/>
                <a:gd name="T88" fmla="*/ 118 w 2672"/>
                <a:gd name="T89" fmla="*/ 459 h 2164"/>
                <a:gd name="T90" fmla="*/ 147 w 2672"/>
                <a:gd name="T91" fmla="*/ 448 h 2164"/>
                <a:gd name="T92" fmla="*/ 176 w 2672"/>
                <a:gd name="T93" fmla="*/ 443 h 2164"/>
                <a:gd name="T94" fmla="*/ 209 w 2672"/>
                <a:gd name="T95" fmla="*/ 442 h 2164"/>
                <a:gd name="T96" fmla="*/ 283 w 2672"/>
                <a:gd name="T97" fmla="*/ 456 h 2164"/>
                <a:gd name="T98" fmla="*/ 389 w 2672"/>
                <a:gd name="T99" fmla="*/ 446 h 2164"/>
                <a:gd name="T100" fmla="*/ 515 w 2672"/>
                <a:gd name="T101" fmla="*/ 390 h 2164"/>
                <a:gd name="T102" fmla="*/ 646 w 2672"/>
                <a:gd name="T103" fmla="*/ 311 h 2164"/>
                <a:gd name="T104" fmla="*/ 877 w 2672"/>
                <a:gd name="T105" fmla="*/ 162 h 2164"/>
                <a:gd name="T106" fmla="*/ 1024 w 2672"/>
                <a:gd name="T107" fmla="*/ 82 h 2164"/>
                <a:gd name="T108" fmla="*/ 1176 w 2672"/>
                <a:gd name="T109" fmla="*/ 25 h 2164"/>
                <a:gd name="T110" fmla="*/ 1335 w 2672"/>
                <a:gd name="T111" fmla="*/ 0 h 2164"/>
                <a:gd name="T112" fmla="*/ 1499 w 2672"/>
                <a:gd name="T113" fmla="*/ 23 h 2164"/>
                <a:gd name="T114" fmla="*/ 1669 w 2672"/>
                <a:gd name="T115" fmla="*/ 102 h 2164"/>
                <a:gd name="T116" fmla="*/ 1846 w 2672"/>
                <a:gd name="T117" fmla="*/ 251 h 2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72" h="2164">
                  <a:moveTo>
                    <a:pt x="1906" y="319"/>
                  </a:moveTo>
                  <a:lnTo>
                    <a:pt x="1934" y="365"/>
                  </a:lnTo>
                  <a:lnTo>
                    <a:pt x="1962" y="416"/>
                  </a:lnTo>
                  <a:lnTo>
                    <a:pt x="1989" y="471"/>
                  </a:lnTo>
                  <a:lnTo>
                    <a:pt x="2014" y="528"/>
                  </a:lnTo>
                  <a:lnTo>
                    <a:pt x="2038" y="589"/>
                  </a:lnTo>
                  <a:lnTo>
                    <a:pt x="2061" y="653"/>
                  </a:lnTo>
                  <a:lnTo>
                    <a:pt x="2083" y="719"/>
                  </a:lnTo>
                  <a:lnTo>
                    <a:pt x="2105" y="787"/>
                  </a:lnTo>
                  <a:lnTo>
                    <a:pt x="2126" y="856"/>
                  </a:lnTo>
                  <a:lnTo>
                    <a:pt x="2146" y="927"/>
                  </a:lnTo>
                  <a:lnTo>
                    <a:pt x="2166" y="998"/>
                  </a:lnTo>
                  <a:lnTo>
                    <a:pt x="2186" y="1071"/>
                  </a:lnTo>
                  <a:lnTo>
                    <a:pt x="2225" y="1216"/>
                  </a:lnTo>
                  <a:lnTo>
                    <a:pt x="2263" y="1357"/>
                  </a:lnTo>
                  <a:lnTo>
                    <a:pt x="2282" y="1426"/>
                  </a:lnTo>
                  <a:lnTo>
                    <a:pt x="2303" y="1494"/>
                  </a:lnTo>
                  <a:lnTo>
                    <a:pt x="2323" y="1559"/>
                  </a:lnTo>
                  <a:lnTo>
                    <a:pt x="2344" y="1622"/>
                  </a:lnTo>
                  <a:lnTo>
                    <a:pt x="2365" y="1683"/>
                  </a:lnTo>
                  <a:lnTo>
                    <a:pt x="2388" y="1740"/>
                  </a:lnTo>
                  <a:lnTo>
                    <a:pt x="2410" y="1793"/>
                  </a:lnTo>
                  <a:lnTo>
                    <a:pt x="2435" y="1842"/>
                  </a:lnTo>
                  <a:lnTo>
                    <a:pt x="2459" y="1888"/>
                  </a:lnTo>
                  <a:lnTo>
                    <a:pt x="2486" y="1929"/>
                  </a:lnTo>
                  <a:lnTo>
                    <a:pt x="2512" y="1964"/>
                  </a:lnTo>
                  <a:lnTo>
                    <a:pt x="2541" y="1994"/>
                  </a:lnTo>
                  <a:lnTo>
                    <a:pt x="2572" y="2018"/>
                  </a:lnTo>
                  <a:lnTo>
                    <a:pt x="2603" y="2036"/>
                  </a:lnTo>
                  <a:lnTo>
                    <a:pt x="2637" y="2048"/>
                  </a:lnTo>
                  <a:lnTo>
                    <a:pt x="2672" y="2052"/>
                  </a:lnTo>
                  <a:lnTo>
                    <a:pt x="2622" y="2074"/>
                  </a:lnTo>
                  <a:lnTo>
                    <a:pt x="2574" y="2095"/>
                  </a:lnTo>
                  <a:lnTo>
                    <a:pt x="2528" y="2112"/>
                  </a:lnTo>
                  <a:lnTo>
                    <a:pt x="2483" y="2125"/>
                  </a:lnTo>
                  <a:lnTo>
                    <a:pt x="2440" y="2138"/>
                  </a:lnTo>
                  <a:lnTo>
                    <a:pt x="2397" y="2148"/>
                  </a:lnTo>
                  <a:lnTo>
                    <a:pt x="2357" y="2155"/>
                  </a:lnTo>
                  <a:lnTo>
                    <a:pt x="2319" y="2161"/>
                  </a:lnTo>
                  <a:lnTo>
                    <a:pt x="2280" y="2163"/>
                  </a:lnTo>
                  <a:lnTo>
                    <a:pt x="2244" y="2164"/>
                  </a:lnTo>
                  <a:lnTo>
                    <a:pt x="2209" y="2163"/>
                  </a:lnTo>
                  <a:lnTo>
                    <a:pt x="2175" y="2161"/>
                  </a:lnTo>
                  <a:lnTo>
                    <a:pt x="2143" y="2155"/>
                  </a:lnTo>
                  <a:lnTo>
                    <a:pt x="2111" y="2149"/>
                  </a:lnTo>
                  <a:lnTo>
                    <a:pt x="2080" y="2140"/>
                  </a:lnTo>
                  <a:lnTo>
                    <a:pt x="2051" y="2131"/>
                  </a:lnTo>
                  <a:lnTo>
                    <a:pt x="2023" y="2119"/>
                  </a:lnTo>
                  <a:lnTo>
                    <a:pt x="1995" y="2106"/>
                  </a:lnTo>
                  <a:lnTo>
                    <a:pt x="1968" y="2091"/>
                  </a:lnTo>
                  <a:lnTo>
                    <a:pt x="1943" y="2075"/>
                  </a:lnTo>
                  <a:lnTo>
                    <a:pt x="1918" y="2058"/>
                  </a:lnTo>
                  <a:lnTo>
                    <a:pt x="1895" y="2040"/>
                  </a:lnTo>
                  <a:lnTo>
                    <a:pt x="1871" y="2020"/>
                  </a:lnTo>
                  <a:lnTo>
                    <a:pt x="1849" y="2000"/>
                  </a:lnTo>
                  <a:lnTo>
                    <a:pt x="1828" y="1979"/>
                  </a:lnTo>
                  <a:lnTo>
                    <a:pt x="1807" y="1955"/>
                  </a:lnTo>
                  <a:lnTo>
                    <a:pt x="1786" y="1932"/>
                  </a:lnTo>
                  <a:lnTo>
                    <a:pt x="1766" y="1907"/>
                  </a:lnTo>
                  <a:lnTo>
                    <a:pt x="1747" y="1883"/>
                  </a:lnTo>
                  <a:lnTo>
                    <a:pt x="1728" y="1857"/>
                  </a:lnTo>
                  <a:lnTo>
                    <a:pt x="1710" y="1831"/>
                  </a:lnTo>
                  <a:lnTo>
                    <a:pt x="1692" y="1804"/>
                  </a:lnTo>
                  <a:lnTo>
                    <a:pt x="1657" y="1757"/>
                  </a:lnTo>
                  <a:lnTo>
                    <a:pt x="1627" y="1708"/>
                  </a:lnTo>
                  <a:lnTo>
                    <a:pt x="1598" y="1658"/>
                  </a:lnTo>
                  <a:lnTo>
                    <a:pt x="1571" y="1608"/>
                  </a:lnTo>
                  <a:lnTo>
                    <a:pt x="1547" y="1556"/>
                  </a:lnTo>
                  <a:lnTo>
                    <a:pt x="1524" y="1503"/>
                  </a:lnTo>
                  <a:lnTo>
                    <a:pt x="1503" y="1451"/>
                  </a:lnTo>
                  <a:lnTo>
                    <a:pt x="1484" y="1396"/>
                  </a:lnTo>
                  <a:lnTo>
                    <a:pt x="1466" y="1343"/>
                  </a:lnTo>
                  <a:lnTo>
                    <a:pt x="1449" y="1290"/>
                  </a:lnTo>
                  <a:lnTo>
                    <a:pt x="1432" y="1238"/>
                  </a:lnTo>
                  <a:lnTo>
                    <a:pt x="1416" y="1185"/>
                  </a:lnTo>
                  <a:lnTo>
                    <a:pt x="1385" y="1084"/>
                  </a:lnTo>
                  <a:lnTo>
                    <a:pt x="1353" y="986"/>
                  </a:lnTo>
                  <a:lnTo>
                    <a:pt x="1337" y="940"/>
                  </a:lnTo>
                  <a:lnTo>
                    <a:pt x="1320" y="895"/>
                  </a:lnTo>
                  <a:lnTo>
                    <a:pt x="1302" y="853"/>
                  </a:lnTo>
                  <a:lnTo>
                    <a:pt x="1282" y="812"/>
                  </a:lnTo>
                  <a:lnTo>
                    <a:pt x="1261" y="775"/>
                  </a:lnTo>
                  <a:lnTo>
                    <a:pt x="1239" y="740"/>
                  </a:lnTo>
                  <a:lnTo>
                    <a:pt x="1215" y="708"/>
                  </a:lnTo>
                  <a:lnTo>
                    <a:pt x="1189" y="678"/>
                  </a:lnTo>
                  <a:lnTo>
                    <a:pt x="1160" y="653"/>
                  </a:lnTo>
                  <a:lnTo>
                    <a:pt x="1129" y="630"/>
                  </a:lnTo>
                  <a:lnTo>
                    <a:pt x="1096" y="612"/>
                  </a:lnTo>
                  <a:lnTo>
                    <a:pt x="1059" y="597"/>
                  </a:lnTo>
                  <a:lnTo>
                    <a:pt x="1020" y="588"/>
                  </a:lnTo>
                  <a:lnTo>
                    <a:pt x="977" y="581"/>
                  </a:lnTo>
                  <a:lnTo>
                    <a:pt x="930" y="580"/>
                  </a:lnTo>
                  <a:lnTo>
                    <a:pt x="880" y="583"/>
                  </a:lnTo>
                  <a:lnTo>
                    <a:pt x="436" y="664"/>
                  </a:lnTo>
                  <a:lnTo>
                    <a:pt x="435" y="673"/>
                  </a:lnTo>
                  <a:lnTo>
                    <a:pt x="435" y="683"/>
                  </a:lnTo>
                  <a:lnTo>
                    <a:pt x="436" y="693"/>
                  </a:lnTo>
                  <a:lnTo>
                    <a:pt x="437" y="704"/>
                  </a:lnTo>
                  <a:lnTo>
                    <a:pt x="438" y="714"/>
                  </a:lnTo>
                  <a:lnTo>
                    <a:pt x="438" y="726"/>
                  </a:lnTo>
                  <a:lnTo>
                    <a:pt x="437" y="738"/>
                  </a:lnTo>
                  <a:lnTo>
                    <a:pt x="434" y="749"/>
                  </a:lnTo>
                  <a:lnTo>
                    <a:pt x="432" y="756"/>
                  </a:lnTo>
                  <a:lnTo>
                    <a:pt x="429" y="762"/>
                  </a:lnTo>
                  <a:lnTo>
                    <a:pt x="425" y="769"/>
                  </a:lnTo>
                  <a:lnTo>
                    <a:pt x="420" y="775"/>
                  </a:lnTo>
                  <a:lnTo>
                    <a:pt x="414" y="781"/>
                  </a:lnTo>
                  <a:lnTo>
                    <a:pt x="407" y="788"/>
                  </a:lnTo>
                  <a:lnTo>
                    <a:pt x="399" y="795"/>
                  </a:lnTo>
                  <a:lnTo>
                    <a:pt x="390" y="802"/>
                  </a:lnTo>
                  <a:lnTo>
                    <a:pt x="380" y="809"/>
                  </a:lnTo>
                  <a:lnTo>
                    <a:pt x="368" y="815"/>
                  </a:lnTo>
                  <a:lnTo>
                    <a:pt x="355" y="823"/>
                  </a:lnTo>
                  <a:lnTo>
                    <a:pt x="341" y="829"/>
                  </a:lnTo>
                  <a:lnTo>
                    <a:pt x="326" y="837"/>
                  </a:lnTo>
                  <a:lnTo>
                    <a:pt x="308" y="844"/>
                  </a:lnTo>
                  <a:lnTo>
                    <a:pt x="289" y="852"/>
                  </a:lnTo>
                  <a:lnTo>
                    <a:pt x="268" y="859"/>
                  </a:lnTo>
                  <a:lnTo>
                    <a:pt x="239" y="820"/>
                  </a:lnTo>
                  <a:lnTo>
                    <a:pt x="209" y="783"/>
                  </a:lnTo>
                  <a:lnTo>
                    <a:pt x="178" y="748"/>
                  </a:lnTo>
                  <a:lnTo>
                    <a:pt x="146" y="714"/>
                  </a:lnTo>
                  <a:lnTo>
                    <a:pt x="111" y="681"/>
                  </a:lnTo>
                  <a:lnTo>
                    <a:pt x="76" y="648"/>
                  </a:lnTo>
                  <a:lnTo>
                    <a:pt x="39" y="615"/>
                  </a:lnTo>
                  <a:lnTo>
                    <a:pt x="0" y="582"/>
                  </a:lnTo>
                  <a:lnTo>
                    <a:pt x="14" y="559"/>
                  </a:lnTo>
                  <a:lnTo>
                    <a:pt x="28" y="538"/>
                  </a:lnTo>
                  <a:lnTo>
                    <a:pt x="43" y="518"/>
                  </a:lnTo>
                  <a:lnTo>
                    <a:pt x="59" y="501"/>
                  </a:lnTo>
                  <a:lnTo>
                    <a:pt x="75" y="487"/>
                  </a:lnTo>
                  <a:lnTo>
                    <a:pt x="92" y="474"/>
                  </a:lnTo>
                  <a:lnTo>
                    <a:pt x="101" y="468"/>
                  </a:lnTo>
                  <a:lnTo>
                    <a:pt x="109" y="463"/>
                  </a:lnTo>
                  <a:lnTo>
                    <a:pt x="118" y="459"/>
                  </a:lnTo>
                  <a:lnTo>
                    <a:pt x="127" y="455"/>
                  </a:lnTo>
                  <a:lnTo>
                    <a:pt x="137" y="451"/>
                  </a:lnTo>
                  <a:lnTo>
                    <a:pt x="147" y="448"/>
                  </a:lnTo>
                  <a:lnTo>
                    <a:pt x="156" y="446"/>
                  </a:lnTo>
                  <a:lnTo>
                    <a:pt x="167" y="444"/>
                  </a:lnTo>
                  <a:lnTo>
                    <a:pt x="176" y="443"/>
                  </a:lnTo>
                  <a:lnTo>
                    <a:pt x="187" y="442"/>
                  </a:lnTo>
                  <a:lnTo>
                    <a:pt x="198" y="442"/>
                  </a:lnTo>
                  <a:lnTo>
                    <a:pt x="209" y="442"/>
                  </a:lnTo>
                  <a:lnTo>
                    <a:pt x="233" y="445"/>
                  </a:lnTo>
                  <a:lnTo>
                    <a:pt x="257" y="449"/>
                  </a:lnTo>
                  <a:lnTo>
                    <a:pt x="283" y="456"/>
                  </a:lnTo>
                  <a:lnTo>
                    <a:pt x="310" y="465"/>
                  </a:lnTo>
                  <a:lnTo>
                    <a:pt x="349" y="458"/>
                  </a:lnTo>
                  <a:lnTo>
                    <a:pt x="389" y="446"/>
                  </a:lnTo>
                  <a:lnTo>
                    <a:pt x="431" y="430"/>
                  </a:lnTo>
                  <a:lnTo>
                    <a:pt x="472" y="411"/>
                  </a:lnTo>
                  <a:lnTo>
                    <a:pt x="515" y="390"/>
                  </a:lnTo>
                  <a:lnTo>
                    <a:pt x="558" y="365"/>
                  </a:lnTo>
                  <a:lnTo>
                    <a:pt x="601" y="339"/>
                  </a:lnTo>
                  <a:lnTo>
                    <a:pt x="646" y="311"/>
                  </a:lnTo>
                  <a:lnTo>
                    <a:pt x="736" y="251"/>
                  </a:lnTo>
                  <a:lnTo>
                    <a:pt x="830" y="192"/>
                  </a:lnTo>
                  <a:lnTo>
                    <a:pt x="877" y="162"/>
                  </a:lnTo>
                  <a:lnTo>
                    <a:pt x="926" y="134"/>
                  </a:lnTo>
                  <a:lnTo>
                    <a:pt x="975" y="107"/>
                  </a:lnTo>
                  <a:lnTo>
                    <a:pt x="1024" y="82"/>
                  </a:lnTo>
                  <a:lnTo>
                    <a:pt x="1074" y="60"/>
                  </a:lnTo>
                  <a:lnTo>
                    <a:pt x="1125" y="41"/>
                  </a:lnTo>
                  <a:lnTo>
                    <a:pt x="1176" y="25"/>
                  </a:lnTo>
                  <a:lnTo>
                    <a:pt x="1228" y="12"/>
                  </a:lnTo>
                  <a:lnTo>
                    <a:pt x="1282" y="4"/>
                  </a:lnTo>
                  <a:lnTo>
                    <a:pt x="1335" y="0"/>
                  </a:lnTo>
                  <a:lnTo>
                    <a:pt x="1389" y="2"/>
                  </a:lnTo>
                  <a:lnTo>
                    <a:pt x="1443" y="9"/>
                  </a:lnTo>
                  <a:lnTo>
                    <a:pt x="1499" y="23"/>
                  </a:lnTo>
                  <a:lnTo>
                    <a:pt x="1555" y="42"/>
                  </a:lnTo>
                  <a:lnTo>
                    <a:pt x="1612" y="68"/>
                  </a:lnTo>
                  <a:lnTo>
                    <a:pt x="1669" y="102"/>
                  </a:lnTo>
                  <a:lnTo>
                    <a:pt x="1728" y="144"/>
                  </a:lnTo>
                  <a:lnTo>
                    <a:pt x="1786" y="193"/>
                  </a:lnTo>
                  <a:lnTo>
                    <a:pt x="1846" y="251"/>
                  </a:lnTo>
                  <a:lnTo>
                    <a:pt x="1906" y="319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341" name="Freeform 21"/>
            <p:cNvSpPr>
              <a:spLocks/>
            </p:cNvSpPr>
            <p:nvPr/>
          </p:nvSpPr>
          <p:spPr bwMode="auto">
            <a:xfrm>
              <a:off x="5504" y="1615"/>
              <a:ext cx="441" cy="361"/>
            </a:xfrm>
            <a:custGeom>
              <a:avLst/>
              <a:gdLst>
                <a:gd name="T0" fmla="*/ 704 w 2650"/>
                <a:gd name="T1" fmla="*/ 415 h 2163"/>
                <a:gd name="T2" fmla="*/ 630 w 2650"/>
                <a:gd name="T3" fmla="*/ 588 h 2163"/>
                <a:gd name="T4" fmla="*/ 562 w 2650"/>
                <a:gd name="T5" fmla="*/ 785 h 2163"/>
                <a:gd name="T6" fmla="*/ 502 w 2650"/>
                <a:gd name="T7" fmla="*/ 997 h 2163"/>
                <a:gd name="T8" fmla="*/ 406 w 2650"/>
                <a:gd name="T9" fmla="*/ 1357 h 2163"/>
                <a:gd name="T10" fmla="*/ 346 w 2650"/>
                <a:gd name="T11" fmla="*/ 1559 h 2163"/>
                <a:gd name="T12" fmla="*/ 282 w 2650"/>
                <a:gd name="T13" fmla="*/ 1739 h 2163"/>
                <a:gd name="T14" fmla="*/ 211 w 2650"/>
                <a:gd name="T15" fmla="*/ 1887 h 2163"/>
                <a:gd name="T16" fmla="*/ 130 w 2650"/>
                <a:gd name="T17" fmla="*/ 1993 h 2163"/>
                <a:gd name="T18" fmla="*/ 35 w 2650"/>
                <a:gd name="T19" fmla="*/ 2047 h 2163"/>
                <a:gd name="T20" fmla="*/ 97 w 2650"/>
                <a:gd name="T21" fmla="*/ 2093 h 2163"/>
                <a:gd name="T22" fmla="*/ 230 w 2650"/>
                <a:gd name="T23" fmla="*/ 2137 h 2163"/>
                <a:gd name="T24" fmla="*/ 352 w 2650"/>
                <a:gd name="T25" fmla="*/ 2159 h 2163"/>
                <a:gd name="T26" fmla="*/ 459 w 2650"/>
                <a:gd name="T27" fmla="*/ 2162 h 2163"/>
                <a:gd name="T28" fmla="*/ 557 w 2650"/>
                <a:gd name="T29" fmla="*/ 2147 h 2163"/>
                <a:gd name="T30" fmla="*/ 644 w 2650"/>
                <a:gd name="T31" fmla="*/ 2118 h 2163"/>
                <a:gd name="T32" fmla="*/ 723 w 2650"/>
                <a:gd name="T33" fmla="*/ 2075 h 2163"/>
                <a:gd name="T34" fmla="*/ 795 w 2650"/>
                <a:gd name="T35" fmla="*/ 2020 h 2163"/>
                <a:gd name="T36" fmla="*/ 858 w 2650"/>
                <a:gd name="T37" fmla="*/ 1955 h 2163"/>
                <a:gd name="T38" fmla="*/ 918 w 2650"/>
                <a:gd name="T39" fmla="*/ 1881 h 2163"/>
                <a:gd name="T40" fmla="*/ 972 w 2650"/>
                <a:gd name="T41" fmla="*/ 1803 h 2163"/>
                <a:gd name="T42" fmla="*/ 1066 w 2650"/>
                <a:gd name="T43" fmla="*/ 1658 h 2163"/>
                <a:gd name="T44" fmla="*/ 1138 w 2650"/>
                <a:gd name="T45" fmla="*/ 1503 h 2163"/>
                <a:gd name="T46" fmla="*/ 1197 w 2650"/>
                <a:gd name="T47" fmla="*/ 1343 h 2163"/>
                <a:gd name="T48" fmla="*/ 1246 w 2650"/>
                <a:gd name="T49" fmla="*/ 1184 h 2163"/>
                <a:gd name="T50" fmla="*/ 1325 w 2650"/>
                <a:gd name="T51" fmla="*/ 939 h 2163"/>
                <a:gd name="T52" fmla="*/ 1379 w 2650"/>
                <a:gd name="T53" fmla="*/ 812 h 2163"/>
                <a:gd name="T54" fmla="*/ 1445 w 2650"/>
                <a:gd name="T55" fmla="*/ 706 h 2163"/>
                <a:gd name="T56" fmla="*/ 1530 w 2650"/>
                <a:gd name="T57" fmla="*/ 630 h 2163"/>
                <a:gd name="T58" fmla="*/ 1639 w 2650"/>
                <a:gd name="T59" fmla="*/ 586 h 2163"/>
                <a:gd name="T60" fmla="*/ 1777 w 2650"/>
                <a:gd name="T61" fmla="*/ 582 h 2163"/>
                <a:gd name="T62" fmla="*/ 2218 w 2650"/>
                <a:gd name="T63" fmla="*/ 682 h 2163"/>
                <a:gd name="T64" fmla="*/ 2215 w 2650"/>
                <a:gd name="T65" fmla="*/ 714 h 2163"/>
                <a:gd name="T66" fmla="*/ 2219 w 2650"/>
                <a:gd name="T67" fmla="*/ 749 h 2163"/>
                <a:gd name="T68" fmla="*/ 2229 w 2650"/>
                <a:gd name="T69" fmla="*/ 767 h 2163"/>
                <a:gd name="T70" fmla="*/ 2246 w 2650"/>
                <a:gd name="T71" fmla="*/ 787 h 2163"/>
                <a:gd name="T72" fmla="*/ 2272 w 2650"/>
                <a:gd name="T73" fmla="*/ 808 h 2163"/>
                <a:gd name="T74" fmla="*/ 2312 w 2650"/>
                <a:gd name="T75" fmla="*/ 829 h 2163"/>
                <a:gd name="T76" fmla="*/ 2363 w 2650"/>
                <a:gd name="T77" fmla="*/ 850 h 2163"/>
                <a:gd name="T78" fmla="*/ 2443 w 2650"/>
                <a:gd name="T79" fmla="*/ 782 h 2163"/>
                <a:gd name="T80" fmla="*/ 2540 w 2650"/>
                <a:gd name="T81" fmla="*/ 680 h 2163"/>
                <a:gd name="T82" fmla="*/ 2650 w 2650"/>
                <a:gd name="T83" fmla="*/ 581 h 2163"/>
                <a:gd name="T84" fmla="*/ 2607 w 2650"/>
                <a:gd name="T85" fmla="*/ 517 h 2163"/>
                <a:gd name="T86" fmla="*/ 2559 w 2650"/>
                <a:gd name="T87" fmla="*/ 472 h 2163"/>
                <a:gd name="T88" fmla="*/ 2532 w 2650"/>
                <a:gd name="T89" fmla="*/ 457 h 2163"/>
                <a:gd name="T90" fmla="*/ 2504 w 2650"/>
                <a:gd name="T91" fmla="*/ 448 h 2163"/>
                <a:gd name="T92" fmla="*/ 2475 w 2650"/>
                <a:gd name="T93" fmla="*/ 441 h 2163"/>
                <a:gd name="T94" fmla="*/ 2442 w 2650"/>
                <a:gd name="T95" fmla="*/ 441 h 2163"/>
                <a:gd name="T96" fmla="*/ 2369 w 2650"/>
                <a:gd name="T97" fmla="*/ 455 h 2163"/>
                <a:gd name="T98" fmla="*/ 2264 w 2650"/>
                <a:gd name="T99" fmla="*/ 445 h 2163"/>
                <a:gd name="T100" fmla="*/ 2139 w 2650"/>
                <a:gd name="T101" fmla="*/ 388 h 2163"/>
                <a:gd name="T102" fmla="*/ 2009 w 2650"/>
                <a:gd name="T103" fmla="*/ 310 h 2163"/>
                <a:gd name="T104" fmla="*/ 1779 w 2650"/>
                <a:gd name="T105" fmla="*/ 162 h 2163"/>
                <a:gd name="T106" fmla="*/ 1635 w 2650"/>
                <a:gd name="T107" fmla="*/ 82 h 2163"/>
                <a:gd name="T108" fmla="*/ 1483 w 2650"/>
                <a:gd name="T109" fmla="*/ 23 h 2163"/>
                <a:gd name="T110" fmla="*/ 1326 w 2650"/>
                <a:gd name="T111" fmla="*/ 0 h 2163"/>
                <a:gd name="T112" fmla="*/ 1163 w 2650"/>
                <a:gd name="T113" fmla="*/ 21 h 2163"/>
                <a:gd name="T114" fmla="*/ 995 w 2650"/>
                <a:gd name="T115" fmla="*/ 101 h 2163"/>
                <a:gd name="T116" fmla="*/ 820 w 2650"/>
                <a:gd name="T117" fmla="*/ 251 h 2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50" h="2163">
                  <a:moveTo>
                    <a:pt x="760" y="318"/>
                  </a:moveTo>
                  <a:lnTo>
                    <a:pt x="732" y="365"/>
                  </a:lnTo>
                  <a:lnTo>
                    <a:pt x="704" y="415"/>
                  </a:lnTo>
                  <a:lnTo>
                    <a:pt x="679" y="469"/>
                  </a:lnTo>
                  <a:lnTo>
                    <a:pt x="653" y="527"/>
                  </a:lnTo>
                  <a:lnTo>
                    <a:pt x="630" y="588"/>
                  </a:lnTo>
                  <a:lnTo>
                    <a:pt x="606" y="651"/>
                  </a:lnTo>
                  <a:lnTo>
                    <a:pt x="584" y="717"/>
                  </a:lnTo>
                  <a:lnTo>
                    <a:pt x="562" y="785"/>
                  </a:lnTo>
                  <a:lnTo>
                    <a:pt x="542" y="855"/>
                  </a:lnTo>
                  <a:lnTo>
                    <a:pt x="522" y="926"/>
                  </a:lnTo>
                  <a:lnTo>
                    <a:pt x="502" y="997"/>
                  </a:lnTo>
                  <a:lnTo>
                    <a:pt x="483" y="1069"/>
                  </a:lnTo>
                  <a:lnTo>
                    <a:pt x="444" y="1214"/>
                  </a:lnTo>
                  <a:lnTo>
                    <a:pt x="406" y="1357"/>
                  </a:lnTo>
                  <a:lnTo>
                    <a:pt x="387" y="1426"/>
                  </a:lnTo>
                  <a:lnTo>
                    <a:pt x="367" y="1493"/>
                  </a:lnTo>
                  <a:lnTo>
                    <a:pt x="346" y="1559"/>
                  </a:lnTo>
                  <a:lnTo>
                    <a:pt x="326" y="1622"/>
                  </a:lnTo>
                  <a:lnTo>
                    <a:pt x="305" y="1681"/>
                  </a:lnTo>
                  <a:lnTo>
                    <a:pt x="282" y="1739"/>
                  </a:lnTo>
                  <a:lnTo>
                    <a:pt x="260" y="1792"/>
                  </a:lnTo>
                  <a:lnTo>
                    <a:pt x="237" y="1842"/>
                  </a:lnTo>
                  <a:lnTo>
                    <a:pt x="211" y="1887"/>
                  </a:lnTo>
                  <a:lnTo>
                    <a:pt x="186" y="1927"/>
                  </a:lnTo>
                  <a:lnTo>
                    <a:pt x="158" y="1963"/>
                  </a:lnTo>
                  <a:lnTo>
                    <a:pt x="130" y="1993"/>
                  </a:lnTo>
                  <a:lnTo>
                    <a:pt x="100" y="2018"/>
                  </a:lnTo>
                  <a:lnTo>
                    <a:pt x="68" y="2036"/>
                  </a:lnTo>
                  <a:lnTo>
                    <a:pt x="35" y="2047"/>
                  </a:lnTo>
                  <a:lnTo>
                    <a:pt x="0" y="2052"/>
                  </a:lnTo>
                  <a:lnTo>
                    <a:pt x="49" y="2074"/>
                  </a:lnTo>
                  <a:lnTo>
                    <a:pt x="97" y="2093"/>
                  </a:lnTo>
                  <a:lnTo>
                    <a:pt x="143" y="2110"/>
                  </a:lnTo>
                  <a:lnTo>
                    <a:pt x="188" y="2125"/>
                  </a:lnTo>
                  <a:lnTo>
                    <a:pt x="230" y="2137"/>
                  </a:lnTo>
                  <a:lnTo>
                    <a:pt x="272" y="2146"/>
                  </a:lnTo>
                  <a:lnTo>
                    <a:pt x="312" y="2154"/>
                  </a:lnTo>
                  <a:lnTo>
                    <a:pt x="352" y="2159"/>
                  </a:lnTo>
                  <a:lnTo>
                    <a:pt x="389" y="2162"/>
                  </a:lnTo>
                  <a:lnTo>
                    <a:pt x="425" y="2163"/>
                  </a:lnTo>
                  <a:lnTo>
                    <a:pt x="459" y="2162"/>
                  </a:lnTo>
                  <a:lnTo>
                    <a:pt x="493" y="2159"/>
                  </a:lnTo>
                  <a:lnTo>
                    <a:pt x="525" y="2155"/>
                  </a:lnTo>
                  <a:lnTo>
                    <a:pt x="557" y="2147"/>
                  </a:lnTo>
                  <a:lnTo>
                    <a:pt x="587" y="2140"/>
                  </a:lnTo>
                  <a:lnTo>
                    <a:pt x="616" y="2129"/>
                  </a:lnTo>
                  <a:lnTo>
                    <a:pt x="644" y="2118"/>
                  </a:lnTo>
                  <a:lnTo>
                    <a:pt x="671" y="2105"/>
                  </a:lnTo>
                  <a:lnTo>
                    <a:pt x="698" y="2090"/>
                  </a:lnTo>
                  <a:lnTo>
                    <a:pt x="723" y="2075"/>
                  </a:lnTo>
                  <a:lnTo>
                    <a:pt x="748" y="2057"/>
                  </a:lnTo>
                  <a:lnTo>
                    <a:pt x="771" y="2039"/>
                  </a:lnTo>
                  <a:lnTo>
                    <a:pt x="795" y="2020"/>
                  </a:lnTo>
                  <a:lnTo>
                    <a:pt x="816" y="1998"/>
                  </a:lnTo>
                  <a:lnTo>
                    <a:pt x="838" y="1977"/>
                  </a:lnTo>
                  <a:lnTo>
                    <a:pt x="858" y="1955"/>
                  </a:lnTo>
                  <a:lnTo>
                    <a:pt x="879" y="1931"/>
                  </a:lnTo>
                  <a:lnTo>
                    <a:pt x="899" y="1907"/>
                  </a:lnTo>
                  <a:lnTo>
                    <a:pt x="918" y="1881"/>
                  </a:lnTo>
                  <a:lnTo>
                    <a:pt x="936" y="1856"/>
                  </a:lnTo>
                  <a:lnTo>
                    <a:pt x="954" y="1829"/>
                  </a:lnTo>
                  <a:lnTo>
                    <a:pt x="972" y="1803"/>
                  </a:lnTo>
                  <a:lnTo>
                    <a:pt x="1006" y="1756"/>
                  </a:lnTo>
                  <a:lnTo>
                    <a:pt x="1037" y="1708"/>
                  </a:lnTo>
                  <a:lnTo>
                    <a:pt x="1066" y="1658"/>
                  </a:lnTo>
                  <a:lnTo>
                    <a:pt x="1092" y="1607"/>
                  </a:lnTo>
                  <a:lnTo>
                    <a:pt x="1116" y="1555"/>
                  </a:lnTo>
                  <a:lnTo>
                    <a:pt x="1138" y="1503"/>
                  </a:lnTo>
                  <a:lnTo>
                    <a:pt x="1159" y="1449"/>
                  </a:lnTo>
                  <a:lnTo>
                    <a:pt x="1179" y="1396"/>
                  </a:lnTo>
                  <a:lnTo>
                    <a:pt x="1197" y="1343"/>
                  </a:lnTo>
                  <a:lnTo>
                    <a:pt x="1214" y="1290"/>
                  </a:lnTo>
                  <a:lnTo>
                    <a:pt x="1230" y="1236"/>
                  </a:lnTo>
                  <a:lnTo>
                    <a:pt x="1246" y="1184"/>
                  </a:lnTo>
                  <a:lnTo>
                    <a:pt x="1277" y="1082"/>
                  </a:lnTo>
                  <a:lnTo>
                    <a:pt x="1308" y="985"/>
                  </a:lnTo>
                  <a:lnTo>
                    <a:pt x="1325" y="939"/>
                  </a:lnTo>
                  <a:lnTo>
                    <a:pt x="1342" y="894"/>
                  </a:lnTo>
                  <a:lnTo>
                    <a:pt x="1360" y="851"/>
                  </a:lnTo>
                  <a:lnTo>
                    <a:pt x="1379" y="812"/>
                  </a:lnTo>
                  <a:lnTo>
                    <a:pt x="1399" y="774"/>
                  </a:lnTo>
                  <a:lnTo>
                    <a:pt x="1422" y="738"/>
                  </a:lnTo>
                  <a:lnTo>
                    <a:pt x="1445" y="706"/>
                  </a:lnTo>
                  <a:lnTo>
                    <a:pt x="1471" y="678"/>
                  </a:lnTo>
                  <a:lnTo>
                    <a:pt x="1499" y="652"/>
                  </a:lnTo>
                  <a:lnTo>
                    <a:pt x="1530" y="630"/>
                  </a:lnTo>
                  <a:lnTo>
                    <a:pt x="1563" y="611"/>
                  </a:lnTo>
                  <a:lnTo>
                    <a:pt x="1599" y="597"/>
                  </a:lnTo>
                  <a:lnTo>
                    <a:pt x="1639" y="586"/>
                  </a:lnTo>
                  <a:lnTo>
                    <a:pt x="1681" y="580"/>
                  </a:lnTo>
                  <a:lnTo>
                    <a:pt x="1727" y="579"/>
                  </a:lnTo>
                  <a:lnTo>
                    <a:pt x="1777" y="582"/>
                  </a:lnTo>
                  <a:lnTo>
                    <a:pt x="2217" y="663"/>
                  </a:lnTo>
                  <a:lnTo>
                    <a:pt x="2218" y="672"/>
                  </a:lnTo>
                  <a:lnTo>
                    <a:pt x="2218" y="682"/>
                  </a:lnTo>
                  <a:lnTo>
                    <a:pt x="2217" y="692"/>
                  </a:lnTo>
                  <a:lnTo>
                    <a:pt x="2216" y="702"/>
                  </a:lnTo>
                  <a:lnTo>
                    <a:pt x="2215" y="714"/>
                  </a:lnTo>
                  <a:lnTo>
                    <a:pt x="2215" y="725"/>
                  </a:lnTo>
                  <a:lnTo>
                    <a:pt x="2216" y="736"/>
                  </a:lnTo>
                  <a:lnTo>
                    <a:pt x="2219" y="749"/>
                  </a:lnTo>
                  <a:lnTo>
                    <a:pt x="2221" y="755"/>
                  </a:lnTo>
                  <a:lnTo>
                    <a:pt x="2224" y="761"/>
                  </a:lnTo>
                  <a:lnTo>
                    <a:pt x="2229" y="767"/>
                  </a:lnTo>
                  <a:lnTo>
                    <a:pt x="2233" y="774"/>
                  </a:lnTo>
                  <a:lnTo>
                    <a:pt x="2239" y="781"/>
                  </a:lnTo>
                  <a:lnTo>
                    <a:pt x="2246" y="787"/>
                  </a:lnTo>
                  <a:lnTo>
                    <a:pt x="2253" y="794"/>
                  </a:lnTo>
                  <a:lnTo>
                    <a:pt x="2263" y="801"/>
                  </a:lnTo>
                  <a:lnTo>
                    <a:pt x="2272" y="808"/>
                  </a:lnTo>
                  <a:lnTo>
                    <a:pt x="2284" y="815"/>
                  </a:lnTo>
                  <a:lnTo>
                    <a:pt x="2297" y="821"/>
                  </a:lnTo>
                  <a:lnTo>
                    <a:pt x="2312" y="829"/>
                  </a:lnTo>
                  <a:lnTo>
                    <a:pt x="2327" y="836"/>
                  </a:lnTo>
                  <a:lnTo>
                    <a:pt x="2345" y="843"/>
                  </a:lnTo>
                  <a:lnTo>
                    <a:pt x="2363" y="850"/>
                  </a:lnTo>
                  <a:lnTo>
                    <a:pt x="2384" y="858"/>
                  </a:lnTo>
                  <a:lnTo>
                    <a:pt x="2413" y="819"/>
                  </a:lnTo>
                  <a:lnTo>
                    <a:pt x="2443" y="782"/>
                  </a:lnTo>
                  <a:lnTo>
                    <a:pt x="2474" y="747"/>
                  </a:lnTo>
                  <a:lnTo>
                    <a:pt x="2506" y="713"/>
                  </a:lnTo>
                  <a:lnTo>
                    <a:pt x="2540" y="680"/>
                  </a:lnTo>
                  <a:lnTo>
                    <a:pt x="2575" y="647"/>
                  </a:lnTo>
                  <a:lnTo>
                    <a:pt x="2611" y="614"/>
                  </a:lnTo>
                  <a:lnTo>
                    <a:pt x="2650" y="581"/>
                  </a:lnTo>
                  <a:lnTo>
                    <a:pt x="2635" y="558"/>
                  </a:lnTo>
                  <a:lnTo>
                    <a:pt x="2622" y="536"/>
                  </a:lnTo>
                  <a:lnTo>
                    <a:pt x="2607" y="517"/>
                  </a:lnTo>
                  <a:lnTo>
                    <a:pt x="2591" y="500"/>
                  </a:lnTo>
                  <a:lnTo>
                    <a:pt x="2575" y="485"/>
                  </a:lnTo>
                  <a:lnTo>
                    <a:pt x="2559" y="472"/>
                  </a:lnTo>
                  <a:lnTo>
                    <a:pt x="2550" y="467"/>
                  </a:lnTo>
                  <a:lnTo>
                    <a:pt x="2542" y="462"/>
                  </a:lnTo>
                  <a:lnTo>
                    <a:pt x="2532" y="457"/>
                  </a:lnTo>
                  <a:lnTo>
                    <a:pt x="2524" y="453"/>
                  </a:lnTo>
                  <a:lnTo>
                    <a:pt x="2514" y="450"/>
                  </a:lnTo>
                  <a:lnTo>
                    <a:pt x="2504" y="448"/>
                  </a:lnTo>
                  <a:lnTo>
                    <a:pt x="2495" y="445"/>
                  </a:lnTo>
                  <a:lnTo>
                    <a:pt x="2484" y="444"/>
                  </a:lnTo>
                  <a:lnTo>
                    <a:pt x="2475" y="441"/>
                  </a:lnTo>
                  <a:lnTo>
                    <a:pt x="2464" y="441"/>
                  </a:lnTo>
                  <a:lnTo>
                    <a:pt x="2453" y="441"/>
                  </a:lnTo>
                  <a:lnTo>
                    <a:pt x="2442" y="441"/>
                  </a:lnTo>
                  <a:lnTo>
                    <a:pt x="2419" y="444"/>
                  </a:lnTo>
                  <a:lnTo>
                    <a:pt x="2395" y="448"/>
                  </a:lnTo>
                  <a:lnTo>
                    <a:pt x="2369" y="455"/>
                  </a:lnTo>
                  <a:lnTo>
                    <a:pt x="2343" y="464"/>
                  </a:lnTo>
                  <a:lnTo>
                    <a:pt x="2303" y="456"/>
                  </a:lnTo>
                  <a:lnTo>
                    <a:pt x="2264" y="445"/>
                  </a:lnTo>
                  <a:lnTo>
                    <a:pt x="2222" y="429"/>
                  </a:lnTo>
                  <a:lnTo>
                    <a:pt x="2181" y="411"/>
                  </a:lnTo>
                  <a:lnTo>
                    <a:pt x="2139" y="388"/>
                  </a:lnTo>
                  <a:lnTo>
                    <a:pt x="2097" y="364"/>
                  </a:lnTo>
                  <a:lnTo>
                    <a:pt x="2053" y="337"/>
                  </a:lnTo>
                  <a:lnTo>
                    <a:pt x="2009" y="310"/>
                  </a:lnTo>
                  <a:lnTo>
                    <a:pt x="1919" y="251"/>
                  </a:lnTo>
                  <a:lnTo>
                    <a:pt x="1827" y="190"/>
                  </a:lnTo>
                  <a:lnTo>
                    <a:pt x="1779" y="162"/>
                  </a:lnTo>
                  <a:lnTo>
                    <a:pt x="1732" y="133"/>
                  </a:lnTo>
                  <a:lnTo>
                    <a:pt x="1684" y="106"/>
                  </a:lnTo>
                  <a:lnTo>
                    <a:pt x="1635" y="82"/>
                  </a:lnTo>
                  <a:lnTo>
                    <a:pt x="1585" y="59"/>
                  </a:lnTo>
                  <a:lnTo>
                    <a:pt x="1535" y="39"/>
                  </a:lnTo>
                  <a:lnTo>
                    <a:pt x="1483" y="23"/>
                  </a:lnTo>
                  <a:lnTo>
                    <a:pt x="1431" y="12"/>
                  </a:lnTo>
                  <a:lnTo>
                    <a:pt x="1379" y="3"/>
                  </a:lnTo>
                  <a:lnTo>
                    <a:pt x="1326" y="0"/>
                  </a:lnTo>
                  <a:lnTo>
                    <a:pt x="1273" y="1"/>
                  </a:lnTo>
                  <a:lnTo>
                    <a:pt x="1218" y="8"/>
                  </a:lnTo>
                  <a:lnTo>
                    <a:pt x="1163" y="21"/>
                  </a:lnTo>
                  <a:lnTo>
                    <a:pt x="1108" y="41"/>
                  </a:lnTo>
                  <a:lnTo>
                    <a:pt x="1051" y="67"/>
                  </a:lnTo>
                  <a:lnTo>
                    <a:pt x="995" y="101"/>
                  </a:lnTo>
                  <a:lnTo>
                    <a:pt x="937" y="142"/>
                  </a:lnTo>
                  <a:lnTo>
                    <a:pt x="879" y="192"/>
                  </a:lnTo>
                  <a:lnTo>
                    <a:pt x="820" y="251"/>
                  </a:lnTo>
                  <a:lnTo>
                    <a:pt x="760" y="318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342" name="Freeform 22"/>
            <p:cNvSpPr>
              <a:spLocks/>
            </p:cNvSpPr>
            <p:nvPr/>
          </p:nvSpPr>
          <p:spPr bwMode="auto">
            <a:xfrm>
              <a:off x="5834" y="1618"/>
              <a:ext cx="700" cy="691"/>
            </a:xfrm>
            <a:custGeom>
              <a:avLst/>
              <a:gdLst>
                <a:gd name="T0" fmla="*/ 2314 w 4197"/>
                <a:gd name="T1" fmla="*/ 10 h 4146"/>
                <a:gd name="T2" fmla="*/ 2623 w 4197"/>
                <a:gd name="T3" fmla="*/ 65 h 4146"/>
                <a:gd name="T4" fmla="*/ 2915 w 4197"/>
                <a:gd name="T5" fmla="*/ 163 h 4146"/>
                <a:gd name="T6" fmla="*/ 3187 w 4197"/>
                <a:gd name="T7" fmla="*/ 300 h 4146"/>
                <a:gd name="T8" fmla="*/ 3434 w 4197"/>
                <a:gd name="T9" fmla="*/ 473 h 4146"/>
                <a:gd name="T10" fmla="*/ 3652 w 4197"/>
                <a:gd name="T11" fmla="*/ 679 h 4146"/>
                <a:gd name="T12" fmla="*/ 3838 w 4197"/>
                <a:gd name="T13" fmla="*/ 914 h 4146"/>
                <a:gd name="T14" fmla="*/ 3990 w 4197"/>
                <a:gd name="T15" fmla="*/ 1174 h 4146"/>
                <a:gd name="T16" fmla="*/ 4103 w 4197"/>
                <a:gd name="T17" fmla="*/ 1457 h 4146"/>
                <a:gd name="T18" fmla="*/ 4172 w 4197"/>
                <a:gd name="T19" fmla="*/ 1757 h 4146"/>
                <a:gd name="T20" fmla="*/ 4197 w 4197"/>
                <a:gd name="T21" fmla="*/ 2073 h 4146"/>
                <a:gd name="T22" fmla="*/ 4172 w 4197"/>
                <a:gd name="T23" fmla="*/ 2388 h 4146"/>
                <a:gd name="T24" fmla="*/ 4103 w 4197"/>
                <a:gd name="T25" fmla="*/ 2689 h 4146"/>
                <a:gd name="T26" fmla="*/ 3990 w 4197"/>
                <a:gd name="T27" fmla="*/ 2971 h 4146"/>
                <a:gd name="T28" fmla="*/ 3838 w 4197"/>
                <a:gd name="T29" fmla="*/ 3232 h 4146"/>
                <a:gd name="T30" fmla="*/ 3652 w 4197"/>
                <a:gd name="T31" fmla="*/ 3466 h 4146"/>
                <a:gd name="T32" fmla="*/ 3434 w 4197"/>
                <a:gd name="T33" fmla="*/ 3672 h 4146"/>
                <a:gd name="T34" fmla="*/ 3187 w 4197"/>
                <a:gd name="T35" fmla="*/ 3846 h 4146"/>
                <a:gd name="T36" fmla="*/ 2915 w 4197"/>
                <a:gd name="T37" fmla="*/ 3983 h 4146"/>
                <a:gd name="T38" fmla="*/ 2623 w 4197"/>
                <a:gd name="T39" fmla="*/ 4080 h 4146"/>
                <a:gd name="T40" fmla="*/ 2314 w 4197"/>
                <a:gd name="T41" fmla="*/ 4135 h 4146"/>
                <a:gd name="T42" fmla="*/ 1991 w 4197"/>
                <a:gd name="T43" fmla="*/ 4143 h 4146"/>
                <a:gd name="T44" fmla="*/ 1676 w 4197"/>
                <a:gd name="T45" fmla="*/ 4103 h 4146"/>
                <a:gd name="T46" fmla="*/ 1377 w 4197"/>
                <a:gd name="T47" fmla="*/ 4020 h 4146"/>
                <a:gd name="T48" fmla="*/ 1099 w 4197"/>
                <a:gd name="T49" fmla="*/ 3896 h 4146"/>
                <a:gd name="T50" fmla="*/ 843 w 4197"/>
                <a:gd name="T51" fmla="*/ 3734 h 4146"/>
                <a:gd name="T52" fmla="*/ 614 w 4197"/>
                <a:gd name="T53" fmla="*/ 3538 h 4146"/>
                <a:gd name="T54" fmla="*/ 417 w 4197"/>
                <a:gd name="T55" fmla="*/ 3313 h 4146"/>
                <a:gd name="T56" fmla="*/ 253 w 4197"/>
                <a:gd name="T57" fmla="*/ 3060 h 4146"/>
                <a:gd name="T58" fmla="*/ 128 w 4197"/>
                <a:gd name="T59" fmla="*/ 2785 h 4146"/>
                <a:gd name="T60" fmla="*/ 42 w 4197"/>
                <a:gd name="T61" fmla="*/ 2490 h 4146"/>
                <a:gd name="T62" fmla="*/ 3 w 4197"/>
                <a:gd name="T63" fmla="*/ 2179 h 4146"/>
                <a:gd name="T64" fmla="*/ 11 w 4197"/>
                <a:gd name="T65" fmla="*/ 1861 h 4146"/>
                <a:gd name="T66" fmla="*/ 66 w 4197"/>
                <a:gd name="T67" fmla="*/ 1555 h 4146"/>
                <a:gd name="T68" fmla="*/ 165 w 4197"/>
                <a:gd name="T69" fmla="*/ 1266 h 4146"/>
                <a:gd name="T70" fmla="*/ 303 w 4197"/>
                <a:gd name="T71" fmla="*/ 998 h 4146"/>
                <a:gd name="T72" fmla="*/ 479 w 4197"/>
                <a:gd name="T73" fmla="*/ 754 h 4146"/>
                <a:gd name="T74" fmla="*/ 688 w 4197"/>
                <a:gd name="T75" fmla="*/ 538 h 4146"/>
                <a:gd name="T76" fmla="*/ 925 w 4197"/>
                <a:gd name="T77" fmla="*/ 353 h 4146"/>
                <a:gd name="T78" fmla="*/ 1189 w 4197"/>
                <a:gd name="T79" fmla="*/ 204 h 4146"/>
                <a:gd name="T80" fmla="*/ 1475 w 4197"/>
                <a:gd name="T81" fmla="*/ 92 h 4146"/>
                <a:gd name="T82" fmla="*/ 1779 w 4197"/>
                <a:gd name="T83" fmla="*/ 23 h 4146"/>
                <a:gd name="T84" fmla="*/ 2098 w 4197"/>
                <a:gd name="T85" fmla="*/ 0 h 4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97" h="4146">
                  <a:moveTo>
                    <a:pt x="2098" y="0"/>
                  </a:moveTo>
                  <a:lnTo>
                    <a:pt x="2206" y="2"/>
                  </a:lnTo>
                  <a:lnTo>
                    <a:pt x="2314" y="10"/>
                  </a:lnTo>
                  <a:lnTo>
                    <a:pt x="2418" y="23"/>
                  </a:lnTo>
                  <a:lnTo>
                    <a:pt x="2521" y="41"/>
                  </a:lnTo>
                  <a:lnTo>
                    <a:pt x="2623" y="65"/>
                  </a:lnTo>
                  <a:lnTo>
                    <a:pt x="2722" y="92"/>
                  </a:lnTo>
                  <a:lnTo>
                    <a:pt x="2820" y="125"/>
                  </a:lnTo>
                  <a:lnTo>
                    <a:pt x="2915" y="163"/>
                  </a:lnTo>
                  <a:lnTo>
                    <a:pt x="3009" y="204"/>
                  </a:lnTo>
                  <a:lnTo>
                    <a:pt x="3099" y="250"/>
                  </a:lnTo>
                  <a:lnTo>
                    <a:pt x="3187" y="300"/>
                  </a:lnTo>
                  <a:lnTo>
                    <a:pt x="3272" y="353"/>
                  </a:lnTo>
                  <a:lnTo>
                    <a:pt x="3354" y="412"/>
                  </a:lnTo>
                  <a:lnTo>
                    <a:pt x="3434" y="473"/>
                  </a:lnTo>
                  <a:lnTo>
                    <a:pt x="3509" y="538"/>
                  </a:lnTo>
                  <a:lnTo>
                    <a:pt x="3583" y="606"/>
                  </a:lnTo>
                  <a:lnTo>
                    <a:pt x="3652" y="679"/>
                  </a:lnTo>
                  <a:lnTo>
                    <a:pt x="3718" y="754"/>
                  </a:lnTo>
                  <a:lnTo>
                    <a:pt x="3781" y="832"/>
                  </a:lnTo>
                  <a:lnTo>
                    <a:pt x="3838" y="914"/>
                  </a:lnTo>
                  <a:lnTo>
                    <a:pt x="3894" y="998"/>
                  </a:lnTo>
                  <a:lnTo>
                    <a:pt x="3944" y="1084"/>
                  </a:lnTo>
                  <a:lnTo>
                    <a:pt x="3990" y="1174"/>
                  </a:lnTo>
                  <a:lnTo>
                    <a:pt x="4032" y="1266"/>
                  </a:lnTo>
                  <a:lnTo>
                    <a:pt x="4070" y="1360"/>
                  </a:lnTo>
                  <a:lnTo>
                    <a:pt x="4103" y="1457"/>
                  </a:lnTo>
                  <a:lnTo>
                    <a:pt x="4131" y="1555"/>
                  </a:lnTo>
                  <a:lnTo>
                    <a:pt x="4154" y="1655"/>
                  </a:lnTo>
                  <a:lnTo>
                    <a:pt x="4172" y="1757"/>
                  </a:lnTo>
                  <a:lnTo>
                    <a:pt x="4186" y="1861"/>
                  </a:lnTo>
                  <a:lnTo>
                    <a:pt x="4195" y="1966"/>
                  </a:lnTo>
                  <a:lnTo>
                    <a:pt x="4197" y="2073"/>
                  </a:lnTo>
                  <a:lnTo>
                    <a:pt x="4195" y="2179"/>
                  </a:lnTo>
                  <a:lnTo>
                    <a:pt x="4186" y="2285"/>
                  </a:lnTo>
                  <a:lnTo>
                    <a:pt x="4172" y="2388"/>
                  </a:lnTo>
                  <a:lnTo>
                    <a:pt x="4154" y="2490"/>
                  </a:lnTo>
                  <a:lnTo>
                    <a:pt x="4131" y="2591"/>
                  </a:lnTo>
                  <a:lnTo>
                    <a:pt x="4103" y="2689"/>
                  </a:lnTo>
                  <a:lnTo>
                    <a:pt x="4070" y="2785"/>
                  </a:lnTo>
                  <a:lnTo>
                    <a:pt x="4032" y="2880"/>
                  </a:lnTo>
                  <a:lnTo>
                    <a:pt x="3990" y="2971"/>
                  </a:lnTo>
                  <a:lnTo>
                    <a:pt x="3944" y="3060"/>
                  </a:lnTo>
                  <a:lnTo>
                    <a:pt x="3894" y="3148"/>
                  </a:lnTo>
                  <a:lnTo>
                    <a:pt x="3838" y="3232"/>
                  </a:lnTo>
                  <a:lnTo>
                    <a:pt x="3781" y="3313"/>
                  </a:lnTo>
                  <a:lnTo>
                    <a:pt x="3718" y="3391"/>
                  </a:lnTo>
                  <a:lnTo>
                    <a:pt x="3652" y="3466"/>
                  </a:lnTo>
                  <a:lnTo>
                    <a:pt x="3583" y="3538"/>
                  </a:lnTo>
                  <a:lnTo>
                    <a:pt x="3509" y="3607"/>
                  </a:lnTo>
                  <a:lnTo>
                    <a:pt x="3434" y="3672"/>
                  </a:lnTo>
                  <a:lnTo>
                    <a:pt x="3354" y="3734"/>
                  </a:lnTo>
                  <a:lnTo>
                    <a:pt x="3272" y="3792"/>
                  </a:lnTo>
                  <a:lnTo>
                    <a:pt x="3187" y="3846"/>
                  </a:lnTo>
                  <a:lnTo>
                    <a:pt x="3099" y="3896"/>
                  </a:lnTo>
                  <a:lnTo>
                    <a:pt x="3009" y="3942"/>
                  </a:lnTo>
                  <a:lnTo>
                    <a:pt x="2915" y="3983"/>
                  </a:lnTo>
                  <a:lnTo>
                    <a:pt x="2820" y="4020"/>
                  </a:lnTo>
                  <a:lnTo>
                    <a:pt x="2722" y="4052"/>
                  </a:lnTo>
                  <a:lnTo>
                    <a:pt x="2623" y="4080"/>
                  </a:lnTo>
                  <a:lnTo>
                    <a:pt x="2521" y="4103"/>
                  </a:lnTo>
                  <a:lnTo>
                    <a:pt x="2418" y="4122"/>
                  </a:lnTo>
                  <a:lnTo>
                    <a:pt x="2314" y="4135"/>
                  </a:lnTo>
                  <a:lnTo>
                    <a:pt x="2206" y="4143"/>
                  </a:lnTo>
                  <a:lnTo>
                    <a:pt x="2098" y="4146"/>
                  </a:lnTo>
                  <a:lnTo>
                    <a:pt x="1991" y="4143"/>
                  </a:lnTo>
                  <a:lnTo>
                    <a:pt x="1884" y="4135"/>
                  </a:lnTo>
                  <a:lnTo>
                    <a:pt x="1779" y="4122"/>
                  </a:lnTo>
                  <a:lnTo>
                    <a:pt x="1676" y="4103"/>
                  </a:lnTo>
                  <a:lnTo>
                    <a:pt x="1575" y="4080"/>
                  </a:lnTo>
                  <a:lnTo>
                    <a:pt x="1475" y="4052"/>
                  </a:lnTo>
                  <a:lnTo>
                    <a:pt x="1377" y="4020"/>
                  </a:lnTo>
                  <a:lnTo>
                    <a:pt x="1282" y="3983"/>
                  </a:lnTo>
                  <a:lnTo>
                    <a:pt x="1189" y="3942"/>
                  </a:lnTo>
                  <a:lnTo>
                    <a:pt x="1099" y="3896"/>
                  </a:lnTo>
                  <a:lnTo>
                    <a:pt x="1010" y="3846"/>
                  </a:lnTo>
                  <a:lnTo>
                    <a:pt x="925" y="3792"/>
                  </a:lnTo>
                  <a:lnTo>
                    <a:pt x="843" y="3734"/>
                  </a:lnTo>
                  <a:lnTo>
                    <a:pt x="763" y="3672"/>
                  </a:lnTo>
                  <a:lnTo>
                    <a:pt x="688" y="3607"/>
                  </a:lnTo>
                  <a:lnTo>
                    <a:pt x="614" y="3538"/>
                  </a:lnTo>
                  <a:lnTo>
                    <a:pt x="545" y="3466"/>
                  </a:lnTo>
                  <a:lnTo>
                    <a:pt x="479" y="3391"/>
                  </a:lnTo>
                  <a:lnTo>
                    <a:pt x="417" y="3313"/>
                  </a:lnTo>
                  <a:lnTo>
                    <a:pt x="359" y="3232"/>
                  </a:lnTo>
                  <a:lnTo>
                    <a:pt x="303" y="3148"/>
                  </a:lnTo>
                  <a:lnTo>
                    <a:pt x="253" y="3060"/>
                  </a:lnTo>
                  <a:lnTo>
                    <a:pt x="206" y="2971"/>
                  </a:lnTo>
                  <a:lnTo>
                    <a:pt x="165" y="2880"/>
                  </a:lnTo>
                  <a:lnTo>
                    <a:pt x="128" y="2785"/>
                  </a:lnTo>
                  <a:lnTo>
                    <a:pt x="95" y="2689"/>
                  </a:lnTo>
                  <a:lnTo>
                    <a:pt x="66" y="2591"/>
                  </a:lnTo>
                  <a:lnTo>
                    <a:pt x="42" y="2490"/>
                  </a:lnTo>
                  <a:lnTo>
                    <a:pt x="24" y="2388"/>
                  </a:lnTo>
                  <a:lnTo>
                    <a:pt x="11" y="2285"/>
                  </a:lnTo>
                  <a:lnTo>
                    <a:pt x="3" y="2179"/>
                  </a:lnTo>
                  <a:lnTo>
                    <a:pt x="0" y="2073"/>
                  </a:lnTo>
                  <a:lnTo>
                    <a:pt x="3" y="1966"/>
                  </a:lnTo>
                  <a:lnTo>
                    <a:pt x="11" y="1861"/>
                  </a:lnTo>
                  <a:lnTo>
                    <a:pt x="24" y="1757"/>
                  </a:lnTo>
                  <a:lnTo>
                    <a:pt x="42" y="1655"/>
                  </a:lnTo>
                  <a:lnTo>
                    <a:pt x="66" y="1555"/>
                  </a:lnTo>
                  <a:lnTo>
                    <a:pt x="95" y="1457"/>
                  </a:lnTo>
                  <a:lnTo>
                    <a:pt x="128" y="1360"/>
                  </a:lnTo>
                  <a:lnTo>
                    <a:pt x="165" y="1266"/>
                  </a:lnTo>
                  <a:lnTo>
                    <a:pt x="206" y="1174"/>
                  </a:lnTo>
                  <a:lnTo>
                    <a:pt x="253" y="1084"/>
                  </a:lnTo>
                  <a:lnTo>
                    <a:pt x="303" y="998"/>
                  </a:lnTo>
                  <a:lnTo>
                    <a:pt x="359" y="914"/>
                  </a:lnTo>
                  <a:lnTo>
                    <a:pt x="417" y="832"/>
                  </a:lnTo>
                  <a:lnTo>
                    <a:pt x="479" y="754"/>
                  </a:lnTo>
                  <a:lnTo>
                    <a:pt x="545" y="679"/>
                  </a:lnTo>
                  <a:lnTo>
                    <a:pt x="614" y="606"/>
                  </a:lnTo>
                  <a:lnTo>
                    <a:pt x="688" y="538"/>
                  </a:lnTo>
                  <a:lnTo>
                    <a:pt x="763" y="473"/>
                  </a:lnTo>
                  <a:lnTo>
                    <a:pt x="843" y="412"/>
                  </a:lnTo>
                  <a:lnTo>
                    <a:pt x="925" y="353"/>
                  </a:lnTo>
                  <a:lnTo>
                    <a:pt x="1010" y="300"/>
                  </a:lnTo>
                  <a:lnTo>
                    <a:pt x="1099" y="250"/>
                  </a:lnTo>
                  <a:lnTo>
                    <a:pt x="1189" y="204"/>
                  </a:lnTo>
                  <a:lnTo>
                    <a:pt x="1282" y="163"/>
                  </a:lnTo>
                  <a:lnTo>
                    <a:pt x="1377" y="125"/>
                  </a:lnTo>
                  <a:lnTo>
                    <a:pt x="1475" y="92"/>
                  </a:lnTo>
                  <a:lnTo>
                    <a:pt x="1575" y="65"/>
                  </a:lnTo>
                  <a:lnTo>
                    <a:pt x="1676" y="41"/>
                  </a:lnTo>
                  <a:lnTo>
                    <a:pt x="1779" y="23"/>
                  </a:lnTo>
                  <a:lnTo>
                    <a:pt x="1884" y="10"/>
                  </a:lnTo>
                  <a:lnTo>
                    <a:pt x="1991" y="2"/>
                  </a:lnTo>
                  <a:lnTo>
                    <a:pt x="2098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343" name="Freeform 23"/>
            <p:cNvSpPr>
              <a:spLocks/>
            </p:cNvSpPr>
            <p:nvPr/>
          </p:nvSpPr>
          <p:spPr bwMode="auto">
            <a:xfrm>
              <a:off x="5387" y="2454"/>
              <a:ext cx="1614" cy="1995"/>
            </a:xfrm>
            <a:custGeom>
              <a:avLst/>
              <a:gdLst>
                <a:gd name="T0" fmla="*/ 4203 w 9680"/>
                <a:gd name="T1" fmla="*/ 67 h 11969"/>
                <a:gd name="T2" fmla="*/ 4370 w 9680"/>
                <a:gd name="T3" fmla="*/ 173 h 11969"/>
                <a:gd name="T4" fmla="*/ 4541 w 9680"/>
                <a:gd name="T5" fmla="*/ 240 h 11969"/>
                <a:gd name="T6" fmla="*/ 4713 w 9680"/>
                <a:gd name="T7" fmla="*/ 270 h 11969"/>
                <a:gd name="T8" fmla="*/ 4887 w 9680"/>
                <a:gd name="T9" fmla="*/ 266 h 11969"/>
                <a:gd name="T10" fmla="*/ 5058 w 9680"/>
                <a:gd name="T11" fmla="*/ 228 h 11969"/>
                <a:gd name="T12" fmla="*/ 5230 w 9680"/>
                <a:gd name="T13" fmla="*/ 159 h 11969"/>
                <a:gd name="T14" fmla="*/ 5397 w 9680"/>
                <a:gd name="T15" fmla="*/ 59 h 11969"/>
                <a:gd name="T16" fmla="*/ 6513 w 9680"/>
                <a:gd name="T17" fmla="*/ 111 h 11969"/>
                <a:gd name="T18" fmla="*/ 9677 w 9680"/>
                <a:gd name="T19" fmla="*/ 5207 h 11969"/>
                <a:gd name="T20" fmla="*/ 9661 w 9680"/>
                <a:gd name="T21" fmla="*/ 5458 h 11969"/>
                <a:gd name="T22" fmla="*/ 9568 w 9680"/>
                <a:gd name="T23" fmla="*/ 5695 h 11969"/>
                <a:gd name="T24" fmla="*/ 9409 w 9680"/>
                <a:gd name="T25" fmla="*/ 5895 h 11969"/>
                <a:gd name="T26" fmla="*/ 9196 w 9680"/>
                <a:gd name="T27" fmla="*/ 6036 h 11969"/>
                <a:gd name="T28" fmla="*/ 8938 w 9680"/>
                <a:gd name="T29" fmla="*/ 6096 h 11969"/>
                <a:gd name="T30" fmla="*/ 8646 w 9680"/>
                <a:gd name="T31" fmla="*/ 6052 h 11969"/>
                <a:gd name="T32" fmla="*/ 8333 w 9680"/>
                <a:gd name="T33" fmla="*/ 5882 h 11969"/>
                <a:gd name="T34" fmla="*/ 8215 w 9680"/>
                <a:gd name="T35" fmla="*/ 7550 h 11969"/>
                <a:gd name="T36" fmla="*/ 6811 w 9680"/>
                <a:gd name="T37" fmla="*/ 11662 h 11969"/>
                <a:gd name="T38" fmla="*/ 6554 w 9680"/>
                <a:gd name="T39" fmla="*/ 11833 h 11969"/>
                <a:gd name="T40" fmla="*/ 6299 w 9680"/>
                <a:gd name="T41" fmla="*/ 11933 h 11969"/>
                <a:gd name="T42" fmla="*/ 6047 w 9680"/>
                <a:gd name="T43" fmla="*/ 11969 h 11969"/>
                <a:gd name="T44" fmla="*/ 5805 w 9680"/>
                <a:gd name="T45" fmla="*/ 11950 h 11969"/>
                <a:gd name="T46" fmla="*/ 5574 w 9680"/>
                <a:gd name="T47" fmla="*/ 11882 h 11969"/>
                <a:gd name="T48" fmla="*/ 5360 w 9680"/>
                <a:gd name="T49" fmla="*/ 11773 h 11969"/>
                <a:gd name="T50" fmla="*/ 5166 w 9680"/>
                <a:gd name="T51" fmla="*/ 11630 h 11969"/>
                <a:gd name="T52" fmla="*/ 5065 w 9680"/>
                <a:gd name="T53" fmla="*/ 7742 h 11969"/>
                <a:gd name="T54" fmla="*/ 5011 w 9680"/>
                <a:gd name="T55" fmla="*/ 7682 h 11969"/>
                <a:gd name="T56" fmla="*/ 4948 w 9680"/>
                <a:gd name="T57" fmla="*/ 7641 h 11969"/>
                <a:gd name="T58" fmla="*/ 4877 w 9680"/>
                <a:gd name="T59" fmla="*/ 7617 h 11969"/>
                <a:gd name="T60" fmla="*/ 4804 w 9680"/>
                <a:gd name="T61" fmla="*/ 7613 h 11969"/>
                <a:gd name="T62" fmla="*/ 4731 w 9680"/>
                <a:gd name="T63" fmla="*/ 7626 h 11969"/>
                <a:gd name="T64" fmla="*/ 4664 w 9680"/>
                <a:gd name="T65" fmla="*/ 7659 h 11969"/>
                <a:gd name="T66" fmla="*/ 4605 w 9680"/>
                <a:gd name="T67" fmla="*/ 7710 h 11969"/>
                <a:gd name="T68" fmla="*/ 4555 w 9680"/>
                <a:gd name="T69" fmla="*/ 11554 h 11969"/>
                <a:gd name="T70" fmla="*/ 4211 w 9680"/>
                <a:gd name="T71" fmla="*/ 11813 h 11969"/>
                <a:gd name="T72" fmla="*/ 3887 w 9680"/>
                <a:gd name="T73" fmla="*/ 11940 h 11969"/>
                <a:gd name="T74" fmla="*/ 3590 w 9680"/>
                <a:gd name="T75" fmla="*/ 11964 h 11969"/>
                <a:gd name="T76" fmla="*/ 3327 w 9680"/>
                <a:gd name="T77" fmla="*/ 11913 h 11969"/>
                <a:gd name="T78" fmla="*/ 3105 w 9680"/>
                <a:gd name="T79" fmla="*/ 11815 h 11969"/>
                <a:gd name="T80" fmla="*/ 2930 w 9680"/>
                <a:gd name="T81" fmla="*/ 11699 h 11969"/>
                <a:gd name="T82" fmla="*/ 2811 w 9680"/>
                <a:gd name="T83" fmla="*/ 11593 h 11969"/>
                <a:gd name="T84" fmla="*/ 2752 w 9680"/>
                <a:gd name="T85" fmla="*/ 11528 h 11969"/>
                <a:gd name="T86" fmla="*/ 1411 w 9680"/>
                <a:gd name="T87" fmla="*/ 5766 h 11969"/>
                <a:gd name="T88" fmla="*/ 1109 w 9680"/>
                <a:gd name="T89" fmla="*/ 5969 h 11969"/>
                <a:gd name="T90" fmla="*/ 829 w 9680"/>
                <a:gd name="T91" fmla="*/ 6068 h 11969"/>
                <a:gd name="T92" fmla="*/ 579 w 9680"/>
                <a:gd name="T93" fmla="*/ 6073 h 11969"/>
                <a:gd name="T94" fmla="*/ 365 w 9680"/>
                <a:gd name="T95" fmla="*/ 5993 h 11969"/>
                <a:gd name="T96" fmla="*/ 194 w 9680"/>
                <a:gd name="T97" fmla="*/ 5839 h 11969"/>
                <a:gd name="T98" fmla="*/ 72 w 9680"/>
                <a:gd name="T99" fmla="*/ 5620 h 11969"/>
                <a:gd name="T100" fmla="*/ 8 w 9680"/>
                <a:gd name="T101" fmla="*/ 5346 h 11969"/>
                <a:gd name="T102" fmla="*/ 8 w 9680"/>
                <a:gd name="T103" fmla="*/ 5027 h 11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680" h="11969">
                  <a:moveTo>
                    <a:pt x="3335" y="0"/>
                  </a:moveTo>
                  <a:lnTo>
                    <a:pt x="4120" y="0"/>
                  </a:lnTo>
                  <a:lnTo>
                    <a:pt x="4162" y="35"/>
                  </a:lnTo>
                  <a:lnTo>
                    <a:pt x="4203" y="67"/>
                  </a:lnTo>
                  <a:lnTo>
                    <a:pt x="4245" y="97"/>
                  </a:lnTo>
                  <a:lnTo>
                    <a:pt x="4286" y="125"/>
                  </a:lnTo>
                  <a:lnTo>
                    <a:pt x="4329" y="150"/>
                  </a:lnTo>
                  <a:lnTo>
                    <a:pt x="4370" y="173"/>
                  </a:lnTo>
                  <a:lnTo>
                    <a:pt x="4413" y="193"/>
                  </a:lnTo>
                  <a:lnTo>
                    <a:pt x="4456" y="211"/>
                  </a:lnTo>
                  <a:lnTo>
                    <a:pt x="4498" y="226"/>
                  </a:lnTo>
                  <a:lnTo>
                    <a:pt x="4541" y="240"/>
                  </a:lnTo>
                  <a:lnTo>
                    <a:pt x="4584" y="251"/>
                  </a:lnTo>
                  <a:lnTo>
                    <a:pt x="4627" y="259"/>
                  </a:lnTo>
                  <a:lnTo>
                    <a:pt x="4671" y="266"/>
                  </a:lnTo>
                  <a:lnTo>
                    <a:pt x="4713" y="270"/>
                  </a:lnTo>
                  <a:lnTo>
                    <a:pt x="4757" y="272"/>
                  </a:lnTo>
                  <a:lnTo>
                    <a:pt x="4800" y="272"/>
                  </a:lnTo>
                  <a:lnTo>
                    <a:pt x="4843" y="270"/>
                  </a:lnTo>
                  <a:lnTo>
                    <a:pt x="4887" y="266"/>
                  </a:lnTo>
                  <a:lnTo>
                    <a:pt x="4929" y="259"/>
                  </a:lnTo>
                  <a:lnTo>
                    <a:pt x="4973" y="251"/>
                  </a:lnTo>
                  <a:lnTo>
                    <a:pt x="5016" y="240"/>
                  </a:lnTo>
                  <a:lnTo>
                    <a:pt x="5058" y="228"/>
                  </a:lnTo>
                  <a:lnTo>
                    <a:pt x="5102" y="213"/>
                  </a:lnTo>
                  <a:lnTo>
                    <a:pt x="5145" y="197"/>
                  </a:lnTo>
                  <a:lnTo>
                    <a:pt x="5187" y="179"/>
                  </a:lnTo>
                  <a:lnTo>
                    <a:pt x="5230" y="159"/>
                  </a:lnTo>
                  <a:lnTo>
                    <a:pt x="5271" y="137"/>
                  </a:lnTo>
                  <a:lnTo>
                    <a:pt x="5314" y="112"/>
                  </a:lnTo>
                  <a:lnTo>
                    <a:pt x="5355" y="87"/>
                  </a:lnTo>
                  <a:lnTo>
                    <a:pt x="5397" y="59"/>
                  </a:lnTo>
                  <a:lnTo>
                    <a:pt x="5438" y="30"/>
                  </a:lnTo>
                  <a:lnTo>
                    <a:pt x="5480" y="0"/>
                  </a:lnTo>
                  <a:lnTo>
                    <a:pt x="6255" y="0"/>
                  </a:lnTo>
                  <a:lnTo>
                    <a:pt x="6513" y="111"/>
                  </a:lnTo>
                  <a:lnTo>
                    <a:pt x="6727" y="300"/>
                  </a:lnTo>
                  <a:lnTo>
                    <a:pt x="9652" y="5083"/>
                  </a:lnTo>
                  <a:lnTo>
                    <a:pt x="9667" y="5145"/>
                  </a:lnTo>
                  <a:lnTo>
                    <a:pt x="9677" y="5207"/>
                  </a:lnTo>
                  <a:lnTo>
                    <a:pt x="9680" y="5270"/>
                  </a:lnTo>
                  <a:lnTo>
                    <a:pt x="9679" y="5334"/>
                  </a:lnTo>
                  <a:lnTo>
                    <a:pt x="9673" y="5396"/>
                  </a:lnTo>
                  <a:lnTo>
                    <a:pt x="9661" y="5458"/>
                  </a:lnTo>
                  <a:lnTo>
                    <a:pt x="9644" y="5520"/>
                  </a:lnTo>
                  <a:lnTo>
                    <a:pt x="9623" y="5579"/>
                  </a:lnTo>
                  <a:lnTo>
                    <a:pt x="9598" y="5638"/>
                  </a:lnTo>
                  <a:lnTo>
                    <a:pt x="9568" y="5695"/>
                  </a:lnTo>
                  <a:lnTo>
                    <a:pt x="9534" y="5750"/>
                  </a:lnTo>
                  <a:lnTo>
                    <a:pt x="9496" y="5801"/>
                  </a:lnTo>
                  <a:lnTo>
                    <a:pt x="9454" y="5850"/>
                  </a:lnTo>
                  <a:lnTo>
                    <a:pt x="9409" y="5895"/>
                  </a:lnTo>
                  <a:lnTo>
                    <a:pt x="9361" y="5937"/>
                  </a:lnTo>
                  <a:lnTo>
                    <a:pt x="9309" y="5974"/>
                  </a:lnTo>
                  <a:lnTo>
                    <a:pt x="9253" y="6007"/>
                  </a:lnTo>
                  <a:lnTo>
                    <a:pt x="9196" y="6036"/>
                  </a:lnTo>
                  <a:lnTo>
                    <a:pt x="9135" y="6059"/>
                  </a:lnTo>
                  <a:lnTo>
                    <a:pt x="9071" y="6077"/>
                  </a:lnTo>
                  <a:lnTo>
                    <a:pt x="9006" y="6090"/>
                  </a:lnTo>
                  <a:lnTo>
                    <a:pt x="8938" y="6096"/>
                  </a:lnTo>
                  <a:lnTo>
                    <a:pt x="8868" y="6096"/>
                  </a:lnTo>
                  <a:lnTo>
                    <a:pt x="8795" y="6088"/>
                  </a:lnTo>
                  <a:lnTo>
                    <a:pt x="8722" y="6074"/>
                  </a:lnTo>
                  <a:lnTo>
                    <a:pt x="8646" y="6052"/>
                  </a:lnTo>
                  <a:lnTo>
                    <a:pt x="8570" y="6022"/>
                  </a:lnTo>
                  <a:lnTo>
                    <a:pt x="8492" y="5984"/>
                  </a:lnTo>
                  <a:lnTo>
                    <a:pt x="8413" y="5938"/>
                  </a:lnTo>
                  <a:lnTo>
                    <a:pt x="8333" y="5882"/>
                  </a:lnTo>
                  <a:lnTo>
                    <a:pt x="8253" y="5818"/>
                  </a:lnTo>
                  <a:lnTo>
                    <a:pt x="8173" y="5743"/>
                  </a:lnTo>
                  <a:lnTo>
                    <a:pt x="7407" y="4507"/>
                  </a:lnTo>
                  <a:lnTo>
                    <a:pt x="8215" y="7550"/>
                  </a:lnTo>
                  <a:lnTo>
                    <a:pt x="6928" y="7549"/>
                  </a:lnTo>
                  <a:lnTo>
                    <a:pt x="6939" y="11548"/>
                  </a:lnTo>
                  <a:lnTo>
                    <a:pt x="6875" y="11607"/>
                  </a:lnTo>
                  <a:lnTo>
                    <a:pt x="6811" y="11662"/>
                  </a:lnTo>
                  <a:lnTo>
                    <a:pt x="6747" y="11712"/>
                  </a:lnTo>
                  <a:lnTo>
                    <a:pt x="6683" y="11756"/>
                  </a:lnTo>
                  <a:lnTo>
                    <a:pt x="6618" y="11797"/>
                  </a:lnTo>
                  <a:lnTo>
                    <a:pt x="6554" y="11833"/>
                  </a:lnTo>
                  <a:lnTo>
                    <a:pt x="6490" y="11864"/>
                  </a:lnTo>
                  <a:lnTo>
                    <a:pt x="6426" y="11891"/>
                  </a:lnTo>
                  <a:lnTo>
                    <a:pt x="6363" y="11914"/>
                  </a:lnTo>
                  <a:lnTo>
                    <a:pt x="6299" y="11933"/>
                  </a:lnTo>
                  <a:lnTo>
                    <a:pt x="6235" y="11948"/>
                  </a:lnTo>
                  <a:lnTo>
                    <a:pt x="6172" y="11959"/>
                  </a:lnTo>
                  <a:lnTo>
                    <a:pt x="6109" y="11966"/>
                  </a:lnTo>
                  <a:lnTo>
                    <a:pt x="6047" y="11969"/>
                  </a:lnTo>
                  <a:lnTo>
                    <a:pt x="5986" y="11969"/>
                  </a:lnTo>
                  <a:lnTo>
                    <a:pt x="5925" y="11966"/>
                  </a:lnTo>
                  <a:lnTo>
                    <a:pt x="5864" y="11960"/>
                  </a:lnTo>
                  <a:lnTo>
                    <a:pt x="5805" y="11950"/>
                  </a:lnTo>
                  <a:lnTo>
                    <a:pt x="5746" y="11937"/>
                  </a:lnTo>
                  <a:lnTo>
                    <a:pt x="5688" y="11921"/>
                  </a:lnTo>
                  <a:lnTo>
                    <a:pt x="5630" y="11903"/>
                  </a:lnTo>
                  <a:lnTo>
                    <a:pt x="5574" y="11882"/>
                  </a:lnTo>
                  <a:lnTo>
                    <a:pt x="5518" y="11858"/>
                  </a:lnTo>
                  <a:lnTo>
                    <a:pt x="5465" y="11832"/>
                  </a:lnTo>
                  <a:lnTo>
                    <a:pt x="5412" y="11804"/>
                  </a:lnTo>
                  <a:lnTo>
                    <a:pt x="5360" y="11773"/>
                  </a:lnTo>
                  <a:lnTo>
                    <a:pt x="5310" y="11740"/>
                  </a:lnTo>
                  <a:lnTo>
                    <a:pt x="5259" y="11705"/>
                  </a:lnTo>
                  <a:lnTo>
                    <a:pt x="5212" y="11669"/>
                  </a:lnTo>
                  <a:lnTo>
                    <a:pt x="5166" y="11630"/>
                  </a:lnTo>
                  <a:lnTo>
                    <a:pt x="5120" y="11590"/>
                  </a:lnTo>
                  <a:lnTo>
                    <a:pt x="5077" y="11549"/>
                  </a:lnTo>
                  <a:lnTo>
                    <a:pt x="5076" y="7760"/>
                  </a:lnTo>
                  <a:lnTo>
                    <a:pt x="5065" y="7742"/>
                  </a:lnTo>
                  <a:lnTo>
                    <a:pt x="5053" y="7726"/>
                  </a:lnTo>
                  <a:lnTo>
                    <a:pt x="5040" y="7710"/>
                  </a:lnTo>
                  <a:lnTo>
                    <a:pt x="5026" y="7696"/>
                  </a:lnTo>
                  <a:lnTo>
                    <a:pt x="5011" y="7682"/>
                  </a:lnTo>
                  <a:lnTo>
                    <a:pt x="4997" y="7671"/>
                  </a:lnTo>
                  <a:lnTo>
                    <a:pt x="4981" y="7659"/>
                  </a:lnTo>
                  <a:lnTo>
                    <a:pt x="4965" y="7649"/>
                  </a:lnTo>
                  <a:lnTo>
                    <a:pt x="4948" y="7641"/>
                  </a:lnTo>
                  <a:lnTo>
                    <a:pt x="4931" y="7633"/>
                  </a:lnTo>
                  <a:lnTo>
                    <a:pt x="4913" y="7627"/>
                  </a:lnTo>
                  <a:lnTo>
                    <a:pt x="4895" y="7622"/>
                  </a:lnTo>
                  <a:lnTo>
                    <a:pt x="4877" y="7617"/>
                  </a:lnTo>
                  <a:lnTo>
                    <a:pt x="4859" y="7614"/>
                  </a:lnTo>
                  <a:lnTo>
                    <a:pt x="4841" y="7613"/>
                  </a:lnTo>
                  <a:lnTo>
                    <a:pt x="4823" y="7612"/>
                  </a:lnTo>
                  <a:lnTo>
                    <a:pt x="4804" y="7613"/>
                  </a:lnTo>
                  <a:lnTo>
                    <a:pt x="4786" y="7614"/>
                  </a:lnTo>
                  <a:lnTo>
                    <a:pt x="4768" y="7617"/>
                  </a:lnTo>
                  <a:lnTo>
                    <a:pt x="4749" y="7622"/>
                  </a:lnTo>
                  <a:lnTo>
                    <a:pt x="4731" y="7626"/>
                  </a:lnTo>
                  <a:lnTo>
                    <a:pt x="4714" y="7632"/>
                  </a:lnTo>
                  <a:lnTo>
                    <a:pt x="4697" y="7640"/>
                  </a:lnTo>
                  <a:lnTo>
                    <a:pt x="4680" y="7649"/>
                  </a:lnTo>
                  <a:lnTo>
                    <a:pt x="4664" y="7659"/>
                  </a:lnTo>
                  <a:lnTo>
                    <a:pt x="4648" y="7670"/>
                  </a:lnTo>
                  <a:lnTo>
                    <a:pt x="4633" y="7681"/>
                  </a:lnTo>
                  <a:lnTo>
                    <a:pt x="4619" y="7695"/>
                  </a:lnTo>
                  <a:lnTo>
                    <a:pt x="4605" y="7710"/>
                  </a:lnTo>
                  <a:lnTo>
                    <a:pt x="4592" y="7725"/>
                  </a:lnTo>
                  <a:lnTo>
                    <a:pt x="4580" y="7742"/>
                  </a:lnTo>
                  <a:lnTo>
                    <a:pt x="4568" y="7760"/>
                  </a:lnTo>
                  <a:lnTo>
                    <a:pt x="4555" y="11554"/>
                  </a:lnTo>
                  <a:lnTo>
                    <a:pt x="4467" y="11633"/>
                  </a:lnTo>
                  <a:lnTo>
                    <a:pt x="4381" y="11702"/>
                  </a:lnTo>
                  <a:lnTo>
                    <a:pt x="4295" y="11762"/>
                  </a:lnTo>
                  <a:lnTo>
                    <a:pt x="4211" y="11813"/>
                  </a:lnTo>
                  <a:lnTo>
                    <a:pt x="4128" y="11856"/>
                  </a:lnTo>
                  <a:lnTo>
                    <a:pt x="4046" y="11891"/>
                  </a:lnTo>
                  <a:lnTo>
                    <a:pt x="3966" y="11919"/>
                  </a:lnTo>
                  <a:lnTo>
                    <a:pt x="3887" y="11940"/>
                  </a:lnTo>
                  <a:lnTo>
                    <a:pt x="3809" y="11954"/>
                  </a:lnTo>
                  <a:lnTo>
                    <a:pt x="3735" y="11963"/>
                  </a:lnTo>
                  <a:lnTo>
                    <a:pt x="3661" y="11966"/>
                  </a:lnTo>
                  <a:lnTo>
                    <a:pt x="3590" y="11964"/>
                  </a:lnTo>
                  <a:lnTo>
                    <a:pt x="3521" y="11956"/>
                  </a:lnTo>
                  <a:lnTo>
                    <a:pt x="3454" y="11946"/>
                  </a:lnTo>
                  <a:lnTo>
                    <a:pt x="3389" y="11931"/>
                  </a:lnTo>
                  <a:lnTo>
                    <a:pt x="3327" y="11913"/>
                  </a:lnTo>
                  <a:lnTo>
                    <a:pt x="3267" y="11891"/>
                  </a:lnTo>
                  <a:lnTo>
                    <a:pt x="3210" y="11868"/>
                  </a:lnTo>
                  <a:lnTo>
                    <a:pt x="3156" y="11843"/>
                  </a:lnTo>
                  <a:lnTo>
                    <a:pt x="3105" y="11815"/>
                  </a:lnTo>
                  <a:lnTo>
                    <a:pt x="3057" y="11786"/>
                  </a:lnTo>
                  <a:lnTo>
                    <a:pt x="3011" y="11757"/>
                  </a:lnTo>
                  <a:lnTo>
                    <a:pt x="2969" y="11728"/>
                  </a:lnTo>
                  <a:lnTo>
                    <a:pt x="2930" y="11699"/>
                  </a:lnTo>
                  <a:lnTo>
                    <a:pt x="2895" y="11670"/>
                  </a:lnTo>
                  <a:lnTo>
                    <a:pt x="2863" y="11644"/>
                  </a:lnTo>
                  <a:lnTo>
                    <a:pt x="2835" y="11617"/>
                  </a:lnTo>
                  <a:lnTo>
                    <a:pt x="2811" y="11593"/>
                  </a:lnTo>
                  <a:lnTo>
                    <a:pt x="2790" y="11572"/>
                  </a:lnTo>
                  <a:lnTo>
                    <a:pt x="2773" y="11554"/>
                  </a:lnTo>
                  <a:lnTo>
                    <a:pt x="2761" y="11538"/>
                  </a:lnTo>
                  <a:lnTo>
                    <a:pt x="2752" y="11528"/>
                  </a:lnTo>
                  <a:lnTo>
                    <a:pt x="2746" y="7565"/>
                  </a:lnTo>
                  <a:lnTo>
                    <a:pt x="1423" y="7563"/>
                  </a:lnTo>
                  <a:lnTo>
                    <a:pt x="2228" y="4511"/>
                  </a:lnTo>
                  <a:lnTo>
                    <a:pt x="1411" y="5766"/>
                  </a:lnTo>
                  <a:lnTo>
                    <a:pt x="1334" y="5827"/>
                  </a:lnTo>
                  <a:lnTo>
                    <a:pt x="1257" y="5882"/>
                  </a:lnTo>
                  <a:lnTo>
                    <a:pt x="1183" y="5928"/>
                  </a:lnTo>
                  <a:lnTo>
                    <a:pt x="1109" y="5969"/>
                  </a:lnTo>
                  <a:lnTo>
                    <a:pt x="1037" y="6003"/>
                  </a:lnTo>
                  <a:lnTo>
                    <a:pt x="966" y="6031"/>
                  </a:lnTo>
                  <a:lnTo>
                    <a:pt x="896" y="6053"/>
                  </a:lnTo>
                  <a:lnTo>
                    <a:pt x="829" y="6068"/>
                  </a:lnTo>
                  <a:lnTo>
                    <a:pt x="763" y="6077"/>
                  </a:lnTo>
                  <a:lnTo>
                    <a:pt x="700" y="6082"/>
                  </a:lnTo>
                  <a:lnTo>
                    <a:pt x="639" y="6081"/>
                  </a:lnTo>
                  <a:lnTo>
                    <a:pt x="579" y="6073"/>
                  </a:lnTo>
                  <a:lnTo>
                    <a:pt x="522" y="6060"/>
                  </a:lnTo>
                  <a:lnTo>
                    <a:pt x="467" y="6043"/>
                  </a:lnTo>
                  <a:lnTo>
                    <a:pt x="414" y="6021"/>
                  </a:lnTo>
                  <a:lnTo>
                    <a:pt x="365" y="5993"/>
                  </a:lnTo>
                  <a:lnTo>
                    <a:pt x="317" y="5961"/>
                  </a:lnTo>
                  <a:lnTo>
                    <a:pt x="273" y="5925"/>
                  </a:lnTo>
                  <a:lnTo>
                    <a:pt x="232" y="5884"/>
                  </a:lnTo>
                  <a:lnTo>
                    <a:pt x="194" y="5839"/>
                  </a:lnTo>
                  <a:lnTo>
                    <a:pt x="158" y="5790"/>
                  </a:lnTo>
                  <a:lnTo>
                    <a:pt x="127" y="5737"/>
                  </a:lnTo>
                  <a:lnTo>
                    <a:pt x="98" y="5681"/>
                  </a:lnTo>
                  <a:lnTo>
                    <a:pt x="72" y="5620"/>
                  </a:lnTo>
                  <a:lnTo>
                    <a:pt x="51" y="5556"/>
                  </a:lnTo>
                  <a:lnTo>
                    <a:pt x="33" y="5489"/>
                  </a:lnTo>
                  <a:lnTo>
                    <a:pt x="18" y="5419"/>
                  </a:lnTo>
                  <a:lnTo>
                    <a:pt x="8" y="5346"/>
                  </a:lnTo>
                  <a:lnTo>
                    <a:pt x="2" y="5270"/>
                  </a:lnTo>
                  <a:lnTo>
                    <a:pt x="0" y="5191"/>
                  </a:lnTo>
                  <a:lnTo>
                    <a:pt x="2" y="5110"/>
                  </a:lnTo>
                  <a:lnTo>
                    <a:pt x="8" y="5027"/>
                  </a:lnTo>
                  <a:lnTo>
                    <a:pt x="2790" y="433"/>
                  </a:lnTo>
                  <a:lnTo>
                    <a:pt x="3008" y="162"/>
                  </a:lnTo>
                  <a:lnTo>
                    <a:pt x="3335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</p:grpSp>
      <p:grpSp>
        <p:nvGrpSpPr>
          <p:cNvPr id="344" name="Group 26"/>
          <p:cNvGrpSpPr>
            <a:grpSpLocks noChangeAspect="1"/>
          </p:cNvGrpSpPr>
          <p:nvPr/>
        </p:nvGrpSpPr>
        <p:grpSpPr bwMode="auto">
          <a:xfrm>
            <a:off x="971014" y="3928500"/>
            <a:ext cx="207621" cy="378401"/>
            <a:chOff x="3058" y="1459"/>
            <a:chExt cx="1556" cy="2836"/>
          </a:xfrm>
          <a:solidFill>
            <a:schemeClr val="bg1"/>
          </a:solidFill>
        </p:grpSpPr>
        <p:sp>
          <p:nvSpPr>
            <p:cNvPr id="345" name="Freeform 27"/>
            <p:cNvSpPr>
              <a:spLocks/>
            </p:cNvSpPr>
            <p:nvPr/>
          </p:nvSpPr>
          <p:spPr bwMode="auto">
            <a:xfrm>
              <a:off x="3058" y="2292"/>
              <a:ext cx="1556" cy="2003"/>
            </a:xfrm>
            <a:custGeom>
              <a:avLst/>
              <a:gdLst>
                <a:gd name="T0" fmla="*/ 3897 w 9332"/>
                <a:gd name="T1" fmla="*/ 59 h 12013"/>
                <a:gd name="T2" fmla="*/ 4111 w 9332"/>
                <a:gd name="T3" fmla="*/ 152 h 12013"/>
                <a:gd name="T4" fmla="*/ 4310 w 9332"/>
                <a:gd name="T5" fmla="*/ 214 h 12013"/>
                <a:gd name="T6" fmla="*/ 4501 w 9332"/>
                <a:gd name="T7" fmla="*/ 244 h 12013"/>
                <a:gd name="T8" fmla="*/ 4695 w 9332"/>
                <a:gd name="T9" fmla="*/ 243 h 12013"/>
                <a:gd name="T10" fmla="*/ 4900 w 9332"/>
                <a:gd name="T11" fmla="*/ 211 h 12013"/>
                <a:gd name="T12" fmla="*/ 5121 w 9332"/>
                <a:gd name="T13" fmla="*/ 148 h 12013"/>
                <a:gd name="T14" fmla="*/ 5369 w 9332"/>
                <a:gd name="T15" fmla="*/ 56 h 12013"/>
                <a:gd name="T16" fmla="*/ 6722 w 9332"/>
                <a:gd name="T17" fmla="*/ 152 h 12013"/>
                <a:gd name="T18" fmla="*/ 9328 w 9332"/>
                <a:gd name="T19" fmla="*/ 5210 h 12013"/>
                <a:gd name="T20" fmla="*/ 9316 w 9332"/>
                <a:gd name="T21" fmla="*/ 5461 h 12013"/>
                <a:gd name="T22" fmla="*/ 9231 w 9332"/>
                <a:gd name="T23" fmla="*/ 5698 h 12013"/>
                <a:gd name="T24" fmla="*/ 9082 w 9332"/>
                <a:gd name="T25" fmla="*/ 5898 h 12013"/>
                <a:gd name="T26" fmla="*/ 8878 w 9332"/>
                <a:gd name="T27" fmla="*/ 6039 h 12013"/>
                <a:gd name="T28" fmla="*/ 8630 w 9332"/>
                <a:gd name="T29" fmla="*/ 6099 h 12013"/>
                <a:gd name="T30" fmla="*/ 8347 w 9332"/>
                <a:gd name="T31" fmla="*/ 6054 h 12013"/>
                <a:gd name="T32" fmla="*/ 8038 w 9332"/>
                <a:gd name="T33" fmla="*/ 5885 h 12013"/>
                <a:gd name="T34" fmla="*/ 7005 w 9332"/>
                <a:gd name="T35" fmla="*/ 11553 h 12013"/>
                <a:gd name="T36" fmla="*/ 6746 w 9332"/>
                <a:gd name="T37" fmla="*/ 11763 h 12013"/>
                <a:gd name="T38" fmla="*/ 6481 w 9332"/>
                <a:gd name="T39" fmla="*/ 11897 h 12013"/>
                <a:gd name="T40" fmla="*/ 6215 w 9332"/>
                <a:gd name="T41" fmla="*/ 11964 h 12013"/>
                <a:gd name="T42" fmla="*/ 5954 w 9332"/>
                <a:gd name="T43" fmla="*/ 11972 h 12013"/>
                <a:gd name="T44" fmla="*/ 5703 w 9332"/>
                <a:gd name="T45" fmla="*/ 11927 h 12013"/>
                <a:gd name="T46" fmla="*/ 5467 w 9332"/>
                <a:gd name="T47" fmla="*/ 11837 h 12013"/>
                <a:gd name="T48" fmla="*/ 5254 w 9332"/>
                <a:gd name="T49" fmla="*/ 11711 h 12013"/>
                <a:gd name="T50" fmla="*/ 5068 w 9332"/>
                <a:gd name="T51" fmla="*/ 11553 h 12013"/>
                <a:gd name="T52" fmla="*/ 4997 w 9332"/>
                <a:gd name="T53" fmla="*/ 7263 h 12013"/>
                <a:gd name="T54" fmla="*/ 4905 w 9332"/>
                <a:gd name="T55" fmla="*/ 7188 h 12013"/>
                <a:gd name="T56" fmla="*/ 4795 w 9332"/>
                <a:gd name="T57" fmla="*/ 7144 h 12013"/>
                <a:gd name="T58" fmla="*/ 4676 w 9332"/>
                <a:gd name="T59" fmla="*/ 7128 h 12013"/>
                <a:gd name="T60" fmla="*/ 4557 w 9332"/>
                <a:gd name="T61" fmla="*/ 7141 h 12013"/>
                <a:gd name="T62" fmla="*/ 4446 w 9332"/>
                <a:gd name="T63" fmla="*/ 7177 h 12013"/>
                <a:gd name="T64" fmla="*/ 4354 w 9332"/>
                <a:gd name="T65" fmla="*/ 7238 h 12013"/>
                <a:gd name="T66" fmla="*/ 4292 w 9332"/>
                <a:gd name="T67" fmla="*/ 7319 h 12013"/>
                <a:gd name="T68" fmla="*/ 4102 w 9332"/>
                <a:gd name="T69" fmla="*/ 11722 h 12013"/>
                <a:gd name="T70" fmla="*/ 3751 w 9332"/>
                <a:gd name="T71" fmla="*/ 11932 h 12013"/>
                <a:gd name="T72" fmla="*/ 3414 w 9332"/>
                <a:gd name="T73" fmla="*/ 12010 h 12013"/>
                <a:gd name="T74" fmla="*/ 3102 w 9332"/>
                <a:gd name="T75" fmla="*/ 11991 h 12013"/>
                <a:gd name="T76" fmla="*/ 2827 w 9332"/>
                <a:gd name="T77" fmla="*/ 11903 h 12013"/>
                <a:gd name="T78" fmla="*/ 2598 w 9332"/>
                <a:gd name="T79" fmla="*/ 11782 h 12013"/>
                <a:gd name="T80" fmla="*/ 2428 w 9332"/>
                <a:gd name="T81" fmla="*/ 11656 h 12013"/>
                <a:gd name="T82" fmla="*/ 2325 w 9332"/>
                <a:gd name="T83" fmla="*/ 11561 h 12013"/>
                <a:gd name="T84" fmla="*/ 1429 w 9332"/>
                <a:gd name="T85" fmla="*/ 5810 h 12013"/>
                <a:gd name="T86" fmla="*/ 1099 w 9332"/>
                <a:gd name="T87" fmla="*/ 6009 h 12013"/>
                <a:gd name="T88" fmla="*/ 809 w 9332"/>
                <a:gd name="T89" fmla="*/ 6078 h 12013"/>
                <a:gd name="T90" fmla="*/ 562 w 9332"/>
                <a:gd name="T91" fmla="*/ 6042 h 12013"/>
                <a:gd name="T92" fmla="*/ 359 w 9332"/>
                <a:gd name="T93" fmla="*/ 5925 h 12013"/>
                <a:gd name="T94" fmla="*/ 199 w 9332"/>
                <a:gd name="T95" fmla="*/ 5752 h 12013"/>
                <a:gd name="T96" fmla="*/ 86 w 9332"/>
                <a:gd name="T97" fmla="*/ 5546 h 12013"/>
                <a:gd name="T98" fmla="*/ 19 w 9332"/>
                <a:gd name="T99" fmla="*/ 5333 h 12013"/>
                <a:gd name="T100" fmla="*/ 0 w 9332"/>
                <a:gd name="T101" fmla="*/ 5138 h 1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32" h="12013">
                  <a:moveTo>
                    <a:pt x="2898" y="0"/>
                  </a:moveTo>
                  <a:lnTo>
                    <a:pt x="3782" y="0"/>
                  </a:lnTo>
                  <a:lnTo>
                    <a:pt x="3840" y="30"/>
                  </a:lnTo>
                  <a:lnTo>
                    <a:pt x="3897" y="59"/>
                  </a:lnTo>
                  <a:lnTo>
                    <a:pt x="3952" y="85"/>
                  </a:lnTo>
                  <a:lnTo>
                    <a:pt x="4006" y="110"/>
                  </a:lnTo>
                  <a:lnTo>
                    <a:pt x="4058" y="132"/>
                  </a:lnTo>
                  <a:lnTo>
                    <a:pt x="4111" y="152"/>
                  </a:lnTo>
                  <a:lnTo>
                    <a:pt x="4162" y="171"/>
                  </a:lnTo>
                  <a:lnTo>
                    <a:pt x="4212" y="187"/>
                  </a:lnTo>
                  <a:lnTo>
                    <a:pt x="4261" y="202"/>
                  </a:lnTo>
                  <a:lnTo>
                    <a:pt x="4310" y="214"/>
                  </a:lnTo>
                  <a:lnTo>
                    <a:pt x="4358" y="225"/>
                  </a:lnTo>
                  <a:lnTo>
                    <a:pt x="4406" y="233"/>
                  </a:lnTo>
                  <a:lnTo>
                    <a:pt x="4454" y="240"/>
                  </a:lnTo>
                  <a:lnTo>
                    <a:pt x="4501" y="244"/>
                  </a:lnTo>
                  <a:lnTo>
                    <a:pt x="4549" y="247"/>
                  </a:lnTo>
                  <a:lnTo>
                    <a:pt x="4598" y="247"/>
                  </a:lnTo>
                  <a:lnTo>
                    <a:pt x="4646" y="246"/>
                  </a:lnTo>
                  <a:lnTo>
                    <a:pt x="4695" y="243"/>
                  </a:lnTo>
                  <a:lnTo>
                    <a:pt x="4745" y="237"/>
                  </a:lnTo>
                  <a:lnTo>
                    <a:pt x="4795" y="231"/>
                  </a:lnTo>
                  <a:lnTo>
                    <a:pt x="4848" y="221"/>
                  </a:lnTo>
                  <a:lnTo>
                    <a:pt x="4900" y="211"/>
                  </a:lnTo>
                  <a:lnTo>
                    <a:pt x="4953" y="198"/>
                  </a:lnTo>
                  <a:lnTo>
                    <a:pt x="5007" y="183"/>
                  </a:lnTo>
                  <a:lnTo>
                    <a:pt x="5064" y="167"/>
                  </a:lnTo>
                  <a:lnTo>
                    <a:pt x="5121" y="148"/>
                  </a:lnTo>
                  <a:lnTo>
                    <a:pt x="5181" y="128"/>
                  </a:lnTo>
                  <a:lnTo>
                    <a:pt x="5242" y="106"/>
                  </a:lnTo>
                  <a:lnTo>
                    <a:pt x="5304" y="82"/>
                  </a:lnTo>
                  <a:lnTo>
                    <a:pt x="5369" y="56"/>
                  </a:lnTo>
                  <a:lnTo>
                    <a:pt x="5437" y="29"/>
                  </a:lnTo>
                  <a:lnTo>
                    <a:pt x="5506" y="0"/>
                  </a:lnTo>
                  <a:lnTo>
                    <a:pt x="6409" y="0"/>
                  </a:lnTo>
                  <a:lnTo>
                    <a:pt x="6722" y="152"/>
                  </a:lnTo>
                  <a:lnTo>
                    <a:pt x="6984" y="361"/>
                  </a:lnTo>
                  <a:lnTo>
                    <a:pt x="9303" y="5086"/>
                  </a:lnTo>
                  <a:lnTo>
                    <a:pt x="9318" y="5147"/>
                  </a:lnTo>
                  <a:lnTo>
                    <a:pt x="9328" y="5210"/>
                  </a:lnTo>
                  <a:lnTo>
                    <a:pt x="9332" y="5273"/>
                  </a:lnTo>
                  <a:lnTo>
                    <a:pt x="9332" y="5336"/>
                  </a:lnTo>
                  <a:lnTo>
                    <a:pt x="9327" y="5398"/>
                  </a:lnTo>
                  <a:lnTo>
                    <a:pt x="9316" y="5461"/>
                  </a:lnTo>
                  <a:lnTo>
                    <a:pt x="9301" y="5522"/>
                  </a:lnTo>
                  <a:lnTo>
                    <a:pt x="9282" y="5583"/>
                  </a:lnTo>
                  <a:lnTo>
                    <a:pt x="9259" y="5641"/>
                  </a:lnTo>
                  <a:lnTo>
                    <a:pt x="9231" y="5698"/>
                  </a:lnTo>
                  <a:lnTo>
                    <a:pt x="9199" y="5752"/>
                  </a:lnTo>
                  <a:lnTo>
                    <a:pt x="9164" y="5803"/>
                  </a:lnTo>
                  <a:lnTo>
                    <a:pt x="9124" y="5852"/>
                  </a:lnTo>
                  <a:lnTo>
                    <a:pt x="9082" y="5898"/>
                  </a:lnTo>
                  <a:lnTo>
                    <a:pt x="9036" y="5939"/>
                  </a:lnTo>
                  <a:lnTo>
                    <a:pt x="8986" y="5977"/>
                  </a:lnTo>
                  <a:lnTo>
                    <a:pt x="8934" y="6011"/>
                  </a:lnTo>
                  <a:lnTo>
                    <a:pt x="8878" y="6039"/>
                  </a:lnTo>
                  <a:lnTo>
                    <a:pt x="8820" y="6062"/>
                  </a:lnTo>
                  <a:lnTo>
                    <a:pt x="8759" y="6080"/>
                  </a:lnTo>
                  <a:lnTo>
                    <a:pt x="8696" y="6093"/>
                  </a:lnTo>
                  <a:lnTo>
                    <a:pt x="8630" y="6099"/>
                  </a:lnTo>
                  <a:lnTo>
                    <a:pt x="8562" y="6098"/>
                  </a:lnTo>
                  <a:lnTo>
                    <a:pt x="8492" y="6091"/>
                  </a:lnTo>
                  <a:lnTo>
                    <a:pt x="8421" y="6077"/>
                  </a:lnTo>
                  <a:lnTo>
                    <a:pt x="8347" y="6054"/>
                  </a:lnTo>
                  <a:lnTo>
                    <a:pt x="8271" y="6025"/>
                  </a:lnTo>
                  <a:lnTo>
                    <a:pt x="8195" y="5987"/>
                  </a:lnTo>
                  <a:lnTo>
                    <a:pt x="8117" y="5941"/>
                  </a:lnTo>
                  <a:lnTo>
                    <a:pt x="8038" y="5885"/>
                  </a:lnTo>
                  <a:lnTo>
                    <a:pt x="7958" y="5820"/>
                  </a:lnTo>
                  <a:lnTo>
                    <a:pt x="7877" y="5746"/>
                  </a:lnTo>
                  <a:lnTo>
                    <a:pt x="6984" y="4128"/>
                  </a:lnTo>
                  <a:lnTo>
                    <a:pt x="7005" y="11553"/>
                  </a:lnTo>
                  <a:lnTo>
                    <a:pt x="6941" y="11614"/>
                  </a:lnTo>
                  <a:lnTo>
                    <a:pt x="6876" y="11668"/>
                  </a:lnTo>
                  <a:lnTo>
                    <a:pt x="6811" y="11718"/>
                  </a:lnTo>
                  <a:lnTo>
                    <a:pt x="6746" y="11763"/>
                  </a:lnTo>
                  <a:lnTo>
                    <a:pt x="6680" y="11803"/>
                  </a:lnTo>
                  <a:lnTo>
                    <a:pt x="6614" y="11838"/>
                  </a:lnTo>
                  <a:lnTo>
                    <a:pt x="6547" y="11870"/>
                  </a:lnTo>
                  <a:lnTo>
                    <a:pt x="6481" y="11897"/>
                  </a:lnTo>
                  <a:lnTo>
                    <a:pt x="6414" y="11921"/>
                  </a:lnTo>
                  <a:lnTo>
                    <a:pt x="6348" y="11939"/>
                  </a:lnTo>
                  <a:lnTo>
                    <a:pt x="6281" y="11954"/>
                  </a:lnTo>
                  <a:lnTo>
                    <a:pt x="6215" y="11964"/>
                  </a:lnTo>
                  <a:lnTo>
                    <a:pt x="6149" y="11972"/>
                  </a:lnTo>
                  <a:lnTo>
                    <a:pt x="6083" y="11975"/>
                  </a:lnTo>
                  <a:lnTo>
                    <a:pt x="6018" y="11976"/>
                  </a:lnTo>
                  <a:lnTo>
                    <a:pt x="5954" y="11972"/>
                  </a:lnTo>
                  <a:lnTo>
                    <a:pt x="5889" y="11965"/>
                  </a:lnTo>
                  <a:lnTo>
                    <a:pt x="5826" y="11956"/>
                  </a:lnTo>
                  <a:lnTo>
                    <a:pt x="5765" y="11943"/>
                  </a:lnTo>
                  <a:lnTo>
                    <a:pt x="5703" y="11927"/>
                  </a:lnTo>
                  <a:lnTo>
                    <a:pt x="5642" y="11909"/>
                  </a:lnTo>
                  <a:lnTo>
                    <a:pt x="5582" y="11887"/>
                  </a:lnTo>
                  <a:lnTo>
                    <a:pt x="5525" y="11864"/>
                  </a:lnTo>
                  <a:lnTo>
                    <a:pt x="5467" y="11837"/>
                  </a:lnTo>
                  <a:lnTo>
                    <a:pt x="5412" y="11810"/>
                  </a:lnTo>
                  <a:lnTo>
                    <a:pt x="5358" y="11779"/>
                  </a:lnTo>
                  <a:lnTo>
                    <a:pt x="5306" y="11746"/>
                  </a:lnTo>
                  <a:lnTo>
                    <a:pt x="5254" y="11711"/>
                  </a:lnTo>
                  <a:lnTo>
                    <a:pt x="5205" y="11674"/>
                  </a:lnTo>
                  <a:lnTo>
                    <a:pt x="5157" y="11635"/>
                  </a:lnTo>
                  <a:lnTo>
                    <a:pt x="5112" y="11596"/>
                  </a:lnTo>
                  <a:lnTo>
                    <a:pt x="5068" y="11553"/>
                  </a:lnTo>
                  <a:lnTo>
                    <a:pt x="5047" y="7342"/>
                  </a:lnTo>
                  <a:lnTo>
                    <a:pt x="5032" y="7313"/>
                  </a:lnTo>
                  <a:lnTo>
                    <a:pt x="5015" y="7288"/>
                  </a:lnTo>
                  <a:lnTo>
                    <a:pt x="4997" y="7263"/>
                  </a:lnTo>
                  <a:lnTo>
                    <a:pt x="4975" y="7242"/>
                  </a:lnTo>
                  <a:lnTo>
                    <a:pt x="4953" y="7222"/>
                  </a:lnTo>
                  <a:lnTo>
                    <a:pt x="4930" y="7204"/>
                  </a:lnTo>
                  <a:lnTo>
                    <a:pt x="4905" y="7188"/>
                  </a:lnTo>
                  <a:lnTo>
                    <a:pt x="4878" y="7174"/>
                  </a:lnTo>
                  <a:lnTo>
                    <a:pt x="4852" y="7162"/>
                  </a:lnTo>
                  <a:lnTo>
                    <a:pt x="4824" y="7151"/>
                  </a:lnTo>
                  <a:lnTo>
                    <a:pt x="4795" y="7144"/>
                  </a:lnTo>
                  <a:lnTo>
                    <a:pt x="4766" y="7138"/>
                  </a:lnTo>
                  <a:lnTo>
                    <a:pt x="4736" y="7132"/>
                  </a:lnTo>
                  <a:lnTo>
                    <a:pt x="4706" y="7130"/>
                  </a:lnTo>
                  <a:lnTo>
                    <a:pt x="4676" y="7128"/>
                  </a:lnTo>
                  <a:lnTo>
                    <a:pt x="4645" y="7129"/>
                  </a:lnTo>
                  <a:lnTo>
                    <a:pt x="4615" y="7131"/>
                  </a:lnTo>
                  <a:lnTo>
                    <a:pt x="4586" y="7135"/>
                  </a:lnTo>
                  <a:lnTo>
                    <a:pt x="4557" y="7141"/>
                  </a:lnTo>
                  <a:lnTo>
                    <a:pt x="4528" y="7147"/>
                  </a:lnTo>
                  <a:lnTo>
                    <a:pt x="4499" y="7156"/>
                  </a:lnTo>
                  <a:lnTo>
                    <a:pt x="4473" y="7166"/>
                  </a:lnTo>
                  <a:lnTo>
                    <a:pt x="4446" y="7177"/>
                  </a:lnTo>
                  <a:lnTo>
                    <a:pt x="4422" y="7191"/>
                  </a:lnTo>
                  <a:lnTo>
                    <a:pt x="4398" y="7205"/>
                  </a:lnTo>
                  <a:lnTo>
                    <a:pt x="4376" y="7221"/>
                  </a:lnTo>
                  <a:lnTo>
                    <a:pt x="4354" y="7238"/>
                  </a:lnTo>
                  <a:lnTo>
                    <a:pt x="4336" y="7256"/>
                  </a:lnTo>
                  <a:lnTo>
                    <a:pt x="4319" y="7276"/>
                  </a:lnTo>
                  <a:lnTo>
                    <a:pt x="4304" y="7296"/>
                  </a:lnTo>
                  <a:lnTo>
                    <a:pt x="4292" y="7319"/>
                  </a:lnTo>
                  <a:lnTo>
                    <a:pt x="4281" y="7342"/>
                  </a:lnTo>
                  <a:lnTo>
                    <a:pt x="4281" y="11559"/>
                  </a:lnTo>
                  <a:lnTo>
                    <a:pt x="4192" y="11647"/>
                  </a:lnTo>
                  <a:lnTo>
                    <a:pt x="4102" y="11722"/>
                  </a:lnTo>
                  <a:lnTo>
                    <a:pt x="4014" y="11790"/>
                  </a:lnTo>
                  <a:lnTo>
                    <a:pt x="3925" y="11846"/>
                  </a:lnTo>
                  <a:lnTo>
                    <a:pt x="3838" y="11893"/>
                  </a:lnTo>
                  <a:lnTo>
                    <a:pt x="3751" y="11932"/>
                  </a:lnTo>
                  <a:lnTo>
                    <a:pt x="3664" y="11962"/>
                  </a:lnTo>
                  <a:lnTo>
                    <a:pt x="3579" y="11985"/>
                  </a:lnTo>
                  <a:lnTo>
                    <a:pt x="3496" y="12001"/>
                  </a:lnTo>
                  <a:lnTo>
                    <a:pt x="3414" y="12010"/>
                  </a:lnTo>
                  <a:lnTo>
                    <a:pt x="3333" y="12013"/>
                  </a:lnTo>
                  <a:lnTo>
                    <a:pt x="3254" y="12011"/>
                  </a:lnTo>
                  <a:lnTo>
                    <a:pt x="3177" y="12003"/>
                  </a:lnTo>
                  <a:lnTo>
                    <a:pt x="3102" y="11991"/>
                  </a:lnTo>
                  <a:lnTo>
                    <a:pt x="3030" y="11974"/>
                  </a:lnTo>
                  <a:lnTo>
                    <a:pt x="2959" y="11954"/>
                  </a:lnTo>
                  <a:lnTo>
                    <a:pt x="2892" y="11930"/>
                  </a:lnTo>
                  <a:lnTo>
                    <a:pt x="2827" y="11903"/>
                  </a:lnTo>
                  <a:lnTo>
                    <a:pt x="2766" y="11875"/>
                  </a:lnTo>
                  <a:lnTo>
                    <a:pt x="2706" y="11845"/>
                  </a:lnTo>
                  <a:lnTo>
                    <a:pt x="2651" y="11814"/>
                  </a:lnTo>
                  <a:lnTo>
                    <a:pt x="2598" y="11782"/>
                  </a:lnTo>
                  <a:lnTo>
                    <a:pt x="2550" y="11750"/>
                  </a:lnTo>
                  <a:lnTo>
                    <a:pt x="2506" y="11718"/>
                  </a:lnTo>
                  <a:lnTo>
                    <a:pt x="2464" y="11686"/>
                  </a:lnTo>
                  <a:lnTo>
                    <a:pt x="2428" y="11656"/>
                  </a:lnTo>
                  <a:lnTo>
                    <a:pt x="2395" y="11629"/>
                  </a:lnTo>
                  <a:lnTo>
                    <a:pt x="2367" y="11603"/>
                  </a:lnTo>
                  <a:lnTo>
                    <a:pt x="2344" y="11580"/>
                  </a:lnTo>
                  <a:lnTo>
                    <a:pt x="2325" y="11561"/>
                  </a:lnTo>
                  <a:lnTo>
                    <a:pt x="2311" y="11543"/>
                  </a:lnTo>
                  <a:lnTo>
                    <a:pt x="2301" y="11532"/>
                  </a:lnTo>
                  <a:lnTo>
                    <a:pt x="2281" y="4159"/>
                  </a:lnTo>
                  <a:lnTo>
                    <a:pt x="1429" y="5810"/>
                  </a:lnTo>
                  <a:lnTo>
                    <a:pt x="1343" y="5872"/>
                  </a:lnTo>
                  <a:lnTo>
                    <a:pt x="1259" y="5927"/>
                  </a:lnTo>
                  <a:lnTo>
                    <a:pt x="1178" y="5971"/>
                  </a:lnTo>
                  <a:lnTo>
                    <a:pt x="1099" y="6009"/>
                  </a:lnTo>
                  <a:lnTo>
                    <a:pt x="1022" y="6037"/>
                  </a:lnTo>
                  <a:lnTo>
                    <a:pt x="949" y="6058"/>
                  </a:lnTo>
                  <a:lnTo>
                    <a:pt x="877" y="6072"/>
                  </a:lnTo>
                  <a:lnTo>
                    <a:pt x="809" y="6078"/>
                  </a:lnTo>
                  <a:lnTo>
                    <a:pt x="743" y="6078"/>
                  </a:lnTo>
                  <a:lnTo>
                    <a:pt x="680" y="6072"/>
                  </a:lnTo>
                  <a:lnTo>
                    <a:pt x="620" y="6059"/>
                  </a:lnTo>
                  <a:lnTo>
                    <a:pt x="562" y="6042"/>
                  </a:lnTo>
                  <a:lnTo>
                    <a:pt x="507" y="6019"/>
                  </a:lnTo>
                  <a:lnTo>
                    <a:pt x="455" y="5992"/>
                  </a:lnTo>
                  <a:lnTo>
                    <a:pt x="406" y="5961"/>
                  </a:lnTo>
                  <a:lnTo>
                    <a:pt x="359" y="5925"/>
                  </a:lnTo>
                  <a:lnTo>
                    <a:pt x="315" y="5886"/>
                  </a:lnTo>
                  <a:lnTo>
                    <a:pt x="274" y="5844"/>
                  </a:lnTo>
                  <a:lnTo>
                    <a:pt x="235" y="5799"/>
                  </a:lnTo>
                  <a:lnTo>
                    <a:pt x="199" y="5752"/>
                  </a:lnTo>
                  <a:lnTo>
                    <a:pt x="167" y="5702"/>
                  </a:lnTo>
                  <a:lnTo>
                    <a:pt x="137" y="5652"/>
                  </a:lnTo>
                  <a:lnTo>
                    <a:pt x="110" y="5600"/>
                  </a:lnTo>
                  <a:lnTo>
                    <a:pt x="86" y="5546"/>
                  </a:lnTo>
                  <a:lnTo>
                    <a:pt x="65" y="5493"/>
                  </a:lnTo>
                  <a:lnTo>
                    <a:pt x="47" y="5440"/>
                  </a:lnTo>
                  <a:lnTo>
                    <a:pt x="32" y="5387"/>
                  </a:lnTo>
                  <a:lnTo>
                    <a:pt x="19" y="5333"/>
                  </a:lnTo>
                  <a:lnTo>
                    <a:pt x="9" y="5282"/>
                  </a:lnTo>
                  <a:lnTo>
                    <a:pt x="3" y="5232"/>
                  </a:lnTo>
                  <a:lnTo>
                    <a:pt x="0" y="5184"/>
                  </a:lnTo>
                  <a:lnTo>
                    <a:pt x="0" y="5138"/>
                  </a:lnTo>
                  <a:lnTo>
                    <a:pt x="2408" y="297"/>
                  </a:lnTo>
                  <a:lnTo>
                    <a:pt x="2625" y="121"/>
                  </a:lnTo>
                  <a:lnTo>
                    <a:pt x="2898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346" name="Freeform 28"/>
            <p:cNvSpPr>
              <a:spLocks/>
            </p:cNvSpPr>
            <p:nvPr/>
          </p:nvSpPr>
          <p:spPr bwMode="auto">
            <a:xfrm>
              <a:off x="3475" y="1459"/>
              <a:ext cx="700" cy="692"/>
            </a:xfrm>
            <a:custGeom>
              <a:avLst/>
              <a:gdLst>
                <a:gd name="T0" fmla="*/ 2314 w 4197"/>
                <a:gd name="T1" fmla="*/ 10 h 4148"/>
                <a:gd name="T2" fmla="*/ 2623 w 4197"/>
                <a:gd name="T3" fmla="*/ 65 h 4148"/>
                <a:gd name="T4" fmla="*/ 2916 w 4197"/>
                <a:gd name="T5" fmla="*/ 163 h 4148"/>
                <a:gd name="T6" fmla="*/ 3187 w 4197"/>
                <a:gd name="T7" fmla="*/ 300 h 4148"/>
                <a:gd name="T8" fmla="*/ 3434 w 4197"/>
                <a:gd name="T9" fmla="*/ 474 h 4148"/>
                <a:gd name="T10" fmla="*/ 3652 w 4197"/>
                <a:gd name="T11" fmla="*/ 679 h 4148"/>
                <a:gd name="T12" fmla="*/ 3840 w 4197"/>
                <a:gd name="T13" fmla="*/ 915 h 4148"/>
                <a:gd name="T14" fmla="*/ 3991 w 4197"/>
                <a:gd name="T15" fmla="*/ 1175 h 4148"/>
                <a:gd name="T16" fmla="*/ 4104 w 4197"/>
                <a:gd name="T17" fmla="*/ 1457 h 4148"/>
                <a:gd name="T18" fmla="*/ 4173 w 4197"/>
                <a:gd name="T19" fmla="*/ 1758 h 4148"/>
                <a:gd name="T20" fmla="*/ 4197 w 4197"/>
                <a:gd name="T21" fmla="*/ 2073 h 4148"/>
                <a:gd name="T22" fmla="*/ 4173 w 4197"/>
                <a:gd name="T23" fmla="*/ 2390 h 4148"/>
                <a:gd name="T24" fmla="*/ 4104 w 4197"/>
                <a:gd name="T25" fmla="*/ 2690 h 4148"/>
                <a:gd name="T26" fmla="*/ 3991 w 4197"/>
                <a:gd name="T27" fmla="*/ 2973 h 4148"/>
                <a:gd name="T28" fmla="*/ 3840 w 4197"/>
                <a:gd name="T29" fmla="*/ 3233 h 4148"/>
                <a:gd name="T30" fmla="*/ 3652 w 4197"/>
                <a:gd name="T31" fmla="*/ 3469 h 4148"/>
                <a:gd name="T32" fmla="*/ 3434 w 4197"/>
                <a:gd name="T33" fmla="*/ 3674 h 4148"/>
                <a:gd name="T34" fmla="*/ 3187 w 4197"/>
                <a:gd name="T35" fmla="*/ 3848 h 4148"/>
                <a:gd name="T36" fmla="*/ 2916 w 4197"/>
                <a:gd name="T37" fmla="*/ 3985 h 4148"/>
                <a:gd name="T38" fmla="*/ 2623 w 4197"/>
                <a:gd name="T39" fmla="*/ 4083 h 4148"/>
                <a:gd name="T40" fmla="*/ 2314 w 4197"/>
                <a:gd name="T41" fmla="*/ 4137 h 4148"/>
                <a:gd name="T42" fmla="*/ 1991 w 4197"/>
                <a:gd name="T43" fmla="*/ 4145 h 4148"/>
                <a:gd name="T44" fmla="*/ 1677 w 4197"/>
                <a:gd name="T45" fmla="*/ 4105 h 4148"/>
                <a:gd name="T46" fmla="*/ 1377 w 4197"/>
                <a:gd name="T47" fmla="*/ 4022 h 4148"/>
                <a:gd name="T48" fmla="*/ 1099 w 4197"/>
                <a:gd name="T49" fmla="*/ 3898 h 4148"/>
                <a:gd name="T50" fmla="*/ 844 w 4197"/>
                <a:gd name="T51" fmla="*/ 3736 h 4148"/>
                <a:gd name="T52" fmla="*/ 615 w 4197"/>
                <a:gd name="T53" fmla="*/ 3540 h 4148"/>
                <a:gd name="T54" fmla="*/ 418 w 4197"/>
                <a:gd name="T55" fmla="*/ 3315 h 4148"/>
                <a:gd name="T56" fmla="*/ 254 w 4197"/>
                <a:gd name="T57" fmla="*/ 3063 h 4148"/>
                <a:gd name="T58" fmla="*/ 128 w 4197"/>
                <a:gd name="T59" fmla="*/ 2787 h 4148"/>
                <a:gd name="T60" fmla="*/ 43 w 4197"/>
                <a:gd name="T61" fmla="*/ 2492 h 4148"/>
                <a:gd name="T62" fmla="*/ 4 w 4197"/>
                <a:gd name="T63" fmla="*/ 2181 h 4148"/>
                <a:gd name="T64" fmla="*/ 11 w 4197"/>
                <a:gd name="T65" fmla="*/ 1861 h 4148"/>
                <a:gd name="T66" fmla="*/ 66 w 4197"/>
                <a:gd name="T67" fmla="*/ 1556 h 4148"/>
                <a:gd name="T68" fmla="*/ 166 w 4197"/>
                <a:gd name="T69" fmla="*/ 1266 h 4148"/>
                <a:gd name="T70" fmla="*/ 305 w 4197"/>
                <a:gd name="T71" fmla="*/ 999 h 4148"/>
                <a:gd name="T72" fmla="*/ 480 w 4197"/>
                <a:gd name="T73" fmla="*/ 755 h 4148"/>
                <a:gd name="T74" fmla="*/ 688 w 4197"/>
                <a:gd name="T75" fmla="*/ 539 h 4148"/>
                <a:gd name="T76" fmla="*/ 926 w 4197"/>
                <a:gd name="T77" fmla="*/ 353 h 4148"/>
                <a:gd name="T78" fmla="*/ 1189 w 4197"/>
                <a:gd name="T79" fmla="*/ 204 h 4148"/>
                <a:gd name="T80" fmla="*/ 1475 w 4197"/>
                <a:gd name="T81" fmla="*/ 93 h 4148"/>
                <a:gd name="T82" fmla="*/ 1780 w 4197"/>
                <a:gd name="T83" fmla="*/ 23 h 4148"/>
                <a:gd name="T84" fmla="*/ 2100 w 4197"/>
                <a:gd name="T85" fmla="*/ 0 h 4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97" h="4148">
                  <a:moveTo>
                    <a:pt x="2100" y="0"/>
                  </a:moveTo>
                  <a:lnTo>
                    <a:pt x="2207" y="2"/>
                  </a:lnTo>
                  <a:lnTo>
                    <a:pt x="2314" y="10"/>
                  </a:lnTo>
                  <a:lnTo>
                    <a:pt x="2419" y="23"/>
                  </a:lnTo>
                  <a:lnTo>
                    <a:pt x="2522" y="41"/>
                  </a:lnTo>
                  <a:lnTo>
                    <a:pt x="2623" y="65"/>
                  </a:lnTo>
                  <a:lnTo>
                    <a:pt x="2724" y="93"/>
                  </a:lnTo>
                  <a:lnTo>
                    <a:pt x="2820" y="126"/>
                  </a:lnTo>
                  <a:lnTo>
                    <a:pt x="2916" y="163"/>
                  </a:lnTo>
                  <a:lnTo>
                    <a:pt x="3009" y="204"/>
                  </a:lnTo>
                  <a:lnTo>
                    <a:pt x="3100" y="250"/>
                  </a:lnTo>
                  <a:lnTo>
                    <a:pt x="3187" y="300"/>
                  </a:lnTo>
                  <a:lnTo>
                    <a:pt x="3272" y="353"/>
                  </a:lnTo>
                  <a:lnTo>
                    <a:pt x="3355" y="412"/>
                  </a:lnTo>
                  <a:lnTo>
                    <a:pt x="3434" y="474"/>
                  </a:lnTo>
                  <a:lnTo>
                    <a:pt x="3510" y="539"/>
                  </a:lnTo>
                  <a:lnTo>
                    <a:pt x="3583" y="607"/>
                  </a:lnTo>
                  <a:lnTo>
                    <a:pt x="3652" y="679"/>
                  </a:lnTo>
                  <a:lnTo>
                    <a:pt x="3718" y="755"/>
                  </a:lnTo>
                  <a:lnTo>
                    <a:pt x="3781" y="833"/>
                  </a:lnTo>
                  <a:lnTo>
                    <a:pt x="3840" y="915"/>
                  </a:lnTo>
                  <a:lnTo>
                    <a:pt x="3894" y="999"/>
                  </a:lnTo>
                  <a:lnTo>
                    <a:pt x="3944" y="1085"/>
                  </a:lnTo>
                  <a:lnTo>
                    <a:pt x="3991" y="1175"/>
                  </a:lnTo>
                  <a:lnTo>
                    <a:pt x="4032" y="1266"/>
                  </a:lnTo>
                  <a:lnTo>
                    <a:pt x="4071" y="1361"/>
                  </a:lnTo>
                  <a:lnTo>
                    <a:pt x="4104" y="1457"/>
                  </a:lnTo>
                  <a:lnTo>
                    <a:pt x="4131" y="1556"/>
                  </a:lnTo>
                  <a:lnTo>
                    <a:pt x="4155" y="1656"/>
                  </a:lnTo>
                  <a:lnTo>
                    <a:pt x="4173" y="1758"/>
                  </a:lnTo>
                  <a:lnTo>
                    <a:pt x="4187" y="1861"/>
                  </a:lnTo>
                  <a:lnTo>
                    <a:pt x="4195" y="1967"/>
                  </a:lnTo>
                  <a:lnTo>
                    <a:pt x="4197" y="2073"/>
                  </a:lnTo>
                  <a:lnTo>
                    <a:pt x="4195" y="2181"/>
                  </a:lnTo>
                  <a:lnTo>
                    <a:pt x="4187" y="2285"/>
                  </a:lnTo>
                  <a:lnTo>
                    <a:pt x="4173" y="2390"/>
                  </a:lnTo>
                  <a:lnTo>
                    <a:pt x="4155" y="2492"/>
                  </a:lnTo>
                  <a:lnTo>
                    <a:pt x="4131" y="2592"/>
                  </a:lnTo>
                  <a:lnTo>
                    <a:pt x="4104" y="2690"/>
                  </a:lnTo>
                  <a:lnTo>
                    <a:pt x="4071" y="2787"/>
                  </a:lnTo>
                  <a:lnTo>
                    <a:pt x="4032" y="2881"/>
                  </a:lnTo>
                  <a:lnTo>
                    <a:pt x="3991" y="2973"/>
                  </a:lnTo>
                  <a:lnTo>
                    <a:pt x="3944" y="3063"/>
                  </a:lnTo>
                  <a:lnTo>
                    <a:pt x="3894" y="3149"/>
                  </a:lnTo>
                  <a:lnTo>
                    <a:pt x="3840" y="3233"/>
                  </a:lnTo>
                  <a:lnTo>
                    <a:pt x="3781" y="3315"/>
                  </a:lnTo>
                  <a:lnTo>
                    <a:pt x="3718" y="3393"/>
                  </a:lnTo>
                  <a:lnTo>
                    <a:pt x="3652" y="3469"/>
                  </a:lnTo>
                  <a:lnTo>
                    <a:pt x="3583" y="3540"/>
                  </a:lnTo>
                  <a:lnTo>
                    <a:pt x="3510" y="3609"/>
                  </a:lnTo>
                  <a:lnTo>
                    <a:pt x="3434" y="3674"/>
                  </a:lnTo>
                  <a:lnTo>
                    <a:pt x="3355" y="3736"/>
                  </a:lnTo>
                  <a:lnTo>
                    <a:pt x="3272" y="3793"/>
                  </a:lnTo>
                  <a:lnTo>
                    <a:pt x="3187" y="3848"/>
                  </a:lnTo>
                  <a:lnTo>
                    <a:pt x="3100" y="3898"/>
                  </a:lnTo>
                  <a:lnTo>
                    <a:pt x="3009" y="3944"/>
                  </a:lnTo>
                  <a:lnTo>
                    <a:pt x="2916" y="3985"/>
                  </a:lnTo>
                  <a:lnTo>
                    <a:pt x="2820" y="4022"/>
                  </a:lnTo>
                  <a:lnTo>
                    <a:pt x="2724" y="4054"/>
                  </a:lnTo>
                  <a:lnTo>
                    <a:pt x="2623" y="4083"/>
                  </a:lnTo>
                  <a:lnTo>
                    <a:pt x="2522" y="4105"/>
                  </a:lnTo>
                  <a:lnTo>
                    <a:pt x="2419" y="4124"/>
                  </a:lnTo>
                  <a:lnTo>
                    <a:pt x="2314" y="4137"/>
                  </a:lnTo>
                  <a:lnTo>
                    <a:pt x="2207" y="4145"/>
                  </a:lnTo>
                  <a:lnTo>
                    <a:pt x="2100" y="4148"/>
                  </a:lnTo>
                  <a:lnTo>
                    <a:pt x="1991" y="4145"/>
                  </a:lnTo>
                  <a:lnTo>
                    <a:pt x="1884" y="4137"/>
                  </a:lnTo>
                  <a:lnTo>
                    <a:pt x="1780" y="4124"/>
                  </a:lnTo>
                  <a:lnTo>
                    <a:pt x="1677" y="4105"/>
                  </a:lnTo>
                  <a:lnTo>
                    <a:pt x="1574" y="4083"/>
                  </a:lnTo>
                  <a:lnTo>
                    <a:pt x="1475" y="4054"/>
                  </a:lnTo>
                  <a:lnTo>
                    <a:pt x="1377" y="4022"/>
                  </a:lnTo>
                  <a:lnTo>
                    <a:pt x="1283" y="3985"/>
                  </a:lnTo>
                  <a:lnTo>
                    <a:pt x="1189" y="3944"/>
                  </a:lnTo>
                  <a:lnTo>
                    <a:pt x="1099" y="3898"/>
                  </a:lnTo>
                  <a:lnTo>
                    <a:pt x="1011" y="3848"/>
                  </a:lnTo>
                  <a:lnTo>
                    <a:pt x="926" y="3793"/>
                  </a:lnTo>
                  <a:lnTo>
                    <a:pt x="844" y="3736"/>
                  </a:lnTo>
                  <a:lnTo>
                    <a:pt x="764" y="3674"/>
                  </a:lnTo>
                  <a:lnTo>
                    <a:pt x="688" y="3609"/>
                  </a:lnTo>
                  <a:lnTo>
                    <a:pt x="615" y="3540"/>
                  </a:lnTo>
                  <a:lnTo>
                    <a:pt x="546" y="3469"/>
                  </a:lnTo>
                  <a:lnTo>
                    <a:pt x="480" y="3393"/>
                  </a:lnTo>
                  <a:lnTo>
                    <a:pt x="418" y="3315"/>
                  </a:lnTo>
                  <a:lnTo>
                    <a:pt x="359" y="3233"/>
                  </a:lnTo>
                  <a:lnTo>
                    <a:pt x="305" y="3149"/>
                  </a:lnTo>
                  <a:lnTo>
                    <a:pt x="254" y="3063"/>
                  </a:lnTo>
                  <a:lnTo>
                    <a:pt x="208" y="2973"/>
                  </a:lnTo>
                  <a:lnTo>
                    <a:pt x="166" y="2881"/>
                  </a:lnTo>
                  <a:lnTo>
                    <a:pt x="128" y="2787"/>
                  </a:lnTo>
                  <a:lnTo>
                    <a:pt x="95" y="2690"/>
                  </a:lnTo>
                  <a:lnTo>
                    <a:pt x="66" y="2592"/>
                  </a:lnTo>
                  <a:lnTo>
                    <a:pt x="43" y="2492"/>
                  </a:lnTo>
                  <a:lnTo>
                    <a:pt x="25" y="2390"/>
                  </a:lnTo>
                  <a:lnTo>
                    <a:pt x="11" y="2285"/>
                  </a:lnTo>
                  <a:lnTo>
                    <a:pt x="4" y="2181"/>
                  </a:lnTo>
                  <a:lnTo>
                    <a:pt x="0" y="2073"/>
                  </a:lnTo>
                  <a:lnTo>
                    <a:pt x="4" y="1967"/>
                  </a:lnTo>
                  <a:lnTo>
                    <a:pt x="11" y="1861"/>
                  </a:lnTo>
                  <a:lnTo>
                    <a:pt x="25" y="1758"/>
                  </a:lnTo>
                  <a:lnTo>
                    <a:pt x="43" y="1656"/>
                  </a:lnTo>
                  <a:lnTo>
                    <a:pt x="66" y="1556"/>
                  </a:lnTo>
                  <a:lnTo>
                    <a:pt x="95" y="1457"/>
                  </a:lnTo>
                  <a:lnTo>
                    <a:pt x="128" y="1361"/>
                  </a:lnTo>
                  <a:lnTo>
                    <a:pt x="166" y="1266"/>
                  </a:lnTo>
                  <a:lnTo>
                    <a:pt x="208" y="1175"/>
                  </a:lnTo>
                  <a:lnTo>
                    <a:pt x="254" y="1085"/>
                  </a:lnTo>
                  <a:lnTo>
                    <a:pt x="305" y="999"/>
                  </a:lnTo>
                  <a:lnTo>
                    <a:pt x="359" y="915"/>
                  </a:lnTo>
                  <a:lnTo>
                    <a:pt x="418" y="833"/>
                  </a:lnTo>
                  <a:lnTo>
                    <a:pt x="480" y="755"/>
                  </a:lnTo>
                  <a:lnTo>
                    <a:pt x="546" y="679"/>
                  </a:lnTo>
                  <a:lnTo>
                    <a:pt x="615" y="607"/>
                  </a:lnTo>
                  <a:lnTo>
                    <a:pt x="688" y="539"/>
                  </a:lnTo>
                  <a:lnTo>
                    <a:pt x="764" y="474"/>
                  </a:lnTo>
                  <a:lnTo>
                    <a:pt x="844" y="412"/>
                  </a:lnTo>
                  <a:lnTo>
                    <a:pt x="926" y="353"/>
                  </a:lnTo>
                  <a:lnTo>
                    <a:pt x="1011" y="300"/>
                  </a:lnTo>
                  <a:lnTo>
                    <a:pt x="1099" y="250"/>
                  </a:lnTo>
                  <a:lnTo>
                    <a:pt x="1189" y="204"/>
                  </a:lnTo>
                  <a:lnTo>
                    <a:pt x="1283" y="163"/>
                  </a:lnTo>
                  <a:lnTo>
                    <a:pt x="1377" y="126"/>
                  </a:lnTo>
                  <a:lnTo>
                    <a:pt x="1475" y="93"/>
                  </a:lnTo>
                  <a:lnTo>
                    <a:pt x="1574" y="65"/>
                  </a:lnTo>
                  <a:lnTo>
                    <a:pt x="1677" y="41"/>
                  </a:lnTo>
                  <a:lnTo>
                    <a:pt x="1780" y="23"/>
                  </a:lnTo>
                  <a:lnTo>
                    <a:pt x="1884" y="10"/>
                  </a:lnTo>
                  <a:lnTo>
                    <a:pt x="1991" y="2"/>
                  </a:lnTo>
                  <a:lnTo>
                    <a:pt x="2100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</p:grpSp>
      <p:grpSp>
        <p:nvGrpSpPr>
          <p:cNvPr id="329" name="Ellipse 256"/>
          <p:cNvGrpSpPr>
            <a:grpSpLocks/>
          </p:cNvGrpSpPr>
          <p:nvPr/>
        </p:nvGrpSpPr>
        <p:grpSpPr bwMode="auto">
          <a:xfrm>
            <a:off x="5611472" y="2940474"/>
            <a:ext cx="1559737" cy="442473"/>
            <a:chOff x="4712208" y="4803648"/>
            <a:chExt cx="2822448" cy="621792"/>
          </a:xfrm>
        </p:grpSpPr>
        <p:pic>
          <p:nvPicPr>
            <p:cNvPr id="330" name="Ellipse 256"/>
            <p:cNvPicPr>
              <a:picLocks noChangeArrowheads="1"/>
            </p:cNvPicPr>
            <p:nvPr/>
          </p:nvPicPr>
          <p:blipFill>
            <a:blip r:embed="rId2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1" name="Text Box 369"/>
            <p:cNvSpPr txBox="1">
              <a:spLocks noChangeArrowheads="1"/>
            </p:cNvSpPr>
            <p:nvPr/>
          </p:nvSpPr>
          <p:spPr bwMode="auto">
            <a:xfrm>
              <a:off x="5048563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153" name="Freeform 5"/>
          <p:cNvSpPr>
            <a:spLocks/>
          </p:cNvSpPr>
          <p:nvPr/>
        </p:nvSpPr>
        <p:spPr bwMode="auto">
          <a:xfrm>
            <a:off x="408320" y="6247304"/>
            <a:ext cx="1238189" cy="688344"/>
          </a:xfrm>
          <a:custGeom>
            <a:avLst/>
            <a:gdLst>
              <a:gd name="T0" fmla="*/ 5805 w 5805"/>
              <a:gd name="T1" fmla="*/ 401 h 401"/>
              <a:gd name="T2" fmla="*/ 0 w 5805"/>
              <a:gd name="T3" fmla="*/ 401 h 401"/>
              <a:gd name="T4" fmla="*/ 280 w 5805"/>
              <a:gd name="T5" fmla="*/ 0 h 401"/>
              <a:gd name="T6" fmla="*/ 5508 w 5805"/>
              <a:gd name="T7" fmla="*/ 0 h 401"/>
              <a:gd name="T8" fmla="*/ 5805 w 5805"/>
              <a:gd name="T9" fmla="*/ 401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5" h="401">
                <a:moveTo>
                  <a:pt x="5805" y="401"/>
                </a:moveTo>
                <a:lnTo>
                  <a:pt x="0" y="401"/>
                </a:lnTo>
                <a:lnTo>
                  <a:pt x="280" y="0"/>
                </a:lnTo>
                <a:lnTo>
                  <a:pt x="5508" y="0"/>
                </a:lnTo>
                <a:lnTo>
                  <a:pt x="5805" y="401"/>
                </a:lnTo>
                <a:close/>
              </a:path>
            </a:pathLst>
          </a:custGeom>
          <a:solidFill>
            <a:schemeClr val="bg1">
              <a:lumMod val="50000"/>
              <a:alpha val="45000"/>
            </a:schemeClr>
          </a:solidFill>
          <a:ln>
            <a:noFill/>
          </a:ln>
          <a:effectLst>
            <a:softEdge rad="317500"/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6" name="Subtitle 4"/>
          <p:cNvSpPr txBox="1">
            <a:spLocks/>
          </p:cNvSpPr>
          <p:nvPr/>
        </p:nvSpPr>
        <p:spPr>
          <a:xfrm>
            <a:off x="31030" y="594608"/>
            <a:ext cx="1217930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/>
            <a:r>
              <a:rPr lang="es-SV" sz="2600" b="1" dirty="0" smtClean="0">
                <a:latin typeface="Source Sans Pro Light" pitchFamily="34" charset="0"/>
              </a:rPr>
              <a:t>Consejo Nacional de la Niñez y de la Adolescencia</a:t>
            </a:r>
          </a:p>
          <a:p>
            <a:pPr marL="342900" lvl="0" indent="-342900" algn="ctr"/>
            <a:r>
              <a:rPr lang="es-SV" sz="2000" b="1" dirty="0" smtClean="0">
                <a:latin typeface="Source Sans Pro Light" pitchFamily="34" charset="0"/>
              </a:rPr>
              <a:t>Juntas de Protección - enero a mayo 2016</a:t>
            </a:r>
            <a:endParaRPr lang="es-SV" sz="2000" b="1" dirty="0">
              <a:latin typeface="Source Sans Pro Light" pitchFamily="34" charset="0"/>
            </a:endParaRPr>
          </a:p>
        </p:txBody>
      </p:sp>
      <p:grpSp>
        <p:nvGrpSpPr>
          <p:cNvPr id="76" name="Group 29"/>
          <p:cNvGrpSpPr/>
          <p:nvPr/>
        </p:nvGrpSpPr>
        <p:grpSpPr>
          <a:xfrm>
            <a:off x="466165" y="5340029"/>
            <a:ext cx="1008420" cy="1022948"/>
            <a:chOff x="2591867" y="2788815"/>
            <a:chExt cx="1217066" cy="1217066"/>
          </a:xfrm>
        </p:grpSpPr>
        <p:sp>
          <p:nvSpPr>
            <p:cNvPr id="77" name="Oval 30"/>
            <p:cNvSpPr/>
            <p:nvPr/>
          </p:nvSpPr>
          <p:spPr>
            <a:xfrm>
              <a:off x="2591867" y="2788815"/>
              <a:ext cx="1217066" cy="1217066"/>
            </a:xfrm>
            <a:prstGeom prst="ellipse">
              <a:avLst/>
            </a:prstGeom>
            <a:solidFill>
              <a:srgbClr val="B3A2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8" name="Oval 31"/>
            <p:cNvSpPr/>
            <p:nvPr/>
          </p:nvSpPr>
          <p:spPr>
            <a:xfrm>
              <a:off x="2743199" y="2940148"/>
              <a:ext cx="914400" cy="914400"/>
            </a:xfrm>
            <a:prstGeom prst="ellipse">
              <a:avLst/>
            </a:prstGeom>
            <a:solidFill>
              <a:srgbClr val="8064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 smtClean="0"/>
                <a:t>D</a:t>
              </a:r>
              <a:endParaRPr lang="en-GB" sz="4400" dirty="0"/>
            </a:p>
          </p:txBody>
        </p:sp>
      </p:grpSp>
      <p:sp>
        <p:nvSpPr>
          <p:cNvPr id="87" name="86 Rectángulo"/>
          <p:cNvSpPr/>
          <p:nvPr/>
        </p:nvSpPr>
        <p:spPr>
          <a:xfrm>
            <a:off x="1665989" y="5679379"/>
            <a:ext cx="61078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algn="just"/>
            <a:r>
              <a:rPr lang="es-SV" sz="1500" b="1" dirty="0" smtClean="0"/>
              <a:t>3,789 </a:t>
            </a:r>
            <a:r>
              <a:rPr lang="es-SV" sz="1500" dirty="0" smtClean="0"/>
              <a:t>Integridad personal (50.73%)</a:t>
            </a:r>
            <a:endParaRPr lang="es-SV" sz="1500" dirty="0"/>
          </a:p>
          <a:p>
            <a:pPr marL="180975" algn="just"/>
            <a:r>
              <a:rPr lang="es-SV" sz="1500" b="1" dirty="0" smtClean="0"/>
              <a:t>1,505 </a:t>
            </a:r>
            <a:r>
              <a:rPr lang="es-SV" sz="1500" dirty="0" smtClean="0"/>
              <a:t>Salud (20.15%)</a:t>
            </a:r>
            <a:endParaRPr lang="es-SV" sz="1500" dirty="0"/>
          </a:p>
          <a:p>
            <a:pPr marL="180975" algn="just"/>
            <a:r>
              <a:rPr lang="es-SV" sz="1500" b="1" dirty="0" smtClean="0"/>
              <a:t>737 </a:t>
            </a:r>
            <a:r>
              <a:rPr lang="es-SV" sz="1500" dirty="0" smtClean="0"/>
              <a:t>Protección </a:t>
            </a:r>
            <a:r>
              <a:rPr lang="es-SV" sz="1500" dirty="0"/>
              <a:t>especial frente al </a:t>
            </a:r>
            <a:r>
              <a:rPr lang="es-SV" sz="1500" dirty="0" smtClean="0"/>
              <a:t>traslado </a:t>
            </a:r>
            <a:r>
              <a:rPr lang="es-SV" sz="1500" dirty="0"/>
              <a:t>y retención </a:t>
            </a:r>
            <a:r>
              <a:rPr lang="es-SV" sz="1500" dirty="0" smtClean="0"/>
              <a:t>ilícitos (9.87%)</a:t>
            </a:r>
            <a:endParaRPr lang="es-SV" sz="1500" dirty="0"/>
          </a:p>
          <a:p>
            <a:pPr marL="180975" algn="just"/>
            <a:r>
              <a:rPr lang="es-ES_tradnl" sz="1500" b="1" dirty="0" smtClean="0"/>
              <a:t>1,438 </a:t>
            </a:r>
            <a:r>
              <a:rPr lang="es-ES_tradnl" sz="1500" dirty="0" smtClean="0"/>
              <a:t>Otros derechos (19.25%)</a:t>
            </a:r>
            <a:endParaRPr lang="es-SV" sz="1500" b="1" dirty="0" smtClean="0"/>
          </a:p>
        </p:txBody>
      </p:sp>
      <p:sp>
        <p:nvSpPr>
          <p:cNvPr id="88" name="87 CuadroTexto"/>
          <p:cNvSpPr txBox="1"/>
          <p:nvPr/>
        </p:nvSpPr>
        <p:spPr>
          <a:xfrm>
            <a:off x="1637942" y="5352444"/>
            <a:ext cx="613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1800" b="1" dirty="0" smtClean="0">
                <a:latin typeface="Source Sans Pro" pitchFamily="34" charset="0"/>
              </a:rPr>
              <a:t>7,469 denuncias </a:t>
            </a:r>
            <a:r>
              <a:rPr lang="ms-MY" sz="1800" b="1" dirty="0">
                <a:latin typeface="Source Sans Pro" pitchFamily="34" charset="0"/>
              </a:rPr>
              <a:t>a derechos </a:t>
            </a:r>
          </a:p>
        </p:txBody>
      </p:sp>
      <p:sp>
        <p:nvSpPr>
          <p:cNvPr id="161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  <p:sp>
        <p:nvSpPr>
          <p:cNvPr id="151" name="Freeform 5"/>
          <p:cNvSpPr>
            <a:spLocks/>
          </p:cNvSpPr>
          <p:nvPr/>
        </p:nvSpPr>
        <p:spPr bwMode="auto">
          <a:xfrm>
            <a:off x="346983" y="2552211"/>
            <a:ext cx="1238189" cy="688344"/>
          </a:xfrm>
          <a:custGeom>
            <a:avLst/>
            <a:gdLst>
              <a:gd name="T0" fmla="*/ 5805 w 5805"/>
              <a:gd name="T1" fmla="*/ 401 h 401"/>
              <a:gd name="T2" fmla="*/ 0 w 5805"/>
              <a:gd name="T3" fmla="*/ 401 h 401"/>
              <a:gd name="T4" fmla="*/ 280 w 5805"/>
              <a:gd name="T5" fmla="*/ 0 h 401"/>
              <a:gd name="T6" fmla="*/ 5508 w 5805"/>
              <a:gd name="T7" fmla="*/ 0 h 401"/>
              <a:gd name="T8" fmla="*/ 5805 w 5805"/>
              <a:gd name="T9" fmla="*/ 401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5" h="401">
                <a:moveTo>
                  <a:pt x="5805" y="401"/>
                </a:moveTo>
                <a:lnTo>
                  <a:pt x="0" y="401"/>
                </a:lnTo>
                <a:lnTo>
                  <a:pt x="280" y="0"/>
                </a:lnTo>
                <a:lnTo>
                  <a:pt x="5508" y="0"/>
                </a:lnTo>
                <a:lnTo>
                  <a:pt x="5805" y="401"/>
                </a:lnTo>
                <a:close/>
              </a:path>
            </a:pathLst>
          </a:custGeom>
          <a:solidFill>
            <a:schemeClr val="bg1">
              <a:lumMod val="50000"/>
              <a:alpha val="45000"/>
            </a:schemeClr>
          </a:solidFill>
          <a:ln>
            <a:noFill/>
          </a:ln>
          <a:effectLst>
            <a:softEdge rad="317500"/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2" name="1 Grupo"/>
          <p:cNvGrpSpPr/>
          <p:nvPr/>
        </p:nvGrpSpPr>
        <p:grpSpPr>
          <a:xfrm>
            <a:off x="433044" y="1930959"/>
            <a:ext cx="5760664" cy="1044664"/>
            <a:chOff x="618859" y="2232691"/>
            <a:chExt cx="5760664" cy="1044664"/>
          </a:xfrm>
        </p:grpSpPr>
        <p:grpSp>
          <p:nvGrpSpPr>
            <p:cNvPr id="8" name="Group 32"/>
            <p:cNvGrpSpPr/>
            <p:nvPr/>
          </p:nvGrpSpPr>
          <p:grpSpPr>
            <a:xfrm>
              <a:off x="618859" y="2236827"/>
              <a:ext cx="977719" cy="996413"/>
              <a:chOff x="2591867" y="2788816"/>
              <a:chExt cx="1217066" cy="1217066"/>
            </a:xfrm>
          </p:grpSpPr>
          <p:sp>
            <p:nvSpPr>
              <p:cNvPr id="9" name="Oval 33"/>
              <p:cNvSpPr/>
              <p:nvPr/>
            </p:nvSpPr>
            <p:spPr>
              <a:xfrm>
                <a:off x="2591867" y="2788816"/>
                <a:ext cx="1217066" cy="1217066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" name="Oval 34"/>
              <p:cNvSpPr/>
              <p:nvPr/>
            </p:nvSpPr>
            <p:spPr>
              <a:xfrm>
                <a:off x="2743201" y="2940148"/>
                <a:ext cx="914401" cy="914401"/>
              </a:xfrm>
              <a:prstGeom prst="ellipse">
                <a:avLst/>
              </a:prstGeom>
              <a:solidFill>
                <a:srgbClr val="4BAC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1" name="Group 50"/>
            <p:cNvGrpSpPr/>
            <p:nvPr/>
          </p:nvGrpSpPr>
          <p:grpSpPr>
            <a:xfrm>
              <a:off x="925128" y="2562525"/>
              <a:ext cx="340162" cy="321812"/>
              <a:chOff x="10074265" y="1647825"/>
              <a:chExt cx="464344" cy="435769"/>
            </a:xfrm>
            <a:solidFill>
              <a:schemeClr val="bg2"/>
            </a:solidFill>
          </p:grpSpPr>
          <p:sp>
            <p:nvSpPr>
              <p:cNvPr id="12" name="AutoShape 69"/>
              <p:cNvSpPr>
                <a:spLocks/>
              </p:cNvSpPr>
              <p:nvPr/>
            </p:nvSpPr>
            <p:spPr bwMode="auto">
              <a:xfrm>
                <a:off x="10074265" y="1647825"/>
                <a:ext cx="464344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223" y="5760"/>
                    </a:moveTo>
                    <a:lnTo>
                      <a:pt x="17548" y="5760"/>
                    </a:lnTo>
                    <a:cubicBezTo>
                      <a:pt x="16804" y="5760"/>
                      <a:pt x="16198" y="5114"/>
                      <a:pt x="16198" y="4320"/>
                    </a:cubicBezTo>
                    <a:lnTo>
                      <a:pt x="16200" y="4320"/>
                    </a:lnTo>
                    <a:lnTo>
                      <a:pt x="16200" y="1440"/>
                    </a:lnTo>
                    <a:lnTo>
                      <a:pt x="20250" y="5760"/>
                    </a:lnTo>
                    <a:cubicBezTo>
                      <a:pt x="20250" y="5760"/>
                      <a:pt x="18223" y="5760"/>
                      <a:pt x="18223" y="5760"/>
                    </a:cubicBezTo>
                    <a:close/>
                    <a:moveTo>
                      <a:pt x="20250" y="19440"/>
                    </a:moveTo>
                    <a:cubicBezTo>
                      <a:pt x="20250" y="19837"/>
                      <a:pt x="19948" y="20160"/>
                      <a:pt x="19575" y="20160"/>
                    </a:cubicBezTo>
                    <a:lnTo>
                      <a:pt x="2024" y="20160"/>
                    </a:lnTo>
                    <a:cubicBezTo>
                      <a:pt x="1651" y="20160"/>
                      <a:pt x="1349" y="19837"/>
                      <a:pt x="1349" y="19440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5525" y="1440"/>
                    </a:lnTo>
                    <a:lnTo>
                      <a:pt x="15525" y="4320"/>
                    </a:lnTo>
                    <a:lnTo>
                      <a:pt x="15523" y="4320"/>
                    </a:lnTo>
                    <a:cubicBezTo>
                      <a:pt x="15523" y="5513"/>
                      <a:pt x="16430" y="6480"/>
                      <a:pt x="17548" y="6480"/>
                    </a:cubicBezTo>
                    <a:lnTo>
                      <a:pt x="18223" y="6480"/>
                    </a:lnTo>
                    <a:lnTo>
                      <a:pt x="20250" y="6480"/>
                    </a:lnTo>
                    <a:cubicBezTo>
                      <a:pt x="20250" y="6480"/>
                      <a:pt x="20250" y="19440"/>
                      <a:pt x="20250" y="19440"/>
                    </a:cubicBezTo>
                    <a:close/>
                    <a:moveTo>
                      <a:pt x="21204" y="4741"/>
                    </a:moveTo>
                    <a:lnTo>
                      <a:pt x="17154" y="421"/>
                    </a:lnTo>
                    <a:cubicBezTo>
                      <a:pt x="16901" y="151"/>
                      <a:pt x="16557" y="0"/>
                      <a:pt x="16200" y="0"/>
                    </a:cubicBezTo>
                    <a:lnTo>
                      <a:pt x="2024" y="0"/>
                    </a:lnTo>
                    <a:cubicBezTo>
                      <a:pt x="908" y="0"/>
                      <a:pt x="0" y="968"/>
                      <a:pt x="0" y="2160"/>
                    </a:cubicBezTo>
                    <a:lnTo>
                      <a:pt x="0" y="19440"/>
                    </a:lnTo>
                    <a:cubicBezTo>
                      <a:pt x="0" y="20631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599" y="20631"/>
                      <a:pt x="21599" y="19440"/>
                    </a:cubicBezTo>
                    <a:lnTo>
                      <a:pt x="21599" y="5760"/>
                    </a:lnTo>
                    <a:cubicBezTo>
                      <a:pt x="21599" y="5378"/>
                      <a:pt x="21457" y="5011"/>
                      <a:pt x="21204" y="474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3" name="AutoShape 70"/>
              <p:cNvSpPr>
                <a:spLocks/>
              </p:cNvSpPr>
              <p:nvPr/>
            </p:nvSpPr>
            <p:spPr bwMode="auto">
              <a:xfrm>
                <a:off x="10291763" y="1734344"/>
                <a:ext cx="873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4" name="AutoShape 71"/>
              <p:cNvSpPr>
                <a:spLocks/>
              </p:cNvSpPr>
              <p:nvPr/>
            </p:nvSpPr>
            <p:spPr bwMode="auto">
              <a:xfrm>
                <a:off x="10291763" y="1778000"/>
                <a:ext cx="87313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5" name="AutoShape 72"/>
              <p:cNvSpPr>
                <a:spLocks/>
              </p:cNvSpPr>
              <p:nvPr/>
            </p:nvSpPr>
            <p:spPr bwMode="auto">
              <a:xfrm>
                <a:off x="10291763" y="1821657"/>
                <a:ext cx="1889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16769"/>
                      <a:pt x="369" y="21599"/>
                      <a:pt x="830" y="21599"/>
                    </a:cubicBezTo>
                    <a:lnTo>
                      <a:pt x="20769" y="21599"/>
                    </a:lnTo>
                    <a:cubicBezTo>
                      <a:pt x="21226" y="21599"/>
                      <a:pt x="21600" y="16769"/>
                      <a:pt x="21600" y="10800"/>
                    </a:cubicBezTo>
                    <a:cubicBezTo>
                      <a:pt x="21600" y="4830"/>
                      <a:pt x="21226" y="0"/>
                      <a:pt x="20769" y="0"/>
                    </a:cubicBezTo>
                    <a:lnTo>
                      <a:pt x="830" y="0"/>
                    </a:lnTo>
                    <a:cubicBezTo>
                      <a:pt x="369" y="0"/>
                      <a:pt x="0" y="4830"/>
                      <a:pt x="0" y="108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6" name="AutoShape 73"/>
              <p:cNvSpPr>
                <a:spLocks/>
              </p:cNvSpPr>
              <p:nvPr/>
            </p:nvSpPr>
            <p:spPr bwMode="auto">
              <a:xfrm>
                <a:off x="10132219" y="1908969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7" name="AutoShape 74"/>
              <p:cNvSpPr>
                <a:spLocks/>
              </p:cNvSpPr>
              <p:nvPr/>
            </p:nvSpPr>
            <p:spPr bwMode="auto">
              <a:xfrm>
                <a:off x="10132219" y="1952625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8" name="AutoShape 75"/>
              <p:cNvSpPr>
                <a:spLocks/>
              </p:cNvSpPr>
              <p:nvPr/>
            </p:nvSpPr>
            <p:spPr bwMode="auto">
              <a:xfrm>
                <a:off x="10132219" y="1996282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19" name="AutoShape 76"/>
              <p:cNvSpPr>
                <a:spLocks/>
              </p:cNvSpPr>
              <p:nvPr/>
            </p:nvSpPr>
            <p:spPr bwMode="auto">
              <a:xfrm>
                <a:off x="10132219" y="1865313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69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69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0" name="AutoShape 77"/>
              <p:cNvSpPr>
                <a:spLocks/>
              </p:cNvSpPr>
              <p:nvPr/>
            </p:nvSpPr>
            <p:spPr bwMode="auto">
              <a:xfrm>
                <a:off x="10132219" y="1720057"/>
                <a:ext cx="130969" cy="1166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4799" y="5400"/>
                    </a:moveTo>
                    <a:lnTo>
                      <a:pt x="16800" y="5400"/>
                    </a:lnTo>
                    <a:lnTo>
                      <a:pt x="16800" y="16200"/>
                    </a:lnTo>
                    <a:lnTo>
                      <a:pt x="4799" y="16200"/>
                    </a:lnTo>
                    <a:cubicBezTo>
                      <a:pt x="4799" y="16200"/>
                      <a:pt x="4799" y="5400"/>
                      <a:pt x="4799" y="5400"/>
                    </a:cubicBezTo>
                    <a:close/>
                    <a:moveTo>
                      <a:pt x="2399" y="21599"/>
                    </a:moveTo>
                    <a:lnTo>
                      <a:pt x="19200" y="21599"/>
                    </a:lnTo>
                    <a:cubicBezTo>
                      <a:pt x="20526" y="21599"/>
                      <a:pt x="21599" y="20392"/>
                      <a:pt x="21599" y="18900"/>
                    </a:cubicBezTo>
                    <a:lnTo>
                      <a:pt x="21599" y="2700"/>
                    </a:lnTo>
                    <a:cubicBezTo>
                      <a:pt x="21599" y="1207"/>
                      <a:pt x="20526" y="0"/>
                      <a:pt x="19200" y="0"/>
                    </a:cubicBezTo>
                    <a:lnTo>
                      <a:pt x="2399" y="0"/>
                    </a:lnTo>
                    <a:cubicBezTo>
                      <a:pt x="1073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073" y="21599"/>
                      <a:pt x="2399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sp>
          <p:nvSpPr>
            <p:cNvPr id="35" name="Rectangle 92"/>
            <p:cNvSpPr/>
            <p:nvPr/>
          </p:nvSpPr>
          <p:spPr>
            <a:xfrm>
              <a:off x="1754928" y="2522589"/>
              <a:ext cx="4624595" cy="754766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75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500" b="1" dirty="0" smtClean="0"/>
                <a:t>4,701 </a:t>
              </a:r>
              <a:r>
                <a:rPr lang="es-SV" sz="1500" dirty="0" smtClean="0"/>
                <a:t>avisos  (88.05%)</a:t>
              </a:r>
            </a:p>
            <a:p>
              <a:pPr marL="180975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500" b="1" dirty="0" smtClean="0"/>
                <a:t>614 </a:t>
              </a:r>
              <a:r>
                <a:rPr lang="es-SV" sz="1500" dirty="0" smtClean="0"/>
                <a:t>denuncias (11.50%) </a:t>
              </a:r>
            </a:p>
            <a:p>
              <a:pPr marL="180975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500" b="1" dirty="0" smtClean="0"/>
                <a:t>24 </a:t>
              </a:r>
              <a:r>
                <a:rPr lang="es-SV" sz="1500" dirty="0" smtClean="0"/>
                <a:t>actuaciones de oficio (0.45%)</a:t>
              </a:r>
              <a:endParaRPr lang="en-US" sz="1500" cap="small" dirty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1729528" y="2232691"/>
              <a:ext cx="4110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800" b="1" dirty="0" smtClean="0">
                  <a:latin typeface="Source Sans Pro" pitchFamily="34" charset="0"/>
                  <a:ea typeface="+mj-ea"/>
                  <a:cs typeface="+mj-cs"/>
                </a:rPr>
                <a:t>5,339 casos recibidos</a:t>
              </a:r>
              <a:endParaRPr lang="es-SV" sz="1800" b="1" dirty="0"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325" name="324 Grupo"/>
          <p:cNvGrpSpPr/>
          <p:nvPr/>
        </p:nvGrpSpPr>
        <p:grpSpPr>
          <a:xfrm rot="20561723">
            <a:off x="5548096" y="1347680"/>
            <a:ext cx="1670799" cy="2002175"/>
            <a:chOff x="5970995" y="1825215"/>
            <a:chExt cx="3939658" cy="4721022"/>
          </a:xfrm>
          <a:effectLst/>
        </p:grpSpPr>
        <p:sp>
          <p:nvSpPr>
            <p:cNvPr id="326" name="饼形 35"/>
            <p:cNvSpPr/>
            <p:nvPr/>
          </p:nvSpPr>
          <p:spPr>
            <a:xfrm rot="5164360" flipH="1">
              <a:off x="5850383" y="2166459"/>
              <a:ext cx="4139696" cy="3898472"/>
            </a:xfrm>
            <a:prstGeom prst="pie">
              <a:avLst>
                <a:gd name="adj1" fmla="val 12559006"/>
                <a:gd name="adj2" fmla="val 13339874"/>
              </a:avLst>
            </a:prstGeom>
            <a:solidFill>
              <a:srgbClr val="F4CF3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27" name="饼形 34"/>
            <p:cNvSpPr/>
            <p:nvPr/>
          </p:nvSpPr>
          <p:spPr>
            <a:xfrm rot="9466636" flipH="1">
              <a:off x="6066610" y="1825215"/>
              <a:ext cx="3844043" cy="4721022"/>
            </a:xfrm>
            <a:prstGeom prst="pie">
              <a:avLst>
                <a:gd name="adj1" fmla="val 17745366"/>
                <a:gd name="adj2" fmla="val 19647019"/>
              </a:avLst>
            </a:prstGeom>
            <a:solidFill>
              <a:srgbClr val="EC6E6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28" name="饼形 36"/>
            <p:cNvSpPr/>
            <p:nvPr/>
          </p:nvSpPr>
          <p:spPr>
            <a:xfrm rot="5164360">
              <a:off x="6346343" y="2555282"/>
              <a:ext cx="3240000" cy="3240000"/>
            </a:xfrm>
            <a:prstGeom prst="pie">
              <a:avLst>
                <a:gd name="adj1" fmla="val 19995248"/>
                <a:gd name="adj2" fmla="val 16927216"/>
              </a:avLst>
            </a:prstGeom>
            <a:solidFill>
              <a:srgbClr val="5DC393"/>
            </a:solidFill>
            <a:ln w="412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32" name="Rectangle 30"/>
          <p:cNvSpPr/>
          <p:nvPr/>
        </p:nvSpPr>
        <p:spPr>
          <a:xfrm>
            <a:off x="3997677" y="1790886"/>
            <a:ext cx="1492237" cy="55399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lang="ms-MY" sz="1600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88.05%</a:t>
            </a:r>
          </a:p>
          <a:p>
            <a:pPr algn="r"/>
            <a:r>
              <a:rPr lang="ms-MY" sz="1300" b="1" dirty="0" smtClean="0">
                <a:latin typeface="Source Sans Pro" pitchFamily="34" charset="0"/>
              </a:rPr>
              <a:t>4,701 </a:t>
            </a:r>
            <a:r>
              <a:rPr lang="ms-MY" sz="1300" dirty="0" smtClean="0">
                <a:latin typeface="Source Sans Pro" pitchFamily="34" charset="0"/>
              </a:rPr>
              <a:t>avisos</a:t>
            </a:r>
            <a:endParaRPr lang="ms-MY" sz="1300" dirty="0">
              <a:latin typeface="Source Sans Pro" pitchFamily="34" charset="0"/>
            </a:endParaRPr>
          </a:p>
        </p:txBody>
      </p:sp>
      <p:grpSp>
        <p:nvGrpSpPr>
          <p:cNvPr id="333" name="332 Grupo"/>
          <p:cNvGrpSpPr/>
          <p:nvPr/>
        </p:nvGrpSpPr>
        <p:grpSpPr>
          <a:xfrm>
            <a:off x="7371262" y="2025239"/>
            <a:ext cx="1669249" cy="538609"/>
            <a:chOff x="9856302" y="5117082"/>
            <a:chExt cx="1836174" cy="489643"/>
          </a:xfrm>
        </p:grpSpPr>
        <p:sp>
          <p:nvSpPr>
            <p:cNvPr id="334" name="Rectangle 30"/>
            <p:cNvSpPr/>
            <p:nvPr/>
          </p:nvSpPr>
          <p:spPr>
            <a:xfrm>
              <a:off x="10084628" y="5117082"/>
              <a:ext cx="1607848" cy="489643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sz="1600" b="1" dirty="0" smtClean="0">
                  <a:solidFill>
                    <a:schemeClr val="accent1">
                      <a:lumMod val="75000"/>
                    </a:schemeClr>
                  </a:solidFill>
                  <a:latin typeface="Source Sans Pro" pitchFamily="34" charset="0"/>
                </a:rPr>
                <a:t>11.50%</a:t>
              </a:r>
            </a:p>
            <a:p>
              <a:r>
                <a:rPr lang="ms-MY" sz="1300" b="1" dirty="0" smtClean="0">
                  <a:latin typeface="Source Sans Pro" pitchFamily="34" charset="0"/>
                </a:rPr>
                <a:t>614 </a:t>
              </a:r>
              <a:r>
                <a:rPr lang="ms-MY" sz="1300" dirty="0" smtClean="0">
                  <a:latin typeface="Source Sans Pro" pitchFamily="34" charset="0"/>
                </a:rPr>
                <a:t>denuncias</a:t>
              </a:r>
              <a:endParaRPr lang="ms-MY" sz="1300" dirty="0">
                <a:latin typeface="Source Sans Pro" pitchFamily="34" charset="0"/>
              </a:endParaRPr>
            </a:p>
          </p:txBody>
        </p:sp>
        <p:sp>
          <p:nvSpPr>
            <p:cNvPr id="335" name="Oval 34"/>
            <p:cNvSpPr/>
            <p:nvPr/>
          </p:nvSpPr>
          <p:spPr>
            <a:xfrm>
              <a:off x="9856302" y="5434997"/>
              <a:ext cx="188925" cy="167007"/>
            </a:xfrm>
            <a:prstGeom prst="ellipse">
              <a:avLst/>
            </a:prstGeom>
            <a:solidFill>
              <a:srgbClr val="EC6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36" name="335 Grupo"/>
          <p:cNvGrpSpPr/>
          <p:nvPr/>
        </p:nvGrpSpPr>
        <p:grpSpPr>
          <a:xfrm>
            <a:off x="7165577" y="2720432"/>
            <a:ext cx="1385746" cy="538609"/>
            <a:chOff x="9398309" y="5444872"/>
            <a:chExt cx="1524321" cy="489645"/>
          </a:xfrm>
        </p:grpSpPr>
        <p:sp>
          <p:nvSpPr>
            <p:cNvPr id="337" name="Rectangle 30"/>
            <p:cNvSpPr/>
            <p:nvPr/>
          </p:nvSpPr>
          <p:spPr>
            <a:xfrm>
              <a:off x="9609101" y="5444872"/>
              <a:ext cx="1313529" cy="489645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sz="1600" b="1" dirty="0" smtClean="0">
                  <a:solidFill>
                    <a:schemeClr val="accent1">
                      <a:lumMod val="75000"/>
                    </a:schemeClr>
                  </a:solidFill>
                  <a:latin typeface="Source Sans Pro" pitchFamily="34" charset="0"/>
                </a:rPr>
                <a:t>0.45%</a:t>
              </a:r>
            </a:p>
            <a:p>
              <a:r>
                <a:rPr lang="ms-MY" sz="1300" b="1" dirty="0" smtClean="0">
                  <a:latin typeface="Source Sans Pro" pitchFamily="34" charset="0"/>
                </a:rPr>
                <a:t>24 </a:t>
              </a:r>
              <a:r>
                <a:rPr lang="ms-MY" sz="1300" dirty="0" smtClean="0">
                  <a:latin typeface="Source Sans Pro" pitchFamily="34" charset="0"/>
                </a:rPr>
                <a:t>de oficio</a:t>
              </a:r>
              <a:endParaRPr lang="ms-MY" sz="1300" dirty="0">
                <a:latin typeface="Source Sans Pro" pitchFamily="34" charset="0"/>
              </a:endParaRPr>
            </a:p>
          </p:txBody>
        </p:sp>
        <p:sp>
          <p:nvSpPr>
            <p:cNvPr id="338" name="Oval 34"/>
            <p:cNvSpPr/>
            <p:nvPr/>
          </p:nvSpPr>
          <p:spPr>
            <a:xfrm>
              <a:off x="9398309" y="5568333"/>
              <a:ext cx="188925" cy="167007"/>
            </a:xfrm>
            <a:prstGeom prst="ellipse">
              <a:avLst/>
            </a:prstGeom>
            <a:solidFill>
              <a:srgbClr val="F4CF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79" name="Oval 34"/>
          <p:cNvSpPr/>
          <p:nvPr/>
        </p:nvSpPr>
        <p:spPr>
          <a:xfrm>
            <a:off x="5499028" y="1945535"/>
            <a:ext cx="171750" cy="183708"/>
          </a:xfrm>
          <a:prstGeom prst="ellipse">
            <a:avLst/>
          </a:prstGeom>
          <a:solidFill>
            <a:srgbClr val="49BB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" name="2 Grupo"/>
          <p:cNvGrpSpPr/>
          <p:nvPr/>
        </p:nvGrpSpPr>
        <p:grpSpPr>
          <a:xfrm>
            <a:off x="5545569" y="3869502"/>
            <a:ext cx="6834301" cy="1135324"/>
            <a:chOff x="5168404" y="3687869"/>
            <a:chExt cx="6834301" cy="1135324"/>
          </a:xfrm>
        </p:grpSpPr>
        <p:pic>
          <p:nvPicPr>
            <p:cNvPr id="365" name="Ellipse 256"/>
            <p:cNvPicPr>
              <a:picLocks noChangeArrowheads="1"/>
            </p:cNvPicPr>
            <p:nvPr/>
          </p:nvPicPr>
          <p:blipFill>
            <a:blip r:embed="rId5" cstate="print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6547" y="4324819"/>
              <a:ext cx="428298" cy="236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0" name="Ellipse 256"/>
            <p:cNvPicPr>
              <a:picLocks noChangeArrowheads="1"/>
            </p:cNvPicPr>
            <p:nvPr/>
          </p:nvPicPr>
          <p:blipFill>
            <a:blip r:embed="rId5" cstate="print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8404" y="4323954"/>
              <a:ext cx="428298" cy="236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1" name="Ellipse 256"/>
            <p:cNvPicPr>
              <a:picLocks noChangeArrowheads="1"/>
            </p:cNvPicPr>
            <p:nvPr/>
          </p:nvPicPr>
          <p:blipFill>
            <a:blip r:embed="rId5" cstate="print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97798" y="4274680"/>
              <a:ext cx="428298" cy="236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2" name="Ellipse 256"/>
            <p:cNvPicPr>
              <a:picLocks noChangeArrowheads="1"/>
            </p:cNvPicPr>
            <p:nvPr/>
          </p:nvPicPr>
          <p:blipFill>
            <a:blip r:embed="rId5" cstate="print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2529" y="4262717"/>
              <a:ext cx="428298" cy="236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6" name="Rectangle 103"/>
            <p:cNvSpPr/>
            <p:nvPr/>
          </p:nvSpPr>
          <p:spPr>
            <a:xfrm rot="10800000">
              <a:off x="6042345" y="3960512"/>
              <a:ext cx="1548000" cy="301986"/>
            </a:xfrm>
            <a:prstGeom prst="rect">
              <a:avLst/>
            </a:prstGeom>
            <a:solidFill>
              <a:srgbClr val="8064A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48" name="347 Grupo"/>
            <p:cNvGrpSpPr/>
            <p:nvPr/>
          </p:nvGrpSpPr>
          <p:grpSpPr>
            <a:xfrm>
              <a:off x="9625791" y="3700767"/>
              <a:ext cx="2376914" cy="846386"/>
              <a:chOff x="8264989" y="5400853"/>
              <a:chExt cx="2376914" cy="846386"/>
            </a:xfrm>
          </p:grpSpPr>
          <p:grpSp>
            <p:nvGrpSpPr>
              <p:cNvPr id="349" name="Ellipse 256"/>
              <p:cNvGrpSpPr>
                <a:grpSpLocks/>
              </p:cNvGrpSpPr>
              <p:nvPr/>
            </p:nvGrpSpPr>
            <p:grpSpPr bwMode="auto">
              <a:xfrm>
                <a:off x="8264989" y="5857480"/>
                <a:ext cx="686366" cy="259734"/>
                <a:chOff x="4060717" y="4364577"/>
                <a:chExt cx="2808483" cy="513878"/>
              </a:xfrm>
            </p:grpSpPr>
            <p:pic>
              <p:nvPicPr>
                <p:cNvPr id="353" name="Ellipse 256"/>
                <p:cNvPicPr>
                  <a:picLocks noChangeArrowheads="1"/>
                </p:cNvPicPr>
                <p:nvPr/>
              </p:nvPicPr>
              <p:blipFill>
                <a:blip r:embed="rId5" cstate="print">
                  <a:lum bright="60000"/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060717" y="4364577"/>
                  <a:ext cx="2332601" cy="5138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54" name="Text Box 369"/>
                <p:cNvSpPr txBox="1">
                  <a:spLocks noChangeArrowheads="1"/>
                </p:cNvSpPr>
                <p:nvPr/>
              </p:nvSpPr>
              <p:spPr bwMode="auto">
                <a:xfrm>
                  <a:off x="5377656" y="4461266"/>
                  <a:ext cx="1491544" cy="3260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/>
                  <a:endParaRPr lang="fr-FR" noProof="1">
                    <a:solidFill>
                      <a:srgbClr val="FFFFFF"/>
                    </a:solidFill>
                    <a:latin typeface="Calibri" pitchFamily="34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50" name="Rectangle 36"/>
              <p:cNvSpPr/>
              <p:nvPr/>
            </p:nvSpPr>
            <p:spPr>
              <a:xfrm>
                <a:off x="8676694" y="5519689"/>
                <a:ext cx="1520600" cy="338554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r>
                  <a:rPr lang="ms-MY" sz="1600" b="1" dirty="0" smtClean="0">
                    <a:solidFill>
                      <a:schemeClr val="tx2"/>
                    </a:solidFill>
                    <a:latin typeface="Source Sans Pro" pitchFamily="34" charset="0"/>
                  </a:rPr>
                  <a:t> 3.50%</a:t>
                </a:r>
                <a:endParaRPr lang="ms-MY" sz="1600" dirty="0">
                  <a:solidFill>
                    <a:schemeClr val="tx2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351" name="Rectangle 44"/>
              <p:cNvSpPr/>
              <p:nvPr/>
            </p:nvSpPr>
            <p:spPr>
              <a:xfrm>
                <a:off x="8745325" y="5785574"/>
                <a:ext cx="189657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1300" b="1" dirty="0" smtClean="0">
                    <a:latin typeface="Source Sans Pro" pitchFamily="34" charset="0"/>
                  </a:rPr>
                  <a:t>215 </a:t>
                </a:r>
                <a:r>
                  <a:rPr lang="ms-MY" sz="1100" dirty="0" smtClean="0">
                    <a:latin typeface="Source Sans Pro" pitchFamily="34" charset="0"/>
                  </a:rPr>
                  <a:t>se desconoce</a:t>
                </a:r>
              </a:p>
              <a:p>
                <a:r>
                  <a:rPr lang="ms-MY" sz="1100" dirty="0" smtClean="0">
                    <a:latin typeface="Source Sans Pro" pitchFamily="34" charset="0"/>
                  </a:rPr>
                  <a:t>sexo y edad</a:t>
                </a:r>
                <a:endParaRPr lang="ms-MY" sz="1100" dirty="0">
                  <a:latin typeface="Source Sans Pro" pitchFamily="34" charset="0"/>
                </a:endParaRPr>
              </a:p>
            </p:txBody>
          </p:sp>
          <p:sp>
            <p:nvSpPr>
              <p:cNvPr id="352" name="351 Rectángulo"/>
              <p:cNvSpPr/>
              <p:nvPr/>
            </p:nvSpPr>
            <p:spPr>
              <a:xfrm>
                <a:off x="8371337" y="5400853"/>
                <a:ext cx="397865" cy="64633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s-ES" sz="3600" b="1" dirty="0" smtClean="0">
                    <a:ln w="10541" cmpd="sng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>
                    <a:solidFill>
                      <a:schemeClr val="accent1">
                        <a:lumMod val="75000"/>
                      </a:schemeClr>
                    </a:solidFill>
                  </a:rPr>
                  <a:t>?</a:t>
                </a:r>
                <a:endParaRPr lang="es-ES" sz="3600" b="1" dirty="0">
                  <a:ln w="10541" cmpd="sng">
                    <a:solidFill>
                      <a:schemeClr val="accent1">
                        <a:lumMod val="75000"/>
                      </a:schemeClr>
                    </a:solidFill>
                    <a:prstDash val="solid"/>
                  </a:ln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55" name="Rectangle 103"/>
            <p:cNvSpPr/>
            <p:nvPr/>
          </p:nvSpPr>
          <p:spPr>
            <a:xfrm>
              <a:off x="7588863" y="3959267"/>
              <a:ext cx="900000" cy="302400"/>
            </a:xfrm>
            <a:prstGeom prst="rect">
              <a:avLst/>
            </a:prstGeom>
            <a:solidFill>
              <a:srgbClr val="5DC39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  <p:sp>
          <p:nvSpPr>
            <p:cNvPr id="357" name="Rectangle 45"/>
            <p:cNvSpPr/>
            <p:nvPr/>
          </p:nvSpPr>
          <p:spPr>
            <a:xfrm>
              <a:off x="6746738" y="3951763"/>
              <a:ext cx="965402" cy="307777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63.48%</a:t>
              </a:r>
              <a:endParaRPr lang="ms-MY" sz="1400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58" name="Rectangle 46"/>
            <p:cNvSpPr/>
            <p:nvPr/>
          </p:nvSpPr>
          <p:spPr>
            <a:xfrm>
              <a:off x="5928509" y="4359556"/>
              <a:ext cx="160771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300" b="1" dirty="0" smtClean="0">
                  <a:latin typeface="Source Sans Pro" pitchFamily="34" charset="0"/>
                </a:rPr>
                <a:t>3,902 </a:t>
              </a:r>
              <a:r>
                <a:rPr lang="ms-MY" sz="1000" dirty="0" smtClean="0">
                  <a:latin typeface="Source Sans Pro" pitchFamily="34" charset="0"/>
                </a:rPr>
                <a:t>niñas </a:t>
              </a:r>
              <a:r>
                <a:rPr lang="ms-MY" sz="1000" dirty="0">
                  <a:latin typeface="Source Sans Pro" pitchFamily="34" charset="0"/>
                </a:rPr>
                <a:t>y </a:t>
              </a:r>
              <a:r>
                <a:rPr lang="ms-MY" sz="1000" dirty="0" smtClean="0">
                  <a:latin typeface="Source Sans Pro" pitchFamily="34" charset="0"/>
                </a:rPr>
                <a:t>adolescentes </a:t>
              </a:r>
              <a:r>
                <a:rPr lang="ms-MY" sz="1000" dirty="0">
                  <a:latin typeface="Source Sans Pro" pitchFamily="34" charset="0"/>
                </a:rPr>
                <a:t>mujeres</a:t>
              </a:r>
            </a:p>
          </p:txBody>
        </p:sp>
        <p:grpSp>
          <p:nvGrpSpPr>
            <p:cNvPr id="360" name="Group 19"/>
            <p:cNvGrpSpPr>
              <a:grpSpLocks noChangeAspect="1"/>
            </p:cNvGrpSpPr>
            <p:nvPr/>
          </p:nvGrpSpPr>
          <p:grpSpPr bwMode="auto">
            <a:xfrm>
              <a:off x="5251316" y="3922321"/>
              <a:ext cx="258853" cy="454515"/>
              <a:chOff x="5387" y="1615"/>
              <a:chExt cx="1614" cy="2834"/>
            </a:xfrm>
            <a:solidFill>
              <a:srgbClr val="9982B4"/>
            </a:solidFill>
          </p:grpSpPr>
          <p:sp>
            <p:nvSpPr>
              <p:cNvPr id="36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6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6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6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66" name="Group 36"/>
            <p:cNvGrpSpPr>
              <a:grpSpLocks noChangeAspect="1"/>
            </p:cNvGrpSpPr>
            <p:nvPr/>
          </p:nvGrpSpPr>
          <p:grpSpPr bwMode="auto">
            <a:xfrm>
              <a:off x="5476547" y="3715584"/>
              <a:ext cx="346069" cy="670861"/>
              <a:chOff x="2863" y="985"/>
              <a:chExt cx="1952" cy="3784"/>
            </a:xfrm>
            <a:solidFill>
              <a:srgbClr val="9982B4"/>
            </a:solidFill>
          </p:grpSpPr>
          <p:sp>
            <p:nvSpPr>
              <p:cNvPr id="367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68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69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71" name="Group 26"/>
            <p:cNvGrpSpPr>
              <a:grpSpLocks noChangeAspect="1"/>
            </p:cNvGrpSpPr>
            <p:nvPr/>
          </p:nvGrpSpPr>
          <p:grpSpPr bwMode="auto">
            <a:xfrm>
              <a:off x="8835368" y="3882536"/>
              <a:ext cx="251215" cy="457865"/>
              <a:chOff x="3058" y="1459"/>
              <a:chExt cx="1556" cy="2836"/>
            </a:xfrm>
            <a:solidFill>
              <a:srgbClr val="3A9C6D"/>
            </a:solidFill>
          </p:grpSpPr>
          <p:sp>
            <p:nvSpPr>
              <p:cNvPr id="372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73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74" name="Group 31"/>
            <p:cNvGrpSpPr>
              <a:grpSpLocks noChangeAspect="1"/>
            </p:cNvGrpSpPr>
            <p:nvPr/>
          </p:nvGrpSpPr>
          <p:grpSpPr bwMode="auto">
            <a:xfrm>
              <a:off x="9167275" y="3687869"/>
              <a:ext cx="292881" cy="655083"/>
              <a:chOff x="4511" y="1258"/>
              <a:chExt cx="1652" cy="3695"/>
            </a:xfrm>
            <a:solidFill>
              <a:srgbClr val="3A9C6D"/>
            </a:solidFill>
          </p:grpSpPr>
          <p:sp>
            <p:nvSpPr>
              <p:cNvPr id="375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76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sp>
          <p:nvSpPr>
            <p:cNvPr id="377" name="Rectangle 45"/>
            <p:cNvSpPr/>
            <p:nvPr/>
          </p:nvSpPr>
          <p:spPr>
            <a:xfrm>
              <a:off x="7712139" y="3950895"/>
              <a:ext cx="971581" cy="307777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33.02%</a:t>
              </a:r>
              <a:endParaRPr lang="ms-MY" sz="1400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78" name="Rectangle 46"/>
            <p:cNvSpPr/>
            <p:nvPr/>
          </p:nvSpPr>
          <p:spPr>
            <a:xfrm>
              <a:off x="7649925" y="4361528"/>
              <a:ext cx="173496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ms-MY" sz="1300" b="1" dirty="0" smtClean="0">
                  <a:latin typeface="Source Sans Pro" pitchFamily="34" charset="0"/>
                </a:rPr>
                <a:t>2,030 </a:t>
              </a:r>
              <a:r>
                <a:rPr lang="ms-MY" sz="1000" dirty="0" smtClean="0">
                  <a:latin typeface="Source Sans Pro" pitchFamily="34" charset="0"/>
                </a:rPr>
                <a:t>niños </a:t>
              </a:r>
              <a:r>
                <a:rPr lang="ms-MY" sz="1000" dirty="0">
                  <a:latin typeface="Source Sans Pro" pitchFamily="34" charset="0"/>
                </a:rPr>
                <a:t>y adolescentes </a:t>
              </a:r>
              <a:r>
                <a:rPr lang="ms-MY" sz="1000" dirty="0" smtClean="0">
                  <a:latin typeface="Source Sans Pro" pitchFamily="34" charset="0"/>
                </a:rPr>
                <a:t>hombres</a:t>
              </a:r>
              <a:endParaRPr lang="ms-MY" sz="1000" dirty="0">
                <a:latin typeface="Source Sans Pro" pitchFamily="34" charset="0"/>
              </a:endParaRPr>
            </a:p>
          </p:txBody>
        </p:sp>
      </p:grpSp>
      <p:cxnSp>
        <p:nvCxnSpPr>
          <p:cNvPr id="383" name="382 Conector recto"/>
          <p:cNvCxnSpPr/>
          <p:nvPr/>
        </p:nvCxnSpPr>
        <p:spPr>
          <a:xfrm rot="5400000">
            <a:off x="9165006" y="8103108"/>
            <a:ext cx="649406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383 Conector recto"/>
          <p:cNvCxnSpPr/>
          <p:nvPr/>
        </p:nvCxnSpPr>
        <p:spPr>
          <a:xfrm rot="5400000">
            <a:off x="6984748" y="8115808"/>
            <a:ext cx="649406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384 Conector recto"/>
          <p:cNvCxnSpPr/>
          <p:nvPr/>
        </p:nvCxnSpPr>
        <p:spPr>
          <a:xfrm rot="5400000">
            <a:off x="4531075" y="8121476"/>
            <a:ext cx="649406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385 Conector recto"/>
          <p:cNvCxnSpPr/>
          <p:nvPr/>
        </p:nvCxnSpPr>
        <p:spPr>
          <a:xfrm rot="5400000">
            <a:off x="2444129" y="8103108"/>
            <a:ext cx="649406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386 CuadroTexto"/>
          <p:cNvSpPr txBox="1"/>
          <p:nvPr/>
        </p:nvSpPr>
        <p:spPr>
          <a:xfrm>
            <a:off x="5190956" y="7798730"/>
            <a:ext cx="1904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/>
              <a:t>376 </a:t>
            </a:r>
            <a:r>
              <a:rPr lang="es-ES_tradnl" sz="1600" b="1" dirty="0" smtClean="0">
                <a:solidFill>
                  <a:srgbClr val="1B416F"/>
                </a:solidFill>
              </a:rPr>
              <a:t>Acogimiento de emergencia</a:t>
            </a:r>
          </a:p>
        </p:txBody>
      </p:sp>
      <p:sp>
        <p:nvSpPr>
          <p:cNvPr id="388" name="387 CuadroTexto"/>
          <p:cNvSpPr txBox="1"/>
          <p:nvPr/>
        </p:nvSpPr>
        <p:spPr>
          <a:xfrm>
            <a:off x="2908061" y="7800471"/>
            <a:ext cx="1754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 smtClean="0"/>
              <a:t>2,561 </a:t>
            </a:r>
            <a:r>
              <a:rPr lang="es-ES_tradnl" sz="1600" b="1" dirty="0" smtClean="0">
                <a:solidFill>
                  <a:schemeClr val="tx2"/>
                </a:solidFill>
              </a:rPr>
              <a:t>Medidas cautelares</a:t>
            </a:r>
          </a:p>
        </p:txBody>
      </p:sp>
      <p:sp>
        <p:nvSpPr>
          <p:cNvPr id="389" name="388 CuadroTexto"/>
          <p:cNvSpPr txBox="1"/>
          <p:nvPr/>
        </p:nvSpPr>
        <p:spPr>
          <a:xfrm>
            <a:off x="9562765" y="7798804"/>
            <a:ext cx="2286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 smtClean="0"/>
              <a:t>3,083 </a:t>
            </a:r>
            <a:r>
              <a:rPr lang="es-ES_tradnl" sz="1600" b="1" dirty="0" smtClean="0">
                <a:solidFill>
                  <a:schemeClr val="tx2"/>
                </a:solidFill>
              </a:rPr>
              <a:t>Medidas administrativas de protección</a:t>
            </a:r>
          </a:p>
        </p:txBody>
      </p:sp>
      <p:sp>
        <p:nvSpPr>
          <p:cNvPr id="390" name="Rectangle 91"/>
          <p:cNvSpPr/>
          <p:nvPr/>
        </p:nvSpPr>
        <p:spPr>
          <a:xfrm>
            <a:off x="2755465" y="7986215"/>
            <a:ext cx="21048" cy="20311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91" name="Rectangle 91"/>
          <p:cNvSpPr/>
          <p:nvPr/>
        </p:nvSpPr>
        <p:spPr>
          <a:xfrm>
            <a:off x="4844466" y="7986215"/>
            <a:ext cx="21048" cy="20311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92" name="391 CuadroTexto"/>
          <p:cNvSpPr txBox="1"/>
          <p:nvPr/>
        </p:nvSpPr>
        <p:spPr>
          <a:xfrm>
            <a:off x="7295616" y="7813281"/>
            <a:ext cx="2223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600" b="1" dirty="0" smtClean="0"/>
              <a:t>1,215 </a:t>
            </a:r>
            <a:r>
              <a:rPr lang="es-ES_tradnl" sz="1600" b="1" dirty="0" smtClean="0">
                <a:solidFill>
                  <a:srgbClr val="1B416F"/>
                </a:solidFill>
              </a:rPr>
              <a:t>Audiencia única</a:t>
            </a:r>
          </a:p>
        </p:txBody>
      </p:sp>
      <p:sp>
        <p:nvSpPr>
          <p:cNvPr id="393" name="Rectangle 91"/>
          <p:cNvSpPr/>
          <p:nvPr/>
        </p:nvSpPr>
        <p:spPr>
          <a:xfrm>
            <a:off x="9482359" y="7993402"/>
            <a:ext cx="21048" cy="20311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94" name="Rectangle 91"/>
          <p:cNvSpPr/>
          <p:nvPr/>
        </p:nvSpPr>
        <p:spPr>
          <a:xfrm>
            <a:off x="7297338" y="7993402"/>
            <a:ext cx="21048" cy="20311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95" name="394 CuadroTexto"/>
          <p:cNvSpPr txBox="1"/>
          <p:nvPr/>
        </p:nvSpPr>
        <p:spPr>
          <a:xfrm>
            <a:off x="460997" y="7781788"/>
            <a:ext cx="2341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/>
              <a:t>862 </a:t>
            </a:r>
            <a:r>
              <a:rPr lang="es-ES_tradnl" sz="1600" b="1" dirty="0" err="1" smtClean="0">
                <a:solidFill>
                  <a:schemeClr val="tx2"/>
                </a:solidFill>
              </a:rPr>
              <a:t>Improponibilidad</a:t>
            </a:r>
            <a:endParaRPr lang="es-ES_tradnl" sz="1600" b="1" dirty="0" smtClean="0">
              <a:solidFill>
                <a:schemeClr val="tx2"/>
              </a:solidFill>
            </a:endParaRPr>
          </a:p>
          <a:p>
            <a:r>
              <a:rPr lang="es-ES_tradnl" sz="1600" b="1" dirty="0" smtClean="0"/>
              <a:t>284 </a:t>
            </a:r>
            <a:r>
              <a:rPr lang="es-ES_tradnl" sz="1600" b="1" dirty="0" smtClean="0">
                <a:solidFill>
                  <a:schemeClr val="tx2"/>
                </a:solidFill>
              </a:rPr>
              <a:t>Incompetencias</a:t>
            </a:r>
          </a:p>
          <a:p>
            <a:r>
              <a:rPr lang="es-ES_tradnl" sz="1600" b="1" dirty="0" smtClean="0"/>
              <a:t>254 </a:t>
            </a:r>
            <a:r>
              <a:rPr lang="es-ES_tradnl" sz="1600" b="1" dirty="0" smtClean="0">
                <a:solidFill>
                  <a:schemeClr val="tx2"/>
                </a:solidFill>
              </a:rPr>
              <a:t>Inadmisibilidad</a:t>
            </a:r>
            <a:endParaRPr lang="es-ES_tradnl" sz="1600" b="1" dirty="0">
              <a:solidFill>
                <a:schemeClr val="tx2"/>
              </a:solidFill>
            </a:endParaRPr>
          </a:p>
          <a:p>
            <a:r>
              <a:rPr lang="es-ES_tradnl" sz="1600" b="1" dirty="0" smtClean="0"/>
              <a:t>132 </a:t>
            </a:r>
            <a:r>
              <a:rPr lang="es-ES_tradnl" sz="1600" b="1" dirty="0" smtClean="0">
                <a:solidFill>
                  <a:schemeClr val="tx2"/>
                </a:solidFill>
              </a:rPr>
              <a:t>Improcedencias</a:t>
            </a:r>
            <a:endParaRPr lang="es-SV" sz="1600" dirty="0"/>
          </a:p>
          <a:p>
            <a:endParaRPr lang="es-SV" sz="1600" dirty="0"/>
          </a:p>
        </p:txBody>
      </p:sp>
      <p:grpSp>
        <p:nvGrpSpPr>
          <p:cNvPr id="396" name="Group 73"/>
          <p:cNvGrpSpPr/>
          <p:nvPr/>
        </p:nvGrpSpPr>
        <p:grpSpPr>
          <a:xfrm rot="5400000">
            <a:off x="6091780" y="2025272"/>
            <a:ext cx="37214" cy="11427370"/>
            <a:chOff x="6964327" y="2019300"/>
            <a:chExt cx="37214" cy="4152900"/>
          </a:xfrm>
        </p:grpSpPr>
        <p:cxnSp>
          <p:nvCxnSpPr>
            <p:cNvPr id="397" name="Straight Connector 72"/>
            <p:cNvCxnSpPr/>
            <p:nvPr/>
          </p:nvCxnSpPr>
          <p:spPr>
            <a:xfrm>
              <a:off x="6964327" y="2019300"/>
              <a:ext cx="0" cy="4152900"/>
            </a:xfrm>
            <a:prstGeom prst="line">
              <a:avLst/>
            </a:prstGeom>
            <a:ln cmpd="sng">
              <a:solidFill>
                <a:schemeClr val="bg1">
                  <a:lumMod val="75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68"/>
            <p:cNvCxnSpPr/>
            <p:nvPr/>
          </p:nvCxnSpPr>
          <p:spPr>
            <a:xfrm>
              <a:off x="7001541" y="2019300"/>
              <a:ext cx="0" cy="4152900"/>
            </a:xfrm>
            <a:prstGeom prst="line">
              <a:avLst/>
            </a:prstGeom>
            <a:ln cmpd="sng">
              <a:solidFill>
                <a:schemeClr val="bg1">
                  <a:lumMod val="75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9" name="Rectangle 66"/>
          <p:cNvSpPr/>
          <p:nvPr/>
        </p:nvSpPr>
        <p:spPr>
          <a:xfrm>
            <a:off x="8106528" y="7317283"/>
            <a:ext cx="1130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900" dirty="0"/>
              <a:t>Derecho a la </a:t>
            </a:r>
            <a:endParaRPr lang="es-SV" sz="900" dirty="0" smtClean="0"/>
          </a:p>
          <a:p>
            <a:r>
              <a:rPr lang="es-SV" sz="900" dirty="0" smtClean="0"/>
              <a:t>Integridad </a:t>
            </a:r>
            <a:r>
              <a:rPr lang="es-SV" sz="900" dirty="0"/>
              <a:t>Personal</a:t>
            </a:r>
            <a:endParaRPr lang="en-GB" sz="900" dirty="0"/>
          </a:p>
        </p:txBody>
      </p:sp>
      <p:grpSp>
        <p:nvGrpSpPr>
          <p:cNvPr id="28" name="27 Grupo"/>
          <p:cNvGrpSpPr/>
          <p:nvPr/>
        </p:nvGrpSpPr>
        <p:grpSpPr>
          <a:xfrm>
            <a:off x="7489852" y="7301889"/>
            <a:ext cx="731167" cy="417998"/>
            <a:chOff x="7516471" y="6943501"/>
            <a:chExt cx="731167" cy="417998"/>
          </a:xfrm>
        </p:grpSpPr>
        <p:sp>
          <p:nvSpPr>
            <p:cNvPr id="458" name="TextBox 65"/>
            <p:cNvSpPr txBox="1"/>
            <p:nvPr/>
          </p:nvSpPr>
          <p:spPr>
            <a:xfrm>
              <a:off x="7516471" y="6992167"/>
              <a:ext cx="731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n-US" sz="1200" b="1" dirty="0" smtClean="0">
                  <a:solidFill>
                    <a:schemeClr val="tx2"/>
                  </a:solidFill>
                  <a:latin typeface="Source Sans Pro" panose="020B0503030403020204" pitchFamily="34" charset="0"/>
                </a:rPr>
                <a:t>3,789</a:t>
              </a:r>
              <a:endParaRPr lang="en-GB" sz="1200" b="1" dirty="0">
                <a:solidFill>
                  <a:schemeClr val="tx2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60" name="Oval 34"/>
            <p:cNvSpPr/>
            <p:nvPr/>
          </p:nvSpPr>
          <p:spPr>
            <a:xfrm>
              <a:off x="7962934" y="6943501"/>
              <a:ext cx="118800" cy="118800"/>
            </a:xfrm>
            <a:prstGeom prst="ellipse">
              <a:avLst/>
            </a:prstGeom>
            <a:solidFill>
              <a:srgbClr val="5DC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6" name="Rectangle 66"/>
          <p:cNvSpPr/>
          <p:nvPr/>
        </p:nvSpPr>
        <p:spPr>
          <a:xfrm>
            <a:off x="9483126" y="7237675"/>
            <a:ext cx="20960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900" dirty="0"/>
              <a:t>Protección especial frente </a:t>
            </a:r>
            <a:endParaRPr lang="es-SV" sz="900" dirty="0" smtClean="0"/>
          </a:p>
          <a:p>
            <a:pPr algn="just"/>
            <a:r>
              <a:rPr lang="es-SV" sz="900" dirty="0" smtClean="0"/>
              <a:t>al  </a:t>
            </a:r>
            <a:r>
              <a:rPr lang="es-SV" sz="900" dirty="0"/>
              <a:t>traslado y retención ilícitos</a:t>
            </a:r>
            <a:endParaRPr lang="en-GB" sz="900" dirty="0"/>
          </a:p>
        </p:txBody>
      </p:sp>
      <p:grpSp>
        <p:nvGrpSpPr>
          <p:cNvPr id="27" name="26 Grupo"/>
          <p:cNvGrpSpPr/>
          <p:nvPr/>
        </p:nvGrpSpPr>
        <p:grpSpPr>
          <a:xfrm>
            <a:off x="8602391" y="5892209"/>
            <a:ext cx="650578" cy="426366"/>
            <a:chOff x="9361527" y="5856304"/>
            <a:chExt cx="650578" cy="426366"/>
          </a:xfrm>
        </p:grpSpPr>
        <p:sp>
          <p:nvSpPr>
            <p:cNvPr id="455" name="TextBox 65"/>
            <p:cNvSpPr txBox="1"/>
            <p:nvPr/>
          </p:nvSpPr>
          <p:spPr>
            <a:xfrm>
              <a:off x="9361527" y="5913338"/>
              <a:ext cx="6505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200" b="1" dirty="0" smtClean="0">
                  <a:solidFill>
                    <a:schemeClr val="tx2"/>
                  </a:solidFill>
                  <a:latin typeface="Source Sans Pro" panose="020B0503030403020204" pitchFamily="34" charset="0"/>
                </a:rPr>
                <a:t>1,505</a:t>
              </a:r>
              <a:endParaRPr lang="en-GB" sz="1200" b="1" dirty="0">
                <a:solidFill>
                  <a:schemeClr val="tx2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57" name="Oval 34"/>
            <p:cNvSpPr/>
            <p:nvPr/>
          </p:nvSpPr>
          <p:spPr>
            <a:xfrm>
              <a:off x="9607885" y="5856304"/>
              <a:ext cx="117308" cy="114068"/>
            </a:xfrm>
            <a:prstGeom prst="ellipse">
              <a:avLst/>
            </a:prstGeom>
            <a:solidFill>
              <a:srgbClr val="F4CF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2" name="TextBox 65"/>
          <p:cNvSpPr txBox="1"/>
          <p:nvPr/>
        </p:nvSpPr>
        <p:spPr>
          <a:xfrm>
            <a:off x="9187207" y="7366257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737</a:t>
            </a:r>
            <a:endParaRPr lang="en-GB" sz="1200" b="1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sp>
        <p:nvSpPr>
          <p:cNvPr id="453" name="Rectangle 66"/>
          <p:cNvSpPr/>
          <p:nvPr/>
        </p:nvSpPr>
        <p:spPr>
          <a:xfrm>
            <a:off x="8972580" y="5833986"/>
            <a:ext cx="104720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900" dirty="0"/>
              <a:t>Derecho a la salud</a:t>
            </a:r>
            <a:endParaRPr lang="en-GB" sz="900" dirty="0"/>
          </a:p>
        </p:txBody>
      </p:sp>
      <p:sp>
        <p:nvSpPr>
          <p:cNvPr id="454" name="Oval 34"/>
          <p:cNvSpPr/>
          <p:nvPr/>
        </p:nvSpPr>
        <p:spPr>
          <a:xfrm>
            <a:off x="9361814" y="7303541"/>
            <a:ext cx="118800" cy="118800"/>
          </a:xfrm>
          <a:prstGeom prst="ellipse">
            <a:avLst/>
          </a:prstGeom>
          <a:solidFill>
            <a:srgbClr val="EC6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28 Grupo"/>
          <p:cNvGrpSpPr/>
          <p:nvPr/>
        </p:nvGrpSpPr>
        <p:grpSpPr>
          <a:xfrm>
            <a:off x="10400229" y="6887964"/>
            <a:ext cx="1135192" cy="420539"/>
            <a:chOff x="10839816" y="7075924"/>
            <a:chExt cx="1135192" cy="420539"/>
          </a:xfrm>
        </p:grpSpPr>
        <p:sp>
          <p:nvSpPr>
            <p:cNvPr id="449" name="TextBox 65"/>
            <p:cNvSpPr txBox="1"/>
            <p:nvPr/>
          </p:nvSpPr>
          <p:spPr>
            <a:xfrm>
              <a:off x="10839816" y="7104048"/>
              <a:ext cx="603050" cy="392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GB" sz="1300" b="1" dirty="0" smtClean="0">
                  <a:solidFill>
                    <a:schemeClr val="tx2"/>
                  </a:solidFill>
                  <a:latin typeface="Source Sans Pro" panose="020B0503030403020204" pitchFamily="34" charset="0"/>
                </a:rPr>
                <a:t>1,438</a:t>
              </a:r>
              <a:endParaRPr lang="en-GB" sz="1300" b="1" dirty="0">
                <a:solidFill>
                  <a:schemeClr val="tx2"/>
                </a:solidFill>
                <a:latin typeface="Source Sans Pro" panose="020B0503030403020204" pitchFamily="34" charset="0"/>
              </a:endParaRPr>
            </a:p>
          </p:txBody>
        </p:sp>
        <p:sp>
          <p:nvSpPr>
            <p:cNvPr id="450" name="Rectangle 66"/>
            <p:cNvSpPr/>
            <p:nvPr/>
          </p:nvSpPr>
          <p:spPr>
            <a:xfrm>
              <a:off x="11329181" y="7200406"/>
              <a:ext cx="645827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ES_tradnl" sz="1000" dirty="0" smtClean="0"/>
                <a:t>Otros</a:t>
              </a:r>
              <a:endParaRPr lang="en-GB" sz="1000" dirty="0"/>
            </a:p>
          </p:txBody>
        </p:sp>
        <p:sp>
          <p:nvSpPr>
            <p:cNvPr id="451" name="Oval 34"/>
            <p:cNvSpPr/>
            <p:nvPr/>
          </p:nvSpPr>
          <p:spPr>
            <a:xfrm>
              <a:off x="11018949" y="7075924"/>
              <a:ext cx="118800" cy="118800"/>
            </a:xfrm>
            <a:prstGeom prst="ellipse">
              <a:avLst/>
            </a:prstGeom>
            <a:solidFill>
              <a:srgbClr val="8064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41" name="Trapezoid 6"/>
          <p:cNvSpPr/>
          <p:nvPr/>
        </p:nvSpPr>
        <p:spPr bwMode="gray">
          <a:xfrm>
            <a:off x="7862406" y="5485685"/>
            <a:ext cx="786088" cy="1740037"/>
          </a:xfrm>
          <a:prstGeom prst="trapezoid">
            <a:avLst/>
          </a:prstGeom>
          <a:solidFill>
            <a:srgbClr val="5DC393"/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2" name="Trapezoid 10"/>
          <p:cNvSpPr/>
          <p:nvPr/>
        </p:nvSpPr>
        <p:spPr bwMode="gray">
          <a:xfrm>
            <a:off x="8507867" y="6396213"/>
            <a:ext cx="786088" cy="828695"/>
          </a:xfrm>
          <a:prstGeom prst="trapezoid">
            <a:avLst/>
          </a:prstGeom>
          <a:solidFill>
            <a:srgbClr val="F4CF3B"/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3" name="Trapezoid 14"/>
          <p:cNvSpPr/>
          <p:nvPr/>
        </p:nvSpPr>
        <p:spPr bwMode="gray">
          <a:xfrm>
            <a:off x="9046442" y="6759133"/>
            <a:ext cx="714625" cy="466378"/>
          </a:xfrm>
          <a:prstGeom prst="trapezoid">
            <a:avLst/>
          </a:prstGeom>
          <a:solidFill>
            <a:srgbClr val="EC6E62"/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4" name="Trapezoid 18"/>
          <p:cNvSpPr/>
          <p:nvPr/>
        </p:nvSpPr>
        <p:spPr bwMode="gray">
          <a:xfrm>
            <a:off x="9593468" y="6174752"/>
            <a:ext cx="786088" cy="1049853"/>
          </a:xfrm>
          <a:prstGeom prst="trapezoid">
            <a:avLst/>
          </a:prstGeom>
          <a:solidFill>
            <a:srgbClr val="8064A2"/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1" name="Rectangle 45"/>
          <p:cNvSpPr/>
          <p:nvPr/>
        </p:nvSpPr>
        <p:spPr>
          <a:xfrm>
            <a:off x="7857546" y="5746650"/>
            <a:ext cx="792075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000" b="1" dirty="0" smtClean="0">
                <a:solidFill>
                  <a:schemeClr val="tx2">
                    <a:lumMod val="50000"/>
                  </a:schemeClr>
                </a:solidFill>
                <a:latin typeface="Source Sans Pro" pitchFamily="34" charset="0"/>
              </a:rPr>
              <a:t>50.73%</a:t>
            </a:r>
            <a:endParaRPr lang="ms-MY" sz="1000" dirty="0">
              <a:solidFill>
                <a:schemeClr val="tx2">
                  <a:lumMod val="50000"/>
                </a:schemeClr>
              </a:solidFill>
              <a:latin typeface="Source Sans Pro" pitchFamily="34" charset="0"/>
            </a:endParaRPr>
          </a:p>
        </p:txBody>
      </p:sp>
      <p:sp>
        <p:nvSpPr>
          <p:cNvPr id="463" name="Rectangle 45"/>
          <p:cNvSpPr/>
          <p:nvPr/>
        </p:nvSpPr>
        <p:spPr>
          <a:xfrm>
            <a:off x="8581518" y="6550848"/>
            <a:ext cx="867189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000" b="1" dirty="0" smtClean="0">
                <a:solidFill>
                  <a:schemeClr val="tx2">
                    <a:lumMod val="50000"/>
                  </a:schemeClr>
                </a:solidFill>
                <a:latin typeface="Source Sans Pro" pitchFamily="34" charset="0"/>
              </a:rPr>
              <a:t>20.15%</a:t>
            </a:r>
            <a:endParaRPr lang="ms-MY" sz="1000" dirty="0">
              <a:solidFill>
                <a:schemeClr val="tx2">
                  <a:lumMod val="50000"/>
                </a:schemeClr>
              </a:solidFill>
              <a:latin typeface="Source Sans Pro" pitchFamily="34" charset="0"/>
            </a:endParaRPr>
          </a:p>
        </p:txBody>
      </p:sp>
      <p:sp>
        <p:nvSpPr>
          <p:cNvPr id="464" name="Rectangle 45"/>
          <p:cNvSpPr/>
          <p:nvPr/>
        </p:nvSpPr>
        <p:spPr>
          <a:xfrm>
            <a:off x="9069062" y="6939109"/>
            <a:ext cx="746624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000" b="1" dirty="0" smtClean="0">
                <a:solidFill>
                  <a:schemeClr val="tx2">
                    <a:lumMod val="50000"/>
                  </a:schemeClr>
                </a:solidFill>
                <a:latin typeface="Source Sans Pro" pitchFamily="34" charset="0"/>
              </a:rPr>
              <a:t>9.87%</a:t>
            </a:r>
            <a:endParaRPr lang="ms-MY" sz="1000" dirty="0">
              <a:solidFill>
                <a:schemeClr val="tx2">
                  <a:lumMod val="50000"/>
                </a:schemeClr>
              </a:solidFill>
              <a:latin typeface="Source Sans Pro" pitchFamily="34" charset="0"/>
            </a:endParaRPr>
          </a:p>
        </p:txBody>
      </p:sp>
      <p:sp>
        <p:nvSpPr>
          <p:cNvPr id="465" name="Rectangle 45"/>
          <p:cNvSpPr/>
          <p:nvPr/>
        </p:nvSpPr>
        <p:spPr>
          <a:xfrm>
            <a:off x="9666479" y="6475129"/>
            <a:ext cx="750970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000" b="1" dirty="0" smtClean="0">
                <a:solidFill>
                  <a:schemeClr val="tx2">
                    <a:lumMod val="50000"/>
                  </a:schemeClr>
                </a:solidFill>
                <a:latin typeface="Source Sans Pro" pitchFamily="34" charset="0"/>
              </a:rPr>
              <a:t>19.25%</a:t>
            </a:r>
            <a:endParaRPr lang="ms-MY" sz="1000" dirty="0">
              <a:solidFill>
                <a:schemeClr val="tx2">
                  <a:lumMod val="50000"/>
                </a:schemeClr>
              </a:solidFill>
              <a:latin typeface="Source Sans Pro" pitchFamily="34" charset="0"/>
            </a:endParaRPr>
          </a:p>
        </p:txBody>
      </p:sp>
      <p:sp>
        <p:nvSpPr>
          <p:cNvPr id="136" name="Rectangle 44"/>
          <p:cNvSpPr/>
          <p:nvPr/>
        </p:nvSpPr>
        <p:spPr>
          <a:xfrm>
            <a:off x="6991846" y="3914874"/>
            <a:ext cx="189657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900" dirty="0" smtClean="0">
                <a:latin typeface="Source Sans Pro" pitchFamily="34" charset="0"/>
              </a:rPr>
              <a:t>0 a 17   años</a:t>
            </a:r>
            <a:endParaRPr lang="ms-MY" sz="900" dirty="0">
              <a:latin typeface="Source Sans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1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Gráfica 1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Número de casos recibidos en Juntas de Protección de la Niñez y de la Adolescencia.</a:t>
            </a: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8" name="Rectangle 91"/>
          <p:cNvSpPr/>
          <p:nvPr/>
        </p:nvSpPr>
        <p:spPr>
          <a:xfrm>
            <a:off x="761058" y="7280733"/>
            <a:ext cx="228055" cy="1181032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179466" y="2221629"/>
            <a:ext cx="11670824" cy="4926274"/>
            <a:chOff x="179466" y="2221629"/>
            <a:chExt cx="11670824" cy="4926274"/>
          </a:xfrm>
        </p:grpSpPr>
        <p:sp>
          <p:nvSpPr>
            <p:cNvPr id="41" name="Freeform 5"/>
            <p:cNvSpPr>
              <a:spLocks/>
            </p:cNvSpPr>
            <p:nvPr/>
          </p:nvSpPr>
          <p:spPr bwMode="auto">
            <a:xfrm>
              <a:off x="179466" y="5144551"/>
              <a:ext cx="11670824" cy="1108586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aphicFrame>
          <p:nvGraphicFramePr>
            <p:cNvPr id="2" name="1 Gráfico"/>
            <p:cNvGraphicFramePr/>
            <p:nvPr>
              <p:extLst>
                <p:ext uri="{D42A27DB-BD31-4B8C-83A1-F6EECF244321}">
                  <p14:modId xmlns:p14="http://schemas.microsoft.com/office/powerpoint/2010/main" val="3704484330"/>
                </p:ext>
              </p:extLst>
            </p:nvPr>
          </p:nvGraphicFramePr>
          <p:xfrm>
            <a:off x="473026" y="2221629"/>
            <a:ext cx="10801200" cy="49262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2" name="Oval 34"/>
            <p:cNvSpPr/>
            <p:nvPr/>
          </p:nvSpPr>
          <p:spPr>
            <a:xfrm>
              <a:off x="2252067" y="6819331"/>
              <a:ext cx="188925" cy="183708"/>
            </a:xfrm>
            <a:prstGeom prst="ellipse">
              <a:avLst/>
            </a:prstGeom>
            <a:solidFill>
              <a:srgbClr val="5DC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542506"/>
            <a:ext cx="12179300" cy="486326"/>
          </a:xfrm>
        </p:spPr>
        <p:txBody>
          <a:bodyPr/>
          <a:lstStyle/>
          <a:p>
            <a:r>
              <a:rPr lang="es-SV" dirty="0" smtClean="0"/>
              <a:t>Fuente: Sistema de Información de Denuncias - SID 2016, Unidad de Información y Análisis, Subdirección de Políticas</a:t>
            </a:r>
            <a:endParaRPr lang="es-SV" dirty="0"/>
          </a:p>
        </p:txBody>
      </p:sp>
      <p:grpSp>
        <p:nvGrpSpPr>
          <p:cNvPr id="16" name="15 Grupo"/>
          <p:cNvGrpSpPr/>
          <p:nvPr/>
        </p:nvGrpSpPr>
        <p:grpSpPr>
          <a:xfrm>
            <a:off x="1160852" y="7447556"/>
            <a:ext cx="10113374" cy="1296145"/>
            <a:chOff x="1160852" y="7318031"/>
            <a:chExt cx="10113374" cy="1296145"/>
          </a:xfrm>
        </p:grpSpPr>
        <p:sp>
          <p:nvSpPr>
            <p:cNvPr id="9" name="Rectangle 92"/>
            <p:cNvSpPr/>
            <p:nvPr/>
          </p:nvSpPr>
          <p:spPr>
            <a:xfrm>
              <a:off x="1160852" y="7318031"/>
              <a:ext cx="10113374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600" dirty="0" smtClean="0">
                  <a:latin typeface="Calibri Light" panose="020F0302020204030204" pitchFamily="34" charset="0"/>
                </a:rPr>
                <a:t>De enero a mayo 2016, </a:t>
              </a:r>
              <a:r>
                <a:rPr lang="es-SV" sz="1600" dirty="0">
                  <a:latin typeface="Calibri Light" panose="020F0302020204030204" pitchFamily="34" charset="0"/>
                </a:rPr>
                <a:t>las Juntas de </a:t>
              </a:r>
              <a:r>
                <a:rPr lang="es-SV" sz="1600" dirty="0" smtClean="0">
                  <a:latin typeface="Calibri Light" panose="020F0302020204030204" pitchFamily="34" charset="0"/>
                </a:rPr>
                <a:t>Protección recibieron 5,339 casos por presunta amenaza o vulneración a derechos de niñas, niños y adolescentes. San </a:t>
              </a:r>
              <a:r>
                <a:rPr lang="es-SV" sz="1600" dirty="0">
                  <a:latin typeface="Calibri Light" panose="020F0302020204030204" pitchFamily="34" charset="0"/>
                </a:rPr>
                <a:t>Salvador </a:t>
              </a:r>
              <a:r>
                <a:rPr lang="es-SV" sz="1600" dirty="0" smtClean="0">
                  <a:latin typeface="Calibri Light" panose="020F0302020204030204" pitchFamily="34" charset="0"/>
                </a:rPr>
                <a:t>I y II, San Miguel, Santa Ana y La Libertad reportan </a:t>
              </a:r>
              <a:r>
                <a:rPr lang="es-SV" sz="1600" dirty="0">
                  <a:latin typeface="Calibri Light" panose="020F0302020204030204" pitchFamily="34" charset="0"/>
                </a:rPr>
                <a:t>la mayor </a:t>
              </a:r>
              <a:r>
                <a:rPr lang="es-SV" sz="1600" dirty="0" smtClean="0">
                  <a:latin typeface="Calibri Light" panose="020F0302020204030204" pitchFamily="34" charset="0"/>
                </a:rPr>
                <a:t>cantidad. 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cap="small" dirty="0" smtClean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Calibri Light" panose="020F0302020204030204" pitchFamily="34" charset="0"/>
                <a:cs typeface="Arial" pitchFamily="34" charset="0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200" cap="small" dirty="0" smtClean="0">
                  <a:latin typeface="Calibri Light" panose="020F0302020204030204" pitchFamily="34" charset="0"/>
                  <a:cs typeface="Arial" pitchFamily="34" charset="0"/>
                </a:rPr>
                <a:t>* JP = </a:t>
              </a:r>
              <a:r>
                <a:rPr lang="es-SV" sz="1200" dirty="0">
                  <a:latin typeface="Calibri Light" panose="020F0302020204030204" pitchFamily="34" charset="0"/>
                </a:rPr>
                <a:t>Junta de Protección</a:t>
              </a: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160852" y="8038112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570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5970995" y="1590432"/>
            <a:ext cx="3939658" cy="4721022"/>
            <a:chOff x="5970995" y="1825215"/>
            <a:chExt cx="3939658" cy="4721022"/>
          </a:xfrm>
          <a:effectLst/>
        </p:grpSpPr>
        <p:sp>
          <p:nvSpPr>
            <p:cNvPr id="40" name="饼形 35"/>
            <p:cNvSpPr/>
            <p:nvPr/>
          </p:nvSpPr>
          <p:spPr>
            <a:xfrm rot="5164360" flipH="1">
              <a:off x="5850383" y="2166459"/>
              <a:ext cx="4139696" cy="3898472"/>
            </a:xfrm>
            <a:prstGeom prst="pie">
              <a:avLst>
                <a:gd name="adj1" fmla="val 12559006"/>
                <a:gd name="adj2" fmla="val 13339874"/>
              </a:avLst>
            </a:prstGeom>
            <a:solidFill>
              <a:srgbClr val="F4CF3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饼形 34"/>
            <p:cNvSpPr/>
            <p:nvPr/>
          </p:nvSpPr>
          <p:spPr>
            <a:xfrm rot="9466636" flipH="1">
              <a:off x="6066610" y="1825215"/>
              <a:ext cx="3844043" cy="4721022"/>
            </a:xfrm>
            <a:prstGeom prst="pie">
              <a:avLst>
                <a:gd name="adj1" fmla="val 17745366"/>
                <a:gd name="adj2" fmla="val 19647019"/>
              </a:avLst>
            </a:prstGeom>
            <a:solidFill>
              <a:srgbClr val="EC6E6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41" name="饼形 36"/>
            <p:cNvSpPr/>
            <p:nvPr/>
          </p:nvSpPr>
          <p:spPr>
            <a:xfrm rot="5164360">
              <a:off x="6346343" y="2555282"/>
              <a:ext cx="3240000" cy="3240000"/>
            </a:xfrm>
            <a:prstGeom prst="pie">
              <a:avLst>
                <a:gd name="adj1" fmla="val 19995248"/>
                <a:gd name="adj2" fmla="val 16927216"/>
              </a:avLst>
            </a:prstGeom>
            <a:solidFill>
              <a:srgbClr val="5DC393"/>
            </a:solidFill>
            <a:ln w="412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Gráfica 2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Casos recibidos en Juntas de Protección de la Niñez y de la </a:t>
            </a:r>
            <a:r>
              <a:rPr lang="es-SV" sz="1800" b="1" dirty="0" smtClean="0">
                <a:latin typeface="Source Sans Pro Light" pitchFamily="34" charset="0"/>
              </a:rPr>
              <a:t>Adolescencia.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grpSp>
        <p:nvGrpSpPr>
          <p:cNvPr id="75" name="74 Grupo"/>
          <p:cNvGrpSpPr/>
          <p:nvPr/>
        </p:nvGrpSpPr>
        <p:grpSpPr>
          <a:xfrm>
            <a:off x="472865" y="6646713"/>
            <a:ext cx="3436809" cy="1928162"/>
            <a:chOff x="472865" y="6646713"/>
            <a:chExt cx="3436809" cy="1928162"/>
          </a:xfrm>
        </p:grpSpPr>
        <p:grpSp>
          <p:nvGrpSpPr>
            <p:cNvPr id="12" name="Group 64"/>
            <p:cNvGrpSpPr/>
            <p:nvPr/>
          </p:nvGrpSpPr>
          <p:grpSpPr>
            <a:xfrm>
              <a:off x="665471" y="6646713"/>
              <a:ext cx="3244203" cy="1928162"/>
              <a:chOff x="1513650" y="1382143"/>
              <a:chExt cx="3244203" cy="1928162"/>
            </a:xfrm>
          </p:grpSpPr>
          <p:sp>
            <p:nvSpPr>
              <p:cNvPr id="13" name="TextBox 65"/>
              <p:cNvSpPr txBox="1"/>
              <p:nvPr/>
            </p:nvSpPr>
            <p:spPr>
              <a:xfrm>
                <a:off x="1513650" y="1382143"/>
                <a:ext cx="19143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4,701 </a:t>
                </a:r>
                <a:r>
                  <a:rPr lang="en-US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avisos</a:t>
                </a:r>
                <a:endParaRPr lang="en-GB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4" name="Rectangle 66"/>
              <p:cNvSpPr/>
              <p:nvPr/>
            </p:nvSpPr>
            <p:spPr>
              <a:xfrm>
                <a:off x="1513650" y="1709867"/>
                <a:ext cx="3244203" cy="1600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400" dirty="0"/>
                  <a:t>Constituye el acto de informar o de poner en conocimiento </a:t>
                </a:r>
                <a:r>
                  <a:rPr lang="es-SV" sz="1400" dirty="0" smtClean="0"/>
                  <a:t>en Juntas de Protección hechos </a:t>
                </a:r>
                <a:r>
                  <a:rPr lang="es-SV" sz="1400" dirty="0"/>
                  <a:t>que configuren una posible amenaza o vulneración de derechos de niñas, niños y </a:t>
                </a:r>
                <a:r>
                  <a:rPr lang="es-SV" sz="1400" dirty="0" smtClean="0"/>
                  <a:t>adolescentes, </a:t>
                </a:r>
                <a:r>
                  <a:rPr lang="es-SV" sz="1400" i="1" dirty="0" smtClean="0"/>
                  <a:t>(No es requisito registrar los datos personales de la persona que da aviso) </a:t>
                </a:r>
                <a:endParaRPr lang="en-GB" sz="1400" i="1" dirty="0"/>
              </a:p>
            </p:txBody>
          </p:sp>
        </p:grpSp>
        <p:sp>
          <p:nvSpPr>
            <p:cNvPr id="51" name="Oval 34"/>
            <p:cNvSpPr/>
            <p:nvPr/>
          </p:nvSpPr>
          <p:spPr>
            <a:xfrm>
              <a:off x="472865" y="6799485"/>
              <a:ext cx="188925" cy="183708"/>
            </a:xfrm>
            <a:prstGeom prst="ellipse">
              <a:avLst/>
            </a:prstGeom>
            <a:solidFill>
              <a:srgbClr val="5DC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4340243" y="6630213"/>
            <a:ext cx="3450617" cy="1928162"/>
            <a:chOff x="4316549" y="6646713"/>
            <a:chExt cx="3450617" cy="1928162"/>
          </a:xfrm>
        </p:grpSpPr>
        <p:grpSp>
          <p:nvGrpSpPr>
            <p:cNvPr id="31" name="Group 64"/>
            <p:cNvGrpSpPr/>
            <p:nvPr/>
          </p:nvGrpSpPr>
          <p:grpSpPr>
            <a:xfrm>
              <a:off x="4522963" y="6646713"/>
              <a:ext cx="3244203" cy="1928162"/>
              <a:chOff x="1513650" y="1382143"/>
              <a:chExt cx="3244203" cy="1928162"/>
            </a:xfrm>
          </p:grpSpPr>
          <p:sp>
            <p:nvSpPr>
              <p:cNvPr id="32" name="TextBox 65"/>
              <p:cNvSpPr txBox="1"/>
              <p:nvPr/>
            </p:nvSpPr>
            <p:spPr>
              <a:xfrm>
                <a:off x="1513650" y="1382143"/>
                <a:ext cx="21900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614 </a:t>
                </a:r>
                <a:r>
                  <a:rPr lang="en-US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denuncias</a:t>
                </a:r>
                <a:endParaRPr lang="en-GB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33" name="Rectangle 66"/>
              <p:cNvSpPr/>
              <p:nvPr/>
            </p:nvSpPr>
            <p:spPr>
              <a:xfrm>
                <a:off x="1513650" y="1709867"/>
                <a:ext cx="3244203" cy="1600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400" dirty="0"/>
                  <a:t>Es el medio a través del cual una persona directamente perjudicada o no, informa </a:t>
                </a:r>
                <a:r>
                  <a:rPr lang="es-SV" sz="1400" dirty="0" smtClean="0"/>
                  <a:t>en Junta de Protección, un </a:t>
                </a:r>
                <a:r>
                  <a:rPr lang="es-SV" sz="1400" dirty="0"/>
                  <a:t>hecho que constituye una amenaza o vulneración a</a:t>
                </a:r>
                <a:r>
                  <a:rPr lang="es-SV" sz="1400" dirty="0" smtClean="0"/>
                  <a:t> </a:t>
                </a:r>
                <a:r>
                  <a:rPr lang="es-SV" sz="1400" dirty="0"/>
                  <a:t>derechos de </a:t>
                </a:r>
                <a:r>
                  <a:rPr lang="es-SV" sz="1400" dirty="0" smtClean="0"/>
                  <a:t>niñas, niños </a:t>
                </a:r>
                <a:r>
                  <a:rPr lang="es-SV" sz="1400" dirty="0"/>
                  <a:t>y</a:t>
                </a:r>
                <a:r>
                  <a:rPr lang="es-SV" sz="1400" dirty="0" smtClean="0"/>
                  <a:t> adolescentes.</a:t>
                </a:r>
              </a:p>
              <a:p>
                <a:pPr algn="just"/>
                <a:r>
                  <a:rPr lang="es-ES_tradnl" sz="1400" i="1" dirty="0" smtClean="0"/>
                  <a:t>(Es requisito </a:t>
                </a:r>
                <a:r>
                  <a:rPr lang="es-SV" sz="1400" i="1" dirty="0"/>
                  <a:t>registrar los datos personales de la persona que </a:t>
                </a:r>
                <a:r>
                  <a:rPr lang="es-SV" sz="1400" i="1" dirty="0" smtClean="0"/>
                  <a:t>denuncia)</a:t>
                </a:r>
                <a:endParaRPr lang="en-GB" sz="1400" i="1" dirty="0"/>
              </a:p>
            </p:txBody>
          </p:sp>
        </p:grpSp>
        <p:sp>
          <p:nvSpPr>
            <p:cNvPr id="54" name="Oval 34"/>
            <p:cNvSpPr/>
            <p:nvPr/>
          </p:nvSpPr>
          <p:spPr>
            <a:xfrm>
              <a:off x="4316549" y="6799485"/>
              <a:ext cx="188925" cy="183708"/>
            </a:xfrm>
            <a:prstGeom prst="ellipse">
              <a:avLst/>
            </a:prstGeom>
            <a:solidFill>
              <a:srgbClr val="EC6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7" name="76 Grupo"/>
          <p:cNvGrpSpPr/>
          <p:nvPr/>
        </p:nvGrpSpPr>
        <p:grpSpPr>
          <a:xfrm>
            <a:off x="8160321" y="6646713"/>
            <a:ext cx="3433890" cy="1928162"/>
            <a:chOff x="8200077" y="6646713"/>
            <a:chExt cx="3433890" cy="1928162"/>
          </a:xfrm>
        </p:grpSpPr>
        <p:grpSp>
          <p:nvGrpSpPr>
            <p:cNvPr id="43" name="Group 64"/>
            <p:cNvGrpSpPr/>
            <p:nvPr/>
          </p:nvGrpSpPr>
          <p:grpSpPr>
            <a:xfrm>
              <a:off x="8389764" y="6646713"/>
              <a:ext cx="3244203" cy="1928162"/>
              <a:chOff x="1513650" y="1382143"/>
              <a:chExt cx="3244203" cy="1928162"/>
            </a:xfrm>
          </p:grpSpPr>
          <p:sp>
            <p:nvSpPr>
              <p:cNvPr id="44" name="TextBox 65"/>
              <p:cNvSpPr txBox="1"/>
              <p:nvPr/>
            </p:nvSpPr>
            <p:spPr>
              <a:xfrm>
                <a:off x="1513650" y="1382143"/>
                <a:ext cx="17604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24 de </a:t>
                </a:r>
                <a:r>
                  <a:rPr lang="en-US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oficio</a:t>
                </a:r>
                <a:endParaRPr lang="en-GB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45" name="Rectangle 66"/>
              <p:cNvSpPr/>
              <p:nvPr/>
            </p:nvSpPr>
            <p:spPr>
              <a:xfrm>
                <a:off x="1513650" y="1709867"/>
                <a:ext cx="3244203" cy="1600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400" dirty="0"/>
                  <a:t>F</a:t>
                </a:r>
                <a:r>
                  <a:rPr lang="es-SV" sz="1400" dirty="0" smtClean="0"/>
                  <a:t>orma </a:t>
                </a:r>
                <a:r>
                  <a:rPr lang="es-SV" sz="1400" dirty="0"/>
                  <a:t>de inicio del procedimiento administrativo, cuando la misma </a:t>
                </a:r>
                <a:r>
                  <a:rPr lang="es-SV" sz="1400" dirty="0" smtClean="0"/>
                  <a:t>autoridad (CONNA)  </a:t>
                </a:r>
                <a:r>
                  <a:rPr lang="es-SV" sz="1400" dirty="0"/>
                  <a:t>es quien ha tenido el conocimiento, de una acción u omisión que posiblemente constituya una amenaza o vulneración de derechos, sin haber mediado un aviso o </a:t>
                </a:r>
                <a:r>
                  <a:rPr lang="es-SV" sz="1400" dirty="0" smtClean="0"/>
                  <a:t>denuncia. </a:t>
                </a:r>
                <a:endParaRPr lang="en-GB" sz="1400" dirty="0"/>
              </a:p>
            </p:txBody>
          </p:sp>
        </p:grpSp>
        <p:sp>
          <p:nvSpPr>
            <p:cNvPr id="55" name="Oval 34"/>
            <p:cNvSpPr/>
            <p:nvPr/>
          </p:nvSpPr>
          <p:spPr>
            <a:xfrm>
              <a:off x="8200077" y="6799485"/>
              <a:ext cx="188925" cy="183708"/>
            </a:xfrm>
            <a:prstGeom prst="ellipse">
              <a:avLst/>
            </a:prstGeom>
            <a:solidFill>
              <a:srgbClr val="F4CF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Ellipse 256"/>
          <p:cNvGrpSpPr>
            <a:grpSpLocks/>
          </p:cNvGrpSpPr>
          <p:nvPr/>
        </p:nvGrpSpPr>
        <p:grpSpPr bwMode="auto">
          <a:xfrm>
            <a:off x="6202599" y="5676024"/>
            <a:ext cx="3343435" cy="783867"/>
            <a:chOff x="4712208" y="4803648"/>
            <a:chExt cx="2822448" cy="621792"/>
          </a:xfrm>
        </p:grpSpPr>
        <p:pic>
          <p:nvPicPr>
            <p:cNvPr id="35" name="Ellipse 256"/>
            <p:cNvPicPr>
              <a:picLocks noChangeArrowheads="1"/>
            </p:cNvPicPr>
            <p:nvPr/>
          </p:nvPicPr>
          <p:blipFill>
            <a:blip r:embed="rId4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Text Box 369"/>
            <p:cNvSpPr txBox="1">
              <a:spLocks noChangeArrowheads="1"/>
            </p:cNvSpPr>
            <p:nvPr/>
          </p:nvSpPr>
          <p:spPr bwMode="auto">
            <a:xfrm>
              <a:off x="5048563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15" name="Rectangle 30"/>
          <p:cNvSpPr/>
          <p:nvPr/>
        </p:nvSpPr>
        <p:spPr>
          <a:xfrm>
            <a:off x="6785459" y="3263392"/>
            <a:ext cx="1641461" cy="67710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88.05%</a:t>
            </a:r>
          </a:p>
          <a:p>
            <a:r>
              <a:rPr lang="ms-MY" sz="1400" dirty="0" smtClean="0">
                <a:latin typeface="Source Sans Pro" pitchFamily="34" charset="0"/>
              </a:rPr>
              <a:t>4,701 avisos</a:t>
            </a:r>
            <a:endParaRPr lang="ms-MY" sz="1400" dirty="0">
              <a:latin typeface="Source Sans Pro" pitchFamily="34" charset="0"/>
            </a:endParaRPr>
          </a:p>
        </p:txBody>
      </p:sp>
      <p:sp>
        <p:nvSpPr>
          <p:cNvPr id="61" name="Rectangle 91"/>
          <p:cNvSpPr/>
          <p:nvPr/>
        </p:nvSpPr>
        <p:spPr>
          <a:xfrm>
            <a:off x="875094" y="3199085"/>
            <a:ext cx="228055" cy="1950460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2" name="Rectangle 92"/>
          <p:cNvSpPr/>
          <p:nvPr/>
        </p:nvSpPr>
        <p:spPr>
          <a:xfrm>
            <a:off x="1274888" y="3919165"/>
            <a:ext cx="4624595" cy="1509533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Calibri Light" panose="020F0302020204030204" pitchFamily="34" charset="0"/>
              </a:rPr>
              <a:t>4,701 provienen de avisos (88.05%), 614 por denuncias (11.50%) y 24 son por actuaciones de oficio (0.45%)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2278815" y="3476868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_tradnl" sz="1800" b="1" dirty="0" smtClean="0">
                <a:latin typeface="Source Sans Pro" pitchFamily="34" charset="0"/>
                <a:ea typeface="+mj-ea"/>
                <a:cs typeface="+mj-cs"/>
              </a:rPr>
              <a:t>5,339 casos recibidos</a:t>
            </a:r>
            <a:endParaRPr lang="es-SV" sz="1800" b="1" dirty="0">
              <a:latin typeface="Source Sans Pro" pitchFamily="34" charset="0"/>
              <a:ea typeface="+mj-ea"/>
              <a:cs typeface="+mj-cs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0002530" y="4583415"/>
            <a:ext cx="1701093" cy="677107"/>
            <a:chOff x="9828362" y="4818198"/>
            <a:chExt cx="1701093" cy="677107"/>
          </a:xfrm>
        </p:grpSpPr>
        <p:sp>
          <p:nvSpPr>
            <p:cNvPr id="56" name="Rectangle 30"/>
            <p:cNvSpPr/>
            <p:nvPr/>
          </p:nvSpPr>
          <p:spPr>
            <a:xfrm>
              <a:off x="10043161" y="4818198"/>
              <a:ext cx="1486294" cy="67710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b="1" dirty="0" smtClean="0">
                  <a:solidFill>
                    <a:schemeClr val="accent1">
                      <a:lumMod val="75000"/>
                    </a:schemeClr>
                  </a:solidFill>
                  <a:latin typeface="Source Sans Pro" pitchFamily="34" charset="0"/>
                </a:rPr>
                <a:t>11.50%</a:t>
              </a:r>
            </a:p>
            <a:p>
              <a:r>
                <a:rPr lang="ms-MY" sz="1400" dirty="0" smtClean="0">
                  <a:latin typeface="Source Sans Pro" pitchFamily="34" charset="0"/>
                </a:rPr>
                <a:t>614 denuncias</a:t>
              </a:r>
              <a:endParaRPr lang="ms-MY" sz="1400" dirty="0">
                <a:latin typeface="Source Sans Pro" pitchFamily="34" charset="0"/>
              </a:endParaRPr>
            </a:p>
          </p:txBody>
        </p:sp>
        <p:sp>
          <p:nvSpPr>
            <p:cNvPr id="37" name="Oval 34"/>
            <p:cNvSpPr/>
            <p:nvPr/>
          </p:nvSpPr>
          <p:spPr>
            <a:xfrm>
              <a:off x="9828362" y="5064897"/>
              <a:ext cx="188925" cy="183708"/>
            </a:xfrm>
            <a:prstGeom prst="ellipse">
              <a:avLst/>
            </a:prstGeom>
            <a:solidFill>
              <a:srgbClr val="EC6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8978567" y="5472957"/>
            <a:ext cx="1313528" cy="850659"/>
            <a:chOff x="8978567" y="5707740"/>
            <a:chExt cx="1313528" cy="850659"/>
          </a:xfrm>
        </p:grpSpPr>
        <p:sp>
          <p:nvSpPr>
            <p:cNvPr id="57" name="Rectangle 30"/>
            <p:cNvSpPr/>
            <p:nvPr/>
          </p:nvSpPr>
          <p:spPr>
            <a:xfrm>
              <a:off x="8978567" y="5881291"/>
              <a:ext cx="1313528" cy="677108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b="1" dirty="0" smtClean="0">
                  <a:solidFill>
                    <a:schemeClr val="accent1">
                      <a:lumMod val="75000"/>
                    </a:schemeClr>
                  </a:solidFill>
                  <a:latin typeface="Source Sans Pro" pitchFamily="34" charset="0"/>
                </a:rPr>
                <a:t>0.45%</a:t>
              </a:r>
            </a:p>
            <a:p>
              <a:r>
                <a:rPr lang="ms-MY" sz="1400" dirty="0" smtClean="0">
                  <a:latin typeface="Source Sans Pro" pitchFamily="34" charset="0"/>
                </a:rPr>
                <a:t>24 de oficio</a:t>
              </a:r>
              <a:endParaRPr lang="ms-MY" sz="1400" dirty="0">
                <a:latin typeface="Source Sans Pro" pitchFamily="34" charset="0"/>
              </a:endParaRPr>
            </a:p>
          </p:txBody>
        </p:sp>
        <p:sp>
          <p:nvSpPr>
            <p:cNvPr id="38" name="Oval 34"/>
            <p:cNvSpPr/>
            <p:nvPr/>
          </p:nvSpPr>
          <p:spPr>
            <a:xfrm>
              <a:off x="9235619" y="5707740"/>
              <a:ext cx="188925" cy="183708"/>
            </a:xfrm>
            <a:prstGeom prst="ellipse">
              <a:avLst/>
            </a:prstGeom>
            <a:solidFill>
              <a:srgbClr val="F4CF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4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6082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111 Conector recto"/>
          <p:cNvCxnSpPr/>
          <p:nvPr/>
        </p:nvCxnSpPr>
        <p:spPr>
          <a:xfrm>
            <a:off x="2207091" y="4684032"/>
            <a:ext cx="7744578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4" y="1188933"/>
            <a:ext cx="10914823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Gráfica 3</a:t>
            </a: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N</a:t>
            </a:r>
            <a:r>
              <a:rPr lang="es-SV" sz="1800" b="1" dirty="0" smtClean="0">
                <a:latin typeface="Source Sans Pro Light" pitchFamily="34" charset="0"/>
              </a:rPr>
              <a:t>iñas</a:t>
            </a:r>
            <a:r>
              <a:rPr lang="es-SV" sz="1800" b="1" dirty="0">
                <a:latin typeface="Source Sans Pro Light" pitchFamily="34" charset="0"/>
              </a:rPr>
              <a:t>, niños y </a:t>
            </a:r>
            <a:r>
              <a:rPr lang="es-SV" sz="1800" b="1" dirty="0" smtClean="0">
                <a:latin typeface="Source Sans Pro Light" pitchFamily="34" charset="0"/>
              </a:rPr>
              <a:t>adolescentes</a:t>
            </a: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 algn="ctr"/>
            <a:endParaRPr lang="es-SV" sz="1800" b="1" dirty="0" smtClean="0">
              <a:latin typeface="Source Sans Pro Light" pitchFamily="34" charset="0"/>
            </a:endParaRPr>
          </a:p>
          <a:p>
            <a:pPr marL="342900" lvl="0" indent="-342900" algn="ctr"/>
            <a:r>
              <a:rPr lang="es-SV" sz="1800" b="1" dirty="0" smtClean="0">
                <a:latin typeface="Source Sans Pro Light" pitchFamily="34" charset="0"/>
              </a:rPr>
              <a:t>6,147 presuntas víctimas de amenazas o vulneraciones a sus derechos.</a:t>
            </a:r>
            <a:endParaRPr lang="es-SV" sz="1800" b="1" dirty="0">
              <a:latin typeface="Source Sans Pro Light" pitchFamily="34" charset="0"/>
            </a:endParaRPr>
          </a:p>
        </p:txBody>
      </p:sp>
      <p:cxnSp>
        <p:nvCxnSpPr>
          <p:cNvPr id="195" name="194 Conector recto"/>
          <p:cNvCxnSpPr/>
          <p:nvPr/>
        </p:nvCxnSpPr>
        <p:spPr>
          <a:xfrm>
            <a:off x="6075361" y="3157600"/>
            <a:ext cx="0" cy="406342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195 Conector recto"/>
          <p:cNvCxnSpPr/>
          <p:nvPr/>
        </p:nvCxnSpPr>
        <p:spPr>
          <a:xfrm>
            <a:off x="6072547" y="5817804"/>
            <a:ext cx="0" cy="277537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5 Grupo"/>
          <p:cNvGrpSpPr/>
          <p:nvPr/>
        </p:nvGrpSpPr>
        <p:grpSpPr>
          <a:xfrm>
            <a:off x="5153546" y="6151639"/>
            <a:ext cx="2450051" cy="1058937"/>
            <a:chOff x="8424207" y="5400853"/>
            <a:chExt cx="2450051" cy="1058937"/>
          </a:xfrm>
        </p:grpSpPr>
        <p:grpSp>
          <p:nvGrpSpPr>
            <p:cNvPr id="117" name="Ellipse 256"/>
            <p:cNvGrpSpPr>
              <a:grpSpLocks/>
            </p:cNvGrpSpPr>
            <p:nvPr/>
          </p:nvGrpSpPr>
          <p:grpSpPr bwMode="auto">
            <a:xfrm>
              <a:off x="8424207" y="6079405"/>
              <a:ext cx="689779" cy="314278"/>
              <a:chOff x="4712208" y="4803648"/>
              <a:chExt cx="2822448" cy="621792"/>
            </a:xfrm>
          </p:grpSpPr>
          <p:pic>
            <p:nvPicPr>
              <p:cNvPr id="122" name="Ellipse 256"/>
              <p:cNvPicPr>
                <a:picLocks noChangeArrowheads="1"/>
              </p:cNvPicPr>
              <p:nvPr/>
            </p:nvPicPr>
            <p:blipFill>
              <a:blip r:embed="rId4" cstate="print">
                <a:lum bright="6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2208" y="4803648"/>
                <a:ext cx="2822448" cy="6217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" name="Text Box 369"/>
              <p:cNvSpPr txBox="1">
                <a:spLocks noChangeArrowheads="1"/>
              </p:cNvSpPr>
              <p:nvPr/>
            </p:nvSpPr>
            <p:spPr bwMode="auto">
              <a:xfrm>
                <a:off x="5129610" y="4897422"/>
                <a:ext cx="1985245" cy="434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endParaRPr lang="fr-FR" noProof="1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endParaRPr>
              </a:p>
            </p:txBody>
          </p:sp>
        </p:grpSp>
        <p:sp>
          <p:nvSpPr>
            <p:cNvPr id="100" name="Rectangle 36"/>
            <p:cNvSpPr/>
            <p:nvPr/>
          </p:nvSpPr>
          <p:spPr>
            <a:xfrm>
              <a:off x="8971073" y="5553273"/>
              <a:ext cx="1520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2400" b="1" dirty="0" smtClean="0">
                  <a:solidFill>
                    <a:schemeClr val="tx2"/>
                  </a:solidFill>
                  <a:latin typeface="Source Sans Pro" pitchFamily="34" charset="0"/>
                </a:rPr>
                <a:t> 3.50%</a:t>
              </a:r>
              <a:endParaRPr lang="ms-MY" sz="2400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01" name="Rectangle 44"/>
            <p:cNvSpPr/>
            <p:nvPr/>
          </p:nvSpPr>
          <p:spPr>
            <a:xfrm>
              <a:off x="8977680" y="5936570"/>
              <a:ext cx="18965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600" b="1" dirty="0" smtClean="0">
                  <a:latin typeface="Source Sans Pro" pitchFamily="34" charset="0"/>
                </a:rPr>
                <a:t>215 </a:t>
              </a:r>
              <a:r>
                <a:rPr lang="ms-MY" sz="1200" b="1" dirty="0" smtClean="0">
                  <a:solidFill>
                    <a:schemeClr val="accent1">
                      <a:lumMod val="75000"/>
                    </a:schemeClr>
                  </a:solidFill>
                  <a:latin typeface="Source Sans Pro" pitchFamily="34" charset="0"/>
                </a:rPr>
                <a:t>se desconoce</a:t>
              </a:r>
            </a:p>
            <a:p>
              <a:r>
                <a:rPr lang="ms-MY" sz="1200" b="1" dirty="0" smtClean="0">
                  <a:solidFill>
                    <a:schemeClr val="accent1">
                      <a:lumMod val="75000"/>
                    </a:schemeClr>
                  </a:solidFill>
                  <a:latin typeface="Source Sans Pro" pitchFamily="34" charset="0"/>
                </a:rPr>
                <a:t>sexo y edad</a:t>
              </a:r>
              <a:endParaRPr lang="ms-MY" sz="1200" b="1" dirty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endParaRPr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8536711" y="5400853"/>
              <a:ext cx="505267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dirty="0" smtClean="0">
                  <a:ln w="10541" cmpd="sng">
                    <a:solidFill>
                      <a:schemeClr val="accent1">
                        <a:lumMod val="75000"/>
                      </a:schemeClr>
                    </a:solidFill>
                    <a:prstDash val="solid"/>
                  </a:ln>
                  <a:solidFill>
                    <a:schemeClr val="accent1">
                      <a:lumMod val="75000"/>
                    </a:schemeClr>
                  </a:solidFill>
                </a:rPr>
                <a:t>?</a:t>
              </a:r>
              <a:endParaRPr lang="es-ES" sz="5400" b="1" dirty="0">
                <a:ln w="10541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202" name="Rectangle 36"/>
          <p:cNvSpPr/>
          <p:nvPr/>
        </p:nvSpPr>
        <p:spPr>
          <a:xfrm>
            <a:off x="747676" y="2911309"/>
            <a:ext cx="5317407" cy="3385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tx2"/>
                </a:solidFill>
                <a:latin typeface="Source Sans Pro" pitchFamily="34" charset="0"/>
              </a:rPr>
              <a:t> Niñas y adolescentes mujeres</a:t>
            </a:r>
            <a:endParaRPr lang="ms-MY" sz="16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203" name="Rectangle 36"/>
          <p:cNvSpPr/>
          <p:nvPr/>
        </p:nvSpPr>
        <p:spPr>
          <a:xfrm>
            <a:off x="6089650" y="2926291"/>
            <a:ext cx="5358798" cy="3385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tx2"/>
                </a:solidFill>
                <a:latin typeface="Source Sans Pro" pitchFamily="34" charset="0"/>
              </a:rPr>
              <a:t> Niños y adolescentes hombres</a:t>
            </a:r>
            <a:endParaRPr lang="ms-MY" sz="16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152" name="Rectangle 103"/>
          <p:cNvSpPr/>
          <p:nvPr/>
        </p:nvSpPr>
        <p:spPr>
          <a:xfrm>
            <a:off x="6062092" y="5486585"/>
            <a:ext cx="1188000" cy="301986"/>
          </a:xfrm>
          <a:prstGeom prst="rect">
            <a:avLst/>
          </a:prstGeom>
          <a:solidFill>
            <a:srgbClr val="5DC39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103"/>
          <p:cNvSpPr/>
          <p:nvPr/>
        </p:nvSpPr>
        <p:spPr>
          <a:xfrm rot="10800000">
            <a:off x="4990600" y="5486585"/>
            <a:ext cx="1080000" cy="301986"/>
          </a:xfrm>
          <a:prstGeom prst="rect">
            <a:avLst/>
          </a:prstGeom>
          <a:solidFill>
            <a:srgbClr val="8064A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44"/>
          <p:cNvSpPr/>
          <p:nvPr/>
        </p:nvSpPr>
        <p:spPr>
          <a:xfrm>
            <a:off x="5128643" y="5252146"/>
            <a:ext cx="189657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0 a 7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231" name="TextBox 65"/>
          <p:cNvSpPr txBox="1"/>
          <p:nvPr/>
        </p:nvSpPr>
        <p:spPr>
          <a:xfrm>
            <a:off x="7377154" y="5452912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latin typeface="Source Sans Pro" panose="020B0503030403020204" pitchFamily="34" charset="0"/>
              </a:rPr>
              <a:t>797</a:t>
            </a: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, 12.97%</a:t>
            </a:r>
            <a:endParaRPr lang="en-GB" sz="1200" b="1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sp>
        <p:nvSpPr>
          <p:cNvPr id="234" name="TextBox 65"/>
          <p:cNvSpPr txBox="1"/>
          <p:nvPr/>
        </p:nvSpPr>
        <p:spPr>
          <a:xfrm>
            <a:off x="3641378" y="5452568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12.75% ,  </a:t>
            </a:r>
            <a:r>
              <a:rPr lang="en-US" sz="1200" b="1" dirty="0" smtClean="0">
                <a:latin typeface="Source Sans Pro" panose="020B0503030403020204" pitchFamily="34" charset="0"/>
              </a:rPr>
              <a:t>784</a:t>
            </a:r>
            <a:endParaRPr lang="en-GB" sz="1200" b="1" dirty="0">
              <a:latin typeface="Source Sans Pro" panose="020B0503030403020204" pitchFamily="34" charset="0"/>
            </a:endParaRPr>
          </a:p>
        </p:txBody>
      </p:sp>
      <p:sp>
        <p:nvSpPr>
          <p:cNvPr id="133" name="Rectangle 103"/>
          <p:cNvSpPr/>
          <p:nvPr/>
        </p:nvSpPr>
        <p:spPr>
          <a:xfrm>
            <a:off x="6085130" y="4931991"/>
            <a:ext cx="486000" cy="301986"/>
          </a:xfrm>
          <a:prstGeom prst="rect">
            <a:avLst/>
          </a:prstGeom>
          <a:solidFill>
            <a:srgbClr val="5DC39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103"/>
          <p:cNvSpPr/>
          <p:nvPr/>
        </p:nvSpPr>
        <p:spPr>
          <a:xfrm rot="10800000">
            <a:off x="5587570" y="4933945"/>
            <a:ext cx="504000" cy="301986"/>
          </a:xfrm>
          <a:prstGeom prst="rect">
            <a:avLst/>
          </a:prstGeom>
          <a:solidFill>
            <a:srgbClr val="8064A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44"/>
          <p:cNvSpPr/>
          <p:nvPr/>
        </p:nvSpPr>
        <p:spPr>
          <a:xfrm>
            <a:off x="5116742" y="4706442"/>
            <a:ext cx="189657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8 a 11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99" name="TextBox 65"/>
          <p:cNvSpPr txBox="1"/>
          <p:nvPr/>
        </p:nvSpPr>
        <p:spPr>
          <a:xfrm>
            <a:off x="6771630" y="4886907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latin typeface="Source Sans Pro" panose="020B0503030403020204" pitchFamily="34" charset="0"/>
              </a:rPr>
              <a:t>326</a:t>
            </a:r>
            <a:r>
              <a:rPr lang="en-US" sz="1200" b="1" dirty="0">
                <a:solidFill>
                  <a:schemeClr val="tx2"/>
                </a:solidFill>
                <a:latin typeface="Source Sans Pro" panose="020B0503030403020204" pitchFamily="34" charset="0"/>
              </a:rPr>
              <a:t>, </a:t>
            </a: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5.30% </a:t>
            </a:r>
            <a:endParaRPr lang="en-GB" sz="1200" b="1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sp>
        <p:nvSpPr>
          <p:cNvPr id="235" name="TextBox 65"/>
          <p:cNvSpPr txBox="1"/>
          <p:nvPr/>
        </p:nvSpPr>
        <p:spPr>
          <a:xfrm>
            <a:off x="4468322" y="4867608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6.04% , </a:t>
            </a:r>
            <a:r>
              <a:rPr lang="en-US" sz="1200" b="1" dirty="0" smtClean="0">
                <a:latin typeface="Source Sans Pro" panose="020B0503030403020204" pitchFamily="34" charset="0"/>
              </a:rPr>
              <a:t>371</a:t>
            </a:r>
            <a:endParaRPr lang="en-GB" sz="1200" b="1" dirty="0">
              <a:latin typeface="Source Sans Pro" panose="020B0503030403020204" pitchFamily="34" charset="0"/>
            </a:endParaRPr>
          </a:p>
        </p:txBody>
      </p:sp>
      <p:sp>
        <p:nvSpPr>
          <p:cNvPr id="163" name="Rectangle 103"/>
          <p:cNvSpPr/>
          <p:nvPr/>
        </p:nvSpPr>
        <p:spPr>
          <a:xfrm>
            <a:off x="6062687" y="4261996"/>
            <a:ext cx="398026" cy="301986"/>
          </a:xfrm>
          <a:prstGeom prst="rect">
            <a:avLst/>
          </a:prstGeom>
          <a:solidFill>
            <a:srgbClr val="5DC39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103"/>
          <p:cNvSpPr/>
          <p:nvPr/>
        </p:nvSpPr>
        <p:spPr>
          <a:xfrm rot="10800000">
            <a:off x="4934152" y="4261996"/>
            <a:ext cx="1152000" cy="301986"/>
          </a:xfrm>
          <a:prstGeom prst="rect">
            <a:avLst/>
          </a:prstGeom>
          <a:solidFill>
            <a:srgbClr val="8064A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44"/>
          <p:cNvSpPr/>
          <p:nvPr/>
        </p:nvSpPr>
        <p:spPr>
          <a:xfrm>
            <a:off x="5126267" y="4038416"/>
            <a:ext cx="189657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12 a 14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232" name="TextBox 65"/>
          <p:cNvSpPr txBox="1"/>
          <p:nvPr/>
        </p:nvSpPr>
        <p:spPr>
          <a:xfrm>
            <a:off x="6457900" y="4216951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latin typeface="Source Sans Pro" panose="020B0503030403020204" pitchFamily="34" charset="0"/>
              </a:rPr>
              <a:t>291</a:t>
            </a: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, 4.73%</a:t>
            </a:r>
            <a:endParaRPr lang="en-GB" sz="1200" b="1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sp>
        <p:nvSpPr>
          <p:cNvPr id="236" name="TextBox 65"/>
          <p:cNvSpPr txBox="1"/>
          <p:nvPr/>
        </p:nvSpPr>
        <p:spPr>
          <a:xfrm>
            <a:off x="3540309" y="4218223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13.62% ,  </a:t>
            </a:r>
            <a:r>
              <a:rPr lang="en-US" sz="1200" b="1" dirty="0" smtClean="0">
                <a:latin typeface="Source Sans Pro" panose="020B0503030403020204" pitchFamily="34" charset="0"/>
              </a:rPr>
              <a:t>837</a:t>
            </a:r>
            <a:endParaRPr lang="en-GB" sz="1200" b="1" dirty="0">
              <a:latin typeface="Source Sans Pro" panose="020B0503030403020204" pitchFamily="34" charset="0"/>
            </a:endParaRPr>
          </a:p>
        </p:txBody>
      </p:sp>
      <p:sp>
        <p:nvSpPr>
          <p:cNvPr id="89" name="Rectangle 44"/>
          <p:cNvSpPr/>
          <p:nvPr/>
        </p:nvSpPr>
        <p:spPr>
          <a:xfrm>
            <a:off x="5123310" y="3538329"/>
            <a:ext cx="1896578" cy="368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15 a 17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86" name="Rectangle 103"/>
          <p:cNvSpPr/>
          <p:nvPr/>
        </p:nvSpPr>
        <p:spPr>
          <a:xfrm>
            <a:off x="6075022" y="3766461"/>
            <a:ext cx="864000" cy="301986"/>
          </a:xfrm>
          <a:prstGeom prst="rect">
            <a:avLst/>
          </a:prstGeom>
          <a:solidFill>
            <a:srgbClr val="5DC39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103"/>
          <p:cNvSpPr/>
          <p:nvPr/>
        </p:nvSpPr>
        <p:spPr>
          <a:xfrm rot="10800000">
            <a:off x="3484495" y="3766461"/>
            <a:ext cx="2605155" cy="301986"/>
          </a:xfrm>
          <a:prstGeom prst="rect">
            <a:avLst/>
          </a:prstGeom>
          <a:solidFill>
            <a:srgbClr val="8064A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3" name="TextBox 65"/>
          <p:cNvSpPr txBox="1"/>
          <p:nvPr/>
        </p:nvSpPr>
        <p:spPr>
          <a:xfrm>
            <a:off x="7165419" y="3722349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latin typeface="Source Sans Pro" panose="020B0503030403020204" pitchFamily="34" charset="0"/>
              </a:rPr>
              <a:t>616</a:t>
            </a: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,  10.02%  </a:t>
            </a:r>
            <a:endParaRPr lang="en-GB" sz="1200" b="1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sp>
        <p:nvSpPr>
          <p:cNvPr id="237" name="TextBox 65"/>
          <p:cNvSpPr txBox="1"/>
          <p:nvPr/>
        </p:nvSpPr>
        <p:spPr>
          <a:xfrm>
            <a:off x="2323643" y="3722099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chemeClr val="tx2"/>
                </a:solidFill>
                <a:latin typeface="Source Sans Pro" panose="020B0503030403020204" pitchFamily="34" charset="0"/>
              </a:rPr>
              <a:t>31.07%, </a:t>
            </a:r>
            <a:r>
              <a:rPr lang="en-US" sz="1200" b="1" dirty="0" smtClean="0">
                <a:latin typeface="Source Sans Pro" panose="020B0503030403020204" pitchFamily="34" charset="0"/>
              </a:rPr>
              <a:t>1,910</a:t>
            </a:r>
            <a:endParaRPr lang="en-GB" sz="1200" b="1" dirty="0">
              <a:latin typeface="Source Sans Pro" panose="020B0503030403020204" pitchFamily="34" charset="0"/>
            </a:endParaRPr>
          </a:p>
        </p:txBody>
      </p:sp>
      <p:sp>
        <p:nvSpPr>
          <p:cNvPr id="238" name="Rectangle 91"/>
          <p:cNvSpPr/>
          <p:nvPr/>
        </p:nvSpPr>
        <p:spPr>
          <a:xfrm>
            <a:off x="761058" y="7372517"/>
            <a:ext cx="228055" cy="1242246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39" name="Rectangle 92"/>
          <p:cNvSpPr/>
          <p:nvPr/>
        </p:nvSpPr>
        <p:spPr>
          <a:xfrm>
            <a:off x="1160852" y="7421270"/>
            <a:ext cx="1011337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Calibri Light" panose="020F0302020204030204" pitchFamily="34" charset="0"/>
              </a:rPr>
              <a:t>De enero a mayo 2016, </a:t>
            </a:r>
            <a:r>
              <a:rPr lang="es-SV" sz="1600" dirty="0">
                <a:latin typeface="Calibri Light" panose="020F0302020204030204" pitchFamily="34" charset="0"/>
              </a:rPr>
              <a:t>el total de presuntas víctimas ascendió a </a:t>
            </a:r>
            <a:r>
              <a:rPr lang="es-SV" sz="1600" dirty="0" smtClean="0">
                <a:latin typeface="Calibri Light" panose="020F0302020204030204" pitchFamily="34" charset="0"/>
              </a:rPr>
              <a:t>6,147 personas</a:t>
            </a:r>
            <a:r>
              <a:rPr lang="es-SV" sz="1600" dirty="0">
                <a:latin typeface="Calibri Light" panose="020F0302020204030204" pitchFamily="34" charset="0"/>
              </a:rPr>
              <a:t>; el </a:t>
            </a:r>
            <a:r>
              <a:rPr lang="es-SV" sz="1600" dirty="0" smtClean="0">
                <a:latin typeface="Calibri Light" panose="020F0302020204030204" pitchFamily="34" charset="0"/>
              </a:rPr>
              <a:t>44.69% </a:t>
            </a:r>
            <a:r>
              <a:rPr lang="es-SV" sz="1600" dirty="0">
                <a:latin typeface="Calibri Light" panose="020F0302020204030204" pitchFamily="34" charset="0"/>
              </a:rPr>
              <a:t>fue en detrimento de las adolescentes mujeres, el  </a:t>
            </a:r>
            <a:r>
              <a:rPr lang="es-SV" sz="1600" dirty="0" smtClean="0">
                <a:latin typeface="Calibri Light" panose="020F0302020204030204" pitchFamily="34" charset="0"/>
              </a:rPr>
              <a:t>18.79% </a:t>
            </a:r>
            <a:r>
              <a:rPr lang="es-SV" sz="1600" dirty="0">
                <a:latin typeface="Calibri Light" panose="020F0302020204030204" pitchFamily="34" charset="0"/>
              </a:rPr>
              <a:t>en </a:t>
            </a:r>
            <a:r>
              <a:rPr lang="es-SV" sz="1600" dirty="0" smtClean="0">
                <a:latin typeface="Calibri Light" panose="020F0302020204030204" pitchFamily="34" charset="0"/>
              </a:rPr>
              <a:t>niñas</a:t>
            </a:r>
            <a:r>
              <a:rPr lang="es-SV" sz="1600" dirty="0">
                <a:latin typeface="Calibri Light" panose="020F0302020204030204" pitchFamily="34" charset="0"/>
              </a:rPr>
              <a:t>, el </a:t>
            </a:r>
            <a:r>
              <a:rPr lang="es-SV" sz="1600" dirty="0" smtClean="0">
                <a:latin typeface="Calibri Light" panose="020F0302020204030204" pitchFamily="34" charset="0"/>
              </a:rPr>
              <a:t>18.27% </a:t>
            </a:r>
            <a:r>
              <a:rPr lang="es-SV" sz="1600" dirty="0">
                <a:latin typeface="Calibri Light" panose="020F0302020204030204" pitchFamily="34" charset="0"/>
              </a:rPr>
              <a:t>en </a:t>
            </a:r>
            <a:r>
              <a:rPr lang="es-SV" sz="1600" dirty="0" smtClean="0">
                <a:latin typeface="Calibri Light" panose="020F0302020204030204" pitchFamily="34" charset="0"/>
              </a:rPr>
              <a:t>niños </a:t>
            </a:r>
            <a:r>
              <a:rPr lang="es-SV" sz="1600" dirty="0">
                <a:latin typeface="Calibri Light" panose="020F0302020204030204" pitchFamily="34" charset="0"/>
              </a:rPr>
              <a:t>y el </a:t>
            </a:r>
            <a:r>
              <a:rPr lang="es-SV" sz="1600" dirty="0" smtClean="0">
                <a:latin typeface="Calibri Light" panose="020F0302020204030204" pitchFamily="34" charset="0"/>
              </a:rPr>
              <a:t>14.76% </a:t>
            </a:r>
            <a:r>
              <a:rPr lang="es-SV" sz="1600" dirty="0">
                <a:latin typeface="Calibri Light" panose="020F0302020204030204" pitchFamily="34" charset="0"/>
              </a:rPr>
              <a:t>en adolescentes hombres. 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Calibri Light" panose="020F0302020204030204" pitchFamily="34" charset="0"/>
              <a:cs typeface="Arial" pitchFamily="34" charset="0"/>
            </a:endParaRPr>
          </a:p>
        </p:txBody>
      </p:sp>
      <p:sp>
        <p:nvSpPr>
          <p:cNvPr id="240" name="239 Rectángulo"/>
          <p:cNvSpPr/>
          <p:nvPr/>
        </p:nvSpPr>
        <p:spPr>
          <a:xfrm>
            <a:off x="1191605" y="8239002"/>
            <a:ext cx="908290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000" b="1" dirty="0" smtClean="0"/>
              <a:t>* Se desconoce sexo y edad:</a:t>
            </a:r>
            <a:r>
              <a:rPr lang="es-SV" sz="1000" dirty="0" smtClean="0"/>
              <a:t> al </a:t>
            </a:r>
            <a:r>
              <a:rPr lang="es-SV" sz="1000" dirty="0"/>
              <a:t>momento de la recepción del caso la persona que da aviso o denunciante no pudo establecer el sexo o edad de la niña, niño o adolescente.</a:t>
            </a:r>
          </a:p>
        </p:txBody>
      </p:sp>
      <p:sp>
        <p:nvSpPr>
          <p:cNvPr id="241" name="240 Rectángulo"/>
          <p:cNvSpPr/>
          <p:nvPr/>
        </p:nvSpPr>
        <p:spPr>
          <a:xfrm>
            <a:off x="1191604" y="8012110"/>
            <a:ext cx="101569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100" b="1" dirty="0"/>
              <a:t>Nota: </a:t>
            </a:r>
            <a:r>
              <a:rPr lang="es-SV" sz="1100" dirty="0"/>
              <a:t>e</a:t>
            </a:r>
            <a:r>
              <a:rPr lang="es-SV" sz="1100" dirty="0" smtClean="0"/>
              <a:t>xisten </a:t>
            </a:r>
            <a:r>
              <a:rPr lang="es-SV" sz="1100" dirty="0"/>
              <a:t>casos donde se identifica a más de una niña, niño o adolescente, por lo tanto la cantidad de </a:t>
            </a:r>
            <a:r>
              <a:rPr lang="es-SV" sz="1100" dirty="0" smtClean="0"/>
              <a:t>presuntas </a:t>
            </a:r>
            <a:r>
              <a:rPr lang="es-SV" sz="1100" dirty="0"/>
              <a:t>víctimas es superior al total de casos recibidos.</a:t>
            </a:r>
          </a:p>
        </p:txBody>
      </p:sp>
      <p:sp>
        <p:nvSpPr>
          <p:cNvPr id="245" name="Rectangle 36"/>
          <p:cNvSpPr/>
          <p:nvPr/>
        </p:nvSpPr>
        <p:spPr>
          <a:xfrm>
            <a:off x="10303758" y="3553686"/>
            <a:ext cx="1302061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800" b="1" dirty="0" smtClean="0">
                <a:solidFill>
                  <a:schemeClr val="tx2"/>
                </a:solidFill>
                <a:latin typeface="Source Sans Pro" pitchFamily="34" charset="0"/>
              </a:rPr>
              <a:t>14.76</a:t>
            </a:r>
            <a:r>
              <a:rPr lang="ms-MY" sz="1800" dirty="0" smtClean="0">
                <a:solidFill>
                  <a:schemeClr val="tx2"/>
                </a:solidFill>
                <a:latin typeface="Source Sans Pro" pitchFamily="34" charset="0"/>
              </a:rPr>
              <a:t>%</a:t>
            </a:r>
            <a:endParaRPr lang="ms-MY" sz="18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246" name="Rectangle 44"/>
          <p:cNvSpPr/>
          <p:nvPr/>
        </p:nvSpPr>
        <p:spPr>
          <a:xfrm>
            <a:off x="10335765" y="3824497"/>
            <a:ext cx="162400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400" b="1" dirty="0" smtClean="0">
                <a:latin typeface="Source Sans Pro" pitchFamily="34" charset="0"/>
              </a:rPr>
              <a:t>907</a:t>
            </a:r>
          </a:p>
          <a:p>
            <a:r>
              <a:rPr lang="ms-MY" sz="1000" dirty="0" smtClean="0">
                <a:solidFill>
                  <a:srgbClr val="376092"/>
                </a:solidFill>
                <a:latin typeface="Source Sans Pro" pitchFamily="34" charset="0"/>
              </a:rPr>
              <a:t>Adolescentes</a:t>
            </a:r>
          </a:p>
          <a:p>
            <a:r>
              <a:rPr lang="ms-MY" sz="1000" dirty="0" smtClean="0">
                <a:solidFill>
                  <a:srgbClr val="376092"/>
                </a:solidFill>
                <a:latin typeface="Source Sans Pro" pitchFamily="34" charset="0"/>
              </a:rPr>
              <a:t>hombres</a:t>
            </a:r>
            <a:endParaRPr lang="ms-MY" sz="1000" dirty="0">
              <a:solidFill>
                <a:srgbClr val="376092"/>
              </a:solidFill>
              <a:latin typeface="Source Sans Pro" pitchFamily="34" charset="0"/>
            </a:endParaRPr>
          </a:p>
        </p:txBody>
      </p:sp>
      <p:sp>
        <p:nvSpPr>
          <p:cNvPr id="267" name="Rectangle 45"/>
          <p:cNvSpPr/>
          <p:nvPr/>
        </p:nvSpPr>
        <p:spPr>
          <a:xfrm>
            <a:off x="1373921" y="6151388"/>
            <a:ext cx="1302009" cy="46166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2400" b="1" dirty="0" smtClean="0">
                <a:solidFill>
                  <a:schemeClr val="tx2"/>
                </a:solidFill>
                <a:latin typeface="Source Sans Pro" pitchFamily="34" charset="0"/>
              </a:rPr>
              <a:t>63.48%</a:t>
            </a:r>
            <a:endParaRPr lang="ms-MY" sz="24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268" name="Rectangle 46"/>
          <p:cNvSpPr/>
          <p:nvPr/>
        </p:nvSpPr>
        <p:spPr>
          <a:xfrm>
            <a:off x="1359583" y="6477171"/>
            <a:ext cx="18564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600" b="1" dirty="0" smtClean="0">
                <a:latin typeface="Source Sans Pro" pitchFamily="34" charset="0"/>
              </a:rPr>
              <a:t>3,902 </a:t>
            </a:r>
            <a:r>
              <a:rPr lang="ms-MY" sz="1200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niñas </a:t>
            </a:r>
            <a:r>
              <a:rPr lang="ms-MY" sz="1200" b="1" dirty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y </a:t>
            </a:r>
            <a:r>
              <a:rPr lang="ms-MY" sz="1200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adolescentes </a:t>
            </a:r>
            <a:r>
              <a:rPr lang="ms-MY" sz="1200" b="1" dirty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mujeres</a:t>
            </a:r>
          </a:p>
        </p:txBody>
      </p:sp>
      <p:sp>
        <p:nvSpPr>
          <p:cNvPr id="22" name="21 Trapecio"/>
          <p:cNvSpPr/>
          <p:nvPr/>
        </p:nvSpPr>
        <p:spPr>
          <a:xfrm rot="7084166">
            <a:off x="1883137" y="4633264"/>
            <a:ext cx="213927" cy="246757"/>
          </a:xfrm>
          <a:prstGeom prst="trapezoid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3" name="22 Acorde"/>
          <p:cNvSpPr/>
          <p:nvPr/>
        </p:nvSpPr>
        <p:spPr>
          <a:xfrm rot="6018983">
            <a:off x="1306095" y="4142002"/>
            <a:ext cx="407317" cy="917211"/>
          </a:xfrm>
          <a:prstGeom prst="chord">
            <a:avLst>
              <a:gd name="adj1" fmla="val 9477828"/>
              <a:gd name="adj2" fmla="val 1620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5" name="24 Lágrima"/>
          <p:cNvSpPr/>
          <p:nvPr/>
        </p:nvSpPr>
        <p:spPr>
          <a:xfrm rot="7966071">
            <a:off x="1006618" y="4476649"/>
            <a:ext cx="580289" cy="289989"/>
          </a:xfrm>
          <a:prstGeom prst="teardrop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286" name="Ellipse 256"/>
          <p:cNvPicPr>
            <a:picLocks noChangeArrowheads="1"/>
          </p:cNvPicPr>
          <p:nvPr/>
        </p:nvPicPr>
        <p:blipFill>
          <a:blip r:embed="rId4" cstate="print">
            <a:lum brigh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7913" y="5387578"/>
            <a:ext cx="689779" cy="31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9" name="Group 19"/>
          <p:cNvGrpSpPr>
            <a:grpSpLocks noChangeAspect="1"/>
          </p:cNvGrpSpPr>
          <p:nvPr/>
        </p:nvGrpSpPr>
        <p:grpSpPr bwMode="auto">
          <a:xfrm>
            <a:off x="1893500" y="4945616"/>
            <a:ext cx="313212" cy="549964"/>
            <a:chOff x="5387" y="1615"/>
            <a:chExt cx="1614" cy="2834"/>
          </a:xfrm>
          <a:solidFill>
            <a:srgbClr val="9982B4"/>
          </a:solidFill>
        </p:grpSpPr>
        <p:sp>
          <p:nvSpPr>
            <p:cNvPr id="130" name="Freeform 20"/>
            <p:cNvSpPr>
              <a:spLocks/>
            </p:cNvSpPr>
            <p:nvPr/>
          </p:nvSpPr>
          <p:spPr bwMode="auto">
            <a:xfrm>
              <a:off x="6426" y="1619"/>
              <a:ext cx="446" cy="361"/>
            </a:xfrm>
            <a:custGeom>
              <a:avLst/>
              <a:gdLst>
                <a:gd name="T0" fmla="*/ 1962 w 2672"/>
                <a:gd name="T1" fmla="*/ 416 h 2164"/>
                <a:gd name="T2" fmla="*/ 2038 w 2672"/>
                <a:gd name="T3" fmla="*/ 589 h 2164"/>
                <a:gd name="T4" fmla="*/ 2105 w 2672"/>
                <a:gd name="T5" fmla="*/ 787 h 2164"/>
                <a:gd name="T6" fmla="*/ 2166 w 2672"/>
                <a:gd name="T7" fmla="*/ 998 h 2164"/>
                <a:gd name="T8" fmla="*/ 2263 w 2672"/>
                <a:gd name="T9" fmla="*/ 1357 h 2164"/>
                <a:gd name="T10" fmla="*/ 2323 w 2672"/>
                <a:gd name="T11" fmla="*/ 1559 h 2164"/>
                <a:gd name="T12" fmla="*/ 2388 w 2672"/>
                <a:gd name="T13" fmla="*/ 1740 h 2164"/>
                <a:gd name="T14" fmla="*/ 2459 w 2672"/>
                <a:gd name="T15" fmla="*/ 1888 h 2164"/>
                <a:gd name="T16" fmla="*/ 2541 w 2672"/>
                <a:gd name="T17" fmla="*/ 1994 h 2164"/>
                <a:gd name="T18" fmla="*/ 2637 w 2672"/>
                <a:gd name="T19" fmla="*/ 2048 h 2164"/>
                <a:gd name="T20" fmla="*/ 2574 w 2672"/>
                <a:gd name="T21" fmla="*/ 2095 h 2164"/>
                <a:gd name="T22" fmla="*/ 2440 w 2672"/>
                <a:gd name="T23" fmla="*/ 2138 h 2164"/>
                <a:gd name="T24" fmla="*/ 2319 w 2672"/>
                <a:gd name="T25" fmla="*/ 2161 h 2164"/>
                <a:gd name="T26" fmla="*/ 2209 w 2672"/>
                <a:gd name="T27" fmla="*/ 2163 h 2164"/>
                <a:gd name="T28" fmla="*/ 2111 w 2672"/>
                <a:gd name="T29" fmla="*/ 2149 h 2164"/>
                <a:gd name="T30" fmla="*/ 2023 w 2672"/>
                <a:gd name="T31" fmla="*/ 2119 h 2164"/>
                <a:gd name="T32" fmla="*/ 1943 w 2672"/>
                <a:gd name="T33" fmla="*/ 2075 h 2164"/>
                <a:gd name="T34" fmla="*/ 1871 w 2672"/>
                <a:gd name="T35" fmla="*/ 2020 h 2164"/>
                <a:gd name="T36" fmla="*/ 1807 w 2672"/>
                <a:gd name="T37" fmla="*/ 1955 h 2164"/>
                <a:gd name="T38" fmla="*/ 1747 w 2672"/>
                <a:gd name="T39" fmla="*/ 1883 h 2164"/>
                <a:gd name="T40" fmla="*/ 1692 w 2672"/>
                <a:gd name="T41" fmla="*/ 1804 h 2164"/>
                <a:gd name="T42" fmla="*/ 1598 w 2672"/>
                <a:gd name="T43" fmla="*/ 1658 h 2164"/>
                <a:gd name="T44" fmla="*/ 1524 w 2672"/>
                <a:gd name="T45" fmla="*/ 1503 h 2164"/>
                <a:gd name="T46" fmla="*/ 1466 w 2672"/>
                <a:gd name="T47" fmla="*/ 1343 h 2164"/>
                <a:gd name="T48" fmla="*/ 1416 w 2672"/>
                <a:gd name="T49" fmla="*/ 1185 h 2164"/>
                <a:gd name="T50" fmla="*/ 1337 w 2672"/>
                <a:gd name="T51" fmla="*/ 940 h 2164"/>
                <a:gd name="T52" fmla="*/ 1282 w 2672"/>
                <a:gd name="T53" fmla="*/ 812 h 2164"/>
                <a:gd name="T54" fmla="*/ 1215 w 2672"/>
                <a:gd name="T55" fmla="*/ 708 h 2164"/>
                <a:gd name="T56" fmla="*/ 1129 w 2672"/>
                <a:gd name="T57" fmla="*/ 630 h 2164"/>
                <a:gd name="T58" fmla="*/ 1020 w 2672"/>
                <a:gd name="T59" fmla="*/ 588 h 2164"/>
                <a:gd name="T60" fmla="*/ 880 w 2672"/>
                <a:gd name="T61" fmla="*/ 583 h 2164"/>
                <a:gd name="T62" fmla="*/ 435 w 2672"/>
                <a:gd name="T63" fmla="*/ 683 h 2164"/>
                <a:gd name="T64" fmla="*/ 438 w 2672"/>
                <a:gd name="T65" fmla="*/ 714 h 2164"/>
                <a:gd name="T66" fmla="*/ 434 w 2672"/>
                <a:gd name="T67" fmla="*/ 749 h 2164"/>
                <a:gd name="T68" fmla="*/ 425 w 2672"/>
                <a:gd name="T69" fmla="*/ 769 h 2164"/>
                <a:gd name="T70" fmla="*/ 407 w 2672"/>
                <a:gd name="T71" fmla="*/ 788 h 2164"/>
                <a:gd name="T72" fmla="*/ 380 w 2672"/>
                <a:gd name="T73" fmla="*/ 809 h 2164"/>
                <a:gd name="T74" fmla="*/ 341 w 2672"/>
                <a:gd name="T75" fmla="*/ 829 h 2164"/>
                <a:gd name="T76" fmla="*/ 289 w 2672"/>
                <a:gd name="T77" fmla="*/ 852 h 2164"/>
                <a:gd name="T78" fmla="*/ 209 w 2672"/>
                <a:gd name="T79" fmla="*/ 783 h 2164"/>
                <a:gd name="T80" fmla="*/ 111 w 2672"/>
                <a:gd name="T81" fmla="*/ 681 h 2164"/>
                <a:gd name="T82" fmla="*/ 0 w 2672"/>
                <a:gd name="T83" fmla="*/ 582 h 2164"/>
                <a:gd name="T84" fmla="*/ 43 w 2672"/>
                <a:gd name="T85" fmla="*/ 518 h 2164"/>
                <a:gd name="T86" fmla="*/ 92 w 2672"/>
                <a:gd name="T87" fmla="*/ 474 h 2164"/>
                <a:gd name="T88" fmla="*/ 118 w 2672"/>
                <a:gd name="T89" fmla="*/ 459 h 2164"/>
                <a:gd name="T90" fmla="*/ 147 w 2672"/>
                <a:gd name="T91" fmla="*/ 448 h 2164"/>
                <a:gd name="T92" fmla="*/ 176 w 2672"/>
                <a:gd name="T93" fmla="*/ 443 h 2164"/>
                <a:gd name="T94" fmla="*/ 209 w 2672"/>
                <a:gd name="T95" fmla="*/ 442 h 2164"/>
                <a:gd name="T96" fmla="*/ 283 w 2672"/>
                <a:gd name="T97" fmla="*/ 456 h 2164"/>
                <a:gd name="T98" fmla="*/ 389 w 2672"/>
                <a:gd name="T99" fmla="*/ 446 h 2164"/>
                <a:gd name="T100" fmla="*/ 515 w 2672"/>
                <a:gd name="T101" fmla="*/ 390 h 2164"/>
                <a:gd name="T102" fmla="*/ 646 w 2672"/>
                <a:gd name="T103" fmla="*/ 311 h 2164"/>
                <a:gd name="T104" fmla="*/ 877 w 2672"/>
                <a:gd name="T105" fmla="*/ 162 h 2164"/>
                <a:gd name="T106" fmla="*/ 1024 w 2672"/>
                <a:gd name="T107" fmla="*/ 82 h 2164"/>
                <a:gd name="T108" fmla="*/ 1176 w 2672"/>
                <a:gd name="T109" fmla="*/ 25 h 2164"/>
                <a:gd name="T110" fmla="*/ 1335 w 2672"/>
                <a:gd name="T111" fmla="*/ 0 h 2164"/>
                <a:gd name="T112" fmla="*/ 1499 w 2672"/>
                <a:gd name="T113" fmla="*/ 23 h 2164"/>
                <a:gd name="T114" fmla="*/ 1669 w 2672"/>
                <a:gd name="T115" fmla="*/ 102 h 2164"/>
                <a:gd name="T116" fmla="*/ 1846 w 2672"/>
                <a:gd name="T117" fmla="*/ 251 h 2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72" h="2164">
                  <a:moveTo>
                    <a:pt x="1906" y="319"/>
                  </a:moveTo>
                  <a:lnTo>
                    <a:pt x="1934" y="365"/>
                  </a:lnTo>
                  <a:lnTo>
                    <a:pt x="1962" y="416"/>
                  </a:lnTo>
                  <a:lnTo>
                    <a:pt x="1989" y="471"/>
                  </a:lnTo>
                  <a:lnTo>
                    <a:pt x="2014" y="528"/>
                  </a:lnTo>
                  <a:lnTo>
                    <a:pt x="2038" y="589"/>
                  </a:lnTo>
                  <a:lnTo>
                    <a:pt x="2061" y="653"/>
                  </a:lnTo>
                  <a:lnTo>
                    <a:pt x="2083" y="719"/>
                  </a:lnTo>
                  <a:lnTo>
                    <a:pt x="2105" y="787"/>
                  </a:lnTo>
                  <a:lnTo>
                    <a:pt x="2126" y="856"/>
                  </a:lnTo>
                  <a:lnTo>
                    <a:pt x="2146" y="927"/>
                  </a:lnTo>
                  <a:lnTo>
                    <a:pt x="2166" y="998"/>
                  </a:lnTo>
                  <a:lnTo>
                    <a:pt x="2186" y="1071"/>
                  </a:lnTo>
                  <a:lnTo>
                    <a:pt x="2225" y="1216"/>
                  </a:lnTo>
                  <a:lnTo>
                    <a:pt x="2263" y="1357"/>
                  </a:lnTo>
                  <a:lnTo>
                    <a:pt x="2282" y="1426"/>
                  </a:lnTo>
                  <a:lnTo>
                    <a:pt x="2303" y="1494"/>
                  </a:lnTo>
                  <a:lnTo>
                    <a:pt x="2323" y="1559"/>
                  </a:lnTo>
                  <a:lnTo>
                    <a:pt x="2344" y="1622"/>
                  </a:lnTo>
                  <a:lnTo>
                    <a:pt x="2365" y="1683"/>
                  </a:lnTo>
                  <a:lnTo>
                    <a:pt x="2388" y="1740"/>
                  </a:lnTo>
                  <a:lnTo>
                    <a:pt x="2410" y="1793"/>
                  </a:lnTo>
                  <a:lnTo>
                    <a:pt x="2435" y="1842"/>
                  </a:lnTo>
                  <a:lnTo>
                    <a:pt x="2459" y="1888"/>
                  </a:lnTo>
                  <a:lnTo>
                    <a:pt x="2486" y="1929"/>
                  </a:lnTo>
                  <a:lnTo>
                    <a:pt x="2512" y="1964"/>
                  </a:lnTo>
                  <a:lnTo>
                    <a:pt x="2541" y="1994"/>
                  </a:lnTo>
                  <a:lnTo>
                    <a:pt x="2572" y="2018"/>
                  </a:lnTo>
                  <a:lnTo>
                    <a:pt x="2603" y="2036"/>
                  </a:lnTo>
                  <a:lnTo>
                    <a:pt x="2637" y="2048"/>
                  </a:lnTo>
                  <a:lnTo>
                    <a:pt x="2672" y="2052"/>
                  </a:lnTo>
                  <a:lnTo>
                    <a:pt x="2622" y="2074"/>
                  </a:lnTo>
                  <a:lnTo>
                    <a:pt x="2574" y="2095"/>
                  </a:lnTo>
                  <a:lnTo>
                    <a:pt x="2528" y="2112"/>
                  </a:lnTo>
                  <a:lnTo>
                    <a:pt x="2483" y="2125"/>
                  </a:lnTo>
                  <a:lnTo>
                    <a:pt x="2440" y="2138"/>
                  </a:lnTo>
                  <a:lnTo>
                    <a:pt x="2397" y="2148"/>
                  </a:lnTo>
                  <a:lnTo>
                    <a:pt x="2357" y="2155"/>
                  </a:lnTo>
                  <a:lnTo>
                    <a:pt x="2319" y="2161"/>
                  </a:lnTo>
                  <a:lnTo>
                    <a:pt x="2280" y="2163"/>
                  </a:lnTo>
                  <a:lnTo>
                    <a:pt x="2244" y="2164"/>
                  </a:lnTo>
                  <a:lnTo>
                    <a:pt x="2209" y="2163"/>
                  </a:lnTo>
                  <a:lnTo>
                    <a:pt x="2175" y="2161"/>
                  </a:lnTo>
                  <a:lnTo>
                    <a:pt x="2143" y="2155"/>
                  </a:lnTo>
                  <a:lnTo>
                    <a:pt x="2111" y="2149"/>
                  </a:lnTo>
                  <a:lnTo>
                    <a:pt x="2080" y="2140"/>
                  </a:lnTo>
                  <a:lnTo>
                    <a:pt x="2051" y="2131"/>
                  </a:lnTo>
                  <a:lnTo>
                    <a:pt x="2023" y="2119"/>
                  </a:lnTo>
                  <a:lnTo>
                    <a:pt x="1995" y="2106"/>
                  </a:lnTo>
                  <a:lnTo>
                    <a:pt x="1968" y="2091"/>
                  </a:lnTo>
                  <a:lnTo>
                    <a:pt x="1943" y="2075"/>
                  </a:lnTo>
                  <a:lnTo>
                    <a:pt x="1918" y="2058"/>
                  </a:lnTo>
                  <a:lnTo>
                    <a:pt x="1895" y="2040"/>
                  </a:lnTo>
                  <a:lnTo>
                    <a:pt x="1871" y="2020"/>
                  </a:lnTo>
                  <a:lnTo>
                    <a:pt x="1849" y="2000"/>
                  </a:lnTo>
                  <a:lnTo>
                    <a:pt x="1828" y="1979"/>
                  </a:lnTo>
                  <a:lnTo>
                    <a:pt x="1807" y="1955"/>
                  </a:lnTo>
                  <a:lnTo>
                    <a:pt x="1786" y="1932"/>
                  </a:lnTo>
                  <a:lnTo>
                    <a:pt x="1766" y="1907"/>
                  </a:lnTo>
                  <a:lnTo>
                    <a:pt x="1747" y="1883"/>
                  </a:lnTo>
                  <a:lnTo>
                    <a:pt x="1728" y="1857"/>
                  </a:lnTo>
                  <a:lnTo>
                    <a:pt x="1710" y="1831"/>
                  </a:lnTo>
                  <a:lnTo>
                    <a:pt x="1692" y="1804"/>
                  </a:lnTo>
                  <a:lnTo>
                    <a:pt x="1657" y="1757"/>
                  </a:lnTo>
                  <a:lnTo>
                    <a:pt x="1627" y="1708"/>
                  </a:lnTo>
                  <a:lnTo>
                    <a:pt x="1598" y="1658"/>
                  </a:lnTo>
                  <a:lnTo>
                    <a:pt x="1571" y="1608"/>
                  </a:lnTo>
                  <a:lnTo>
                    <a:pt x="1547" y="1556"/>
                  </a:lnTo>
                  <a:lnTo>
                    <a:pt x="1524" y="1503"/>
                  </a:lnTo>
                  <a:lnTo>
                    <a:pt x="1503" y="1451"/>
                  </a:lnTo>
                  <a:lnTo>
                    <a:pt x="1484" y="1396"/>
                  </a:lnTo>
                  <a:lnTo>
                    <a:pt x="1466" y="1343"/>
                  </a:lnTo>
                  <a:lnTo>
                    <a:pt x="1449" y="1290"/>
                  </a:lnTo>
                  <a:lnTo>
                    <a:pt x="1432" y="1238"/>
                  </a:lnTo>
                  <a:lnTo>
                    <a:pt x="1416" y="1185"/>
                  </a:lnTo>
                  <a:lnTo>
                    <a:pt x="1385" y="1084"/>
                  </a:lnTo>
                  <a:lnTo>
                    <a:pt x="1353" y="986"/>
                  </a:lnTo>
                  <a:lnTo>
                    <a:pt x="1337" y="940"/>
                  </a:lnTo>
                  <a:lnTo>
                    <a:pt x="1320" y="895"/>
                  </a:lnTo>
                  <a:lnTo>
                    <a:pt x="1302" y="853"/>
                  </a:lnTo>
                  <a:lnTo>
                    <a:pt x="1282" y="812"/>
                  </a:lnTo>
                  <a:lnTo>
                    <a:pt x="1261" y="775"/>
                  </a:lnTo>
                  <a:lnTo>
                    <a:pt x="1239" y="740"/>
                  </a:lnTo>
                  <a:lnTo>
                    <a:pt x="1215" y="708"/>
                  </a:lnTo>
                  <a:lnTo>
                    <a:pt x="1189" y="678"/>
                  </a:lnTo>
                  <a:lnTo>
                    <a:pt x="1160" y="653"/>
                  </a:lnTo>
                  <a:lnTo>
                    <a:pt x="1129" y="630"/>
                  </a:lnTo>
                  <a:lnTo>
                    <a:pt x="1096" y="612"/>
                  </a:lnTo>
                  <a:lnTo>
                    <a:pt x="1059" y="597"/>
                  </a:lnTo>
                  <a:lnTo>
                    <a:pt x="1020" y="588"/>
                  </a:lnTo>
                  <a:lnTo>
                    <a:pt x="977" y="581"/>
                  </a:lnTo>
                  <a:lnTo>
                    <a:pt x="930" y="580"/>
                  </a:lnTo>
                  <a:lnTo>
                    <a:pt x="880" y="583"/>
                  </a:lnTo>
                  <a:lnTo>
                    <a:pt x="436" y="664"/>
                  </a:lnTo>
                  <a:lnTo>
                    <a:pt x="435" y="673"/>
                  </a:lnTo>
                  <a:lnTo>
                    <a:pt x="435" y="683"/>
                  </a:lnTo>
                  <a:lnTo>
                    <a:pt x="436" y="693"/>
                  </a:lnTo>
                  <a:lnTo>
                    <a:pt x="437" y="704"/>
                  </a:lnTo>
                  <a:lnTo>
                    <a:pt x="438" y="714"/>
                  </a:lnTo>
                  <a:lnTo>
                    <a:pt x="438" y="726"/>
                  </a:lnTo>
                  <a:lnTo>
                    <a:pt x="437" y="738"/>
                  </a:lnTo>
                  <a:lnTo>
                    <a:pt x="434" y="749"/>
                  </a:lnTo>
                  <a:lnTo>
                    <a:pt x="432" y="756"/>
                  </a:lnTo>
                  <a:lnTo>
                    <a:pt x="429" y="762"/>
                  </a:lnTo>
                  <a:lnTo>
                    <a:pt x="425" y="769"/>
                  </a:lnTo>
                  <a:lnTo>
                    <a:pt x="420" y="775"/>
                  </a:lnTo>
                  <a:lnTo>
                    <a:pt x="414" y="781"/>
                  </a:lnTo>
                  <a:lnTo>
                    <a:pt x="407" y="788"/>
                  </a:lnTo>
                  <a:lnTo>
                    <a:pt x="399" y="795"/>
                  </a:lnTo>
                  <a:lnTo>
                    <a:pt x="390" y="802"/>
                  </a:lnTo>
                  <a:lnTo>
                    <a:pt x="380" y="809"/>
                  </a:lnTo>
                  <a:lnTo>
                    <a:pt x="368" y="815"/>
                  </a:lnTo>
                  <a:lnTo>
                    <a:pt x="355" y="823"/>
                  </a:lnTo>
                  <a:lnTo>
                    <a:pt x="341" y="829"/>
                  </a:lnTo>
                  <a:lnTo>
                    <a:pt x="326" y="837"/>
                  </a:lnTo>
                  <a:lnTo>
                    <a:pt x="308" y="844"/>
                  </a:lnTo>
                  <a:lnTo>
                    <a:pt x="289" y="852"/>
                  </a:lnTo>
                  <a:lnTo>
                    <a:pt x="268" y="859"/>
                  </a:lnTo>
                  <a:lnTo>
                    <a:pt x="239" y="820"/>
                  </a:lnTo>
                  <a:lnTo>
                    <a:pt x="209" y="783"/>
                  </a:lnTo>
                  <a:lnTo>
                    <a:pt x="178" y="748"/>
                  </a:lnTo>
                  <a:lnTo>
                    <a:pt x="146" y="714"/>
                  </a:lnTo>
                  <a:lnTo>
                    <a:pt x="111" y="681"/>
                  </a:lnTo>
                  <a:lnTo>
                    <a:pt x="76" y="648"/>
                  </a:lnTo>
                  <a:lnTo>
                    <a:pt x="39" y="615"/>
                  </a:lnTo>
                  <a:lnTo>
                    <a:pt x="0" y="582"/>
                  </a:lnTo>
                  <a:lnTo>
                    <a:pt x="14" y="559"/>
                  </a:lnTo>
                  <a:lnTo>
                    <a:pt x="28" y="538"/>
                  </a:lnTo>
                  <a:lnTo>
                    <a:pt x="43" y="518"/>
                  </a:lnTo>
                  <a:lnTo>
                    <a:pt x="59" y="501"/>
                  </a:lnTo>
                  <a:lnTo>
                    <a:pt x="75" y="487"/>
                  </a:lnTo>
                  <a:lnTo>
                    <a:pt x="92" y="474"/>
                  </a:lnTo>
                  <a:lnTo>
                    <a:pt x="101" y="468"/>
                  </a:lnTo>
                  <a:lnTo>
                    <a:pt x="109" y="463"/>
                  </a:lnTo>
                  <a:lnTo>
                    <a:pt x="118" y="459"/>
                  </a:lnTo>
                  <a:lnTo>
                    <a:pt x="127" y="455"/>
                  </a:lnTo>
                  <a:lnTo>
                    <a:pt x="137" y="451"/>
                  </a:lnTo>
                  <a:lnTo>
                    <a:pt x="147" y="448"/>
                  </a:lnTo>
                  <a:lnTo>
                    <a:pt x="156" y="446"/>
                  </a:lnTo>
                  <a:lnTo>
                    <a:pt x="167" y="444"/>
                  </a:lnTo>
                  <a:lnTo>
                    <a:pt x="176" y="443"/>
                  </a:lnTo>
                  <a:lnTo>
                    <a:pt x="187" y="442"/>
                  </a:lnTo>
                  <a:lnTo>
                    <a:pt x="198" y="442"/>
                  </a:lnTo>
                  <a:lnTo>
                    <a:pt x="209" y="442"/>
                  </a:lnTo>
                  <a:lnTo>
                    <a:pt x="233" y="445"/>
                  </a:lnTo>
                  <a:lnTo>
                    <a:pt x="257" y="449"/>
                  </a:lnTo>
                  <a:lnTo>
                    <a:pt x="283" y="456"/>
                  </a:lnTo>
                  <a:lnTo>
                    <a:pt x="310" y="465"/>
                  </a:lnTo>
                  <a:lnTo>
                    <a:pt x="349" y="458"/>
                  </a:lnTo>
                  <a:lnTo>
                    <a:pt x="389" y="446"/>
                  </a:lnTo>
                  <a:lnTo>
                    <a:pt x="431" y="430"/>
                  </a:lnTo>
                  <a:lnTo>
                    <a:pt x="472" y="411"/>
                  </a:lnTo>
                  <a:lnTo>
                    <a:pt x="515" y="390"/>
                  </a:lnTo>
                  <a:lnTo>
                    <a:pt x="558" y="365"/>
                  </a:lnTo>
                  <a:lnTo>
                    <a:pt x="601" y="339"/>
                  </a:lnTo>
                  <a:lnTo>
                    <a:pt x="646" y="311"/>
                  </a:lnTo>
                  <a:lnTo>
                    <a:pt x="736" y="251"/>
                  </a:lnTo>
                  <a:lnTo>
                    <a:pt x="830" y="192"/>
                  </a:lnTo>
                  <a:lnTo>
                    <a:pt x="877" y="162"/>
                  </a:lnTo>
                  <a:lnTo>
                    <a:pt x="926" y="134"/>
                  </a:lnTo>
                  <a:lnTo>
                    <a:pt x="975" y="107"/>
                  </a:lnTo>
                  <a:lnTo>
                    <a:pt x="1024" y="82"/>
                  </a:lnTo>
                  <a:lnTo>
                    <a:pt x="1074" y="60"/>
                  </a:lnTo>
                  <a:lnTo>
                    <a:pt x="1125" y="41"/>
                  </a:lnTo>
                  <a:lnTo>
                    <a:pt x="1176" y="25"/>
                  </a:lnTo>
                  <a:lnTo>
                    <a:pt x="1228" y="12"/>
                  </a:lnTo>
                  <a:lnTo>
                    <a:pt x="1282" y="4"/>
                  </a:lnTo>
                  <a:lnTo>
                    <a:pt x="1335" y="0"/>
                  </a:lnTo>
                  <a:lnTo>
                    <a:pt x="1389" y="2"/>
                  </a:lnTo>
                  <a:lnTo>
                    <a:pt x="1443" y="9"/>
                  </a:lnTo>
                  <a:lnTo>
                    <a:pt x="1499" y="23"/>
                  </a:lnTo>
                  <a:lnTo>
                    <a:pt x="1555" y="42"/>
                  </a:lnTo>
                  <a:lnTo>
                    <a:pt x="1612" y="68"/>
                  </a:lnTo>
                  <a:lnTo>
                    <a:pt x="1669" y="102"/>
                  </a:lnTo>
                  <a:lnTo>
                    <a:pt x="1728" y="144"/>
                  </a:lnTo>
                  <a:lnTo>
                    <a:pt x="1786" y="193"/>
                  </a:lnTo>
                  <a:lnTo>
                    <a:pt x="1846" y="251"/>
                  </a:lnTo>
                  <a:lnTo>
                    <a:pt x="1906" y="319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Freeform 21"/>
            <p:cNvSpPr>
              <a:spLocks/>
            </p:cNvSpPr>
            <p:nvPr/>
          </p:nvSpPr>
          <p:spPr bwMode="auto">
            <a:xfrm>
              <a:off x="5504" y="1615"/>
              <a:ext cx="441" cy="361"/>
            </a:xfrm>
            <a:custGeom>
              <a:avLst/>
              <a:gdLst>
                <a:gd name="T0" fmla="*/ 704 w 2650"/>
                <a:gd name="T1" fmla="*/ 415 h 2163"/>
                <a:gd name="T2" fmla="*/ 630 w 2650"/>
                <a:gd name="T3" fmla="*/ 588 h 2163"/>
                <a:gd name="T4" fmla="*/ 562 w 2650"/>
                <a:gd name="T5" fmla="*/ 785 h 2163"/>
                <a:gd name="T6" fmla="*/ 502 w 2650"/>
                <a:gd name="T7" fmla="*/ 997 h 2163"/>
                <a:gd name="T8" fmla="*/ 406 w 2650"/>
                <a:gd name="T9" fmla="*/ 1357 h 2163"/>
                <a:gd name="T10" fmla="*/ 346 w 2650"/>
                <a:gd name="T11" fmla="*/ 1559 h 2163"/>
                <a:gd name="T12" fmla="*/ 282 w 2650"/>
                <a:gd name="T13" fmla="*/ 1739 h 2163"/>
                <a:gd name="T14" fmla="*/ 211 w 2650"/>
                <a:gd name="T15" fmla="*/ 1887 h 2163"/>
                <a:gd name="T16" fmla="*/ 130 w 2650"/>
                <a:gd name="T17" fmla="*/ 1993 h 2163"/>
                <a:gd name="T18" fmla="*/ 35 w 2650"/>
                <a:gd name="T19" fmla="*/ 2047 h 2163"/>
                <a:gd name="T20" fmla="*/ 97 w 2650"/>
                <a:gd name="T21" fmla="*/ 2093 h 2163"/>
                <a:gd name="T22" fmla="*/ 230 w 2650"/>
                <a:gd name="T23" fmla="*/ 2137 h 2163"/>
                <a:gd name="T24" fmla="*/ 352 w 2650"/>
                <a:gd name="T25" fmla="*/ 2159 h 2163"/>
                <a:gd name="T26" fmla="*/ 459 w 2650"/>
                <a:gd name="T27" fmla="*/ 2162 h 2163"/>
                <a:gd name="T28" fmla="*/ 557 w 2650"/>
                <a:gd name="T29" fmla="*/ 2147 h 2163"/>
                <a:gd name="T30" fmla="*/ 644 w 2650"/>
                <a:gd name="T31" fmla="*/ 2118 h 2163"/>
                <a:gd name="T32" fmla="*/ 723 w 2650"/>
                <a:gd name="T33" fmla="*/ 2075 h 2163"/>
                <a:gd name="T34" fmla="*/ 795 w 2650"/>
                <a:gd name="T35" fmla="*/ 2020 h 2163"/>
                <a:gd name="T36" fmla="*/ 858 w 2650"/>
                <a:gd name="T37" fmla="*/ 1955 h 2163"/>
                <a:gd name="T38" fmla="*/ 918 w 2650"/>
                <a:gd name="T39" fmla="*/ 1881 h 2163"/>
                <a:gd name="T40" fmla="*/ 972 w 2650"/>
                <a:gd name="T41" fmla="*/ 1803 h 2163"/>
                <a:gd name="T42" fmla="*/ 1066 w 2650"/>
                <a:gd name="T43" fmla="*/ 1658 h 2163"/>
                <a:gd name="T44" fmla="*/ 1138 w 2650"/>
                <a:gd name="T45" fmla="*/ 1503 h 2163"/>
                <a:gd name="T46" fmla="*/ 1197 w 2650"/>
                <a:gd name="T47" fmla="*/ 1343 h 2163"/>
                <a:gd name="T48" fmla="*/ 1246 w 2650"/>
                <a:gd name="T49" fmla="*/ 1184 h 2163"/>
                <a:gd name="T50" fmla="*/ 1325 w 2650"/>
                <a:gd name="T51" fmla="*/ 939 h 2163"/>
                <a:gd name="T52" fmla="*/ 1379 w 2650"/>
                <a:gd name="T53" fmla="*/ 812 h 2163"/>
                <a:gd name="T54" fmla="*/ 1445 w 2650"/>
                <a:gd name="T55" fmla="*/ 706 h 2163"/>
                <a:gd name="T56" fmla="*/ 1530 w 2650"/>
                <a:gd name="T57" fmla="*/ 630 h 2163"/>
                <a:gd name="T58" fmla="*/ 1639 w 2650"/>
                <a:gd name="T59" fmla="*/ 586 h 2163"/>
                <a:gd name="T60" fmla="*/ 1777 w 2650"/>
                <a:gd name="T61" fmla="*/ 582 h 2163"/>
                <a:gd name="T62" fmla="*/ 2218 w 2650"/>
                <a:gd name="T63" fmla="*/ 682 h 2163"/>
                <a:gd name="T64" fmla="*/ 2215 w 2650"/>
                <a:gd name="T65" fmla="*/ 714 h 2163"/>
                <a:gd name="T66" fmla="*/ 2219 w 2650"/>
                <a:gd name="T67" fmla="*/ 749 h 2163"/>
                <a:gd name="T68" fmla="*/ 2229 w 2650"/>
                <a:gd name="T69" fmla="*/ 767 h 2163"/>
                <a:gd name="T70" fmla="*/ 2246 w 2650"/>
                <a:gd name="T71" fmla="*/ 787 h 2163"/>
                <a:gd name="T72" fmla="*/ 2272 w 2650"/>
                <a:gd name="T73" fmla="*/ 808 h 2163"/>
                <a:gd name="T74" fmla="*/ 2312 w 2650"/>
                <a:gd name="T75" fmla="*/ 829 h 2163"/>
                <a:gd name="T76" fmla="*/ 2363 w 2650"/>
                <a:gd name="T77" fmla="*/ 850 h 2163"/>
                <a:gd name="T78" fmla="*/ 2443 w 2650"/>
                <a:gd name="T79" fmla="*/ 782 h 2163"/>
                <a:gd name="T80" fmla="*/ 2540 w 2650"/>
                <a:gd name="T81" fmla="*/ 680 h 2163"/>
                <a:gd name="T82" fmla="*/ 2650 w 2650"/>
                <a:gd name="T83" fmla="*/ 581 h 2163"/>
                <a:gd name="T84" fmla="*/ 2607 w 2650"/>
                <a:gd name="T85" fmla="*/ 517 h 2163"/>
                <a:gd name="T86" fmla="*/ 2559 w 2650"/>
                <a:gd name="T87" fmla="*/ 472 h 2163"/>
                <a:gd name="T88" fmla="*/ 2532 w 2650"/>
                <a:gd name="T89" fmla="*/ 457 h 2163"/>
                <a:gd name="T90" fmla="*/ 2504 w 2650"/>
                <a:gd name="T91" fmla="*/ 448 h 2163"/>
                <a:gd name="T92" fmla="*/ 2475 w 2650"/>
                <a:gd name="T93" fmla="*/ 441 h 2163"/>
                <a:gd name="T94" fmla="*/ 2442 w 2650"/>
                <a:gd name="T95" fmla="*/ 441 h 2163"/>
                <a:gd name="T96" fmla="*/ 2369 w 2650"/>
                <a:gd name="T97" fmla="*/ 455 h 2163"/>
                <a:gd name="T98" fmla="*/ 2264 w 2650"/>
                <a:gd name="T99" fmla="*/ 445 h 2163"/>
                <a:gd name="T100" fmla="*/ 2139 w 2650"/>
                <a:gd name="T101" fmla="*/ 388 h 2163"/>
                <a:gd name="T102" fmla="*/ 2009 w 2650"/>
                <a:gd name="T103" fmla="*/ 310 h 2163"/>
                <a:gd name="T104" fmla="*/ 1779 w 2650"/>
                <a:gd name="T105" fmla="*/ 162 h 2163"/>
                <a:gd name="T106" fmla="*/ 1635 w 2650"/>
                <a:gd name="T107" fmla="*/ 82 h 2163"/>
                <a:gd name="T108" fmla="*/ 1483 w 2650"/>
                <a:gd name="T109" fmla="*/ 23 h 2163"/>
                <a:gd name="T110" fmla="*/ 1326 w 2650"/>
                <a:gd name="T111" fmla="*/ 0 h 2163"/>
                <a:gd name="T112" fmla="*/ 1163 w 2650"/>
                <a:gd name="T113" fmla="*/ 21 h 2163"/>
                <a:gd name="T114" fmla="*/ 995 w 2650"/>
                <a:gd name="T115" fmla="*/ 101 h 2163"/>
                <a:gd name="T116" fmla="*/ 820 w 2650"/>
                <a:gd name="T117" fmla="*/ 251 h 2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50" h="2163">
                  <a:moveTo>
                    <a:pt x="760" y="318"/>
                  </a:moveTo>
                  <a:lnTo>
                    <a:pt x="732" y="365"/>
                  </a:lnTo>
                  <a:lnTo>
                    <a:pt x="704" y="415"/>
                  </a:lnTo>
                  <a:lnTo>
                    <a:pt x="679" y="469"/>
                  </a:lnTo>
                  <a:lnTo>
                    <a:pt x="653" y="527"/>
                  </a:lnTo>
                  <a:lnTo>
                    <a:pt x="630" y="588"/>
                  </a:lnTo>
                  <a:lnTo>
                    <a:pt x="606" y="651"/>
                  </a:lnTo>
                  <a:lnTo>
                    <a:pt x="584" y="717"/>
                  </a:lnTo>
                  <a:lnTo>
                    <a:pt x="562" y="785"/>
                  </a:lnTo>
                  <a:lnTo>
                    <a:pt x="542" y="855"/>
                  </a:lnTo>
                  <a:lnTo>
                    <a:pt x="522" y="926"/>
                  </a:lnTo>
                  <a:lnTo>
                    <a:pt x="502" y="997"/>
                  </a:lnTo>
                  <a:lnTo>
                    <a:pt x="483" y="1069"/>
                  </a:lnTo>
                  <a:lnTo>
                    <a:pt x="444" y="1214"/>
                  </a:lnTo>
                  <a:lnTo>
                    <a:pt x="406" y="1357"/>
                  </a:lnTo>
                  <a:lnTo>
                    <a:pt x="387" y="1426"/>
                  </a:lnTo>
                  <a:lnTo>
                    <a:pt x="367" y="1493"/>
                  </a:lnTo>
                  <a:lnTo>
                    <a:pt x="346" y="1559"/>
                  </a:lnTo>
                  <a:lnTo>
                    <a:pt x="326" y="1622"/>
                  </a:lnTo>
                  <a:lnTo>
                    <a:pt x="305" y="1681"/>
                  </a:lnTo>
                  <a:lnTo>
                    <a:pt x="282" y="1739"/>
                  </a:lnTo>
                  <a:lnTo>
                    <a:pt x="260" y="1792"/>
                  </a:lnTo>
                  <a:lnTo>
                    <a:pt x="237" y="1842"/>
                  </a:lnTo>
                  <a:lnTo>
                    <a:pt x="211" y="1887"/>
                  </a:lnTo>
                  <a:lnTo>
                    <a:pt x="186" y="1927"/>
                  </a:lnTo>
                  <a:lnTo>
                    <a:pt x="158" y="1963"/>
                  </a:lnTo>
                  <a:lnTo>
                    <a:pt x="130" y="1993"/>
                  </a:lnTo>
                  <a:lnTo>
                    <a:pt x="100" y="2018"/>
                  </a:lnTo>
                  <a:lnTo>
                    <a:pt x="68" y="2036"/>
                  </a:lnTo>
                  <a:lnTo>
                    <a:pt x="35" y="2047"/>
                  </a:lnTo>
                  <a:lnTo>
                    <a:pt x="0" y="2052"/>
                  </a:lnTo>
                  <a:lnTo>
                    <a:pt x="49" y="2074"/>
                  </a:lnTo>
                  <a:lnTo>
                    <a:pt x="97" y="2093"/>
                  </a:lnTo>
                  <a:lnTo>
                    <a:pt x="143" y="2110"/>
                  </a:lnTo>
                  <a:lnTo>
                    <a:pt x="188" y="2125"/>
                  </a:lnTo>
                  <a:lnTo>
                    <a:pt x="230" y="2137"/>
                  </a:lnTo>
                  <a:lnTo>
                    <a:pt x="272" y="2146"/>
                  </a:lnTo>
                  <a:lnTo>
                    <a:pt x="312" y="2154"/>
                  </a:lnTo>
                  <a:lnTo>
                    <a:pt x="352" y="2159"/>
                  </a:lnTo>
                  <a:lnTo>
                    <a:pt x="389" y="2162"/>
                  </a:lnTo>
                  <a:lnTo>
                    <a:pt x="425" y="2163"/>
                  </a:lnTo>
                  <a:lnTo>
                    <a:pt x="459" y="2162"/>
                  </a:lnTo>
                  <a:lnTo>
                    <a:pt x="493" y="2159"/>
                  </a:lnTo>
                  <a:lnTo>
                    <a:pt x="525" y="2155"/>
                  </a:lnTo>
                  <a:lnTo>
                    <a:pt x="557" y="2147"/>
                  </a:lnTo>
                  <a:lnTo>
                    <a:pt x="587" y="2140"/>
                  </a:lnTo>
                  <a:lnTo>
                    <a:pt x="616" y="2129"/>
                  </a:lnTo>
                  <a:lnTo>
                    <a:pt x="644" y="2118"/>
                  </a:lnTo>
                  <a:lnTo>
                    <a:pt x="671" y="2105"/>
                  </a:lnTo>
                  <a:lnTo>
                    <a:pt x="698" y="2090"/>
                  </a:lnTo>
                  <a:lnTo>
                    <a:pt x="723" y="2075"/>
                  </a:lnTo>
                  <a:lnTo>
                    <a:pt x="748" y="2057"/>
                  </a:lnTo>
                  <a:lnTo>
                    <a:pt x="771" y="2039"/>
                  </a:lnTo>
                  <a:lnTo>
                    <a:pt x="795" y="2020"/>
                  </a:lnTo>
                  <a:lnTo>
                    <a:pt x="816" y="1998"/>
                  </a:lnTo>
                  <a:lnTo>
                    <a:pt x="838" y="1977"/>
                  </a:lnTo>
                  <a:lnTo>
                    <a:pt x="858" y="1955"/>
                  </a:lnTo>
                  <a:lnTo>
                    <a:pt x="879" y="1931"/>
                  </a:lnTo>
                  <a:lnTo>
                    <a:pt x="899" y="1907"/>
                  </a:lnTo>
                  <a:lnTo>
                    <a:pt x="918" y="1881"/>
                  </a:lnTo>
                  <a:lnTo>
                    <a:pt x="936" y="1856"/>
                  </a:lnTo>
                  <a:lnTo>
                    <a:pt x="954" y="1829"/>
                  </a:lnTo>
                  <a:lnTo>
                    <a:pt x="972" y="1803"/>
                  </a:lnTo>
                  <a:lnTo>
                    <a:pt x="1006" y="1756"/>
                  </a:lnTo>
                  <a:lnTo>
                    <a:pt x="1037" y="1708"/>
                  </a:lnTo>
                  <a:lnTo>
                    <a:pt x="1066" y="1658"/>
                  </a:lnTo>
                  <a:lnTo>
                    <a:pt x="1092" y="1607"/>
                  </a:lnTo>
                  <a:lnTo>
                    <a:pt x="1116" y="1555"/>
                  </a:lnTo>
                  <a:lnTo>
                    <a:pt x="1138" y="1503"/>
                  </a:lnTo>
                  <a:lnTo>
                    <a:pt x="1159" y="1449"/>
                  </a:lnTo>
                  <a:lnTo>
                    <a:pt x="1179" y="1396"/>
                  </a:lnTo>
                  <a:lnTo>
                    <a:pt x="1197" y="1343"/>
                  </a:lnTo>
                  <a:lnTo>
                    <a:pt x="1214" y="1290"/>
                  </a:lnTo>
                  <a:lnTo>
                    <a:pt x="1230" y="1236"/>
                  </a:lnTo>
                  <a:lnTo>
                    <a:pt x="1246" y="1184"/>
                  </a:lnTo>
                  <a:lnTo>
                    <a:pt x="1277" y="1082"/>
                  </a:lnTo>
                  <a:lnTo>
                    <a:pt x="1308" y="985"/>
                  </a:lnTo>
                  <a:lnTo>
                    <a:pt x="1325" y="939"/>
                  </a:lnTo>
                  <a:lnTo>
                    <a:pt x="1342" y="894"/>
                  </a:lnTo>
                  <a:lnTo>
                    <a:pt x="1360" y="851"/>
                  </a:lnTo>
                  <a:lnTo>
                    <a:pt x="1379" y="812"/>
                  </a:lnTo>
                  <a:lnTo>
                    <a:pt x="1399" y="774"/>
                  </a:lnTo>
                  <a:lnTo>
                    <a:pt x="1422" y="738"/>
                  </a:lnTo>
                  <a:lnTo>
                    <a:pt x="1445" y="706"/>
                  </a:lnTo>
                  <a:lnTo>
                    <a:pt x="1471" y="678"/>
                  </a:lnTo>
                  <a:lnTo>
                    <a:pt x="1499" y="652"/>
                  </a:lnTo>
                  <a:lnTo>
                    <a:pt x="1530" y="630"/>
                  </a:lnTo>
                  <a:lnTo>
                    <a:pt x="1563" y="611"/>
                  </a:lnTo>
                  <a:lnTo>
                    <a:pt x="1599" y="597"/>
                  </a:lnTo>
                  <a:lnTo>
                    <a:pt x="1639" y="586"/>
                  </a:lnTo>
                  <a:lnTo>
                    <a:pt x="1681" y="580"/>
                  </a:lnTo>
                  <a:lnTo>
                    <a:pt x="1727" y="579"/>
                  </a:lnTo>
                  <a:lnTo>
                    <a:pt x="1777" y="582"/>
                  </a:lnTo>
                  <a:lnTo>
                    <a:pt x="2217" y="663"/>
                  </a:lnTo>
                  <a:lnTo>
                    <a:pt x="2218" y="672"/>
                  </a:lnTo>
                  <a:lnTo>
                    <a:pt x="2218" y="682"/>
                  </a:lnTo>
                  <a:lnTo>
                    <a:pt x="2217" y="692"/>
                  </a:lnTo>
                  <a:lnTo>
                    <a:pt x="2216" y="702"/>
                  </a:lnTo>
                  <a:lnTo>
                    <a:pt x="2215" y="714"/>
                  </a:lnTo>
                  <a:lnTo>
                    <a:pt x="2215" y="725"/>
                  </a:lnTo>
                  <a:lnTo>
                    <a:pt x="2216" y="736"/>
                  </a:lnTo>
                  <a:lnTo>
                    <a:pt x="2219" y="749"/>
                  </a:lnTo>
                  <a:lnTo>
                    <a:pt x="2221" y="755"/>
                  </a:lnTo>
                  <a:lnTo>
                    <a:pt x="2224" y="761"/>
                  </a:lnTo>
                  <a:lnTo>
                    <a:pt x="2229" y="767"/>
                  </a:lnTo>
                  <a:lnTo>
                    <a:pt x="2233" y="774"/>
                  </a:lnTo>
                  <a:lnTo>
                    <a:pt x="2239" y="781"/>
                  </a:lnTo>
                  <a:lnTo>
                    <a:pt x="2246" y="787"/>
                  </a:lnTo>
                  <a:lnTo>
                    <a:pt x="2253" y="794"/>
                  </a:lnTo>
                  <a:lnTo>
                    <a:pt x="2263" y="801"/>
                  </a:lnTo>
                  <a:lnTo>
                    <a:pt x="2272" y="808"/>
                  </a:lnTo>
                  <a:lnTo>
                    <a:pt x="2284" y="815"/>
                  </a:lnTo>
                  <a:lnTo>
                    <a:pt x="2297" y="821"/>
                  </a:lnTo>
                  <a:lnTo>
                    <a:pt x="2312" y="829"/>
                  </a:lnTo>
                  <a:lnTo>
                    <a:pt x="2327" y="836"/>
                  </a:lnTo>
                  <a:lnTo>
                    <a:pt x="2345" y="843"/>
                  </a:lnTo>
                  <a:lnTo>
                    <a:pt x="2363" y="850"/>
                  </a:lnTo>
                  <a:lnTo>
                    <a:pt x="2384" y="858"/>
                  </a:lnTo>
                  <a:lnTo>
                    <a:pt x="2413" y="819"/>
                  </a:lnTo>
                  <a:lnTo>
                    <a:pt x="2443" y="782"/>
                  </a:lnTo>
                  <a:lnTo>
                    <a:pt x="2474" y="747"/>
                  </a:lnTo>
                  <a:lnTo>
                    <a:pt x="2506" y="713"/>
                  </a:lnTo>
                  <a:lnTo>
                    <a:pt x="2540" y="680"/>
                  </a:lnTo>
                  <a:lnTo>
                    <a:pt x="2575" y="647"/>
                  </a:lnTo>
                  <a:lnTo>
                    <a:pt x="2611" y="614"/>
                  </a:lnTo>
                  <a:lnTo>
                    <a:pt x="2650" y="581"/>
                  </a:lnTo>
                  <a:lnTo>
                    <a:pt x="2635" y="558"/>
                  </a:lnTo>
                  <a:lnTo>
                    <a:pt x="2622" y="536"/>
                  </a:lnTo>
                  <a:lnTo>
                    <a:pt x="2607" y="517"/>
                  </a:lnTo>
                  <a:lnTo>
                    <a:pt x="2591" y="500"/>
                  </a:lnTo>
                  <a:lnTo>
                    <a:pt x="2575" y="485"/>
                  </a:lnTo>
                  <a:lnTo>
                    <a:pt x="2559" y="472"/>
                  </a:lnTo>
                  <a:lnTo>
                    <a:pt x="2550" y="467"/>
                  </a:lnTo>
                  <a:lnTo>
                    <a:pt x="2542" y="462"/>
                  </a:lnTo>
                  <a:lnTo>
                    <a:pt x="2532" y="457"/>
                  </a:lnTo>
                  <a:lnTo>
                    <a:pt x="2524" y="453"/>
                  </a:lnTo>
                  <a:lnTo>
                    <a:pt x="2514" y="450"/>
                  </a:lnTo>
                  <a:lnTo>
                    <a:pt x="2504" y="448"/>
                  </a:lnTo>
                  <a:lnTo>
                    <a:pt x="2495" y="445"/>
                  </a:lnTo>
                  <a:lnTo>
                    <a:pt x="2484" y="444"/>
                  </a:lnTo>
                  <a:lnTo>
                    <a:pt x="2475" y="441"/>
                  </a:lnTo>
                  <a:lnTo>
                    <a:pt x="2464" y="441"/>
                  </a:lnTo>
                  <a:lnTo>
                    <a:pt x="2453" y="441"/>
                  </a:lnTo>
                  <a:lnTo>
                    <a:pt x="2442" y="441"/>
                  </a:lnTo>
                  <a:lnTo>
                    <a:pt x="2419" y="444"/>
                  </a:lnTo>
                  <a:lnTo>
                    <a:pt x="2395" y="448"/>
                  </a:lnTo>
                  <a:lnTo>
                    <a:pt x="2369" y="455"/>
                  </a:lnTo>
                  <a:lnTo>
                    <a:pt x="2343" y="464"/>
                  </a:lnTo>
                  <a:lnTo>
                    <a:pt x="2303" y="456"/>
                  </a:lnTo>
                  <a:lnTo>
                    <a:pt x="2264" y="445"/>
                  </a:lnTo>
                  <a:lnTo>
                    <a:pt x="2222" y="429"/>
                  </a:lnTo>
                  <a:lnTo>
                    <a:pt x="2181" y="411"/>
                  </a:lnTo>
                  <a:lnTo>
                    <a:pt x="2139" y="388"/>
                  </a:lnTo>
                  <a:lnTo>
                    <a:pt x="2097" y="364"/>
                  </a:lnTo>
                  <a:lnTo>
                    <a:pt x="2053" y="337"/>
                  </a:lnTo>
                  <a:lnTo>
                    <a:pt x="2009" y="310"/>
                  </a:lnTo>
                  <a:lnTo>
                    <a:pt x="1919" y="251"/>
                  </a:lnTo>
                  <a:lnTo>
                    <a:pt x="1827" y="190"/>
                  </a:lnTo>
                  <a:lnTo>
                    <a:pt x="1779" y="162"/>
                  </a:lnTo>
                  <a:lnTo>
                    <a:pt x="1732" y="133"/>
                  </a:lnTo>
                  <a:lnTo>
                    <a:pt x="1684" y="106"/>
                  </a:lnTo>
                  <a:lnTo>
                    <a:pt x="1635" y="82"/>
                  </a:lnTo>
                  <a:lnTo>
                    <a:pt x="1585" y="59"/>
                  </a:lnTo>
                  <a:lnTo>
                    <a:pt x="1535" y="39"/>
                  </a:lnTo>
                  <a:lnTo>
                    <a:pt x="1483" y="23"/>
                  </a:lnTo>
                  <a:lnTo>
                    <a:pt x="1431" y="12"/>
                  </a:lnTo>
                  <a:lnTo>
                    <a:pt x="1379" y="3"/>
                  </a:lnTo>
                  <a:lnTo>
                    <a:pt x="1326" y="0"/>
                  </a:lnTo>
                  <a:lnTo>
                    <a:pt x="1273" y="1"/>
                  </a:lnTo>
                  <a:lnTo>
                    <a:pt x="1218" y="8"/>
                  </a:lnTo>
                  <a:lnTo>
                    <a:pt x="1163" y="21"/>
                  </a:lnTo>
                  <a:lnTo>
                    <a:pt x="1108" y="41"/>
                  </a:lnTo>
                  <a:lnTo>
                    <a:pt x="1051" y="67"/>
                  </a:lnTo>
                  <a:lnTo>
                    <a:pt x="995" y="101"/>
                  </a:lnTo>
                  <a:lnTo>
                    <a:pt x="937" y="142"/>
                  </a:lnTo>
                  <a:lnTo>
                    <a:pt x="879" y="192"/>
                  </a:lnTo>
                  <a:lnTo>
                    <a:pt x="820" y="251"/>
                  </a:lnTo>
                  <a:lnTo>
                    <a:pt x="760" y="318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Freeform 22"/>
            <p:cNvSpPr>
              <a:spLocks/>
            </p:cNvSpPr>
            <p:nvPr/>
          </p:nvSpPr>
          <p:spPr bwMode="auto">
            <a:xfrm>
              <a:off x="5834" y="1618"/>
              <a:ext cx="700" cy="691"/>
            </a:xfrm>
            <a:custGeom>
              <a:avLst/>
              <a:gdLst>
                <a:gd name="T0" fmla="*/ 2314 w 4197"/>
                <a:gd name="T1" fmla="*/ 10 h 4146"/>
                <a:gd name="T2" fmla="*/ 2623 w 4197"/>
                <a:gd name="T3" fmla="*/ 65 h 4146"/>
                <a:gd name="T4" fmla="*/ 2915 w 4197"/>
                <a:gd name="T5" fmla="*/ 163 h 4146"/>
                <a:gd name="T6" fmla="*/ 3187 w 4197"/>
                <a:gd name="T7" fmla="*/ 300 h 4146"/>
                <a:gd name="T8" fmla="*/ 3434 w 4197"/>
                <a:gd name="T9" fmla="*/ 473 h 4146"/>
                <a:gd name="T10" fmla="*/ 3652 w 4197"/>
                <a:gd name="T11" fmla="*/ 679 h 4146"/>
                <a:gd name="T12" fmla="*/ 3838 w 4197"/>
                <a:gd name="T13" fmla="*/ 914 h 4146"/>
                <a:gd name="T14" fmla="*/ 3990 w 4197"/>
                <a:gd name="T15" fmla="*/ 1174 h 4146"/>
                <a:gd name="T16" fmla="*/ 4103 w 4197"/>
                <a:gd name="T17" fmla="*/ 1457 h 4146"/>
                <a:gd name="T18" fmla="*/ 4172 w 4197"/>
                <a:gd name="T19" fmla="*/ 1757 h 4146"/>
                <a:gd name="T20" fmla="*/ 4197 w 4197"/>
                <a:gd name="T21" fmla="*/ 2073 h 4146"/>
                <a:gd name="T22" fmla="*/ 4172 w 4197"/>
                <a:gd name="T23" fmla="*/ 2388 h 4146"/>
                <a:gd name="T24" fmla="*/ 4103 w 4197"/>
                <a:gd name="T25" fmla="*/ 2689 h 4146"/>
                <a:gd name="T26" fmla="*/ 3990 w 4197"/>
                <a:gd name="T27" fmla="*/ 2971 h 4146"/>
                <a:gd name="T28" fmla="*/ 3838 w 4197"/>
                <a:gd name="T29" fmla="*/ 3232 h 4146"/>
                <a:gd name="T30" fmla="*/ 3652 w 4197"/>
                <a:gd name="T31" fmla="*/ 3466 h 4146"/>
                <a:gd name="T32" fmla="*/ 3434 w 4197"/>
                <a:gd name="T33" fmla="*/ 3672 h 4146"/>
                <a:gd name="T34" fmla="*/ 3187 w 4197"/>
                <a:gd name="T35" fmla="*/ 3846 h 4146"/>
                <a:gd name="T36" fmla="*/ 2915 w 4197"/>
                <a:gd name="T37" fmla="*/ 3983 h 4146"/>
                <a:gd name="T38" fmla="*/ 2623 w 4197"/>
                <a:gd name="T39" fmla="*/ 4080 h 4146"/>
                <a:gd name="T40" fmla="*/ 2314 w 4197"/>
                <a:gd name="T41" fmla="*/ 4135 h 4146"/>
                <a:gd name="T42" fmla="*/ 1991 w 4197"/>
                <a:gd name="T43" fmla="*/ 4143 h 4146"/>
                <a:gd name="T44" fmla="*/ 1676 w 4197"/>
                <a:gd name="T45" fmla="*/ 4103 h 4146"/>
                <a:gd name="T46" fmla="*/ 1377 w 4197"/>
                <a:gd name="T47" fmla="*/ 4020 h 4146"/>
                <a:gd name="T48" fmla="*/ 1099 w 4197"/>
                <a:gd name="T49" fmla="*/ 3896 h 4146"/>
                <a:gd name="T50" fmla="*/ 843 w 4197"/>
                <a:gd name="T51" fmla="*/ 3734 h 4146"/>
                <a:gd name="T52" fmla="*/ 614 w 4197"/>
                <a:gd name="T53" fmla="*/ 3538 h 4146"/>
                <a:gd name="T54" fmla="*/ 417 w 4197"/>
                <a:gd name="T55" fmla="*/ 3313 h 4146"/>
                <a:gd name="T56" fmla="*/ 253 w 4197"/>
                <a:gd name="T57" fmla="*/ 3060 h 4146"/>
                <a:gd name="T58" fmla="*/ 128 w 4197"/>
                <a:gd name="T59" fmla="*/ 2785 h 4146"/>
                <a:gd name="T60" fmla="*/ 42 w 4197"/>
                <a:gd name="T61" fmla="*/ 2490 h 4146"/>
                <a:gd name="T62" fmla="*/ 3 w 4197"/>
                <a:gd name="T63" fmla="*/ 2179 h 4146"/>
                <a:gd name="T64" fmla="*/ 11 w 4197"/>
                <a:gd name="T65" fmla="*/ 1861 h 4146"/>
                <a:gd name="T66" fmla="*/ 66 w 4197"/>
                <a:gd name="T67" fmla="*/ 1555 h 4146"/>
                <a:gd name="T68" fmla="*/ 165 w 4197"/>
                <a:gd name="T69" fmla="*/ 1266 h 4146"/>
                <a:gd name="T70" fmla="*/ 303 w 4197"/>
                <a:gd name="T71" fmla="*/ 998 h 4146"/>
                <a:gd name="T72" fmla="*/ 479 w 4197"/>
                <a:gd name="T73" fmla="*/ 754 h 4146"/>
                <a:gd name="T74" fmla="*/ 688 w 4197"/>
                <a:gd name="T75" fmla="*/ 538 h 4146"/>
                <a:gd name="T76" fmla="*/ 925 w 4197"/>
                <a:gd name="T77" fmla="*/ 353 h 4146"/>
                <a:gd name="T78" fmla="*/ 1189 w 4197"/>
                <a:gd name="T79" fmla="*/ 204 h 4146"/>
                <a:gd name="T80" fmla="*/ 1475 w 4197"/>
                <a:gd name="T81" fmla="*/ 92 h 4146"/>
                <a:gd name="T82" fmla="*/ 1779 w 4197"/>
                <a:gd name="T83" fmla="*/ 23 h 4146"/>
                <a:gd name="T84" fmla="*/ 2098 w 4197"/>
                <a:gd name="T85" fmla="*/ 0 h 4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97" h="4146">
                  <a:moveTo>
                    <a:pt x="2098" y="0"/>
                  </a:moveTo>
                  <a:lnTo>
                    <a:pt x="2206" y="2"/>
                  </a:lnTo>
                  <a:lnTo>
                    <a:pt x="2314" y="10"/>
                  </a:lnTo>
                  <a:lnTo>
                    <a:pt x="2418" y="23"/>
                  </a:lnTo>
                  <a:lnTo>
                    <a:pt x="2521" y="41"/>
                  </a:lnTo>
                  <a:lnTo>
                    <a:pt x="2623" y="65"/>
                  </a:lnTo>
                  <a:lnTo>
                    <a:pt x="2722" y="92"/>
                  </a:lnTo>
                  <a:lnTo>
                    <a:pt x="2820" y="125"/>
                  </a:lnTo>
                  <a:lnTo>
                    <a:pt x="2915" y="163"/>
                  </a:lnTo>
                  <a:lnTo>
                    <a:pt x="3009" y="204"/>
                  </a:lnTo>
                  <a:lnTo>
                    <a:pt x="3099" y="250"/>
                  </a:lnTo>
                  <a:lnTo>
                    <a:pt x="3187" y="300"/>
                  </a:lnTo>
                  <a:lnTo>
                    <a:pt x="3272" y="353"/>
                  </a:lnTo>
                  <a:lnTo>
                    <a:pt x="3354" y="412"/>
                  </a:lnTo>
                  <a:lnTo>
                    <a:pt x="3434" y="473"/>
                  </a:lnTo>
                  <a:lnTo>
                    <a:pt x="3509" y="538"/>
                  </a:lnTo>
                  <a:lnTo>
                    <a:pt x="3583" y="606"/>
                  </a:lnTo>
                  <a:lnTo>
                    <a:pt x="3652" y="679"/>
                  </a:lnTo>
                  <a:lnTo>
                    <a:pt x="3718" y="754"/>
                  </a:lnTo>
                  <a:lnTo>
                    <a:pt x="3781" y="832"/>
                  </a:lnTo>
                  <a:lnTo>
                    <a:pt x="3838" y="914"/>
                  </a:lnTo>
                  <a:lnTo>
                    <a:pt x="3894" y="998"/>
                  </a:lnTo>
                  <a:lnTo>
                    <a:pt x="3944" y="1084"/>
                  </a:lnTo>
                  <a:lnTo>
                    <a:pt x="3990" y="1174"/>
                  </a:lnTo>
                  <a:lnTo>
                    <a:pt x="4032" y="1266"/>
                  </a:lnTo>
                  <a:lnTo>
                    <a:pt x="4070" y="1360"/>
                  </a:lnTo>
                  <a:lnTo>
                    <a:pt x="4103" y="1457"/>
                  </a:lnTo>
                  <a:lnTo>
                    <a:pt x="4131" y="1555"/>
                  </a:lnTo>
                  <a:lnTo>
                    <a:pt x="4154" y="1655"/>
                  </a:lnTo>
                  <a:lnTo>
                    <a:pt x="4172" y="1757"/>
                  </a:lnTo>
                  <a:lnTo>
                    <a:pt x="4186" y="1861"/>
                  </a:lnTo>
                  <a:lnTo>
                    <a:pt x="4195" y="1966"/>
                  </a:lnTo>
                  <a:lnTo>
                    <a:pt x="4197" y="2073"/>
                  </a:lnTo>
                  <a:lnTo>
                    <a:pt x="4195" y="2179"/>
                  </a:lnTo>
                  <a:lnTo>
                    <a:pt x="4186" y="2285"/>
                  </a:lnTo>
                  <a:lnTo>
                    <a:pt x="4172" y="2388"/>
                  </a:lnTo>
                  <a:lnTo>
                    <a:pt x="4154" y="2490"/>
                  </a:lnTo>
                  <a:lnTo>
                    <a:pt x="4131" y="2591"/>
                  </a:lnTo>
                  <a:lnTo>
                    <a:pt x="4103" y="2689"/>
                  </a:lnTo>
                  <a:lnTo>
                    <a:pt x="4070" y="2785"/>
                  </a:lnTo>
                  <a:lnTo>
                    <a:pt x="4032" y="2880"/>
                  </a:lnTo>
                  <a:lnTo>
                    <a:pt x="3990" y="2971"/>
                  </a:lnTo>
                  <a:lnTo>
                    <a:pt x="3944" y="3060"/>
                  </a:lnTo>
                  <a:lnTo>
                    <a:pt x="3894" y="3148"/>
                  </a:lnTo>
                  <a:lnTo>
                    <a:pt x="3838" y="3232"/>
                  </a:lnTo>
                  <a:lnTo>
                    <a:pt x="3781" y="3313"/>
                  </a:lnTo>
                  <a:lnTo>
                    <a:pt x="3718" y="3391"/>
                  </a:lnTo>
                  <a:lnTo>
                    <a:pt x="3652" y="3466"/>
                  </a:lnTo>
                  <a:lnTo>
                    <a:pt x="3583" y="3538"/>
                  </a:lnTo>
                  <a:lnTo>
                    <a:pt x="3509" y="3607"/>
                  </a:lnTo>
                  <a:lnTo>
                    <a:pt x="3434" y="3672"/>
                  </a:lnTo>
                  <a:lnTo>
                    <a:pt x="3354" y="3734"/>
                  </a:lnTo>
                  <a:lnTo>
                    <a:pt x="3272" y="3792"/>
                  </a:lnTo>
                  <a:lnTo>
                    <a:pt x="3187" y="3846"/>
                  </a:lnTo>
                  <a:lnTo>
                    <a:pt x="3099" y="3896"/>
                  </a:lnTo>
                  <a:lnTo>
                    <a:pt x="3009" y="3942"/>
                  </a:lnTo>
                  <a:lnTo>
                    <a:pt x="2915" y="3983"/>
                  </a:lnTo>
                  <a:lnTo>
                    <a:pt x="2820" y="4020"/>
                  </a:lnTo>
                  <a:lnTo>
                    <a:pt x="2722" y="4052"/>
                  </a:lnTo>
                  <a:lnTo>
                    <a:pt x="2623" y="4080"/>
                  </a:lnTo>
                  <a:lnTo>
                    <a:pt x="2521" y="4103"/>
                  </a:lnTo>
                  <a:lnTo>
                    <a:pt x="2418" y="4122"/>
                  </a:lnTo>
                  <a:lnTo>
                    <a:pt x="2314" y="4135"/>
                  </a:lnTo>
                  <a:lnTo>
                    <a:pt x="2206" y="4143"/>
                  </a:lnTo>
                  <a:lnTo>
                    <a:pt x="2098" y="4146"/>
                  </a:lnTo>
                  <a:lnTo>
                    <a:pt x="1991" y="4143"/>
                  </a:lnTo>
                  <a:lnTo>
                    <a:pt x="1884" y="4135"/>
                  </a:lnTo>
                  <a:lnTo>
                    <a:pt x="1779" y="4122"/>
                  </a:lnTo>
                  <a:lnTo>
                    <a:pt x="1676" y="4103"/>
                  </a:lnTo>
                  <a:lnTo>
                    <a:pt x="1575" y="4080"/>
                  </a:lnTo>
                  <a:lnTo>
                    <a:pt x="1475" y="4052"/>
                  </a:lnTo>
                  <a:lnTo>
                    <a:pt x="1377" y="4020"/>
                  </a:lnTo>
                  <a:lnTo>
                    <a:pt x="1282" y="3983"/>
                  </a:lnTo>
                  <a:lnTo>
                    <a:pt x="1189" y="3942"/>
                  </a:lnTo>
                  <a:lnTo>
                    <a:pt x="1099" y="3896"/>
                  </a:lnTo>
                  <a:lnTo>
                    <a:pt x="1010" y="3846"/>
                  </a:lnTo>
                  <a:lnTo>
                    <a:pt x="925" y="3792"/>
                  </a:lnTo>
                  <a:lnTo>
                    <a:pt x="843" y="3734"/>
                  </a:lnTo>
                  <a:lnTo>
                    <a:pt x="763" y="3672"/>
                  </a:lnTo>
                  <a:lnTo>
                    <a:pt x="688" y="3607"/>
                  </a:lnTo>
                  <a:lnTo>
                    <a:pt x="614" y="3538"/>
                  </a:lnTo>
                  <a:lnTo>
                    <a:pt x="545" y="3466"/>
                  </a:lnTo>
                  <a:lnTo>
                    <a:pt x="479" y="3391"/>
                  </a:lnTo>
                  <a:lnTo>
                    <a:pt x="417" y="3313"/>
                  </a:lnTo>
                  <a:lnTo>
                    <a:pt x="359" y="3232"/>
                  </a:lnTo>
                  <a:lnTo>
                    <a:pt x="303" y="3148"/>
                  </a:lnTo>
                  <a:lnTo>
                    <a:pt x="253" y="3060"/>
                  </a:lnTo>
                  <a:lnTo>
                    <a:pt x="206" y="2971"/>
                  </a:lnTo>
                  <a:lnTo>
                    <a:pt x="165" y="2880"/>
                  </a:lnTo>
                  <a:lnTo>
                    <a:pt x="128" y="2785"/>
                  </a:lnTo>
                  <a:lnTo>
                    <a:pt x="95" y="2689"/>
                  </a:lnTo>
                  <a:lnTo>
                    <a:pt x="66" y="2591"/>
                  </a:lnTo>
                  <a:lnTo>
                    <a:pt x="42" y="2490"/>
                  </a:lnTo>
                  <a:lnTo>
                    <a:pt x="24" y="2388"/>
                  </a:lnTo>
                  <a:lnTo>
                    <a:pt x="11" y="2285"/>
                  </a:lnTo>
                  <a:lnTo>
                    <a:pt x="3" y="2179"/>
                  </a:lnTo>
                  <a:lnTo>
                    <a:pt x="0" y="2073"/>
                  </a:lnTo>
                  <a:lnTo>
                    <a:pt x="3" y="1966"/>
                  </a:lnTo>
                  <a:lnTo>
                    <a:pt x="11" y="1861"/>
                  </a:lnTo>
                  <a:lnTo>
                    <a:pt x="24" y="1757"/>
                  </a:lnTo>
                  <a:lnTo>
                    <a:pt x="42" y="1655"/>
                  </a:lnTo>
                  <a:lnTo>
                    <a:pt x="66" y="1555"/>
                  </a:lnTo>
                  <a:lnTo>
                    <a:pt x="95" y="1457"/>
                  </a:lnTo>
                  <a:lnTo>
                    <a:pt x="128" y="1360"/>
                  </a:lnTo>
                  <a:lnTo>
                    <a:pt x="165" y="1266"/>
                  </a:lnTo>
                  <a:lnTo>
                    <a:pt x="206" y="1174"/>
                  </a:lnTo>
                  <a:lnTo>
                    <a:pt x="253" y="1084"/>
                  </a:lnTo>
                  <a:lnTo>
                    <a:pt x="303" y="998"/>
                  </a:lnTo>
                  <a:lnTo>
                    <a:pt x="359" y="914"/>
                  </a:lnTo>
                  <a:lnTo>
                    <a:pt x="417" y="832"/>
                  </a:lnTo>
                  <a:lnTo>
                    <a:pt x="479" y="754"/>
                  </a:lnTo>
                  <a:lnTo>
                    <a:pt x="545" y="679"/>
                  </a:lnTo>
                  <a:lnTo>
                    <a:pt x="614" y="606"/>
                  </a:lnTo>
                  <a:lnTo>
                    <a:pt x="688" y="538"/>
                  </a:lnTo>
                  <a:lnTo>
                    <a:pt x="763" y="473"/>
                  </a:lnTo>
                  <a:lnTo>
                    <a:pt x="843" y="412"/>
                  </a:lnTo>
                  <a:lnTo>
                    <a:pt x="925" y="353"/>
                  </a:lnTo>
                  <a:lnTo>
                    <a:pt x="1010" y="300"/>
                  </a:lnTo>
                  <a:lnTo>
                    <a:pt x="1099" y="250"/>
                  </a:lnTo>
                  <a:lnTo>
                    <a:pt x="1189" y="204"/>
                  </a:lnTo>
                  <a:lnTo>
                    <a:pt x="1282" y="163"/>
                  </a:lnTo>
                  <a:lnTo>
                    <a:pt x="1377" y="125"/>
                  </a:lnTo>
                  <a:lnTo>
                    <a:pt x="1475" y="92"/>
                  </a:lnTo>
                  <a:lnTo>
                    <a:pt x="1575" y="65"/>
                  </a:lnTo>
                  <a:lnTo>
                    <a:pt x="1676" y="41"/>
                  </a:lnTo>
                  <a:lnTo>
                    <a:pt x="1779" y="23"/>
                  </a:lnTo>
                  <a:lnTo>
                    <a:pt x="1884" y="10"/>
                  </a:lnTo>
                  <a:lnTo>
                    <a:pt x="1991" y="2"/>
                  </a:lnTo>
                  <a:lnTo>
                    <a:pt x="2098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Freeform 23"/>
            <p:cNvSpPr>
              <a:spLocks/>
            </p:cNvSpPr>
            <p:nvPr/>
          </p:nvSpPr>
          <p:spPr bwMode="auto">
            <a:xfrm>
              <a:off x="5387" y="2454"/>
              <a:ext cx="1614" cy="1995"/>
            </a:xfrm>
            <a:custGeom>
              <a:avLst/>
              <a:gdLst>
                <a:gd name="T0" fmla="*/ 4203 w 9680"/>
                <a:gd name="T1" fmla="*/ 67 h 11969"/>
                <a:gd name="T2" fmla="*/ 4370 w 9680"/>
                <a:gd name="T3" fmla="*/ 173 h 11969"/>
                <a:gd name="T4" fmla="*/ 4541 w 9680"/>
                <a:gd name="T5" fmla="*/ 240 h 11969"/>
                <a:gd name="T6" fmla="*/ 4713 w 9680"/>
                <a:gd name="T7" fmla="*/ 270 h 11969"/>
                <a:gd name="T8" fmla="*/ 4887 w 9680"/>
                <a:gd name="T9" fmla="*/ 266 h 11969"/>
                <a:gd name="T10" fmla="*/ 5058 w 9680"/>
                <a:gd name="T11" fmla="*/ 228 h 11969"/>
                <a:gd name="T12" fmla="*/ 5230 w 9680"/>
                <a:gd name="T13" fmla="*/ 159 h 11969"/>
                <a:gd name="T14" fmla="*/ 5397 w 9680"/>
                <a:gd name="T15" fmla="*/ 59 h 11969"/>
                <a:gd name="T16" fmla="*/ 6513 w 9680"/>
                <a:gd name="T17" fmla="*/ 111 h 11969"/>
                <a:gd name="T18" fmla="*/ 9677 w 9680"/>
                <a:gd name="T19" fmla="*/ 5207 h 11969"/>
                <a:gd name="T20" fmla="*/ 9661 w 9680"/>
                <a:gd name="T21" fmla="*/ 5458 h 11969"/>
                <a:gd name="T22" fmla="*/ 9568 w 9680"/>
                <a:gd name="T23" fmla="*/ 5695 h 11969"/>
                <a:gd name="T24" fmla="*/ 9409 w 9680"/>
                <a:gd name="T25" fmla="*/ 5895 h 11969"/>
                <a:gd name="T26" fmla="*/ 9196 w 9680"/>
                <a:gd name="T27" fmla="*/ 6036 h 11969"/>
                <a:gd name="T28" fmla="*/ 8938 w 9680"/>
                <a:gd name="T29" fmla="*/ 6096 h 11969"/>
                <a:gd name="T30" fmla="*/ 8646 w 9680"/>
                <a:gd name="T31" fmla="*/ 6052 h 11969"/>
                <a:gd name="T32" fmla="*/ 8333 w 9680"/>
                <a:gd name="T33" fmla="*/ 5882 h 11969"/>
                <a:gd name="T34" fmla="*/ 8215 w 9680"/>
                <a:gd name="T35" fmla="*/ 7550 h 11969"/>
                <a:gd name="T36" fmla="*/ 6811 w 9680"/>
                <a:gd name="T37" fmla="*/ 11662 h 11969"/>
                <a:gd name="T38" fmla="*/ 6554 w 9680"/>
                <a:gd name="T39" fmla="*/ 11833 h 11969"/>
                <a:gd name="T40" fmla="*/ 6299 w 9680"/>
                <a:gd name="T41" fmla="*/ 11933 h 11969"/>
                <a:gd name="T42" fmla="*/ 6047 w 9680"/>
                <a:gd name="T43" fmla="*/ 11969 h 11969"/>
                <a:gd name="T44" fmla="*/ 5805 w 9680"/>
                <a:gd name="T45" fmla="*/ 11950 h 11969"/>
                <a:gd name="T46" fmla="*/ 5574 w 9680"/>
                <a:gd name="T47" fmla="*/ 11882 h 11969"/>
                <a:gd name="T48" fmla="*/ 5360 w 9680"/>
                <a:gd name="T49" fmla="*/ 11773 h 11969"/>
                <a:gd name="T50" fmla="*/ 5166 w 9680"/>
                <a:gd name="T51" fmla="*/ 11630 h 11969"/>
                <a:gd name="T52" fmla="*/ 5065 w 9680"/>
                <a:gd name="T53" fmla="*/ 7742 h 11969"/>
                <a:gd name="T54" fmla="*/ 5011 w 9680"/>
                <a:gd name="T55" fmla="*/ 7682 h 11969"/>
                <a:gd name="T56" fmla="*/ 4948 w 9680"/>
                <a:gd name="T57" fmla="*/ 7641 h 11969"/>
                <a:gd name="T58" fmla="*/ 4877 w 9680"/>
                <a:gd name="T59" fmla="*/ 7617 h 11969"/>
                <a:gd name="T60" fmla="*/ 4804 w 9680"/>
                <a:gd name="T61" fmla="*/ 7613 h 11969"/>
                <a:gd name="T62" fmla="*/ 4731 w 9680"/>
                <a:gd name="T63" fmla="*/ 7626 h 11969"/>
                <a:gd name="T64" fmla="*/ 4664 w 9680"/>
                <a:gd name="T65" fmla="*/ 7659 h 11969"/>
                <a:gd name="T66" fmla="*/ 4605 w 9680"/>
                <a:gd name="T67" fmla="*/ 7710 h 11969"/>
                <a:gd name="T68" fmla="*/ 4555 w 9680"/>
                <a:gd name="T69" fmla="*/ 11554 h 11969"/>
                <a:gd name="T70" fmla="*/ 4211 w 9680"/>
                <a:gd name="T71" fmla="*/ 11813 h 11969"/>
                <a:gd name="T72" fmla="*/ 3887 w 9680"/>
                <a:gd name="T73" fmla="*/ 11940 h 11969"/>
                <a:gd name="T74" fmla="*/ 3590 w 9680"/>
                <a:gd name="T75" fmla="*/ 11964 h 11969"/>
                <a:gd name="T76" fmla="*/ 3327 w 9680"/>
                <a:gd name="T77" fmla="*/ 11913 h 11969"/>
                <a:gd name="T78" fmla="*/ 3105 w 9680"/>
                <a:gd name="T79" fmla="*/ 11815 h 11969"/>
                <a:gd name="T80" fmla="*/ 2930 w 9680"/>
                <a:gd name="T81" fmla="*/ 11699 h 11969"/>
                <a:gd name="T82" fmla="*/ 2811 w 9680"/>
                <a:gd name="T83" fmla="*/ 11593 h 11969"/>
                <a:gd name="T84" fmla="*/ 2752 w 9680"/>
                <a:gd name="T85" fmla="*/ 11528 h 11969"/>
                <a:gd name="T86" fmla="*/ 1411 w 9680"/>
                <a:gd name="T87" fmla="*/ 5766 h 11969"/>
                <a:gd name="T88" fmla="*/ 1109 w 9680"/>
                <a:gd name="T89" fmla="*/ 5969 h 11969"/>
                <a:gd name="T90" fmla="*/ 829 w 9680"/>
                <a:gd name="T91" fmla="*/ 6068 h 11969"/>
                <a:gd name="T92" fmla="*/ 579 w 9680"/>
                <a:gd name="T93" fmla="*/ 6073 h 11969"/>
                <a:gd name="T94" fmla="*/ 365 w 9680"/>
                <a:gd name="T95" fmla="*/ 5993 h 11969"/>
                <a:gd name="T96" fmla="*/ 194 w 9680"/>
                <a:gd name="T97" fmla="*/ 5839 h 11969"/>
                <a:gd name="T98" fmla="*/ 72 w 9680"/>
                <a:gd name="T99" fmla="*/ 5620 h 11969"/>
                <a:gd name="T100" fmla="*/ 8 w 9680"/>
                <a:gd name="T101" fmla="*/ 5346 h 11969"/>
                <a:gd name="T102" fmla="*/ 8 w 9680"/>
                <a:gd name="T103" fmla="*/ 5027 h 11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680" h="11969">
                  <a:moveTo>
                    <a:pt x="3335" y="0"/>
                  </a:moveTo>
                  <a:lnTo>
                    <a:pt x="4120" y="0"/>
                  </a:lnTo>
                  <a:lnTo>
                    <a:pt x="4162" y="35"/>
                  </a:lnTo>
                  <a:lnTo>
                    <a:pt x="4203" y="67"/>
                  </a:lnTo>
                  <a:lnTo>
                    <a:pt x="4245" y="97"/>
                  </a:lnTo>
                  <a:lnTo>
                    <a:pt x="4286" y="125"/>
                  </a:lnTo>
                  <a:lnTo>
                    <a:pt x="4329" y="150"/>
                  </a:lnTo>
                  <a:lnTo>
                    <a:pt x="4370" y="173"/>
                  </a:lnTo>
                  <a:lnTo>
                    <a:pt x="4413" y="193"/>
                  </a:lnTo>
                  <a:lnTo>
                    <a:pt x="4456" y="211"/>
                  </a:lnTo>
                  <a:lnTo>
                    <a:pt x="4498" y="226"/>
                  </a:lnTo>
                  <a:lnTo>
                    <a:pt x="4541" y="240"/>
                  </a:lnTo>
                  <a:lnTo>
                    <a:pt x="4584" y="251"/>
                  </a:lnTo>
                  <a:lnTo>
                    <a:pt x="4627" y="259"/>
                  </a:lnTo>
                  <a:lnTo>
                    <a:pt x="4671" y="266"/>
                  </a:lnTo>
                  <a:lnTo>
                    <a:pt x="4713" y="270"/>
                  </a:lnTo>
                  <a:lnTo>
                    <a:pt x="4757" y="272"/>
                  </a:lnTo>
                  <a:lnTo>
                    <a:pt x="4800" y="272"/>
                  </a:lnTo>
                  <a:lnTo>
                    <a:pt x="4843" y="270"/>
                  </a:lnTo>
                  <a:lnTo>
                    <a:pt x="4887" y="266"/>
                  </a:lnTo>
                  <a:lnTo>
                    <a:pt x="4929" y="259"/>
                  </a:lnTo>
                  <a:lnTo>
                    <a:pt x="4973" y="251"/>
                  </a:lnTo>
                  <a:lnTo>
                    <a:pt x="5016" y="240"/>
                  </a:lnTo>
                  <a:lnTo>
                    <a:pt x="5058" y="228"/>
                  </a:lnTo>
                  <a:lnTo>
                    <a:pt x="5102" y="213"/>
                  </a:lnTo>
                  <a:lnTo>
                    <a:pt x="5145" y="197"/>
                  </a:lnTo>
                  <a:lnTo>
                    <a:pt x="5187" y="179"/>
                  </a:lnTo>
                  <a:lnTo>
                    <a:pt x="5230" y="159"/>
                  </a:lnTo>
                  <a:lnTo>
                    <a:pt x="5271" y="137"/>
                  </a:lnTo>
                  <a:lnTo>
                    <a:pt x="5314" y="112"/>
                  </a:lnTo>
                  <a:lnTo>
                    <a:pt x="5355" y="87"/>
                  </a:lnTo>
                  <a:lnTo>
                    <a:pt x="5397" y="59"/>
                  </a:lnTo>
                  <a:lnTo>
                    <a:pt x="5438" y="30"/>
                  </a:lnTo>
                  <a:lnTo>
                    <a:pt x="5480" y="0"/>
                  </a:lnTo>
                  <a:lnTo>
                    <a:pt x="6255" y="0"/>
                  </a:lnTo>
                  <a:lnTo>
                    <a:pt x="6513" y="111"/>
                  </a:lnTo>
                  <a:lnTo>
                    <a:pt x="6727" y="300"/>
                  </a:lnTo>
                  <a:lnTo>
                    <a:pt x="9652" y="5083"/>
                  </a:lnTo>
                  <a:lnTo>
                    <a:pt x="9667" y="5145"/>
                  </a:lnTo>
                  <a:lnTo>
                    <a:pt x="9677" y="5207"/>
                  </a:lnTo>
                  <a:lnTo>
                    <a:pt x="9680" y="5270"/>
                  </a:lnTo>
                  <a:lnTo>
                    <a:pt x="9679" y="5334"/>
                  </a:lnTo>
                  <a:lnTo>
                    <a:pt x="9673" y="5396"/>
                  </a:lnTo>
                  <a:lnTo>
                    <a:pt x="9661" y="5458"/>
                  </a:lnTo>
                  <a:lnTo>
                    <a:pt x="9644" y="5520"/>
                  </a:lnTo>
                  <a:lnTo>
                    <a:pt x="9623" y="5579"/>
                  </a:lnTo>
                  <a:lnTo>
                    <a:pt x="9598" y="5638"/>
                  </a:lnTo>
                  <a:lnTo>
                    <a:pt x="9568" y="5695"/>
                  </a:lnTo>
                  <a:lnTo>
                    <a:pt x="9534" y="5750"/>
                  </a:lnTo>
                  <a:lnTo>
                    <a:pt x="9496" y="5801"/>
                  </a:lnTo>
                  <a:lnTo>
                    <a:pt x="9454" y="5850"/>
                  </a:lnTo>
                  <a:lnTo>
                    <a:pt x="9409" y="5895"/>
                  </a:lnTo>
                  <a:lnTo>
                    <a:pt x="9361" y="5937"/>
                  </a:lnTo>
                  <a:lnTo>
                    <a:pt x="9309" y="5974"/>
                  </a:lnTo>
                  <a:lnTo>
                    <a:pt x="9253" y="6007"/>
                  </a:lnTo>
                  <a:lnTo>
                    <a:pt x="9196" y="6036"/>
                  </a:lnTo>
                  <a:lnTo>
                    <a:pt x="9135" y="6059"/>
                  </a:lnTo>
                  <a:lnTo>
                    <a:pt x="9071" y="6077"/>
                  </a:lnTo>
                  <a:lnTo>
                    <a:pt x="9006" y="6090"/>
                  </a:lnTo>
                  <a:lnTo>
                    <a:pt x="8938" y="6096"/>
                  </a:lnTo>
                  <a:lnTo>
                    <a:pt x="8868" y="6096"/>
                  </a:lnTo>
                  <a:lnTo>
                    <a:pt x="8795" y="6088"/>
                  </a:lnTo>
                  <a:lnTo>
                    <a:pt x="8722" y="6074"/>
                  </a:lnTo>
                  <a:lnTo>
                    <a:pt x="8646" y="6052"/>
                  </a:lnTo>
                  <a:lnTo>
                    <a:pt x="8570" y="6022"/>
                  </a:lnTo>
                  <a:lnTo>
                    <a:pt x="8492" y="5984"/>
                  </a:lnTo>
                  <a:lnTo>
                    <a:pt x="8413" y="5938"/>
                  </a:lnTo>
                  <a:lnTo>
                    <a:pt x="8333" y="5882"/>
                  </a:lnTo>
                  <a:lnTo>
                    <a:pt x="8253" y="5818"/>
                  </a:lnTo>
                  <a:lnTo>
                    <a:pt x="8173" y="5743"/>
                  </a:lnTo>
                  <a:lnTo>
                    <a:pt x="7407" y="4507"/>
                  </a:lnTo>
                  <a:lnTo>
                    <a:pt x="8215" y="7550"/>
                  </a:lnTo>
                  <a:lnTo>
                    <a:pt x="6928" y="7549"/>
                  </a:lnTo>
                  <a:lnTo>
                    <a:pt x="6939" y="11548"/>
                  </a:lnTo>
                  <a:lnTo>
                    <a:pt x="6875" y="11607"/>
                  </a:lnTo>
                  <a:lnTo>
                    <a:pt x="6811" y="11662"/>
                  </a:lnTo>
                  <a:lnTo>
                    <a:pt x="6747" y="11712"/>
                  </a:lnTo>
                  <a:lnTo>
                    <a:pt x="6683" y="11756"/>
                  </a:lnTo>
                  <a:lnTo>
                    <a:pt x="6618" y="11797"/>
                  </a:lnTo>
                  <a:lnTo>
                    <a:pt x="6554" y="11833"/>
                  </a:lnTo>
                  <a:lnTo>
                    <a:pt x="6490" y="11864"/>
                  </a:lnTo>
                  <a:lnTo>
                    <a:pt x="6426" y="11891"/>
                  </a:lnTo>
                  <a:lnTo>
                    <a:pt x="6363" y="11914"/>
                  </a:lnTo>
                  <a:lnTo>
                    <a:pt x="6299" y="11933"/>
                  </a:lnTo>
                  <a:lnTo>
                    <a:pt x="6235" y="11948"/>
                  </a:lnTo>
                  <a:lnTo>
                    <a:pt x="6172" y="11959"/>
                  </a:lnTo>
                  <a:lnTo>
                    <a:pt x="6109" y="11966"/>
                  </a:lnTo>
                  <a:lnTo>
                    <a:pt x="6047" y="11969"/>
                  </a:lnTo>
                  <a:lnTo>
                    <a:pt x="5986" y="11969"/>
                  </a:lnTo>
                  <a:lnTo>
                    <a:pt x="5925" y="11966"/>
                  </a:lnTo>
                  <a:lnTo>
                    <a:pt x="5864" y="11960"/>
                  </a:lnTo>
                  <a:lnTo>
                    <a:pt x="5805" y="11950"/>
                  </a:lnTo>
                  <a:lnTo>
                    <a:pt x="5746" y="11937"/>
                  </a:lnTo>
                  <a:lnTo>
                    <a:pt x="5688" y="11921"/>
                  </a:lnTo>
                  <a:lnTo>
                    <a:pt x="5630" y="11903"/>
                  </a:lnTo>
                  <a:lnTo>
                    <a:pt x="5574" y="11882"/>
                  </a:lnTo>
                  <a:lnTo>
                    <a:pt x="5518" y="11858"/>
                  </a:lnTo>
                  <a:lnTo>
                    <a:pt x="5465" y="11832"/>
                  </a:lnTo>
                  <a:lnTo>
                    <a:pt x="5412" y="11804"/>
                  </a:lnTo>
                  <a:lnTo>
                    <a:pt x="5360" y="11773"/>
                  </a:lnTo>
                  <a:lnTo>
                    <a:pt x="5310" y="11740"/>
                  </a:lnTo>
                  <a:lnTo>
                    <a:pt x="5259" y="11705"/>
                  </a:lnTo>
                  <a:lnTo>
                    <a:pt x="5212" y="11669"/>
                  </a:lnTo>
                  <a:lnTo>
                    <a:pt x="5166" y="11630"/>
                  </a:lnTo>
                  <a:lnTo>
                    <a:pt x="5120" y="11590"/>
                  </a:lnTo>
                  <a:lnTo>
                    <a:pt x="5077" y="11549"/>
                  </a:lnTo>
                  <a:lnTo>
                    <a:pt x="5076" y="7760"/>
                  </a:lnTo>
                  <a:lnTo>
                    <a:pt x="5065" y="7742"/>
                  </a:lnTo>
                  <a:lnTo>
                    <a:pt x="5053" y="7726"/>
                  </a:lnTo>
                  <a:lnTo>
                    <a:pt x="5040" y="7710"/>
                  </a:lnTo>
                  <a:lnTo>
                    <a:pt x="5026" y="7696"/>
                  </a:lnTo>
                  <a:lnTo>
                    <a:pt x="5011" y="7682"/>
                  </a:lnTo>
                  <a:lnTo>
                    <a:pt x="4997" y="7671"/>
                  </a:lnTo>
                  <a:lnTo>
                    <a:pt x="4981" y="7659"/>
                  </a:lnTo>
                  <a:lnTo>
                    <a:pt x="4965" y="7649"/>
                  </a:lnTo>
                  <a:lnTo>
                    <a:pt x="4948" y="7641"/>
                  </a:lnTo>
                  <a:lnTo>
                    <a:pt x="4931" y="7633"/>
                  </a:lnTo>
                  <a:lnTo>
                    <a:pt x="4913" y="7627"/>
                  </a:lnTo>
                  <a:lnTo>
                    <a:pt x="4895" y="7622"/>
                  </a:lnTo>
                  <a:lnTo>
                    <a:pt x="4877" y="7617"/>
                  </a:lnTo>
                  <a:lnTo>
                    <a:pt x="4859" y="7614"/>
                  </a:lnTo>
                  <a:lnTo>
                    <a:pt x="4841" y="7613"/>
                  </a:lnTo>
                  <a:lnTo>
                    <a:pt x="4823" y="7612"/>
                  </a:lnTo>
                  <a:lnTo>
                    <a:pt x="4804" y="7613"/>
                  </a:lnTo>
                  <a:lnTo>
                    <a:pt x="4786" y="7614"/>
                  </a:lnTo>
                  <a:lnTo>
                    <a:pt x="4768" y="7617"/>
                  </a:lnTo>
                  <a:lnTo>
                    <a:pt x="4749" y="7622"/>
                  </a:lnTo>
                  <a:lnTo>
                    <a:pt x="4731" y="7626"/>
                  </a:lnTo>
                  <a:lnTo>
                    <a:pt x="4714" y="7632"/>
                  </a:lnTo>
                  <a:lnTo>
                    <a:pt x="4697" y="7640"/>
                  </a:lnTo>
                  <a:lnTo>
                    <a:pt x="4680" y="7649"/>
                  </a:lnTo>
                  <a:lnTo>
                    <a:pt x="4664" y="7659"/>
                  </a:lnTo>
                  <a:lnTo>
                    <a:pt x="4648" y="7670"/>
                  </a:lnTo>
                  <a:lnTo>
                    <a:pt x="4633" y="7681"/>
                  </a:lnTo>
                  <a:lnTo>
                    <a:pt x="4619" y="7695"/>
                  </a:lnTo>
                  <a:lnTo>
                    <a:pt x="4605" y="7710"/>
                  </a:lnTo>
                  <a:lnTo>
                    <a:pt x="4592" y="7725"/>
                  </a:lnTo>
                  <a:lnTo>
                    <a:pt x="4580" y="7742"/>
                  </a:lnTo>
                  <a:lnTo>
                    <a:pt x="4568" y="7760"/>
                  </a:lnTo>
                  <a:lnTo>
                    <a:pt x="4555" y="11554"/>
                  </a:lnTo>
                  <a:lnTo>
                    <a:pt x="4467" y="11633"/>
                  </a:lnTo>
                  <a:lnTo>
                    <a:pt x="4381" y="11702"/>
                  </a:lnTo>
                  <a:lnTo>
                    <a:pt x="4295" y="11762"/>
                  </a:lnTo>
                  <a:lnTo>
                    <a:pt x="4211" y="11813"/>
                  </a:lnTo>
                  <a:lnTo>
                    <a:pt x="4128" y="11856"/>
                  </a:lnTo>
                  <a:lnTo>
                    <a:pt x="4046" y="11891"/>
                  </a:lnTo>
                  <a:lnTo>
                    <a:pt x="3966" y="11919"/>
                  </a:lnTo>
                  <a:lnTo>
                    <a:pt x="3887" y="11940"/>
                  </a:lnTo>
                  <a:lnTo>
                    <a:pt x="3809" y="11954"/>
                  </a:lnTo>
                  <a:lnTo>
                    <a:pt x="3735" y="11963"/>
                  </a:lnTo>
                  <a:lnTo>
                    <a:pt x="3661" y="11966"/>
                  </a:lnTo>
                  <a:lnTo>
                    <a:pt x="3590" y="11964"/>
                  </a:lnTo>
                  <a:lnTo>
                    <a:pt x="3521" y="11956"/>
                  </a:lnTo>
                  <a:lnTo>
                    <a:pt x="3454" y="11946"/>
                  </a:lnTo>
                  <a:lnTo>
                    <a:pt x="3389" y="11931"/>
                  </a:lnTo>
                  <a:lnTo>
                    <a:pt x="3327" y="11913"/>
                  </a:lnTo>
                  <a:lnTo>
                    <a:pt x="3267" y="11891"/>
                  </a:lnTo>
                  <a:lnTo>
                    <a:pt x="3210" y="11868"/>
                  </a:lnTo>
                  <a:lnTo>
                    <a:pt x="3156" y="11843"/>
                  </a:lnTo>
                  <a:lnTo>
                    <a:pt x="3105" y="11815"/>
                  </a:lnTo>
                  <a:lnTo>
                    <a:pt x="3057" y="11786"/>
                  </a:lnTo>
                  <a:lnTo>
                    <a:pt x="3011" y="11757"/>
                  </a:lnTo>
                  <a:lnTo>
                    <a:pt x="2969" y="11728"/>
                  </a:lnTo>
                  <a:lnTo>
                    <a:pt x="2930" y="11699"/>
                  </a:lnTo>
                  <a:lnTo>
                    <a:pt x="2895" y="11670"/>
                  </a:lnTo>
                  <a:lnTo>
                    <a:pt x="2863" y="11644"/>
                  </a:lnTo>
                  <a:lnTo>
                    <a:pt x="2835" y="11617"/>
                  </a:lnTo>
                  <a:lnTo>
                    <a:pt x="2811" y="11593"/>
                  </a:lnTo>
                  <a:lnTo>
                    <a:pt x="2790" y="11572"/>
                  </a:lnTo>
                  <a:lnTo>
                    <a:pt x="2773" y="11554"/>
                  </a:lnTo>
                  <a:lnTo>
                    <a:pt x="2761" y="11538"/>
                  </a:lnTo>
                  <a:lnTo>
                    <a:pt x="2752" y="11528"/>
                  </a:lnTo>
                  <a:lnTo>
                    <a:pt x="2746" y="7565"/>
                  </a:lnTo>
                  <a:lnTo>
                    <a:pt x="1423" y="7563"/>
                  </a:lnTo>
                  <a:lnTo>
                    <a:pt x="2228" y="4511"/>
                  </a:lnTo>
                  <a:lnTo>
                    <a:pt x="1411" y="5766"/>
                  </a:lnTo>
                  <a:lnTo>
                    <a:pt x="1334" y="5827"/>
                  </a:lnTo>
                  <a:lnTo>
                    <a:pt x="1257" y="5882"/>
                  </a:lnTo>
                  <a:lnTo>
                    <a:pt x="1183" y="5928"/>
                  </a:lnTo>
                  <a:lnTo>
                    <a:pt x="1109" y="5969"/>
                  </a:lnTo>
                  <a:lnTo>
                    <a:pt x="1037" y="6003"/>
                  </a:lnTo>
                  <a:lnTo>
                    <a:pt x="966" y="6031"/>
                  </a:lnTo>
                  <a:lnTo>
                    <a:pt x="896" y="6053"/>
                  </a:lnTo>
                  <a:lnTo>
                    <a:pt x="829" y="6068"/>
                  </a:lnTo>
                  <a:lnTo>
                    <a:pt x="763" y="6077"/>
                  </a:lnTo>
                  <a:lnTo>
                    <a:pt x="700" y="6082"/>
                  </a:lnTo>
                  <a:lnTo>
                    <a:pt x="639" y="6081"/>
                  </a:lnTo>
                  <a:lnTo>
                    <a:pt x="579" y="6073"/>
                  </a:lnTo>
                  <a:lnTo>
                    <a:pt x="522" y="6060"/>
                  </a:lnTo>
                  <a:lnTo>
                    <a:pt x="467" y="6043"/>
                  </a:lnTo>
                  <a:lnTo>
                    <a:pt x="414" y="6021"/>
                  </a:lnTo>
                  <a:lnTo>
                    <a:pt x="365" y="5993"/>
                  </a:lnTo>
                  <a:lnTo>
                    <a:pt x="317" y="5961"/>
                  </a:lnTo>
                  <a:lnTo>
                    <a:pt x="273" y="5925"/>
                  </a:lnTo>
                  <a:lnTo>
                    <a:pt x="232" y="5884"/>
                  </a:lnTo>
                  <a:lnTo>
                    <a:pt x="194" y="5839"/>
                  </a:lnTo>
                  <a:lnTo>
                    <a:pt x="158" y="5790"/>
                  </a:lnTo>
                  <a:lnTo>
                    <a:pt x="127" y="5737"/>
                  </a:lnTo>
                  <a:lnTo>
                    <a:pt x="98" y="5681"/>
                  </a:lnTo>
                  <a:lnTo>
                    <a:pt x="72" y="5620"/>
                  </a:lnTo>
                  <a:lnTo>
                    <a:pt x="51" y="5556"/>
                  </a:lnTo>
                  <a:lnTo>
                    <a:pt x="33" y="5489"/>
                  </a:lnTo>
                  <a:lnTo>
                    <a:pt x="18" y="5419"/>
                  </a:lnTo>
                  <a:lnTo>
                    <a:pt x="8" y="5346"/>
                  </a:lnTo>
                  <a:lnTo>
                    <a:pt x="2" y="5270"/>
                  </a:lnTo>
                  <a:lnTo>
                    <a:pt x="0" y="5191"/>
                  </a:lnTo>
                  <a:lnTo>
                    <a:pt x="2" y="5110"/>
                  </a:lnTo>
                  <a:lnTo>
                    <a:pt x="8" y="5027"/>
                  </a:lnTo>
                  <a:lnTo>
                    <a:pt x="2790" y="433"/>
                  </a:lnTo>
                  <a:lnTo>
                    <a:pt x="3008" y="162"/>
                  </a:lnTo>
                  <a:lnTo>
                    <a:pt x="3335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53" name="Rectangle 36"/>
          <p:cNvSpPr/>
          <p:nvPr/>
        </p:nvSpPr>
        <p:spPr>
          <a:xfrm>
            <a:off x="10364991" y="4863740"/>
            <a:ext cx="1520600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800" b="1" dirty="0" smtClean="0">
                <a:solidFill>
                  <a:schemeClr val="tx2"/>
                </a:solidFill>
                <a:latin typeface="Source Sans Pro" pitchFamily="34" charset="0"/>
              </a:rPr>
              <a:t>18.27</a:t>
            </a:r>
            <a:r>
              <a:rPr lang="ms-MY" sz="1800" dirty="0" smtClean="0">
                <a:solidFill>
                  <a:schemeClr val="tx2"/>
                </a:solidFill>
                <a:latin typeface="Source Sans Pro" pitchFamily="34" charset="0"/>
              </a:rPr>
              <a:t>%</a:t>
            </a:r>
            <a:endParaRPr lang="ms-MY" sz="18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154" name="Rectangle 44"/>
          <p:cNvSpPr/>
          <p:nvPr/>
        </p:nvSpPr>
        <p:spPr>
          <a:xfrm>
            <a:off x="10371598" y="5120093"/>
            <a:ext cx="16250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400" b="1" dirty="0" smtClean="0">
                <a:latin typeface="Source Sans Pro" pitchFamily="34" charset="0"/>
              </a:rPr>
              <a:t>1,123</a:t>
            </a:r>
          </a:p>
          <a:p>
            <a:r>
              <a:rPr lang="ms-MY" sz="1000" dirty="0" smtClean="0">
                <a:solidFill>
                  <a:srgbClr val="376092"/>
                </a:solidFill>
                <a:latin typeface="Source Sans Pro" pitchFamily="34" charset="0"/>
              </a:rPr>
              <a:t>Niños</a:t>
            </a:r>
            <a:endParaRPr lang="ms-MY" sz="1000" dirty="0">
              <a:solidFill>
                <a:srgbClr val="376092"/>
              </a:solidFill>
              <a:latin typeface="Source Sans Pro" pitchFamily="34" charset="0"/>
            </a:endParaRPr>
          </a:p>
        </p:txBody>
      </p:sp>
      <p:sp>
        <p:nvSpPr>
          <p:cNvPr id="155" name="Rectangle 36"/>
          <p:cNvSpPr/>
          <p:nvPr/>
        </p:nvSpPr>
        <p:spPr>
          <a:xfrm>
            <a:off x="412321" y="3544950"/>
            <a:ext cx="1248039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lang="ms-MY" sz="1800" b="1" dirty="0" smtClean="0">
                <a:solidFill>
                  <a:schemeClr val="tx2"/>
                </a:solidFill>
                <a:latin typeface="Source Sans Pro" pitchFamily="34" charset="0"/>
              </a:rPr>
              <a:t>44.69</a:t>
            </a:r>
            <a:r>
              <a:rPr lang="ms-MY" sz="1800" dirty="0" smtClean="0">
                <a:solidFill>
                  <a:schemeClr val="tx2"/>
                </a:solidFill>
                <a:latin typeface="Source Sans Pro" pitchFamily="34" charset="0"/>
              </a:rPr>
              <a:t>%</a:t>
            </a:r>
            <a:endParaRPr lang="ms-MY" sz="18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156" name="Rectangle 44"/>
          <p:cNvSpPr/>
          <p:nvPr/>
        </p:nvSpPr>
        <p:spPr>
          <a:xfrm>
            <a:off x="374478" y="3825286"/>
            <a:ext cx="125275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ms-MY" sz="1400" b="1" dirty="0" smtClean="0">
                <a:latin typeface="Source Sans Pro" pitchFamily="34" charset="0"/>
              </a:rPr>
              <a:t>2,747</a:t>
            </a:r>
          </a:p>
          <a:p>
            <a:pPr algn="r"/>
            <a:r>
              <a:rPr lang="ms-MY" sz="1000" dirty="0">
                <a:solidFill>
                  <a:srgbClr val="376092"/>
                </a:solidFill>
                <a:latin typeface="Source Sans Pro" pitchFamily="34" charset="0"/>
              </a:rPr>
              <a:t>a</a:t>
            </a:r>
            <a:r>
              <a:rPr lang="ms-MY" sz="1000" dirty="0" smtClean="0">
                <a:solidFill>
                  <a:srgbClr val="376092"/>
                </a:solidFill>
                <a:latin typeface="Source Sans Pro" pitchFamily="34" charset="0"/>
              </a:rPr>
              <a:t>dolescentes</a:t>
            </a:r>
          </a:p>
          <a:p>
            <a:pPr algn="r"/>
            <a:r>
              <a:rPr lang="ms-MY" sz="1000" dirty="0" smtClean="0">
                <a:solidFill>
                  <a:srgbClr val="376092"/>
                </a:solidFill>
                <a:latin typeface="Source Sans Pro" pitchFamily="34" charset="0"/>
              </a:rPr>
              <a:t>mujeres</a:t>
            </a:r>
            <a:endParaRPr lang="ms-MY" sz="1000" dirty="0">
              <a:solidFill>
                <a:srgbClr val="376092"/>
              </a:solidFill>
              <a:latin typeface="Source Sans Pro" pitchFamily="34" charset="0"/>
            </a:endParaRPr>
          </a:p>
        </p:txBody>
      </p:sp>
      <p:sp>
        <p:nvSpPr>
          <p:cNvPr id="157" name="Rectangle 36"/>
          <p:cNvSpPr/>
          <p:nvPr/>
        </p:nvSpPr>
        <p:spPr>
          <a:xfrm>
            <a:off x="584449" y="4857425"/>
            <a:ext cx="1079079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lang="ms-MY" sz="1800" b="1" dirty="0" smtClean="0">
                <a:solidFill>
                  <a:schemeClr val="tx2"/>
                </a:solidFill>
                <a:latin typeface="Source Sans Pro" pitchFamily="34" charset="0"/>
              </a:rPr>
              <a:t>18.79</a:t>
            </a:r>
            <a:r>
              <a:rPr lang="ms-MY" sz="1800" dirty="0" smtClean="0">
                <a:solidFill>
                  <a:schemeClr val="tx2"/>
                </a:solidFill>
                <a:latin typeface="Source Sans Pro" pitchFamily="34" charset="0"/>
              </a:rPr>
              <a:t>%</a:t>
            </a:r>
            <a:endParaRPr lang="ms-MY" sz="18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pic>
        <p:nvPicPr>
          <p:cNvPr id="159" name="Ellipse 256"/>
          <p:cNvPicPr>
            <a:picLocks noChangeArrowheads="1"/>
          </p:cNvPicPr>
          <p:nvPr/>
        </p:nvPicPr>
        <p:blipFill>
          <a:blip r:embed="rId4" cstate="print">
            <a:lum brigh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7343" y="4319173"/>
            <a:ext cx="689779" cy="31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Rectangle 44"/>
          <p:cNvSpPr/>
          <p:nvPr/>
        </p:nvSpPr>
        <p:spPr>
          <a:xfrm>
            <a:off x="591056" y="5128236"/>
            <a:ext cx="10470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ms-MY" sz="1400" b="1" dirty="0" smtClean="0">
                <a:latin typeface="Source Sans Pro" pitchFamily="34" charset="0"/>
              </a:rPr>
              <a:t>1,155</a:t>
            </a:r>
          </a:p>
          <a:p>
            <a:pPr algn="r"/>
            <a:r>
              <a:rPr lang="ms-MY" sz="1000" dirty="0">
                <a:solidFill>
                  <a:srgbClr val="376092"/>
                </a:solidFill>
                <a:latin typeface="Source Sans Pro" pitchFamily="34" charset="0"/>
              </a:rPr>
              <a:t>n</a:t>
            </a:r>
            <a:r>
              <a:rPr lang="ms-MY" sz="1000" dirty="0" smtClean="0">
                <a:solidFill>
                  <a:srgbClr val="376092"/>
                </a:solidFill>
                <a:latin typeface="Source Sans Pro" pitchFamily="34" charset="0"/>
              </a:rPr>
              <a:t>iñas</a:t>
            </a:r>
            <a:endParaRPr lang="ms-MY" sz="1000" dirty="0">
              <a:solidFill>
                <a:srgbClr val="376092"/>
              </a:solidFill>
              <a:latin typeface="Source Sans Pro" pitchFamily="34" charset="0"/>
            </a:endParaRPr>
          </a:p>
        </p:txBody>
      </p:sp>
      <p:grpSp>
        <p:nvGrpSpPr>
          <p:cNvPr id="67" name="Group 36"/>
          <p:cNvGrpSpPr>
            <a:grpSpLocks noChangeAspect="1"/>
          </p:cNvGrpSpPr>
          <p:nvPr/>
        </p:nvGrpSpPr>
        <p:grpSpPr bwMode="auto">
          <a:xfrm>
            <a:off x="1807045" y="3614497"/>
            <a:ext cx="418744" cy="811742"/>
            <a:chOff x="2863" y="985"/>
            <a:chExt cx="1952" cy="3784"/>
          </a:xfrm>
          <a:solidFill>
            <a:srgbClr val="9982B4"/>
          </a:solidFill>
        </p:grpSpPr>
        <p:sp>
          <p:nvSpPr>
            <p:cNvPr id="69" name="Freeform 37"/>
            <p:cNvSpPr>
              <a:spLocks/>
            </p:cNvSpPr>
            <p:nvPr/>
          </p:nvSpPr>
          <p:spPr bwMode="auto">
            <a:xfrm>
              <a:off x="3131" y="2081"/>
              <a:ext cx="1684" cy="2688"/>
            </a:xfrm>
            <a:custGeom>
              <a:avLst/>
              <a:gdLst>
                <a:gd name="T0" fmla="*/ 4174 w 8420"/>
                <a:gd name="T1" fmla="*/ 639 h 13438"/>
                <a:gd name="T2" fmla="*/ 5666 w 8420"/>
                <a:gd name="T3" fmla="*/ 112 h 13438"/>
                <a:gd name="T4" fmla="*/ 8410 w 8420"/>
                <a:gd name="T5" fmla="*/ 5089 h 13438"/>
                <a:gd name="T6" fmla="*/ 8419 w 8420"/>
                <a:gd name="T7" fmla="*/ 5275 h 13438"/>
                <a:gd name="T8" fmla="*/ 8389 w 8420"/>
                <a:gd name="T9" fmla="*/ 5460 h 13438"/>
                <a:gd name="T10" fmla="*/ 8323 w 8420"/>
                <a:gd name="T11" fmla="*/ 5634 h 13438"/>
                <a:gd name="T12" fmla="*/ 8224 w 8420"/>
                <a:gd name="T13" fmla="*/ 5786 h 13438"/>
                <a:gd name="T14" fmla="*/ 8097 w 8420"/>
                <a:gd name="T15" fmla="*/ 5910 h 13438"/>
                <a:gd name="T16" fmla="*/ 7945 w 8420"/>
                <a:gd name="T17" fmla="*/ 5994 h 13438"/>
                <a:gd name="T18" fmla="*/ 7775 w 8420"/>
                <a:gd name="T19" fmla="*/ 6029 h 13438"/>
                <a:gd name="T20" fmla="*/ 7587 w 8420"/>
                <a:gd name="T21" fmla="*/ 6008 h 13438"/>
                <a:gd name="T22" fmla="*/ 7387 w 8420"/>
                <a:gd name="T23" fmla="*/ 5919 h 13438"/>
                <a:gd name="T24" fmla="*/ 7180 w 8420"/>
                <a:gd name="T25" fmla="*/ 5754 h 13438"/>
                <a:gd name="T26" fmla="*/ 7146 w 8420"/>
                <a:gd name="T27" fmla="*/ 7469 h 13438"/>
                <a:gd name="T28" fmla="*/ 5980 w 8420"/>
                <a:gd name="T29" fmla="*/ 13081 h 13438"/>
                <a:gd name="T30" fmla="*/ 5813 w 8420"/>
                <a:gd name="T31" fmla="*/ 13229 h 13438"/>
                <a:gd name="T32" fmla="*/ 5645 w 8420"/>
                <a:gd name="T33" fmla="*/ 13334 h 13438"/>
                <a:gd name="T34" fmla="*/ 5478 w 8420"/>
                <a:gd name="T35" fmla="*/ 13403 h 13438"/>
                <a:gd name="T36" fmla="*/ 5314 w 8420"/>
                <a:gd name="T37" fmla="*/ 13435 h 13438"/>
                <a:gd name="T38" fmla="*/ 5154 w 8420"/>
                <a:gd name="T39" fmla="*/ 13436 h 13438"/>
                <a:gd name="T40" fmla="*/ 4998 w 8420"/>
                <a:gd name="T41" fmla="*/ 13407 h 13438"/>
                <a:gd name="T42" fmla="*/ 4849 w 8420"/>
                <a:gd name="T43" fmla="*/ 13352 h 13438"/>
                <a:gd name="T44" fmla="*/ 4708 w 8420"/>
                <a:gd name="T45" fmla="*/ 13275 h 13438"/>
                <a:gd name="T46" fmla="*/ 4575 w 8420"/>
                <a:gd name="T47" fmla="*/ 13178 h 13438"/>
                <a:gd name="T48" fmla="*/ 4454 w 8420"/>
                <a:gd name="T49" fmla="*/ 13063 h 13438"/>
                <a:gd name="T50" fmla="*/ 4406 w 8420"/>
                <a:gd name="T51" fmla="*/ 7658 h 13438"/>
                <a:gd name="T52" fmla="*/ 4372 w 8420"/>
                <a:gd name="T53" fmla="*/ 7612 h 13438"/>
                <a:gd name="T54" fmla="*/ 4333 w 8420"/>
                <a:gd name="T55" fmla="*/ 7576 h 13438"/>
                <a:gd name="T56" fmla="*/ 4289 w 8420"/>
                <a:gd name="T57" fmla="*/ 7550 h 13438"/>
                <a:gd name="T58" fmla="*/ 4243 w 8420"/>
                <a:gd name="T59" fmla="*/ 7535 h 13438"/>
                <a:gd name="T60" fmla="*/ 4195 w 8420"/>
                <a:gd name="T61" fmla="*/ 7529 h 13438"/>
                <a:gd name="T62" fmla="*/ 4147 w 8420"/>
                <a:gd name="T63" fmla="*/ 7535 h 13438"/>
                <a:gd name="T64" fmla="*/ 4101 w 8420"/>
                <a:gd name="T65" fmla="*/ 7549 h 13438"/>
                <a:gd name="T66" fmla="*/ 4057 w 8420"/>
                <a:gd name="T67" fmla="*/ 7575 h 13438"/>
                <a:gd name="T68" fmla="*/ 4018 w 8420"/>
                <a:gd name="T69" fmla="*/ 7611 h 13438"/>
                <a:gd name="T70" fmla="*/ 3983 w 8420"/>
                <a:gd name="T71" fmla="*/ 7658 h 13438"/>
                <a:gd name="T72" fmla="*/ 3886 w 8420"/>
                <a:gd name="T73" fmla="*/ 13093 h 13438"/>
                <a:gd name="T74" fmla="*/ 3663 w 8420"/>
                <a:gd name="T75" fmla="*/ 13272 h 13438"/>
                <a:gd name="T76" fmla="*/ 3449 w 8420"/>
                <a:gd name="T77" fmla="*/ 13380 h 13438"/>
                <a:gd name="T78" fmla="*/ 3248 w 8420"/>
                <a:gd name="T79" fmla="*/ 13426 h 13438"/>
                <a:gd name="T80" fmla="*/ 3062 w 8420"/>
                <a:gd name="T81" fmla="*/ 13425 h 13438"/>
                <a:gd name="T82" fmla="*/ 2894 w 8420"/>
                <a:gd name="T83" fmla="*/ 13386 h 13438"/>
                <a:gd name="T84" fmla="*/ 2745 w 8420"/>
                <a:gd name="T85" fmla="*/ 13321 h 13438"/>
                <a:gd name="T86" fmla="*/ 2620 w 8420"/>
                <a:gd name="T87" fmla="*/ 13242 h 13438"/>
                <a:gd name="T88" fmla="*/ 2518 w 8420"/>
                <a:gd name="T89" fmla="*/ 13159 h 13438"/>
                <a:gd name="T90" fmla="*/ 2444 w 8420"/>
                <a:gd name="T91" fmla="*/ 13085 h 13438"/>
                <a:gd name="T92" fmla="*/ 2402 w 8420"/>
                <a:gd name="T93" fmla="*/ 13032 h 13438"/>
                <a:gd name="T94" fmla="*/ 1238 w 8420"/>
                <a:gd name="T95" fmla="*/ 7480 h 13438"/>
                <a:gd name="T96" fmla="*/ 1160 w 8420"/>
                <a:gd name="T97" fmla="*/ 5764 h 13438"/>
                <a:gd name="T98" fmla="*/ 965 w 8420"/>
                <a:gd name="T99" fmla="*/ 5905 h 13438"/>
                <a:gd name="T100" fmla="*/ 780 w 8420"/>
                <a:gd name="T101" fmla="*/ 5986 h 13438"/>
                <a:gd name="T102" fmla="*/ 610 w 8420"/>
                <a:gd name="T103" fmla="*/ 6016 h 13438"/>
                <a:gd name="T104" fmla="*/ 454 w 8420"/>
                <a:gd name="T105" fmla="*/ 5995 h 13438"/>
                <a:gd name="T106" fmla="*/ 317 w 8420"/>
                <a:gd name="T107" fmla="*/ 5928 h 13438"/>
                <a:gd name="T108" fmla="*/ 201 w 8420"/>
                <a:gd name="T109" fmla="*/ 5821 h 13438"/>
                <a:gd name="T110" fmla="*/ 110 w 8420"/>
                <a:gd name="T111" fmla="*/ 5675 h 13438"/>
                <a:gd name="T112" fmla="*/ 44 w 8420"/>
                <a:gd name="T113" fmla="*/ 5496 h 13438"/>
                <a:gd name="T114" fmla="*/ 7 w 8420"/>
                <a:gd name="T115" fmla="*/ 5288 h 13438"/>
                <a:gd name="T116" fmla="*/ 1 w 8420"/>
                <a:gd name="T117" fmla="*/ 5055 h 13438"/>
                <a:gd name="T118" fmla="*/ 2616 w 8420"/>
                <a:gd name="T119" fmla="*/ 162 h 13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420" h="13438">
                  <a:moveTo>
                    <a:pt x="2901" y="0"/>
                  </a:moveTo>
                  <a:lnTo>
                    <a:pt x="3692" y="0"/>
                  </a:lnTo>
                  <a:lnTo>
                    <a:pt x="4174" y="639"/>
                  </a:lnTo>
                  <a:lnTo>
                    <a:pt x="4653" y="0"/>
                  </a:lnTo>
                  <a:lnTo>
                    <a:pt x="5441" y="0"/>
                  </a:lnTo>
                  <a:lnTo>
                    <a:pt x="5666" y="112"/>
                  </a:lnTo>
                  <a:lnTo>
                    <a:pt x="5851" y="297"/>
                  </a:lnTo>
                  <a:lnTo>
                    <a:pt x="8396" y="5029"/>
                  </a:lnTo>
                  <a:lnTo>
                    <a:pt x="8410" y="5089"/>
                  </a:lnTo>
                  <a:lnTo>
                    <a:pt x="8418" y="5151"/>
                  </a:lnTo>
                  <a:lnTo>
                    <a:pt x="8420" y="5213"/>
                  </a:lnTo>
                  <a:lnTo>
                    <a:pt x="8419" y="5275"/>
                  </a:lnTo>
                  <a:lnTo>
                    <a:pt x="8413" y="5338"/>
                  </a:lnTo>
                  <a:lnTo>
                    <a:pt x="8404" y="5399"/>
                  </a:lnTo>
                  <a:lnTo>
                    <a:pt x="8389" y="5460"/>
                  </a:lnTo>
                  <a:lnTo>
                    <a:pt x="8370" y="5519"/>
                  </a:lnTo>
                  <a:lnTo>
                    <a:pt x="8349" y="5577"/>
                  </a:lnTo>
                  <a:lnTo>
                    <a:pt x="8323" y="5634"/>
                  </a:lnTo>
                  <a:lnTo>
                    <a:pt x="8293" y="5687"/>
                  </a:lnTo>
                  <a:lnTo>
                    <a:pt x="8260" y="5738"/>
                  </a:lnTo>
                  <a:lnTo>
                    <a:pt x="8224" y="5786"/>
                  </a:lnTo>
                  <a:lnTo>
                    <a:pt x="8185" y="5831"/>
                  </a:lnTo>
                  <a:lnTo>
                    <a:pt x="8142" y="5873"/>
                  </a:lnTo>
                  <a:lnTo>
                    <a:pt x="8097" y="5910"/>
                  </a:lnTo>
                  <a:lnTo>
                    <a:pt x="8050" y="5943"/>
                  </a:lnTo>
                  <a:lnTo>
                    <a:pt x="7999" y="5971"/>
                  </a:lnTo>
                  <a:lnTo>
                    <a:pt x="7945" y="5994"/>
                  </a:lnTo>
                  <a:lnTo>
                    <a:pt x="7891" y="6011"/>
                  </a:lnTo>
                  <a:lnTo>
                    <a:pt x="7834" y="6023"/>
                  </a:lnTo>
                  <a:lnTo>
                    <a:pt x="7775" y="6029"/>
                  </a:lnTo>
                  <a:lnTo>
                    <a:pt x="7713" y="6029"/>
                  </a:lnTo>
                  <a:lnTo>
                    <a:pt x="7651" y="6022"/>
                  </a:lnTo>
                  <a:lnTo>
                    <a:pt x="7587" y="6008"/>
                  </a:lnTo>
                  <a:lnTo>
                    <a:pt x="7522" y="5986"/>
                  </a:lnTo>
                  <a:lnTo>
                    <a:pt x="7455" y="5957"/>
                  </a:lnTo>
                  <a:lnTo>
                    <a:pt x="7387" y="5919"/>
                  </a:lnTo>
                  <a:lnTo>
                    <a:pt x="7318" y="5873"/>
                  </a:lnTo>
                  <a:lnTo>
                    <a:pt x="7249" y="5818"/>
                  </a:lnTo>
                  <a:lnTo>
                    <a:pt x="7180" y="5754"/>
                  </a:lnTo>
                  <a:lnTo>
                    <a:pt x="7109" y="5681"/>
                  </a:lnTo>
                  <a:lnTo>
                    <a:pt x="6443" y="4458"/>
                  </a:lnTo>
                  <a:lnTo>
                    <a:pt x="7146" y="7469"/>
                  </a:lnTo>
                  <a:lnTo>
                    <a:pt x="6027" y="7467"/>
                  </a:lnTo>
                  <a:lnTo>
                    <a:pt x="6035" y="13021"/>
                  </a:lnTo>
                  <a:lnTo>
                    <a:pt x="5980" y="13081"/>
                  </a:lnTo>
                  <a:lnTo>
                    <a:pt x="5925" y="13134"/>
                  </a:lnTo>
                  <a:lnTo>
                    <a:pt x="5869" y="13184"/>
                  </a:lnTo>
                  <a:lnTo>
                    <a:pt x="5813" y="13229"/>
                  </a:lnTo>
                  <a:lnTo>
                    <a:pt x="5758" y="13268"/>
                  </a:lnTo>
                  <a:lnTo>
                    <a:pt x="5701" y="13303"/>
                  </a:lnTo>
                  <a:lnTo>
                    <a:pt x="5645" y="13334"/>
                  </a:lnTo>
                  <a:lnTo>
                    <a:pt x="5590" y="13361"/>
                  </a:lnTo>
                  <a:lnTo>
                    <a:pt x="5534" y="13384"/>
                  </a:lnTo>
                  <a:lnTo>
                    <a:pt x="5478" y="13403"/>
                  </a:lnTo>
                  <a:lnTo>
                    <a:pt x="5424" y="13417"/>
                  </a:lnTo>
                  <a:lnTo>
                    <a:pt x="5370" y="13428"/>
                  </a:lnTo>
                  <a:lnTo>
                    <a:pt x="5314" y="13435"/>
                  </a:lnTo>
                  <a:lnTo>
                    <a:pt x="5261" y="13438"/>
                  </a:lnTo>
                  <a:lnTo>
                    <a:pt x="5206" y="13438"/>
                  </a:lnTo>
                  <a:lnTo>
                    <a:pt x="5154" y="13436"/>
                  </a:lnTo>
                  <a:lnTo>
                    <a:pt x="5101" y="13429"/>
                  </a:lnTo>
                  <a:lnTo>
                    <a:pt x="5049" y="13419"/>
                  </a:lnTo>
                  <a:lnTo>
                    <a:pt x="4998" y="13407"/>
                  </a:lnTo>
                  <a:lnTo>
                    <a:pt x="4947" y="13392"/>
                  </a:lnTo>
                  <a:lnTo>
                    <a:pt x="4897" y="13373"/>
                  </a:lnTo>
                  <a:lnTo>
                    <a:pt x="4849" y="13352"/>
                  </a:lnTo>
                  <a:lnTo>
                    <a:pt x="4800" y="13329"/>
                  </a:lnTo>
                  <a:lnTo>
                    <a:pt x="4754" y="13303"/>
                  </a:lnTo>
                  <a:lnTo>
                    <a:pt x="4708" y="13275"/>
                  </a:lnTo>
                  <a:lnTo>
                    <a:pt x="4663" y="13244"/>
                  </a:lnTo>
                  <a:lnTo>
                    <a:pt x="4618" y="13212"/>
                  </a:lnTo>
                  <a:lnTo>
                    <a:pt x="4575" y="13178"/>
                  </a:lnTo>
                  <a:lnTo>
                    <a:pt x="4534" y="13141"/>
                  </a:lnTo>
                  <a:lnTo>
                    <a:pt x="4494" y="13103"/>
                  </a:lnTo>
                  <a:lnTo>
                    <a:pt x="4454" y="13063"/>
                  </a:lnTo>
                  <a:lnTo>
                    <a:pt x="4417" y="13023"/>
                  </a:lnTo>
                  <a:lnTo>
                    <a:pt x="4415" y="7676"/>
                  </a:lnTo>
                  <a:lnTo>
                    <a:pt x="4406" y="7658"/>
                  </a:lnTo>
                  <a:lnTo>
                    <a:pt x="4395" y="7641"/>
                  </a:lnTo>
                  <a:lnTo>
                    <a:pt x="4385" y="7626"/>
                  </a:lnTo>
                  <a:lnTo>
                    <a:pt x="4372" y="7612"/>
                  </a:lnTo>
                  <a:lnTo>
                    <a:pt x="4360" y="7599"/>
                  </a:lnTo>
                  <a:lnTo>
                    <a:pt x="4347" y="7587"/>
                  </a:lnTo>
                  <a:lnTo>
                    <a:pt x="4333" y="7576"/>
                  </a:lnTo>
                  <a:lnTo>
                    <a:pt x="4318" y="7567"/>
                  </a:lnTo>
                  <a:lnTo>
                    <a:pt x="4304" y="7557"/>
                  </a:lnTo>
                  <a:lnTo>
                    <a:pt x="4289" y="7550"/>
                  </a:lnTo>
                  <a:lnTo>
                    <a:pt x="4275" y="7544"/>
                  </a:lnTo>
                  <a:lnTo>
                    <a:pt x="4258" y="7538"/>
                  </a:lnTo>
                  <a:lnTo>
                    <a:pt x="4243" y="7535"/>
                  </a:lnTo>
                  <a:lnTo>
                    <a:pt x="4227" y="7531"/>
                  </a:lnTo>
                  <a:lnTo>
                    <a:pt x="4211" y="7530"/>
                  </a:lnTo>
                  <a:lnTo>
                    <a:pt x="4195" y="7529"/>
                  </a:lnTo>
                  <a:lnTo>
                    <a:pt x="4179" y="7530"/>
                  </a:lnTo>
                  <a:lnTo>
                    <a:pt x="4163" y="7531"/>
                  </a:lnTo>
                  <a:lnTo>
                    <a:pt x="4147" y="7535"/>
                  </a:lnTo>
                  <a:lnTo>
                    <a:pt x="4131" y="7538"/>
                  </a:lnTo>
                  <a:lnTo>
                    <a:pt x="4116" y="7543"/>
                  </a:lnTo>
                  <a:lnTo>
                    <a:pt x="4101" y="7549"/>
                  </a:lnTo>
                  <a:lnTo>
                    <a:pt x="4085" y="7557"/>
                  </a:lnTo>
                  <a:lnTo>
                    <a:pt x="4071" y="7566"/>
                  </a:lnTo>
                  <a:lnTo>
                    <a:pt x="4057" y="7575"/>
                  </a:lnTo>
                  <a:lnTo>
                    <a:pt x="4044" y="7586"/>
                  </a:lnTo>
                  <a:lnTo>
                    <a:pt x="4031" y="7598"/>
                  </a:lnTo>
                  <a:lnTo>
                    <a:pt x="4018" y="7611"/>
                  </a:lnTo>
                  <a:lnTo>
                    <a:pt x="4006" y="7626"/>
                  </a:lnTo>
                  <a:lnTo>
                    <a:pt x="3994" y="7641"/>
                  </a:lnTo>
                  <a:lnTo>
                    <a:pt x="3983" y="7658"/>
                  </a:lnTo>
                  <a:lnTo>
                    <a:pt x="3974" y="7676"/>
                  </a:lnTo>
                  <a:lnTo>
                    <a:pt x="3962" y="13014"/>
                  </a:lnTo>
                  <a:lnTo>
                    <a:pt x="3886" y="13093"/>
                  </a:lnTo>
                  <a:lnTo>
                    <a:pt x="3811" y="13161"/>
                  </a:lnTo>
                  <a:lnTo>
                    <a:pt x="3736" y="13220"/>
                  </a:lnTo>
                  <a:lnTo>
                    <a:pt x="3663" y="13272"/>
                  </a:lnTo>
                  <a:lnTo>
                    <a:pt x="3590" y="13315"/>
                  </a:lnTo>
                  <a:lnTo>
                    <a:pt x="3519" y="13351"/>
                  </a:lnTo>
                  <a:lnTo>
                    <a:pt x="3449" y="13380"/>
                  </a:lnTo>
                  <a:lnTo>
                    <a:pt x="3381" y="13401"/>
                  </a:lnTo>
                  <a:lnTo>
                    <a:pt x="3313" y="13417"/>
                  </a:lnTo>
                  <a:lnTo>
                    <a:pt x="3248" y="13426"/>
                  </a:lnTo>
                  <a:lnTo>
                    <a:pt x="3184" y="13431"/>
                  </a:lnTo>
                  <a:lnTo>
                    <a:pt x="3123" y="13430"/>
                  </a:lnTo>
                  <a:lnTo>
                    <a:pt x="3062" y="13425"/>
                  </a:lnTo>
                  <a:lnTo>
                    <a:pt x="3004" y="13416"/>
                  </a:lnTo>
                  <a:lnTo>
                    <a:pt x="2948" y="13403"/>
                  </a:lnTo>
                  <a:lnTo>
                    <a:pt x="2894" y="13386"/>
                  </a:lnTo>
                  <a:lnTo>
                    <a:pt x="2842" y="13366"/>
                  </a:lnTo>
                  <a:lnTo>
                    <a:pt x="2792" y="13345"/>
                  </a:lnTo>
                  <a:lnTo>
                    <a:pt x="2745" y="13321"/>
                  </a:lnTo>
                  <a:lnTo>
                    <a:pt x="2700" y="13295"/>
                  </a:lnTo>
                  <a:lnTo>
                    <a:pt x="2659" y="13269"/>
                  </a:lnTo>
                  <a:lnTo>
                    <a:pt x="2620" y="13242"/>
                  </a:lnTo>
                  <a:lnTo>
                    <a:pt x="2583" y="13213"/>
                  </a:lnTo>
                  <a:lnTo>
                    <a:pt x="2549" y="13186"/>
                  </a:lnTo>
                  <a:lnTo>
                    <a:pt x="2518" y="13159"/>
                  </a:lnTo>
                  <a:lnTo>
                    <a:pt x="2491" y="13133"/>
                  </a:lnTo>
                  <a:lnTo>
                    <a:pt x="2466" y="13109"/>
                  </a:lnTo>
                  <a:lnTo>
                    <a:pt x="2444" y="13085"/>
                  </a:lnTo>
                  <a:lnTo>
                    <a:pt x="2427" y="13065"/>
                  </a:lnTo>
                  <a:lnTo>
                    <a:pt x="2412" y="13048"/>
                  </a:lnTo>
                  <a:lnTo>
                    <a:pt x="2402" y="13032"/>
                  </a:lnTo>
                  <a:lnTo>
                    <a:pt x="2395" y="13021"/>
                  </a:lnTo>
                  <a:lnTo>
                    <a:pt x="2388" y="7483"/>
                  </a:lnTo>
                  <a:lnTo>
                    <a:pt x="1238" y="7480"/>
                  </a:lnTo>
                  <a:lnTo>
                    <a:pt x="1938" y="4462"/>
                  </a:lnTo>
                  <a:lnTo>
                    <a:pt x="1228" y="5704"/>
                  </a:lnTo>
                  <a:lnTo>
                    <a:pt x="1160" y="5764"/>
                  </a:lnTo>
                  <a:lnTo>
                    <a:pt x="1094" y="5817"/>
                  </a:lnTo>
                  <a:lnTo>
                    <a:pt x="1029" y="5865"/>
                  </a:lnTo>
                  <a:lnTo>
                    <a:pt x="965" y="5905"/>
                  </a:lnTo>
                  <a:lnTo>
                    <a:pt x="902" y="5938"/>
                  </a:lnTo>
                  <a:lnTo>
                    <a:pt x="840" y="5965"/>
                  </a:lnTo>
                  <a:lnTo>
                    <a:pt x="780" y="5986"/>
                  </a:lnTo>
                  <a:lnTo>
                    <a:pt x="722" y="6002"/>
                  </a:lnTo>
                  <a:lnTo>
                    <a:pt x="664" y="6012"/>
                  </a:lnTo>
                  <a:lnTo>
                    <a:pt x="610" y="6016"/>
                  </a:lnTo>
                  <a:lnTo>
                    <a:pt x="555" y="6014"/>
                  </a:lnTo>
                  <a:lnTo>
                    <a:pt x="504" y="6007"/>
                  </a:lnTo>
                  <a:lnTo>
                    <a:pt x="454" y="5995"/>
                  </a:lnTo>
                  <a:lnTo>
                    <a:pt x="406" y="5978"/>
                  </a:lnTo>
                  <a:lnTo>
                    <a:pt x="361" y="5956"/>
                  </a:lnTo>
                  <a:lnTo>
                    <a:pt x="317" y="5928"/>
                  </a:lnTo>
                  <a:lnTo>
                    <a:pt x="276" y="5896"/>
                  </a:lnTo>
                  <a:lnTo>
                    <a:pt x="238" y="5861"/>
                  </a:lnTo>
                  <a:lnTo>
                    <a:pt x="201" y="5821"/>
                  </a:lnTo>
                  <a:lnTo>
                    <a:pt x="168" y="5776"/>
                  </a:lnTo>
                  <a:lnTo>
                    <a:pt x="137" y="5727"/>
                  </a:lnTo>
                  <a:lnTo>
                    <a:pt x="110" y="5675"/>
                  </a:lnTo>
                  <a:lnTo>
                    <a:pt x="85" y="5618"/>
                  </a:lnTo>
                  <a:lnTo>
                    <a:pt x="63" y="5559"/>
                  </a:lnTo>
                  <a:lnTo>
                    <a:pt x="44" y="5496"/>
                  </a:lnTo>
                  <a:lnTo>
                    <a:pt x="28" y="5430"/>
                  </a:lnTo>
                  <a:lnTo>
                    <a:pt x="16" y="5360"/>
                  </a:lnTo>
                  <a:lnTo>
                    <a:pt x="7" y="5288"/>
                  </a:lnTo>
                  <a:lnTo>
                    <a:pt x="1" y="5213"/>
                  </a:lnTo>
                  <a:lnTo>
                    <a:pt x="0" y="5135"/>
                  </a:lnTo>
                  <a:lnTo>
                    <a:pt x="1" y="5055"/>
                  </a:lnTo>
                  <a:lnTo>
                    <a:pt x="7" y="4972"/>
                  </a:lnTo>
                  <a:lnTo>
                    <a:pt x="2428" y="430"/>
                  </a:lnTo>
                  <a:lnTo>
                    <a:pt x="2616" y="162"/>
                  </a:lnTo>
                  <a:lnTo>
                    <a:pt x="2901" y="0"/>
                  </a:lnTo>
                  <a:close/>
                </a:path>
              </a:pathLst>
            </a:custGeom>
            <a:grpFill/>
            <a:ln w="4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Freeform 38"/>
            <p:cNvSpPr>
              <a:spLocks/>
            </p:cNvSpPr>
            <p:nvPr/>
          </p:nvSpPr>
          <p:spPr bwMode="auto">
            <a:xfrm>
              <a:off x="3597" y="1093"/>
              <a:ext cx="730" cy="820"/>
            </a:xfrm>
            <a:custGeom>
              <a:avLst/>
              <a:gdLst>
                <a:gd name="T0" fmla="*/ 2011 w 3651"/>
                <a:gd name="T1" fmla="*/ 11 h 4101"/>
                <a:gd name="T2" fmla="*/ 2281 w 3651"/>
                <a:gd name="T3" fmla="*/ 65 h 4101"/>
                <a:gd name="T4" fmla="*/ 2536 w 3651"/>
                <a:gd name="T5" fmla="*/ 161 h 4101"/>
                <a:gd name="T6" fmla="*/ 2771 w 3651"/>
                <a:gd name="T7" fmla="*/ 297 h 4101"/>
                <a:gd name="T8" fmla="*/ 2987 w 3651"/>
                <a:gd name="T9" fmla="*/ 469 h 4101"/>
                <a:gd name="T10" fmla="*/ 3176 w 3651"/>
                <a:gd name="T11" fmla="*/ 673 h 4101"/>
                <a:gd name="T12" fmla="*/ 3339 w 3651"/>
                <a:gd name="T13" fmla="*/ 905 h 4101"/>
                <a:gd name="T14" fmla="*/ 3471 w 3651"/>
                <a:gd name="T15" fmla="*/ 1162 h 4101"/>
                <a:gd name="T16" fmla="*/ 3569 w 3651"/>
                <a:gd name="T17" fmla="*/ 1441 h 4101"/>
                <a:gd name="T18" fmla="*/ 3629 w 3651"/>
                <a:gd name="T19" fmla="*/ 1739 h 4101"/>
                <a:gd name="T20" fmla="*/ 3651 w 3651"/>
                <a:gd name="T21" fmla="*/ 2051 h 4101"/>
                <a:gd name="T22" fmla="*/ 3629 w 3651"/>
                <a:gd name="T23" fmla="*/ 2363 h 4101"/>
                <a:gd name="T24" fmla="*/ 3569 w 3651"/>
                <a:gd name="T25" fmla="*/ 2660 h 4101"/>
                <a:gd name="T26" fmla="*/ 3471 w 3651"/>
                <a:gd name="T27" fmla="*/ 2940 h 4101"/>
                <a:gd name="T28" fmla="*/ 3339 w 3651"/>
                <a:gd name="T29" fmla="*/ 3198 h 4101"/>
                <a:gd name="T30" fmla="*/ 3176 w 3651"/>
                <a:gd name="T31" fmla="*/ 3430 h 4101"/>
                <a:gd name="T32" fmla="*/ 2987 w 3651"/>
                <a:gd name="T33" fmla="*/ 3633 h 4101"/>
                <a:gd name="T34" fmla="*/ 2771 w 3651"/>
                <a:gd name="T35" fmla="*/ 3804 h 4101"/>
                <a:gd name="T36" fmla="*/ 2536 w 3651"/>
                <a:gd name="T37" fmla="*/ 3940 h 4101"/>
                <a:gd name="T38" fmla="*/ 2281 w 3651"/>
                <a:gd name="T39" fmla="*/ 4037 h 4101"/>
                <a:gd name="T40" fmla="*/ 2011 w 3651"/>
                <a:gd name="T41" fmla="*/ 4090 h 4101"/>
                <a:gd name="T42" fmla="*/ 1731 w 3651"/>
                <a:gd name="T43" fmla="*/ 4098 h 4101"/>
                <a:gd name="T44" fmla="*/ 1457 w 3651"/>
                <a:gd name="T45" fmla="*/ 4059 h 4101"/>
                <a:gd name="T46" fmla="*/ 1198 w 3651"/>
                <a:gd name="T47" fmla="*/ 3976 h 4101"/>
                <a:gd name="T48" fmla="*/ 955 w 3651"/>
                <a:gd name="T49" fmla="*/ 3853 h 4101"/>
                <a:gd name="T50" fmla="*/ 733 w 3651"/>
                <a:gd name="T51" fmla="*/ 3694 h 4101"/>
                <a:gd name="T52" fmla="*/ 534 w 3651"/>
                <a:gd name="T53" fmla="*/ 3501 h 4101"/>
                <a:gd name="T54" fmla="*/ 362 w 3651"/>
                <a:gd name="T55" fmla="*/ 3277 h 4101"/>
                <a:gd name="T56" fmla="*/ 220 w 3651"/>
                <a:gd name="T57" fmla="*/ 3028 h 4101"/>
                <a:gd name="T58" fmla="*/ 110 w 3651"/>
                <a:gd name="T59" fmla="*/ 2756 h 4101"/>
                <a:gd name="T60" fmla="*/ 37 w 3651"/>
                <a:gd name="T61" fmla="*/ 2464 h 4101"/>
                <a:gd name="T62" fmla="*/ 2 w 3651"/>
                <a:gd name="T63" fmla="*/ 2156 h 4101"/>
                <a:gd name="T64" fmla="*/ 9 w 3651"/>
                <a:gd name="T65" fmla="*/ 1841 h 4101"/>
                <a:gd name="T66" fmla="*/ 57 w 3651"/>
                <a:gd name="T67" fmla="*/ 1538 h 4101"/>
                <a:gd name="T68" fmla="*/ 143 w 3651"/>
                <a:gd name="T69" fmla="*/ 1253 h 4101"/>
                <a:gd name="T70" fmla="*/ 264 w 3651"/>
                <a:gd name="T71" fmla="*/ 988 h 4101"/>
                <a:gd name="T72" fmla="*/ 417 w 3651"/>
                <a:gd name="T73" fmla="*/ 747 h 4101"/>
                <a:gd name="T74" fmla="*/ 598 w 3651"/>
                <a:gd name="T75" fmla="*/ 533 h 4101"/>
                <a:gd name="T76" fmla="*/ 805 w 3651"/>
                <a:gd name="T77" fmla="*/ 351 h 4101"/>
                <a:gd name="T78" fmla="*/ 1033 w 3651"/>
                <a:gd name="T79" fmla="*/ 203 h 4101"/>
                <a:gd name="T80" fmla="*/ 1282 w 3651"/>
                <a:gd name="T81" fmla="*/ 93 h 4101"/>
                <a:gd name="T82" fmla="*/ 1547 w 3651"/>
                <a:gd name="T83" fmla="*/ 24 h 4101"/>
                <a:gd name="T84" fmla="*/ 1825 w 3651"/>
                <a:gd name="T85" fmla="*/ 0 h 4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651" h="4101">
                  <a:moveTo>
                    <a:pt x="1825" y="0"/>
                  </a:moveTo>
                  <a:lnTo>
                    <a:pt x="1919" y="4"/>
                  </a:lnTo>
                  <a:lnTo>
                    <a:pt x="2011" y="11"/>
                  </a:lnTo>
                  <a:lnTo>
                    <a:pt x="2104" y="24"/>
                  </a:lnTo>
                  <a:lnTo>
                    <a:pt x="2194" y="42"/>
                  </a:lnTo>
                  <a:lnTo>
                    <a:pt x="2281" y="65"/>
                  </a:lnTo>
                  <a:lnTo>
                    <a:pt x="2368" y="93"/>
                  </a:lnTo>
                  <a:lnTo>
                    <a:pt x="2453" y="125"/>
                  </a:lnTo>
                  <a:lnTo>
                    <a:pt x="2536" y="161"/>
                  </a:lnTo>
                  <a:lnTo>
                    <a:pt x="2616" y="203"/>
                  </a:lnTo>
                  <a:lnTo>
                    <a:pt x="2695" y="248"/>
                  </a:lnTo>
                  <a:lnTo>
                    <a:pt x="2771" y="297"/>
                  </a:lnTo>
                  <a:lnTo>
                    <a:pt x="2846" y="351"/>
                  </a:lnTo>
                  <a:lnTo>
                    <a:pt x="2917" y="407"/>
                  </a:lnTo>
                  <a:lnTo>
                    <a:pt x="2987" y="469"/>
                  </a:lnTo>
                  <a:lnTo>
                    <a:pt x="3053" y="533"/>
                  </a:lnTo>
                  <a:lnTo>
                    <a:pt x="3116" y="602"/>
                  </a:lnTo>
                  <a:lnTo>
                    <a:pt x="3176" y="673"/>
                  </a:lnTo>
                  <a:lnTo>
                    <a:pt x="3234" y="747"/>
                  </a:lnTo>
                  <a:lnTo>
                    <a:pt x="3289" y="824"/>
                  </a:lnTo>
                  <a:lnTo>
                    <a:pt x="3339" y="905"/>
                  </a:lnTo>
                  <a:lnTo>
                    <a:pt x="3387" y="988"/>
                  </a:lnTo>
                  <a:lnTo>
                    <a:pt x="3431" y="1074"/>
                  </a:lnTo>
                  <a:lnTo>
                    <a:pt x="3471" y="1162"/>
                  </a:lnTo>
                  <a:lnTo>
                    <a:pt x="3508" y="1253"/>
                  </a:lnTo>
                  <a:lnTo>
                    <a:pt x="3539" y="1346"/>
                  </a:lnTo>
                  <a:lnTo>
                    <a:pt x="3569" y="1441"/>
                  </a:lnTo>
                  <a:lnTo>
                    <a:pt x="3593" y="1538"/>
                  </a:lnTo>
                  <a:lnTo>
                    <a:pt x="3614" y="1637"/>
                  </a:lnTo>
                  <a:lnTo>
                    <a:pt x="3629" y="1739"/>
                  </a:lnTo>
                  <a:lnTo>
                    <a:pt x="3641" y="1841"/>
                  </a:lnTo>
                  <a:lnTo>
                    <a:pt x="3648" y="1945"/>
                  </a:lnTo>
                  <a:lnTo>
                    <a:pt x="3651" y="2051"/>
                  </a:lnTo>
                  <a:lnTo>
                    <a:pt x="3648" y="2156"/>
                  </a:lnTo>
                  <a:lnTo>
                    <a:pt x="3641" y="2260"/>
                  </a:lnTo>
                  <a:lnTo>
                    <a:pt x="3629" y="2363"/>
                  </a:lnTo>
                  <a:lnTo>
                    <a:pt x="3614" y="2464"/>
                  </a:lnTo>
                  <a:lnTo>
                    <a:pt x="3593" y="2563"/>
                  </a:lnTo>
                  <a:lnTo>
                    <a:pt x="3569" y="2660"/>
                  </a:lnTo>
                  <a:lnTo>
                    <a:pt x="3539" y="2756"/>
                  </a:lnTo>
                  <a:lnTo>
                    <a:pt x="3508" y="2848"/>
                  </a:lnTo>
                  <a:lnTo>
                    <a:pt x="3471" y="2940"/>
                  </a:lnTo>
                  <a:lnTo>
                    <a:pt x="3431" y="3028"/>
                  </a:lnTo>
                  <a:lnTo>
                    <a:pt x="3387" y="3114"/>
                  </a:lnTo>
                  <a:lnTo>
                    <a:pt x="3339" y="3198"/>
                  </a:lnTo>
                  <a:lnTo>
                    <a:pt x="3289" y="3277"/>
                  </a:lnTo>
                  <a:lnTo>
                    <a:pt x="3234" y="3355"/>
                  </a:lnTo>
                  <a:lnTo>
                    <a:pt x="3176" y="3430"/>
                  </a:lnTo>
                  <a:lnTo>
                    <a:pt x="3116" y="3501"/>
                  </a:lnTo>
                  <a:lnTo>
                    <a:pt x="3053" y="3568"/>
                  </a:lnTo>
                  <a:lnTo>
                    <a:pt x="2987" y="3633"/>
                  </a:lnTo>
                  <a:lnTo>
                    <a:pt x="2917" y="3694"/>
                  </a:lnTo>
                  <a:lnTo>
                    <a:pt x="2846" y="3750"/>
                  </a:lnTo>
                  <a:lnTo>
                    <a:pt x="2771" y="3804"/>
                  </a:lnTo>
                  <a:lnTo>
                    <a:pt x="2695" y="3853"/>
                  </a:lnTo>
                  <a:lnTo>
                    <a:pt x="2616" y="3898"/>
                  </a:lnTo>
                  <a:lnTo>
                    <a:pt x="2536" y="3940"/>
                  </a:lnTo>
                  <a:lnTo>
                    <a:pt x="2453" y="3976"/>
                  </a:lnTo>
                  <a:lnTo>
                    <a:pt x="2368" y="4008"/>
                  </a:lnTo>
                  <a:lnTo>
                    <a:pt x="2281" y="4037"/>
                  </a:lnTo>
                  <a:lnTo>
                    <a:pt x="2194" y="4059"/>
                  </a:lnTo>
                  <a:lnTo>
                    <a:pt x="2104" y="4077"/>
                  </a:lnTo>
                  <a:lnTo>
                    <a:pt x="2011" y="4090"/>
                  </a:lnTo>
                  <a:lnTo>
                    <a:pt x="1919" y="4098"/>
                  </a:lnTo>
                  <a:lnTo>
                    <a:pt x="1825" y="4101"/>
                  </a:lnTo>
                  <a:lnTo>
                    <a:pt x="1731" y="4098"/>
                  </a:lnTo>
                  <a:lnTo>
                    <a:pt x="1638" y="4090"/>
                  </a:lnTo>
                  <a:lnTo>
                    <a:pt x="1547" y="4077"/>
                  </a:lnTo>
                  <a:lnTo>
                    <a:pt x="1457" y="4059"/>
                  </a:lnTo>
                  <a:lnTo>
                    <a:pt x="1368" y="4037"/>
                  </a:lnTo>
                  <a:lnTo>
                    <a:pt x="1282" y="4008"/>
                  </a:lnTo>
                  <a:lnTo>
                    <a:pt x="1198" y="3976"/>
                  </a:lnTo>
                  <a:lnTo>
                    <a:pt x="1115" y="3940"/>
                  </a:lnTo>
                  <a:lnTo>
                    <a:pt x="1033" y="3898"/>
                  </a:lnTo>
                  <a:lnTo>
                    <a:pt x="955" y="3853"/>
                  </a:lnTo>
                  <a:lnTo>
                    <a:pt x="878" y="3804"/>
                  </a:lnTo>
                  <a:lnTo>
                    <a:pt x="805" y="3750"/>
                  </a:lnTo>
                  <a:lnTo>
                    <a:pt x="733" y="3694"/>
                  </a:lnTo>
                  <a:lnTo>
                    <a:pt x="664" y="3633"/>
                  </a:lnTo>
                  <a:lnTo>
                    <a:pt x="598" y="3568"/>
                  </a:lnTo>
                  <a:lnTo>
                    <a:pt x="534" y="3501"/>
                  </a:lnTo>
                  <a:lnTo>
                    <a:pt x="473" y="3430"/>
                  </a:lnTo>
                  <a:lnTo>
                    <a:pt x="417" y="3355"/>
                  </a:lnTo>
                  <a:lnTo>
                    <a:pt x="362" y="3277"/>
                  </a:lnTo>
                  <a:lnTo>
                    <a:pt x="311" y="3198"/>
                  </a:lnTo>
                  <a:lnTo>
                    <a:pt x="264" y="3114"/>
                  </a:lnTo>
                  <a:lnTo>
                    <a:pt x="220" y="3028"/>
                  </a:lnTo>
                  <a:lnTo>
                    <a:pt x="180" y="2940"/>
                  </a:lnTo>
                  <a:lnTo>
                    <a:pt x="143" y="2848"/>
                  </a:lnTo>
                  <a:lnTo>
                    <a:pt x="110" y="2756"/>
                  </a:lnTo>
                  <a:lnTo>
                    <a:pt x="82" y="2660"/>
                  </a:lnTo>
                  <a:lnTo>
                    <a:pt x="57" y="2563"/>
                  </a:lnTo>
                  <a:lnTo>
                    <a:pt x="37" y="2464"/>
                  </a:lnTo>
                  <a:lnTo>
                    <a:pt x="20" y="2363"/>
                  </a:lnTo>
                  <a:lnTo>
                    <a:pt x="9" y="2260"/>
                  </a:lnTo>
                  <a:lnTo>
                    <a:pt x="2" y="2156"/>
                  </a:lnTo>
                  <a:lnTo>
                    <a:pt x="0" y="2051"/>
                  </a:lnTo>
                  <a:lnTo>
                    <a:pt x="2" y="1945"/>
                  </a:lnTo>
                  <a:lnTo>
                    <a:pt x="9" y="1841"/>
                  </a:lnTo>
                  <a:lnTo>
                    <a:pt x="20" y="1739"/>
                  </a:lnTo>
                  <a:lnTo>
                    <a:pt x="37" y="1637"/>
                  </a:lnTo>
                  <a:lnTo>
                    <a:pt x="57" y="1538"/>
                  </a:lnTo>
                  <a:lnTo>
                    <a:pt x="82" y="1441"/>
                  </a:lnTo>
                  <a:lnTo>
                    <a:pt x="110" y="1346"/>
                  </a:lnTo>
                  <a:lnTo>
                    <a:pt x="143" y="1253"/>
                  </a:lnTo>
                  <a:lnTo>
                    <a:pt x="180" y="1162"/>
                  </a:lnTo>
                  <a:lnTo>
                    <a:pt x="220" y="1074"/>
                  </a:lnTo>
                  <a:lnTo>
                    <a:pt x="264" y="988"/>
                  </a:lnTo>
                  <a:lnTo>
                    <a:pt x="311" y="905"/>
                  </a:lnTo>
                  <a:lnTo>
                    <a:pt x="362" y="824"/>
                  </a:lnTo>
                  <a:lnTo>
                    <a:pt x="417" y="747"/>
                  </a:lnTo>
                  <a:lnTo>
                    <a:pt x="473" y="673"/>
                  </a:lnTo>
                  <a:lnTo>
                    <a:pt x="534" y="602"/>
                  </a:lnTo>
                  <a:lnTo>
                    <a:pt x="598" y="533"/>
                  </a:lnTo>
                  <a:lnTo>
                    <a:pt x="664" y="469"/>
                  </a:lnTo>
                  <a:lnTo>
                    <a:pt x="733" y="407"/>
                  </a:lnTo>
                  <a:lnTo>
                    <a:pt x="805" y="351"/>
                  </a:lnTo>
                  <a:lnTo>
                    <a:pt x="878" y="297"/>
                  </a:lnTo>
                  <a:lnTo>
                    <a:pt x="955" y="248"/>
                  </a:lnTo>
                  <a:lnTo>
                    <a:pt x="1033" y="203"/>
                  </a:lnTo>
                  <a:lnTo>
                    <a:pt x="1115" y="161"/>
                  </a:lnTo>
                  <a:lnTo>
                    <a:pt x="1198" y="125"/>
                  </a:lnTo>
                  <a:lnTo>
                    <a:pt x="1282" y="93"/>
                  </a:lnTo>
                  <a:lnTo>
                    <a:pt x="1368" y="65"/>
                  </a:lnTo>
                  <a:lnTo>
                    <a:pt x="1457" y="42"/>
                  </a:lnTo>
                  <a:lnTo>
                    <a:pt x="1547" y="24"/>
                  </a:lnTo>
                  <a:lnTo>
                    <a:pt x="1638" y="11"/>
                  </a:lnTo>
                  <a:lnTo>
                    <a:pt x="1731" y="4"/>
                  </a:lnTo>
                  <a:lnTo>
                    <a:pt x="1825" y="0"/>
                  </a:lnTo>
                  <a:close/>
                </a:path>
              </a:pathLst>
            </a:custGeom>
            <a:grpFill/>
            <a:ln w="4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Freeform 39"/>
            <p:cNvSpPr>
              <a:spLocks/>
            </p:cNvSpPr>
            <p:nvPr/>
          </p:nvSpPr>
          <p:spPr bwMode="auto">
            <a:xfrm>
              <a:off x="2863" y="985"/>
              <a:ext cx="859" cy="771"/>
            </a:xfrm>
            <a:custGeom>
              <a:avLst/>
              <a:gdLst>
                <a:gd name="T0" fmla="*/ 1425 w 4297"/>
                <a:gd name="T1" fmla="*/ 1002 h 3855"/>
                <a:gd name="T2" fmla="*/ 1270 w 4297"/>
                <a:gd name="T3" fmla="*/ 1304 h 3855"/>
                <a:gd name="T4" fmla="*/ 1169 w 4297"/>
                <a:gd name="T5" fmla="*/ 1532 h 3855"/>
                <a:gd name="T6" fmla="*/ 1091 w 4297"/>
                <a:gd name="T7" fmla="*/ 1764 h 3855"/>
                <a:gd name="T8" fmla="*/ 1032 w 4297"/>
                <a:gd name="T9" fmla="*/ 2019 h 3855"/>
                <a:gd name="T10" fmla="*/ 991 w 4297"/>
                <a:gd name="T11" fmla="*/ 2319 h 3855"/>
                <a:gd name="T12" fmla="*/ 968 w 4297"/>
                <a:gd name="T13" fmla="*/ 2676 h 3855"/>
                <a:gd name="T14" fmla="*/ 922 w 4297"/>
                <a:gd name="T15" fmla="*/ 3004 h 3855"/>
                <a:gd name="T16" fmla="*/ 883 w 4297"/>
                <a:gd name="T17" fmla="*/ 3151 h 3855"/>
                <a:gd name="T18" fmla="*/ 827 w 4297"/>
                <a:gd name="T19" fmla="*/ 3269 h 3855"/>
                <a:gd name="T20" fmla="*/ 744 w 4297"/>
                <a:gd name="T21" fmla="*/ 3363 h 3855"/>
                <a:gd name="T22" fmla="*/ 623 w 4297"/>
                <a:gd name="T23" fmla="*/ 3433 h 3855"/>
                <a:gd name="T24" fmla="*/ 452 w 4297"/>
                <a:gd name="T25" fmla="*/ 3482 h 3855"/>
                <a:gd name="T26" fmla="*/ 220 w 4297"/>
                <a:gd name="T27" fmla="*/ 3514 h 3855"/>
                <a:gd name="T28" fmla="*/ 70 w 4297"/>
                <a:gd name="T29" fmla="*/ 3569 h 3855"/>
                <a:gd name="T30" fmla="*/ 344 w 4297"/>
                <a:gd name="T31" fmla="*/ 3709 h 3855"/>
                <a:gd name="T32" fmla="*/ 612 w 4297"/>
                <a:gd name="T33" fmla="*/ 3804 h 3855"/>
                <a:gd name="T34" fmla="*/ 870 w 4297"/>
                <a:gd name="T35" fmla="*/ 3852 h 3855"/>
                <a:gd name="T36" fmla="*/ 1120 w 4297"/>
                <a:gd name="T37" fmla="*/ 3843 h 3855"/>
                <a:gd name="T38" fmla="*/ 1359 w 4297"/>
                <a:gd name="T39" fmla="*/ 3774 h 3855"/>
                <a:gd name="T40" fmla="*/ 1586 w 4297"/>
                <a:gd name="T41" fmla="*/ 3635 h 3855"/>
                <a:gd name="T42" fmla="*/ 1802 w 4297"/>
                <a:gd name="T43" fmla="*/ 3422 h 3855"/>
                <a:gd name="T44" fmla="*/ 2002 w 4297"/>
                <a:gd name="T45" fmla="*/ 3126 h 3855"/>
                <a:gd name="T46" fmla="*/ 2156 w 4297"/>
                <a:gd name="T47" fmla="*/ 2769 h 3855"/>
                <a:gd name="T48" fmla="*/ 2268 w 4297"/>
                <a:gd name="T49" fmla="*/ 2391 h 3855"/>
                <a:gd name="T50" fmla="*/ 2358 w 4297"/>
                <a:gd name="T51" fmla="*/ 2017 h 3855"/>
                <a:gd name="T52" fmla="*/ 2446 w 4297"/>
                <a:gd name="T53" fmla="*/ 1671 h 3855"/>
                <a:gd name="T54" fmla="*/ 2550 w 4297"/>
                <a:gd name="T55" fmla="*/ 1378 h 3855"/>
                <a:gd name="T56" fmla="*/ 2691 w 4297"/>
                <a:gd name="T57" fmla="*/ 1161 h 3855"/>
                <a:gd name="T58" fmla="*/ 2885 w 4297"/>
                <a:gd name="T59" fmla="*/ 1044 h 3855"/>
                <a:gd name="T60" fmla="*/ 3691 w 4297"/>
                <a:gd name="T61" fmla="*/ 1136 h 3855"/>
                <a:gd name="T62" fmla="*/ 3690 w 4297"/>
                <a:gd name="T63" fmla="*/ 1213 h 3855"/>
                <a:gd name="T64" fmla="*/ 3690 w 4297"/>
                <a:gd name="T65" fmla="*/ 1284 h 3855"/>
                <a:gd name="T66" fmla="*/ 3703 w 4297"/>
                <a:gd name="T67" fmla="*/ 1337 h 3855"/>
                <a:gd name="T68" fmla="*/ 3732 w 4297"/>
                <a:gd name="T69" fmla="*/ 1391 h 3855"/>
                <a:gd name="T70" fmla="*/ 3787 w 4297"/>
                <a:gd name="T71" fmla="*/ 1446 h 3855"/>
                <a:gd name="T72" fmla="*/ 3871 w 4297"/>
                <a:gd name="T73" fmla="*/ 1501 h 3855"/>
                <a:gd name="T74" fmla="*/ 3966 w 4297"/>
                <a:gd name="T75" fmla="*/ 1458 h 3855"/>
                <a:gd name="T76" fmla="*/ 4051 w 4297"/>
                <a:gd name="T77" fmla="*/ 1330 h 3855"/>
                <a:gd name="T78" fmla="*/ 4192 w 4297"/>
                <a:gd name="T79" fmla="*/ 1153 h 3855"/>
                <a:gd name="T80" fmla="*/ 4257 w 4297"/>
                <a:gd name="T81" fmla="*/ 955 h 3855"/>
                <a:gd name="T82" fmla="*/ 4215 w 4297"/>
                <a:gd name="T83" fmla="*/ 891 h 3855"/>
                <a:gd name="T84" fmla="*/ 4169 w 4297"/>
                <a:gd name="T85" fmla="*/ 841 h 3855"/>
                <a:gd name="T86" fmla="*/ 4121 w 4297"/>
                <a:gd name="T87" fmla="*/ 808 h 3855"/>
                <a:gd name="T88" fmla="*/ 4066 w 4297"/>
                <a:gd name="T89" fmla="*/ 789 h 3855"/>
                <a:gd name="T90" fmla="*/ 4007 w 4297"/>
                <a:gd name="T91" fmla="*/ 786 h 3855"/>
                <a:gd name="T92" fmla="*/ 3941 w 4297"/>
                <a:gd name="T93" fmla="*/ 798 h 3855"/>
                <a:gd name="T94" fmla="*/ 3868 w 4297"/>
                <a:gd name="T95" fmla="*/ 826 h 3855"/>
                <a:gd name="T96" fmla="*/ 3642 w 4297"/>
                <a:gd name="T97" fmla="*/ 730 h 3855"/>
                <a:gd name="T98" fmla="*/ 3402 w 4297"/>
                <a:gd name="T99" fmla="*/ 551 h 3855"/>
                <a:gd name="T100" fmla="*/ 3015 w 4297"/>
                <a:gd name="T101" fmla="*/ 237 h 3855"/>
                <a:gd name="T102" fmla="*/ 2739 w 4297"/>
                <a:gd name="T103" fmla="*/ 71 h 3855"/>
                <a:gd name="T104" fmla="*/ 2449 w 4297"/>
                <a:gd name="T105" fmla="*/ 0 h 3855"/>
                <a:gd name="T106" fmla="*/ 2144 w 4297"/>
                <a:gd name="T107" fmla="*/ 73 h 3855"/>
                <a:gd name="T108" fmla="*/ 1824 w 4297"/>
                <a:gd name="T109" fmla="*/ 343 h 3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97" h="3855">
                  <a:moveTo>
                    <a:pt x="1658" y="567"/>
                  </a:moveTo>
                  <a:lnTo>
                    <a:pt x="1574" y="724"/>
                  </a:lnTo>
                  <a:lnTo>
                    <a:pt x="1497" y="869"/>
                  </a:lnTo>
                  <a:lnTo>
                    <a:pt x="1425" y="1002"/>
                  </a:lnTo>
                  <a:lnTo>
                    <a:pt x="1359" y="1128"/>
                  </a:lnTo>
                  <a:lnTo>
                    <a:pt x="1328" y="1188"/>
                  </a:lnTo>
                  <a:lnTo>
                    <a:pt x="1298" y="1246"/>
                  </a:lnTo>
                  <a:lnTo>
                    <a:pt x="1270" y="1304"/>
                  </a:lnTo>
                  <a:lnTo>
                    <a:pt x="1243" y="1361"/>
                  </a:lnTo>
                  <a:lnTo>
                    <a:pt x="1217" y="1418"/>
                  </a:lnTo>
                  <a:lnTo>
                    <a:pt x="1193" y="1475"/>
                  </a:lnTo>
                  <a:lnTo>
                    <a:pt x="1169" y="1532"/>
                  </a:lnTo>
                  <a:lnTo>
                    <a:pt x="1148" y="1588"/>
                  </a:lnTo>
                  <a:lnTo>
                    <a:pt x="1128" y="1645"/>
                  </a:lnTo>
                  <a:lnTo>
                    <a:pt x="1109" y="1703"/>
                  </a:lnTo>
                  <a:lnTo>
                    <a:pt x="1091" y="1764"/>
                  </a:lnTo>
                  <a:lnTo>
                    <a:pt x="1075" y="1825"/>
                  </a:lnTo>
                  <a:lnTo>
                    <a:pt x="1059" y="1888"/>
                  </a:lnTo>
                  <a:lnTo>
                    <a:pt x="1045" y="1953"/>
                  </a:lnTo>
                  <a:lnTo>
                    <a:pt x="1032" y="2019"/>
                  </a:lnTo>
                  <a:lnTo>
                    <a:pt x="1020" y="2090"/>
                  </a:lnTo>
                  <a:lnTo>
                    <a:pt x="1008" y="2163"/>
                  </a:lnTo>
                  <a:lnTo>
                    <a:pt x="999" y="2238"/>
                  </a:lnTo>
                  <a:lnTo>
                    <a:pt x="991" y="2319"/>
                  </a:lnTo>
                  <a:lnTo>
                    <a:pt x="984" y="2402"/>
                  </a:lnTo>
                  <a:lnTo>
                    <a:pt x="978" y="2489"/>
                  </a:lnTo>
                  <a:lnTo>
                    <a:pt x="972" y="2580"/>
                  </a:lnTo>
                  <a:lnTo>
                    <a:pt x="968" y="2676"/>
                  </a:lnTo>
                  <a:lnTo>
                    <a:pt x="965" y="2778"/>
                  </a:lnTo>
                  <a:lnTo>
                    <a:pt x="947" y="2874"/>
                  </a:lnTo>
                  <a:lnTo>
                    <a:pt x="930" y="2963"/>
                  </a:lnTo>
                  <a:lnTo>
                    <a:pt x="922" y="3004"/>
                  </a:lnTo>
                  <a:lnTo>
                    <a:pt x="913" y="3043"/>
                  </a:lnTo>
                  <a:lnTo>
                    <a:pt x="903" y="3081"/>
                  </a:lnTo>
                  <a:lnTo>
                    <a:pt x="894" y="3117"/>
                  </a:lnTo>
                  <a:lnTo>
                    <a:pt x="883" y="3151"/>
                  </a:lnTo>
                  <a:lnTo>
                    <a:pt x="871" y="3183"/>
                  </a:lnTo>
                  <a:lnTo>
                    <a:pt x="858" y="3214"/>
                  </a:lnTo>
                  <a:lnTo>
                    <a:pt x="843" y="3242"/>
                  </a:lnTo>
                  <a:lnTo>
                    <a:pt x="827" y="3269"/>
                  </a:lnTo>
                  <a:lnTo>
                    <a:pt x="810" y="3295"/>
                  </a:lnTo>
                  <a:lnTo>
                    <a:pt x="789" y="3319"/>
                  </a:lnTo>
                  <a:lnTo>
                    <a:pt x="768" y="3342"/>
                  </a:lnTo>
                  <a:lnTo>
                    <a:pt x="744" y="3363"/>
                  </a:lnTo>
                  <a:lnTo>
                    <a:pt x="718" y="3382"/>
                  </a:lnTo>
                  <a:lnTo>
                    <a:pt x="689" y="3401"/>
                  </a:lnTo>
                  <a:lnTo>
                    <a:pt x="658" y="3417"/>
                  </a:lnTo>
                  <a:lnTo>
                    <a:pt x="623" y="3433"/>
                  </a:lnTo>
                  <a:lnTo>
                    <a:pt x="586" y="3447"/>
                  </a:lnTo>
                  <a:lnTo>
                    <a:pt x="544" y="3460"/>
                  </a:lnTo>
                  <a:lnTo>
                    <a:pt x="501" y="3472"/>
                  </a:lnTo>
                  <a:lnTo>
                    <a:pt x="452" y="3482"/>
                  </a:lnTo>
                  <a:lnTo>
                    <a:pt x="400" y="3492"/>
                  </a:lnTo>
                  <a:lnTo>
                    <a:pt x="344" y="3501"/>
                  </a:lnTo>
                  <a:lnTo>
                    <a:pt x="285" y="3508"/>
                  </a:lnTo>
                  <a:lnTo>
                    <a:pt x="220" y="3514"/>
                  </a:lnTo>
                  <a:lnTo>
                    <a:pt x="151" y="3520"/>
                  </a:lnTo>
                  <a:lnTo>
                    <a:pt x="78" y="3525"/>
                  </a:lnTo>
                  <a:lnTo>
                    <a:pt x="0" y="3529"/>
                  </a:lnTo>
                  <a:lnTo>
                    <a:pt x="70" y="3569"/>
                  </a:lnTo>
                  <a:lnTo>
                    <a:pt x="140" y="3608"/>
                  </a:lnTo>
                  <a:lnTo>
                    <a:pt x="208" y="3643"/>
                  </a:lnTo>
                  <a:lnTo>
                    <a:pt x="277" y="3678"/>
                  </a:lnTo>
                  <a:lnTo>
                    <a:pt x="344" y="3709"/>
                  </a:lnTo>
                  <a:lnTo>
                    <a:pt x="412" y="3737"/>
                  </a:lnTo>
                  <a:lnTo>
                    <a:pt x="479" y="3763"/>
                  </a:lnTo>
                  <a:lnTo>
                    <a:pt x="546" y="3785"/>
                  </a:lnTo>
                  <a:lnTo>
                    <a:pt x="612" y="3804"/>
                  </a:lnTo>
                  <a:lnTo>
                    <a:pt x="677" y="3822"/>
                  </a:lnTo>
                  <a:lnTo>
                    <a:pt x="742" y="3835"/>
                  </a:lnTo>
                  <a:lnTo>
                    <a:pt x="806" y="3846"/>
                  </a:lnTo>
                  <a:lnTo>
                    <a:pt x="870" y="3852"/>
                  </a:lnTo>
                  <a:lnTo>
                    <a:pt x="934" y="3855"/>
                  </a:lnTo>
                  <a:lnTo>
                    <a:pt x="997" y="3855"/>
                  </a:lnTo>
                  <a:lnTo>
                    <a:pt x="1058" y="3852"/>
                  </a:lnTo>
                  <a:lnTo>
                    <a:pt x="1120" y="3843"/>
                  </a:lnTo>
                  <a:lnTo>
                    <a:pt x="1180" y="3833"/>
                  </a:lnTo>
                  <a:lnTo>
                    <a:pt x="1240" y="3817"/>
                  </a:lnTo>
                  <a:lnTo>
                    <a:pt x="1300" y="3797"/>
                  </a:lnTo>
                  <a:lnTo>
                    <a:pt x="1359" y="3774"/>
                  </a:lnTo>
                  <a:lnTo>
                    <a:pt x="1417" y="3745"/>
                  </a:lnTo>
                  <a:lnTo>
                    <a:pt x="1474" y="3713"/>
                  </a:lnTo>
                  <a:lnTo>
                    <a:pt x="1531" y="3677"/>
                  </a:lnTo>
                  <a:lnTo>
                    <a:pt x="1586" y="3635"/>
                  </a:lnTo>
                  <a:lnTo>
                    <a:pt x="1641" y="3589"/>
                  </a:lnTo>
                  <a:lnTo>
                    <a:pt x="1695" y="3538"/>
                  </a:lnTo>
                  <a:lnTo>
                    <a:pt x="1748" y="3482"/>
                  </a:lnTo>
                  <a:lnTo>
                    <a:pt x="1802" y="3422"/>
                  </a:lnTo>
                  <a:lnTo>
                    <a:pt x="1854" y="3357"/>
                  </a:lnTo>
                  <a:lnTo>
                    <a:pt x="1905" y="3286"/>
                  </a:lnTo>
                  <a:lnTo>
                    <a:pt x="1954" y="3210"/>
                  </a:lnTo>
                  <a:lnTo>
                    <a:pt x="2002" y="3126"/>
                  </a:lnTo>
                  <a:lnTo>
                    <a:pt x="2044" y="3040"/>
                  </a:lnTo>
                  <a:lnTo>
                    <a:pt x="2085" y="2951"/>
                  </a:lnTo>
                  <a:lnTo>
                    <a:pt x="2121" y="2861"/>
                  </a:lnTo>
                  <a:lnTo>
                    <a:pt x="2156" y="2769"/>
                  </a:lnTo>
                  <a:lnTo>
                    <a:pt x="2186" y="2675"/>
                  </a:lnTo>
                  <a:lnTo>
                    <a:pt x="2215" y="2580"/>
                  </a:lnTo>
                  <a:lnTo>
                    <a:pt x="2242" y="2486"/>
                  </a:lnTo>
                  <a:lnTo>
                    <a:pt x="2268" y="2391"/>
                  </a:lnTo>
                  <a:lnTo>
                    <a:pt x="2292" y="2295"/>
                  </a:lnTo>
                  <a:lnTo>
                    <a:pt x="2314" y="2202"/>
                  </a:lnTo>
                  <a:lnTo>
                    <a:pt x="2337" y="2108"/>
                  </a:lnTo>
                  <a:lnTo>
                    <a:pt x="2358" y="2017"/>
                  </a:lnTo>
                  <a:lnTo>
                    <a:pt x="2379" y="1927"/>
                  </a:lnTo>
                  <a:lnTo>
                    <a:pt x="2402" y="1839"/>
                  </a:lnTo>
                  <a:lnTo>
                    <a:pt x="2423" y="1753"/>
                  </a:lnTo>
                  <a:lnTo>
                    <a:pt x="2446" y="1671"/>
                  </a:lnTo>
                  <a:lnTo>
                    <a:pt x="2469" y="1592"/>
                  </a:lnTo>
                  <a:lnTo>
                    <a:pt x="2495" y="1516"/>
                  </a:lnTo>
                  <a:lnTo>
                    <a:pt x="2521" y="1445"/>
                  </a:lnTo>
                  <a:lnTo>
                    <a:pt x="2550" y="1378"/>
                  </a:lnTo>
                  <a:lnTo>
                    <a:pt x="2582" y="1315"/>
                  </a:lnTo>
                  <a:lnTo>
                    <a:pt x="2615" y="1258"/>
                  </a:lnTo>
                  <a:lnTo>
                    <a:pt x="2650" y="1206"/>
                  </a:lnTo>
                  <a:lnTo>
                    <a:pt x="2691" y="1161"/>
                  </a:lnTo>
                  <a:lnTo>
                    <a:pt x="2733" y="1121"/>
                  </a:lnTo>
                  <a:lnTo>
                    <a:pt x="2779" y="1088"/>
                  </a:lnTo>
                  <a:lnTo>
                    <a:pt x="2830" y="1063"/>
                  </a:lnTo>
                  <a:lnTo>
                    <a:pt x="2885" y="1044"/>
                  </a:lnTo>
                  <a:lnTo>
                    <a:pt x="2944" y="1033"/>
                  </a:lnTo>
                  <a:lnTo>
                    <a:pt x="3009" y="1031"/>
                  </a:lnTo>
                  <a:lnTo>
                    <a:pt x="3078" y="1037"/>
                  </a:lnTo>
                  <a:lnTo>
                    <a:pt x="3691" y="1136"/>
                  </a:lnTo>
                  <a:lnTo>
                    <a:pt x="3692" y="1153"/>
                  </a:lnTo>
                  <a:lnTo>
                    <a:pt x="3692" y="1171"/>
                  </a:lnTo>
                  <a:lnTo>
                    <a:pt x="3691" y="1191"/>
                  </a:lnTo>
                  <a:lnTo>
                    <a:pt x="3690" y="1213"/>
                  </a:lnTo>
                  <a:lnTo>
                    <a:pt x="3689" y="1236"/>
                  </a:lnTo>
                  <a:lnTo>
                    <a:pt x="3687" y="1259"/>
                  </a:lnTo>
                  <a:lnTo>
                    <a:pt x="3689" y="1272"/>
                  </a:lnTo>
                  <a:lnTo>
                    <a:pt x="3690" y="1284"/>
                  </a:lnTo>
                  <a:lnTo>
                    <a:pt x="3692" y="1297"/>
                  </a:lnTo>
                  <a:lnTo>
                    <a:pt x="3694" y="1310"/>
                  </a:lnTo>
                  <a:lnTo>
                    <a:pt x="3698" y="1323"/>
                  </a:lnTo>
                  <a:lnTo>
                    <a:pt x="3703" y="1337"/>
                  </a:lnTo>
                  <a:lnTo>
                    <a:pt x="3707" y="1350"/>
                  </a:lnTo>
                  <a:lnTo>
                    <a:pt x="3715" y="1364"/>
                  </a:lnTo>
                  <a:lnTo>
                    <a:pt x="3723" y="1378"/>
                  </a:lnTo>
                  <a:lnTo>
                    <a:pt x="3732" y="1391"/>
                  </a:lnTo>
                  <a:lnTo>
                    <a:pt x="3743" y="1405"/>
                  </a:lnTo>
                  <a:lnTo>
                    <a:pt x="3756" y="1419"/>
                  </a:lnTo>
                  <a:lnTo>
                    <a:pt x="3770" y="1432"/>
                  </a:lnTo>
                  <a:lnTo>
                    <a:pt x="3787" y="1446"/>
                  </a:lnTo>
                  <a:lnTo>
                    <a:pt x="3805" y="1459"/>
                  </a:lnTo>
                  <a:lnTo>
                    <a:pt x="3825" y="1474"/>
                  </a:lnTo>
                  <a:lnTo>
                    <a:pt x="3846" y="1487"/>
                  </a:lnTo>
                  <a:lnTo>
                    <a:pt x="3871" y="1501"/>
                  </a:lnTo>
                  <a:lnTo>
                    <a:pt x="3897" y="1514"/>
                  </a:lnTo>
                  <a:lnTo>
                    <a:pt x="3925" y="1527"/>
                  </a:lnTo>
                  <a:lnTo>
                    <a:pt x="3945" y="1493"/>
                  </a:lnTo>
                  <a:lnTo>
                    <a:pt x="3966" y="1458"/>
                  </a:lnTo>
                  <a:lnTo>
                    <a:pt x="3987" y="1425"/>
                  </a:lnTo>
                  <a:lnTo>
                    <a:pt x="4007" y="1393"/>
                  </a:lnTo>
                  <a:lnTo>
                    <a:pt x="4028" y="1361"/>
                  </a:lnTo>
                  <a:lnTo>
                    <a:pt x="4051" y="1330"/>
                  </a:lnTo>
                  <a:lnTo>
                    <a:pt x="4073" y="1300"/>
                  </a:lnTo>
                  <a:lnTo>
                    <a:pt x="4096" y="1270"/>
                  </a:lnTo>
                  <a:lnTo>
                    <a:pt x="4142" y="1211"/>
                  </a:lnTo>
                  <a:lnTo>
                    <a:pt x="4192" y="1153"/>
                  </a:lnTo>
                  <a:lnTo>
                    <a:pt x="4243" y="1094"/>
                  </a:lnTo>
                  <a:lnTo>
                    <a:pt x="4297" y="1034"/>
                  </a:lnTo>
                  <a:lnTo>
                    <a:pt x="4277" y="993"/>
                  </a:lnTo>
                  <a:lnTo>
                    <a:pt x="4257" y="955"/>
                  </a:lnTo>
                  <a:lnTo>
                    <a:pt x="4247" y="937"/>
                  </a:lnTo>
                  <a:lnTo>
                    <a:pt x="4237" y="921"/>
                  </a:lnTo>
                  <a:lnTo>
                    <a:pt x="4226" y="905"/>
                  </a:lnTo>
                  <a:lnTo>
                    <a:pt x="4215" y="891"/>
                  </a:lnTo>
                  <a:lnTo>
                    <a:pt x="4203" y="877"/>
                  </a:lnTo>
                  <a:lnTo>
                    <a:pt x="4193" y="864"/>
                  </a:lnTo>
                  <a:lnTo>
                    <a:pt x="4181" y="852"/>
                  </a:lnTo>
                  <a:lnTo>
                    <a:pt x="4169" y="841"/>
                  </a:lnTo>
                  <a:lnTo>
                    <a:pt x="4157" y="832"/>
                  </a:lnTo>
                  <a:lnTo>
                    <a:pt x="4145" y="823"/>
                  </a:lnTo>
                  <a:lnTo>
                    <a:pt x="4132" y="815"/>
                  </a:lnTo>
                  <a:lnTo>
                    <a:pt x="4121" y="808"/>
                  </a:lnTo>
                  <a:lnTo>
                    <a:pt x="4108" y="801"/>
                  </a:lnTo>
                  <a:lnTo>
                    <a:pt x="4093" y="797"/>
                  </a:lnTo>
                  <a:lnTo>
                    <a:pt x="4080" y="793"/>
                  </a:lnTo>
                  <a:lnTo>
                    <a:pt x="4066" y="789"/>
                  </a:lnTo>
                  <a:lnTo>
                    <a:pt x="4052" y="787"/>
                  </a:lnTo>
                  <a:lnTo>
                    <a:pt x="4038" y="786"/>
                  </a:lnTo>
                  <a:lnTo>
                    <a:pt x="4022" y="786"/>
                  </a:lnTo>
                  <a:lnTo>
                    <a:pt x="4007" y="786"/>
                  </a:lnTo>
                  <a:lnTo>
                    <a:pt x="3992" y="787"/>
                  </a:lnTo>
                  <a:lnTo>
                    <a:pt x="3975" y="791"/>
                  </a:lnTo>
                  <a:lnTo>
                    <a:pt x="3958" y="794"/>
                  </a:lnTo>
                  <a:lnTo>
                    <a:pt x="3941" y="798"/>
                  </a:lnTo>
                  <a:lnTo>
                    <a:pt x="3924" y="804"/>
                  </a:lnTo>
                  <a:lnTo>
                    <a:pt x="3905" y="811"/>
                  </a:lnTo>
                  <a:lnTo>
                    <a:pt x="3887" y="818"/>
                  </a:lnTo>
                  <a:lnTo>
                    <a:pt x="3868" y="826"/>
                  </a:lnTo>
                  <a:lnTo>
                    <a:pt x="3813" y="813"/>
                  </a:lnTo>
                  <a:lnTo>
                    <a:pt x="3757" y="792"/>
                  </a:lnTo>
                  <a:lnTo>
                    <a:pt x="3700" y="765"/>
                  </a:lnTo>
                  <a:lnTo>
                    <a:pt x="3642" y="730"/>
                  </a:lnTo>
                  <a:lnTo>
                    <a:pt x="3583" y="691"/>
                  </a:lnTo>
                  <a:lnTo>
                    <a:pt x="3524" y="649"/>
                  </a:lnTo>
                  <a:lnTo>
                    <a:pt x="3464" y="601"/>
                  </a:lnTo>
                  <a:lnTo>
                    <a:pt x="3402" y="551"/>
                  </a:lnTo>
                  <a:lnTo>
                    <a:pt x="3277" y="446"/>
                  </a:lnTo>
                  <a:lnTo>
                    <a:pt x="3148" y="340"/>
                  </a:lnTo>
                  <a:lnTo>
                    <a:pt x="3082" y="287"/>
                  </a:lnTo>
                  <a:lnTo>
                    <a:pt x="3015" y="237"/>
                  </a:lnTo>
                  <a:lnTo>
                    <a:pt x="2947" y="189"/>
                  </a:lnTo>
                  <a:lnTo>
                    <a:pt x="2879" y="145"/>
                  </a:lnTo>
                  <a:lnTo>
                    <a:pt x="2809" y="105"/>
                  </a:lnTo>
                  <a:lnTo>
                    <a:pt x="2739" y="71"/>
                  </a:lnTo>
                  <a:lnTo>
                    <a:pt x="2668" y="42"/>
                  </a:lnTo>
                  <a:lnTo>
                    <a:pt x="2596" y="20"/>
                  </a:lnTo>
                  <a:lnTo>
                    <a:pt x="2523" y="6"/>
                  </a:lnTo>
                  <a:lnTo>
                    <a:pt x="2449" y="0"/>
                  </a:lnTo>
                  <a:lnTo>
                    <a:pt x="2373" y="2"/>
                  </a:lnTo>
                  <a:lnTo>
                    <a:pt x="2298" y="15"/>
                  </a:lnTo>
                  <a:lnTo>
                    <a:pt x="2221" y="38"/>
                  </a:lnTo>
                  <a:lnTo>
                    <a:pt x="2144" y="73"/>
                  </a:lnTo>
                  <a:lnTo>
                    <a:pt x="2066" y="121"/>
                  </a:lnTo>
                  <a:lnTo>
                    <a:pt x="1985" y="180"/>
                  </a:lnTo>
                  <a:lnTo>
                    <a:pt x="1905" y="254"/>
                  </a:lnTo>
                  <a:lnTo>
                    <a:pt x="1824" y="343"/>
                  </a:lnTo>
                  <a:lnTo>
                    <a:pt x="1741" y="446"/>
                  </a:lnTo>
                  <a:lnTo>
                    <a:pt x="1658" y="567"/>
                  </a:lnTo>
                  <a:close/>
                </a:path>
              </a:pathLst>
            </a:custGeom>
            <a:grpFill/>
            <a:ln w="4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pic>
        <p:nvPicPr>
          <p:cNvPr id="160" name="Ellipse 256"/>
          <p:cNvPicPr>
            <a:picLocks noChangeArrowheads="1"/>
          </p:cNvPicPr>
          <p:nvPr/>
        </p:nvPicPr>
        <p:blipFill>
          <a:blip r:embed="rId4" cstate="print">
            <a:lum brigh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81434" y="5368240"/>
            <a:ext cx="689779" cy="31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0" name="Group 26"/>
          <p:cNvGrpSpPr>
            <a:grpSpLocks noChangeAspect="1"/>
          </p:cNvGrpSpPr>
          <p:nvPr/>
        </p:nvGrpSpPr>
        <p:grpSpPr bwMode="auto">
          <a:xfrm>
            <a:off x="9866488" y="4937170"/>
            <a:ext cx="303969" cy="554017"/>
            <a:chOff x="3058" y="1459"/>
            <a:chExt cx="1556" cy="2836"/>
          </a:xfrm>
          <a:solidFill>
            <a:srgbClr val="3A9C6D"/>
          </a:solidFill>
        </p:grpSpPr>
        <p:sp>
          <p:nvSpPr>
            <p:cNvPr id="275" name="Freeform 27"/>
            <p:cNvSpPr>
              <a:spLocks/>
            </p:cNvSpPr>
            <p:nvPr/>
          </p:nvSpPr>
          <p:spPr bwMode="auto">
            <a:xfrm>
              <a:off x="3058" y="2292"/>
              <a:ext cx="1556" cy="2003"/>
            </a:xfrm>
            <a:custGeom>
              <a:avLst/>
              <a:gdLst>
                <a:gd name="T0" fmla="*/ 3897 w 9332"/>
                <a:gd name="T1" fmla="*/ 59 h 12013"/>
                <a:gd name="T2" fmla="*/ 4111 w 9332"/>
                <a:gd name="T3" fmla="*/ 152 h 12013"/>
                <a:gd name="T4" fmla="*/ 4310 w 9332"/>
                <a:gd name="T5" fmla="*/ 214 h 12013"/>
                <a:gd name="T6" fmla="*/ 4501 w 9332"/>
                <a:gd name="T7" fmla="*/ 244 h 12013"/>
                <a:gd name="T8" fmla="*/ 4695 w 9332"/>
                <a:gd name="T9" fmla="*/ 243 h 12013"/>
                <a:gd name="T10" fmla="*/ 4900 w 9332"/>
                <a:gd name="T11" fmla="*/ 211 h 12013"/>
                <a:gd name="T12" fmla="*/ 5121 w 9332"/>
                <a:gd name="T13" fmla="*/ 148 h 12013"/>
                <a:gd name="T14" fmla="*/ 5369 w 9332"/>
                <a:gd name="T15" fmla="*/ 56 h 12013"/>
                <a:gd name="T16" fmla="*/ 6722 w 9332"/>
                <a:gd name="T17" fmla="*/ 152 h 12013"/>
                <a:gd name="T18" fmla="*/ 9328 w 9332"/>
                <a:gd name="T19" fmla="*/ 5210 h 12013"/>
                <a:gd name="T20" fmla="*/ 9316 w 9332"/>
                <a:gd name="T21" fmla="*/ 5461 h 12013"/>
                <a:gd name="T22" fmla="*/ 9231 w 9332"/>
                <a:gd name="T23" fmla="*/ 5698 h 12013"/>
                <a:gd name="T24" fmla="*/ 9082 w 9332"/>
                <a:gd name="T25" fmla="*/ 5898 h 12013"/>
                <a:gd name="T26" fmla="*/ 8878 w 9332"/>
                <a:gd name="T27" fmla="*/ 6039 h 12013"/>
                <a:gd name="T28" fmla="*/ 8630 w 9332"/>
                <a:gd name="T29" fmla="*/ 6099 h 12013"/>
                <a:gd name="T30" fmla="*/ 8347 w 9332"/>
                <a:gd name="T31" fmla="*/ 6054 h 12013"/>
                <a:gd name="T32" fmla="*/ 8038 w 9332"/>
                <a:gd name="T33" fmla="*/ 5885 h 12013"/>
                <a:gd name="T34" fmla="*/ 7005 w 9332"/>
                <a:gd name="T35" fmla="*/ 11553 h 12013"/>
                <a:gd name="T36" fmla="*/ 6746 w 9332"/>
                <a:gd name="T37" fmla="*/ 11763 h 12013"/>
                <a:gd name="T38" fmla="*/ 6481 w 9332"/>
                <a:gd name="T39" fmla="*/ 11897 h 12013"/>
                <a:gd name="T40" fmla="*/ 6215 w 9332"/>
                <a:gd name="T41" fmla="*/ 11964 h 12013"/>
                <a:gd name="T42" fmla="*/ 5954 w 9332"/>
                <a:gd name="T43" fmla="*/ 11972 h 12013"/>
                <a:gd name="T44" fmla="*/ 5703 w 9332"/>
                <a:gd name="T45" fmla="*/ 11927 h 12013"/>
                <a:gd name="T46" fmla="*/ 5467 w 9332"/>
                <a:gd name="T47" fmla="*/ 11837 h 12013"/>
                <a:gd name="T48" fmla="*/ 5254 w 9332"/>
                <a:gd name="T49" fmla="*/ 11711 h 12013"/>
                <a:gd name="T50" fmla="*/ 5068 w 9332"/>
                <a:gd name="T51" fmla="*/ 11553 h 12013"/>
                <a:gd name="T52" fmla="*/ 4997 w 9332"/>
                <a:gd name="T53" fmla="*/ 7263 h 12013"/>
                <a:gd name="T54" fmla="*/ 4905 w 9332"/>
                <a:gd name="T55" fmla="*/ 7188 h 12013"/>
                <a:gd name="T56" fmla="*/ 4795 w 9332"/>
                <a:gd name="T57" fmla="*/ 7144 h 12013"/>
                <a:gd name="T58" fmla="*/ 4676 w 9332"/>
                <a:gd name="T59" fmla="*/ 7128 h 12013"/>
                <a:gd name="T60" fmla="*/ 4557 w 9332"/>
                <a:gd name="T61" fmla="*/ 7141 h 12013"/>
                <a:gd name="T62" fmla="*/ 4446 w 9332"/>
                <a:gd name="T63" fmla="*/ 7177 h 12013"/>
                <a:gd name="T64" fmla="*/ 4354 w 9332"/>
                <a:gd name="T65" fmla="*/ 7238 h 12013"/>
                <a:gd name="T66" fmla="*/ 4292 w 9332"/>
                <a:gd name="T67" fmla="*/ 7319 h 12013"/>
                <a:gd name="T68" fmla="*/ 4102 w 9332"/>
                <a:gd name="T69" fmla="*/ 11722 h 12013"/>
                <a:gd name="T70" fmla="*/ 3751 w 9332"/>
                <a:gd name="T71" fmla="*/ 11932 h 12013"/>
                <a:gd name="T72" fmla="*/ 3414 w 9332"/>
                <a:gd name="T73" fmla="*/ 12010 h 12013"/>
                <a:gd name="T74" fmla="*/ 3102 w 9332"/>
                <a:gd name="T75" fmla="*/ 11991 h 12013"/>
                <a:gd name="T76" fmla="*/ 2827 w 9332"/>
                <a:gd name="T77" fmla="*/ 11903 h 12013"/>
                <a:gd name="T78" fmla="*/ 2598 w 9332"/>
                <a:gd name="T79" fmla="*/ 11782 h 12013"/>
                <a:gd name="T80" fmla="*/ 2428 w 9332"/>
                <a:gd name="T81" fmla="*/ 11656 h 12013"/>
                <a:gd name="T82" fmla="*/ 2325 w 9332"/>
                <a:gd name="T83" fmla="*/ 11561 h 12013"/>
                <a:gd name="T84" fmla="*/ 1429 w 9332"/>
                <a:gd name="T85" fmla="*/ 5810 h 12013"/>
                <a:gd name="T86" fmla="*/ 1099 w 9332"/>
                <a:gd name="T87" fmla="*/ 6009 h 12013"/>
                <a:gd name="T88" fmla="*/ 809 w 9332"/>
                <a:gd name="T89" fmla="*/ 6078 h 12013"/>
                <a:gd name="T90" fmla="*/ 562 w 9332"/>
                <a:gd name="T91" fmla="*/ 6042 h 12013"/>
                <a:gd name="T92" fmla="*/ 359 w 9332"/>
                <a:gd name="T93" fmla="*/ 5925 h 12013"/>
                <a:gd name="T94" fmla="*/ 199 w 9332"/>
                <a:gd name="T95" fmla="*/ 5752 h 12013"/>
                <a:gd name="T96" fmla="*/ 86 w 9332"/>
                <a:gd name="T97" fmla="*/ 5546 h 12013"/>
                <a:gd name="T98" fmla="*/ 19 w 9332"/>
                <a:gd name="T99" fmla="*/ 5333 h 12013"/>
                <a:gd name="T100" fmla="*/ 0 w 9332"/>
                <a:gd name="T101" fmla="*/ 5138 h 1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32" h="12013">
                  <a:moveTo>
                    <a:pt x="2898" y="0"/>
                  </a:moveTo>
                  <a:lnTo>
                    <a:pt x="3782" y="0"/>
                  </a:lnTo>
                  <a:lnTo>
                    <a:pt x="3840" y="30"/>
                  </a:lnTo>
                  <a:lnTo>
                    <a:pt x="3897" y="59"/>
                  </a:lnTo>
                  <a:lnTo>
                    <a:pt x="3952" y="85"/>
                  </a:lnTo>
                  <a:lnTo>
                    <a:pt x="4006" y="110"/>
                  </a:lnTo>
                  <a:lnTo>
                    <a:pt x="4058" y="132"/>
                  </a:lnTo>
                  <a:lnTo>
                    <a:pt x="4111" y="152"/>
                  </a:lnTo>
                  <a:lnTo>
                    <a:pt x="4162" y="171"/>
                  </a:lnTo>
                  <a:lnTo>
                    <a:pt x="4212" y="187"/>
                  </a:lnTo>
                  <a:lnTo>
                    <a:pt x="4261" y="202"/>
                  </a:lnTo>
                  <a:lnTo>
                    <a:pt x="4310" y="214"/>
                  </a:lnTo>
                  <a:lnTo>
                    <a:pt x="4358" y="225"/>
                  </a:lnTo>
                  <a:lnTo>
                    <a:pt x="4406" y="233"/>
                  </a:lnTo>
                  <a:lnTo>
                    <a:pt x="4454" y="240"/>
                  </a:lnTo>
                  <a:lnTo>
                    <a:pt x="4501" y="244"/>
                  </a:lnTo>
                  <a:lnTo>
                    <a:pt x="4549" y="247"/>
                  </a:lnTo>
                  <a:lnTo>
                    <a:pt x="4598" y="247"/>
                  </a:lnTo>
                  <a:lnTo>
                    <a:pt x="4646" y="246"/>
                  </a:lnTo>
                  <a:lnTo>
                    <a:pt x="4695" y="243"/>
                  </a:lnTo>
                  <a:lnTo>
                    <a:pt x="4745" y="237"/>
                  </a:lnTo>
                  <a:lnTo>
                    <a:pt x="4795" y="231"/>
                  </a:lnTo>
                  <a:lnTo>
                    <a:pt x="4848" y="221"/>
                  </a:lnTo>
                  <a:lnTo>
                    <a:pt x="4900" y="211"/>
                  </a:lnTo>
                  <a:lnTo>
                    <a:pt x="4953" y="198"/>
                  </a:lnTo>
                  <a:lnTo>
                    <a:pt x="5007" y="183"/>
                  </a:lnTo>
                  <a:lnTo>
                    <a:pt x="5064" y="167"/>
                  </a:lnTo>
                  <a:lnTo>
                    <a:pt x="5121" y="148"/>
                  </a:lnTo>
                  <a:lnTo>
                    <a:pt x="5181" y="128"/>
                  </a:lnTo>
                  <a:lnTo>
                    <a:pt x="5242" y="106"/>
                  </a:lnTo>
                  <a:lnTo>
                    <a:pt x="5304" y="82"/>
                  </a:lnTo>
                  <a:lnTo>
                    <a:pt x="5369" y="56"/>
                  </a:lnTo>
                  <a:lnTo>
                    <a:pt x="5437" y="29"/>
                  </a:lnTo>
                  <a:lnTo>
                    <a:pt x="5506" y="0"/>
                  </a:lnTo>
                  <a:lnTo>
                    <a:pt x="6409" y="0"/>
                  </a:lnTo>
                  <a:lnTo>
                    <a:pt x="6722" y="152"/>
                  </a:lnTo>
                  <a:lnTo>
                    <a:pt x="6984" y="361"/>
                  </a:lnTo>
                  <a:lnTo>
                    <a:pt x="9303" y="5086"/>
                  </a:lnTo>
                  <a:lnTo>
                    <a:pt x="9318" y="5147"/>
                  </a:lnTo>
                  <a:lnTo>
                    <a:pt x="9328" y="5210"/>
                  </a:lnTo>
                  <a:lnTo>
                    <a:pt x="9332" y="5273"/>
                  </a:lnTo>
                  <a:lnTo>
                    <a:pt x="9332" y="5336"/>
                  </a:lnTo>
                  <a:lnTo>
                    <a:pt x="9327" y="5398"/>
                  </a:lnTo>
                  <a:lnTo>
                    <a:pt x="9316" y="5461"/>
                  </a:lnTo>
                  <a:lnTo>
                    <a:pt x="9301" y="5522"/>
                  </a:lnTo>
                  <a:lnTo>
                    <a:pt x="9282" y="5583"/>
                  </a:lnTo>
                  <a:lnTo>
                    <a:pt x="9259" y="5641"/>
                  </a:lnTo>
                  <a:lnTo>
                    <a:pt x="9231" y="5698"/>
                  </a:lnTo>
                  <a:lnTo>
                    <a:pt x="9199" y="5752"/>
                  </a:lnTo>
                  <a:lnTo>
                    <a:pt x="9164" y="5803"/>
                  </a:lnTo>
                  <a:lnTo>
                    <a:pt x="9124" y="5852"/>
                  </a:lnTo>
                  <a:lnTo>
                    <a:pt x="9082" y="5898"/>
                  </a:lnTo>
                  <a:lnTo>
                    <a:pt x="9036" y="5939"/>
                  </a:lnTo>
                  <a:lnTo>
                    <a:pt x="8986" y="5977"/>
                  </a:lnTo>
                  <a:lnTo>
                    <a:pt x="8934" y="6011"/>
                  </a:lnTo>
                  <a:lnTo>
                    <a:pt x="8878" y="6039"/>
                  </a:lnTo>
                  <a:lnTo>
                    <a:pt x="8820" y="6062"/>
                  </a:lnTo>
                  <a:lnTo>
                    <a:pt x="8759" y="6080"/>
                  </a:lnTo>
                  <a:lnTo>
                    <a:pt x="8696" y="6093"/>
                  </a:lnTo>
                  <a:lnTo>
                    <a:pt x="8630" y="6099"/>
                  </a:lnTo>
                  <a:lnTo>
                    <a:pt x="8562" y="6098"/>
                  </a:lnTo>
                  <a:lnTo>
                    <a:pt x="8492" y="6091"/>
                  </a:lnTo>
                  <a:lnTo>
                    <a:pt x="8421" y="6077"/>
                  </a:lnTo>
                  <a:lnTo>
                    <a:pt x="8347" y="6054"/>
                  </a:lnTo>
                  <a:lnTo>
                    <a:pt x="8271" y="6025"/>
                  </a:lnTo>
                  <a:lnTo>
                    <a:pt x="8195" y="5987"/>
                  </a:lnTo>
                  <a:lnTo>
                    <a:pt x="8117" y="5941"/>
                  </a:lnTo>
                  <a:lnTo>
                    <a:pt x="8038" y="5885"/>
                  </a:lnTo>
                  <a:lnTo>
                    <a:pt x="7958" y="5820"/>
                  </a:lnTo>
                  <a:lnTo>
                    <a:pt x="7877" y="5746"/>
                  </a:lnTo>
                  <a:lnTo>
                    <a:pt x="6984" y="4128"/>
                  </a:lnTo>
                  <a:lnTo>
                    <a:pt x="7005" y="11553"/>
                  </a:lnTo>
                  <a:lnTo>
                    <a:pt x="6941" y="11614"/>
                  </a:lnTo>
                  <a:lnTo>
                    <a:pt x="6876" y="11668"/>
                  </a:lnTo>
                  <a:lnTo>
                    <a:pt x="6811" y="11718"/>
                  </a:lnTo>
                  <a:lnTo>
                    <a:pt x="6746" y="11763"/>
                  </a:lnTo>
                  <a:lnTo>
                    <a:pt x="6680" y="11803"/>
                  </a:lnTo>
                  <a:lnTo>
                    <a:pt x="6614" y="11838"/>
                  </a:lnTo>
                  <a:lnTo>
                    <a:pt x="6547" y="11870"/>
                  </a:lnTo>
                  <a:lnTo>
                    <a:pt x="6481" y="11897"/>
                  </a:lnTo>
                  <a:lnTo>
                    <a:pt x="6414" y="11921"/>
                  </a:lnTo>
                  <a:lnTo>
                    <a:pt x="6348" y="11939"/>
                  </a:lnTo>
                  <a:lnTo>
                    <a:pt x="6281" y="11954"/>
                  </a:lnTo>
                  <a:lnTo>
                    <a:pt x="6215" y="11964"/>
                  </a:lnTo>
                  <a:lnTo>
                    <a:pt x="6149" y="11972"/>
                  </a:lnTo>
                  <a:lnTo>
                    <a:pt x="6083" y="11975"/>
                  </a:lnTo>
                  <a:lnTo>
                    <a:pt x="6018" y="11976"/>
                  </a:lnTo>
                  <a:lnTo>
                    <a:pt x="5954" y="11972"/>
                  </a:lnTo>
                  <a:lnTo>
                    <a:pt x="5889" y="11965"/>
                  </a:lnTo>
                  <a:lnTo>
                    <a:pt x="5826" y="11956"/>
                  </a:lnTo>
                  <a:lnTo>
                    <a:pt x="5765" y="11943"/>
                  </a:lnTo>
                  <a:lnTo>
                    <a:pt x="5703" y="11927"/>
                  </a:lnTo>
                  <a:lnTo>
                    <a:pt x="5642" y="11909"/>
                  </a:lnTo>
                  <a:lnTo>
                    <a:pt x="5582" y="11887"/>
                  </a:lnTo>
                  <a:lnTo>
                    <a:pt x="5525" y="11864"/>
                  </a:lnTo>
                  <a:lnTo>
                    <a:pt x="5467" y="11837"/>
                  </a:lnTo>
                  <a:lnTo>
                    <a:pt x="5412" y="11810"/>
                  </a:lnTo>
                  <a:lnTo>
                    <a:pt x="5358" y="11779"/>
                  </a:lnTo>
                  <a:lnTo>
                    <a:pt x="5306" y="11746"/>
                  </a:lnTo>
                  <a:lnTo>
                    <a:pt x="5254" y="11711"/>
                  </a:lnTo>
                  <a:lnTo>
                    <a:pt x="5205" y="11674"/>
                  </a:lnTo>
                  <a:lnTo>
                    <a:pt x="5157" y="11635"/>
                  </a:lnTo>
                  <a:lnTo>
                    <a:pt x="5112" y="11596"/>
                  </a:lnTo>
                  <a:lnTo>
                    <a:pt x="5068" y="11553"/>
                  </a:lnTo>
                  <a:lnTo>
                    <a:pt x="5047" y="7342"/>
                  </a:lnTo>
                  <a:lnTo>
                    <a:pt x="5032" y="7313"/>
                  </a:lnTo>
                  <a:lnTo>
                    <a:pt x="5015" y="7288"/>
                  </a:lnTo>
                  <a:lnTo>
                    <a:pt x="4997" y="7263"/>
                  </a:lnTo>
                  <a:lnTo>
                    <a:pt x="4975" y="7242"/>
                  </a:lnTo>
                  <a:lnTo>
                    <a:pt x="4953" y="7222"/>
                  </a:lnTo>
                  <a:lnTo>
                    <a:pt x="4930" y="7204"/>
                  </a:lnTo>
                  <a:lnTo>
                    <a:pt x="4905" y="7188"/>
                  </a:lnTo>
                  <a:lnTo>
                    <a:pt x="4878" y="7174"/>
                  </a:lnTo>
                  <a:lnTo>
                    <a:pt x="4852" y="7162"/>
                  </a:lnTo>
                  <a:lnTo>
                    <a:pt x="4824" y="7151"/>
                  </a:lnTo>
                  <a:lnTo>
                    <a:pt x="4795" y="7144"/>
                  </a:lnTo>
                  <a:lnTo>
                    <a:pt x="4766" y="7138"/>
                  </a:lnTo>
                  <a:lnTo>
                    <a:pt x="4736" y="7132"/>
                  </a:lnTo>
                  <a:lnTo>
                    <a:pt x="4706" y="7130"/>
                  </a:lnTo>
                  <a:lnTo>
                    <a:pt x="4676" y="7128"/>
                  </a:lnTo>
                  <a:lnTo>
                    <a:pt x="4645" y="7129"/>
                  </a:lnTo>
                  <a:lnTo>
                    <a:pt x="4615" y="7131"/>
                  </a:lnTo>
                  <a:lnTo>
                    <a:pt x="4586" y="7135"/>
                  </a:lnTo>
                  <a:lnTo>
                    <a:pt x="4557" y="7141"/>
                  </a:lnTo>
                  <a:lnTo>
                    <a:pt x="4528" y="7147"/>
                  </a:lnTo>
                  <a:lnTo>
                    <a:pt x="4499" y="7156"/>
                  </a:lnTo>
                  <a:lnTo>
                    <a:pt x="4473" y="7166"/>
                  </a:lnTo>
                  <a:lnTo>
                    <a:pt x="4446" y="7177"/>
                  </a:lnTo>
                  <a:lnTo>
                    <a:pt x="4422" y="7191"/>
                  </a:lnTo>
                  <a:lnTo>
                    <a:pt x="4398" y="7205"/>
                  </a:lnTo>
                  <a:lnTo>
                    <a:pt x="4376" y="7221"/>
                  </a:lnTo>
                  <a:lnTo>
                    <a:pt x="4354" y="7238"/>
                  </a:lnTo>
                  <a:lnTo>
                    <a:pt x="4336" y="7256"/>
                  </a:lnTo>
                  <a:lnTo>
                    <a:pt x="4319" y="7276"/>
                  </a:lnTo>
                  <a:lnTo>
                    <a:pt x="4304" y="7296"/>
                  </a:lnTo>
                  <a:lnTo>
                    <a:pt x="4292" y="7319"/>
                  </a:lnTo>
                  <a:lnTo>
                    <a:pt x="4281" y="7342"/>
                  </a:lnTo>
                  <a:lnTo>
                    <a:pt x="4281" y="11559"/>
                  </a:lnTo>
                  <a:lnTo>
                    <a:pt x="4192" y="11647"/>
                  </a:lnTo>
                  <a:lnTo>
                    <a:pt x="4102" y="11722"/>
                  </a:lnTo>
                  <a:lnTo>
                    <a:pt x="4014" y="11790"/>
                  </a:lnTo>
                  <a:lnTo>
                    <a:pt x="3925" y="11846"/>
                  </a:lnTo>
                  <a:lnTo>
                    <a:pt x="3838" y="11893"/>
                  </a:lnTo>
                  <a:lnTo>
                    <a:pt x="3751" y="11932"/>
                  </a:lnTo>
                  <a:lnTo>
                    <a:pt x="3664" y="11962"/>
                  </a:lnTo>
                  <a:lnTo>
                    <a:pt x="3579" y="11985"/>
                  </a:lnTo>
                  <a:lnTo>
                    <a:pt x="3496" y="12001"/>
                  </a:lnTo>
                  <a:lnTo>
                    <a:pt x="3414" y="12010"/>
                  </a:lnTo>
                  <a:lnTo>
                    <a:pt x="3333" y="12013"/>
                  </a:lnTo>
                  <a:lnTo>
                    <a:pt x="3254" y="12011"/>
                  </a:lnTo>
                  <a:lnTo>
                    <a:pt x="3177" y="12003"/>
                  </a:lnTo>
                  <a:lnTo>
                    <a:pt x="3102" y="11991"/>
                  </a:lnTo>
                  <a:lnTo>
                    <a:pt x="3030" y="11974"/>
                  </a:lnTo>
                  <a:lnTo>
                    <a:pt x="2959" y="11954"/>
                  </a:lnTo>
                  <a:lnTo>
                    <a:pt x="2892" y="11930"/>
                  </a:lnTo>
                  <a:lnTo>
                    <a:pt x="2827" y="11903"/>
                  </a:lnTo>
                  <a:lnTo>
                    <a:pt x="2766" y="11875"/>
                  </a:lnTo>
                  <a:lnTo>
                    <a:pt x="2706" y="11845"/>
                  </a:lnTo>
                  <a:lnTo>
                    <a:pt x="2651" y="11814"/>
                  </a:lnTo>
                  <a:lnTo>
                    <a:pt x="2598" y="11782"/>
                  </a:lnTo>
                  <a:lnTo>
                    <a:pt x="2550" y="11750"/>
                  </a:lnTo>
                  <a:lnTo>
                    <a:pt x="2506" y="11718"/>
                  </a:lnTo>
                  <a:lnTo>
                    <a:pt x="2464" y="11686"/>
                  </a:lnTo>
                  <a:lnTo>
                    <a:pt x="2428" y="11656"/>
                  </a:lnTo>
                  <a:lnTo>
                    <a:pt x="2395" y="11629"/>
                  </a:lnTo>
                  <a:lnTo>
                    <a:pt x="2367" y="11603"/>
                  </a:lnTo>
                  <a:lnTo>
                    <a:pt x="2344" y="11580"/>
                  </a:lnTo>
                  <a:lnTo>
                    <a:pt x="2325" y="11561"/>
                  </a:lnTo>
                  <a:lnTo>
                    <a:pt x="2311" y="11543"/>
                  </a:lnTo>
                  <a:lnTo>
                    <a:pt x="2301" y="11532"/>
                  </a:lnTo>
                  <a:lnTo>
                    <a:pt x="2281" y="4159"/>
                  </a:lnTo>
                  <a:lnTo>
                    <a:pt x="1429" y="5810"/>
                  </a:lnTo>
                  <a:lnTo>
                    <a:pt x="1343" y="5872"/>
                  </a:lnTo>
                  <a:lnTo>
                    <a:pt x="1259" y="5927"/>
                  </a:lnTo>
                  <a:lnTo>
                    <a:pt x="1178" y="5971"/>
                  </a:lnTo>
                  <a:lnTo>
                    <a:pt x="1099" y="6009"/>
                  </a:lnTo>
                  <a:lnTo>
                    <a:pt x="1022" y="6037"/>
                  </a:lnTo>
                  <a:lnTo>
                    <a:pt x="949" y="6058"/>
                  </a:lnTo>
                  <a:lnTo>
                    <a:pt x="877" y="6072"/>
                  </a:lnTo>
                  <a:lnTo>
                    <a:pt x="809" y="6078"/>
                  </a:lnTo>
                  <a:lnTo>
                    <a:pt x="743" y="6078"/>
                  </a:lnTo>
                  <a:lnTo>
                    <a:pt x="680" y="6072"/>
                  </a:lnTo>
                  <a:lnTo>
                    <a:pt x="620" y="6059"/>
                  </a:lnTo>
                  <a:lnTo>
                    <a:pt x="562" y="6042"/>
                  </a:lnTo>
                  <a:lnTo>
                    <a:pt x="507" y="6019"/>
                  </a:lnTo>
                  <a:lnTo>
                    <a:pt x="455" y="5992"/>
                  </a:lnTo>
                  <a:lnTo>
                    <a:pt x="406" y="5961"/>
                  </a:lnTo>
                  <a:lnTo>
                    <a:pt x="359" y="5925"/>
                  </a:lnTo>
                  <a:lnTo>
                    <a:pt x="315" y="5886"/>
                  </a:lnTo>
                  <a:lnTo>
                    <a:pt x="274" y="5844"/>
                  </a:lnTo>
                  <a:lnTo>
                    <a:pt x="235" y="5799"/>
                  </a:lnTo>
                  <a:lnTo>
                    <a:pt x="199" y="5752"/>
                  </a:lnTo>
                  <a:lnTo>
                    <a:pt x="167" y="5702"/>
                  </a:lnTo>
                  <a:lnTo>
                    <a:pt x="137" y="5652"/>
                  </a:lnTo>
                  <a:lnTo>
                    <a:pt x="110" y="5600"/>
                  </a:lnTo>
                  <a:lnTo>
                    <a:pt x="86" y="5546"/>
                  </a:lnTo>
                  <a:lnTo>
                    <a:pt x="65" y="5493"/>
                  </a:lnTo>
                  <a:lnTo>
                    <a:pt x="47" y="5440"/>
                  </a:lnTo>
                  <a:lnTo>
                    <a:pt x="32" y="5387"/>
                  </a:lnTo>
                  <a:lnTo>
                    <a:pt x="19" y="5333"/>
                  </a:lnTo>
                  <a:lnTo>
                    <a:pt x="9" y="5282"/>
                  </a:lnTo>
                  <a:lnTo>
                    <a:pt x="3" y="5232"/>
                  </a:lnTo>
                  <a:lnTo>
                    <a:pt x="0" y="5184"/>
                  </a:lnTo>
                  <a:lnTo>
                    <a:pt x="0" y="5138"/>
                  </a:lnTo>
                  <a:lnTo>
                    <a:pt x="2408" y="297"/>
                  </a:lnTo>
                  <a:lnTo>
                    <a:pt x="2625" y="121"/>
                  </a:lnTo>
                  <a:lnTo>
                    <a:pt x="2898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Freeform 28"/>
            <p:cNvSpPr>
              <a:spLocks/>
            </p:cNvSpPr>
            <p:nvPr/>
          </p:nvSpPr>
          <p:spPr bwMode="auto">
            <a:xfrm>
              <a:off x="3475" y="1459"/>
              <a:ext cx="700" cy="692"/>
            </a:xfrm>
            <a:custGeom>
              <a:avLst/>
              <a:gdLst>
                <a:gd name="T0" fmla="*/ 2314 w 4197"/>
                <a:gd name="T1" fmla="*/ 10 h 4148"/>
                <a:gd name="T2" fmla="*/ 2623 w 4197"/>
                <a:gd name="T3" fmla="*/ 65 h 4148"/>
                <a:gd name="T4" fmla="*/ 2916 w 4197"/>
                <a:gd name="T5" fmla="*/ 163 h 4148"/>
                <a:gd name="T6" fmla="*/ 3187 w 4197"/>
                <a:gd name="T7" fmla="*/ 300 h 4148"/>
                <a:gd name="T8" fmla="*/ 3434 w 4197"/>
                <a:gd name="T9" fmla="*/ 474 h 4148"/>
                <a:gd name="T10" fmla="*/ 3652 w 4197"/>
                <a:gd name="T11" fmla="*/ 679 h 4148"/>
                <a:gd name="T12" fmla="*/ 3840 w 4197"/>
                <a:gd name="T13" fmla="*/ 915 h 4148"/>
                <a:gd name="T14" fmla="*/ 3991 w 4197"/>
                <a:gd name="T15" fmla="*/ 1175 h 4148"/>
                <a:gd name="T16" fmla="*/ 4104 w 4197"/>
                <a:gd name="T17" fmla="*/ 1457 h 4148"/>
                <a:gd name="T18" fmla="*/ 4173 w 4197"/>
                <a:gd name="T19" fmla="*/ 1758 h 4148"/>
                <a:gd name="T20" fmla="*/ 4197 w 4197"/>
                <a:gd name="T21" fmla="*/ 2073 h 4148"/>
                <a:gd name="T22" fmla="*/ 4173 w 4197"/>
                <a:gd name="T23" fmla="*/ 2390 h 4148"/>
                <a:gd name="T24" fmla="*/ 4104 w 4197"/>
                <a:gd name="T25" fmla="*/ 2690 h 4148"/>
                <a:gd name="T26" fmla="*/ 3991 w 4197"/>
                <a:gd name="T27" fmla="*/ 2973 h 4148"/>
                <a:gd name="T28" fmla="*/ 3840 w 4197"/>
                <a:gd name="T29" fmla="*/ 3233 h 4148"/>
                <a:gd name="T30" fmla="*/ 3652 w 4197"/>
                <a:gd name="T31" fmla="*/ 3469 h 4148"/>
                <a:gd name="T32" fmla="*/ 3434 w 4197"/>
                <a:gd name="T33" fmla="*/ 3674 h 4148"/>
                <a:gd name="T34" fmla="*/ 3187 w 4197"/>
                <a:gd name="T35" fmla="*/ 3848 h 4148"/>
                <a:gd name="T36" fmla="*/ 2916 w 4197"/>
                <a:gd name="T37" fmla="*/ 3985 h 4148"/>
                <a:gd name="T38" fmla="*/ 2623 w 4197"/>
                <a:gd name="T39" fmla="*/ 4083 h 4148"/>
                <a:gd name="T40" fmla="*/ 2314 w 4197"/>
                <a:gd name="T41" fmla="*/ 4137 h 4148"/>
                <a:gd name="T42" fmla="*/ 1991 w 4197"/>
                <a:gd name="T43" fmla="*/ 4145 h 4148"/>
                <a:gd name="T44" fmla="*/ 1677 w 4197"/>
                <a:gd name="T45" fmla="*/ 4105 h 4148"/>
                <a:gd name="T46" fmla="*/ 1377 w 4197"/>
                <a:gd name="T47" fmla="*/ 4022 h 4148"/>
                <a:gd name="T48" fmla="*/ 1099 w 4197"/>
                <a:gd name="T49" fmla="*/ 3898 h 4148"/>
                <a:gd name="T50" fmla="*/ 844 w 4197"/>
                <a:gd name="T51" fmla="*/ 3736 h 4148"/>
                <a:gd name="T52" fmla="*/ 615 w 4197"/>
                <a:gd name="T53" fmla="*/ 3540 h 4148"/>
                <a:gd name="T54" fmla="*/ 418 w 4197"/>
                <a:gd name="T55" fmla="*/ 3315 h 4148"/>
                <a:gd name="T56" fmla="*/ 254 w 4197"/>
                <a:gd name="T57" fmla="*/ 3063 h 4148"/>
                <a:gd name="T58" fmla="*/ 128 w 4197"/>
                <a:gd name="T59" fmla="*/ 2787 h 4148"/>
                <a:gd name="T60" fmla="*/ 43 w 4197"/>
                <a:gd name="T61" fmla="*/ 2492 h 4148"/>
                <a:gd name="T62" fmla="*/ 4 w 4197"/>
                <a:gd name="T63" fmla="*/ 2181 h 4148"/>
                <a:gd name="T64" fmla="*/ 11 w 4197"/>
                <a:gd name="T65" fmla="*/ 1861 h 4148"/>
                <a:gd name="T66" fmla="*/ 66 w 4197"/>
                <a:gd name="T67" fmla="*/ 1556 h 4148"/>
                <a:gd name="T68" fmla="*/ 166 w 4197"/>
                <a:gd name="T69" fmla="*/ 1266 h 4148"/>
                <a:gd name="T70" fmla="*/ 305 w 4197"/>
                <a:gd name="T71" fmla="*/ 999 h 4148"/>
                <a:gd name="T72" fmla="*/ 480 w 4197"/>
                <a:gd name="T73" fmla="*/ 755 h 4148"/>
                <a:gd name="T74" fmla="*/ 688 w 4197"/>
                <a:gd name="T75" fmla="*/ 539 h 4148"/>
                <a:gd name="T76" fmla="*/ 926 w 4197"/>
                <a:gd name="T77" fmla="*/ 353 h 4148"/>
                <a:gd name="T78" fmla="*/ 1189 w 4197"/>
                <a:gd name="T79" fmla="*/ 204 h 4148"/>
                <a:gd name="T80" fmla="*/ 1475 w 4197"/>
                <a:gd name="T81" fmla="*/ 93 h 4148"/>
                <a:gd name="T82" fmla="*/ 1780 w 4197"/>
                <a:gd name="T83" fmla="*/ 23 h 4148"/>
                <a:gd name="T84" fmla="*/ 2100 w 4197"/>
                <a:gd name="T85" fmla="*/ 0 h 4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97" h="4148">
                  <a:moveTo>
                    <a:pt x="2100" y="0"/>
                  </a:moveTo>
                  <a:lnTo>
                    <a:pt x="2207" y="2"/>
                  </a:lnTo>
                  <a:lnTo>
                    <a:pt x="2314" y="10"/>
                  </a:lnTo>
                  <a:lnTo>
                    <a:pt x="2419" y="23"/>
                  </a:lnTo>
                  <a:lnTo>
                    <a:pt x="2522" y="41"/>
                  </a:lnTo>
                  <a:lnTo>
                    <a:pt x="2623" y="65"/>
                  </a:lnTo>
                  <a:lnTo>
                    <a:pt x="2724" y="93"/>
                  </a:lnTo>
                  <a:lnTo>
                    <a:pt x="2820" y="126"/>
                  </a:lnTo>
                  <a:lnTo>
                    <a:pt x="2916" y="163"/>
                  </a:lnTo>
                  <a:lnTo>
                    <a:pt x="3009" y="204"/>
                  </a:lnTo>
                  <a:lnTo>
                    <a:pt x="3100" y="250"/>
                  </a:lnTo>
                  <a:lnTo>
                    <a:pt x="3187" y="300"/>
                  </a:lnTo>
                  <a:lnTo>
                    <a:pt x="3272" y="353"/>
                  </a:lnTo>
                  <a:lnTo>
                    <a:pt x="3355" y="412"/>
                  </a:lnTo>
                  <a:lnTo>
                    <a:pt x="3434" y="474"/>
                  </a:lnTo>
                  <a:lnTo>
                    <a:pt x="3510" y="539"/>
                  </a:lnTo>
                  <a:lnTo>
                    <a:pt x="3583" y="607"/>
                  </a:lnTo>
                  <a:lnTo>
                    <a:pt x="3652" y="679"/>
                  </a:lnTo>
                  <a:lnTo>
                    <a:pt x="3718" y="755"/>
                  </a:lnTo>
                  <a:lnTo>
                    <a:pt x="3781" y="833"/>
                  </a:lnTo>
                  <a:lnTo>
                    <a:pt x="3840" y="915"/>
                  </a:lnTo>
                  <a:lnTo>
                    <a:pt x="3894" y="999"/>
                  </a:lnTo>
                  <a:lnTo>
                    <a:pt x="3944" y="1085"/>
                  </a:lnTo>
                  <a:lnTo>
                    <a:pt x="3991" y="1175"/>
                  </a:lnTo>
                  <a:lnTo>
                    <a:pt x="4032" y="1266"/>
                  </a:lnTo>
                  <a:lnTo>
                    <a:pt x="4071" y="1361"/>
                  </a:lnTo>
                  <a:lnTo>
                    <a:pt x="4104" y="1457"/>
                  </a:lnTo>
                  <a:lnTo>
                    <a:pt x="4131" y="1556"/>
                  </a:lnTo>
                  <a:lnTo>
                    <a:pt x="4155" y="1656"/>
                  </a:lnTo>
                  <a:lnTo>
                    <a:pt x="4173" y="1758"/>
                  </a:lnTo>
                  <a:lnTo>
                    <a:pt x="4187" y="1861"/>
                  </a:lnTo>
                  <a:lnTo>
                    <a:pt x="4195" y="1967"/>
                  </a:lnTo>
                  <a:lnTo>
                    <a:pt x="4197" y="2073"/>
                  </a:lnTo>
                  <a:lnTo>
                    <a:pt x="4195" y="2181"/>
                  </a:lnTo>
                  <a:lnTo>
                    <a:pt x="4187" y="2285"/>
                  </a:lnTo>
                  <a:lnTo>
                    <a:pt x="4173" y="2390"/>
                  </a:lnTo>
                  <a:lnTo>
                    <a:pt x="4155" y="2492"/>
                  </a:lnTo>
                  <a:lnTo>
                    <a:pt x="4131" y="2592"/>
                  </a:lnTo>
                  <a:lnTo>
                    <a:pt x="4104" y="2690"/>
                  </a:lnTo>
                  <a:lnTo>
                    <a:pt x="4071" y="2787"/>
                  </a:lnTo>
                  <a:lnTo>
                    <a:pt x="4032" y="2881"/>
                  </a:lnTo>
                  <a:lnTo>
                    <a:pt x="3991" y="2973"/>
                  </a:lnTo>
                  <a:lnTo>
                    <a:pt x="3944" y="3063"/>
                  </a:lnTo>
                  <a:lnTo>
                    <a:pt x="3894" y="3149"/>
                  </a:lnTo>
                  <a:lnTo>
                    <a:pt x="3840" y="3233"/>
                  </a:lnTo>
                  <a:lnTo>
                    <a:pt x="3781" y="3315"/>
                  </a:lnTo>
                  <a:lnTo>
                    <a:pt x="3718" y="3393"/>
                  </a:lnTo>
                  <a:lnTo>
                    <a:pt x="3652" y="3469"/>
                  </a:lnTo>
                  <a:lnTo>
                    <a:pt x="3583" y="3540"/>
                  </a:lnTo>
                  <a:lnTo>
                    <a:pt x="3510" y="3609"/>
                  </a:lnTo>
                  <a:lnTo>
                    <a:pt x="3434" y="3674"/>
                  </a:lnTo>
                  <a:lnTo>
                    <a:pt x="3355" y="3736"/>
                  </a:lnTo>
                  <a:lnTo>
                    <a:pt x="3272" y="3793"/>
                  </a:lnTo>
                  <a:lnTo>
                    <a:pt x="3187" y="3848"/>
                  </a:lnTo>
                  <a:lnTo>
                    <a:pt x="3100" y="3898"/>
                  </a:lnTo>
                  <a:lnTo>
                    <a:pt x="3009" y="3944"/>
                  </a:lnTo>
                  <a:lnTo>
                    <a:pt x="2916" y="3985"/>
                  </a:lnTo>
                  <a:lnTo>
                    <a:pt x="2820" y="4022"/>
                  </a:lnTo>
                  <a:lnTo>
                    <a:pt x="2724" y="4054"/>
                  </a:lnTo>
                  <a:lnTo>
                    <a:pt x="2623" y="4083"/>
                  </a:lnTo>
                  <a:lnTo>
                    <a:pt x="2522" y="4105"/>
                  </a:lnTo>
                  <a:lnTo>
                    <a:pt x="2419" y="4124"/>
                  </a:lnTo>
                  <a:lnTo>
                    <a:pt x="2314" y="4137"/>
                  </a:lnTo>
                  <a:lnTo>
                    <a:pt x="2207" y="4145"/>
                  </a:lnTo>
                  <a:lnTo>
                    <a:pt x="2100" y="4148"/>
                  </a:lnTo>
                  <a:lnTo>
                    <a:pt x="1991" y="4145"/>
                  </a:lnTo>
                  <a:lnTo>
                    <a:pt x="1884" y="4137"/>
                  </a:lnTo>
                  <a:lnTo>
                    <a:pt x="1780" y="4124"/>
                  </a:lnTo>
                  <a:lnTo>
                    <a:pt x="1677" y="4105"/>
                  </a:lnTo>
                  <a:lnTo>
                    <a:pt x="1574" y="4083"/>
                  </a:lnTo>
                  <a:lnTo>
                    <a:pt x="1475" y="4054"/>
                  </a:lnTo>
                  <a:lnTo>
                    <a:pt x="1377" y="4022"/>
                  </a:lnTo>
                  <a:lnTo>
                    <a:pt x="1283" y="3985"/>
                  </a:lnTo>
                  <a:lnTo>
                    <a:pt x="1189" y="3944"/>
                  </a:lnTo>
                  <a:lnTo>
                    <a:pt x="1099" y="3898"/>
                  </a:lnTo>
                  <a:lnTo>
                    <a:pt x="1011" y="3848"/>
                  </a:lnTo>
                  <a:lnTo>
                    <a:pt x="926" y="3793"/>
                  </a:lnTo>
                  <a:lnTo>
                    <a:pt x="844" y="3736"/>
                  </a:lnTo>
                  <a:lnTo>
                    <a:pt x="764" y="3674"/>
                  </a:lnTo>
                  <a:lnTo>
                    <a:pt x="688" y="3609"/>
                  </a:lnTo>
                  <a:lnTo>
                    <a:pt x="615" y="3540"/>
                  </a:lnTo>
                  <a:lnTo>
                    <a:pt x="546" y="3469"/>
                  </a:lnTo>
                  <a:lnTo>
                    <a:pt x="480" y="3393"/>
                  </a:lnTo>
                  <a:lnTo>
                    <a:pt x="418" y="3315"/>
                  </a:lnTo>
                  <a:lnTo>
                    <a:pt x="359" y="3233"/>
                  </a:lnTo>
                  <a:lnTo>
                    <a:pt x="305" y="3149"/>
                  </a:lnTo>
                  <a:lnTo>
                    <a:pt x="254" y="3063"/>
                  </a:lnTo>
                  <a:lnTo>
                    <a:pt x="208" y="2973"/>
                  </a:lnTo>
                  <a:lnTo>
                    <a:pt x="166" y="2881"/>
                  </a:lnTo>
                  <a:lnTo>
                    <a:pt x="128" y="2787"/>
                  </a:lnTo>
                  <a:lnTo>
                    <a:pt x="95" y="2690"/>
                  </a:lnTo>
                  <a:lnTo>
                    <a:pt x="66" y="2592"/>
                  </a:lnTo>
                  <a:lnTo>
                    <a:pt x="43" y="2492"/>
                  </a:lnTo>
                  <a:lnTo>
                    <a:pt x="25" y="2390"/>
                  </a:lnTo>
                  <a:lnTo>
                    <a:pt x="11" y="2285"/>
                  </a:lnTo>
                  <a:lnTo>
                    <a:pt x="4" y="2181"/>
                  </a:lnTo>
                  <a:lnTo>
                    <a:pt x="0" y="2073"/>
                  </a:lnTo>
                  <a:lnTo>
                    <a:pt x="4" y="1967"/>
                  </a:lnTo>
                  <a:lnTo>
                    <a:pt x="11" y="1861"/>
                  </a:lnTo>
                  <a:lnTo>
                    <a:pt x="25" y="1758"/>
                  </a:lnTo>
                  <a:lnTo>
                    <a:pt x="43" y="1656"/>
                  </a:lnTo>
                  <a:lnTo>
                    <a:pt x="66" y="1556"/>
                  </a:lnTo>
                  <a:lnTo>
                    <a:pt x="95" y="1457"/>
                  </a:lnTo>
                  <a:lnTo>
                    <a:pt x="128" y="1361"/>
                  </a:lnTo>
                  <a:lnTo>
                    <a:pt x="166" y="1266"/>
                  </a:lnTo>
                  <a:lnTo>
                    <a:pt x="208" y="1175"/>
                  </a:lnTo>
                  <a:lnTo>
                    <a:pt x="254" y="1085"/>
                  </a:lnTo>
                  <a:lnTo>
                    <a:pt x="305" y="999"/>
                  </a:lnTo>
                  <a:lnTo>
                    <a:pt x="359" y="915"/>
                  </a:lnTo>
                  <a:lnTo>
                    <a:pt x="418" y="833"/>
                  </a:lnTo>
                  <a:lnTo>
                    <a:pt x="480" y="755"/>
                  </a:lnTo>
                  <a:lnTo>
                    <a:pt x="546" y="679"/>
                  </a:lnTo>
                  <a:lnTo>
                    <a:pt x="615" y="607"/>
                  </a:lnTo>
                  <a:lnTo>
                    <a:pt x="688" y="539"/>
                  </a:lnTo>
                  <a:lnTo>
                    <a:pt x="764" y="474"/>
                  </a:lnTo>
                  <a:lnTo>
                    <a:pt x="844" y="412"/>
                  </a:lnTo>
                  <a:lnTo>
                    <a:pt x="926" y="353"/>
                  </a:lnTo>
                  <a:lnTo>
                    <a:pt x="1011" y="300"/>
                  </a:lnTo>
                  <a:lnTo>
                    <a:pt x="1099" y="250"/>
                  </a:lnTo>
                  <a:lnTo>
                    <a:pt x="1189" y="204"/>
                  </a:lnTo>
                  <a:lnTo>
                    <a:pt x="1283" y="163"/>
                  </a:lnTo>
                  <a:lnTo>
                    <a:pt x="1377" y="126"/>
                  </a:lnTo>
                  <a:lnTo>
                    <a:pt x="1475" y="93"/>
                  </a:lnTo>
                  <a:lnTo>
                    <a:pt x="1574" y="65"/>
                  </a:lnTo>
                  <a:lnTo>
                    <a:pt x="1677" y="41"/>
                  </a:lnTo>
                  <a:lnTo>
                    <a:pt x="1780" y="23"/>
                  </a:lnTo>
                  <a:lnTo>
                    <a:pt x="1884" y="10"/>
                  </a:lnTo>
                  <a:lnTo>
                    <a:pt x="1991" y="2"/>
                  </a:lnTo>
                  <a:lnTo>
                    <a:pt x="2100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pic>
        <p:nvPicPr>
          <p:cNvPr id="161" name="Ellipse 256"/>
          <p:cNvPicPr>
            <a:picLocks noChangeArrowheads="1"/>
          </p:cNvPicPr>
          <p:nvPr/>
        </p:nvPicPr>
        <p:blipFill>
          <a:blip r:embed="rId4" cstate="print">
            <a:lum brigh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56044" y="4291050"/>
            <a:ext cx="689779" cy="31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4" name="Group 31"/>
          <p:cNvGrpSpPr>
            <a:grpSpLocks noChangeAspect="1"/>
          </p:cNvGrpSpPr>
          <p:nvPr/>
        </p:nvGrpSpPr>
        <p:grpSpPr bwMode="auto">
          <a:xfrm>
            <a:off x="9814634" y="3639308"/>
            <a:ext cx="354385" cy="792650"/>
            <a:chOff x="4511" y="1258"/>
            <a:chExt cx="1652" cy="3695"/>
          </a:xfrm>
          <a:solidFill>
            <a:srgbClr val="3A9C6D"/>
          </a:solidFill>
        </p:grpSpPr>
        <p:sp>
          <p:nvSpPr>
            <p:cNvPr id="64" name="Freeform 32"/>
            <p:cNvSpPr>
              <a:spLocks/>
            </p:cNvSpPr>
            <p:nvPr/>
          </p:nvSpPr>
          <p:spPr bwMode="auto">
            <a:xfrm>
              <a:off x="4511" y="2257"/>
              <a:ext cx="1652" cy="2696"/>
            </a:xfrm>
            <a:custGeom>
              <a:avLst/>
              <a:gdLst>
                <a:gd name="T0" fmla="*/ 4111 w 8256"/>
                <a:gd name="T1" fmla="*/ 690 h 13478"/>
                <a:gd name="T2" fmla="*/ 5947 w 8256"/>
                <a:gd name="T3" fmla="*/ 153 h 13478"/>
                <a:gd name="T4" fmla="*/ 8244 w 8256"/>
                <a:gd name="T5" fmla="*/ 5143 h 13478"/>
                <a:gd name="T6" fmla="*/ 8256 w 8256"/>
                <a:gd name="T7" fmla="*/ 5331 h 13478"/>
                <a:gd name="T8" fmla="*/ 8230 w 8256"/>
                <a:gd name="T9" fmla="*/ 5517 h 13478"/>
                <a:gd name="T10" fmla="*/ 8167 w 8256"/>
                <a:gd name="T11" fmla="*/ 5693 h 13478"/>
                <a:gd name="T12" fmla="*/ 8073 w 8256"/>
                <a:gd name="T13" fmla="*/ 5848 h 13478"/>
                <a:gd name="T14" fmla="*/ 7950 w 8256"/>
                <a:gd name="T15" fmla="*/ 5973 h 13478"/>
                <a:gd name="T16" fmla="*/ 7803 w 8256"/>
                <a:gd name="T17" fmla="*/ 6057 h 13478"/>
                <a:gd name="T18" fmla="*/ 7636 w 8256"/>
                <a:gd name="T19" fmla="*/ 6094 h 13478"/>
                <a:gd name="T20" fmla="*/ 7450 w 8256"/>
                <a:gd name="T21" fmla="*/ 6072 h 13478"/>
                <a:gd name="T22" fmla="*/ 7251 w 8256"/>
                <a:gd name="T23" fmla="*/ 5982 h 13478"/>
                <a:gd name="T24" fmla="*/ 7040 w 8256"/>
                <a:gd name="T25" fmla="*/ 5816 h 13478"/>
                <a:gd name="T26" fmla="*/ 6198 w 8256"/>
                <a:gd name="T27" fmla="*/ 13011 h 13478"/>
                <a:gd name="T28" fmla="*/ 6027 w 8256"/>
                <a:gd name="T29" fmla="*/ 13176 h 13478"/>
                <a:gd name="T30" fmla="*/ 5852 w 8256"/>
                <a:gd name="T31" fmla="*/ 13297 h 13478"/>
                <a:gd name="T32" fmla="*/ 5675 w 8256"/>
                <a:gd name="T33" fmla="*/ 13379 h 13478"/>
                <a:gd name="T34" fmla="*/ 5498 w 8256"/>
                <a:gd name="T35" fmla="*/ 13424 h 13478"/>
                <a:gd name="T36" fmla="*/ 5324 w 8256"/>
                <a:gd name="T37" fmla="*/ 13437 h 13478"/>
                <a:gd name="T38" fmla="*/ 5155 w 8256"/>
                <a:gd name="T39" fmla="*/ 13418 h 13478"/>
                <a:gd name="T40" fmla="*/ 4992 w 8256"/>
                <a:gd name="T41" fmla="*/ 13372 h 13478"/>
                <a:gd name="T42" fmla="*/ 4837 w 8256"/>
                <a:gd name="T43" fmla="*/ 13302 h 13478"/>
                <a:gd name="T44" fmla="*/ 4694 w 8256"/>
                <a:gd name="T45" fmla="*/ 13210 h 13478"/>
                <a:gd name="T46" fmla="*/ 4563 w 8256"/>
                <a:gd name="T47" fmla="*/ 13100 h 13478"/>
                <a:gd name="T48" fmla="*/ 4465 w 8256"/>
                <a:gd name="T49" fmla="*/ 7336 h 13478"/>
                <a:gd name="T50" fmla="*/ 4420 w 8256"/>
                <a:gd name="T51" fmla="*/ 7257 h 13478"/>
                <a:gd name="T52" fmla="*/ 4361 w 8256"/>
                <a:gd name="T53" fmla="*/ 7198 h 13478"/>
                <a:gd name="T54" fmla="*/ 4293 w 8256"/>
                <a:gd name="T55" fmla="*/ 7157 h 13478"/>
                <a:gd name="T56" fmla="*/ 4216 w 8256"/>
                <a:gd name="T57" fmla="*/ 7131 h 13478"/>
                <a:gd name="T58" fmla="*/ 4137 w 8256"/>
                <a:gd name="T59" fmla="*/ 7123 h 13478"/>
                <a:gd name="T60" fmla="*/ 4057 w 8256"/>
                <a:gd name="T61" fmla="*/ 7129 h 13478"/>
                <a:gd name="T62" fmla="*/ 3981 w 8256"/>
                <a:gd name="T63" fmla="*/ 7150 h 13478"/>
                <a:gd name="T64" fmla="*/ 3911 w 8256"/>
                <a:gd name="T65" fmla="*/ 7184 h 13478"/>
                <a:gd name="T66" fmla="*/ 3852 w 8256"/>
                <a:gd name="T67" fmla="*/ 7232 h 13478"/>
                <a:gd name="T68" fmla="*/ 3808 w 8256"/>
                <a:gd name="T69" fmla="*/ 7291 h 13478"/>
                <a:gd name="T70" fmla="*/ 3788 w 8256"/>
                <a:gd name="T71" fmla="*/ 13017 h 13478"/>
                <a:gd name="T72" fmla="*/ 3551 w 8256"/>
                <a:gd name="T73" fmla="*/ 13247 h 13478"/>
                <a:gd name="T74" fmla="*/ 3318 w 8256"/>
                <a:gd name="T75" fmla="*/ 13392 h 13478"/>
                <a:gd name="T76" fmla="*/ 3093 w 8256"/>
                <a:gd name="T77" fmla="*/ 13465 h 13478"/>
                <a:gd name="T78" fmla="*/ 2879 w 8256"/>
                <a:gd name="T79" fmla="*/ 13477 h 13478"/>
                <a:gd name="T80" fmla="*/ 2680 w 8256"/>
                <a:gd name="T81" fmla="*/ 13444 h 13478"/>
                <a:gd name="T82" fmla="*/ 2501 w 8256"/>
                <a:gd name="T83" fmla="*/ 13378 h 13478"/>
                <a:gd name="T84" fmla="*/ 2345 w 8256"/>
                <a:gd name="T85" fmla="*/ 13291 h 13478"/>
                <a:gd name="T86" fmla="*/ 2217 w 8256"/>
                <a:gd name="T87" fmla="*/ 13199 h 13478"/>
                <a:gd name="T88" fmla="*/ 2118 w 8256"/>
                <a:gd name="T89" fmla="*/ 13112 h 13478"/>
                <a:gd name="T90" fmla="*/ 2056 w 8256"/>
                <a:gd name="T91" fmla="*/ 13045 h 13478"/>
                <a:gd name="T92" fmla="*/ 2018 w 8256"/>
                <a:gd name="T93" fmla="*/ 4156 h 13478"/>
                <a:gd name="T94" fmla="*/ 1114 w 8256"/>
                <a:gd name="T95" fmla="*/ 5922 h 13478"/>
                <a:gd name="T96" fmla="*/ 905 w 8256"/>
                <a:gd name="T97" fmla="*/ 6032 h 13478"/>
                <a:gd name="T98" fmla="*/ 715 w 8256"/>
                <a:gd name="T99" fmla="*/ 6074 h 13478"/>
                <a:gd name="T100" fmla="*/ 549 w 8256"/>
                <a:gd name="T101" fmla="*/ 6055 h 13478"/>
                <a:gd name="T102" fmla="*/ 402 w 8256"/>
                <a:gd name="T103" fmla="*/ 5987 h 13478"/>
                <a:gd name="T104" fmla="*/ 278 w 8256"/>
                <a:gd name="T105" fmla="*/ 5882 h 13478"/>
                <a:gd name="T106" fmla="*/ 176 w 8256"/>
                <a:gd name="T107" fmla="*/ 5748 h 13478"/>
                <a:gd name="T108" fmla="*/ 97 w 8256"/>
                <a:gd name="T109" fmla="*/ 5595 h 13478"/>
                <a:gd name="T110" fmla="*/ 41 w 8256"/>
                <a:gd name="T111" fmla="*/ 5435 h 13478"/>
                <a:gd name="T112" fmla="*/ 8 w 8256"/>
                <a:gd name="T113" fmla="*/ 5278 h 13478"/>
                <a:gd name="T114" fmla="*/ 0 w 8256"/>
                <a:gd name="T115" fmla="*/ 5134 h 13478"/>
                <a:gd name="T116" fmla="*/ 2563 w 8256"/>
                <a:gd name="T117" fmla="*/ 0 h 13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56" h="13478">
                  <a:moveTo>
                    <a:pt x="2563" y="0"/>
                  </a:moveTo>
                  <a:lnTo>
                    <a:pt x="3622" y="0"/>
                  </a:lnTo>
                  <a:lnTo>
                    <a:pt x="4111" y="690"/>
                  </a:lnTo>
                  <a:lnTo>
                    <a:pt x="4601" y="0"/>
                  </a:lnTo>
                  <a:lnTo>
                    <a:pt x="5671" y="0"/>
                  </a:lnTo>
                  <a:lnTo>
                    <a:pt x="5947" y="153"/>
                  </a:lnTo>
                  <a:lnTo>
                    <a:pt x="6178" y="362"/>
                  </a:lnTo>
                  <a:lnTo>
                    <a:pt x="8231" y="5082"/>
                  </a:lnTo>
                  <a:lnTo>
                    <a:pt x="8244" y="5143"/>
                  </a:lnTo>
                  <a:lnTo>
                    <a:pt x="8253" y="5205"/>
                  </a:lnTo>
                  <a:lnTo>
                    <a:pt x="8256" y="5269"/>
                  </a:lnTo>
                  <a:lnTo>
                    <a:pt x="8256" y="5331"/>
                  </a:lnTo>
                  <a:lnTo>
                    <a:pt x="8252" y="5395"/>
                  </a:lnTo>
                  <a:lnTo>
                    <a:pt x="8243" y="5456"/>
                  </a:lnTo>
                  <a:lnTo>
                    <a:pt x="8230" y="5517"/>
                  </a:lnTo>
                  <a:lnTo>
                    <a:pt x="8213" y="5578"/>
                  </a:lnTo>
                  <a:lnTo>
                    <a:pt x="8192" y="5637"/>
                  </a:lnTo>
                  <a:lnTo>
                    <a:pt x="8167" y="5693"/>
                  </a:lnTo>
                  <a:lnTo>
                    <a:pt x="8139" y="5748"/>
                  </a:lnTo>
                  <a:lnTo>
                    <a:pt x="8107" y="5800"/>
                  </a:lnTo>
                  <a:lnTo>
                    <a:pt x="8073" y="5848"/>
                  </a:lnTo>
                  <a:lnTo>
                    <a:pt x="8036" y="5893"/>
                  </a:lnTo>
                  <a:lnTo>
                    <a:pt x="7994" y="5935"/>
                  </a:lnTo>
                  <a:lnTo>
                    <a:pt x="7950" y="5973"/>
                  </a:lnTo>
                  <a:lnTo>
                    <a:pt x="7904" y="6005"/>
                  </a:lnTo>
                  <a:lnTo>
                    <a:pt x="7855" y="6034"/>
                  </a:lnTo>
                  <a:lnTo>
                    <a:pt x="7803" y="6057"/>
                  </a:lnTo>
                  <a:lnTo>
                    <a:pt x="7750" y="6076"/>
                  </a:lnTo>
                  <a:lnTo>
                    <a:pt x="7693" y="6087"/>
                  </a:lnTo>
                  <a:lnTo>
                    <a:pt x="7636" y="6094"/>
                  </a:lnTo>
                  <a:lnTo>
                    <a:pt x="7576" y="6093"/>
                  </a:lnTo>
                  <a:lnTo>
                    <a:pt x="7513" y="6086"/>
                  </a:lnTo>
                  <a:lnTo>
                    <a:pt x="7450" y="6072"/>
                  </a:lnTo>
                  <a:lnTo>
                    <a:pt x="7385" y="6050"/>
                  </a:lnTo>
                  <a:lnTo>
                    <a:pt x="7318" y="6020"/>
                  </a:lnTo>
                  <a:lnTo>
                    <a:pt x="7251" y="5982"/>
                  </a:lnTo>
                  <a:lnTo>
                    <a:pt x="7181" y="5936"/>
                  </a:lnTo>
                  <a:lnTo>
                    <a:pt x="7112" y="5880"/>
                  </a:lnTo>
                  <a:lnTo>
                    <a:pt x="7040" y="5816"/>
                  </a:lnTo>
                  <a:lnTo>
                    <a:pt x="6969" y="5742"/>
                  </a:lnTo>
                  <a:lnTo>
                    <a:pt x="6178" y="4126"/>
                  </a:lnTo>
                  <a:lnTo>
                    <a:pt x="6198" y="13011"/>
                  </a:lnTo>
                  <a:lnTo>
                    <a:pt x="6141" y="13072"/>
                  </a:lnTo>
                  <a:lnTo>
                    <a:pt x="6084" y="13126"/>
                  </a:lnTo>
                  <a:lnTo>
                    <a:pt x="6027" y="13176"/>
                  </a:lnTo>
                  <a:lnTo>
                    <a:pt x="5969" y="13221"/>
                  </a:lnTo>
                  <a:lnTo>
                    <a:pt x="5910" y="13261"/>
                  </a:lnTo>
                  <a:lnTo>
                    <a:pt x="5852" y="13297"/>
                  </a:lnTo>
                  <a:lnTo>
                    <a:pt x="5793" y="13329"/>
                  </a:lnTo>
                  <a:lnTo>
                    <a:pt x="5734" y="13356"/>
                  </a:lnTo>
                  <a:lnTo>
                    <a:pt x="5675" y="13379"/>
                  </a:lnTo>
                  <a:lnTo>
                    <a:pt x="5616" y="13399"/>
                  </a:lnTo>
                  <a:lnTo>
                    <a:pt x="5557" y="13414"/>
                  </a:lnTo>
                  <a:lnTo>
                    <a:pt x="5498" y="13424"/>
                  </a:lnTo>
                  <a:lnTo>
                    <a:pt x="5441" y="13432"/>
                  </a:lnTo>
                  <a:lnTo>
                    <a:pt x="5382" y="13436"/>
                  </a:lnTo>
                  <a:lnTo>
                    <a:pt x="5324" y="13437"/>
                  </a:lnTo>
                  <a:lnTo>
                    <a:pt x="5267" y="13433"/>
                  </a:lnTo>
                  <a:lnTo>
                    <a:pt x="5211" y="13428"/>
                  </a:lnTo>
                  <a:lnTo>
                    <a:pt x="5155" y="13418"/>
                  </a:lnTo>
                  <a:lnTo>
                    <a:pt x="5100" y="13406"/>
                  </a:lnTo>
                  <a:lnTo>
                    <a:pt x="5045" y="13389"/>
                  </a:lnTo>
                  <a:lnTo>
                    <a:pt x="4992" y="13372"/>
                  </a:lnTo>
                  <a:lnTo>
                    <a:pt x="4939" y="13351"/>
                  </a:lnTo>
                  <a:lnTo>
                    <a:pt x="4888" y="13327"/>
                  </a:lnTo>
                  <a:lnTo>
                    <a:pt x="4837" y="13302"/>
                  </a:lnTo>
                  <a:lnTo>
                    <a:pt x="4787" y="13273"/>
                  </a:lnTo>
                  <a:lnTo>
                    <a:pt x="4740" y="13243"/>
                  </a:lnTo>
                  <a:lnTo>
                    <a:pt x="4694" y="13210"/>
                  </a:lnTo>
                  <a:lnTo>
                    <a:pt x="4649" y="13176"/>
                  </a:lnTo>
                  <a:lnTo>
                    <a:pt x="4605" y="13139"/>
                  </a:lnTo>
                  <a:lnTo>
                    <a:pt x="4563" y="13100"/>
                  </a:lnTo>
                  <a:lnTo>
                    <a:pt x="4523" y="13060"/>
                  </a:lnTo>
                  <a:lnTo>
                    <a:pt x="4483" y="13018"/>
                  </a:lnTo>
                  <a:lnTo>
                    <a:pt x="4465" y="7336"/>
                  </a:lnTo>
                  <a:lnTo>
                    <a:pt x="4452" y="7308"/>
                  </a:lnTo>
                  <a:lnTo>
                    <a:pt x="4437" y="7281"/>
                  </a:lnTo>
                  <a:lnTo>
                    <a:pt x="4420" y="7257"/>
                  </a:lnTo>
                  <a:lnTo>
                    <a:pt x="4403" y="7235"/>
                  </a:lnTo>
                  <a:lnTo>
                    <a:pt x="4383" y="7216"/>
                  </a:lnTo>
                  <a:lnTo>
                    <a:pt x="4361" y="7198"/>
                  </a:lnTo>
                  <a:lnTo>
                    <a:pt x="4339" y="7182"/>
                  </a:lnTo>
                  <a:lnTo>
                    <a:pt x="4316" y="7168"/>
                  </a:lnTo>
                  <a:lnTo>
                    <a:pt x="4293" y="7157"/>
                  </a:lnTo>
                  <a:lnTo>
                    <a:pt x="4267" y="7146"/>
                  </a:lnTo>
                  <a:lnTo>
                    <a:pt x="4242" y="7138"/>
                  </a:lnTo>
                  <a:lnTo>
                    <a:pt x="4216" y="7131"/>
                  </a:lnTo>
                  <a:lnTo>
                    <a:pt x="4190" y="7127"/>
                  </a:lnTo>
                  <a:lnTo>
                    <a:pt x="4163" y="7124"/>
                  </a:lnTo>
                  <a:lnTo>
                    <a:pt x="4137" y="7123"/>
                  </a:lnTo>
                  <a:lnTo>
                    <a:pt x="4110" y="7123"/>
                  </a:lnTo>
                  <a:lnTo>
                    <a:pt x="4083" y="7125"/>
                  </a:lnTo>
                  <a:lnTo>
                    <a:pt x="4057" y="7129"/>
                  </a:lnTo>
                  <a:lnTo>
                    <a:pt x="4031" y="7135"/>
                  </a:lnTo>
                  <a:lnTo>
                    <a:pt x="4006" y="7142"/>
                  </a:lnTo>
                  <a:lnTo>
                    <a:pt x="3981" y="7150"/>
                  </a:lnTo>
                  <a:lnTo>
                    <a:pt x="3956" y="7160"/>
                  </a:lnTo>
                  <a:lnTo>
                    <a:pt x="3933" y="7172"/>
                  </a:lnTo>
                  <a:lnTo>
                    <a:pt x="3911" y="7184"/>
                  </a:lnTo>
                  <a:lnTo>
                    <a:pt x="3890" y="7199"/>
                  </a:lnTo>
                  <a:lnTo>
                    <a:pt x="3871" y="7214"/>
                  </a:lnTo>
                  <a:lnTo>
                    <a:pt x="3852" y="7232"/>
                  </a:lnTo>
                  <a:lnTo>
                    <a:pt x="3836" y="7250"/>
                  </a:lnTo>
                  <a:lnTo>
                    <a:pt x="3821" y="7270"/>
                  </a:lnTo>
                  <a:lnTo>
                    <a:pt x="3808" y="7291"/>
                  </a:lnTo>
                  <a:lnTo>
                    <a:pt x="3797" y="7313"/>
                  </a:lnTo>
                  <a:lnTo>
                    <a:pt x="3788" y="7336"/>
                  </a:lnTo>
                  <a:lnTo>
                    <a:pt x="3788" y="13017"/>
                  </a:lnTo>
                  <a:lnTo>
                    <a:pt x="3708" y="13105"/>
                  </a:lnTo>
                  <a:lnTo>
                    <a:pt x="3629" y="13181"/>
                  </a:lnTo>
                  <a:lnTo>
                    <a:pt x="3551" y="13247"/>
                  </a:lnTo>
                  <a:lnTo>
                    <a:pt x="3473" y="13305"/>
                  </a:lnTo>
                  <a:lnTo>
                    <a:pt x="3395" y="13352"/>
                  </a:lnTo>
                  <a:lnTo>
                    <a:pt x="3318" y="13392"/>
                  </a:lnTo>
                  <a:lnTo>
                    <a:pt x="3242" y="13424"/>
                  </a:lnTo>
                  <a:lnTo>
                    <a:pt x="3167" y="13447"/>
                  </a:lnTo>
                  <a:lnTo>
                    <a:pt x="3093" y="13465"/>
                  </a:lnTo>
                  <a:lnTo>
                    <a:pt x="3020" y="13475"/>
                  </a:lnTo>
                  <a:lnTo>
                    <a:pt x="2948" y="13478"/>
                  </a:lnTo>
                  <a:lnTo>
                    <a:pt x="2879" y="13477"/>
                  </a:lnTo>
                  <a:lnTo>
                    <a:pt x="2811" y="13470"/>
                  </a:lnTo>
                  <a:lnTo>
                    <a:pt x="2745" y="13460"/>
                  </a:lnTo>
                  <a:lnTo>
                    <a:pt x="2680" y="13444"/>
                  </a:lnTo>
                  <a:lnTo>
                    <a:pt x="2618" y="13425"/>
                  </a:lnTo>
                  <a:lnTo>
                    <a:pt x="2559" y="13402"/>
                  </a:lnTo>
                  <a:lnTo>
                    <a:pt x="2501" y="13378"/>
                  </a:lnTo>
                  <a:lnTo>
                    <a:pt x="2447" y="13350"/>
                  </a:lnTo>
                  <a:lnTo>
                    <a:pt x="2395" y="13321"/>
                  </a:lnTo>
                  <a:lnTo>
                    <a:pt x="2345" y="13291"/>
                  </a:lnTo>
                  <a:lnTo>
                    <a:pt x="2299" y="13261"/>
                  </a:lnTo>
                  <a:lnTo>
                    <a:pt x="2256" y="13230"/>
                  </a:lnTo>
                  <a:lnTo>
                    <a:pt x="2217" y="13199"/>
                  </a:lnTo>
                  <a:lnTo>
                    <a:pt x="2180" y="13169"/>
                  </a:lnTo>
                  <a:lnTo>
                    <a:pt x="2147" y="13140"/>
                  </a:lnTo>
                  <a:lnTo>
                    <a:pt x="2118" y="13112"/>
                  </a:lnTo>
                  <a:lnTo>
                    <a:pt x="2094" y="13087"/>
                  </a:lnTo>
                  <a:lnTo>
                    <a:pt x="2073" y="13065"/>
                  </a:lnTo>
                  <a:lnTo>
                    <a:pt x="2056" y="13045"/>
                  </a:lnTo>
                  <a:lnTo>
                    <a:pt x="2044" y="13030"/>
                  </a:lnTo>
                  <a:lnTo>
                    <a:pt x="2036" y="13017"/>
                  </a:lnTo>
                  <a:lnTo>
                    <a:pt x="2018" y="4156"/>
                  </a:lnTo>
                  <a:lnTo>
                    <a:pt x="1264" y="5805"/>
                  </a:lnTo>
                  <a:lnTo>
                    <a:pt x="1188" y="5868"/>
                  </a:lnTo>
                  <a:lnTo>
                    <a:pt x="1114" y="5922"/>
                  </a:lnTo>
                  <a:lnTo>
                    <a:pt x="1041" y="5967"/>
                  </a:lnTo>
                  <a:lnTo>
                    <a:pt x="972" y="6004"/>
                  </a:lnTo>
                  <a:lnTo>
                    <a:pt x="905" y="6032"/>
                  </a:lnTo>
                  <a:lnTo>
                    <a:pt x="839" y="6053"/>
                  </a:lnTo>
                  <a:lnTo>
                    <a:pt x="776" y="6067"/>
                  </a:lnTo>
                  <a:lnTo>
                    <a:pt x="715" y="6074"/>
                  </a:lnTo>
                  <a:lnTo>
                    <a:pt x="657" y="6072"/>
                  </a:lnTo>
                  <a:lnTo>
                    <a:pt x="602" y="6067"/>
                  </a:lnTo>
                  <a:lnTo>
                    <a:pt x="549" y="6055"/>
                  </a:lnTo>
                  <a:lnTo>
                    <a:pt x="497" y="6037"/>
                  </a:lnTo>
                  <a:lnTo>
                    <a:pt x="448" y="6015"/>
                  </a:lnTo>
                  <a:lnTo>
                    <a:pt x="402" y="5987"/>
                  </a:lnTo>
                  <a:lnTo>
                    <a:pt x="358" y="5956"/>
                  </a:lnTo>
                  <a:lnTo>
                    <a:pt x="317" y="5920"/>
                  </a:lnTo>
                  <a:lnTo>
                    <a:pt x="278" y="5882"/>
                  </a:lnTo>
                  <a:lnTo>
                    <a:pt x="241" y="5839"/>
                  </a:lnTo>
                  <a:lnTo>
                    <a:pt x="208" y="5795"/>
                  </a:lnTo>
                  <a:lnTo>
                    <a:pt x="176" y="5748"/>
                  </a:lnTo>
                  <a:lnTo>
                    <a:pt x="148" y="5698"/>
                  </a:lnTo>
                  <a:lnTo>
                    <a:pt x="121" y="5647"/>
                  </a:lnTo>
                  <a:lnTo>
                    <a:pt x="97" y="5595"/>
                  </a:lnTo>
                  <a:lnTo>
                    <a:pt x="76" y="5542"/>
                  </a:lnTo>
                  <a:lnTo>
                    <a:pt x="57" y="5489"/>
                  </a:lnTo>
                  <a:lnTo>
                    <a:pt x="41" y="5435"/>
                  </a:lnTo>
                  <a:lnTo>
                    <a:pt x="27" y="5382"/>
                  </a:lnTo>
                  <a:lnTo>
                    <a:pt x="17" y="5330"/>
                  </a:lnTo>
                  <a:lnTo>
                    <a:pt x="8" y="5278"/>
                  </a:lnTo>
                  <a:lnTo>
                    <a:pt x="3" y="5229"/>
                  </a:lnTo>
                  <a:lnTo>
                    <a:pt x="0" y="5180"/>
                  </a:lnTo>
                  <a:lnTo>
                    <a:pt x="0" y="5134"/>
                  </a:lnTo>
                  <a:lnTo>
                    <a:pt x="2130" y="298"/>
                  </a:lnTo>
                  <a:lnTo>
                    <a:pt x="2322" y="123"/>
                  </a:lnTo>
                  <a:lnTo>
                    <a:pt x="2563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4954" y="1258"/>
              <a:ext cx="743" cy="829"/>
            </a:xfrm>
            <a:custGeom>
              <a:avLst/>
              <a:gdLst>
                <a:gd name="T0" fmla="*/ 2046 w 3713"/>
                <a:gd name="T1" fmla="*/ 10 h 4144"/>
                <a:gd name="T2" fmla="*/ 2320 w 3713"/>
                <a:gd name="T3" fmla="*/ 64 h 4144"/>
                <a:gd name="T4" fmla="*/ 2579 w 3713"/>
                <a:gd name="T5" fmla="*/ 163 h 4144"/>
                <a:gd name="T6" fmla="*/ 2820 w 3713"/>
                <a:gd name="T7" fmla="*/ 299 h 4144"/>
                <a:gd name="T8" fmla="*/ 3038 w 3713"/>
                <a:gd name="T9" fmla="*/ 472 h 4144"/>
                <a:gd name="T10" fmla="*/ 3231 w 3713"/>
                <a:gd name="T11" fmla="*/ 678 h 4144"/>
                <a:gd name="T12" fmla="*/ 3396 w 3713"/>
                <a:gd name="T13" fmla="*/ 913 h 4144"/>
                <a:gd name="T14" fmla="*/ 3530 w 3713"/>
                <a:gd name="T15" fmla="*/ 1173 h 4144"/>
                <a:gd name="T16" fmla="*/ 3630 w 3713"/>
                <a:gd name="T17" fmla="*/ 1455 h 4144"/>
                <a:gd name="T18" fmla="*/ 3692 w 3713"/>
                <a:gd name="T19" fmla="*/ 1757 h 4144"/>
                <a:gd name="T20" fmla="*/ 3713 w 3713"/>
                <a:gd name="T21" fmla="*/ 2071 h 4144"/>
                <a:gd name="T22" fmla="*/ 3692 w 3713"/>
                <a:gd name="T23" fmla="*/ 2387 h 4144"/>
                <a:gd name="T24" fmla="*/ 3630 w 3713"/>
                <a:gd name="T25" fmla="*/ 2687 h 4144"/>
                <a:gd name="T26" fmla="*/ 3530 w 3713"/>
                <a:gd name="T27" fmla="*/ 2970 h 4144"/>
                <a:gd name="T28" fmla="*/ 3396 w 3713"/>
                <a:gd name="T29" fmla="*/ 3230 h 4144"/>
                <a:gd name="T30" fmla="*/ 3231 w 3713"/>
                <a:gd name="T31" fmla="*/ 3465 h 4144"/>
                <a:gd name="T32" fmla="*/ 3038 w 3713"/>
                <a:gd name="T33" fmla="*/ 3671 h 4144"/>
                <a:gd name="T34" fmla="*/ 2820 w 3713"/>
                <a:gd name="T35" fmla="*/ 3844 h 4144"/>
                <a:gd name="T36" fmla="*/ 2579 w 3713"/>
                <a:gd name="T37" fmla="*/ 3981 h 4144"/>
                <a:gd name="T38" fmla="*/ 2320 w 3713"/>
                <a:gd name="T39" fmla="*/ 4079 h 4144"/>
                <a:gd name="T40" fmla="*/ 2046 w 3713"/>
                <a:gd name="T41" fmla="*/ 4133 h 4144"/>
                <a:gd name="T42" fmla="*/ 1761 w 3713"/>
                <a:gd name="T43" fmla="*/ 4141 h 4144"/>
                <a:gd name="T44" fmla="*/ 1482 w 3713"/>
                <a:gd name="T45" fmla="*/ 4102 h 4144"/>
                <a:gd name="T46" fmla="*/ 1219 w 3713"/>
                <a:gd name="T47" fmla="*/ 4018 h 4144"/>
                <a:gd name="T48" fmla="*/ 972 w 3713"/>
                <a:gd name="T49" fmla="*/ 3894 h 4144"/>
                <a:gd name="T50" fmla="*/ 746 w 3713"/>
                <a:gd name="T51" fmla="*/ 3732 h 4144"/>
                <a:gd name="T52" fmla="*/ 543 w 3713"/>
                <a:gd name="T53" fmla="*/ 3537 h 4144"/>
                <a:gd name="T54" fmla="*/ 369 w 3713"/>
                <a:gd name="T55" fmla="*/ 3311 h 4144"/>
                <a:gd name="T56" fmla="*/ 224 w 3713"/>
                <a:gd name="T57" fmla="*/ 3059 h 4144"/>
                <a:gd name="T58" fmla="*/ 112 w 3713"/>
                <a:gd name="T59" fmla="*/ 2784 h 4144"/>
                <a:gd name="T60" fmla="*/ 38 w 3713"/>
                <a:gd name="T61" fmla="*/ 2489 h 4144"/>
                <a:gd name="T62" fmla="*/ 2 w 3713"/>
                <a:gd name="T63" fmla="*/ 2179 h 4144"/>
                <a:gd name="T64" fmla="*/ 9 w 3713"/>
                <a:gd name="T65" fmla="*/ 1859 h 4144"/>
                <a:gd name="T66" fmla="*/ 58 w 3713"/>
                <a:gd name="T67" fmla="*/ 1554 h 4144"/>
                <a:gd name="T68" fmla="*/ 146 w 3713"/>
                <a:gd name="T69" fmla="*/ 1265 h 4144"/>
                <a:gd name="T70" fmla="*/ 268 w 3713"/>
                <a:gd name="T71" fmla="*/ 997 h 4144"/>
                <a:gd name="T72" fmla="*/ 424 w 3713"/>
                <a:gd name="T73" fmla="*/ 753 h 4144"/>
                <a:gd name="T74" fmla="*/ 608 w 3713"/>
                <a:gd name="T75" fmla="*/ 538 h 4144"/>
                <a:gd name="T76" fmla="*/ 819 w 3713"/>
                <a:gd name="T77" fmla="*/ 353 h 4144"/>
                <a:gd name="T78" fmla="*/ 1052 w 3713"/>
                <a:gd name="T79" fmla="*/ 204 h 4144"/>
                <a:gd name="T80" fmla="*/ 1305 w 3713"/>
                <a:gd name="T81" fmla="*/ 92 h 4144"/>
                <a:gd name="T82" fmla="*/ 1575 w 3713"/>
                <a:gd name="T83" fmla="*/ 23 h 4144"/>
                <a:gd name="T84" fmla="*/ 1857 w 3713"/>
                <a:gd name="T85" fmla="*/ 0 h 4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13" h="4144">
                  <a:moveTo>
                    <a:pt x="1857" y="0"/>
                  </a:moveTo>
                  <a:lnTo>
                    <a:pt x="1953" y="2"/>
                  </a:lnTo>
                  <a:lnTo>
                    <a:pt x="2046" y="10"/>
                  </a:lnTo>
                  <a:lnTo>
                    <a:pt x="2140" y="23"/>
                  </a:lnTo>
                  <a:lnTo>
                    <a:pt x="2231" y="41"/>
                  </a:lnTo>
                  <a:lnTo>
                    <a:pt x="2320" y="64"/>
                  </a:lnTo>
                  <a:lnTo>
                    <a:pt x="2409" y="92"/>
                  </a:lnTo>
                  <a:lnTo>
                    <a:pt x="2495" y="126"/>
                  </a:lnTo>
                  <a:lnTo>
                    <a:pt x="2579" y="163"/>
                  </a:lnTo>
                  <a:lnTo>
                    <a:pt x="2661" y="204"/>
                  </a:lnTo>
                  <a:lnTo>
                    <a:pt x="2742" y="249"/>
                  </a:lnTo>
                  <a:lnTo>
                    <a:pt x="2820" y="299"/>
                  </a:lnTo>
                  <a:lnTo>
                    <a:pt x="2895" y="353"/>
                  </a:lnTo>
                  <a:lnTo>
                    <a:pt x="2967" y="411"/>
                  </a:lnTo>
                  <a:lnTo>
                    <a:pt x="3038" y="472"/>
                  </a:lnTo>
                  <a:lnTo>
                    <a:pt x="3105" y="538"/>
                  </a:lnTo>
                  <a:lnTo>
                    <a:pt x="3170" y="606"/>
                  </a:lnTo>
                  <a:lnTo>
                    <a:pt x="3231" y="678"/>
                  </a:lnTo>
                  <a:lnTo>
                    <a:pt x="3289" y="753"/>
                  </a:lnTo>
                  <a:lnTo>
                    <a:pt x="3344" y="832"/>
                  </a:lnTo>
                  <a:lnTo>
                    <a:pt x="3396" y="913"/>
                  </a:lnTo>
                  <a:lnTo>
                    <a:pt x="3445" y="997"/>
                  </a:lnTo>
                  <a:lnTo>
                    <a:pt x="3489" y="1084"/>
                  </a:lnTo>
                  <a:lnTo>
                    <a:pt x="3530" y="1173"/>
                  </a:lnTo>
                  <a:lnTo>
                    <a:pt x="3567" y="1265"/>
                  </a:lnTo>
                  <a:lnTo>
                    <a:pt x="3601" y="1359"/>
                  </a:lnTo>
                  <a:lnTo>
                    <a:pt x="3630" y="1455"/>
                  </a:lnTo>
                  <a:lnTo>
                    <a:pt x="3655" y="1554"/>
                  </a:lnTo>
                  <a:lnTo>
                    <a:pt x="3676" y="1654"/>
                  </a:lnTo>
                  <a:lnTo>
                    <a:pt x="3692" y="1757"/>
                  </a:lnTo>
                  <a:lnTo>
                    <a:pt x="3704" y="1859"/>
                  </a:lnTo>
                  <a:lnTo>
                    <a:pt x="3711" y="1965"/>
                  </a:lnTo>
                  <a:lnTo>
                    <a:pt x="3713" y="2071"/>
                  </a:lnTo>
                  <a:lnTo>
                    <a:pt x="3711" y="2179"/>
                  </a:lnTo>
                  <a:lnTo>
                    <a:pt x="3704" y="2284"/>
                  </a:lnTo>
                  <a:lnTo>
                    <a:pt x="3692" y="2387"/>
                  </a:lnTo>
                  <a:lnTo>
                    <a:pt x="3676" y="2489"/>
                  </a:lnTo>
                  <a:lnTo>
                    <a:pt x="3655" y="2589"/>
                  </a:lnTo>
                  <a:lnTo>
                    <a:pt x="3630" y="2687"/>
                  </a:lnTo>
                  <a:lnTo>
                    <a:pt x="3601" y="2784"/>
                  </a:lnTo>
                  <a:lnTo>
                    <a:pt x="3567" y="2878"/>
                  </a:lnTo>
                  <a:lnTo>
                    <a:pt x="3530" y="2970"/>
                  </a:lnTo>
                  <a:lnTo>
                    <a:pt x="3489" y="3059"/>
                  </a:lnTo>
                  <a:lnTo>
                    <a:pt x="3445" y="3146"/>
                  </a:lnTo>
                  <a:lnTo>
                    <a:pt x="3396" y="3230"/>
                  </a:lnTo>
                  <a:lnTo>
                    <a:pt x="3344" y="3311"/>
                  </a:lnTo>
                  <a:lnTo>
                    <a:pt x="3289" y="3390"/>
                  </a:lnTo>
                  <a:lnTo>
                    <a:pt x="3231" y="3465"/>
                  </a:lnTo>
                  <a:lnTo>
                    <a:pt x="3170" y="3537"/>
                  </a:lnTo>
                  <a:lnTo>
                    <a:pt x="3105" y="3605"/>
                  </a:lnTo>
                  <a:lnTo>
                    <a:pt x="3038" y="3671"/>
                  </a:lnTo>
                  <a:lnTo>
                    <a:pt x="2967" y="3732"/>
                  </a:lnTo>
                  <a:lnTo>
                    <a:pt x="2895" y="3790"/>
                  </a:lnTo>
                  <a:lnTo>
                    <a:pt x="2820" y="3844"/>
                  </a:lnTo>
                  <a:lnTo>
                    <a:pt x="2742" y="3894"/>
                  </a:lnTo>
                  <a:lnTo>
                    <a:pt x="2661" y="3939"/>
                  </a:lnTo>
                  <a:lnTo>
                    <a:pt x="2579" y="3981"/>
                  </a:lnTo>
                  <a:lnTo>
                    <a:pt x="2495" y="4018"/>
                  </a:lnTo>
                  <a:lnTo>
                    <a:pt x="2409" y="4051"/>
                  </a:lnTo>
                  <a:lnTo>
                    <a:pt x="2320" y="4079"/>
                  </a:lnTo>
                  <a:lnTo>
                    <a:pt x="2231" y="4102"/>
                  </a:lnTo>
                  <a:lnTo>
                    <a:pt x="2140" y="4119"/>
                  </a:lnTo>
                  <a:lnTo>
                    <a:pt x="2046" y="4133"/>
                  </a:lnTo>
                  <a:lnTo>
                    <a:pt x="1953" y="4141"/>
                  </a:lnTo>
                  <a:lnTo>
                    <a:pt x="1857" y="4144"/>
                  </a:lnTo>
                  <a:lnTo>
                    <a:pt x="1761" y="4141"/>
                  </a:lnTo>
                  <a:lnTo>
                    <a:pt x="1667" y="4133"/>
                  </a:lnTo>
                  <a:lnTo>
                    <a:pt x="1575" y="4119"/>
                  </a:lnTo>
                  <a:lnTo>
                    <a:pt x="1482" y="4102"/>
                  </a:lnTo>
                  <a:lnTo>
                    <a:pt x="1393" y="4079"/>
                  </a:lnTo>
                  <a:lnTo>
                    <a:pt x="1305" y="4051"/>
                  </a:lnTo>
                  <a:lnTo>
                    <a:pt x="1219" y="4018"/>
                  </a:lnTo>
                  <a:lnTo>
                    <a:pt x="1134" y="3981"/>
                  </a:lnTo>
                  <a:lnTo>
                    <a:pt x="1052" y="3939"/>
                  </a:lnTo>
                  <a:lnTo>
                    <a:pt x="972" y="3894"/>
                  </a:lnTo>
                  <a:lnTo>
                    <a:pt x="894" y="3844"/>
                  </a:lnTo>
                  <a:lnTo>
                    <a:pt x="819" y="3790"/>
                  </a:lnTo>
                  <a:lnTo>
                    <a:pt x="746" y="3732"/>
                  </a:lnTo>
                  <a:lnTo>
                    <a:pt x="675" y="3671"/>
                  </a:lnTo>
                  <a:lnTo>
                    <a:pt x="608" y="3605"/>
                  </a:lnTo>
                  <a:lnTo>
                    <a:pt x="543" y="3537"/>
                  </a:lnTo>
                  <a:lnTo>
                    <a:pt x="482" y="3465"/>
                  </a:lnTo>
                  <a:lnTo>
                    <a:pt x="424" y="3390"/>
                  </a:lnTo>
                  <a:lnTo>
                    <a:pt x="369" y="3311"/>
                  </a:lnTo>
                  <a:lnTo>
                    <a:pt x="317" y="3230"/>
                  </a:lnTo>
                  <a:lnTo>
                    <a:pt x="268" y="3146"/>
                  </a:lnTo>
                  <a:lnTo>
                    <a:pt x="224" y="3059"/>
                  </a:lnTo>
                  <a:lnTo>
                    <a:pt x="183" y="2970"/>
                  </a:lnTo>
                  <a:lnTo>
                    <a:pt x="146" y="2878"/>
                  </a:lnTo>
                  <a:lnTo>
                    <a:pt x="112" y="2784"/>
                  </a:lnTo>
                  <a:lnTo>
                    <a:pt x="83" y="2687"/>
                  </a:lnTo>
                  <a:lnTo>
                    <a:pt x="58" y="2589"/>
                  </a:lnTo>
                  <a:lnTo>
                    <a:pt x="38" y="2489"/>
                  </a:lnTo>
                  <a:lnTo>
                    <a:pt x="21" y="2387"/>
                  </a:lnTo>
                  <a:lnTo>
                    <a:pt x="9" y="2284"/>
                  </a:lnTo>
                  <a:lnTo>
                    <a:pt x="2" y="2179"/>
                  </a:lnTo>
                  <a:lnTo>
                    <a:pt x="0" y="2071"/>
                  </a:lnTo>
                  <a:lnTo>
                    <a:pt x="2" y="1965"/>
                  </a:lnTo>
                  <a:lnTo>
                    <a:pt x="9" y="1859"/>
                  </a:lnTo>
                  <a:lnTo>
                    <a:pt x="21" y="1757"/>
                  </a:lnTo>
                  <a:lnTo>
                    <a:pt x="38" y="1654"/>
                  </a:lnTo>
                  <a:lnTo>
                    <a:pt x="58" y="1554"/>
                  </a:lnTo>
                  <a:lnTo>
                    <a:pt x="83" y="1455"/>
                  </a:lnTo>
                  <a:lnTo>
                    <a:pt x="112" y="1359"/>
                  </a:lnTo>
                  <a:lnTo>
                    <a:pt x="146" y="1265"/>
                  </a:lnTo>
                  <a:lnTo>
                    <a:pt x="183" y="1173"/>
                  </a:lnTo>
                  <a:lnTo>
                    <a:pt x="224" y="1084"/>
                  </a:lnTo>
                  <a:lnTo>
                    <a:pt x="268" y="997"/>
                  </a:lnTo>
                  <a:lnTo>
                    <a:pt x="317" y="913"/>
                  </a:lnTo>
                  <a:lnTo>
                    <a:pt x="369" y="832"/>
                  </a:lnTo>
                  <a:lnTo>
                    <a:pt x="424" y="753"/>
                  </a:lnTo>
                  <a:lnTo>
                    <a:pt x="482" y="678"/>
                  </a:lnTo>
                  <a:lnTo>
                    <a:pt x="543" y="606"/>
                  </a:lnTo>
                  <a:lnTo>
                    <a:pt x="608" y="538"/>
                  </a:lnTo>
                  <a:lnTo>
                    <a:pt x="675" y="472"/>
                  </a:lnTo>
                  <a:lnTo>
                    <a:pt x="746" y="411"/>
                  </a:lnTo>
                  <a:lnTo>
                    <a:pt x="819" y="353"/>
                  </a:lnTo>
                  <a:lnTo>
                    <a:pt x="894" y="299"/>
                  </a:lnTo>
                  <a:lnTo>
                    <a:pt x="972" y="249"/>
                  </a:lnTo>
                  <a:lnTo>
                    <a:pt x="1052" y="204"/>
                  </a:lnTo>
                  <a:lnTo>
                    <a:pt x="1134" y="163"/>
                  </a:lnTo>
                  <a:lnTo>
                    <a:pt x="1219" y="126"/>
                  </a:lnTo>
                  <a:lnTo>
                    <a:pt x="1305" y="92"/>
                  </a:lnTo>
                  <a:lnTo>
                    <a:pt x="1393" y="64"/>
                  </a:lnTo>
                  <a:lnTo>
                    <a:pt x="1482" y="41"/>
                  </a:lnTo>
                  <a:lnTo>
                    <a:pt x="1575" y="23"/>
                  </a:lnTo>
                  <a:lnTo>
                    <a:pt x="1667" y="10"/>
                  </a:lnTo>
                  <a:lnTo>
                    <a:pt x="1761" y="2"/>
                  </a:lnTo>
                  <a:lnTo>
                    <a:pt x="1857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91" name="Rectangle 45"/>
          <p:cNvSpPr/>
          <p:nvPr/>
        </p:nvSpPr>
        <p:spPr>
          <a:xfrm>
            <a:off x="9586034" y="6110720"/>
            <a:ext cx="1302009" cy="46166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2400" b="1" dirty="0" smtClean="0">
                <a:solidFill>
                  <a:schemeClr val="tx2"/>
                </a:solidFill>
                <a:latin typeface="Source Sans Pro" pitchFamily="34" charset="0"/>
              </a:rPr>
              <a:t>33.02%</a:t>
            </a:r>
            <a:endParaRPr lang="ms-MY" sz="2400" dirty="0">
              <a:solidFill>
                <a:schemeClr val="tx2"/>
              </a:solidFill>
              <a:latin typeface="Source Sans Pro" pitchFamily="34" charset="0"/>
            </a:endParaRPr>
          </a:p>
        </p:txBody>
      </p:sp>
      <p:sp>
        <p:nvSpPr>
          <p:cNvPr id="192" name="Rectangle 46"/>
          <p:cNvSpPr/>
          <p:nvPr/>
        </p:nvSpPr>
        <p:spPr>
          <a:xfrm>
            <a:off x="9569584" y="6442682"/>
            <a:ext cx="18564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600" b="1" dirty="0" smtClean="0">
                <a:latin typeface="Source Sans Pro" pitchFamily="34" charset="0"/>
              </a:rPr>
              <a:t>2,030 </a:t>
            </a:r>
            <a:r>
              <a:rPr lang="ms-MY" sz="1200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niños </a:t>
            </a:r>
            <a:r>
              <a:rPr lang="ms-MY" sz="1200" b="1" dirty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y adolescentes </a:t>
            </a:r>
            <a:r>
              <a:rPr lang="ms-MY" sz="1200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hombres</a:t>
            </a:r>
            <a:endParaRPr lang="ms-MY" sz="1200" b="1" dirty="0">
              <a:solidFill>
                <a:schemeClr val="accent1">
                  <a:lumMod val="75000"/>
                </a:schemeClr>
              </a:solidFill>
              <a:latin typeface="Source Sans Pro" pitchFamily="34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5354950" y="6095341"/>
            <a:ext cx="1440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7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92766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reeform 5"/>
          <p:cNvSpPr>
            <a:spLocks/>
          </p:cNvSpPr>
          <p:nvPr/>
        </p:nvSpPr>
        <p:spPr bwMode="auto">
          <a:xfrm>
            <a:off x="179466" y="6117283"/>
            <a:ext cx="8430464" cy="879039"/>
          </a:xfrm>
          <a:custGeom>
            <a:avLst/>
            <a:gdLst>
              <a:gd name="T0" fmla="*/ 5805 w 5805"/>
              <a:gd name="T1" fmla="*/ 401 h 401"/>
              <a:gd name="T2" fmla="*/ 0 w 5805"/>
              <a:gd name="T3" fmla="*/ 401 h 401"/>
              <a:gd name="T4" fmla="*/ 280 w 5805"/>
              <a:gd name="T5" fmla="*/ 0 h 401"/>
              <a:gd name="T6" fmla="*/ 5508 w 5805"/>
              <a:gd name="T7" fmla="*/ 0 h 401"/>
              <a:gd name="T8" fmla="*/ 5805 w 5805"/>
              <a:gd name="T9" fmla="*/ 401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5" h="401">
                <a:moveTo>
                  <a:pt x="5805" y="401"/>
                </a:moveTo>
                <a:lnTo>
                  <a:pt x="0" y="401"/>
                </a:lnTo>
                <a:lnTo>
                  <a:pt x="280" y="0"/>
                </a:lnTo>
                <a:lnTo>
                  <a:pt x="5508" y="0"/>
                </a:lnTo>
                <a:lnTo>
                  <a:pt x="5805" y="401"/>
                </a:lnTo>
                <a:close/>
              </a:path>
            </a:pathLst>
          </a:custGeom>
          <a:solidFill>
            <a:schemeClr val="bg1">
              <a:lumMod val="50000"/>
              <a:alpha val="45000"/>
            </a:schemeClr>
          </a:solidFill>
          <a:ln>
            <a:noFill/>
          </a:ln>
          <a:effectLst>
            <a:softEdge rad="317500"/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Gráfica 4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Derechos </a:t>
            </a:r>
            <a:r>
              <a:rPr lang="es-SV" sz="1800" b="1" dirty="0" smtClean="0">
                <a:latin typeface="Source Sans Pro Light" pitchFamily="34" charset="0"/>
              </a:rPr>
              <a:t>más denunciados.</a:t>
            </a: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523136" y="2839045"/>
            <a:ext cx="56651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/>
              <a:t>Los derechos más denunciados son: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 smtClean="0"/>
              <a:t>3,789 integridad </a:t>
            </a:r>
            <a:r>
              <a:rPr lang="es-SV" sz="1600" dirty="0"/>
              <a:t>p</a:t>
            </a:r>
            <a:r>
              <a:rPr lang="es-SV" sz="1600" dirty="0" smtClean="0"/>
              <a:t>ersonal 50.73%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/>
              <a:t>1,505 salud 20.15%, y</a:t>
            </a:r>
            <a:endParaRPr lang="es-S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/>
              <a:t>737 protección </a:t>
            </a:r>
            <a:r>
              <a:rPr lang="es-SV" sz="1600" dirty="0"/>
              <a:t>especial frente al  traslado y retención </a:t>
            </a:r>
            <a:r>
              <a:rPr lang="es-SV" sz="1600" dirty="0" smtClean="0"/>
              <a:t>ilícitos 9.87% (migración irregular). </a:t>
            </a:r>
          </a:p>
        </p:txBody>
      </p:sp>
      <p:sp>
        <p:nvSpPr>
          <p:cNvPr id="101" name="Rectangle 91"/>
          <p:cNvSpPr/>
          <p:nvPr/>
        </p:nvSpPr>
        <p:spPr>
          <a:xfrm>
            <a:off x="11348539" y="2205487"/>
            <a:ext cx="141605" cy="2104249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799898" y="2405183"/>
            <a:ext cx="10023297" cy="5027860"/>
            <a:chOff x="799898" y="2179538"/>
            <a:chExt cx="10023297" cy="5027860"/>
          </a:xfrm>
        </p:grpSpPr>
        <p:sp>
          <p:nvSpPr>
            <p:cNvPr id="46" name="Trapezoid 6"/>
            <p:cNvSpPr/>
            <p:nvPr/>
          </p:nvSpPr>
          <p:spPr bwMode="gray">
            <a:xfrm>
              <a:off x="799898" y="2179538"/>
              <a:ext cx="1392602" cy="4102916"/>
            </a:xfrm>
            <a:prstGeom prst="trapezoid">
              <a:avLst/>
            </a:prstGeom>
            <a:solidFill>
              <a:srgbClr val="5DC393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10"/>
            <p:cNvSpPr/>
            <p:nvPr/>
          </p:nvSpPr>
          <p:spPr bwMode="gray">
            <a:xfrm>
              <a:off x="1639637" y="4170997"/>
              <a:ext cx="1392602" cy="2102051"/>
            </a:xfrm>
            <a:prstGeom prst="trapezoid">
              <a:avLst/>
            </a:prstGeom>
            <a:solidFill>
              <a:srgbClr val="F4CF3B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apezoid 14"/>
            <p:cNvSpPr/>
            <p:nvPr/>
          </p:nvSpPr>
          <p:spPr bwMode="gray">
            <a:xfrm>
              <a:off x="2432868" y="4542716"/>
              <a:ext cx="1392602" cy="1739241"/>
            </a:xfrm>
            <a:prstGeom prst="trapezoid">
              <a:avLst/>
            </a:prstGeom>
            <a:solidFill>
              <a:srgbClr val="EC6E62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Trapezoid 18"/>
            <p:cNvSpPr/>
            <p:nvPr/>
          </p:nvSpPr>
          <p:spPr bwMode="gray">
            <a:xfrm>
              <a:off x="3279643" y="5036012"/>
              <a:ext cx="1392602" cy="1236321"/>
            </a:xfrm>
            <a:prstGeom prst="trapezoid">
              <a:avLst/>
            </a:prstGeom>
            <a:solidFill>
              <a:srgbClr val="8064A2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Trapezoid 22"/>
            <p:cNvSpPr/>
            <p:nvPr/>
          </p:nvSpPr>
          <p:spPr bwMode="gray">
            <a:xfrm>
              <a:off x="4130534" y="5402401"/>
              <a:ext cx="1392602" cy="869620"/>
            </a:xfrm>
            <a:prstGeom prst="trapezoid">
              <a:avLst/>
            </a:prstGeom>
            <a:solidFill>
              <a:srgbClr val="93CDDD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Trapezoid 30"/>
            <p:cNvSpPr/>
            <p:nvPr/>
          </p:nvSpPr>
          <p:spPr bwMode="gray">
            <a:xfrm>
              <a:off x="4937522" y="5749219"/>
              <a:ext cx="1392602" cy="512904"/>
            </a:xfrm>
            <a:prstGeom prst="trapezoid">
              <a:avLst/>
            </a:prstGeom>
            <a:solidFill>
              <a:srgbClr val="9E836E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rapezoid 26"/>
            <p:cNvSpPr/>
            <p:nvPr/>
          </p:nvSpPr>
          <p:spPr bwMode="gray">
            <a:xfrm>
              <a:off x="5705160" y="5997730"/>
              <a:ext cx="1392602" cy="268588"/>
            </a:xfrm>
            <a:prstGeom prst="trapezoid">
              <a:avLst/>
            </a:prstGeom>
            <a:solidFill>
              <a:srgbClr val="88A9D2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7" name="96 Grupo"/>
            <p:cNvGrpSpPr/>
            <p:nvPr/>
          </p:nvGrpSpPr>
          <p:grpSpPr>
            <a:xfrm>
              <a:off x="850458" y="6421261"/>
              <a:ext cx="1906387" cy="786137"/>
              <a:chOff x="2291017" y="3428757"/>
              <a:chExt cx="1906387" cy="786137"/>
            </a:xfrm>
          </p:grpSpPr>
          <p:sp>
            <p:nvSpPr>
              <p:cNvPr id="98" name="TextBox 65"/>
              <p:cNvSpPr txBox="1"/>
              <p:nvPr/>
            </p:nvSpPr>
            <p:spPr>
              <a:xfrm>
                <a:off x="2302254" y="3557981"/>
                <a:ext cx="603050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3,789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99" name="Rectangle 66"/>
              <p:cNvSpPr/>
              <p:nvPr/>
            </p:nvSpPr>
            <p:spPr>
              <a:xfrm>
                <a:off x="2291017" y="3814784"/>
                <a:ext cx="1906387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/>
                  <a:t>Derecho a la </a:t>
                </a:r>
                <a:endParaRPr lang="es-SV" sz="1000" dirty="0" smtClean="0"/>
              </a:p>
              <a:p>
                <a:pPr algn="just"/>
                <a:r>
                  <a:rPr lang="es-SV" sz="1000" dirty="0" smtClean="0"/>
                  <a:t>Integridad </a:t>
                </a:r>
                <a:r>
                  <a:rPr lang="es-SV" sz="1000" dirty="0"/>
                  <a:t>Personal</a:t>
                </a:r>
                <a:endParaRPr lang="en-GB" sz="1000" dirty="0"/>
              </a:p>
            </p:txBody>
          </p:sp>
          <p:sp>
            <p:nvSpPr>
              <p:cNvPr id="100" name="Oval 34"/>
              <p:cNvSpPr/>
              <p:nvPr/>
            </p:nvSpPr>
            <p:spPr>
              <a:xfrm>
                <a:off x="2541500" y="3428757"/>
                <a:ext cx="188925" cy="183708"/>
              </a:xfrm>
              <a:prstGeom prst="ellipse">
                <a:avLst/>
              </a:prstGeom>
              <a:solidFill>
                <a:srgbClr val="5DC3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6" name="105 Grupo"/>
            <p:cNvGrpSpPr/>
            <p:nvPr/>
          </p:nvGrpSpPr>
          <p:grpSpPr>
            <a:xfrm>
              <a:off x="2242828" y="3808665"/>
              <a:ext cx="2093533" cy="3366282"/>
              <a:chOff x="2084300" y="3212487"/>
              <a:chExt cx="2093533" cy="3366282"/>
            </a:xfrm>
          </p:grpSpPr>
          <p:sp>
            <p:nvSpPr>
              <p:cNvPr id="107" name="TextBox 65"/>
              <p:cNvSpPr txBox="1"/>
              <p:nvPr/>
            </p:nvSpPr>
            <p:spPr>
              <a:xfrm>
                <a:off x="2273226" y="3212487"/>
                <a:ext cx="603050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1,505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08" name="Rectangle 66"/>
              <p:cNvSpPr/>
              <p:nvPr/>
            </p:nvSpPr>
            <p:spPr>
              <a:xfrm>
                <a:off x="2129333" y="6178659"/>
                <a:ext cx="20485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/>
                  <a:t>Protección especial frente </a:t>
                </a:r>
                <a:endParaRPr lang="es-SV" sz="1000" dirty="0" smtClean="0"/>
              </a:p>
              <a:p>
                <a:pPr algn="just"/>
                <a:r>
                  <a:rPr lang="es-SV" sz="1000" dirty="0" smtClean="0"/>
                  <a:t>al  </a:t>
                </a:r>
                <a:r>
                  <a:rPr lang="es-SV" sz="1000" dirty="0"/>
                  <a:t>traslado y retención ilícitos</a:t>
                </a:r>
                <a:endParaRPr lang="en-GB" sz="1000" dirty="0"/>
              </a:p>
            </p:txBody>
          </p:sp>
          <p:sp>
            <p:nvSpPr>
              <p:cNvPr id="109" name="Oval 34"/>
              <p:cNvSpPr/>
              <p:nvPr/>
            </p:nvSpPr>
            <p:spPr>
              <a:xfrm>
                <a:off x="2084300" y="3314457"/>
                <a:ext cx="188925" cy="183708"/>
              </a:xfrm>
              <a:prstGeom prst="ellipse">
                <a:avLst/>
              </a:prstGeom>
              <a:solidFill>
                <a:srgbClr val="F4CF3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4" name="Trapezoid 26"/>
            <p:cNvSpPr/>
            <p:nvPr/>
          </p:nvSpPr>
          <p:spPr bwMode="gray">
            <a:xfrm>
              <a:off x="6648087" y="5061672"/>
              <a:ext cx="1392602" cy="1202831"/>
            </a:xfrm>
            <a:prstGeom prst="trapezoid">
              <a:avLst/>
            </a:prstGeom>
            <a:solidFill>
              <a:srgbClr val="7F7F7F"/>
            </a:solidFill>
            <a:ln w="63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2" name="121 Grupo"/>
            <p:cNvGrpSpPr/>
            <p:nvPr/>
          </p:nvGrpSpPr>
          <p:grpSpPr>
            <a:xfrm>
              <a:off x="2170898" y="3676087"/>
              <a:ext cx="1906387" cy="3247763"/>
              <a:chOff x="1877907" y="702633"/>
              <a:chExt cx="1906387" cy="3247763"/>
            </a:xfrm>
          </p:grpSpPr>
          <p:sp>
            <p:nvSpPr>
              <p:cNvPr id="123" name="TextBox 65"/>
              <p:cNvSpPr txBox="1"/>
              <p:nvPr/>
            </p:nvSpPr>
            <p:spPr>
              <a:xfrm>
                <a:off x="2302254" y="3557981"/>
                <a:ext cx="463588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737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24" name="Rectangle 66"/>
              <p:cNvSpPr/>
              <p:nvPr/>
            </p:nvSpPr>
            <p:spPr>
              <a:xfrm>
                <a:off x="1877907" y="702633"/>
                <a:ext cx="1906387" cy="2462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/>
                  <a:t>Derecho a la salud</a:t>
                </a:r>
                <a:endParaRPr lang="en-GB" sz="1000" dirty="0"/>
              </a:p>
            </p:txBody>
          </p:sp>
          <p:sp>
            <p:nvSpPr>
              <p:cNvPr id="125" name="Oval 34"/>
              <p:cNvSpPr/>
              <p:nvPr/>
            </p:nvSpPr>
            <p:spPr>
              <a:xfrm>
                <a:off x="2541500" y="3428757"/>
                <a:ext cx="188925" cy="183708"/>
              </a:xfrm>
              <a:prstGeom prst="ellipse">
                <a:avLst/>
              </a:prstGeom>
              <a:solidFill>
                <a:srgbClr val="EC6E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6" name="125 Grupo"/>
            <p:cNvGrpSpPr/>
            <p:nvPr/>
          </p:nvGrpSpPr>
          <p:grpSpPr>
            <a:xfrm>
              <a:off x="3819084" y="4342661"/>
              <a:ext cx="2048500" cy="686239"/>
              <a:chOff x="2047215" y="2918663"/>
              <a:chExt cx="2048500" cy="686239"/>
            </a:xfrm>
          </p:grpSpPr>
          <p:sp>
            <p:nvSpPr>
              <p:cNvPr id="127" name="TextBox 65"/>
              <p:cNvSpPr txBox="1"/>
              <p:nvPr/>
            </p:nvSpPr>
            <p:spPr>
              <a:xfrm>
                <a:off x="2273226" y="3212487"/>
                <a:ext cx="463588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444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28" name="Rectangle 66"/>
              <p:cNvSpPr/>
              <p:nvPr/>
            </p:nvSpPr>
            <p:spPr>
              <a:xfrm>
                <a:off x="2047215" y="2918663"/>
                <a:ext cx="20485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/>
                  <a:t>Derecho a la </a:t>
                </a:r>
                <a:r>
                  <a:rPr lang="es-SV" sz="1000" dirty="0" smtClean="0"/>
                  <a:t>educación</a:t>
                </a:r>
              </a:p>
              <a:p>
                <a:pPr algn="just"/>
                <a:r>
                  <a:rPr lang="es-SV" sz="1000" dirty="0" smtClean="0"/>
                  <a:t> </a:t>
                </a:r>
                <a:r>
                  <a:rPr lang="es-SV" sz="1000" dirty="0"/>
                  <a:t>y cultura</a:t>
                </a:r>
                <a:endParaRPr lang="en-GB" sz="1000" dirty="0"/>
              </a:p>
            </p:txBody>
          </p:sp>
          <p:sp>
            <p:nvSpPr>
              <p:cNvPr id="129" name="Oval 34"/>
              <p:cNvSpPr/>
              <p:nvPr/>
            </p:nvSpPr>
            <p:spPr>
              <a:xfrm>
                <a:off x="2084300" y="3314457"/>
                <a:ext cx="188925" cy="183708"/>
              </a:xfrm>
              <a:prstGeom prst="ellipse">
                <a:avLst/>
              </a:prstGeom>
              <a:solidFill>
                <a:srgbClr val="8064A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0" name="129 Grupo"/>
            <p:cNvGrpSpPr/>
            <p:nvPr/>
          </p:nvGrpSpPr>
          <p:grpSpPr>
            <a:xfrm>
              <a:off x="4405562" y="6395169"/>
              <a:ext cx="1906387" cy="786137"/>
              <a:chOff x="2378101" y="3428757"/>
              <a:chExt cx="1906387" cy="786137"/>
            </a:xfrm>
          </p:grpSpPr>
          <p:sp>
            <p:nvSpPr>
              <p:cNvPr id="131" name="TextBox 65"/>
              <p:cNvSpPr txBox="1"/>
              <p:nvPr/>
            </p:nvSpPr>
            <p:spPr>
              <a:xfrm>
                <a:off x="2389338" y="3557981"/>
                <a:ext cx="463588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326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32" name="Rectangle 66"/>
              <p:cNvSpPr/>
              <p:nvPr/>
            </p:nvSpPr>
            <p:spPr>
              <a:xfrm>
                <a:off x="2378101" y="3814784"/>
                <a:ext cx="1906387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 smtClean="0"/>
                  <a:t>Derecho </a:t>
                </a:r>
                <a:r>
                  <a:rPr lang="es-SV" sz="1000" dirty="0"/>
                  <a:t>a un nivel </a:t>
                </a:r>
                <a:r>
                  <a:rPr lang="es-SV" sz="1000" dirty="0" smtClean="0"/>
                  <a:t>de</a:t>
                </a:r>
              </a:p>
              <a:p>
                <a:pPr algn="just"/>
                <a:r>
                  <a:rPr lang="es-SV" sz="1000" dirty="0" smtClean="0"/>
                  <a:t>vida </a:t>
                </a:r>
                <a:r>
                  <a:rPr lang="es-SV" sz="1000" dirty="0"/>
                  <a:t>digno y adecuado</a:t>
                </a:r>
                <a:endParaRPr lang="en-GB" sz="1000" dirty="0"/>
              </a:p>
            </p:txBody>
          </p:sp>
          <p:sp>
            <p:nvSpPr>
              <p:cNvPr id="133" name="Oval 34"/>
              <p:cNvSpPr/>
              <p:nvPr/>
            </p:nvSpPr>
            <p:spPr>
              <a:xfrm>
                <a:off x="2541500" y="3428757"/>
                <a:ext cx="188925" cy="183708"/>
              </a:xfrm>
              <a:prstGeom prst="ellipse">
                <a:avLst/>
              </a:prstGeom>
              <a:solidFill>
                <a:srgbClr val="93CDD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4" name="133 Grupo"/>
            <p:cNvGrpSpPr/>
            <p:nvPr/>
          </p:nvGrpSpPr>
          <p:grpSpPr>
            <a:xfrm>
              <a:off x="5788034" y="5356804"/>
              <a:ext cx="2225976" cy="1844098"/>
              <a:chOff x="2273226" y="3212487"/>
              <a:chExt cx="2225976" cy="1844098"/>
            </a:xfrm>
          </p:grpSpPr>
          <p:sp>
            <p:nvSpPr>
              <p:cNvPr id="135" name="TextBox 65"/>
              <p:cNvSpPr txBox="1"/>
              <p:nvPr/>
            </p:nvSpPr>
            <p:spPr>
              <a:xfrm>
                <a:off x="2273226" y="3212487"/>
                <a:ext cx="463588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189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36" name="Rectangle 66"/>
              <p:cNvSpPr/>
              <p:nvPr/>
            </p:nvSpPr>
            <p:spPr>
              <a:xfrm>
                <a:off x="2450702" y="4656475"/>
                <a:ext cx="20485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sz="1000" dirty="0"/>
                  <a:t>Derecho a mantener relaciones personales con su madre y padre</a:t>
                </a:r>
                <a:endParaRPr lang="en-GB" sz="1000" dirty="0"/>
              </a:p>
            </p:txBody>
          </p:sp>
          <p:sp>
            <p:nvSpPr>
              <p:cNvPr id="137" name="Oval 34"/>
              <p:cNvSpPr/>
              <p:nvPr/>
            </p:nvSpPr>
            <p:spPr>
              <a:xfrm>
                <a:off x="2684176" y="4241158"/>
                <a:ext cx="188925" cy="183708"/>
              </a:xfrm>
              <a:prstGeom prst="ellipse">
                <a:avLst/>
              </a:prstGeom>
              <a:solidFill>
                <a:srgbClr val="88A9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8" name="137 Grupo"/>
            <p:cNvGrpSpPr/>
            <p:nvPr/>
          </p:nvGrpSpPr>
          <p:grpSpPr>
            <a:xfrm>
              <a:off x="5298428" y="5156180"/>
              <a:ext cx="1906387" cy="1790393"/>
              <a:chOff x="1636284" y="2160003"/>
              <a:chExt cx="1906387" cy="1790393"/>
            </a:xfrm>
          </p:grpSpPr>
          <p:sp>
            <p:nvSpPr>
              <p:cNvPr id="139" name="TextBox 65"/>
              <p:cNvSpPr txBox="1"/>
              <p:nvPr/>
            </p:nvSpPr>
            <p:spPr>
              <a:xfrm>
                <a:off x="2403852" y="3557981"/>
                <a:ext cx="463588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149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40" name="Rectangle 66"/>
              <p:cNvSpPr/>
              <p:nvPr/>
            </p:nvSpPr>
            <p:spPr>
              <a:xfrm>
                <a:off x="1636284" y="2160003"/>
                <a:ext cx="1906387" cy="2462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 smtClean="0"/>
                  <a:t>Libertad de tránsito</a:t>
                </a:r>
                <a:endParaRPr lang="en-GB" sz="1000" dirty="0"/>
              </a:p>
            </p:txBody>
          </p:sp>
          <p:sp>
            <p:nvSpPr>
              <p:cNvPr id="141" name="Oval 34"/>
              <p:cNvSpPr/>
              <p:nvPr/>
            </p:nvSpPr>
            <p:spPr>
              <a:xfrm>
                <a:off x="1918416" y="2473883"/>
                <a:ext cx="188925" cy="183708"/>
              </a:xfrm>
              <a:prstGeom prst="ellipse">
                <a:avLst/>
              </a:prstGeom>
              <a:solidFill>
                <a:srgbClr val="9E83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2" name="141 Grupo"/>
            <p:cNvGrpSpPr/>
            <p:nvPr/>
          </p:nvGrpSpPr>
          <p:grpSpPr>
            <a:xfrm>
              <a:off x="8208861" y="5851020"/>
              <a:ext cx="2614334" cy="392415"/>
              <a:chOff x="2084300" y="3212487"/>
              <a:chExt cx="2614334" cy="392415"/>
            </a:xfrm>
          </p:grpSpPr>
          <p:sp>
            <p:nvSpPr>
              <p:cNvPr id="143" name="TextBox 65"/>
              <p:cNvSpPr txBox="1"/>
              <p:nvPr/>
            </p:nvSpPr>
            <p:spPr>
              <a:xfrm>
                <a:off x="2273226" y="3212487"/>
                <a:ext cx="463588" cy="3924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13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330</a:t>
                </a:r>
                <a:endParaRPr lang="en-GB" sz="13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44" name="Rectangle 66"/>
              <p:cNvSpPr/>
              <p:nvPr/>
            </p:nvSpPr>
            <p:spPr>
              <a:xfrm>
                <a:off x="2650134" y="3302091"/>
                <a:ext cx="2048500" cy="2462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000" dirty="0" smtClean="0"/>
                  <a:t>Otros derechos</a:t>
                </a:r>
                <a:endParaRPr lang="en-GB" sz="1000" dirty="0"/>
              </a:p>
            </p:txBody>
          </p:sp>
          <p:sp>
            <p:nvSpPr>
              <p:cNvPr id="145" name="Oval 34"/>
              <p:cNvSpPr/>
              <p:nvPr/>
            </p:nvSpPr>
            <p:spPr>
              <a:xfrm>
                <a:off x="2084300" y="3314457"/>
                <a:ext cx="188925" cy="183708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9" name="8 Rectángulo"/>
          <p:cNvSpPr/>
          <p:nvPr/>
        </p:nvSpPr>
        <p:spPr>
          <a:xfrm>
            <a:off x="647435" y="7663581"/>
            <a:ext cx="108859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/>
              <a:t>Nota:</a:t>
            </a:r>
            <a:r>
              <a:rPr lang="es-SV" sz="1600" dirty="0"/>
              <a:t> E</a:t>
            </a:r>
            <a:r>
              <a:rPr lang="es-SV" sz="1600" dirty="0" smtClean="0"/>
              <a:t>xisten casos en los cuales </a:t>
            </a:r>
            <a:r>
              <a:rPr lang="es-SV" sz="1600" dirty="0"/>
              <a:t> </a:t>
            </a:r>
            <a:r>
              <a:rPr lang="es-SV" sz="1600" dirty="0" smtClean="0"/>
              <a:t>una niña, niño o adolescente puede ser vulnerado en más de un derecho.</a:t>
            </a:r>
            <a:endParaRPr lang="es-SV" sz="1600" dirty="0"/>
          </a:p>
        </p:txBody>
      </p:sp>
      <p:sp>
        <p:nvSpPr>
          <p:cNvPr id="52" name="Rectangle 46"/>
          <p:cNvSpPr/>
          <p:nvPr/>
        </p:nvSpPr>
        <p:spPr>
          <a:xfrm>
            <a:off x="4721498" y="2428483"/>
            <a:ext cx="457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800" b="1" dirty="0" smtClean="0">
                <a:latin typeface="Source Sans Pro" pitchFamily="34" charset="0"/>
              </a:rPr>
              <a:t>7,469 </a:t>
            </a:r>
            <a:r>
              <a:rPr lang="ms-MY" sz="1800" dirty="0" smtClean="0">
                <a:latin typeface="Source Sans Pro" pitchFamily="34" charset="0"/>
              </a:rPr>
              <a:t>denuncias a derechos </a:t>
            </a:r>
            <a:endParaRPr lang="ms-MY" sz="1800" dirty="0">
              <a:latin typeface="Source Sans Pro" pitchFamily="34" charset="0"/>
            </a:endParaRPr>
          </a:p>
        </p:txBody>
      </p:sp>
      <p:sp>
        <p:nvSpPr>
          <p:cNvPr id="53" name="Rectangle 45"/>
          <p:cNvSpPr/>
          <p:nvPr/>
        </p:nvSpPr>
        <p:spPr>
          <a:xfrm>
            <a:off x="1132941" y="2507471"/>
            <a:ext cx="1302009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50.73%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54" name="Rectangle 45"/>
          <p:cNvSpPr/>
          <p:nvPr/>
        </p:nvSpPr>
        <p:spPr>
          <a:xfrm>
            <a:off x="1954057" y="4458415"/>
            <a:ext cx="1302009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20.15%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55" name="Rectangle 45"/>
          <p:cNvSpPr/>
          <p:nvPr/>
        </p:nvSpPr>
        <p:spPr>
          <a:xfrm>
            <a:off x="2743641" y="4803941"/>
            <a:ext cx="1302009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9.87%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56" name="Rectangle 45"/>
          <p:cNvSpPr/>
          <p:nvPr/>
        </p:nvSpPr>
        <p:spPr>
          <a:xfrm>
            <a:off x="3646881" y="5287317"/>
            <a:ext cx="847145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5.94</a:t>
            </a:r>
            <a:r>
              <a:rPr lang="ms-MY" sz="13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57" name="Rectangle 45"/>
          <p:cNvSpPr/>
          <p:nvPr/>
        </p:nvSpPr>
        <p:spPr>
          <a:xfrm>
            <a:off x="4507786" y="5647398"/>
            <a:ext cx="847145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4.36</a:t>
            </a:r>
            <a:r>
              <a:rPr lang="ms-MY" sz="13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58" name="Rectangle 45"/>
          <p:cNvSpPr/>
          <p:nvPr/>
        </p:nvSpPr>
        <p:spPr>
          <a:xfrm>
            <a:off x="5116136" y="6077181"/>
            <a:ext cx="847145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2.53</a:t>
            </a:r>
            <a:r>
              <a:rPr lang="ms-MY" sz="13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60" name="Rectangle 45"/>
          <p:cNvSpPr/>
          <p:nvPr/>
        </p:nvSpPr>
        <p:spPr>
          <a:xfrm>
            <a:off x="5891223" y="6178635"/>
            <a:ext cx="847145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1.99</a:t>
            </a:r>
            <a:r>
              <a:rPr lang="ms-MY" sz="13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61" name="Rectangle 45"/>
          <p:cNvSpPr/>
          <p:nvPr/>
        </p:nvSpPr>
        <p:spPr>
          <a:xfrm>
            <a:off x="6935329" y="5970563"/>
            <a:ext cx="847145" cy="29238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300" b="1" dirty="0" smtClean="0">
                <a:solidFill>
                  <a:schemeClr val="bg1"/>
                </a:solidFill>
                <a:latin typeface="Source Sans Pro" pitchFamily="34" charset="0"/>
              </a:rPr>
              <a:t>4.42</a:t>
            </a:r>
            <a:r>
              <a:rPr lang="ms-MY" sz="13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3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62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6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87232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11" grpId="0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Gráfica </a:t>
            </a:r>
            <a:r>
              <a:rPr lang="es-SV" sz="1800" b="1" dirty="0">
                <a:latin typeface="Source Sans Pro Light" pitchFamily="34" charset="0"/>
              </a:rPr>
              <a:t>5</a:t>
            </a: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Derecho a la </a:t>
            </a:r>
            <a:r>
              <a:rPr lang="es-SV" sz="1800" b="1" dirty="0" smtClean="0">
                <a:latin typeface="Source Sans Pro Light" pitchFamily="34" charset="0"/>
              </a:rPr>
              <a:t>integridad personal.</a:t>
            </a: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62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7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  <p:sp>
        <p:nvSpPr>
          <p:cNvPr id="78" name="77 Rectángulo"/>
          <p:cNvSpPr/>
          <p:nvPr/>
        </p:nvSpPr>
        <p:spPr>
          <a:xfrm>
            <a:off x="2776139" y="2451062"/>
            <a:ext cx="84501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 smtClean="0"/>
              <a:t>De enero a mayo 2016,  de las 3,789 amenazas o vulneraciones al </a:t>
            </a:r>
            <a:r>
              <a:rPr lang="es-SV" sz="1600" dirty="0"/>
              <a:t>d</a:t>
            </a:r>
            <a:r>
              <a:rPr lang="es-SV" sz="1600" dirty="0" smtClean="0"/>
              <a:t>erecho a la integridad personal, el 54.99%  son contra la integridad física, seguida de la integridad sexual con 24.56%.  </a:t>
            </a:r>
            <a:endParaRPr lang="es-SV" sz="1600" dirty="0"/>
          </a:p>
        </p:txBody>
      </p:sp>
      <p:sp>
        <p:nvSpPr>
          <p:cNvPr id="79" name="Rectangle 91"/>
          <p:cNvSpPr/>
          <p:nvPr/>
        </p:nvSpPr>
        <p:spPr>
          <a:xfrm>
            <a:off x="11195746" y="2411668"/>
            <a:ext cx="207323" cy="579516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905074" y="2931081"/>
            <a:ext cx="9576502" cy="4467223"/>
            <a:chOff x="905074" y="2931081"/>
            <a:chExt cx="9576502" cy="4467223"/>
          </a:xfrm>
        </p:grpSpPr>
        <p:sp>
          <p:nvSpPr>
            <p:cNvPr id="96" name="Freeform 5"/>
            <p:cNvSpPr>
              <a:spLocks/>
            </p:cNvSpPr>
            <p:nvPr/>
          </p:nvSpPr>
          <p:spPr bwMode="auto">
            <a:xfrm>
              <a:off x="905074" y="6601949"/>
              <a:ext cx="2664657" cy="796355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3" name="2 Grupo"/>
            <p:cNvGrpSpPr/>
            <p:nvPr/>
          </p:nvGrpSpPr>
          <p:grpSpPr>
            <a:xfrm>
              <a:off x="1570629" y="2931081"/>
              <a:ext cx="8611501" cy="4146450"/>
              <a:chOff x="1570629" y="2322469"/>
              <a:chExt cx="8611501" cy="4146450"/>
            </a:xfrm>
          </p:grpSpPr>
          <p:sp>
            <p:nvSpPr>
              <p:cNvPr id="101" name="Rectangle 91"/>
              <p:cNvSpPr/>
              <p:nvPr/>
            </p:nvSpPr>
            <p:spPr>
              <a:xfrm>
                <a:off x="6380093" y="2620773"/>
                <a:ext cx="141605" cy="3388914"/>
              </a:xfrm>
              <a:prstGeom prst="rect">
                <a:avLst/>
              </a:prstGeom>
              <a:solidFill>
                <a:srgbClr val="DBDBDB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b="1" cap="small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  <p:sp>
            <p:nvSpPr>
              <p:cNvPr id="46" name="Trapezoid 6"/>
              <p:cNvSpPr/>
              <p:nvPr/>
            </p:nvSpPr>
            <p:spPr bwMode="gray">
              <a:xfrm>
                <a:off x="1570629" y="2322469"/>
                <a:ext cx="1392602" cy="4102916"/>
              </a:xfrm>
              <a:prstGeom prst="trapezoid">
                <a:avLst/>
              </a:prstGeom>
              <a:solidFill>
                <a:srgbClr val="5DC393"/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8" name="Straight Connector 6"/>
              <p:cNvCxnSpPr/>
              <p:nvPr/>
            </p:nvCxnSpPr>
            <p:spPr>
              <a:xfrm>
                <a:off x="2577410" y="4340506"/>
                <a:ext cx="1568024" cy="1"/>
              </a:xfrm>
              <a:prstGeom prst="line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Rounded Rectangle 8"/>
              <p:cNvSpPr/>
              <p:nvPr/>
            </p:nvSpPr>
            <p:spPr bwMode="gray">
              <a:xfrm>
                <a:off x="6549812" y="2775895"/>
                <a:ext cx="3600000" cy="346558"/>
              </a:xfrm>
              <a:prstGeom prst="roundRect">
                <a:avLst/>
              </a:prstGeom>
              <a:solidFill>
                <a:srgbClr val="F2F2F2"/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" name="Rounded Rectangle 7"/>
              <p:cNvSpPr/>
              <p:nvPr/>
            </p:nvSpPr>
            <p:spPr bwMode="gray">
              <a:xfrm>
                <a:off x="6549812" y="2775895"/>
                <a:ext cx="1951200" cy="346558"/>
              </a:xfrm>
              <a:prstGeom prst="roundRect">
                <a:avLst/>
              </a:prstGeom>
              <a:gradFill flip="none" rotWithShape="1">
                <a:gsLst>
                  <a:gs pos="0">
                    <a:srgbClr val="D45E2C">
                      <a:shade val="30000"/>
                      <a:satMod val="115000"/>
                    </a:srgbClr>
                  </a:gs>
                  <a:gs pos="50000">
                    <a:srgbClr val="D45E2C">
                      <a:shade val="67500"/>
                      <a:satMod val="115000"/>
                    </a:srgbClr>
                  </a:gs>
                  <a:gs pos="100000">
                    <a:srgbClr val="D45E2C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" name="Rounded Rectangle 25"/>
              <p:cNvSpPr/>
              <p:nvPr/>
            </p:nvSpPr>
            <p:spPr bwMode="gray">
              <a:xfrm>
                <a:off x="6555523" y="2775895"/>
                <a:ext cx="1945489" cy="346558"/>
              </a:xfrm>
              <a:prstGeom prst="roundRect">
                <a:avLst/>
              </a:prstGeom>
              <a:noFill/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lvl="0" defTabSz="914400"/>
                <a:r>
                  <a:rPr lang="es-SV" sz="1600" b="1" dirty="0" smtClean="0">
                    <a:solidFill>
                      <a:schemeClr val="bg1"/>
                    </a:solidFill>
                    <a:latin typeface="Source Sans Pro Light" pitchFamily="34" charset="0"/>
                  </a:rPr>
                  <a:t>54.99</a:t>
                </a:r>
                <a:r>
                  <a:rPr kumimoji="0" lang="en-US" sz="1600" b="1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ource Sans Pro Light" pitchFamily="34" charset="0"/>
                    <a:ea typeface="Verdana" pitchFamily="34" charset="0"/>
                    <a:cs typeface="Verdana" pitchFamily="34" charset="0"/>
                  </a:rPr>
                  <a:t>%</a:t>
                </a:r>
                <a:endParaRPr kumimoji="0" lang="en-US" sz="1600" b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Sans Pro Light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  <p:sp>
            <p:nvSpPr>
              <p:cNvPr id="40" name="39 Rectángulo"/>
              <p:cNvSpPr/>
              <p:nvPr/>
            </p:nvSpPr>
            <p:spPr>
              <a:xfrm>
                <a:off x="4482614" y="2768160"/>
                <a:ext cx="19665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s-SV" sz="1800" b="1" dirty="0" smtClean="0"/>
                  <a:t>Integridad</a:t>
                </a:r>
                <a:r>
                  <a:rPr lang="es-SV" sz="1800" kern="0" cap="small" dirty="0" smtClean="0">
                    <a:solidFill>
                      <a:prstClr val="black"/>
                    </a:solidFill>
                  </a:rPr>
                  <a:t> </a:t>
                </a:r>
                <a:r>
                  <a:rPr lang="es-SV" sz="1800" b="1" dirty="0"/>
                  <a:t>física</a:t>
                </a:r>
              </a:p>
            </p:txBody>
          </p:sp>
          <p:sp>
            <p:nvSpPr>
              <p:cNvPr id="41" name="Rounded Rectangle 8"/>
              <p:cNvSpPr/>
              <p:nvPr/>
            </p:nvSpPr>
            <p:spPr bwMode="gray">
              <a:xfrm>
                <a:off x="6555523" y="3320205"/>
                <a:ext cx="3600000" cy="346558"/>
              </a:xfrm>
              <a:prstGeom prst="roundRect">
                <a:avLst/>
              </a:prstGeom>
              <a:solidFill>
                <a:sysClr val="window" lastClr="FFFFFF">
                  <a:lumMod val="95000"/>
                </a:sysClr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" name="Rounded Rectangle 7"/>
              <p:cNvSpPr/>
              <p:nvPr/>
            </p:nvSpPr>
            <p:spPr bwMode="gray">
              <a:xfrm>
                <a:off x="6555523" y="3320205"/>
                <a:ext cx="770400" cy="346558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" name="Rounded Rectangle 25"/>
              <p:cNvSpPr/>
              <p:nvPr/>
            </p:nvSpPr>
            <p:spPr bwMode="gray">
              <a:xfrm>
                <a:off x="6549812" y="3320205"/>
                <a:ext cx="1175319" cy="346558"/>
              </a:xfrm>
              <a:prstGeom prst="roundRect">
                <a:avLst/>
              </a:prstGeom>
              <a:gradFill flip="none" rotWithShape="1">
                <a:gsLst>
                  <a:gs pos="0">
                    <a:srgbClr val="EEAD3D">
                      <a:shade val="30000"/>
                      <a:satMod val="115000"/>
                    </a:srgbClr>
                  </a:gs>
                  <a:gs pos="50000">
                    <a:srgbClr val="EEAD3D">
                      <a:shade val="67500"/>
                      <a:satMod val="115000"/>
                    </a:srgbClr>
                  </a:gs>
                  <a:gs pos="100000">
                    <a:srgbClr val="EEAD3D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lvl="0" defTabSz="914400"/>
                <a:r>
                  <a:rPr lang="es-SV" sz="1600" b="1" dirty="0" smtClean="0">
                    <a:solidFill>
                      <a:schemeClr val="bg1"/>
                    </a:solidFill>
                    <a:latin typeface="Source Sans Pro Light" pitchFamily="34" charset="0"/>
                  </a:rPr>
                  <a:t>24.56</a:t>
                </a:r>
                <a:r>
                  <a:rPr kumimoji="0" lang="en-US" sz="1600" b="1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ource Sans Pro Light" pitchFamily="34" charset="0"/>
                    <a:ea typeface="Verdana" pitchFamily="34" charset="0"/>
                    <a:cs typeface="Verdana" pitchFamily="34" charset="0"/>
                  </a:rPr>
                  <a:t>%</a:t>
                </a:r>
                <a:endParaRPr kumimoji="0" lang="en-US" sz="1600" b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Sans Pro Light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  <p:sp>
            <p:nvSpPr>
              <p:cNvPr id="44" name="43 Rectángulo"/>
              <p:cNvSpPr/>
              <p:nvPr/>
            </p:nvSpPr>
            <p:spPr>
              <a:xfrm>
                <a:off x="3889294" y="3312470"/>
                <a:ext cx="255383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s-SV" sz="1800" b="1" dirty="0" smtClean="0"/>
                  <a:t>Integridad</a:t>
                </a:r>
                <a:r>
                  <a:rPr lang="es-SV" sz="1800" kern="0" cap="small" dirty="0" smtClean="0">
                    <a:solidFill>
                      <a:prstClr val="black"/>
                    </a:solidFill>
                  </a:rPr>
                  <a:t> </a:t>
                </a:r>
                <a:r>
                  <a:rPr lang="es-SV" sz="1800" b="1" dirty="0"/>
                  <a:t>sexual</a:t>
                </a:r>
              </a:p>
            </p:txBody>
          </p:sp>
          <p:sp>
            <p:nvSpPr>
              <p:cNvPr id="45" name="Rounded Rectangle 8"/>
              <p:cNvSpPr/>
              <p:nvPr/>
            </p:nvSpPr>
            <p:spPr bwMode="gray">
              <a:xfrm>
                <a:off x="6576419" y="3869071"/>
                <a:ext cx="3600000" cy="346558"/>
              </a:xfrm>
              <a:prstGeom prst="roundRect">
                <a:avLst/>
              </a:prstGeom>
              <a:solidFill>
                <a:sysClr val="window" lastClr="FFFFFF">
                  <a:lumMod val="95000"/>
                </a:sysClr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7" name="Rounded Rectangle 7"/>
              <p:cNvSpPr/>
              <p:nvPr/>
            </p:nvSpPr>
            <p:spPr bwMode="gray">
              <a:xfrm>
                <a:off x="6576419" y="3869071"/>
                <a:ext cx="457200" cy="346558"/>
              </a:xfrm>
              <a:prstGeom prst="roundRect">
                <a:avLst/>
              </a:prstGeom>
              <a:gradFill flip="none" rotWithShape="1">
                <a:gsLst>
                  <a:gs pos="0">
                    <a:srgbClr val="63D4AC">
                      <a:shade val="30000"/>
                      <a:satMod val="115000"/>
                    </a:srgbClr>
                  </a:gs>
                  <a:gs pos="50000">
                    <a:srgbClr val="63D4AC">
                      <a:shade val="67500"/>
                      <a:satMod val="115000"/>
                    </a:srgbClr>
                  </a:gs>
                  <a:gs pos="100000">
                    <a:srgbClr val="63D4AC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8" name="Rounded Rectangle 25"/>
              <p:cNvSpPr/>
              <p:nvPr/>
            </p:nvSpPr>
            <p:spPr bwMode="gray">
              <a:xfrm>
                <a:off x="7033619" y="3869071"/>
                <a:ext cx="1828800" cy="346558"/>
              </a:xfrm>
              <a:prstGeom prst="roundRect">
                <a:avLst/>
              </a:prstGeom>
              <a:noFill/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Source Sans Pro Light" pitchFamily="34" charset="0"/>
                    <a:ea typeface="Verdana" pitchFamily="34" charset="0"/>
                    <a:cs typeface="Verdana" pitchFamily="34" charset="0"/>
                  </a:rPr>
                  <a:t>14.03%</a:t>
                </a:r>
                <a:endParaRPr kumimoji="0" lang="en-US" sz="1600" b="1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ource Sans Pro Light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  <p:sp>
            <p:nvSpPr>
              <p:cNvPr id="49" name="48 Rectángulo"/>
              <p:cNvSpPr/>
              <p:nvPr/>
            </p:nvSpPr>
            <p:spPr>
              <a:xfrm>
                <a:off x="3843256" y="3861336"/>
                <a:ext cx="260690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s-SV" sz="1800" b="1" dirty="0" smtClean="0"/>
                  <a:t>Integridad</a:t>
                </a:r>
                <a:r>
                  <a:rPr lang="es-SV" sz="1800" kern="0" cap="small" dirty="0" smtClean="0">
                    <a:solidFill>
                      <a:prstClr val="black"/>
                    </a:solidFill>
                  </a:rPr>
                  <a:t> </a:t>
                </a:r>
                <a:r>
                  <a:rPr lang="es-SV" sz="1800" b="1" dirty="0"/>
                  <a:t>psicológica</a:t>
                </a:r>
              </a:p>
            </p:txBody>
          </p:sp>
          <p:sp>
            <p:nvSpPr>
              <p:cNvPr id="50" name="Rounded Rectangle 8"/>
              <p:cNvSpPr/>
              <p:nvPr/>
            </p:nvSpPr>
            <p:spPr bwMode="gray">
              <a:xfrm>
                <a:off x="6582130" y="4413381"/>
                <a:ext cx="3600000" cy="346558"/>
              </a:xfrm>
              <a:prstGeom prst="roundRect">
                <a:avLst/>
              </a:prstGeom>
              <a:solidFill>
                <a:sysClr val="window" lastClr="FFFFFF">
                  <a:lumMod val="95000"/>
                </a:sysClr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Rounded Rectangle 7"/>
              <p:cNvSpPr/>
              <p:nvPr/>
            </p:nvSpPr>
            <p:spPr bwMode="gray">
              <a:xfrm>
                <a:off x="6582130" y="4413381"/>
                <a:ext cx="331200" cy="346558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tx2">
                      <a:lumMod val="40000"/>
                      <a:lumOff val="60000"/>
                      <a:shade val="30000"/>
                      <a:satMod val="115000"/>
                    </a:schemeClr>
                  </a:gs>
                  <a:gs pos="50000">
                    <a:schemeClr val="tx2">
                      <a:lumMod val="40000"/>
                      <a:lumOff val="6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40000"/>
                      <a:lumOff val="60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Rounded Rectangle 25"/>
              <p:cNvSpPr/>
              <p:nvPr/>
            </p:nvSpPr>
            <p:spPr bwMode="gray">
              <a:xfrm>
                <a:off x="6940723" y="4413381"/>
                <a:ext cx="1927407" cy="346558"/>
              </a:xfrm>
              <a:prstGeom prst="roundRect">
                <a:avLst/>
              </a:prstGeom>
              <a:noFill/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Source Sans Pro Light" pitchFamily="34" charset="0"/>
                    <a:ea typeface="Verdana" pitchFamily="34" charset="0"/>
                    <a:cs typeface="Verdana" pitchFamily="34" charset="0"/>
                  </a:rPr>
                  <a:t>5.53%</a:t>
                </a:r>
                <a:endParaRPr kumimoji="0" lang="en-US" sz="1600" b="1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ource Sans Pro Light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  <p:sp>
            <p:nvSpPr>
              <p:cNvPr id="55" name="54 Rectángulo"/>
              <p:cNvSpPr/>
              <p:nvPr/>
            </p:nvSpPr>
            <p:spPr>
              <a:xfrm>
                <a:off x="3889294" y="4405646"/>
                <a:ext cx="255383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s-SV" sz="1800" b="1" dirty="0" smtClean="0"/>
                  <a:t>Integridad</a:t>
                </a:r>
                <a:r>
                  <a:rPr lang="es-SV" sz="1800" kern="0" cap="small" dirty="0" smtClean="0">
                    <a:solidFill>
                      <a:prstClr val="black"/>
                    </a:solidFill>
                  </a:rPr>
                  <a:t> </a:t>
                </a:r>
                <a:r>
                  <a:rPr lang="es-SV" sz="1800" b="1" dirty="0"/>
                  <a:t>emocional</a:t>
                </a:r>
              </a:p>
            </p:txBody>
          </p:sp>
          <p:sp>
            <p:nvSpPr>
              <p:cNvPr id="56" name="Rounded Rectangle 8"/>
              <p:cNvSpPr/>
              <p:nvPr/>
            </p:nvSpPr>
            <p:spPr bwMode="gray">
              <a:xfrm>
                <a:off x="6576419" y="5004779"/>
                <a:ext cx="3600000" cy="346558"/>
              </a:xfrm>
              <a:prstGeom prst="roundRect">
                <a:avLst/>
              </a:prstGeom>
              <a:solidFill>
                <a:sysClr val="window" lastClr="FFFFFF">
                  <a:lumMod val="95000"/>
                </a:sysClr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7" name="Rounded Rectangle 7"/>
              <p:cNvSpPr/>
              <p:nvPr/>
            </p:nvSpPr>
            <p:spPr bwMode="gray">
              <a:xfrm>
                <a:off x="6576419" y="5004779"/>
                <a:ext cx="75600" cy="346558"/>
              </a:xfrm>
              <a:prstGeom prst="roundRect">
                <a:avLst/>
              </a:prstGeom>
              <a:gradFill flip="none" rotWithShape="1">
                <a:gsLst>
                  <a:gs pos="0">
                    <a:srgbClr val="415A6E">
                      <a:shade val="30000"/>
                      <a:satMod val="115000"/>
                    </a:srgbClr>
                  </a:gs>
                  <a:gs pos="50000">
                    <a:srgbClr val="415A6E">
                      <a:shade val="67500"/>
                      <a:satMod val="115000"/>
                    </a:srgbClr>
                  </a:gs>
                  <a:gs pos="100000">
                    <a:srgbClr val="415A6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Rounded Rectangle 25"/>
              <p:cNvSpPr/>
              <p:nvPr/>
            </p:nvSpPr>
            <p:spPr bwMode="gray">
              <a:xfrm>
                <a:off x="6652019" y="5004779"/>
                <a:ext cx="2210400" cy="346558"/>
              </a:xfrm>
              <a:prstGeom prst="roundRect">
                <a:avLst/>
              </a:prstGeom>
              <a:noFill/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Source Sans Pro Light" pitchFamily="34" charset="0"/>
                    <a:ea typeface="Verdana" pitchFamily="34" charset="0"/>
                    <a:cs typeface="Verdana" pitchFamily="34" charset="0"/>
                  </a:rPr>
                  <a:t>0.79%</a:t>
                </a:r>
                <a:endParaRPr kumimoji="0" lang="en-US" sz="1600" b="1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ource Sans Pro Light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  <p:sp>
            <p:nvSpPr>
              <p:cNvPr id="59" name="58 Rectángulo"/>
              <p:cNvSpPr/>
              <p:nvPr/>
            </p:nvSpPr>
            <p:spPr>
              <a:xfrm>
                <a:off x="4395750" y="4997044"/>
                <a:ext cx="204910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s-SV" sz="1800" b="1" dirty="0" smtClean="0"/>
                  <a:t>Integridad</a:t>
                </a:r>
                <a:r>
                  <a:rPr lang="es-SV" sz="1800" kern="0" cap="small" dirty="0" smtClean="0">
                    <a:solidFill>
                      <a:prstClr val="black"/>
                    </a:solidFill>
                  </a:rPr>
                  <a:t> </a:t>
                </a:r>
                <a:r>
                  <a:rPr lang="es-SV" sz="1800" b="1" dirty="0"/>
                  <a:t>moral</a:t>
                </a:r>
              </a:p>
            </p:txBody>
          </p:sp>
          <p:sp>
            <p:nvSpPr>
              <p:cNvPr id="60" name="Rounded Rectangle 8"/>
              <p:cNvSpPr/>
              <p:nvPr/>
            </p:nvSpPr>
            <p:spPr bwMode="gray">
              <a:xfrm>
                <a:off x="6582130" y="5538456"/>
                <a:ext cx="3600000" cy="346558"/>
              </a:xfrm>
              <a:prstGeom prst="roundRect">
                <a:avLst/>
              </a:prstGeom>
              <a:solidFill>
                <a:sysClr val="window" lastClr="FFFFFF">
                  <a:lumMod val="95000"/>
                </a:sysClr>
              </a:soli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1" name="Rounded Rectangle 7"/>
              <p:cNvSpPr/>
              <p:nvPr/>
            </p:nvSpPr>
            <p:spPr bwMode="gray">
              <a:xfrm>
                <a:off x="6582130" y="5538456"/>
                <a:ext cx="36000" cy="346558"/>
              </a:xfrm>
              <a:prstGeom prst="roundRect">
                <a:avLst/>
              </a:prstGeom>
              <a:gradFill flip="none" rotWithShape="1">
                <a:gsLst>
                  <a:gs pos="0">
                    <a:srgbClr val="8064A2">
                      <a:shade val="30000"/>
                      <a:satMod val="115000"/>
                    </a:srgbClr>
                  </a:gs>
                  <a:gs pos="50000">
                    <a:srgbClr val="8064A2">
                      <a:shade val="67500"/>
                      <a:satMod val="115000"/>
                    </a:srgbClr>
                  </a:gs>
                  <a:gs pos="100000">
                    <a:srgbClr val="8064A2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3" name="Rounded Rectangle 25"/>
              <p:cNvSpPr/>
              <p:nvPr/>
            </p:nvSpPr>
            <p:spPr bwMode="gray">
              <a:xfrm>
                <a:off x="6618130" y="5538456"/>
                <a:ext cx="2250000" cy="346558"/>
              </a:xfrm>
              <a:prstGeom prst="roundRect">
                <a:avLst/>
              </a:prstGeom>
              <a:noFill/>
              <a:ln w="635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Source Sans Pro Light" pitchFamily="34" charset="0"/>
                    <a:ea typeface="Verdana" pitchFamily="34" charset="0"/>
                    <a:cs typeface="Verdana" pitchFamily="34" charset="0"/>
                  </a:rPr>
                  <a:t>0.11%</a:t>
                </a:r>
                <a:endParaRPr kumimoji="0" lang="en-US" sz="1600" b="1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ource Sans Pro Light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  <p:sp>
            <p:nvSpPr>
              <p:cNvPr id="64" name="63 Rectángulo"/>
              <p:cNvSpPr/>
              <p:nvPr/>
            </p:nvSpPr>
            <p:spPr>
              <a:xfrm>
                <a:off x="4212194" y="5530721"/>
                <a:ext cx="224311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s-SV" sz="1800" b="1" dirty="0" smtClean="0"/>
                  <a:t>Integridad</a:t>
                </a:r>
                <a:r>
                  <a:rPr lang="es-SV" sz="1800" kern="0" cap="small" dirty="0" smtClean="0">
                    <a:solidFill>
                      <a:prstClr val="black"/>
                    </a:solidFill>
                  </a:rPr>
                  <a:t> </a:t>
                </a:r>
                <a:r>
                  <a:rPr lang="es-SV" sz="1800" b="1" dirty="0"/>
                  <a:t>cultural</a:t>
                </a:r>
              </a:p>
            </p:txBody>
          </p:sp>
          <p:sp>
            <p:nvSpPr>
              <p:cNvPr id="98" name="TextBox 65"/>
              <p:cNvSpPr txBox="1"/>
              <p:nvPr/>
            </p:nvSpPr>
            <p:spPr>
              <a:xfrm>
                <a:off x="1570629" y="5868755"/>
                <a:ext cx="1392601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b="1" dirty="0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3,789</a:t>
                </a:r>
                <a:endParaRPr lang="en-GB" sz="2200" b="1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</p:grpSp>
        <p:sp>
          <p:nvSpPr>
            <p:cNvPr id="80" name="Freeform 5"/>
            <p:cNvSpPr>
              <a:spLocks/>
            </p:cNvSpPr>
            <p:nvPr/>
          </p:nvSpPr>
          <p:spPr bwMode="auto">
            <a:xfrm>
              <a:off x="4400244" y="6616917"/>
              <a:ext cx="6081332" cy="675522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9" name="Rectangle 66"/>
          <p:cNvSpPr/>
          <p:nvPr/>
        </p:nvSpPr>
        <p:spPr>
          <a:xfrm>
            <a:off x="614072" y="7358906"/>
            <a:ext cx="107893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800" b="1" dirty="0" smtClean="0"/>
              <a:t>Art. 37 Derecho a la Integridad Personal</a:t>
            </a:r>
          </a:p>
          <a:p>
            <a:pPr algn="just"/>
            <a:endParaRPr lang="es-SV" sz="1800" b="1" dirty="0" smtClean="0"/>
          </a:p>
          <a:p>
            <a:pPr algn="just"/>
            <a:r>
              <a:rPr lang="es-SV" sz="1600" dirty="0"/>
              <a:t>Las niñas, niños y adolescentes tienen derecho a que se respete su integridad personal, la cual comprende la integridad física, psicológica, cultural, moral, emocional y sexual</a:t>
            </a:r>
            <a:r>
              <a:rPr lang="es-SV" sz="1600" dirty="0" smtClean="0"/>
              <a:t>.</a:t>
            </a:r>
            <a:endParaRPr lang="es-SV" sz="1600" dirty="0"/>
          </a:p>
          <a:p>
            <a:pPr algn="just"/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214090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Grupo"/>
          <p:cNvGrpSpPr/>
          <p:nvPr/>
        </p:nvGrpSpPr>
        <p:grpSpPr>
          <a:xfrm>
            <a:off x="6647484" y="4092217"/>
            <a:ext cx="914400" cy="1735508"/>
            <a:chOff x="8609930" y="4348251"/>
            <a:chExt cx="914400" cy="1735508"/>
          </a:xfrm>
        </p:grpSpPr>
        <p:sp>
          <p:nvSpPr>
            <p:cNvPr id="52" name="Rectangle 12"/>
            <p:cNvSpPr/>
            <p:nvPr/>
          </p:nvSpPr>
          <p:spPr>
            <a:xfrm>
              <a:off x="8609930" y="4348251"/>
              <a:ext cx="914400" cy="1278307"/>
            </a:xfrm>
            <a:prstGeom prst="rect">
              <a:avLst/>
            </a:prstGeom>
            <a:solidFill>
              <a:srgbClr val="C1E68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13"/>
            <p:cNvSpPr/>
            <p:nvPr/>
          </p:nvSpPr>
          <p:spPr>
            <a:xfrm>
              <a:off x="8609930" y="5169359"/>
              <a:ext cx="914400" cy="914400"/>
            </a:xfrm>
            <a:prstGeom prst="ellipse">
              <a:avLst/>
            </a:prstGeom>
            <a:solidFill>
              <a:srgbClr val="96D4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1" name="Rectangle 30"/>
          <p:cNvSpPr/>
          <p:nvPr/>
        </p:nvSpPr>
        <p:spPr>
          <a:xfrm>
            <a:off x="6320188" y="3343101"/>
            <a:ext cx="1579006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284</a:t>
            </a:r>
          </a:p>
          <a:p>
            <a:pPr algn="ctr"/>
            <a:r>
              <a:rPr lang="ms-MY" sz="1400" dirty="0" smtClean="0">
                <a:latin typeface="Source Sans Pro" pitchFamily="34" charset="0"/>
              </a:rPr>
              <a:t>Inadmisibilidad</a:t>
            </a:r>
            <a:endParaRPr lang="ms-MY" sz="1400" dirty="0">
              <a:latin typeface="Source Sans Pro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Gráfica 6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err="1" smtClean="0">
                <a:latin typeface="Source Sans Pro Light" pitchFamily="34" charset="0"/>
              </a:rPr>
              <a:t>Improponibilidad</a:t>
            </a:r>
            <a:r>
              <a:rPr lang="es-SV" sz="1800" b="1" dirty="0">
                <a:latin typeface="Source Sans Pro Light" pitchFamily="34" charset="0"/>
              </a:rPr>
              <a:t>, </a:t>
            </a:r>
            <a:r>
              <a:rPr lang="es-SV" sz="1800" b="1" dirty="0" smtClean="0">
                <a:latin typeface="Source Sans Pro Light" pitchFamily="34" charset="0"/>
              </a:rPr>
              <a:t>inadmisibilidad, incompetencias e improcedencias.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grpSp>
        <p:nvGrpSpPr>
          <p:cNvPr id="75" name="74 Grupo"/>
          <p:cNvGrpSpPr/>
          <p:nvPr/>
        </p:nvGrpSpPr>
        <p:grpSpPr>
          <a:xfrm>
            <a:off x="472865" y="6646713"/>
            <a:ext cx="2327068" cy="1020221"/>
            <a:chOff x="472865" y="6646713"/>
            <a:chExt cx="2327068" cy="1020221"/>
          </a:xfrm>
        </p:grpSpPr>
        <p:grpSp>
          <p:nvGrpSpPr>
            <p:cNvPr id="12" name="Group 64"/>
            <p:cNvGrpSpPr/>
            <p:nvPr/>
          </p:nvGrpSpPr>
          <p:grpSpPr>
            <a:xfrm>
              <a:off x="665471" y="6646713"/>
              <a:ext cx="2134462" cy="1020221"/>
              <a:chOff x="1513650" y="1382143"/>
              <a:chExt cx="2134462" cy="1020221"/>
            </a:xfrm>
          </p:grpSpPr>
          <p:sp>
            <p:nvSpPr>
              <p:cNvPr id="13" name="TextBox 65"/>
              <p:cNvSpPr txBox="1"/>
              <p:nvPr/>
            </p:nvSpPr>
            <p:spPr>
              <a:xfrm>
                <a:off x="1513650" y="1382143"/>
                <a:ext cx="18774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Improponibilidad</a:t>
                </a:r>
                <a:endParaRPr lang="en-GB" sz="1800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4" name="Rectangle 66"/>
              <p:cNvSpPr/>
              <p:nvPr/>
            </p:nvSpPr>
            <p:spPr>
              <a:xfrm>
                <a:off x="1513650" y="1709867"/>
                <a:ext cx="2134462" cy="6924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sz="1300" dirty="0"/>
                  <a:t>Los hechos denunciados no configuran una amenaza o violación</a:t>
                </a:r>
                <a:r>
                  <a:rPr lang="es-SV" sz="1300" dirty="0" smtClean="0"/>
                  <a:t>.</a:t>
                </a:r>
                <a:endParaRPr lang="en-GB" sz="1300" dirty="0"/>
              </a:p>
            </p:txBody>
          </p:sp>
        </p:grpSp>
        <p:sp>
          <p:nvSpPr>
            <p:cNvPr id="51" name="Oval 34"/>
            <p:cNvSpPr/>
            <p:nvPr/>
          </p:nvSpPr>
          <p:spPr>
            <a:xfrm>
              <a:off x="472865" y="6799485"/>
              <a:ext cx="188925" cy="183708"/>
            </a:xfrm>
            <a:prstGeom prst="ellipse">
              <a:avLst/>
            </a:prstGeom>
            <a:solidFill>
              <a:srgbClr val="27B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3281338" y="6646961"/>
            <a:ext cx="2236851" cy="2020495"/>
            <a:chOff x="4316549" y="6646713"/>
            <a:chExt cx="2236851" cy="2020495"/>
          </a:xfrm>
        </p:grpSpPr>
        <p:grpSp>
          <p:nvGrpSpPr>
            <p:cNvPr id="31" name="Group 64"/>
            <p:cNvGrpSpPr/>
            <p:nvPr/>
          </p:nvGrpSpPr>
          <p:grpSpPr>
            <a:xfrm>
              <a:off x="4522963" y="6646713"/>
              <a:ext cx="2030437" cy="2020495"/>
              <a:chOff x="1513650" y="1382143"/>
              <a:chExt cx="2030437" cy="2020495"/>
            </a:xfrm>
          </p:grpSpPr>
          <p:sp>
            <p:nvSpPr>
              <p:cNvPr id="32" name="TextBox 65"/>
              <p:cNvSpPr txBox="1"/>
              <p:nvPr/>
            </p:nvSpPr>
            <p:spPr>
              <a:xfrm>
                <a:off x="1513650" y="1382143"/>
                <a:ext cx="1710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Inadmisibilidad</a:t>
                </a:r>
                <a:endParaRPr lang="en-GB" sz="1800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33" name="Rectangle 66"/>
              <p:cNvSpPr/>
              <p:nvPr/>
            </p:nvSpPr>
            <p:spPr>
              <a:xfrm>
                <a:off x="1513650" y="1709867"/>
                <a:ext cx="2030437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300" dirty="0"/>
                  <a:t>Cuando la demanda carece de alguno de los requisitos mínimos exigidos; siempre y cuando se le brinde al </a:t>
                </a:r>
                <a:r>
                  <a:rPr lang="es-SV" sz="1300" dirty="0" err="1"/>
                  <a:t>avisante</a:t>
                </a:r>
                <a:r>
                  <a:rPr lang="es-SV" sz="1300" dirty="0"/>
                  <a:t> o denunciante la oportunidad de corregir las omisiones o deficiencias del aviso o de la denuncia.</a:t>
                </a:r>
                <a:endParaRPr lang="en-GB" sz="1300" dirty="0"/>
              </a:p>
            </p:txBody>
          </p:sp>
        </p:grpSp>
        <p:sp>
          <p:nvSpPr>
            <p:cNvPr id="54" name="Oval 34"/>
            <p:cNvSpPr/>
            <p:nvPr/>
          </p:nvSpPr>
          <p:spPr>
            <a:xfrm>
              <a:off x="4316549" y="6799485"/>
              <a:ext cx="188925" cy="183708"/>
            </a:xfrm>
            <a:prstGeom prst="ellipse">
              <a:avLst/>
            </a:prstGeom>
            <a:solidFill>
              <a:srgbClr val="B5E1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7" name="76 Grupo"/>
          <p:cNvGrpSpPr/>
          <p:nvPr/>
        </p:nvGrpSpPr>
        <p:grpSpPr>
          <a:xfrm>
            <a:off x="6233666" y="6646713"/>
            <a:ext cx="2241784" cy="1220276"/>
            <a:chOff x="8200077" y="6646713"/>
            <a:chExt cx="2241784" cy="1220276"/>
          </a:xfrm>
        </p:grpSpPr>
        <p:grpSp>
          <p:nvGrpSpPr>
            <p:cNvPr id="43" name="Group 64"/>
            <p:cNvGrpSpPr/>
            <p:nvPr/>
          </p:nvGrpSpPr>
          <p:grpSpPr>
            <a:xfrm>
              <a:off x="8389764" y="6646713"/>
              <a:ext cx="2052097" cy="1220276"/>
              <a:chOff x="1513650" y="1382143"/>
              <a:chExt cx="2052097" cy="1220276"/>
            </a:xfrm>
          </p:grpSpPr>
          <p:sp>
            <p:nvSpPr>
              <p:cNvPr id="44" name="TextBox 65"/>
              <p:cNvSpPr txBox="1"/>
              <p:nvPr/>
            </p:nvSpPr>
            <p:spPr>
              <a:xfrm>
                <a:off x="1513650" y="1382143"/>
                <a:ext cx="18004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Incompetencias</a:t>
                </a:r>
                <a:endParaRPr lang="en-GB" sz="1800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45" name="Rectangle 66"/>
              <p:cNvSpPr/>
              <p:nvPr/>
            </p:nvSpPr>
            <p:spPr>
              <a:xfrm>
                <a:off x="1513651" y="1709867"/>
                <a:ext cx="2052096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SV" sz="1300" dirty="0"/>
                  <a:t>Casos para los cuales no se cuenta con la competencia o jurisdicción para actuar o proceder.</a:t>
                </a:r>
                <a:endParaRPr lang="en-GB" sz="1300" dirty="0"/>
              </a:p>
            </p:txBody>
          </p:sp>
        </p:grpSp>
        <p:sp>
          <p:nvSpPr>
            <p:cNvPr id="55" name="Oval 34"/>
            <p:cNvSpPr/>
            <p:nvPr/>
          </p:nvSpPr>
          <p:spPr>
            <a:xfrm>
              <a:off x="8200077" y="6799485"/>
              <a:ext cx="188925" cy="183708"/>
            </a:xfrm>
            <a:prstGeom prst="ellipse">
              <a:avLst/>
            </a:prstGeom>
            <a:solidFill>
              <a:srgbClr val="B709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1" name="Rectangle 91"/>
          <p:cNvSpPr/>
          <p:nvPr/>
        </p:nvSpPr>
        <p:spPr>
          <a:xfrm>
            <a:off x="875094" y="3425323"/>
            <a:ext cx="228055" cy="1611950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2" name="Rectangle 92"/>
          <p:cNvSpPr/>
          <p:nvPr/>
        </p:nvSpPr>
        <p:spPr>
          <a:xfrm>
            <a:off x="1220026" y="3550691"/>
            <a:ext cx="3159815" cy="1509533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>
                <a:latin typeface="Calibri Light" panose="020F0302020204030204" pitchFamily="34" charset="0"/>
              </a:rPr>
              <a:t>L</a:t>
            </a:r>
            <a:r>
              <a:rPr lang="es-SV" sz="1600" dirty="0" smtClean="0">
                <a:latin typeface="Calibri Light" panose="020F0302020204030204" pitchFamily="34" charset="0"/>
              </a:rPr>
              <a:t>as </a:t>
            </a:r>
            <a:r>
              <a:rPr lang="es-SV" sz="1600" dirty="0">
                <a:latin typeface="Calibri Light" panose="020F0302020204030204" pitchFamily="34" charset="0"/>
              </a:rPr>
              <a:t>Juntas de Protección de la Niñez y de la Adolescencia declararon </a:t>
            </a:r>
            <a:r>
              <a:rPr lang="es-SV" sz="1600" b="1" dirty="0" smtClean="0">
                <a:latin typeface="Calibri Light" panose="020F0302020204030204" pitchFamily="34" charset="0"/>
              </a:rPr>
              <a:t>1,532 </a:t>
            </a:r>
            <a:r>
              <a:rPr lang="es-SV" sz="1600" dirty="0" smtClean="0">
                <a:latin typeface="Calibri Light" panose="020F0302020204030204" pitchFamily="34" charset="0"/>
              </a:rPr>
              <a:t>casos </a:t>
            </a:r>
            <a:r>
              <a:rPr lang="es-SV" sz="1600" dirty="0">
                <a:latin typeface="Calibri Light" panose="020F0302020204030204" pitchFamily="34" charset="0"/>
              </a:rPr>
              <a:t>como </a:t>
            </a:r>
            <a:r>
              <a:rPr lang="es-SV" sz="1600" dirty="0" err="1" smtClean="0">
                <a:latin typeface="Calibri Light" panose="020F0302020204030204" pitchFamily="34" charset="0"/>
              </a:rPr>
              <a:t>improponibilidad</a:t>
            </a:r>
            <a:r>
              <a:rPr lang="es-SV" sz="1600" dirty="0" smtClean="0">
                <a:latin typeface="Calibri Light" panose="020F0302020204030204" pitchFamily="34" charset="0"/>
              </a:rPr>
              <a:t>, inadmisibilidad, incompetencias e improcedencias.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Calibri Light" panose="020F0302020204030204" pitchFamily="34" charset="0"/>
              <a:cs typeface="Arial" pitchFamily="34" charset="0"/>
            </a:endParaRPr>
          </a:p>
        </p:txBody>
      </p:sp>
      <p:grpSp>
        <p:nvGrpSpPr>
          <p:cNvPr id="34" name="Ellipse 256"/>
          <p:cNvGrpSpPr>
            <a:grpSpLocks/>
          </p:cNvGrpSpPr>
          <p:nvPr/>
        </p:nvGrpSpPr>
        <p:grpSpPr bwMode="auto">
          <a:xfrm>
            <a:off x="7971937" y="5915045"/>
            <a:ext cx="1671717" cy="653558"/>
            <a:chOff x="4712208" y="4803648"/>
            <a:chExt cx="2822448" cy="621792"/>
          </a:xfrm>
        </p:grpSpPr>
        <p:pic>
          <p:nvPicPr>
            <p:cNvPr id="35" name="Ellipse 256"/>
            <p:cNvPicPr>
              <a:picLocks noChangeArrowheads="1"/>
            </p:cNvPicPr>
            <p:nvPr/>
          </p:nvPicPr>
          <p:blipFill>
            <a:blip r:embed="rId4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Text Box 369"/>
            <p:cNvSpPr txBox="1">
              <a:spLocks noChangeArrowheads="1"/>
            </p:cNvSpPr>
            <p:nvPr/>
          </p:nvSpPr>
          <p:spPr bwMode="auto">
            <a:xfrm>
              <a:off x="5048563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grpSp>
        <p:nvGrpSpPr>
          <p:cNvPr id="3" name="2 Grupo"/>
          <p:cNvGrpSpPr/>
          <p:nvPr/>
        </p:nvGrpSpPr>
        <p:grpSpPr>
          <a:xfrm>
            <a:off x="5086141" y="2731531"/>
            <a:ext cx="914400" cy="3096195"/>
            <a:chOff x="7245921" y="2987565"/>
            <a:chExt cx="914400" cy="3096195"/>
          </a:xfrm>
        </p:grpSpPr>
        <p:sp>
          <p:nvSpPr>
            <p:cNvPr id="42" name="Rectangle 12"/>
            <p:cNvSpPr/>
            <p:nvPr/>
          </p:nvSpPr>
          <p:spPr>
            <a:xfrm>
              <a:off x="7245921" y="2987565"/>
              <a:ext cx="914400" cy="2638995"/>
            </a:xfrm>
            <a:prstGeom prst="rect">
              <a:avLst/>
            </a:prstGeom>
            <a:solidFill>
              <a:srgbClr val="64C7EA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13"/>
            <p:cNvSpPr/>
            <p:nvPr/>
          </p:nvSpPr>
          <p:spPr>
            <a:xfrm>
              <a:off x="7245921" y="5169360"/>
              <a:ext cx="914400" cy="914400"/>
            </a:xfrm>
            <a:prstGeom prst="ellipse">
              <a:avLst/>
            </a:prstGeom>
            <a:solidFill>
              <a:srgbClr val="198EB7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8159842" y="4305456"/>
            <a:ext cx="914400" cy="1522505"/>
            <a:chOff x="9948991" y="4548790"/>
            <a:chExt cx="914400" cy="1522505"/>
          </a:xfrm>
        </p:grpSpPr>
        <p:sp>
          <p:nvSpPr>
            <p:cNvPr id="58" name="Rectangle 12"/>
            <p:cNvSpPr/>
            <p:nvPr/>
          </p:nvSpPr>
          <p:spPr>
            <a:xfrm>
              <a:off x="9948991" y="4548790"/>
              <a:ext cx="914400" cy="1065305"/>
            </a:xfrm>
            <a:prstGeom prst="rect">
              <a:avLst/>
            </a:prstGeom>
            <a:solidFill>
              <a:srgbClr val="F52BA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13"/>
            <p:cNvSpPr/>
            <p:nvPr/>
          </p:nvSpPr>
          <p:spPr>
            <a:xfrm>
              <a:off x="9948991" y="5156895"/>
              <a:ext cx="914400" cy="914400"/>
            </a:xfrm>
            <a:prstGeom prst="ellipse">
              <a:avLst/>
            </a:prstGeom>
            <a:solidFill>
              <a:srgbClr val="8F075E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4" name="Ellipse 256"/>
          <p:cNvGrpSpPr>
            <a:grpSpLocks/>
          </p:cNvGrpSpPr>
          <p:nvPr/>
        </p:nvGrpSpPr>
        <p:grpSpPr bwMode="auto">
          <a:xfrm>
            <a:off x="6308294" y="5901755"/>
            <a:ext cx="1671717" cy="653558"/>
            <a:chOff x="4712208" y="4803648"/>
            <a:chExt cx="2822448" cy="621792"/>
          </a:xfrm>
        </p:grpSpPr>
        <p:pic>
          <p:nvPicPr>
            <p:cNvPr id="65" name="Ellipse 256"/>
            <p:cNvPicPr>
              <a:picLocks noChangeArrowheads="1"/>
            </p:cNvPicPr>
            <p:nvPr/>
          </p:nvPicPr>
          <p:blipFill>
            <a:blip r:embed="rId4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" name="Text Box 369"/>
            <p:cNvSpPr txBox="1">
              <a:spLocks noChangeArrowheads="1"/>
            </p:cNvSpPr>
            <p:nvPr/>
          </p:nvSpPr>
          <p:spPr bwMode="auto">
            <a:xfrm>
              <a:off x="5048563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grpSp>
        <p:nvGrpSpPr>
          <p:cNvPr id="67" name="Ellipse 256"/>
          <p:cNvGrpSpPr>
            <a:grpSpLocks/>
          </p:cNvGrpSpPr>
          <p:nvPr/>
        </p:nvGrpSpPr>
        <p:grpSpPr bwMode="auto">
          <a:xfrm>
            <a:off x="4721498" y="5895378"/>
            <a:ext cx="1671717" cy="653558"/>
            <a:chOff x="4712208" y="4803648"/>
            <a:chExt cx="2822448" cy="621792"/>
          </a:xfrm>
        </p:grpSpPr>
        <p:pic>
          <p:nvPicPr>
            <p:cNvPr id="68" name="Ellipse 256"/>
            <p:cNvPicPr>
              <a:picLocks noChangeArrowheads="1"/>
            </p:cNvPicPr>
            <p:nvPr/>
          </p:nvPicPr>
          <p:blipFill>
            <a:blip r:embed="rId4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9" name="Text Box 369"/>
            <p:cNvSpPr txBox="1">
              <a:spLocks noChangeArrowheads="1"/>
            </p:cNvSpPr>
            <p:nvPr/>
          </p:nvSpPr>
          <p:spPr bwMode="auto">
            <a:xfrm>
              <a:off x="5048563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70" name="Rectangle 30"/>
          <p:cNvSpPr/>
          <p:nvPr/>
        </p:nvSpPr>
        <p:spPr>
          <a:xfrm>
            <a:off x="4743451" y="2054423"/>
            <a:ext cx="1579006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862</a:t>
            </a:r>
          </a:p>
          <a:p>
            <a:pPr algn="ctr"/>
            <a:r>
              <a:rPr lang="ms-MY" sz="1400" dirty="0" smtClean="0">
                <a:latin typeface="Source Sans Pro" pitchFamily="34" charset="0"/>
              </a:rPr>
              <a:t>Improponibilidad</a:t>
            </a:r>
            <a:endParaRPr lang="ms-MY" sz="1400" dirty="0">
              <a:latin typeface="Source Sans Pro" pitchFamily="34" charset="0"/>
            </a:endParaRPr>
          </a:p>
        </p:txBody>
      </p:sp>
      <p:sp>
        <p:nvSpPr>
          <p:cNvPr id="72" name="Rectangle 30"/>
          <p:cNvSpPr/>
          <p:nvPr/>
        </p:nvSpPr>
        <p:spPr>
          <a:xfrm>
            <a:off x="7823012" y="3415109"/>
            <a:ext cx="1579006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254</a:t>
            </a:r>
          </a:p>
          <a:p>
            <a:pPr algn="ctr"/>
            <a:r>
              <a:rPr lang="ms-MY" sz="1400" dirty="0" smtClean="0">
                <a:latin typeface="Source Sans Pro" pitchFamily="34" charset="0"/>
              </a:rPr>
              <a:t>Incompetencias</a:t>
            </a:r>
            <a:endParaRPr lang="ms-MY" sz="1400" dirty="0">
              <a:latin typeface="Source Sans Pro" pitchFamily="34" charset="0"/>
            </a:endParaRPr>
          </a:p>
        </p:txBody>
      </p:sp>
      <p:sp>
        <p:nvSpPr>
          <p:cNvPr id="4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4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  <p:grpSp>
        <p:nvGrpSpPr>
          <p:cNvPr id="49" name="Ellipse 256"/>
          <p:cNvGrpSpPr>
            <a:grpSpLocks/>
          </p:cNvGrpSpPr>
          <p:nvPr/>
        </p:nvGrpSpPr>
        <p:grpSpPr bwMode="auto">
          <a:xfrm>
            <a:off x="9532789" y="5915045"/>
            <a:ext cx="1671717" cy="653558"/>
            <a:chOff x="4712208" y="4803648"/>
            <a:chExt cx="2822448" cy="621792"/>
          </a:xfrm>
        </p:grpSpPr>
        <p:pic>
          <p:nvPicPr>
            <p:cNvPr id="50" name="Ellipse 256"/>
            <p:cNvPicPr>
              <a:picLocks noChangeArrowheads="1"/>
            </p:cNvPicPr>
            <p:nvPr/>
          </p:nvPicPr>
          <p:blipFill>
            <a:blip r:embed="rId4">
              <a:lum brigh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208" y="4803648"/>
              <a:ext cx="2822448" cy="621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Text Box 369"/>
            <p:cNvSpPr txBox="1">
              <a:spLocks noChangeArrowheads="1"/>
            </p:cNvSpPr>
            <p:nvPr/>
          </p:nvSpPr>
          <p:spPr bwMode="auto">
            <a:xfrm>
              <a:off x="5048563" y="4897422"/>
              <a:ext cx="1985245" cy="434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endParaRPr lang="fr-FR" noProof="1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60" name="Rectangle 12"/>
          <p:cNvSpPr/>
          <p:nvPr/>
        </p:nvSpPr>
        <p:spPr>
          <a:xfrm>
            <a:off x="9807263" y="4865012"/>
            <a:ext cx="914400" cy="509293"/>
          </a:xfrm>
          <a:prstGeom prst="rect">
            <a:avLst/>
          </a:prstGeom>
          <a:solidFill>
            <a:srgbClr val="8064A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13"/>
          <p:cNvSpPr/>
          <p:nvPr/>
        </p:nvSpPr>
        <p:spPr>
          <a:xfrm>
            <a:off x="9807263" y="4900861"/>
            <a:ext cx="914400" cy="914400"/>
          </a:xfrm>
          <a:prstGeom prst="ellipse">
            <a:avLst/>
          </a:prstGeom>
          <a:solidFill>
            <a:srgbClr val="503D67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30"/>
          <p:cNvSpPr/>
          <p:nvPr/>
        </p:nvSpPr>
        <p:spPr>
          <a:xfrm>
            <a:off x="9470433" y="4169653"/>
            <a:ext cx="1579006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" pitchFamily="34" charset="0"/>
              </a:rPr>
              <a:t>132</a:t>
            </a:r>
          </a:p>
          <a:p>
            <a:pPr algn="ctr"/>
            <a:r>
              <a:rPr lang="ms-MY" sz="1400" dirty="0" smtClean="0">
                <a:latin typeface="Source Sans Pro" pitchFamily="34" charset="0"/>
              </a:rPr>
              <a:t>Improcedencias</a:t>
            </a:r>
            <a:endParaRPr lang="ms-MY" sz="1400" dirty="0">
              <a:latin typeface="Source Sans Pro" pitchFamily="34" charset="0"/>
            </a:endParaRPr>
          </a:p>
        </p:txBody>
      </p:sp>
      <p:grpSp>
        <p:nvGrpSpPr>
          <p:cNvPr id="78" name="77 Grupo"/>
          <p:cNvGrpSpPr/>
          <p:nvPr/>
        </p:nvGrpSpPr>
        <p:grpSpPr>
          <a:xfrm>
            <a:off x="8888426" y="6655469"/>
            <a:ext cx="2241784" cy="620112"/>
            <a:chOff x="8200077" y="6646713"/>
            <a:chExt cx="2241784" cy="620112"/>
          </a:xfrm>
        </p:grpSpPr>
        <p:grpSp>
          <p:nvGrpSpPr>
            <p:cNvPr id="79" name="Group 64"/>
            <p:cNvGrpSpPr/>
            <p:nvPr/>
          </p:nvGrpSpPr>
          <p:grpSpPr>
            <a:xfrm>
              <a:off x="8389764" y="6646713"/>
              <a:ext cx="2052097" cy="620112"/>
              <a:chOff x="1513650" y="1382143"/>
              <a:chExt cx="2052097" cy="620112"/>
            </a:xfrm>
          </p:grpSpPr>
          <p:sp>
            <p:nvSpPr>
              <p:cNvPr id="81" name="TextBox 65"/>
              <p:cNvSpPr txBox="1"/>
              <p:nvPr/>
            </p:nvSpPr>
            <p:spPr>
              <a:xfrm>
                <a:off x="1513650" y="1382143"/>
                <a:ext cx="18133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err="1" smtClean="0">
                    <a:solidFill>
                      <a:schemeClr val="tx2"/>
                    </a:solidFill>
                    <a:latin typeface="Source Sans Pro" panose="020B0503030403020204" pitchFamily="34" charset="0"/>
                  </a:rPr>
                  <a:t>Improcedencias</a:t>
                </a:r>
                <a:endParaRPr lang="en-GB" sz="1800" dirty="0">
                  <a:solidFill>
                    <a:schemeClr val="tx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82" name="Rectangle 66"/>
              <p:cNvSpPr/>
              <p:nvPr/>
            </p:nvSpPr>
            <p:spPr>
              <a:xfrm>
                <a:off x="1513651" y="1709867"/>
                <a:ext cx="2052096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endParaRPr lang="en-GB" sz="1300" dirty="0"/>
              </a:p>
            </p:txBody>
          </p:sp>
        </p:grpSp>
        <p:sp>
          <p:nvSpPr>
            <p:cNvPr id="80" name="Oval 34"/>
            <p:cNvSpPr/>
            <p:nvPr/>
          </p:nvSpPr>
          <p:spPr>
            <a:xfrm>
              <a:off x="8200077" y="6799485"/>
              <a:ext cx="188925" cy="183708"/>
            </a:xfrm>
            <a:prstGeom prst="ellipse">
              <a:avLst/>
            </a:prstGeom>
            <a:solidFill>
              <a:srgbClr val="503D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66" y="181869"/>
            <a:ext cx="935939" cy="939058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647435" y="1188933"/>
            <a:ext cx="10758950" cy="10762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Gráfica </a:t>
            </a:r>
            <a:r>
              <a:rPr lang="es-SV" sz="1800" b="1" dirty="0" smtClean="0">
                <a:latin typeface="Source Sans Pro Light" pitchFamily="34" charset="0"/>
              </a:rPr>
              <a:t>7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>
                <a:latin typeface="Source Sans Pro Light" pitchFamily="34" charset="0"/>
              </a:rPr>
              <a:t>Número de medidas cautelares dictadas por Junta de </a:t>
            </a:r>
            <a:r>
              <a:rPr lang="es-SV" sz="1800" b="1" dirty="0" smtClean="0">
                <a:latin typeface="Source Sans Pro Light" pitchFamily="34" charset="0"/>
              </a:rPr>
              <a:t>Protección.</a:t>
            </a:r>
            <a:endParaRPr lang="es-SV" sz="1800" b="1" dirty="0">
              <a:latin typeface="Source Sans Pro Light" pitchFamily="34" charset="0"/>
            </a:endParaRPr>
          </a:p>
          <a:p>
            <a:pPr marL="342900" lvl="0" indent="-342900"/>
            <a:r>
              <a:rPr lang="es-SV" sz="1800" b="1" dirty="0" smtClean="0">
                <a:latin typeface="Source Sans Pro Light" pitchFamily="34" charset="0"/>
              </a:rPr>
              <a:t>Enero – mayo 2016</a:t>
            </a:r>
            <a:endParaRPr lang="es-SV" sz="1800" b="1" dirty="0">
              <a:latin typeface="Source Sans Pro Light" pitchFamily="34" charset="0"/>
            </a:endParaRPr>
          </a:p>
        </p:txBody>
      </p:sp>
      <p:sp>
        <p:nvSpPr>
          <p:cNvPr id="8" name="Rectangle 91"/>
          <p:cNvSpPr/>
          <p:nvPr/>
        </p:nvSpPr>
        <p:spPr>
          <a:xfrm>
            <a:off x="761058" y="7239167"/>
            <a:ext cx="228055" cy="1073665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Rectangle 92"/>
          <p:cNvSpPr/>
          <p:nvPr/>
        </p:nvSpPr>
        <p:spPr>
          <a:xfrm>
            <a:off x="1160852" y="7281116"/>
            <a:ext cx="10113374" cy="1094611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Calibri Light" panose="020F0302020204030204" pitchFamily="34" charset="0"/>
              </a:rPr>
              <a:t>Medidas </a:t>
            </a:r>
            <a:r>
              <a:rPr lang="es-SV" sz="1300" b="1" dirty="0">
                <a:latin typeface="Calibri Light" panose="020F0302020204030204" pitchFamily="34" charset="0"/>
              </a:rPr>
              <a:t>cautelares: </a:t>
            </a:r>
            <a:r>
              <a:rPr lang="es-SV" sz="1300" dirty="0">
                <a:latin typeface="Calibri Light" panose="020F0302020204030204" pitchFamily="34" charset="0"/>
              </a:rPr>
              <a:t>medidas de protección dictadas en cualquier etapa de procedimiento </a:t>
            </a:r>
            <a:r>
              <a:rPr lang="es-SV" sz="1300" dirty="0" smtClean="0">
                <a:latin typeface="Calibri Light" panose="020F0302020204030204" pitchFamily="34" charset="0"/>
              </a:rPr>
              <a:t>administrativo </a:t>
            </a:r>
            <a:r>
              <a:rPr lang="es-SV" sz="1300" dirty="0">
                <a:latin typeface="Calibri Light" panose="020F0302020204030204" pitchFamily="34" charset="0"/>
              </a:rPr>
              <a:t>antes de la audiencia única, para la adecuada protección de los derechos de niñas, niños y adolescentes. Estas pueden ser: </a:t>
            </a:r>
            <a:r>
              <a:rPr lang="es-SV" sz="1300" dirty="0" smtClean="0">
                <a:latin typeface="Calibri Light" panose="020F0302020204030204" pitchFamily="34" charset="0"/>
              </a:rPr>
              <a:t>orden </a:t>
            </a:r>
            <a:r>
              <a:rPr lang="es-SV" sz="1300" dirty="0">
                <a:latin typeface="Calibri Light" panose="020F0302020204030204" pitchFamily="34" charset="0"/>
              </a:rPr>
              <a:t>de tratamiento medico, orden de matricula, evaluación psicológica entre otras. </a:t>
            </a:r>
            <a:endParaRPr lang="es-SV" sz="1300" dirty="0" smtClean="0">
              <a:latin typeface="Calibri Light" panose="020F03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cap="small" dirty="0">
              <a:latin typeface="Calibri Light" panose="020F0302020204030204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Calibri Light" panose="020F0302020204030204" pitchFamily="34" charset="0"/>
                <a:cs typeface="Arial" pitchFamily="34" charset="0"/>
              </a:rPr>
              <a:t>* JP = </a:t>
            </a:r>
            <a:r>
              <a:rPr lang="es-SV" sz="1300" dirty="0">
                <a:latin typeface="Calibri Light" panose="020F0302020204030204" pitchFamily="34" charset="0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179466" y="2080854"/>
            <a:ext cx="11670824" cy="4926274"/>
            <a:chOff x="179466" y="2233251"/>
            <a:chExt cx="11670824" cy="4926274"/>
          </a:xfrm>
        </p:grpSpPr>
        <p:sp>
          <p:nvSpPr>
            <p:cNvPr id="41" name="Freeform 5"/>
            <p:cNvSpPr>
              <a:spLocks/>
            </p:cNvSpPr>
            <p:nvPr/>
          </p:nvSpPr>
          <p:spPr bwMode="auto">
            <a:xfrm>
              <a:off x="179466" y="5144551"/>
              <a:ext cx="11670824" cy="1108586"/>
            </a:xfrm>
            <a:custGeom>
              <a:avLst/>
              <a:gdLst>
                <a:gd name="T0" fmla="*/ 5805 w 5805"/>
                <a:gd name="T1" fmla="*/ 401 h 401"/>
                <a:gd name="T2" fmla="*/ 0 w 5805"/>
                <a:gd name="T3" fmla="*/ 401 h 401"/>
                <a:gd name="T4" fmla="*/ 280 w 5805"/>
                <a:gd name="T5" fmla="*/ 0 h 401"/>
                <a:gd name="T6" fmla="*/ 5508 w 5805"/>
                <a:gd name="T7" fmla="*/ 0 h 401"/>
                <a:gd name="T8" fmla="*/ 5805 w 5805"/>
                <a:gd name="T9" fmla="*/ 401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05" h="401">
                  <a:moveTo>
                    <a:pt x="5805" y="401"/>
                  </a:moveTo>
                  <a:lnTo>
                    <a:pt x="0" y="401"/>
                  </a:lnTo>
                  <a:lnTo>
                    <a:pt x="280" y="0"/>
                  </a:lnTo>
                  <a:lnTo>
                    <a:pt x="5508" y="0"/>
                  </a:lnTo>
                  <a:lnTo>
                    <a:pt x="5805" y="401"/>
                  </a:lnTo>
                  <a:close/>
                </a:path>
              </a:pathLst>
            </a:custGeom>
            <a:solidFill>
              <a:schemeClr val="bg1">
                <a:lumMod val="50000"/>
                <a:alpha val="45000"/>
              </a:schemeClr>
            </a:solidFill>
            <a:ln>
              <a:noFill/>
            </a:ln>
            <a:effectLst>
              <a:softEdge rad="3175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aphicFrame>
          <p:nvGraphicFramePr>
            <p:cNvPr id="2" name="1 Gráfico"/>
            <p:cNvGraphicFramePr/>
            <p:nvPr>
              <p:extLst>
                <p:ext uri="{D42A27DB-BD31-4B8C-83A1-F6EECF244321}">
                  <p14:modId xmlns:p14="http://schemas.microsoft.com/office/powerpoint/2010/main" val="2568542174"/>
                </p:ext>
              </p:extLst>
            </p:nvPr>
          </p:nvGraphicFramePr>
          <p:xfrm>
            <a:off x="473026" y="2233251"/>
            <a:ext cx="10801200" cy="49262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2" name="Oval 34"/>
            <p:cNvSpPr/>
            <p:nvPr/>
          </p:nvSpPr>
          <p:spPr>
            <a:xfrm>
              <a:off x="3569370" y="6819331"/>
              <a:ext cx="188925" cy="183708"/>
            </a:xfrm>
            <a:prstGeom prst="ellipse">
              <a:avLst/>
            </a:prstGeom>
            <a:solidFill>
              <a:srgbClr val="EC6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4" name="13 Conector recto"/>
          <p:cNvCxnSpPr/>
          <p:nvPr/>
        </p:nvCxnSpPr>
        <p:spPr>
          <a:xfrm>
            <a:off x="1270834" y="8095629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77889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2016, Unidad de Información y Análisis, Subdirección de Políticas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118630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3e12654892ab527ac8e975af51999699e8d51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6758</TotalTime>
  <Words>1642</Words>
  <Application>Microsoft Office PowerPoint</Application>
  <PresentationFormat>Doble carta (432 x 279 mm)</PresentationFormat>
  <Paragraphs>259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4" baseType="lpstr">
      <vt:lpstr>MS PGothic</vt:lpstr>
      <vt:lpstr>宋体</vt:lpstr>
      <vt:lpstr>Arial</vt:lpstr>
      <vt:lpstr>Calibri</vt:lpstr>
      <vt:lpstr>Calibri Light</vt:lpstr>
      <vt:lpstr>Gill Sans</vt:lpstr>
      <vt:lpstr>Hiragino Sans GB W3</vt:lpstr>
      <vt:lpstr>Roboto</vt:lpstr>
      <vt:lpstr>Source Sans Pro</vt:lpstr>
      <vt:lpstr>Source Sans Pro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Morales</dc:creator>
  <cp:lastModifiedBy>Maria Ines MH. Hernandez Vidal</cp:lastModifiedBy>
  <cp:revision>356</cp:revision>
  <cp:lastPrinted>2016-08-15T21:28:56Z</cp:lastPrinted>
  <dcterms:created xsi:type="dcterms:W3CDTF">2015-07-24T17:11:36Z</dcterms:created>
  <dcterms:modified xsi:type="dcterms:W3CDTF">2016-08-17T16:11:48Z</dcterms:modified>
</cp:coreProperties>
</file>