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335" r:id="rId3"/>
    <p:sldId id="337" r:id="rId4"/>
    <p:sldId id="340" r:id="rId5"/>
    <p:sldId id="384" r:id="rId6"/>
    <p:sldId id="349" r:id="rId7"/>
    <p:sldId id="385" r:id="rId8"/>
    <p:sldId id="347" r:id="rId9"/>
    <p:sldId id="386" r:id="rId10"/>
    <p:sldId id="341" r:id="rId11"/>
    <p:sldId id="342" r:id="rId12"/>
    <p:sldId id="344" r:id="rId13"/>
    <p:sldId id="390" r:id="rId14"/>
    <p:sldId id="387" r:id="rId15"/>
    <p:sldId id="389" r:id="rId16"/>
    <p:sldId id="388" r:id="rId17"/>
    <p:sldId id="392" r:id="rId18"/>
    <p:sldId id="391" r:id="rId19"/>
    <p:sldId id="394" r:id="rId20"/>
    <p:sldId id="393" r:id="rId21"/>
    <p:sldId id="345" r:id="rId22"/>
    <p:sldId id="395" r:id="rId23"/>
    <p:sldId id="396" r:id="rId24"/>
    <p:sldId id="397" r:id="rId25"/>
    <p:sldId id="398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%20Lopez\Desktop\MINEC-CONAMYPE\Desarrollo\estadisticas%20Ahua_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%20Lopez\Desktop\MINEC-CONAMYPE\Desarrollo\estadisticas%20Ahua_S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Hoja1!$A$15:$L$15</c:f>
              <c:strCache>
                <c:ptCount val="12"/>
                <c:pt idx="0">
                  <c:v>Agricultura y Ganadería</c:v>
                </c:pt>
                <c:pt idx="1">
                  <c:v>Pesca</c:v>
                </c:pt>
                <c:pt idx="2">
                  <c:v>Ind Manufact</c:v>
                </c:pt>
                <c:pt idx="3">
                  <c:v>Suministro  Electricidad, Gas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Transporte</c:v>
                </c:pt>
                <c:pt idx="7">
                  <c:v>Intermediarios Financieros</c:v>
                </c:pt>
                <c:pt idx="8">
                  <c:v>Administración Pública</c:v>
                </c:pt>
                <c:pt idx="9">
                  <c:v>Enseñanza</c:v>
                </c:pt>
                <c:pt idx="10">
                  <c:v>Servicios Comunales</c:v>
                </c:pt>
                <c:pt idx="11">
                  <c:v>Servicio Doméstico</c:v>
                </c:pt>
              </c:strCache>
            </c:strRef>
          </c:cat>
          <c:val>
            <c:numRef>
              <c:f>Hoja1!$A$16:$L$16</c:f>
              <c:numCache>
                <c:formatCode>#,##0</c:formatCode>
                <c:ptCount val="12"/>
                <c:pt idx="0">
                  <c:v>36130</c:v>
                </c:pt>
                <c:pt idx="1">
                  <c:v>647</c:v>
                </c:pt>
                <c:pt idx="2">
                  <c:v>5110</c:v>
                </c:pt>
                <c:pt idx="3">
                  <c:v>271</c:v>
                </c:pt>
                <c:pt idx="4">
                  <c:v>3504</c:v>
                </c:pt>
                <c:pt idx="5">
                  <c:v>10944</c:v>
                </c:pt>
                <c:pt idx="6">
                  <c:v>1667</c:v>
                </c:pt>
                <c:pt idx="7">
                  <c:v>3362</c:v>
                </c:pt>
                <c:pt idx="8">
                  <c:v>4124</c:v>
                </c:pt>
                <c:pt idx="9">
                  <c:v>980</c:v>
                </c:pt>
                <c:pt idx="10">
                  <c:v>2962</c:v>
                </c:pt>
                <c:pt idx="11">
                  <c:v>6328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5576944"/>
        <c:axId val="175577504"/>
        <c:axId val="0"/>
      </c:bar3DChart>
      <c:catAx>
        <c:axId val="17557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577504"/>
        <c:crosses val="autoZero"/>
        <c:auto val="1"/>
        <c:lblAlgn val="ctr"/>
        <c:lblOffset val="100"/>
        <c:noMultiLvlLbl val="0"/>
      </c:catAx>
      <c:valAx>
        <c:axId val="17557750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17557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Hoja1!$A$15:$M$15</c:f>
              <c:strCache>
                <c:ptCount val="13"/>
                <c:pt idx="0">
                  <c:v>Agricultura y Ganadería</c:v>
                </c:pt>
                <c:pt idx="1">
                  <c:v>Pesca</c:v>
                </c:pt>
                <c:pt idx="2">
                  <c:v>Ind Manufact</c:v>
                </c:pt>
                <c:pt idx="3">
                  <c:v>Suministro  Electricidad, Gas y Agua</c:v>
                </c:pt>
                <c:pt idx="4">
                  <c:v>Construcción</c:v>
                </c:pt>
                <c:pt idx="5">
                  <c:v>Comercio</c:v>
                </c:pt>
                <c:pt idx="6">
                  <c:v>Transporte</c:v>
                </c:pt>
                <c:pt idx="7">
                  <c:v>Intermediarios Financieros</c:v>
                </c:pt>
                <c:pt idx="8">
                  <c:v>Administración Pública</c:v>
                </c:pt>
                <c:pt idx="9">
                  <c:v>Enseñanza</c:v>
                </c:pt>
                <c:pt idx="10">
                  <c:v>Servicios Comunales</c:v>
                </c:pt>
                <c:pt idx="11">
                  <c:v>Servicio Doméstico</c:v>
                </c:pt>
                <c:pt idx="12">
                  <c:v>Otros</c:v>
                </c:pt>
              </c:strCache>
            </c:strRef>
          </c:cat>
          <c:val>
            <c:numRef>
              <c:f>Hoja1!$A$19:$M$19</c:f>
              <c:numCache>
                <c:formatCode>#,##0</c:formatCode>
                <c:ptCount val="13"/>
                <c:pt idx="0">
                  <c:v>33492</c:v>
                </c:pt>
                <c:pt idx="1">
                  <c:v>775</c:v>
                </c:pt>
                <c:pt idx="2">
                  <c:v>8688</c:v>
                </c:pt>
                <c:pt idx="3">
                  <c:v>761</c:v>
                </c:pt>
                <c:pt idx="4">
                  <c:v>3640</c:v>
                </c:pt>
                <c:pt idx="5">
                  <c:v>15968</c:v>
                </c:pt>
                <c:pt idx="6">
                  <c:v>1536</c:v>
                </c:pt>
                <c:pt idx="7">
                  <c:v>3072</c:v>
                </c:pt>
                <c:pt idx="8">
                  <c:v>3210</c:v>
                </c:pt>
                <c:pt idx="9">
                  <c:v>74</c:v>
                </c:pt>
                <c:pt idx="10">
                  <c:v>3467</c:v>
                </c:pt>
                <c:pt idx="11">
                  <c:v>6652</c:v>
                </c:pt>
                <c:pt idx="12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5579744"/>
        <c:axId val="173119136"/>
        <c:axId val="0"/>
      </c:bar3DChart>
      <c:catAx>
        <c:axId val="175579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3119136"/>
        <c:crosses val="autoZero"/>
        <c:auto val="1"/>
        <c:lblAlgn val="ctr"/>
        <c:lblOffset val="100"/>
        <c:noMultiLvlLbl val="0"/>
      </c:catAx>
      <c:valAx>
        <c:axId val="1731191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17557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26209192681724"/>
          <c:y val="0.19058935440604391"/>
          <c:w val="0.57479127385066042"/>
          <c:h val="0.6291000001670316"/>
        </c:manualLayout>
      </c:layout>
      <c:pie3DChart>
        <c:varyColors val="1"/>
        <c:ser>
          <c:idx val="0"/>
          <c:order val="0"/>
          <c:tx>
            <c:strRef>
              <c:f>Hoja1!$B$4:$B$13</c:f>
              <c:strCache>
                <c:ptCount val="1"/>
                <c:pt idx="0">
                  <c:v>17 5 15 4 3 8 15 12 70 13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7815267200133319E-2"/>
                  <c:y val="4.29571948039800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60437366205373"/>
                  <c:y val="5.378000932036500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930250177132435"/>
                  <c:y val="-3.65686525057250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128016892625262E-2"/>
                  <c:y val="-0.105731879668887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665923074818295"/>
                  <c:y val="-3.97744070794686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981261155424584"/>
                  <c:y val="-6.3639051327149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179312059291552"/>
                  <c:y val="2.41828395043169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484860797213504E-2"/>
                  <c:y val="0.193902635592102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3132279517691939E-2"/>
                  <c:y val="2.12267817484352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492333195192838E-3"/>
                  <c:y val="5.96615687462144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S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Hoja1!$C$4:$C$13</c:f>
              <c:strCache>
                <c:ptCount val="10"/>
                <c:pt idx="0">
                  <c:v>Cooperativas de Pesca Artesanal</c:v>
                </c:pt>
                <c:pt idx="1">
                  <c:v>Comunidades de Pesca Artesanal no asociadas</c:v>
                </c:pt>
                <c:pt idx="2">
                  <c:v>Microempresas acuícolas (Tilapia)</c:v>
                </c:pt>
                <c:pt idx="3">
                  <c:v>Empresas de Lácteos</c:v>
                </c:pt>
                <c:pt idx="4">
                  <c:v>Comunidades/empresas de ganado lechero</c:v>
                </c:pt>
                <c:pt idx="5">
                  <c:v>Grupos productores de hortalizas</c:v>
                </c:pt>
                <c:pt idx="6">
                  <c:v>CDT/negocios de turismo</c:v>
                </c:pt>
                <c:pt idx="7">
                  <c:v>Negocios formales/semi en Los Cóbanos</c:v>
                </c:pt>
                <c:pt idx="8">
                  <c:v>Negocios informales en Los Cóbanos</c:v>
                </c:pt>
                <c:pt idx="9">
                  <c:v>Negocios de Comercialización de Lácteos</c:v>
                </c:pt>
              </c:strCache>
            </c:strRef>
          </c:cat>
          <c:val>
            <c:numRef>
              <c:f>Hoja1!$B$4:$B$13</c:f>
              <c:numCache>
                <c:formatCode>General</c:formatCode>
                <c:ptCount val="10"/>
                <c:pt idx="0">
                  <c:v>17</c:v>
                </c:pt>
                <c:pt idx="1">
                  <c:v>5</c:v>
                </c:pt>
                <c:pt idx="2">
                  <c:v>15</c:v>
                </c:pt>
                <c:pt idx="3">
                  <c:v>4</c:v>
                </c:pt>
                <c:pt idx="4">
                  <c:v>3</c:v>
                </c:pt>
                <c:pt idx="5">
                  <c:v>8</c:v>
                </c:pt>
                <c:pt idx="6">
                  <c:v>15</c:v>
                </c:pt>
                <c:pt idx="7">
                  <c:v>12</c:v>
                </c:pt>
                <c:pt idx="8">
                  <c:v>70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Calibri Light" pitchFamily="34" charset="0"/>
          <a:cs typeface="Calibri Light" pitchFamily="34" charset="0"/>
        </a:defRPr>
      </a:pPr>
      <a:endParaRPr lang="es-S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672B9-A26D-B145-B9D8-66D59CED022E}" type="doc">
      <dgm:prSet loTypeId="urn:microsoft.com/office/officeart/2005/8/layout/chevron2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7B493C1B-8506-A14A-B343-354701827AAF}">
      <dgm:prSet phldrT="[Texto]" custT="1"/>
      <dgm:spPr>
        <a:solidFill>
          <a:srgbClr val="7BA79D"/>
        </a:solidFill>
        <a:ln>
          <a:solidFill>
            <a:srgbClr val="7BA79D"/>
          </a:solidFill>
        </a:ln>
      </dgm:spPr>
      <dgm:t>
        <a:bodyPr/>
        <a:lstStyle/>
        <a:p>
          <a:r>
            <a:rPr lang="es-ES_tradnl" sz="1100" b="1" dirty="0" smtClean="0">
              <a:solidFill>
                <a:schemeClr val="tx1"/>
              </a:solidFill>
            </a:rPr>
            <a:t>Fase Preparatoria y de planificación</a:t>
          </a:r>
          <a:endParaRPr lang="es-ES_tradnl" sz="1100" b="1" dirty="0">
            <a:solidFill>
              <a:schemeClr val="tx1"/>
            </a:solidFill>
          </a:endParaRPr>
        </a:p>
      </dgm:t>
    </dgm:pt>
    <dgm:pt modelId="{CC81AC19-BA81-2F43-9C94-2F404C9EEC89}" type="parTrans" cxnId="{AE073B87-8F73-8B41-911E-E69F41EC830F}">
      <dgm:prSet/>
      <dgm:spPr/>
      <dgm:t>
        <a:bodyPr/>
        <a:lstStyle/>
        <a:p>
          <a:endParaRPr lang="es-ES_tradnl"/>
        </a:p>
      </dgm:t>
    </dgm:pt>
    <dgm:pt modelId="{48792806-6CF5-A944-ADD6-CCED5AD431DB}" type="sibTrans" cxnId="{AE073B87-8F73-8B41-911E-E69F41EC830F}">
      <dgm:prSet/>
      <dgm:spPr/>
      <dgm:t>
        <a:bodyPr/>
        <a:lstStyle/>
        <a:p>
          <a:endParaRPr lang="es-ES_tradnl"/>
        </a:p>
      </dgm:t>
    </dgm:pt>
    <dgm:pt modelId="{71269715-5C03-CA42-9C87-1E6221C98731}">
      <dgm:prSet phldrT="[Texto]" custT="1"/>
      <dgm:spPr>
        <a:ln>
          <a:solidFill>
            <a:srgbClr val="7BA79D"/>
          </a:solidFill>
        </a:ln>
      </dgm:spPr>
      <dgm:t>
        <a:bodyPr/>
        <a:lstStyle/>
        <a:p>
          <a:r>
            <a:rPr lang="es-ES_tradnl" sz="1200" dirty="0" smtClean="0"/>
            <a:t>Conciliación de expectativas.</a:t>
          </a:r>
          <a:endParaRPr lang="es-ES_tradnl" sz="1200" dirty="0"/>
        </a:p>
      </dgm:t>
    </dgm:pt>
    <dgm:pt modelId="{E89A75BA-C3A1-5947-ADA1-340293EE5FEB}" type="parTrans" cxnId="{6D4F2521-2915-CE45-83C8-374972E49E56}">
      <dgm:prSet/>
      <dgm:spPr/>
      <dgm:t>
        <a:bodyPr/>
        <a:lstStyle/>
        <a:p>
          <a:endParaRPr lang="es-ES_tradnl"/>
        </a:p>
      </dgm:t>
    </dgm:pt>
    <dgm:pt modelId="{1964E687-DB10-CF48-AC3B-CB060C93A9D0}" type="sibTrans" cxnId="{6D4F2521-2915-CE45-83C8-374972E49E56}">
      <dgm:prSet/>
      <dgm:spPr/>
      <dgm:t>
        <a:bodyPr/>
        <a:lstStyle/>
        <a:p>
          <a:endParaRPr lang="es-ES_tradnl"/>
        </a:p>
      </dgm:t>
    </dgm:pt>
    <dgm:pt modelId="{209EBC40-E43D-F246-A0B2-3CA435A2CFBD}">
      <dgm:prSet phldrT="[Texto]" custT="1"/>
      <dgm:spPr>
        <a:ln>
          <a:solidFill>
            <a:srgbClr val="7BA79D"/>
          </a:solidFill>
        </a:ln>
      </dgm:spPr>
      <dgm:t>
        <a:bodyPr/>
        <a:lstStyle/>
        <a:p>
          <a:r>
            <a:rPr lang="es-ES_tradnl" sz="1200" dirty="0" smtClean="0"/>
            <a:t>Recopilación y análisis de información secundaria.</a:t>
          </a:r>
          <a:endParaRPr lang="es-ES_tradnl" sz="1200" dirty="0"/>
        </a:p>
      </dgm:t>
    </dgm:pt>
    <dgm:pt modelId="{577CAB56-6553-0047-8BCF-18920CE178F9}" type="parTrans" cxnId="{553B06DF-3D48-224F-92A4-D726BE190E58}">
      <dgm:prSet/>
      <dgm:spPr/>
      <dgm:t>
        <a:bodyPr/>
        <a:lstStyle/>
        <a:p>
          <a:endParaRPr lang="es-ES_tradnl"/>
        </a:p>
      </dgm:t>
    </dgm:pt>
    <dgm:pt modelId="{3A5A1A82-8383-574E-942A-1C68F9B7C496}" type="sibTrans" cxnId="{553B06DF-3D48-224F-92A4-D726BE190E58}">
      <dgm:prSet/>
      <dgm:spPr/>
      <dgm:t>
        <a:bodyPr/>
        <a:lstStyle/>
        <a:p>
          <a:endParaRPr lang="es-ES_tradnl"/>
        </a:p>
      </dgm:t>
    </dgm:pt>
    <dgm:pt modelId="{6C09893F-14F2-E648-80A9-690DC6B0AD34}">
      <dgm:prSet phldrT="[Texto]" custT="1"/>
      <dgm:spPr>
        <a:solidFill>
          <a:srgbClr val="7FA382"/>
        </a:solidFill>
        <a:ln>
          <a:solidFill>
            <a:srgbClr val="7FA382"/>
          </a:solidFill>
        </a:ln>
      </dgm:spPr>
      <dgm:t>
        <a:bodyPr/>
        <a:lstStyle/>
        <a:p>
          <a:r>
            <a:rPr lang="es-ES_tradnl" sz="1100" b="1" dirty="0" smtClean="0">
              <a:solidFill>
                <a:schemeClr val="tx1"/>
              </a:solidFill>
            </a:rPr>
            <a:t>Fase Campo</a:t>
          </a:r>
          <a:endParaRPr lang="es-ES_tradnl" sz="1100" b="1" dirty="0">
            <a:solidFill>
              <a:schemeClr val="tx1"/>
            </a:solidFill>
          </a:endParaRPr>
        </a:p>
      </dgm:t>
    </dgm:pt>
    <dgm:pt modelId="{B4766828-C407-7048-9B20-36A151114812}" type="parTrans" cxnId="{5D9B2EAC-1EFC-3046-A04B-81D41694F0C4}">
      <dgm:prSet/>
      <dgm:spPr/>
      <dgm:t>
        <a:bodyPr/>
        <a:lstStyle/>
        <a:p>
          <a:endParaRPr lang="es-ES_tradnl"/>
        </a:p>
      </dgm:t>
    </dgm:pt>
    <dgm:pt modelId="{7FE43DA9-B38B-8741-946E-CDCBFCD2FC10}" type="sibTrans" cxnId="{5D9B2EAC-1EFC-3046-A04B-81D41694F0C4}">
      <dgm:prSet/>
      <dgm:spPr/>
      <dgm:t>
        <a:bodyPr/>
        <a:lstStyle/>
        <a:p>
          <a:endParaRPr lang="es-ES_tradnl"/>
        </a:p>
      </dgm:t>
    </dgm:pt>
    <dgm:pt modelId="{C9CF59A8-EEC3-9045-A83C-16206766EF6C}">
      <dgm:prSet phldrT="[Texto]" custT="1"/>
      <dgm:spPr>
        <a:ln>
          <a:solidFill>
            <a:srgbClr val="7FA382"/>
          </a:solidFill>
        </a:ln>
      </dgm:spPr>
      <dgm:t>
        <a:bodyPr/>
        <a:lstStyle/>
        <a:p>
          <a:r>
            <a:rPr lang="es-ES_tradnl" sz="1200" dirty="0" smtClean="0"/>
            <a:t>Contacto con referentes locales de los municipios de intervención.</a:t>
          </a:r>
          <a:endParaRPr lang="es-ES_tradnl" sz="1200" dirty="0"/>
        </a:p>
      </dgm:t>
    </dgm:pt>
    <dgm:pt modelId="{AE8DFCA7-8FA5-9546-AD80-205C3367DD8A}" type="parTrans" cxnId="{F1379655-9DB2-724B-9457-7F4E15C53789}">
      <dgm:prSet/>
      <dgm:spPr/>
      <dgm:t>
        <a:bodyPr/>
        <a:lstStyle/>
        <a:p>
          <a:endParaRPr lang="es-ES_tradnl"/>
        </a:p>
      </dgm:t>
    </dgm:pt>
    <dgm:pt modelId="{D0F39276-E5FE-DF43-8C0C-30C202D6157A}" type="sibTrans" cxnId="{F1379655-9DB2-724B-9457-7F4E15C53789}">
      <dgm:prSet/>
      <dgm:spPr/>
      <dgm:t>
        <a:bodyPr/>
        <a:lstStyle/>
        <a:p>
          <a:endParaRPr lang="es-ES_tradnl"/>
        </a:p>
      </dgm:t>
    </dgm:pt>
    <dgm:pt modelId="{F8D539F8-3A8F-CD48-BB32-0916662633D1}">
      <dgm:prSet phldrT="[Texto]" custT="1"/>
      <dgm:spPr>
        <a:solidFill>
          <a:srgbClr val="94A084"/>
        </a:solidFill>
        <a:ln>
          <a:solidFill>
            <a:srgbClr val="94A084"/>
          </a:solidFill>
        </a:ln>
      </dgm:spPr>
      <dgm:t>
        <a:bodyPr/>
        <a:lstStyle/>
        <a:p>
          <a:r>
            <a:rPr lang="es-ES_tradnl" sz="1100" b="1" dirty="0" smtClean="0">
              <a:solidFill>
                <a:schemeClr val="tx1"/>
              </a:solidFill>
            </a:rPr>
            <a:t>Fase de Análisis</a:t>
          </a:r>
          <a:endParaRPr lang="es-ES_tradnl" sz="1100" b="1" dirty="0">
            <a:solidFill>
              <a:schemeClr val="tx1"/>
            </a:solidFill>
          </a:endParaRPr>
        </a:p>
      </dgm:t>
    </dgm:pt>
    <dgm:pt modelId="{5B785C10-E393-684E-AAB9-C614F782B679}" type="parTrans" cxnId="{79973E69-4224-F44B-879E-023788DDE4C1}">
      <dgm:prSet/>
      <dgm:spPr/>
      <dgm:t>
        <a:bodyPr/>
        <a:lstStyle/>
        <a:p>
          <a:endParaRPr lang="es-ES_tradnl"/>
        </a:p>
      </dgm:t>
    </dgm:pt>
    <dgm:pt modelId="{5849854E-C968-7C45-968C-4BD245B3AB82}" type="sibTrans" cxnId="{79973E69-4224-F44B-879E-023788DDE4C1}">
      <dgm:prSet/>
      <dgm:spPr/>
      <dgm:t>
        <a:bodyPr/>
        <a:lstStyle/>
        <a:p>
          <a:endParaRPr lang="es-ES_tradnl"/>
        </a:p>
      </dgm:t>
    </dgm:pt>
    <dgm:pt modelId="{CB60FEDF-E813-B241-97D5-8AF95E123FE8}">
      <dgm:prSet phldrT="[Texto]" custT="1"/>
      <dgm:spPr>
        <a:ln>
          <a:solidFill>
            <a:srgbClr val="94A084"/>
          </a:solidFill>
        </a:ln>
      </dgm:spPr>
      <dgm:t>
        <a:bodyPr/>
        <a:lstStyle/>
        <a:p>
          <a:r>
            <a:rPr lang="es-ES_tradnl" sz="1200" dirty="0" smtClean="0"/>
            <a:t>Formulación de la estrategia para el desarrollo de emprendimientos y aprovechar las potencialidades y oportunidades económicas.</a:t>
          </a:r>
          <a:endParaRPr lang="es-ES_tradnl" sz="1200" dirty="0"/>
        </a:p>
      </dgm:t>
    </dgm:pt>
    <dgm:pt modelId="{5A5326E0-528D-4242-93FA-B38217896CC3}" type="parTrans" cxnId="{BC1EFFD4-4E36-8547-9296-46E4668DED9A}">
      <dgm:prSet/>
      <dgm:spPr/>
      <dgm:t>
        <a:bodyPr/>
        <a:lstStyle/>
        <a:p>
          <a:endParaRPr lang="es-ES_tradnl"/>
        </a:p>
      </dgm:t>
    </dgm:pt>
    <dgm:pt modelId="{5921571E-73AE-9A41-83BF-AD54970D5487}" type="sibTrans" cxnId="{BC1EFFD4-4E36-8547-9296-46E4668DED9A}">
      <dgm:prSet/>
      <dgm:spPr/>
      <dgm:t>
        <a:bodyPr/>
        <a:lstStyle/>
        <a:p>
          <a:endParaRPr lang="es-ES_tradnl"/>
        </a:p>
      </dgm:t>
    </dgm:pt>
    <dgm:pt modelId="{54444AD7-976C-894C-9B01-0CCF44EDC217}">
      <dgm:prSet custT="1"/>
      <dgm:spPr>
        <a:solidFill>
          <a:srgbClr val="968C8C"/>
        </a:solidFill>
        <a:ln>
          <a:solidFill>
            <a:srgbClr val="968C8C"/>
          </a:solidFill>
        </a:ln>
      </dgm:spPr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Fase Informes</a:t>
          </a:r>
          <a:endParaRPr lang="es-ES_tradnl" sz="1200" b="1" dirty="0">
            <a:solidFill>
              <a:schemeClr val="tx1"/>
            </a:solidFill>
          </a:endParaRPr>
        </a:p>
      </dgm:t>
    </dgm:pt>
    <dgm:pt modelId="{8C7AF465-31BE-C643-8D4A-9E19A35BAC98}" type="parTrans" cxnId="{E328E749-9418-0E44-BD61-844347CE594E}">
      <dgm:prSet/>
      <dgm:spPr/>
      <dgm:t>
        <a:bodyPr/>
        <a:lstStyle/>
        <a:p>
          <a:endParaRPr lang="es-ES_tradnl"/>
        </a:p>
      </dgm:t>
    </dgm:pt>
    <dgm:pt modelId="{6182C144-E86B-7B43-A41E-CEAF6438817D}" type="sibTrans" cxnId="{E328E749-9418-0E44-BD61-844347CE594E}">
      <dgm:prSet/>
      <dgm:spPr/>
      <dgm:t>
        <a:bodyPr/>
        <a:lstStyle/>
        <a:p>
          <a:endParaRPr lang="es-ES_tradnl"/>
        </a:p>
      </dgm:t>
    </dgm:pt>
    <dgm:pt modelId="{397B1891-34EE-514D-BE8D-1B2D99490C52}">
      <dgm:prSet custT="1"/>
      <dgm:spPr>
        <a:ln>
          <a:solidFill>
            <a:srgbClr val="7BA79D"/>
          </a:solidFill>
        </a:ln>
      </dgm:spPr>
      <dgm:t>
        <a:bodyPr/>
        <a:lstStyle/>
        <a:p>
          <a:r>
            <a:rPr lang="es-ES_tradnl" sz="1200" dirty="0" smtClean="0"/>
            <a:t>Plan de trabajo e instrumentos para levantamiento de información.</a:t>
          </a:r>
          <a:endParaRPr lang="es-ES_tradnl" sz="1200" dirty="0"/>
        </a:p>
      </dgm:t>
    </dgm:pt>
    <dgm:pt modelId="{FA5B8AFA-0C7C-7240-AC7E-BAA05CF742DF}" type="parTrans" cxnId="{8D5689AC-F308-5248-904C-19A0CC4EFF33}">
      <dgm:prSet/>
      <dgm:spPr/>
      <dgm:t>
        <a:bodyPr/>
        <a:lstStyle/>
        <a:p>
          <a:endParaRPr lang="es-ES_tradnl"/>
        </a:p>
      </dgm:t>
    </dgm:pt>
    <dgm:pt modelId="{FAC07FA2-48AF-DB49-976E-ADC3AE395682}" type="sibTrans" cxnId="{8D5689AC-F308-5248-904C-19A0CC4EFF33}">
      <dgm:prSet/>
      <dgm:spPr/>
      <dgm:t>
        <a:bodyPr/>
        <a:lstStyle/>
        <a:p>
          <a:endParaRPr lang="es-ES_tradnl"/>
        </a:p>
      </dgm:t>
    </dgm:pt>
    <dgm:pt modelId="{A2073BC6-FE5B-7348-8E8F-3D1EDA1C24BE}">
      <dgm:prSet phldrT="[Texto]" custT="1"/>
      <dgm:spPr>
        <a:ln>
          <a:solidFill>
            <a:srgbClr val="7FA382"/>
          </a:solidFill>
        </a:ln>
      </dgm:spPr>
      <dgm:t>
        <a:bodyPr/>
        <a:lstStyle/>
        <a:p>
          <a:r>
            <a:rPr lang="es-ES_tradnl" sz="1200" dirty="0" smtClean="0"/>
            <a:t>Análisis diagnóstico del potencial del territorio.</a:t>
          </a:r>
          <a:endParaRPr lang="es-ES_tradnl" sz="1200" dirty="0"/>
        </a:p>
      </dgm:t>
    </dgm:pt>
    <dgm:pt modelId="{7DABF378-AFAE-5541-AB3B-656EF3A79AB7}" type="parTrans" cxnId="{32D20F59-3451-1044-BE19-97279E791862}">
      <dgm:prSet/>
      <dgm:spPr/>
      <dgm:t>
        <a:bodyPr/>
        <a:lstStyle/>
        <a:p>
          <a:endParaRPr lang="es-ES_tradnl"/>
        </a:p>
      </dgm:t>
    </dgm:pt>
    <dgm:pt modelId="{AF1ED455-2BE6-FE4A-B1B0-2D1F247EF5A3}" type="sibTrans" cxnId="{32D20F59-3451-1044-BE19-97279E791862}">
      <dgm:prSet/>
      <dgm:spPr/>
      <dgm:t>
        <a:bodyPr/>
        <a:lstStyle/>
        <a:p>
          <a:endParaRPr lang="es-ES_tradnl"/>
        </a:p>
      </dgm:t>
    </dgm:pt>
    <dgm:pt modelId="{B9B1C5B7-DD97-B547-83DF-FEA78844BF85}">
      <dgm:prSet custT="1"/>
      <dgm:spPr>
        <a:ln>
          <a:solidFill>
            <a:srgbClr val="968C8C"/>
          </a:solidFill>
        </a:ln>
      </dgm:spPr>
      <dgm:t>
        <a:bodyPr/>
        <a:lstStyle/>
        <a:p>
          <a:r>
            <a:rPr lang="es-ES_tradnl" sz="1200" dirty="0" smtClean="0"/>
            <a:t>Preparación y presentación de informe final</a:t>
          </a:r>
          <a:endParaRPr lang="es-ES_tradnl" sz="1200" dirty="0"/>
        </a:p>
      </dgm:t>
    </dgm:pt>
    <dgm:pt modelId="{483E6566-4706-8644-A8D3-5498541A62FF}" type="parTrans" cxnId="{F4D7BA15-71F3-A544-A9BC-85BF76F8F6D4}">
      <dgm:prSet/>
      <dgm:spPr/>
      <dgm:t>
        <a:bodyPr/>
        <a:lstStyle/>
        <a:p>
          <a:endParaRPr lang="es-ES_tradnl"/>
        </a:p>
      </dgm:t>
    </dgm:pt>
    <dgm:pt modelId="{EB78E2BA-B0A5-984B-AA67-74449B48FC97}" type="sibTrans" cxnId="{F4D7BA15-71F3-A544-A9BC-85BF76F8F6D4}">
      <dgm:prSet/>
      <dgm:spPr/>
      <dgm:t>
        <a:bodyPr/>
        <a:lstStyle/>
        <a:p>
          <a:endParaRPr lang="es-ES_tradnl"/>
        </a:p>
      </dgm:t>
    </dgm:pt>
    <dgm:pt modelId="{CCC33FF3-D105-954A-9742-FF4D854BC17D}">
      <dgm:prSet phldrT="[Texto]" custT="1"/>
      <dgm:spPr>
        <a:ln>
          <a:solidFill>
            <a:srgbClr val="7FA382"/>
          </a:solidFill>
        </a:ln>
      </dgm:spPr>
      <dgm:t>
        <a:bodyPr/>
        <a:lstStyle/>
        <a:p>
          <a:r>
            <a:rPr lang="es-ES_tradnl" sz="1200" dirty="0" smtClean="0"/>
            <a:t>Levantamiento de información a traves de entrevistas, talleres y grupos focales.</a:t>
          </a:r>
          <a:endParaRPr lang="es-ES_tradnl" sz="1200" dirty="0"/>
        </a:p>
      </dgm:t>
    </dgm:pt>
    <dgm:pt modelId="{667999B2-9EA2-8248-98C9-318A48EEA580}" type="sibTrans" cxnId="{6ACD392E-736D-794A-B85D-2B66F6D864C9}">
      <dgm:prSet/>
      <dgm:spPr/>
      <dgm:t>
        <a:bodyPr/>
        <a:lstStyle/>
        <a:p>
          <a:endParaRPr lang="es-ES_tradnl"/>
        </a:p>
      </dgm:t>
    </dgm:pt>
    <dgm:pt modelId="{36EDEF72-8784-E144-A0F2-AF493B144414}" type="parTrans" cxnId="{6ACD392E-736D-794A-B85D-2B66F6D864C9}">
      <dgm:prSet/>
      <dgm:spPr/>
      <dgm:t>
        <a:bodyPr/>
        <a:lstStyle/>
        <a:p>
          <a:endParaRPr lang="es-ES_tradnl"/>
        </a:p>
      </dgm:t>
    </dgm:pt>
    <dgm:pt modelId="{23D8B749-666A-4F56-A9A7-AE97A35F7D77}">
      <dgm:prSet phldrT="[Texto]" custT="1"/>
      <dgm:spPr>
        <a:ln>
          <a:solidFill>
            <a:srgbClr val="94A084"/>
          </a:solidFill>
        </a:ln>
      </dgm:spPr>
      <dgm:t>
        <a:bodyPr/>
        <a:lstStyle/>
        <a:p>
          <a:r>
            <a:rPr lang="es-ES_tradnl" sz="1200" dirty="0"/>
            <a:t>Análisis del potencial económico, mapeo y caracterización de actores productivos.</a:t>
          </a:r>
        </a:p>
      </dgm:t>
    </dgm:pt>
    <dgm:pt modelId="{0FC7AEFC-0F47-4A90-A602-29AE762A0488}" type="parTrans" cxnId="{8BD2F251-1922-4E91-80EB-E966946B76BB}">
      <dgm:prSet/>
      <dgm:spPr/>
      <dgm:t>
        <a:bodyPr/>
        <a:lstStyle/>
        <a:p>
          <a:endParaRPr lang="es-ES"/>
        </a:p>
      </dgm:t>
    </dgm:pt>
    <dgm:pt modelId="{8C338FA1-A5CE-40F3-8EFD-F5E84F567109}" type="sibTrans" cxnId="{8BD2F251-1922-4E91-80EB-E966946B76BB}">
      <dgm:prSet/>
      <dgm:spPr/>
      <dgm:t>
        <a:bodyPr/>
        <a:lstStyle/>
        <a:p>
          <a:endParaRPr lang="es-ES"/>
        </a:p>
      </dgm:t>
    </dgm:pt>
    <dgm:pt modelId="{01F48E5A-432C-49FB-B492-EDE8FD934B8E}">
      <dgm:prSet phldrT="[Texto]" custT="1"/>
      <dgm:spPr>
        <a:ln>
          <a:solidFill>
            <a:srgbClr val="7FA382"/>
          </a:solidFill>
        </a:ln>
      </dgm:spPr>
      <dgm:t>
        <a:bodyPr/>
        <a:lstStyle/>
        <a:p>
          <a:r>
            <a:rPr lang="es-ES_tradnl" sz="1200" dirty="0"/>
            <a:t>Visitas a empresas potenciales (Hoteles, restaurantes, supermercados).</a:t>
          </a:r>
        </a:p>
      </dgm:t>
    </dgm:pt>
    <dgm:pt modelId="{5D9495C8-1E61-49C6-954C-BECD7A09CAEC}" type="parTrans" cxnId="{39B1D6D5-C66F-453B-8C84-21761161CDF5}">
      <dgm:prSet/>
      <dgm:spPr/>
      <dgm:t>
        <a:bodyPr/>
        <a:lstStyle/>
        <a:p>
          <a:endParaRPr lang="es-ES"/>
        </a:p>
      </dgm:t>
    </dgm:pt>
    <dgm:pt modelId="{D37644AC-E3B7-4E9F-B70B-E0E7A34DC193}" type="sibTrans" cxnId="{39B1D6D5-C66F-453B-8C84-21761161CDF5}">
      <dgm:prSet/>
      <dgm:spPr/>
      <dgm:t>
        <a:bodyPr/>
        <a:lstStyle/>
        <a:p>
          <a:endParaRPr lang="es-ES"/>
        </a:p>
      </dgm:t>
    </dgm:pt>
    <dgm:pt modelId="{DB8912C1-424D-A649-B7A3-209BD6FB8BFA}" type="pres">
      <dgm:prSet presAssocID="{9BB672B9-A26D-B145-B9D8-66D59CED02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1681BE5-06A8-2040-8C1F-A63BECED1437}" type="pres">
      <dgm:prSet presAssocID="{7B493C1B-8506-A14A-B343-354701827AAF}" presName="composite" presStyleCnt="0"/>
      <dgm:spPr/>
    </dgm:pt>
    <dgm:pt modelId="{0AEA71F8-D700-B14C-8881-62F6C7090E29}" type="pres">
      <dgm:prSet presAssocID="{7B493C1B-8506-A14A-B343-354701827AAF}" presName="parentText" presStyleLbl="alignNode1" presStyleIdx="0" presStyleCnt="4" custScaleX="10536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5A72683-4D1E-CA43-BBC0-ED4746103BD2}" type="pres">
      <dgm:prSet presAssocID="{7B493C1B-8506-A14A-B343-354701827AAF}" presName="descendantText" presStyleLbl="alignAcc1" presStyleIdx="0" presStyleCnt="4" custLinFactNeighborX="15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70FBF4B-FC78-4D42-94D3-B84C7846EF61}" type="pres">
      <dgm:prSet presAssocID="{48792806-6CF5-A944-ADD6-CCED5AD431DB}" presName="sp" presStyleCnt="0"/>
      <dgm:spPr/>
    </dgm:pt>
    <dgm:pt modelId="{8B291D5D-CDA2-5541-B710-B552415BBCD3}" type="pres">
      <dgm:prSet presAssocID="{6C09893F-14F2-E648-80A9-690DC6B0AD34}" presName="composite" presStyleCnt="0"/>
      <dgm:spPr/>
    </dgm:pt>
    <dgm:pt modelId="{1B07F9A2-449C-B745-A836-332022DA96BC}" type="pres">
      <dgm:prSet presAssocID="{6C09893F-14F2-E648-80A9-690DC6B0AD34}" presName="parentText" presStyleLbl="alignNode1" presStyleIdx="1" presStyleCnt="4" custScaleX="10536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2C6240-3414-AC4F-8B08-09BB0AEDCC27}" type="pres">
      <dgm:prSet presAssocID="{6C09893F-14F2-E648-80A9-690DC6B0AD3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28B5BCA-8DF9-A749-91FD-6330BA10AD5C}" type="pres">
      <dgm:prSet presAssocID="{7FE43DA9-B38B-8741-946E-CDCBFCD2FC10}" presName="sp" presStyleCnt="0"/>
      <dgm:spPr/>
    </dgm:pt>
    <dgm:pt modelId="{E9DAF3E9-5730-9D48-8905-F753A97723C3}" type="pres">
      <dgm:prSet presAssocID="{F8D539F8-3A8F-CD48-BB32-0916662633D1}" presName="composite" presStyleCnt="0"/>
      <dgm:spPr/>
    </dgm:pt>
    <dgm:pt modelId="{3947CF9A-36A6-D944-8C08-86BEE6B57C71}" type="pres">
      <dgm:prSet presAssocID="{F8D539F8-3A8F-CD48-BB32-0916662633D1}" presName="parentText" presStyleLbl="alignNode1" presStyleIdx="2" presStyleCnt="4" custScaleX="10536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8291E5-588C-5B40-8DC3-7B0F46B766A5}" type="pres">
      <dgm:prSet presAssocID="{F8D539F8-3A8F-CD48-BB32-0916662633D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13BFA29-192A-BD49-B8C3-645B0C4BF31E}" type="pres">
      <dgm:prSet presAssocID="{5849854E-C968-7C45-968C-4BD245B3AB82}" presName="sp" presStyleCnt="0"/>
      <dgm:spPr/>
    </dgm:pt>
    <dgm:pt modelId="{D7128939-F561-8C49-8D34-BF45D315DD73}" type="pres">
      <dgm:prSet presAssocID="{54444AD7-976C-894C-9B01-0CCF44EDC217}" presName="composite" presStyleCnt="0"/>
      <dgm:spPr/>
    </dgm:pt>
    <dgm:pt modelId="{B0AC41A8-3FC6-D044-B43C-837FE2274273}" type="pres">
      <dgm:prSet presAssocID="{54444AD7-976C-894C-9B01-0CCF44EDC217}" presName="parentText" presStyleLbl="alignNode1" presStyleIdx="3" presStyleCnt="4" custScaleX="10536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54FFC42-694B-644C-B3C1-FE9443C1B7E4}" type="pres">
      <dgm:prSet presAssocID="{54444AD7-976C-894C-9B01-0CCF44EDC21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D5689AC-F308-5248-904C-19A0CC4EFF33}" srcId="{7B493C1B-8506-A14A-B343-354701827AAF}" destId="{397B1891-34EE-514D-BE8D-1B2D99490C52}" srcOrd="2" destOrd="0" parTransId="{FA5B8AFA-0C7C-7240-AC7E-BAA05CF742DF}" sibTransId="{FAC07FA2-48AF-DB49-976E-ADC3AE395682}"/>
    <dgm:cxn modelId="{00497E98-D18B-4926-BB2D-D04901D51437}" type="presOf" srcId="{B9B1C5B7-DD97-B547-83DF-FEA78844BF85}" destId="{D54FFC42-694B-644C-B3C1-FE9443C1B7E4}" srcOrd="0" destOrd="0" presId="urn:microsoft.com/office/officeart/2005/8/layout/chevron2"/>
    <dgm:cxn modelId="{A307937C-2221-4616-9A14-3ACA1D3C9860}" type="presOf" srcId="{CCC33FF3-D105-954A-9742-FF4D854BC17D}" destId="{912C6240-3414-AC4F-8B08-09BB0AEDCC27}" srcOrd="0" destOrd="1" presId="urn:microsoft.com/office/officeart/2005/8/layout/chevron2"/>
    <dgm:cxn modelId="{68685FFC-581D-4DAB-B1F7-9D4360375F58}" type="presOf" srcId="{6C09893F-14F2-E648-80A9-690DC6B0AD34}" destId="{1B07F9A2-449C-B745-A836-332022DA96BC}" srcOrd="0" destOrd="0" presId="urn:microsoft.com/office/officeart/2005/8/layout/chevron2"/>
    <dgm:cxn modelId="{314542CA-5B12-45EF-89C3-686F51EF7456}" type="presOf" srcId="{54444AD7-976C-894C-9B01-0CCF44EDC217}" destId="{B0AC41A8-3FC6-D044-B43C-837FE2274273}" srcOrd="0" destOrd="0" presId="urn:microsoft.com/office/officeart/2005/8/layout/chevron2"/>
    <dgm:cxn modelId="{2F6715FA-05CE-4DBF-9C57-5C5BA275CFE2}" type="presOf" srcId="{9BB672B9-A26D-B145-B9D8-66D59CED022E}" destId="{DB8912C1-424D-A649-B7A3-209BD6FB8BFA}" srcOrd="0" destOrd="0" presId="urn:microsoft.com/office/officeart/2005/8/layout/chevron2"/>
    <dgm:cxn modelId="{5D9B2EAC-1EFC-3046-A04B-81D41694F0C4}" srcId="{9BB672B9-A26D-B145-B9D8-66D59CED022E}" destId="{6C09893F-14F2-E648-80A9-690DC6B0AD34}" srcOrd="1" destOrd="0" parTransId="{B4766828-C407-7048-9B20-36A151114812}" sibTransId="{7FE43DA9-B38B-8741-946E-CDCBFCD2FC10}"/>
    <dgm:cxn modelId="{39B1D6D5-C66F-453B-8C84-21761161CDF5}" srcId="{6C09893F-14F2-E648-80A9-690DC6B0AD34}" destId="{01F48E5A-432C-49FB-B492-EDE8FD934B8E}" srcOrd="2" destOrd="0" parTransId="{5D9495C8-1E61-49C6-954C-BECD7A09CAEC}" sibTransId="{D37644AC-E3B7-4E9F-B70B-E0E7A34DC193}"/>
    <dgm:cxn modelId="{57F73725-469E-4A91-A0B7-951E23DC9F72}" type="presOf" srcId="{01F48E5A-432C-49FB-B492-EDE8FD934B8E}" destId="{912C6240-3414-AC4F-8B08-09BB0AEDCC27}" srcOrd="0" destOrd="2" presId="urn:microsoft.com/office/officeart/2005/8/layout/chevron2"/>
    <dgm:cxn modelId="{553B06DF-3D48-224F-92A4-D726BE190E58}" srcId="{7B493C1B-8506-A14A-B343-354701827AAF}" destId="{209EBC40-E43D-F246-A0B2-3CA435A2CFBD}" srcOrd="1" destOrd="0" parTransId="{577CAB56-6553-0047-8BCF-18920CE178F9}" sibTransId="{3A5A1A82-8383-574E-942A-1C68F9B7C496}"/>
    <dgm:cxn modelId="{F4D7BA15-71F3-A544-A9BC-85BF76F8F6D4}" srcId="{54444AD7-976C-894C-9B01-0CCF44EDC217}" destId="{B9B1C5B7-DD97-B547-83DF-FEA78844BF85}" srcOrd="0" destOrd="0" parTransId="{483E6566-4706-8644-A8D3-5498541A62FF}" sibTransId="{EB78E2BA-B0A5-984B-AA67-74449B48FC97}"/>
    <dgm:cxn modelId="{F1379655-9DB2-724B-9457-7F4E15C53789}" srcId="{6C09893F-14F2-E648-80A9-690DC6B0AD34}" destId="{C9CF59A8-EEC3-9045-A83C-16206766EF6C}" srcOrd="0" destOrd="0" parTransId="{AE8DFCA7-8FA5-9546-AD80-205C3367DD8A}" sibTransId="{D0F39276-E5FE-DF43-8C0C-30C202D6157A}"/>
    <dgm:cxn modelId="{92C4C831-6336-4845-894B-57B841FECCD7}" type="presOf" srcId="{7B493C1B-8506-A14A-B343-354701827AAF}" destId="{0AEA71F8-D700-B14C-8881-62F6C7090E29}" srcOrd="0" destOrd="0" presId="urn:microsoft.com/office/officeart/2005/8/layout/chevron2"/>
    <dgm:cxn modelId="{32D20F59-3451-1044-BE19-97279E791862}" srcId="{6C09893F-14F2-E648-80A9-690DC6B0AD34}" destId="{A2073BC6-FE5B-7348-8E8F-3D1EDA1C24BE}" srcOrd="3" destOrd="0" parTransId="{7DABF378-AFAE-5541-AB3B-656EF3A79AB7}" sibTransId="{AF1ED455-2BE6-FE4A-B1B0-2D1F247EF5A3}"/>
    <dgm:cxn modelId="{D2D24483-4580-48F4-9DEC-DB0D363DE960}" type="presOf" srcId="{A2073BC6-FE5B-7348-8E8F-3D1EDA1C24BE}" destId="{912C6240-3414-AC4F-8B08-09BB0AEDCC27}" srcOrd="0" destOrd="3" presId="urn:microsoft.com/office/officeart/2005/8/layout/chevron2"/>
    <dgm:cxn modelId="{8BD2F251-1922-4E91-80EB-E966946B76BB}" srcId="{F8D539F8-3A8F-CD48-BB32-0916662633D1}" destId="{23D8B749-666A-4F56-A9A7-AE97A35F7D77}" srcOrd="0" destOrd="0" parTransId="{0FC7AEFC-0F47-4A90-A602-29AE762A0488}" sibTransId="{8C338FA1-A5CE-40F3-8EFD-F5E84F567109}"/>
    <dgm:cxn modelId="{6ACD392E-736D-794A-B85D-2B66F6D864C9}" srcId="{6C09893F-14F2-E648-80A9-690DC6B0AD34}" destId="{CCC33FF3-D105-954A-9742-FF4D854BC17D}" srcOrd="1" destOrd="0" parTransId="{36EDEF72-8784-E144-A0F2-AF493B144414}" sibTransId="{667999B2-9EA2-8248-98C9-318A48EEA580}"/>
    <dgm:cxn modelId="{D5219048-C3A6-4C0D-B286-655A53BF709B}" type="presOf" srcId="{F8D539F8-3A8F-CD48-BB32-0916662633D1}" destId="{3947CF9A-36A6-D944-8C08-86BEE6B57C71}" srcOrd="0" destOrd="0" presId="urn:microsoft.com/office/officeart/2005/8/layout/chevron2"/>
    <dgm:cxn modelId="{BC1EFFD4-4E36-8547-9296-46E4668DED9A}" srcId="{F8D539F8-3A8F-CD48-BB32-0916662633D1}" destId="{CB60FEDF-E813-B241-97D5-8AF95E123FE8}" srcOrd="1" destOrd="0" parTransId="{5A5326E0-528D-4242-93FA-B38217896CC3}" sibTransId="{5921571E-73AE-9A41-83BF-AD54970D5487}"/>
    <dgm:cxn modelId="{8514F1B5-0FBA-4CED-B39F-C6816CF51A72}" type="presOf" srcId="{C9CF59A8-EEC3-9045-A83C-16206766EF6C}" destId="{912C6240-3414-AC4F-8B08-09BB0AEDCC27}" srcOrd="0" destOrd="0" presId="urn:microsoft.com/office/officeart/2005/8/layout/chevron2"/>
    <dgm:cxn modelId="{7A5CB0A6-0D76-4434-AD42-495F3000F554}" type="presOf" srcId="{CB60FEDF-E813-B241-97D5-8AF95E123FE8}" destId="{DA8291E5-588C-5B40-8DC3-7B0F46B766A5}" srcOrd="0" destOrd="1" presId="urn:microsoft.com/office/officeart/2005/8/layout/chevron2"/>
    <dgm:cxn modelId="{7111AC0F-4596-4137-BD52-93A8253C398F}" type="presOf" srcId="{71269715-5C03-CA42-9C87-1E6221C98731}" destId="{A5A72683-4D1E-CA43-BBC0-ED4746103BD2}" srcOrd="0" destOrd="0" presId="urn:microsoft.com/office/officeart/2005/8/layout/chevron2"/>
    <dgm:cxn modelId="{6D4F2521-2915-CE45-83C8-374972E49E56}" srcId="{7B493C1B-8506-A14A-B343-354701827AAF}" destId="{71269715-5C03-CA42-9C87-1E6221C98731}" srcOrd="0" destOrd="0" parTransId="{E89A75BA-C3A1-5947-ADA1-340293EE5FEB}" sibTransId="{1964E687-DB10-CF48-AC3B-CB060C93A9D0}"/>
    <dgm:cxn modelId="{D2438161-B669-422C-A070-E646B3B9C1B2}" type="presOf" srcId="{209EBC40-E43D-F246-A0B2-3CA435A2CFBD}" destId="{A5A72683-4D1E-CA43-BBC0-ED4746103BD2}" srcOrd="0" destOrd="1" presId="urn:microsoft.com/office/officeart/2005/8/layout/chevron2"/>
    <dgm:cxn modelId="{A1A1633B-697D-41B0-8849-A6512585B489}" type="presOf" srcId="{23D8B749-666A-4F56-A9A7-AE97A35F7D77}" destId="{DA8291E5-588C-5B40-8DC3-7B0F46B766A5}" srcOrd="0" destOrd="0" presId="urn:microsoft.com/office/officeart/2005/8/layout/chevron2"/>
    <dgm:cxn modelId="{ED250888-C35E-440D-94A5-ECEABC3B6806}" type="presOf" srcId="{397B1891-34EE-514D-BE8D-1B2D99490C52}" destId="{A5A72683-4D1E-CA43-BBC0-ED4746103BD2}" srcOrd="0" destOrd="2" presId="urn:microsoft.com/office/officeart/2005/8/layout/chevron2"/>
    <dgm:cxn modelId="{AE073B87-8F73-8B41-911E-E69F41EC830F}" srcId="{9BB672B9-A26D-B145-B9D8-66D59CED022E}" destId="{7B493C1B-8506-A14A-B343-354701827AAF}" srcOrd="0" destOrd="0" parTransId="{CC81AC19-BA81-2F43-9C94-2F404C9EEC89}" sibTransId="{48792806-6CF5-A944-ADD6-CCED5AD431DB}"/>
    <dgm:cxn modelId="{79973E69-4224-F44B-879E-023788DDE4C1}" srcId="{9BB672B9-A26D-B145-B9D8-66D59CED022E}" destId="{F8D539F8-3A8F-CD48-BB32-0916662633D1}" srcOrd="2" destOrd="0" parTransId="{5B785C10-E393-684E-AAB9-C614F782B679}" sibTransId="{5849854E-C968-7C45-968C-4BD245B3AB82}"/>
    <dgm:cxn modelId="{E328E749-9418-0E44-BD61-844347CE594E}" srcId="{9BB672B9-A26D-B145-B9D8-66D59CED022E}" destId="{54444AD7-976C-894C-9B01-0CCF44EDC217}" srcOrd="3" destOrd="0" parTransId="{8C7AF465-31BE-C643-8D4A-9E19A35BAC98}" sibTransId="{6182C144-E86B-7B43-A41E-CEAF6438817D}"/>
    <dgm:cxn modelId="{DCCE6301-0170-4CA5-B57F-54E7F10849D5}" type="presParOf" srcId="{DB8912C1-424D-A649-B7A3-209BD6FB8BFA}" destId="{41681BE5-06A8-2040-8C1F-A63BECED1437}" srcOrd="0" destOrd="0" presId="urn:microsoft.com/office/officeart/2005/8/layout/chevron2"/>
    <dgm:cxn modelId="{9255456A-DB98-48BA-A620-D13035FE4A84}" type="presParOf" srcId="{41681BE5-06A8-2040-8C1F-A63BECED1437}" destId="{0AEA71F8-D700-B14C-8881-62F6C7090E29}" srcOrd="0" destOrd="0" presId="urn:microsoft.com/office/officeart/2005/8/layout/chevron2"/>
    <dgm:cxn modelId="{C81009CB-B932-4711-83BF-4B083E436396}" type="presParOf" srcId="{41681BE5-06A8-2040-8C1F-A63BECED1437}" destId="{A5A72683-4D1E-CA43-BBC0-ED4746103BD2}" srcOrd="1" destOrd="0" presId="urn:microsoft.com/office/officeart/2005/8/layout/chevron2"/>
    <dgm:cxn modelId="{C1C64EAE-04A7-49E4-837D-D57B2710FA79}" type="presParOf" srcId="{DB8912C1-424D-A649-B7A3-209BD6FB8BFA}" destId="{D70FBF4B-FC78-4D42-94D3-B84C7846EF61}" srcOrd="1" destOrd="0" presId="urn:microsoft.com/office/officeart/2005/8/layout/chevron2"/>
    <dgm:cxn modelId="{9A332A1E-1CA5-44A1-98A2-8C9FBB88A150}" type="presParOf" srcId="{DB8912C1-424D-A649-B7A3-209BD6FB8BFA}" destId="{8B291D5D-CDA2-5541-B710-B552415BBCD3}" srcOrd="2" destOrd="0" presId="urn:microsoft.com/office/officeart/2005/8/layout/chevron2"/>
    <dgm:cxn modelId="{784EF7B0-E45A-4089-AF23-386BB39F16EC}" type="presParOf" srcId="{8B291D5D-CDA2-5541-B710-B552415BBCD3}" destId="{1B07F9A2-449C-B745-A836-332022DA96BC}" srcOrd="0" destOrd="0" presId="urn:microsoft.com/office/officeart/2005/8/layout/chevron2"/>
    <dgm:cxn modelId="{79BC6E67-40EF-4FCC-B8D2-B51EFF45E59A}" type="presParOf" srcId="{8B291D5D-CDA2-5541-B710-B552415BBCD3}" destId="{912C6240-3414-AC4F-8B08-09BB0AEDCC27}" srcOrd="1" destOrd="0" presId="urn:microsoft.com/office/officeart/2005/8/layout/chevron2"/>
    <dgm:cxn modelId="{8C15A36F-3E02-43DE-B96A-10A2DDD3E3A9}" type="presParOf" srcId="{DB8912C1-424D-A649-B7A3-209BD6FB8BFA}" destId="{E28B5BCA-8DF9-A749-91FD-6330BA10AD5C}" srcOrd="3" destOrd="0" presId="urn:microsoft.com/office/officeart/2005/8/layout/chevron2"/>
    <dgm:cxn modelId="{89EE4812-7576-4864-AE33-1AC0F18FB1C6}" type="presParOf" srcId="{DB8912C1-424D-A649-B7A3-209BD6FB8BFA}" destId="{E9DAF3E9-5730-9D48-8905-F753A97723C3}" srcOrd="4" destOrd="0" presId="urn:microsoft.com/office/officeart/2005/8/layout/chevron2"/>
    <dgm:cxn modelId="{8C1FD100-0CEF-4349-8436-84A3C9F6FFC0}" type="presParOf" srcId="{E9DAF3E9-5730-9D48-8905-F753A97723C3}" destId="{3947CF9A-36A6-D944-8C08-86BEE6B57C71}" srcOrd="0" destOrd="0" presId="urn:microsoft.com/office/officeart/2005/8/layout/chevron2"/>
    <dgm:cxn modelId="{36570D70-15B6-43F7-85E9-C496448DC8E3}" type="presParOf" srcId="{E9DAF3E9-5730-9D48-8905-F753A97723C3}" destId="{DA8291E5-588C-5B40-8DC3-7B0F46B766A5}" srcOrd="1" destOrd="0" presId="urn:microsoft.com/office/officeart/2005/8/layout/chevron2"/>
    <dgm:cxn modelId="{BE7E79A2-6C59-450B-B13E-92B0F35F9A7D}" type="presParOf" srcId="{DB8912C1-424D-A649-B7A3-209BD6FB8BFA}" destId="{613BFA29-192A-BD49-B8C3-645B0C4BF31E}" srcOrd="5" destOrd="0" presId="urn:microsoft.com/office/officeart/2005/8/layout/chevron2"/>
    <dgm:cxn modelId="{F1FE848E-3043-4C28-8550-B0D50BA0B37C}" type="presParOf" srcId="{DB8912C1-424D-A649-B7A3-209BD6FB8BFA}" destId="{D7128939-F561-8C49-8D34-BF45D315DD73}" srcOrd="6" destOrd="0" presId="urn:microsoft.com/office/officeart/2005/8/layout/chevron2"/>
    <dgm:cxn modelId="{325ECA86-A56C-4A41-A52E-860F49FCD2DB}" type="presParOf" srcId="{D7128939-F561-8C49-8D34-BF45D315DD73}" destId="{B0AC41A8-3FC6-D044-B43C-837FE2274273}" srcOrd="0" destOrd="0" presId="urn:microsoft.com/office/officeart/2005/8/layout/chevron2"/>
    <dgm:cxn modelId="{64E25817-B326-47DF-B7F9-A71586A8F7DA}" type="presParOf" srcId="{D7128939-F561-8C49-8D34-BF45D315DD73}" destId="{D54FFC42-694B-644C-B3C1-FE9443C1B7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A71F8-D700-B14C-8881-62F6C7090E29}">
      <dsp:nvSpPr>
        <dsp:cNvPr id="0" name=""/>
        <dsp:cNvSpPr/>
      </dsp:nvSpPr>
      <dsp:spPr>
        <a:xfrm rot="5400000">
          <a:off x="-168485" y="162972"/>
          <a:ext cx="1198175" cy="883686"/>
        </a:xfrm>
        <a:prstGeom prst="chevron">
          <a:avLst/>
        </a:prstGeom>
        <a:solidFill>
          <a:srgbClr val="7BA79D"/>
        </a:solidFill>
        <a:ln w="9525" cap="flat" cmpd="sng" algn="ctr">
          <a:solidFill>
            <a:srgbClr val="7BA79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Fase Preparatoria y de planificación</a:t>
          </a:r>
          <a:endParaRPr lang="es-ES_tradnl" sz="1100" b="1" kern="1200" dirty="0">
            <a:solidFill>
              <a:schemeClr val="tx1"/>
            </a:solidFill>
          </a:endParaRPr>
        </a:p>
      </dsp:txBody>
      <dsp:txXfrm rot="-5400000">
        <a:off x="-11240" y="447570"/>
        <a:ext cx="883686" cy="314489"/>
      </dsp:txXfrm>
    </dsp:sp>
    <dsp:sp modelId="{A5A72683-4D1E-CA43-BBC0-ED4746103BD2}">
      <dsp:nvSpPr>
        <dsp:cNvPr id="0" name=""/>
        <dsp:cNvSpPr/>
      </dsp:nvSpPr>
      <dsp:spPr>
        <a:xfrm rot="5400000">
          <a:off x="3155002" y="-2299310"/>
          <a:ext cx="779223" cy="538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BA79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Conciliación de expectativas.</a:t>
          </a:r>
          <a:endParaRPr lang="es-ES_trad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Recopilación y análisis de información secundaria.</a:t>
          </a:r>
          <a:endParaRPr lang="es-ES_trad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Plan de trabajo e instrumentos para levantamiento de información.</a:t>
          </a:r>
          <a:endParaRPr lang="es-ES_tradnl" sz="1200" kern="1200" dirty="0"/>
        </a:p>
      </dsp:txBody>
      <dsp:txXfrm rot="-5400000">
        <a:off x="849964" y="43767"/>
        <a:ext cx="5351262" cy="703145"/>
      </dsp:txXfrm>
    </dsp:sp>
    <dsp:sp modelId="{1B07F9A2-449C-B745-A836-332022DA96BC}">
      <dsp:nvSpPr>
        <dsp:cNvPr id="0" name=""/>
        <dsp:cNvSpPr/>
      </dsp:nvSpPr>
      <dsp:spPr>
        <a:xfrm rot="5400000">
          <a:off x="-168485" y="1214031"/>
          <a:ext cx="1198175" cy="883686"/>
        </a:xfrm>
        <a:prstGeom prst="chevron">
          <a:avLst/>
        </a:prstGeom>
        <a:solidFill>
          <a:srgbClr val="7FA382"/>
        </a:solidFill>
        <a:ln w="9525" cap="flat" cmpd="sng" algn="ctr">
          <a:solidFill>
            <a:srgbClr val="7FA38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Fase Campo</a:t>
          </a:r>
          <a:endParaRPr lang="es-ES_tradnl" sz="1100" b="1" kern="1200" dirty="0">
            <a:solidFill>
              <a:schemeClr val="tx1"/>
            </a:solidFill>
          </a:endParaRPr>
        </a:p>
      </dsp:txBody>
      <dsp:txXfrm rot="-5400000">
        <a:off x="-11240" y="1498629"/>
        <a:ext cx="883686" cy="314489"/>
      </dsp:txXfrm>
    </dsp:sp>
    <dsp:sp modelId="{912C6240-3414-AC4F-8B08-09BB0AEDCC27}">
      <dsp:nvSpPr>
        <dsp:cNvPr id="0" name=""/>
        <dsp:cNvSpPr/>
      </dsp:nvSpPr>
      <dsp:spPr>
        <a:xfrm rot="5400000">
          <a:off x="3155207" y="-1248456"/>
          <a:ext cx="778814" cy="538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FA38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Contacto con referentes locales de los municipios de intervención.</a:t>
          </a:r>
          <a:endParaRPr lang="es-ES_trad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Levantamiento de información a traves de entrevistas, talleres y grupos focales.</a:t>
          </a:r>
          <a:endParaRPr lang="es-ES_trad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/>
            <a:t>Visitas a empresas potenciales (Hoteles, restaurantes, supermercados).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Análisis diagnóstico del potencial del territorio.</a:t>
          </a:r>
          <a:endParaRPr lang="es-ES_tradnl" sz="1200" kern="1200" dirty="0"/>
        </a:p>
      </dsp:txBody>
      <dsp:txXfrm rot="-5400000">
        <a:off x="849964" y="1094806"/>
        <a:ext cx="5351282" cy="702776"/>
      </dsp:txXfrm>
    </dsp:sp>
    <dsp:sp modelId="{3947CF9A-36A6-D944-8C08-86BEE6B57C71}">
      <dsp:nvSpPr>
        <dsp:cNvPr id="0" name=""/>
        <dsp:cNvSpPr/>
      </dsp:nvSpPr>
      <dsp:spPr>
        <a:xfrm rot="5400000">
          <a:off x="-168485" y="2265091"/>
          <a:ext cx="1198175" cy="883686"/>
        </a:xfrm>
        <a:prstGeom prst="chevron">
          <a:avLst/>
        </a:prstGeom>
        <a:solidFill>
          <a:srgbClr val="94A084"/>
        </a:solidFill>
        <a:ln w="9525" cap="flat" cmpd="sng" algn="ctr">
          <a:solidFill>
            <a:srgbClr val="94A08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Fase de Análisis</a:t>
          </a:r>
          <a:endParaRPr lang="es-ES_tradnl" sz="1100" b="1" kern="1200" dirty="0">
            <a:solidFill>
              <a:schemeClr val="tx1"/>
            </a:solidFill>
          </a:endParaRPr>
        </a:p>
      </dsp:txBody>
      <dsp:txXfrm rot="-5400000">
        <a:off x="-11240" y="2549689"/>
        <a:ext cx="883686" cy="314489"/>
      </dsp:txXfrm>
    </dsp:sp>
    <dsp:sp modelId="{DA8291E5-588C-5B40-8DC3-7B0F46B766A5}">
      <dsp:nvSpPr>
        <dsp:cNvPr id="0" name=""/>
        <dsp:cNvSpPr/>
      </dsp:nvSpPr>
      <dsp:spPr>
        <a:xfrm rot="5400000">
          <a:off x="3155207" y="-197396"/>
          <a:ext cx="778814" cy="538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4A0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/>
            <a:t>Análisis del potencial económico, mapeo y caracterización de actores productivos.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Formulación de la estrategia para el desarrollo de emprendimientos y aprovechar las potencialidades y oportunidades económicas.</a:t>
          </a:r>
          <a:endParaRPr lang="es-ES_tradnl" sz="1200" kern="1200" dirty="0"/>
        </a:p>
      </dsp:txBody>
      <dsp:txXfrm rot="-5400000">
        <a:off x="849964" y="2145866"/>
        <a:ext cx="5351282" cy="702776"/>
      </dsp:txXfrm>
    </dsp:sp>
    <dsp:sp modelId="{B0AC41A8-3FC6-D044-B43C-837FE2274273}">
      <dsp:nvSpPr>
        <dsp:cNvPr id="0" name=""/>
        <dsp:cNvSpPr/>
      </dsp:nvSpPr>
      <dsp:spPr>
        <a:xfrm rot="5400000">
          <a:off x="-168485" y="3316150"/>
          <a:ext cx="1198175" cy="883686"/>
        </a:xfrm>
        <a:prstGeom prst="chevron">
          <a:avLst/>
        </a:prstGeom>
        <a:solidFill>
          <a:srgbClr val="968C8C"/>
        </a:solidFill>
        <a:ln w="9525" cap="flat" cmpd="sng" algn="ctr">
          <a:solidFill>
            <a:srgbClr val="968C8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Fase Informes</a:t>
          </a:r>
          <a:endParaRPr lang="es-ES_tradnl" sz="1200" b="1" kern="1200" dirty="0">
            <a:solidFill>
              <a:schemeClr val="tx1"/>
            </a:solidFill>
          </a:endParaRPr>
        </a:p>
      </dsp:txBody>
      <dsp:txXfrm rot="-5400000">
        <a:off x="-11240" y="3600748"/>
        <a:ext cx="883686" cy="314489"/>
      </dsp:txXfrm>
    </dsp:sp>
    <dsp:sp modelId="{D54FFC42-694B-644C-B3C1-FE9443C1B7E4}">
      <dsp:nvSpPr>
        <dsp:cNvPr id="0" name=""/>
        <dsp:cNvSpPr/>
      </dsp:nvSpPr>
      <dsp:spPr>
        <a:xfrm rot="5400000">
          <a:off x="3155207" y="853663"/>
          <a:ext cx="778814" cy="5389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68C8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Preparación y presentación de informe final</a:t>
          </a:r>
          <a:endParaRPr lang="es-ES_tradnl" sz="1200" kern="1200" dirty="0"/>
        </a:p>
      </dsp:txBody>
      <dsp:txXfrm rot="-5400000">
        <a:off x="849964" y="3196926"/>
        <a:ext cx="5351282" cy="702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C623-E81E-4169-8D72-15EF481E6E4C}" type="datetimeFigureOut">
              <a:rPr lang="es-SV" smtClean="0"/>
              <a:pPr/>
              <a:t>04/10/2019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9415-27D4-4F80-B4E2-AF548F6314C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3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288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6639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72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8524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5772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5772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577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5772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25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577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77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681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992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770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681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992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Descubrimiento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primera fase es identificar un cliente potencial con un problema que no está bien resuelto por el mercado.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 de clientes: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identificado un posible cliente, lo siguiente es validarlo: ¿realmente está dispuesto a pagar por resolver su problema? ¿cómo de fácil es explicarle que existe una solución? Si detectamos que el posible cliente, a pesar de tener un problema, no es propenso a actuar para resolverlo, debemos volver a la fase anterior.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 de clientes: 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hemos validado que nuestro cliente potencial existe y está dispuesto a resolver el problema, la siguiente fase consiste en hacer que realmente se convierta en nuestro cliente y pague por nuestro producto.</a:t>
            </a:r>
          </a:p>
          <a:p>
            <a:r>
              <a:rPr lang="es-S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Construcción de la empresa:</a:t>
            </a:r>
            <a:r>
              <a:rPr lang="es-S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una vez que hemos conseguido que los primeros clientes empiecen a pagar por nuestros productos, es el momento de hacer crecer la empresa para llegar a más clientes potenciales.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9415-27D4-4F80-B4E2-AF548F6314CC}" type="slidenum">
              <a:rPr lang="es-SV" smtClean="0"/>
              <a:pPr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742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2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5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1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58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61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5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2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4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31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26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7F59-5761-D24D-841E-C7781B9DDBC1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3CAA-914E-9043-834F-153C37489F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41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openxmlformats.org/officeDocument/2006/relationships/image" Target="../media/image2.emf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6" name="Marcador de contenido 6"/>
          <p:cNvPicPr>
            <a:picLocks noChangeAspect="1"/>
          </p:cNvPicPr>
          <p:nvPr/>
        </p:nvPicPr>
        <p:blipFill>
          <a:blip r:embed="rId3"/>
          <a:srcRect l="30371" r="30371"/>
          <a:stretch>
            <a:fillRect/>
          </a:stretch>
        </p:blipFill>
        <p:spPr>
          <a:xfrm>
            <a:off x="-27296" y="-181412"/>
            <a:ext cx="9232594" cy="6016135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141692" y="4415117"/>
            <a:ext cx="5829086" cy="767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noProof="1" smtClean="0">
                <a:solidFill>
                  <a:schemeClr val="bg1"/>
                </a:solidFill>
              </a:rPr>
              <a:t>Mario López</a:t>
            </a:r>
          </a:p>
          <a:p>
            <a:pPr marL="0" indent="0" algn="r">
              <a:buNone/>
            </a:pPr>
            <a:r>
              <a:rPr lang="es-ES" sz="1600" noProof="1" smtClean="0">
                <a:solidFill>
                  <a:schemeClr val="bg1"/>
                </a:solidFill>
              </a:rPr>
              <a:t>San Salvador, 18 de Septiembre 2017</a:t>
            </a:r>
          </a:p>
          <a:p>
            <a:endParaRPr lang="es-ES" sz="2000" noProof="1"/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42858" y="993444"/>
            <a:ext cx="920686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solidFill>
                  <a:schemeClr val="bg1"/>
                </a:solidFill>
              </a:rPr>
              <a:t>Desarrollo de estudios de potencialidades de negocios en territorios – Emprendimientos Dinámicos</a:t>
            </a:r>
          </a:p>
          <a:p>
            <a:r>
              <a:rPr lang="es-SV" b="1" dirty="0" smtClean="0">
                <a:solidFill>
                  <a:schemeClr val="bg1"/>
                </a:solidFill>
              </a:rPr>
              <a:t>Núcleo Acajutla I</a:t>
            </a:r>
            <a:endParaRPr lang="es-S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0639" y="215486"/>
            <a:ext cx="813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Iniciativas Identificadas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971600" y="1045211"/>
          <a:ext cx="7272807" cy="47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805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Caracterización de mercado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070" y="881187"/>
            <a:ext cx="7416824" cy="50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8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9340" y="1246909"/>
          <a:ext cx="8134598" cy="4310749"/>
        </p:xfrm>
        <a:graphic>
          <a:graphicData uri="http://schemas.openxmlformats.org/drawingml/2006/table">
            <a:tbl>
              <a:tblPr/>
              <a:tblGrid>
                <a:gridCol w="1480757"/>
                <a:gridCol w="1480757"/>
                <a:gridCol w="1480757"/>
                <a:gridCol w="1372567"/>
                <a:gridCol w="1325738"/>
                <a:gridCol w="994022"/>
              </a:tblGrid>
              <a:tr h="23024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Sonsonate</a:t>
                      </a:r>
                      <a:endParaRPr lang="es-SV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PESCA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ACUICOLA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LACTEOS</a:t>
                      </a:r>
                      <a:endParaRPr lang="es-SV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HORTALIZAS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TURISMO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61174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Agropecuaria y Pesquera Tierra Sagrada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Agropecuaria y de Servicios Múltiples Siguanango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Cooperativa Ganadera de Sonsonate de R.L. de C.V.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Agropecuaria Cerro Partido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REDTOURS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1174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Agropecuaria y Pesquera Los Tres Tumbos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/>
                          <a:ea typeface="Calibri"/>
                          <a:cs typeface="Times New Roman"/>
                        </a:rPr>
                        <a:t>Cooperativa Vida Acuícola Palo Combo</a:t>
                      </a:r>
                      <a:endParaRPr lang="es-SV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Agropecuaria Campo Fresco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74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Comunidad Pesquera de Barra Salada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Hacienda Los 30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68124"/>
              </p:ext>
            </p:extLst>
          </p:nvPr>
        </p:nvGraphicFramePr>
        <p:xfrm>
          <a:off x="271832" y="1223158"/>
          <a:ext cx="8372106" cy="4064000"/>
        </p:xfrm>
        <a:graphic>
          <a:graphicData uri="http://schemas.openxmlformats.org/drawingml/2006/table">
            <a:tbl>
              <a:tblPr/>
              <a:tblGrid>
                <a:gridCol w="1490235"/>
                <a:gridCol w="1490235"/>
                <a:gridCol w="1502578"/>
                <a:gridCol w="1497985"/>
                <a:gridCol w="1417294"/>
                <a:gridCol w="973779"/>
              </a:tblGrid>
              <a:tr h="353391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err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Acajutla</a:t>
                      </a:r>
                      <a:endParaRPr lang="es-S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PESCA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ACUICOLA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LACTEOS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HORTALIZAS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TURISMO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59026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Pesquera del Puerto de Acajutla de R.L.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Estanques Acuícolas </a:t>
                      </a:r>
                      <a:endParaRPr lang="es-SV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 Light"/>
                          <a:ea typeface="Calibri"/>
                          <a:cs typeface="Times New Roman"/>
                        </a:rPr>
                        <a:t>Quesos de Oriente</a:t>
                      </a:r>
                      <a:endParaRPr lang="es-S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Agropecuaria Las Doce Rosas de R.L.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/>
                          <a:ea typeface="Calibri"/>
                          <a:cs typeface="Times New Roman"/>
                        </a:rPr>
                        <a:t>Comité de Desarrollo Turístico de Acajutla CODETUR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06017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Pesquera Amigos de Metalío de R.L.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 Light"/>
                          <a:ea typeface="Calibri"/>
                          <a:cs typeface="Times New Roman"/>
                        </a:rPr>
                        <a:t>Estanques Acuícolas </a:t>
                      </a:r>
                      <a:endParaRPr lang="es-S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/>
                          <a:ea typeface="Calibri"/>
                          <a:cs typeface="Times New Roman"/>
                        </a:rPr>
                        <a:t>ADESCOSAM 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017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Pesquera Tiburoneros de Alta Mar de R.L.</a:t>
                      </a:r>
                      <a:endParaRPr lang="es-S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 Light"/>
                          <a:ea typeface="Calibri"/>
                          <a:cs typeface="Times New Roman"/>
                        </a:rPr>
                        <a:t>Estanques Acuícolas </a:t>
                      </a:r>
                      <a:endParaRPr lang="es-S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63264"/>
              </p:ext>
            </p:extLst>
          </p:nvPr>
        </p:nvGraphicFramePr>
        <p:xfrm>
          <a:off x="368134" y="1258861"/>
          <a:ext cx="8490859" cy="4143283"/>
        </p:xfrm>
        <a:graphic>
          <a:graphicData uri="http://schemas.openxmlformats.org/drawingml/2006/table">
            <a:tbl>
              <a:tblPr/>
              <a:tblGrid>
                <a:gridCol w="1511374"/>
                <a:gridCol w="1884970"/>
                <a:gridCol w="1805049"/>
                <a:gridCol w="864479"/>
                <a:gridCol w="1531750"/>
                <a:gridCol w="893237"/>
              </a:tblGrid>
              <a:tr h="327867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Acajutla</a:t>
                      </a:r>
                      <a:endParaRPr lang="es-SV" sz="28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PESCA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ACUICOLA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LACTEOS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HORTALIZAS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TURISMO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4753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Agropecuaria y Pesquera  Camarones de Acajutla de R.L.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Estanques Acuícolas 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88446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Comunidad Pesquera El Monzón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Granjas Las </a:t>
                      </a:r>
                      <a:r>
                        <a:rPr lang="es-ES" sz="1400" dirty="0" smtClean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Cañas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446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Comunidad Pesquera Los Delfines de Costa Azul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Granja Los </a:t>
                      </a:r>
                      <a:r>
                        <a:rPr lang="es-ES" sz="1400" dirty="0" err="1" smtClean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Cóbanos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81966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Los Cóbanos de R.L.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58316" marR="583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3761" y="1141857"/>
          <a:ext cx="8407729" cy="4122217"/>
        </p:xfrm>
        <a:graphic>
          <a:graphicData uri="http://schemas.openxmlformats.org/drawingml/2006/table">
            <a:tbl>
              <a:tblPr/>
              <a:tblGrid>
                <a:gridCol w="1486487"/>
                <a:gridCol w="1268588"/>
                <a:gridCol w="1436915"/>
                <a:gridCol w="1318161"/>
                <a:gridCol w="1805049"/>
                <a:gridCol w="1092529"/>
              </a:tblGrid>
              <a:tr h="30103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 err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Cuisnahuat</a:t>
                      </a:r>
                      <a:endParaRPr lang="es-SV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PESCA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ACUICOLA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LACTEOS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HORTALIZAS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TURISMO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2217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0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Agropecuaria Añil Cielo Azul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Comité de Desarrollo Turístico de Cuisnahuat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05363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de Productoras y Productores Orgánicos de Cuisnahuat -APROCUISNA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311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Asociación Cooperativa de  Producción Agropecuaria Cuisnahuanenses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10640" y="1397000"/>
          <a:ext cx="8133299" cy="3225985"/>
        </p:xfrm>
        <a:graphic>
          <a:graphicData uri="http://schemas.openxmlformats.org/drawingml/2006/table">
            <a:tbl>
              <a:tblPr/>
              <a:tblGrid>
                <a:gridCol w="1413285"/>
                <a:gridCol w="1463585"/>
                <a:gridCol w="1077612"/>
                <a:gridCol w="1460665"/>
                <a:gridCol w="1567543"/>
                <a:gridCol w="1150609"/>
              </a:tblGrid>
              <a:tr h="41992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Santa Isabel </a:t>
                      </a:r>
                      <a:r>
                        <a:rPr lang="es-ES" sz="2000" b="1" dirty="0" err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Ishuatán</a:t>
                      </a:r>
                      <a:endParaRPr lang="es-SV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PESCA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ACUICOLA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LACTEOS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HORTALIZAS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TURISMO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84314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9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/>
                          <a:ea typeface="Calibri"/>
                          <a:cs typeface="Times New Roman"/>
                        </a:rPr>
                        <a:t>Comunidad Pesquera de Playa Dorada </a:t>
                      </a:r>
                      <a:endParaRPr lang="es-SV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0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ACOOISHUATAN de R.L.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/>
                          <a:ea typeface="Calibri"/>
                          <a:cs typeface="Times New Roman"/>
                        </a:rPr>
                        <a:t>ISHUATUR</a:t>
                      </a:r>
                      <a:endParaRPr lang="es-SV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41356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Pesquera Playa Dorada de R.L.</a:t>
                      </a:r>
                      <a:endParaRPr lang="es-SV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/>
                          <a:ea typeface="Calibri"/>
                          <a:cs typeface="Times New Roman"/>
                        </a:rPr>
                        <a:t>Asociación Cooperativa de Producción Agroindustrial, Aprovisionamiento y Comercialización Los Sonsonatecos de R.L.</a:t>
                      </a:r>
                      <a:endParaRPr lang="es-SV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98764" y="1591294"/>
          <a:ext cx="8145175" cy="3242310"/>
        </p:xfrm>
        <a:graphic>
          <a:graphicData uri="http://schemas.openxmlformats.org/drawingml/2006/table">
            <a:tbl>
              <a:tblPr/>
              <a:tblGrid>
                <a:gridCol w="1488938"/>
                <a:gridCol w="1242386"/>
                <a:gridCol w="1341912"/>
                <a:gridCol w="1543792"/>
                <a:gridCol w="1151907"/>
                <a:gridCol w="1376240"/>
              </a:tblGrid>
              <a:tr h="38557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San Pedro </a:t>
                      </a:r>
                      <a:r>
                        <a:rPr lang="es-ES" sz="2000" b="1" dirty="0" err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Puxtla</a:t>
                      </a:r>
                      <a:endParaRPr lang="es-SV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PESCA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ACUICOLA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LACTEOS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HORTALIZAS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TURISMO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7711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0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Asociación de Ganaderos AGRAMEL de R.L.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AGROPUX DE R.L. 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Finca San José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711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0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indent="-317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Café Casa Artesanal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393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390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indent="-317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dirty="0">
                          <a:latin typeface="Calibri Light"/>
                          <a:ea typeface="Calibri"/>
                          <a:cs typeface="Times New Roman"/>
                        </a:rPr>
                        <a:t>Salto de Tequendama</a:t>
                      </a:r>
                      <a:endParaRPr lang="es-SV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27280"/>
              </p:ext>
            </p:extLst>
          </p:nvPr>
        </p:nvGraphicFramePr>
        <p:xfrm>
          <a:off x="285005" y="1710047"/>
          <a:ext cx="8502734" cy="3084576"/>
        </p:xfrm>
        <a:graphic>
          <a:graphicData uri="http://schemas.openxmlformats.org/drawingml/2006/table">
            <a:tbl>
              <a:tblPr/>
              <a:tblGrid>
                <a:gridCol w="1467572"/>
                <a:gridCol w="1192504"/>
                <a:gridCol w="1531916"/>
                <a:gridCol w="1472541"/>
                <a:gridCol w="1496291"/>
                <a:gridCol w="1341910"/>
              </a:tblGrid>
              <a:tr h="252661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Guaymango</a:t>
                      </a:r>
                      <a:endParaRPr lang="es-SV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PESCA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ACUICOLA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LACTEOS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HORTALIZAS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TURISMO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0106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Cooperativa Morro Grande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SV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Asociación de Regantes Los Encuentros, Cantón Escalón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Cascadas del Río Copinula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0532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El Carmen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 Light"/>
                          <a:ea typeface="Calibri"/>
                          <a:cs typeface="Times New Roman"/>
                        </a:rPr>
                        <a:t>Ganadería Don Chacón</a:t>
                      </a:r>
                      <a:endParaRPr lang="es-SV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Posa de Santa Cruz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6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 Light"/>
                          <a:ea typeface="Calibri"/>
                          <a:cs typeface="Times New Roman"/>
                        </a:rPr>
                        <a:t>La Pecera</a:t>
                      </a:r>
                      <a:endParaRPr lang="es-SV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7556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 Light"/>
                          <a:ea typeface="Calibri"/>
                          <a:cs typeface="Times New Roman"/>
                        </a:rPr>
                        <a:t>Cueva del Reloj  y la cueva del Diablo</a:t>
                      </a:r>
                      <a:endParaRPr lang="es-SV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3759" y="1015746"/>
          <a:ext cx="8395856" cy="4776365"/>
        </p:xfrm>
        <a:graphic>
          <a:graphicData uri="http://schemas.openxmlformats.org/drawingml/2006/table">
            <a:tbl>
              <a:tblPr/>
              <a:tblGrid>
                <a:gridCol w="1418901"/>
                <a:gridCol w="1418901"/>
                <a:gridCol w="1306688"/>
                <a:gridCol w="1306286"/>
                <a:gridCol w="1425039"/>
                <a:gridCol w="1520041"/>
              </a:tblGrid>
              <a:tr h="200291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Jujutla</a:t>
                      </a:r>
                      <a:endParaRPr lang="es-SV" sz="2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PESCA</a:t>
                      </a:r>
                      <a:endParaRPr lang="es-SV" sz="11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ACUICOLA</a:t>
                      </a:r>
                      <a:endParaRPr lang="es-SV" sz="11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LACTEOS</a:t>
                      </a:r>
                      <a:endParaRPr lang="es-SV" sz="11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HORTALIZAS</a:t>
                      </a:r>
                      <a:endParaRPr lang="es-SV" sz="11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TURISMO</a:t>
                      </a:r>
                      <a:endParaRPr lang="es-SV" sz="11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80116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" indent="-1016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y Servicios Múltiples Las </a:t>
                      </a:r>
                      <a:r>
                        <a:rPr lang="es-ES" sz="1400" dirty="0" err="1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Barreñitas</a:t>
                      </a: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 de R.L.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El Tigre, Producción de Camarones y Tilapia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Ganadería Vuelta El Níspero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</a:t>
                      </a:r>
                      <a:r>
                        <a:rPr lang="es-ES" sz="1400" dirty="0" smtClean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de </a:t>
                      </a: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Aprovisionamiento Agropecuario Comunal Omar de R.L.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CDT Jujutla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49845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" indent="-1016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Estero Ahuachapío de R.L.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4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de Mujeres de la Barra de Santiago Crianza de Cangrejo Azul Isla La Chácara</a:t>
                      </a:r>
                      <a:endParaRPr lang="es-SV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07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Finca La Loma 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  <a:p>
                      <a:pPr marL="501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Finca </a:t>
                      </a:r>
                      <a:r>
                        <a:rPr lang="es-ES" sz="1400" dirty="0" err="1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Zapúa</a:t>
                      </a: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 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  <a:p>
                      <a:pPr marL="501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Finca El </a:t>
                      </a:r>
                      <a:r>
                        <a:rPr lang="es-ES" sz="1400" dirty="0" err="1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Zunzal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  <a:p>
                      <a:pPr marL="501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4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Finca La Esperanza</a:t>
                      </a:r>
                      <a:endParaRPr lang="es-SV" sz="1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5625" marR="35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OBJETIVOS 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0088" y="1308295"/>
            <a:ext cx="7943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/>
              <a:t>El objetivo de la consultoría es realizar un proceso de investigación diagnóstica de carácter participativo sobre el potencial económico productivo, y el diseño de la estrategia para aprovechar las potencialidades y recursos con enfoque de cadena de valor de los sectores priorizados en el núcleo de intervención de </a:t>
            </a:r>
            <a:r>
              <a:rPr lang="es-ES" sz="2400" i="1" dirty="0" smtClean="0"/>
              <a:t>Acajutla I (8 </a:t>
            </a:r>
            <a:r>
              <a:rPr lang="es-ES" sz="2400" i="1" dirty="0"/>
              <a:t>municipios</a:t>
            </a:r>
            <a:r>
              <a:rPr lang="es-ES" sz="2400" i="1" dirty="0" smtClean="0"/>
              <a:t>): </a:t>
            </a:r>
            <a:r>
              <a:rPr lang="es-ES_tradnl" sz="2400" i="1" dirty="0" smtClean="0"/>
              <a:t>Sonsonate, Acajutla, </a:t>
            </a:r>
            <a:r>
              <a:rPr lang="es-ES_tradnl" sz="2400" i="1" dirty="0" err="1" smtClean="0"/>
              <a:t>Cuisnahuat</a:t>
            </a:r>
            <a:r>
              <a:rPr lang="es-ES_tradnl" sz="2400" i="1" dirty="0" smtClean="0"/>
              <a:t>, Santa Isabel </a:t>
            </a:r>
            <a:r>
              <a:rPr lang="es-ES_tradnl" sz="2400" i="1" dirty="0" err="1" smtClean="0"/>
              <a:t>Ishuatán</a:t>
            </a:r>
            <a:r>
              <a:rPr lang="es-ES_tradnl" sz="2400" i="1" dirty="0" smtClean="0"/>
              <a:t>,  y del Sur de Ahuachapán: </a:t>
            </a:r>
            <a:r>
              <a:rPr lang="es-ES_tradnl" sz="2400" i="1" dirty="0" err="1" smtClean="0"/>
              <a:t>Guaymango</a:t>
            </a:r>
            <a:r>
              <a:rPr lang="es-ES_tradnl" sz="2400" i="1" dirty="0" smtClean="0"/>
              <a:t>, </a:t>
            </a:r>
            <a:r>
              <a:rPr lang="es-ES_tradnl" sz="2400" i="1" dirty="0" err="1" smtClean="0"/>
              <a:t>Jujutla</a:t>
            </a:r>
            <a:r>
              <a:rPr lang="es-ES_tradnl" sz="2400" i="1" dirty="0" smtClean="0"/>
              <a:t>, San Pedro </a:t>
            </a:r>
            <a:r>
              <a:rPr lang="es-ES_tradnl" sz="2400" i="1" dirty="0" err="1" smtClean="0"/>
              <a:t>Puxtla</a:t>
            </a:r>
            <a:r>
              <a:rPr lang="es-ES_tradnl" sz="2400" i="1" dirty="0" smtClean="0"/>
              <a:t> y San Francisco Menéndez</a:t>
            </a:r>
            <a:endParaRPr lang="es-SV" sz="2400" i="1" dirty="0" smtClean="0"/>
          </a:p>
          <a:p>
            <a:pPr algn="just"/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10515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Actores Identificados por municipio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56050"/>
              </p:ext>
            </p:extLst>
          </p:nvPr>
        </p:nvGraphicFramePr>
        <p:xfrm>
          <a:off x="332509" y="881188"/>
          <a:ext cx="8467108" cy="4929368"/>
        </p:xfrm>
        <a:graphic>
          <a:graphicData uri="http://schemas.openxmlformats.org/drawingml/2006/table">
            <a:tbl>
              <a:tblPr/>
              <a:tblGrid>
                <a:gridCol w="1839056"/>
                <a:gridCol w="1839056"/>
                <a:gridCol w="1839056"/>
                <a:gridCol w="1789947"/>
                <a:gridCol w="1159993"/>
              </a:tblGrid>
              <a:tr h="12052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San Francisco Menéndez</a:t>
                      </a:r>
                      <a:endParaRPr lang="es-SV" sz="24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 vert="vert27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PESCA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ACUICOLA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LACTEOS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TURISMO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72312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Reyes del Sol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SV" sz="12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-57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Agropecuaria Garita Palmera de R.L. 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-57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ADESCO San Miguelito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2312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Las Quinoguitas Las Palmeras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778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Hacienda San </a:t>
                      </a:r>
                      <a:r>
                        <a:rPr lang="es-ES" sz="1200" dirty="0" smtClean="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Luis</a:t>
                      </a:r>
                      <a:endParaRPr lang="es-SV" sz="12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indent="-57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Ganadera Ahuachapán Sur de R.L. (AGAS de R.L.)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indent="-57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Rancho Agro-Turístico El Encanto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6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Obreros del Pacífico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-57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-571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6026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Veleros del Pacífico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6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Marinos en Acción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6026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Corales Marinos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6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Asociación Cooperativa de Producción Pesquera Los Zapotecos de R.L.</a:t>
                      </a:r>
                      <a:endParaRPr lang="es-SV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38045" marR="38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998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Caracterización de mercado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3688" y="881187"/>
            <a:ext cx="5810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61257" y="1425039"/>
            <a:ext cx="2303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Pesca Artesanal</a:t>
            </a:r>
          </a:p>
          <a:p>
            <a:endParaRPr lang="es-SV" dirty="0" smtClean="0"/>
          </a:p>
          <a:p>
            <a:r>
              <a:rPr lang="es-SV" dirty="0" smtClean="0"/>
              <a:t>El mercado está dividido entre mayoristas “</a:t>
            </a:r>
            <a:r>
              <a:rPr lang="es-SV" dirty="0" err="1" smtClean="0"/>
              <a:t>toponeros</a:t>
            </a:r>
            <a:r>
              <a:rPr lang="es-SV" dirty="0" smtClean="0"/>
              <a:t>”, dueños de embarcación; negocios gastronómicos de la comunidad y turistas que eventualmente llegan al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998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Caracterización de mercado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1257" y="1425039"/>
            <a:ext cx="2303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Acuícola</a:t>
            </a:r>
          </a:p>
          <a:p>
            <a:endParaRPr lang="es-SV" dirty="0" smtClean="0"/>
          </a:p>
          <a:p>
            <a:r>
              <a:rPr lang="es-SV" dirty="0" smtClean="0"/>
              <a:t>Participación mayoritaria de productores de tilapia, no se han identificado iniciativas de camarón, a excepción de </a:t>
            </a:r>
            <a:r>
              <a:rPr lang="es-SV" dirty="0" err="1" smtClean="0"/>
              <a:t>Mission</a:t>
            </a:r>
            <a:r>
              <a:rPr lang="es-SV" dirty="0" smtClean="0"/>
              <a:t> Enterprise S.A. de C.V. en Acajutla</a:t>
            </a:r>
          </a:p>
          <a:p>
            <a:r>
              <a:rPr lang="es-SV" dirty="0" smtClean="0"/>
              <a:t>Mercado natural Guatemala a través de mayoristas que compran en borda</a:t>
            </a:r>
            <a:endParaRPr lang="es-SV" dirty="0"/>
          </a:p>
        </p:txBody>
      </p:sp>
      <p:pic>
        <p:nvPicPr>
          <p:cNvPr id="10" name="4 Imagen" descr="Cadena Acuicola Tilapia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1216" y="1163782"/>
            <a:ext cx="6188405" cy="44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998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Caracterización de mercado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1257" y="1146215"/>
            <a:ext cx="25130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Lácteos</a:t>
            </a:r>
          </a:p>
          <a:p>
            <a:endParaRPr lang="es-SV" dirty="0" smtClean="0"/>
          </a:p>
          <a:p>
            <a:r>
              <a:rPr lang="es-SV" dirty="0" smtClean="0"/>
              <a:t>Identificación de 4 plantas: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/>
              <a:t>La Salud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/>
              <a:t>AGROSANIA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/>
              <a:t>Quesos de Oriente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/>
              <a:t>El Jobo</a:t>
            </a:r>
          </a:p>
          <a:p>
            <a:pPr marL="342900" indent="-342900"/>
            <a:endParaRPr lang="es-SV" dirty="0" smtClean="0"/>
          </a:p>
          <a:p>
            <a:r>
              <a:rPr lang="es-SV" dirty="0" smtClean="0"/>
              <a:t>Grupos de productores de leche entregan a estas industrias; San Francisco Menéndez cuenta con dos plantas artesanales</a:t>
            </a:r>
          </a:p>
          <a:p>
            <a:r>
              <a:rPr lang="es-SV" dirty="0" smtClean="0"/>
              <a:t>(ACOPAGA-AGAS)</a:t>
            </a:r>
          </a:p>
          <a:p>
            <a:endParaRPr lang="es-SV" dirty="0"/>
          </a:p>
        </p:txBody>
      </p:sp>
      <p:pic>
        <p:nvPicPr>
          <p:cNvPr id="11" name="1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4335" y="1146215"/>
            <a:ext cx="6017895" cy="42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998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Caracterización de mercado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1257" y="1146215"/>
            <a:ext cx="25130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Hortalizas</a:t>
            </a:r>
          </a:p>
          <a:p>
            <a:endParaRPr lang="es-SV" dirty="0" smtClean="0"/>
          </a:p>
          <a:p>
            <a:r>
              <a:rPr lang="es-SV" dirty="0" smtClean="0"/>
              <a:t>Poca presencia de grupos asociativos que desarrollen esta actividad de forma intensiva; normalmente están atomizados y tienen mayor énfasis en los granos básicos</a:t>
            </a:r>
          </a:p>
          <a:p>
            <a:endParaRPr lang="es-SV" dirty="0" smtClean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10" name="9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3195" y="1146215"/>
            <a:ext cx="6412390" cy="42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998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Caracterización de mercado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1257" y="1146215"/>
            <a:ext cx="25130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Turismo</a:t>
            </a:r>
          </a:p>
          <a:p>
            <a:endParaRPr lang="es-SV" dirty="0" smtClean="0"/>
          </a:p>
          <a:p>
            <a:r>
              <a:rPr lang="es-SV" dirty="0" smtClean="0"/>
              <a:t>Aunque la zona cuenta con muchos recursos naturales y oferta turística, no está integrada la iniciativa; los municipios cuentan con circuitos que no están siendo promocionados; mayoritariamente participan en Pueblos Vivos</a:t>
            </a:r>
          </a:p>
          <a:p>
            <a:endParaRPr lang="es-SV" dirty="0" smtClean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11" name="1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0169" y="1146215"/>
            <a:ext cx="6233821" cy="41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Metodología de levantamiento de información</a:t>
            </a:r>
          </a:p>
        </p:txBody>
      </p:sp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579553"/>
              </p:ext>
            </p:extLst>
          </p:nvPr>
        </p:nvGraphicFramePr>
        <p:xfrm>
          <a:off x="1332836" y="1329432"/>
          <a:ext cx="6228024" cy="436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251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Información general departamento Ahuachapán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9828" y="979342"/>
            <a:ext cx="846875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/>
              <a:t>Según la Encuesta de Hogares y Propósitos Múltiples para el 2016 el  departamento de </a:t>
            </a:r>
            <a:r>
              <a:rPr lang="es-ES" sz="1700" dirty="0" smtClean="0"/>
              <a:t>Ahuachapán registró </a:t>
            </a:r>
            <a:r>
              <a:rPr lang="es-ES" sz="1700" dirty="0"/>
              <a:t>una población total de </a:t>
            </a:r>
            <a:r>
              <a:rPr lang="es-ES" sz="1700" dirty="0" smtClean="0"/>
              <a:t>359,593 </a:t>
            </a:r>
            <a:r>
              <a:rPr lang="es-ES" sz="1700" dirty="0"/>
              <a:t>personas, del total de la población el </a:t>
            </a:r>
            <a:r>
              <a:rPr lang="es-ES" sz="1700" dirty="0" smtClean="0"/>
              <a:t>51% </a:t>
            </a:r>
            <a:r>
              <a:rPr lang="es-ES" sz="1700" dirty="0"/>
              <a:t>son mujeres, mientras que el </a:t>
            </a:r>
            <a:r>
              <a:rPr lang="es-ES" sz="1700" dirty="0" smtClean="0"/>
              <a:t>49% </a:t>
            </a:r>
            <a:r>
              <a:rPr lang="es-ES" sz="1700" dirty="0"/>
              <a:t>son hombres. </a:t>
            </a:r>
            <a:endParaRPr lang="es-ES" sz="1700" dirty="0" smtClean="0"/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La </a:t>
            </a:r>
            <a:r>
              <a:rPr lang="es-ES" sz="1700" dirty="0"/>
              <a:t>Población Económicamente Activa (PEA) </a:t>
            </a:r>
            <a:r>
              <a:rPr lang="es-ES" sz="1700" dirty="0" smtClean="0"/>
              <a:t>es </a:t>
            </a:r>
            <a:r>
              <a:rPr lang="es-ES" sz="1700" dirty="0"/>
              <a:t>de </a:t>
            </a:r>
            <a:r>
              <a:rPr lang="es-ES" sz="1700" dirty="0" smtClean="0"/>
              <a:t>155,299 personas;  el ingreso por hogar mensual es de US$ 426.86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Un 12.25% de la población recibe remesa (total personas con remesa 44,043); el total de remesa por familia es de US$ 175.77 al mes, con un total anualizado de US$ 2,109,383.71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La tasa promedio de analfabetismo en el departamento es de 14.40%, ligeramente arriba que la tasa a nivel nacional (10.80%), así mismo la tasa de escolaridad promedio es de 5.86; evidenciando los niveles de escolaridad que existen en el departamento.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El 89.93 de la población posee teléfono celular; un 5.77% posee vehículo.</a:t>
            </a: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750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Información general departamento Ahuachapán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88650"/>
              </p:ext>
            </p:extLst>
          </p:nvPr>
        </p:nvGraphicFramePr>
        <p:xfrm>
          <a:off x="1688123" y="1820148"/>
          <a:ext cx="5359791" cy="23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441"/>
                <a:gridCol w="26803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Tipo de Actividad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>
                          <a:effectLst/>
                        </a:rPr>
                        <a:t>Producción por actividad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Maíz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48,429 </a:t>
                      </a:r>
                      <a:r>
                        <a:rPr lang="es-ES" sz="1500" dirty="0" err="1">
                          <a:effectLst/>
                        </a:rPr>
                        <a:t>mz.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Frijol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22,212 </a:t>
                      </a:r>
                      <a:r>
                        <a:rPr lang="es-ES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mz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Hortalizas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362835" algn="l"/>
                        </a:tabLst>
                        <a:defRPr/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82,224 </a:t>
                      </a:r>
                      <a:r>
                        <a:rPr lang="es-ES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qq</a:t>
                      </a: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Bovinos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27,311 cabezas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Porcino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5,979  cabezas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Frutas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519,931 plantas/árboles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Apicultura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111,389 botellas </a:t>
                      </a:r>
                      <a:r>
                        <a:rPr lang="es-ES" sz="1500" dirty="0">
                          <a:effectLst/>
                        </a:rPr>
                        <a:t>de </a:t>
                      </a:r>
                      <a:r>
                        <a:rPr lang="es-ES" sz="1500" dirty="0" smtClean="0">
                          <a:effectLst/>
                        </a:rPr>
                        <a:t>miel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Acuicultura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155,419 </a:t>
                      </a:r>
                      <a:r>
                        <a:rPr lang="es-ES" sz="1500" dirty="0">
                          <a:effectLst/>
                        </a:rPr>
                        <a:t>lb</a:t>
                      </a:r>
                      <a:r>
                        <a:rPr lang="es-ES" sz="1500" dirty="0" smtClean="0">
                          <a:effectLst/>
                        </a:rPr>
                        <a:t>.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414902" y="1126890"/>
            <a:ext cx="437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Actividad Agropecuaria y Producción</a:t>
            </a:r>
            <a:endParaRPr lang="es-ES" dirty="0"/>
          </a:p>
        </p:txBody>
      </p:sp>
      <p:sp>
        <p:nvSpPr>
          <p:cNvPr id="12" name="Rectángulo 10"/>
          <p:cNvSpPr/>
          <p:nvPr/>
        </p:nvSpPr>
        <p:spPr>
          <a:xfrm>
            <a:off x="1733648" y="4980901"/>
            <a:ext cx="5359791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2362835" algn="l"/>
              </a:tabLst>
            </a:pPr>
            <a:r>
              <a:rPr lang="es-ES" sz="1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 Fuente</a:t>
            </a:r>
            <a:r>
              <a:rPr lang="es-ES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Elaboración propia, en base a los datos </a:t>
            </a:r>
            <a:r>
              <a:rPr lang="es-SV" sz="1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Censo Agropecuario 2007-2008</a:t>
            </a:r>
            <a:endParaRPr lang="es-E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0"/>
          <p:cNvSpPr/>
          <p:nvPr/>
        </p:nvSpPr>
        <p:spPr>
          <a:xfrm>
            <a:off x="1688123" y="4358244"/>
            <a:ext cx="5359791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2362835" algn="l"/>
              </a:tabLst>
            </a:pPr>
            <a:r>
              <a:rPr lang="es-ES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Fuente: Elaboración propia, en base a los datos </a:t>
            </a:r>
            <a:r>
              <a:rPr lang="es-SV" sz="1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SV" sz="1100" dirty="0" smtClean="0">
                <a:latin typeface="+mj-lt"/>
              </a:rPr>
              <a:t>Encuesta Nacional Agropecuaria de Propósitos Múltiples (ENAPM 2015-2016), DGEA-MAG</a:t>
            </a:r>
            <a:endParaRPr lang="es-E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Información general departamento Ahuachapán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10185" y="1096508"/>
            <a:ext cx="9144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900" b="0" i="1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Gráfico 1. Personas Ocupadas por Rama de Actividad Económica</a:t>
            </a: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10185" y="5439193"/>
            <a:ext cx="9144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362200" algn="l"/>
              </a:tabLst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Elaboración Propia, en base a datos de la EHPM 2016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1 Gráfico"/>
          <p:cNvGraphicFramePr/>
          <p:nvPr/>
        </p:nvGraphicFramePr>
        <p:xfrm>
          <a:off x="925757" y="1266092"/>
          <a:ext cx="7405137" cy="417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892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Información general departamento Sonsonate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ángulo 5"/>
          <p:cNvSpPr/>
          <p:nvPr/>
        </p:nvSpPr>
        <p:spPr>
          <a:xfrm>
            <a:off x="379828" y="979342"/>
            <a:ext cx="846875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/>
              <a:t>Según la Encuesta de Hogares y Propósitos Múltiples para el 2016 el </a:t>
            </a:r>
            <a:r>
              <a:rPr lang="es-ES" sz="1700" dirty="0" smtClean="0"/>
              <a:t>departamento </a:t>
            </a:r>
            <a:r>
              <a:rPr lang="es-ES" sz="1700" dirty="0"/>
              <a:t>de </a:t>
            </a:r>
            <a:r>
              <a:rPr lang="es-ES" sz="1700" dirty="0" smtClean="0"/>
              <a:t>Sonsonate registró </a:t>
            </a:r>
            <a:r>
              <a:rPr lang="es-ES" sz="1700" dirty="0"/>
              <a:t>una población total de </a:t>
            </a:r>
            <a:r>
              <a:rPr lang="es-ES" sz="1700" dirty="0" smtClean="0"/>
              <a:t>502,067 </a:t>
            </a:r>
            <a:r>
              <a:rPr lang="es-ES" sz="1700" dirty="0"/>
              <a:t>personas, del total de la población el </a:t>
            </a:r>
            <a:r>
              <a:rPr lang="es-ES" sz="1700" dirty="0" smtClean="0"/>
              <a:t>52.4% </a:t>
            </a:r>
            <a:r>
              <a:rPr lang="es-ES" sz="1700" dirty="0"/>
              <a:t>son mujeres, mientras que el </a:t>
            </a:r>
            <a:r>
              <a:rPr lang="es-ES" sz="1700" dirty="0" smtClean="0"/>
              <a:t>47.6% </a:t>
            </a:r>
            <a:r>
              <a:rPr lang="es-ES" sz="1700" dirty="0"/>
              <a:t>son hombres. </a:t>
            </a:r>
            <a:endParaRPr lang="es-ES" sz="1700" dirty="0" smtClean="0"/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La </a:t>
            </a:r>
            <a:r>
              <a:rPr lang="es-ES" sz="1700" dirty="0"/>
              <a:t>Población Económicamente Activa (PEA) </a:t>
            </a:r>
            <a:r>
              <a:rPr lang="es-ES" sz="1700" dirty="0" smtClean="0"/>
              <a:t>es </a:t>
            </a:r>
            <a:r>
              <a:rPr lang="es-ES" sz="1700" dirty="0"/>
              <a:t>de </a:t>
            </a:r>
            <a:r>
              <a:rPr lang="es-ES" sz="1700" dirty="0" smtClean="0"/>
              <a:t>224,430 personas;  el ingreso por hogar mensual es de US$ 511.31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Un 12% de la población recibe remesa (total personas con remesa 60,270); el total de remesa por familia es de US$ 183.88 al mes, con un total anualizado de US$ 3,285,561.67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La tasa promedio de analfabetismo en el departamento es de 10.59%, ligeramente abajo que la tasa a nivel nacional (10.80%), así mismo la tasa de escolaridad promedio es de 6.35; evidenciando los niveles de escolaridad que existen en el departamento.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El 90.40 de la población posee teléfono celular; un 9.93% posee vehículo.</a:t>
            </a: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750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Información general departamento Sonsonate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88650"/>
              </p:ext>
            </p:extLst>
          </p:nvPr>
        </p:nvGraphicFramePr>
        <p:xfrm>
          <a:off x="1688123" y="1820148"/>
          <a:ext cx="5359791" cy="23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441"/>
                <a:gridCol w="26803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Tipo de Actividad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Producción por </a:t>
                      </a:r>
                      <a:r>
                        <a:rPr lang="es-ES" sz="1500" dirty="0" smtClean="0">
                          <a:effectLst/>
                        </a:rPr>
                        <a:t>Actividad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Maíz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30,721 </a:t>
                      </a:r>
                      <a:r>
                        <a:rPr lang="es-ES" sz="1500" dirty="0" err="1">
                          <a:effectLst/>
                        </a:rPr>
                        <a:t>mz.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Frijol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15,763 </a:t>
                      </a:r>
                      <a:r>
                        <a:rPr lang="es-ES" sz="15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mz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Hortalizas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82,224 </a:t>
                      </a:r>
                      <a:r>
                        <a:rPr lang="es-ES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qq</a:t>
                      </a: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Bovinos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smtClean="0">
                          <a:effectLst/>
                        </a:rPr>
                        <a:t>87,102 </a:t>
                      </a:r>
                      <a:r>
                        <a:rPr lang="es-ES" sz="1500" dirty="0" smtClean="0">
                          <a:effectLst/>
                        </a:rPr>
                        <a:t>cabezas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Porcino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8,448 </a:t>
                      </a:r>
                      <a:r>
                        <a:rPr lang="es-ES" sz="1500" dirty="0">
                          <a:effectLst/>
                        </a:rPr>
                        <a:t>cabezas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Frutas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546,372 Plantas/árboles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>
                          <a:effectLst/>
                        </a:rPr>
                        <a:t>Apicultura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307,964 botellas </a:t>
                      </a:r>
                      <a:r>
                        <a:rPr lang="es-ES" sz="1500" dirty="0">
                          <a:effectLst/>
                        </a:rPr>
                        <a:t>de </a:t>
                      </a:r>
                      <a:r>
                        <a:rPr lang="es-ES" sz="1500" dirty="0" smtClean="0">
                          <a:effectLst/>
                        </a:rPr>
                        <a:t>miel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>
                          <a:effectLst/>
                        </a:rPr>
                        <a:t>Acuicultura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362835" algn="l"/>
                        </a:tabLst>
                      </a:pPr>
                      <a:r>
                        <a:rPr lang="es-ES" sz="1500" dirty="0" smtClean="0">
                          <a:effectLst/>
                        </a:rPr>
                        <a:t>431,371 lb. 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414902" y="1126890"/>
            <a:ext cx="437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Actividad Agropecuaria y Producción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688123" y="4358244"/>
            <a:ext cx="5359791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2362835" algn="l"/>
              </a:tabLst>
            </a:pPr>
            <a:r>
              <a:rPr lang="es-ES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Fuente: Elaboración propia, en base a los datos </a:t>
            </a:r>
            <a:r>
              <a:rPr lang="es-SV" sz="1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s-SV" sz="1100" dirty="0" smtClean="0">
                <a:latin typeface="+mj-lt"/>
              </a:rPr>
              <a:t>Encuesta Nacional Agropecuaria de Propósitos Múltiples (ENAPM 2015-2016), DGEA-MAG</a:t>
            </a:r>
            <a:endParaRPr lang="es-E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0"/>
          <p:cNvSpPr/>
          <p:nvPr/>
        </p:nvSpPr>
        <p:spPr>
          <a:xfrm>
            <a:off x="1733648" y="4980901"/>
            <a:ext cx="5359791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2362835" algn="l"/>
              </a:tabLst>
            </a:pPr>
            <a:r>
              <a:rPr lang="es-ES" sz="1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 Fuente</a:t>
            </a:r>
            <a:r>
              <a:rPr lang="es-ES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Elaboración propia, en base a los datos </a:t>
            </a:r>
            <a:r>
              <a:rPr lang="es-SV" sz="1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Censo Agropecuario 2007-2008</a:t>
            </a:r>
            <a:endParaRPr lang="es-E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723"/>
            <a:ext cx="9232594" cy="103585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rcRect l="30371" r="30371"/>
          <a:stretch>
            <a:fillRect/>
          </a:stretch>
        </p:blipFill>
        <p:spPr>
          <a:xfrm>
            <a:off x="0" y="-25150"/>
            <a:ext cx="9232594" cy="90633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94" y="-26076"/>
            <a:ext cx="901700" cy="622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4515" y="215486"/>
            <a:ext cx="750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Información general departamento Sonsonate</a:t>
            </a:r>
            <a:endParaRPr lang="es-SV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10185" y="1034045"/>
            <a:ext cx="35482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9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Gráfico 1. Personas Ocupadas por Rama de Actividad Económica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10185" y="5515829"/>
            <a:ext cx="374655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36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362200" algn="l"/>
              </a:tabLst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Elaboración Propia, en base a datos de la EHPM 2016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2 Gráfico"/>
          <p:cNvGraphicFramePr/>
          <p:nvPr>
            <p:extLst>
              <p:ext uri="{D42A27DB-BD31-4B8C-83A1-F6EECF244321}">
                <p14:modId xmlns:p14="http://schemas.microsoft.com/office/powerpoint/2010/main" val="4198035726"/>
              </p:ext>
            </p:extLst>
          </p:nvPr>
        </p:nvGraphicFramePr>
        <p:xfrm>
          <a:off x="925757" y="1350423"/>
          <a:ext cx="6909947" cy="417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892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1666</Words>
  <Application>Microsoft Office PowerPoint</Application>
  <PresentationFormat>Presentación en pantalla (4:3)</PresentationFormat>
  <Paragraphs>377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Berlin Sans FB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……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.... .....</dc:creator>
  <cp:lastModifiedBy>Erika M. Miranda Ramirez</cp:lastModifiedBy>
  <cp:revision>198</cp:revision>
  <dcterms:created xsi:type="dcterms:W3CDTF">2015-06-22T15:55:56Z</dcterms:created>
  <dcterms:modified xsi:type="dcterms:W3CDTF">2019-10-04T21:58:54Z</dcterms:modified>
</cp:coreProperties>
</file>