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4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039" autoAdjust="0"/>
    <p:restoredTop sz="94660"/>
  </p:normalViewPr>
  <p:slideViewPr>
    <p:cSldViewPr>
      <p:cViewPr>
        <p:scale>
          <a:sx n="75" d="100"/>
          <a:sy n="75" d="100"/>
        </p:scale>
        <p:origin x="-1224" y="-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36727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5512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55082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0096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47178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70387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258465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76834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9582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1631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4117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12586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slide" Target="slide7.xml"/><Relationship Id="rId18" Type="http://schemas.openxmlformats.org/officeDocument/2006/relationships/slide" Target="slide11.xml"/><Relationship Id="rId26" Type="http://schemas.openxmlformats.org/officeDocument/2006/relationships/slide" Target="slide25.xml"/><Relationship Id="rId3" Type="http://schemas.openxmlformats.org/officeDocument/2006/relationships/slide" Target="slide3.xml"/><Relationship Id="rId21" Type="http://schemas.openxmlformats.org/officeDocument/2006/relationships/slide" Target="slide16.xml"/><Relationship Id="rId7" Type="http://schemas.openxmlformats.org/officeDocument/2006/relationships/slide" Target="slide20.xml"/><Relationship Id="rId12" Type="http://schemas.openxmlformats.org/officeDocument/2006/relationships/image" Target="../media/image1.jpeg"/><Relationship Id="rId17" Type="http://schemas.openxmlformats.org/officeDocument/2006/relationships/slide" Target="slide12.xml"/><Relationship Id="rId25" Type="http://schemas.openxmlformats.org/officeDocument/2006/relationships/slide" Target="slide15.xml"/><Relationship Id="rId2" Type="http://schemas.openxmlformats.org/officeDocument/2006/relationships/slide" Target="slide2.xml"/><Relationship Id="rId16" Type="http://schemas.openxmlformats.org/officeDocument/2006/relationships/slide" Target="slide10.xml"/><Relationship Id="rId20" Type="http://schemas.openxmlformats.org/officeDocument/2006/relationships/slide" Target="slide14.xml"/><Relationship Id="rId1" Type="http://schemas.openxmlformats.org/officeDocument/2006/relationships/slideLayout" Target="../slideLayouts/slideLayout6.xml"/><Relationship Id="rId6" Type="http://schemas.openxmlformats.org/officeDocument/2006/relationships/slide" Target="slide6.xml"/><Relationship Id="rId11" Type="http://schemas.openxmlformats.org/officeDocument/2006/relationships/slide" Target="slide24.xml"/><Relationship Id="rId24" Type="http://schemas.openxmlformats.org/officeDocument/2006/relationships/slide" Target="slide17.xml"/><Relationship Id="rId5" Type="http://schemas.openxmlformats.org/officeDocument/2006/relationships/slide" Target="slide5.xml"/><Relationship Id="rId15" Type="http://schemas.openxmlformats.org/officeDocument/2006/relationships/slide" Target="slide9.xml"/><Relationship Id="rId23" Type="http://schemas.openxmlformats.org/officeDocument/2006/relationships/slide" Target="slide18.xml"/><Relationship Id="rId10" Type="http://schemas.openxmlformats.org/officeDocument/2006/relationships/slide" Target="slide23.xml"/><Relationship Id="rId19" Type="http://schemas.openxmlformats.org/officeDocument/2006/relationships/slide" Target="slide13.xml"/><Relationship Id="rId4" Type="http://schemas.openxmlformats.org/officeDocument/2006/relationships/slide" Target="slide4.xml"/><Relationship Id="rId9" Type="http://schemas.openxmlformats.org/officeDocument/2006/relationships/slide" Target="slide22.xml"/><Relationship Id="rId14" Type="http://schemas.openxmlformats.org/officeDocument/2006/relationships/slide" Target="slide8.xml"/><Relationship Id="rId22" Type="http://schemas.openxmlformats.org/officeDocument/2006/relationships/slide" Target="slide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055476" y="908720"/>
            <a:ext cx="115212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hlinkClick r:id="rId2" action="ppaction://hlinksldjump"/>
              </a:rPr>
              <a:t>Junta Directiva</a:t>
            </a:r>
            <a:endParaRPr lang="es-SV" sz="1200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4631540" y="12687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4631540" y="1412776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3923928" y="1412776"/>
            <a:ext cx="86409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2547609" y="1340768"/>
            <a:ext cx="1368152" cy="28803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  <a:hlinkClick r:id="rId3" action="ppaction://hlinksldjump"/>
              </a:rPr>
              <a:t>Comité Consultivo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470104" y="1268760"/>
            <a:ext cx="1334144" cy="432048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solidFill>
                  <a:schemeClr val="tx1"/>
                </a:solidFill>
                <a:hlinkClick r:id="rId4" action="ppaction://hlinksldjump"/>
              </a:rPr>
              <a:t>Unidad de 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067944" y="1556792"/>
            <a:ext cx="1152128" cy="64807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t" anchorCtr="0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5" action="ppaction://hlinksldjump"/>
              </a:rPr>
              <a:t>Secretaría Ejecutiva      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r>
              <a:rPr lang="es-SV" sz="800" dirty="0" smtClean="0">
                <a:solidFill>
                  <a:schemeClr val="tx1"/>
                </a:solidFill>
              </a:rPr>
              <a:t>   </a:t>
            </a:r>
            <a:r>
              <a:rPr lang="es-SV" sz="800" dirty="0" smtClean="0">
                <a:solidFill>
                  <a:schemeClr val="tx1"/>
                </a:solidFill>
                <a:hlinkClick r:id="rId6" action="ppaction://hlinksldjump"/>
              </a:rPr>
              <a:t>Sub       Secretaría Ejecutiva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4" name="13 Conector recto"/>
          <p:cNvCxnSpPr/>
          <p:nvPr/>
        </p:nvCxnSpPr>
        <p:spPr>
          <a:xfrm flipV="1">
            <a:off x="4034485" y="1556792"/>
            <a:ext cx="1152128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>
            <a:stCxn id="12" idx="2"/>
          </p:cNvCxnSpPr>
          <p:nvPr/>
        </p:nvCxnSpPr>
        <p:spPr>
          <a:xfrm flipH="1">
            <a:off x="4631540" y="2204864"/>
            <a:ext cx="1246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1312395" y="2492896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1331640" y="2480715"/>
            <a:ext cx="0" cy="3180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 flipV="1">
            <a:off x="1331640" y="5646928"/>
            <a:ext cx="3672408" cy="1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4067943" y="5661247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1403648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3131840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971601" y="5830526"/>
            <a:ext cx="783168" cy="62281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7" action="ppaction://hlinksldjump"/>
              </a:rPr>
              <a:t>Unidad de acceso a la Información Publica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1835696" y="5833402"/>
            <a:ext cx="783168" cy="619934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700" dirty="0" smtClean="0">
                <a:solidFill>
                  <a:schemeClr val="tx1"/>
                </a:solidFill>
                <a:hlinkClick r:id="rId8" action="ppaction://hlinksldjump"/>
              </a:rPr>
              <a:t>Unidad de Comunicaciones</a:t>
            </a:r>
            <a:endParaRPr lang="es-SV" sz="700" dirty="0">
              <a:solidFill>
                <a:schemeClr val="tx1"/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2740166" y="5820257"/>
            <a:ext cx="783347" cy="633079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9" action="ppaction://hlinksldjump"/>
              </a:rPr>
              <a:t>Unidad de Asesoría Jurídica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3572629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0" action="ppaction://hlinksldjump"/>
              </a:rPr>
              <a:t>Unidad de Adquisiciones y Contrataciones Institucionales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8172400" y="4092128"/>
            <a:ext cx="752001" cy="633016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1" action="ppaction://hlinksldjump"/>
              </a:rPr>
              <a:t>Unidad de Gestión Documental y Archivo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3" name="42 Rectángulo"/>
          <p:cNvSpPr/>
          <p:nvPr/>
        </p:nvSpPr>
        <p:spPr>
          <a:xfrm>
            <a:off x="251520" y="404664"/>
            <a:ext cx="1800200" cy="163655"/>
          </a:xfrm>
          <a:prstGeom prst="rec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/>
              <a:t>Jerarquía Nivel 1</a:t>
            </a:r>
            <a:endParaRPr lang="es-SV" sz="1200" dirty="0"/>
          </a:p>
        </p:txBody>
      </p:sp>
      <p:sp>
        <p:nvSpPr>
          <p:cNvPr id="46" name="45 Rectángulo"/>
          <p:cNvSpPr/>
          <p:nvPr/>
        </p:nvSpPr>
        <p:spPr>
          <a:xfrm>
            <a:off x="251520" y="602686"/>
            <a:ext cx="1800200" cy="18002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2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7" name="46 Rectángulo"/>
          <p:cNvSpPr/>
          <p:nvPr/>
        </p:nvSpPr>
        <p:spPr>
          <a:xfrm>
            <a:off x="251520" y="818710"/>
            <a:ext cx="1800200" cy="18002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8" name="47 Rectángulo"/>
          <p:cNvSpPr/>
          <p:nvPr/>
        </p:nvSpPr>
        <p:spPr>
          <a:xfrm>
            <a:off x="251520" y="1052736"/>
            <a:ext cx="1800200" cy="18002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Subdirecciones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251520" y="1268760"/>
            <a:ext cx="1800200" cy="1800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Departamentos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0" name="49 Rectángulo"/>
          <p:cNvSpPr/>
          <p:nvPr/>
        </p:nvSpPr>
        <p:spPr>
          <a:xfrm>
            <a:off x="251520" y="1520788"/>
            <a:ext cx="1800200" cy="180020"/>
          </a:xfrm>
          <a:prstGeom prst="rect">
            <a:avLst/>
          </a:prstGeom>
          <a:blipFill>
            <a:blip r:embed="rId12"/>
            <a:tile tx="0" ty="0" sx="100000" sy="100000" flip="none" algn="tl"/>
          </a:blip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Asesoría/consulta</a:t>
            </a:r>
            <a:r>
              <a:rPr lang="es-SV" sz="1200" dirty="0" smtClean="0"/>
              <a:t> </a:t>
            </a:r>
            <a:endParaRPr lang="es-SV" sz="1200" dirty="0"/>
          </a:p>
        </p:txBody>
      </p:sp>
      <p:sp>
        <p:nvSpPr>
          <p:cNvPr id="51" name="50 Rectángulo"/>
          <p:cNvSpPr/>
          <p:nvPr/>
        </p:nvSpPr>
        <p:spPr>
          <a:xfrm>
            <a:off x="251520" y="1772816"/>
            <a:ext cx="1800200" cy="18002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1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9" name="58 Rectángulo"/>
          <p:cNvSpPr/>
          <p:nvPr/>
        </p:nvSpPr>
        <p:spPr>
          <a:xfrm>
            <a:off x="1403648" y="2924944"/>
            <a:ext cx="852279" cy="72008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3" action="ppaction://hlinksldjump"/>
              </a:rPr>
              <a:t>Dirección de Mercado Eléctrico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63" name="62 Conector recto"/>
          <p:cNvCxnSpPr/>
          <p:nvPr/>
        </p:nvCxnSpPr>
        <p:spPr>
          <a:xfrm flipH="1">
            <a:off x="1837121" y="2615380"/>
            <a:ext cx="5912752" cy="21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1028 Conector recto"/>
          <p:cNvCxnSpPr/>
          <p:nvPr/>
        </p:nvCxnSpPr>
        <p:spPr>
          <a:xfrm>
            <a:off x="1837121" y="2650687"/>
            <a:ext cx="0" cy="274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2771799" y="2637897"/>
            <a:ext cx="1" cy="287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/>
          <p:nvPr/>
        </p:nvCxnSpPr>
        <p:spPr>
          <a:xfrm>
            <a:off x="370790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4742866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5724128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658822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7740352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81 Rectángulo"/>
          <p:cNvSpPr/>
          <p:nvPr/>
        </p:nvSpPr>
        <p:spPr>
          <a:xfrm>
            <a:off x="2345660" y="2905708"/>
            <a:ext cx="852279" cy="7393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4" action="ppaction://hlinksldjump"/>
              </a:rPr>
              <a:t>Dirección de </a:t>
            </a:r>
            <a:r>
              <a:rPr lang="es-SV" sz="900" dirty="0" smtClean="0">
                <a:solidFill>
                  <a:schemeClr val="tx1"/>
                </a:solidFill>
                <a:hlinkClick r:id="rId14" action="ppaction://hlinksldjump"/>
              </a:rPr>
              <a:t>Combustible</a:t>
            </a:r>
            <a:r>
              <a:rPr lang="es-SV" sz="800" dirty="0" smtClean="0">
                <a:solidFill>
                  <a:schemeClr val="tx1"/>
                </a:solidFill>
                <a:hlinkClick r:id="rId14" action="ppaction://hlinksldjump"/>
              </a:rPr>
              <a:t> 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3287673" y="2945968"/>
            <a:ext cx="852279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5" action="ppaction://hlinksldjump"/>
              </a:rPr>
              <a:t>Dirección de Acceso y Equidad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4273915" y="2899108"/>
            <a:ext cx="852279" cy="7459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6" action="ppaction://hlinksldjump"/>
              </a:rPr>
              <a:t>Dirección de Desarrollo  de Recursos Renovables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5" name="84 Rectángulo"/>
          <p:cNvSpPr/>
          <p:nvPr/>
        </p:nvSpPr>
        <p:spPr>
          <a:xfrm>
            <a:off x="6210609" y="2920640"/>
            <a:ext cx="852279" cy="724384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7" action="ppaction://hlinksldjump"/>
              </a:rPr>
              <a:t>Dirección de Planificación y Seguimiento a la Gestión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6" name="85 Rectángulo"/>
          <p:cNvSpPr/>
          <p:nvPr/>
        </p:nvSpPr>
        <p:spPr>
          <a:xfrm>
            <a:off x="5220072" y="2926896"/>
            <a:ext cx="852279" cy="718128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8" action="ppaction://hlinksldjump"/>
              </a:rPr>
              <a:t>Dirección de Eficiencia Energética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7" name="86 Rectángulo"/>
          <p:cNvSpPr/>
          <p:nvPr/>
        </p:nvSpPr>
        <p:spPr>
          <a:xfrm>
            <a:off x="7308304" y="2945968"/>
            <a:ext cx="924287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9" action="ppaction://hlinksldjump"/>
              </a:rPr>
              <a:t>Dirección de Finanzas y Administración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3" name="102 Rectángulo"/>
          <p:cNvSpPr/>
          <p:nvPr/>
        </p:nvSpPr>
        <p:spPr>
          <a:xfrm>
            <a:off x="3707904" y="4046261"/>
            <a:ext cx="1203899" cy="678883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Sub Dirección  de Planificación Informática 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0" name="1039 Conector recto"/>
          <p:cNvCxnSpPr/>
          <p:nvPr/>
        </p:nvCxnSpPr>
        <p:spPr>
          <a:xfrm flipH="1">
            <a:off x="7812360" y="3645024"/>
            <a:ext cx="1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105 Rectángulo"/>
          <p:cNvSpPr/>
          <p:nvPr/>
        </p:nvSpPr>
        <p:spPr>
          <a:xfrm>
            <a:off x="3851920" y="4936864"/>
            <a:ext cx="92363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Departamento de Tesorería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7" name="106 Rectángulo"/>
          <p:cNvSpPr/>
          <p:nvPr/>
        </p:nvSpPr>
        <p:spPr>
          <a:xfrm>
            <a:off x="6948264" y="4936864"/>
            <a:ext cx="88999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2" action="ppaction://hlinksldjump"/>
              </a:rPr>
              <a:t>Departamento de Administración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8" name="107 Rectángulo"/>
          <p:cNvSpPr/>
          <p:nvPr/>
        </p:nvSpPr>
        <p:spPr>
          <a:xfrm>
            <a:off x="5940152" y="4936864"/>
            <a:ext cx="903549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3" action="ppaction://hlinksldjump"/>
              </a:rPr>
              <a:t>Departamento de  Contabilidad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11" name="110 Rectángulo"/>
          <p:cNvSpPr/>
          <p:nvPr/>
        </p:nvSpPr>
        <p:spPr>
          <a:xfrm>
            <a:off x="4932040" y="4936864"/>
            <a:ext cx="88601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4" action="ppaction://hlinksldjump"/>
              </a:rPr>
              <a:t>Departamento de Presupuesto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3" name="1042 Conector recto"/>
          <p:cNvCxnSpPr/>
          <p:nvPr/>
        </p:nvCxnSpPr>
        <p:spPr>
          <a:xfrm>
            <a:off x="4283968" y="4797151"/>
            <a:ext cx="35344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1049 Conector recto"/>
          <p:cNvCxnSpPr/>
          <p:nvPr/>
        </p:nvCxnSpPr>
        <p:spPr>
          <a:xfrm flipH="1">
            <a:off x="6636748" y="3645024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1051 Conector recto"/>
          <p:cNvCxnSpPr/>
          <p:nvPr/>
        </p:nvCxnSpPr>
        <p:spPr>
          <a:xfrm>
            <a:off x="4427984" y="3861048"/>
            <a:ext cx="2592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 flipH="1">
            <a:off x="7020272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Conector recto"/>
          <p:cNvCxnSpPr/>
          <p:nvPr/>
        </p:nvCxnSpPr>
        <p:spPr>
          <a:xfrm flipH="1">
            <a:off x="5652120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133 Rectángulo"/>
          <p:cNvSpPr/>
          <p:nvPr/>
        </p:nvSpPr>
        <p:spPr>
          <a:xfrm>
            <a:off x="5076056" y="4055968"/>
            <a:ext cx="1177362" cy="669176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Sub Dirección  de Planificación  Seguimiento  a la Gestión 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6372200" y="4046262"/>
            <a:ext cx="1086353" cy="678882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5" action="ppaction://hlinksldjump"/>
              </a:rPr>
              <a:t>Sub Dirección  de Sistemas y Tecnologías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38" name="137 Conector recto"/>
          <p:cNvCxnSpPr/>
          <p:nvPr/>
        </p:nvCxnSpPr>
        <p:spPr>
          <a:xfrm flipH="1">
            <a:off x="4427985" y="3861048"/>
            <a:ext cx="1" cy="194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147 Conector recto"/>
          <p:cNvCxnSpPr/>
          <p:nvPr/>
        </p:nvCxnSpPr>
        <p:spPr>
          <a:xfrm>
            <a:off x="4283968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148 Conector recto"/>
          <p:cNvCxnSpPr/>
          <p:nvPr/>
        </p:nvCxnSpPr>
        <p:spPr>
          <a:xfrm>
            <a:off x="5436096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149 Conector recto"/>
          <p:cNvCxnSpPr/>
          <p:nvPr/>
        </p:nvCxnSpPr>
        <p:spPr>
          <a:xfrm>
            <a:off x="6372200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7380312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>
            <a:endCxn id="32" idx="0"/>
          </p:cNvCxnSpPr>
          <p:nvPr/>
        </p:nvCxnSpPr>
        <p:spPr>
          <a:xfrm flipH="1">
            <a:off x="2227280" y="5649085"/>
            <a:ext cx="11818" cy="184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4092"/>
          </a:xfrm>
        </p:spPr>
        <p:txBody>
          <a:bodyPr/>
          <a:lstStyle/>
          <a:p>
            <a:r>
              <a:rPr lang="es-SV" sz="3200" dirty="0" smtClean="0"/>
              <a:t>ORGANIGRAMA CNE</a:t>
            </a:r>
            <a:endParaRPr lang="es-ES" sz="3200" dirty="0"/>
          </a:p>
        </p:txBody>
      </p:sp>
      <p:cxnSp>
        <p:nvCxnSpPr>
          <p:cNvPr id="76" name="75 Conector recto"/>
          <p:cNvCxnSpPr>
            <a:endCxn id="42" idx="1"/>
          </p:cNvCxnSpPr>
          <p:nvPr/>
        </p:nvCxnSpPr>
        <p:spPr>
          <a:xfrm>
            <a:off x="7812360" y="4408636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65 Rectángulo"/>
          <p:cNvSpPr/>
          <p:nvPr/>
        </p:nvSpPr>
        <p:spPr>
          <a:xfrm>
            <a:off x="4572000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26" action="ppaction://hlinksldjump"/>
              </a:rPr>
              <a:t>Unidad de </a:t>
            </a:r>
            <a:r>
              <a:rPr lang="es-SV" sz="800" dirty="0" smtClean="0">
                <a:solidFill>
                  <a:schemeClr val="tx1"/>
                </a:solidFill>
                <a:hlinkClick r:id="rId26" action="ppaction://hlinksldjump"/>
              </a:rPr>
              <a:t>Género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67" name="66 Conector recto"/>
          <p:cNvCxnSpPr/>
          <p:nvPr/>
        </p:nvCxnSpPr>
        <p:spPr>
          <a:xfrm>
            <a:off x="5004047" y="5661248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260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DESARROLLO DE RECURSOS RENOVABLES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Política Energética Nacional, en </a:t>
            </a:r>
            <a:r>
              <a:rPr lang="es-ES" dirty="0"/>
              <a:t>los aspectos de políticas referidas a energías renovables, aprovechamiento de los recursos naturales y medio ambiente, comprendiendo tanto la formulación de las propuestas de política, como el análisis y elaboración de instrumentos y las fases de promoción, consulta, coordinación y seguimiento, </a:t>
            </a:r>
            <a:r>
              <a:rPr lang="es-AR" dirty="0"/>
              <a:t>bajo la coordinación y lineamientos de la Secretaría Ejecutiva / Sub Secretaría Ejecutiva</a:t>
            </a:r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Desarrollo de </a:t>
            </a:r>
            <a:r>
              <a:rPr lang="es-ES" dirty="0"/>
              <a:t>Recursos Renovables: </a:t>
            </a:r>
            <a:r>
              <a:rPr lang="es-ES" dirty="0" err="1"/>
              <a:t>Herberth</a:t>
            </a:r>
            <a:r>
              <a:rPr lang="es-ES" dirty="0"/>
              <a:t> </a:t>
            </a:r>
            <a:r>
              <a:rPr lang="es-ES" dirty="0" smtClean="0"/>
              <a:t>Josué </a:t>
            </a:r>
            <a:r>
              <a:rPr lang="es-ES" dirty="0"/>
              <a:t>Palacios Arana </a:t>
            </a:r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1418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DIRECCION DE EFICIENCIA 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</a:t>
            </a:r>
            <a:r>
              <a:rPr lang="es-ES" dirty="0"/>
              <a:t>los aspectos de política referidos al uso racional de la energía, eficiencia energética y medio ambiente, comprendiendo tanto la formulación de las propuestas de política, como el análisis y elaboración de instrumentos y las fases de promoción, consulta, sensibilización, coordinación y seguimiento, </a:t>
            </a:r>
            <a:r>
              <a:rPr lang="es-AR" dirty="0"/>
              <a:t>bajo la coordinación y lineamientos de la Secretaría Ejecutiva / Sub Secretaría Ejecutiva.</a:t>
            </a:r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Eficiencia </a:t>
            </a:r>
            <a:r>
              <a:rPr lang="es-ES" dirty="0"/>
              <a:t>Energética: Mario </a:t>
            </a:r>
            <a:r>
              <a:rPr lang="es-ES" dirty="0" err="1"/>
              <a:t>Angel</a:t>
            </a:r>
            <a:r>
              <a:rPr lang="es-ES" dirty="0"/>
              <a:t> </a:t>
            </a:r>
            <a:r>
              <a:rPr lang="es-ES" dirty="0" err="1"/>
              <a:t>Càceres</a:t>
            </a:r>
            <a:r>
              <a:rPr lang="es-ES" dirty="0"/>
              <a:t> Rodas</a:t>
            </a:r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5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5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1793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</a:t>
            </a:r>
            <a:r>
              <a:rPr lang="es-SV" sz="3600" dirty="0" smtClean="0"/>
              <a:t>DIRECCIÓN DE PLANIFICACION Y SEGUIMIENTO A LA GESTION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Coordina </a:t>
            </a:r>
            <a:r>
              <a:rPr lang="es-ES" dirty="0"/>
              <a:t>y </a:t>
            </a:r>
            <a:r>
              <a:rPr lang="es-ES" dirty="0" smtClean="0"/>
              <a:t>articula </a:t>
            </a:r>
            <a:r>
              <a:rPr lang="es-ES" dirty="0"/>
              <a:t>a nivel institucional, las estrategias, actividades y sistemas de planificación e información institucional, tanto en lo referente al impulso de la Política Energética Nacional como en la Gestión Institucional y en la administración de los sistemas tecnológicos  </a:t>
            </a:r>
          </a:p>
          <a:p>
            <a:pPr algn="just"/>
            <a:r>
              <a:rPr lang="es-ES" dirty="0" smtClean="0"/>
              <a:t>Acompaña </a:t>
            </a:r>
            <a:r>
              <a:rPr lang="es-ES" dirty="0"/>
              <a:t>y </a:t>
            </a:r>
            <a:r>
              <a:rPr lang="es-ES" dirty="0" smtClean="0"/>
              <a:t>apoya </a:t>
            </a:r>
            <a:r>
              <a:rPr lang="es-ES" dirty="0"/>
              <a:t>a la Alta Dirección en el impulso y consolidación de las relaciones interinstitucionales a nivel nacional y regional y con organismos de cooperación técnica y financiera </a:t>
            </a: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Nombre del Director de Planificación y Seguimiento a la </a:t>
            </a:r>
            <a:r>
              <a:rPr lang="es-ES" dirty="0"/>
              <a:t>Gestión Institucional:  </a:t>
            </a:r>
            <a:r>
              <a:rPr lang="es-ES" dirty="0" smtClean="0"/>
              <a:t>Juan José García Méndez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4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5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2344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FINANZAS </a:t>
            </a:r>
            <a:br>
              <a:rPr lang="es-ES" sz="3600" dirty="0" smtClean="0"/>
            </a:br>
            <a:r>
              <a:rPr lang="es-ES" sz="3600" dirty="0" smtClean="0"/>
              <a:t>Y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Planifica, dirige, coordina, integra </a:t>
            </a:r>
            <a:r>
              <a:rPr lang="es-SV" dirty="0"/>
              <a:t>y </a:t>
            </a:r>
            <a:r>
              <a:rPr lang="es-SV" dirty="0" smtClean="0"/>
              <a:t>supervisa </a:t>
            </a:r>
            <a:r>
              <a:rPr lang="es-SV" dirty="0"/>
              <a:t>las actividades relacionadas con la gestión financiera institucional (presupuesto, tesorería y contabilidad), velando por el cumplimiento de las disposiciones legales y técnicas vigentes. Planificar, dirigir y coordinar la prestación de los servicios apoyo administrativo a las áreas organizativas del Consejo para que desempeñen eficientemente sus funciones, y velando por el fortalecimiento y desarrollo del recurso humano, bajo la coordinación y los lineamientos de la Secretaría Ejecutiva/Subsecretaría Ejecutiva</a:t>
            </a:r>
            <a:r>
              <a:rPr lang="es-SV" dirty="0" smtClean="0"/>
              <a:t>.</a:t>
            </a:r>
          </a:p>
          <a:p>
            <a:pPr algn="just"/>
            <a:endParaRPr lang="es-ES" dirty="0"/>
          </a:p>
          <a:p>
            <a:r>
              <a:rPr lang="es-ES" dirty="0" smtClean="0"/>
              <a:t>Nombre de la Directora de Finanzas y Administración: María Concepción Gómez Guardado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1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369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SUB DIRECCIONES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Informática Energética</a:t>
            </a:r>
          </a:p>
          <a:p>
            <a:pPr algn="just"/>
            <a:endParaRPr lang="es-SV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 </a:t>
            </a:r>
            <a:r>
              <a:rPr lang="es-SV" dirty="0"/>
              <a:t>Seguimiento  a la Gestión  Institucional</a:t>
            </a:r>
            <a:endParaRPr lang="es-SV" dirty="0" smtClean="0"/>
          </a:p>
          <a:p>
            <a:pPr algn="just"/>
            <a:endParaRPr lang="es-SV" dirty="0" smtClean="0"/>
          </a:p>
          <a:p>
            <a:pPr algn="just"/>
            <a:r>
              <a:rPr lang="es-SV" dirty="0" smtClean="0"/>
              <a:t>Estas sub direcciones están en proceso de organización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0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1708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SUB DIRECCION DE SISTEMAS </a:t>
            </a:r>
            <a:br>
              <a:rPr lang="es-ES" sz="3600" dirty="0" smtClean="0"/>
            </a:br>
            <a:r>
              <a:rPr lang="es-ES" sz="3600" dirty="0" smtClean="0"/>
              <a:t>Y TECNOLOGIAS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Dirige </a:t>
            </a:r>
            <a:r>
              <a:rPr lang="es-ES_tradnl" dirty="0"/>
              <a:t>y </a:t>
            </a:r>
            <a:r>
              <a:rPr lang="es-ES_tradnl" dirty="0" smtClean="0"/>
              <a:t>coordina </a:t>
            </a:r>
            <a:r>
              <a:rPr lang="es-ES_tradnl" dirty="0"/>
              <a:t>el diseño y desarrollo de sistemas institucionales, así como su actualización mantenimiento y documentación. Velar por el buen funcionamiento de los sistemas y tecnologías de información y de comunicaciones del Consejo</a:t>
            </a:r>
            <a:r>
              <a:rPr lang="es-ES_tradnl" dirty="0" smtClean="0"/>
              <a:t>.</a:t>
            </a:r>
          </a:p>
          <a:p>
            <a:endParaRPr lang="es-ES_tradnl" dirty="0"/>
          </a:p>
          <a:p>
            <a:endParaRPr lang="es-ES_tradnl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Director de Sistemas </a:t>
            </a:r>
            <a:r>
              <a:rPr lang="es-ES" dirty="0"/>
              <a:t>y Tecnologías: Juan Francisco Reyna Flores</a:t>
            </a:r>
            <a:endParaRPr lang="es-ES_tradnl" dirty="0"/>
          </a:p>
          <a:p>
            <a:endParaRPr lang="es-SV" dirty="0" smtClean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4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4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3119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TESORERIA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 smtClean="0"/>
              <a:t>Administra los ingresos y egresos de recursos financieros, procurando su obtención oportuna y su eficiente custodia en cumplimiento a las políticas y procedimientos del Consejo y a las leyes relacionadas, y realizar </a:t>
            </a:r>
            <a:r>
              <a:rPr lang="x-none" smtClean="0"/>
              <a:t>el registro de la información relacionada con los mismos, en los auxiliares de la aplicación informática SAFI</a:t>
            </a:r>
            <a:r>
              <a:rPr lang="es-SV" dirty="0" smtClean="0"/>
              <a:t> y bajo la coordinación y supervisión de la Dirección de Finanzas y Administración</a:t>
            </a:r>
            <a:endParaRPr lang="es-ES_tradnl" dirty="0" smtClean="0"/>
          </a:p>
          <a:p>
            <a:endParaRPr lang="es-ES_tradnl" dirty="0" smtClean="0"/>
          </a:p>
          <a:p>
            <a:r>
              <a:rPr lang="es-ES" dirty="0"/>
              <a:t>Nombre de la jefe del Departamento de Tesorería: Gloria </a:t>
            </a:r>
            <a:r>
              <a:rPr lang="es-ES" dirty="0" err="1"/>
              <a:t>Jeanette</a:t>
            </a:r>
            <a:r>
              <a:rPr lang="es-ES" dirty="0"/>
              <a:t> Robles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2570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PRESUPUESTO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x-none" smtClean="0"/>
              <a:t>Coordina</a:t>
            </a:r>
            <a:r>
              <a:rPr lang="es-SV" dirty="0" smtClean="0"/>
              <a:t> </a:t>
            </a:r>
            <a:r>
              <a:rPr lang="x-none" smtClean="0"/>
              <a:t>las </a:t>
            </a:r>
            <a:r>
              <a:rPr lang="x-none"/>
              <a:t>actividades relacionadas con la Formulación del Presupuesto Institucional, la administración de los Instrumentos de Ejecución Presupuestaria y el Seguimiento y Evaluación de la Ejecución Presupuestaria</a:t>
            </a:r>
            <a:r>
              <a:rPr lang="es-SV" dirty="0"/>
              <a:t>, bajo la coordinación y supervisión de la Dirección de Finanzas y </a:t>
            </a:r>
            <a:r>
              <a:rPr lang="es-SV" dirty="0" smtClean="0"/>
              <a:t>Administración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Presupuesto: Jennifer María Solís Aguilar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71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CONTABILIDAD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Efectúa, revisa </a:t>
            </a:r>
            <a:r>
              <a:rPr lang="es-ES" dirty="0"/>
              <a:t>y </a:t>
            </a:r>
            <a:r>
              <a:rPr lang="es-ES" dirty="0" smtClean="0"/>
              <a:t>valida </a:t>
            </a:r>
            <a:r>
              <a:rPr lang="es-ES" dirty="0"/>
              <a:t>los registros contables de las transacciones financieras y su relación presupuestaria, de recursos, obligaciones, ingresos y gastos del Consejo; con el propósito de obtener y presentar estados financieros de conformidad con las leyes y regulaciones aplicables en materia contable-financiera para los recursos institucionales asignados por el Gobierno Central a través del Ministerio de Hacienda y para convenios/programas de fuentes externas de cooperación y bajo la coordinación y supervisión de la Dirección de Finanzas y Administración.</a:t>
            </a:r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Contaduría: Lissette del Carmen Mendoza de Mejía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338973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/>
              <a:t>Apoyar en las actividades administrativas y logísticas necesarias para la preservación de los bienes del Consejo, bajo coordinación y supervisión del/la Jefe(a) de Administración</a:t>
            </a:r>
            <a:r>
              <a:rPr lang="es-SV" dirty="0" smtClean="0"/>
              <a:t>.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Administración: Dora Alicia Osorio </a:t>
            </a:r>
            <a:r>
              <a:rPr lang="es-ES" dirty="0" err="1"/>
              <a:t>Morataya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3</a:t>
            </a:r>
            <a:endParaRPr lang="es-SV" dirty="0" smtClean="0"/>
          </a:p>
          <a:p>
            <a:pPr lvl="0"/>
            <a:r>
              <a:rPr lang="es-ES" dirty="0" smtClean="0"/>
              <a:t>Hombres: 3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6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21312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>
            <a:normAutofit/>
          </a:bodyPr>
          <a:lstStyle/>
          <a:p>
            <a:r>
              <a:rPr lang="es-SV" sz="3200" dirty="0" smtClean="0"/>
              <a:t>JUNTA DIRECTIVA</a:t>
            </a:r>
            <a:endParaRPr lang="es-ES" sz="3200" dirty="0"/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5004048" y="6309320"/>
            <a:ext cx="2808312" cy="288032"/>
          </a:xfrm>
        </p:spPr>
        <p:txBody>
          <a:bodyPr>
            <a:normAutofit fontScale="47500" lnSpcReduction="20000"/>
          </a:bodyPr>
          <a:lstStyle/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395536" y="1628800"/>
            <a:ext cx="82809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Ministra de Economía:			Licda. </a:t>
            </a:r>
            <a:r>
              <a:rPr lang="es-ES" dirty="0"/>
              <a:t>María Luisa </a:t>
            </a:r>
            <a:r>
              <a:rPr lang="es-ES" dirty="0" err="1"/>
              <a:t>Hayem</a:t>
            </a:r>
            <a:r>
              <a:rPr lang="es-ES" dirty="0"/>
              <a:t> </a:t>
            </a:r>
            <a:r>
              <a:rPr lang="es-ES" dirty="0" err="1"/>
              <a:t>Brevé</a:t>
            </a:r>
            <a:r>
              <a:rPr lang="es-ES" dirty="0"/>
              <a:t> </a:t>
            </a: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Medio Ambiente y</a:t>
            </a:r>
          </a:p>
          <a:p>
            <a:r>
              <a:rPr lang="es-SV" dirty="0" smtClean="0"/>
              <a:t>     Recursos Naturales:			</a:t>
            </a:r>
            <a:r>
              <a:rPr lang="es-ES" dirty="0" smtClean="0"/>
              <a:t>Fernando </a:t>
            </a:r>
            <a:r>
              <a:rPr lang="es-ES" dirty="0"/>
              <a:t>A</a:t>
            </a:r>
            <a:r>
              <a:rPr lang="es-ES" dirty="0" smtClean="0"/>
              <a:t>ndrés </a:t>
            </a:r>
            <a:r>
              <a:rPr lang="es-ES" dirty="0"/>
              <a:t>L</a:t>
            </a:r>
            <a:r>
              <a:rPr lang="es-ES" dirty="0" smtClean="0"/>
              <a:t>ópez </a:t>
            </a:r>
            <a:r>
              <a:rPr lang="es-ES" dirty="0" err="1" smtClean="0"/>
              <a:t>Larreynaga</a:t>
            </a: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Presidente de la Defensoría del Consumidor:	Lic. Ricardo Salazar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Hacienda			Lic. Nelson Eduardo Fuentes </a:t>
            </a:r>
            <a:r>
              <a:rPr lang="es-SV" dirty="0" err="1" smtClean="0"/>
              <a:t>Menjivar</a:t>
            </a: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Obras públicas		Lic. Edgar Romeo Rodríguez Herrera</a:t>
            </a: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 smtClean="0"/>
          </a:p>
          <a:p>
            <a:r>
              <a:rPr lang="es-ES" dirty="0"/>
              <a:t>Mujeres: 1</a:t>
            </a:r>
            <a:endParaRPr lang="es-SV" dirty="0"/>
          </a:p>
          <a:p>
            <a:pPr lvl="0"/>
            <a:r>
              <a:rPr lang="es-ES" dirty="0"/>
              <a:t>Hombres: 4</a:t>
            </a:r>
          </a:p>
          <a:p>
            <a:pPr lvl="0"/>
            <a:r>
              <a:rPr lang="es-ES" dirty="0"/>
              <a:t>Total de </a:t>
            </a:r>
            <a:r>
              <a:rPr lang="es-ES" dirty="0" smtClean="0"/>
              <a:t>funcionarios:</a:t>
            </a:r>
            <a:r>
              <a:rPr lang="es-SV" dirty="0" smtClean="0"/>
              <a:t> 5</a:t>
            </a:r>
            <a:endParaRPr lang="es-SV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3274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ACCESO A LA </a:t>
            </a:r>
            <a:br>
              <a:rPr lang="es-ES" sz="3600" dirty="0" smtClean="0"/>
            </a:br>
            <a:r>
              <a:rPr lang="es-ES" sz="3600" dirty="0" smtClean="0"/>
              <a:t>INFORMACION PUBLICA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dirty="0"/>
              <a:t>Encargada de estructurar, desarrollar y dirigir la Unidad de Acceso a la Información Pública (UAIP). </a:t>
            </a:r>
            <a:endParaRPr lang="es-SV" dirty="0" smtClean="0"/>
          </a:p>
          <a:p>
            <a:endParaRPr lang="es-CO" dirty="0" smtClean="0"/>
          </a:p>
          <a:p>
            <a:r>
              <a:rPr lang="es-CO" dirty="0" smtClean="0"/>
              <a:t>Garantiza </a:t>
            </a:r>
            <a:r>
              <a:rPr lang="es-CO" dirty="0"/>
              <a:t>el derecho de acceso de toda persona a la información institucional pública, a fin de contribuir con la transparencia de las actuaciones del Consejo.  </a:t>
            </a:r>
            <a:endParaRPr lang="es-ES" dirty="0"/>
          </a:p>
          <a:p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responsable (Ad-Honorem): Francisco Antonio Mejía Méndez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11010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COMUNICACIONES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Planifica, diseña, coordina </a:t>
            </a:r>
            <a:r>
              <a:rPr lang="es-ES" dirty="0"/>
              <a:t>e </a:t>
            </a:r>
            <a:r>
              <a:rPr lang="es-ES" dirty="0" smtClean="0"/>
              <a:t>implementa </a:t>
            </a:r>
            <a:r>
              <a:rPr lang="es-ES_tradnl" dirty="0"/>
              <a:t>las estrategias y acciones de comunicación externa, necesarias para difundir el rol del Consejo en torno al impulso de la Política Energética</a:t>
            </a:r>
            <a:r>
              <a:rPr lang="es-SV" dirty="0" smtClean="0"/>
              <a:t> </a:t>
            </a:r>
            <a:endParaRPr lang="es-SV" dirty="0"/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</a:t>
            </a:r>
            <a:r>
              <a:rPr lang="es-ES" dirty="0"/>
              <a:t>Comunicaciones: </a:t>
            </a:r>
            <a:r>
              <a:rPr lang="es-ES" dirty="0" err="1"/>
              <a:t>Abbey</a:t>
            </a:r>
            <a:r>
              <a:rPr lang="es-ES" dirty="0"/>
              <a:t> Geraldine Alvarenga </a:t>
            </a:r>
            <a:r>
              <a:rPr lang="es-ES" dirty="0" err="1"/>
              <a:t>Najarro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2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155766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ASESORIA JURIDICA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Verifica  </a:t>
            </a:r>
            <a:r>
              <a:rPr lang="es-SV" dirty="0"/>
              <a:t>el cumplimiento de aspectos legales y jurídicos de la Institución en todas sus áreas. Apoyar en la gestión jurídica interna, </a:t>
            </a:r>
            <a:r>
              <a:rPr lang="es-ES" dirty="0"/>
              <a:t>secretariado de actas de la Junta Directiva y la representación judicial y extrajudicial en litigios. Revisar y analizar los marcos regulatorios y normativas y el desarrollo e instrumentación de herramientas regulatorias.</a:t>
            </a:r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Jefe de la Unidad de Asesoría Jurídica: José Daniel Martínez Peña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2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71378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ADQUISICIONES </a:t>
            </a:r>
            <a:br>
              <a:rPr lang="es-ES" sz="3600" dirty="0" smtClean="0"/>
            </a:br>
            <a:r>
              <a:rPr lang="es-ES" sz="3600" dirty="0" smtClean="0"/>
              <a:t>Y CONTRATACIONES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Planifica, </a:t>
            </a:r>
            <a:r>
              <a:rPr lang="es-ES_tradnl" dirty="0"/>
              <a:t>y </a:t>
            </a:r>
            <a:r>
              <a:rPr lang="es-ES_tradnl" dirty="0" smtClean="0"/>
              <a:t>desarrolla </a:t>
            </a:r>
            <a:r>
              <a:rPr lang="es-ES_tradnl" dirty="0"/>
              <a:t>la gestión oportuna, estandarizada y eficiente de los procesos de adquisiciones y  contrataciones institucionales para el normal funcionamiento de la Institución, que faciliten el cumplimiento de los planes de trabajo y objetivos institucionales</a:t>
            </a:r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Adquisiciones y Contrataciones: Arely Evangelina Sánchez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69344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</a:t>
            </a:r>
            <a:r>
              <a:rPr lang="es-SV" sz="3600" dirty="0" smtClean="0"/>
              <a:t>GESTION DOCUMENTAL </a:t>
            </a:r>
            <a:br>
              <a:rPr lang="es-SV" sz="3600" dirty="0" smtClean="0"/>
            </a:br>
            <a:r>
              <a:rPr lang="es-SV" sz="3600" dirty="0" smtClean="0"/>
              <a:t>Y ARCHIVO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/>
              <a:t>Tiene la función de resguardar la documentación en su fase semiactiva transferida por los archivos de gestión de toda la institución y desarrollar los tratamientos archivísticos; organizar el fondo documental acumulado; crear instrumentos de control y consulta; proporcionar documentos solicitados por las unidades productoras o generadoras y atender las consultas directas; lleva a cabo el proceso de eliminación de documentos y colabora en las capacitaciones para los funcionarios de la institución en la administración de los archivos de gestión, manejo del archivo histórico y otras actividades archivísticas</a:t>
            </a:r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</a:t>
            </a:r>
            <a:r>
              <a:rPr lang="es-ES" dirty="0"/>
              <a:t>responsable (Ad-Honorem): </a:t>
            </a:r>
            <a:r>
              <a:rPr lang="es-ES" dirty="0" smtClean="0"/>
              <a:t>Mario Ernesto García Funes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/>
              <a:t>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62521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/>
              <a:t>UNIDAD DE GENERO</a:t>
            </a:r>
            <a:endParaRPr lang="es-SV" sz="3200" dirty="0"/>
          </a:p>
        </p:txBody>
      </p:sp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Cumplir con las funciones establecidas en la Ley de </a:t>
            </a:r>
            <a:r>
              <a:rPr lang="es-ES" dirty="0"/>
              <a:t>de igualdad, equidad y erradicación de la discriminación contra las </a:t>
            </a:r>
            <a:r>
              <a:rPr lang="es-ES" dirty="0" smtClean="0"/>
              <a:t>mujeres, los lineamientos institucionales emitidos por el ISDEMU, y la </a:t>
            </a:r>
            <a:r>
              <a:rPr lang="es-ES" dirty="0"/>
              <a:t>Ley especial integral para una vida libre de violencia para las </a:t>
            </a:r>
            <a:r>
              <a:rPr lang="es-ES" dirty="0" smtClean="0"/>
              <a:t>mujeres. </a:t>
            </a:r>
            <a:endParaRPr lang="es-ES_tradnl" dirty="0" smtClean="0"/>
          </a:p>
          <a:p>
            <a:pPr algn="just"/>
            <a:endParaRPr lang="es-ES_tradnl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</a:t>
            </a:r>
            <a:r>
              <a:rPr lang="es-ES" dirty="0" smtClean="0"/>
              <a:t>responsable: Maybel Jennifer (Ad-Honorem) Viscarra de Villalobos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/>
              <a:t>4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</a:t>
            </a:r>
            <a:r>
              <a:rPr lang="es-SV" dirty="0" smtClean="0"/>
              <a:t>5 </a:t>
            </a:r>
            <a:r>
              <a:rPr lang="es-ES" dirty="0"/>
              <a:t>(Ad-Honorem)</a:t>
            </a:r>
            <a:endParaRPr lang="es-SV" dirty="0" smtClean="0"/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352606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s-SV" sz="3200" dirty="0" smtClean="0"/>
              <a:t>COMITÉ CONSULTIVO </a:t>
            </a:r>
            <a:r>
              <a:rPr lang="es-SV" sz="3200" dirty="0"/>
              <a:t>CNE 2016 </a:t>
            </a:r>
            <a:r>
              <a:rPr lang="es-SV" sz="3200" dirty="0"/>
              <a:t>– 2019</a:t>
            </a:r>
            <a:br>
              <a:rPr lang="es-SV" sz="3200" dirty="0"/>
            </a:br>
            <a:r>
              <a:rPr lang="es-SV" sz="2000" dirty="0"/>
              <a:t>El comité se mantiene hasta que se elija el nuevo</a:t>
            </a:r>
            <a:endParaRPr lang="es-ES" sz="2000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Regresan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348291"/>
              </p:ext>
            </p:extLst>
          </p:nvPr>
        </p:nvGraphicFramePr>
        <p:xfrm>
          <a:off x="1259632" y="1764179"/>
          <a:ext cx="6672618" cy="36595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3534"/>
                <a:gridCol w="1725820"/>
                <a:gridCol w="1411632"/>
                <a:gridCol w="1411632"/>
              </a:tblGrid>
              <a:tr h="30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Sector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Institución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Titular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Suplente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5137">
                <a:tc>
                  <a:txBody>
                    <a:bodyPr/>
                    <a:lstStyle/>
                    <a:p>
                      <a:pPr marR="97853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Industriales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------------------------------------------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Francisco Ernesto Quintanar Quezada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75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de Comercio o Servicios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CAMARASAL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Estefany </a:t>
                      </a:r>
                      <a:r>
                        <a:rPr lang="es-SV" sz="800" dirty="0" smtClean="0">
                          <a:effectLst/>
                        </a:rPr>
                        <a:t>Gómez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err="1">
                          <a:effectLst/>
                        </a:rPr>
                        <a:t>Geibi</a:t>
                      </a:r>
                      <a:r>
                        <a:rPr lang="es-SV" sz="800" dirty="0">
                          <a:effectLst/>
                        </a:rPr>
                        <a:t> Marisol </a:t>
                      </a:r>
                      <a:r>
                        <a:rPr lang="es-SV" sz="800" dirty="0" smtClean="0">
                          <a:effectLst/>
                        </a:rPr>
                        <a:t>Menjivar'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Asociaciones de Ingenieros o profesionales vinculados a la energía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IEEE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José Ernesto Gálvez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Hugo Ruíz Pérez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971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ASIMEI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Jorge Martínez Gómez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Inga. Melva Flores de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Universidades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Dr. Aarón Martínez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Leonel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Francisco Alarcón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Juan Antonio Flores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038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Protección Consumidor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CDC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dirty="0">
                          <a:effectLst/>
                        </a:rPr>
                        <a:t>Lic. Francisco de Helios Rivera Salgado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Lic. Elmer Orlando Gómez Campos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ONG|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Medioambientales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Licda. Nidia Hidalgo </a:t>
                      </a:r>
                      <a:r>
                        <a:rPr lang="es-SV" sz="800" dirty="0" smtClean="0">
                          <a:effectLst/>
                        </a:rPr>
                        <a:t>Mancía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s-SV" sz="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------------------------------------------</a:t>
                      </a:r>
                      <a:endParaRPr lang="es-ES" sz="800" dirty="0">
                        <a:effectLst/>
                        <a:latin typeface="Calibri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PRISMA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------------------------------------------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------------------------------------------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49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Sindicatos de Industria Eléctrica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u="sng" dirty="0">
                          <a:effectLst/>
                        </a:rPr>
                        <a:t>STESEC </a:t>
                      </a:r>
                      <a:r>
                        <a:rPr lang="es-SV" sz="800" dirty="0">
                          <a:effectLst/>
                        </a:rPr>
                        <a:t>Sindicato de Trabajadores y Trabajadoras de la Industria Eléctrica de El Salvador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René Adonay Girón Arévalo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Federico Orlando Aguilón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540060" y="565895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/>
              <a:t>Mujeres: </a:t>
            </a:r>
            <a:r>
              <a:rPr lang="es-ES" dirty="0" smtClean="0"/>
              <a:t>4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14</a:t>
            </a:r>
            <a:endParaRPr lang="es-ES" dirty="0"/>
          </a:p>
          <a:p>
            <a:pPr lvl="0"/>
            <a:r>
              <a:rPr lang="es-ES" dirty="0"/>
              <a:t>Total de funcionarios:</a:t>
            </a:r>
            <a:r>
              <a:rPr lang="es-SV" dirty="0"/>
              <a:t> </a:t>
            </a:r>
            <a:r>
              <a:rPr lang="es-SV" dirty="0" smtClean="0"/>
              <a:t>18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806252" y="1054477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Comité </a:t>
            </a:r>
            <a:r>
              <a:rPr lang="es-ES" dirty="0"/>
              <a:t>Consultivo </a:t>
            </a:r>
            <a:r>
              <a:rPr lang="es-ES" dirty="0" smtClean="0"/>
              <a:t> es nombrado por la Junta Directiva del CNE es de carácter </a:t>
            </a:r>
            <a:r>
              <a:rPr lang="es-ES" dirty="0"/>
              <a:t>permanente, </a:t>
            </a:r>
            <a:r>
              <a:rPr lang="es-ES" dirty="0" smtClean="0"/>
              <a:t> su trabajo es ad-honorem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966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Rectángulo 1"/>
          <p:cNvSpPr/>
          <p:nvPr/>
        </p:nvSpPr>
        <p:spPr>
          <a:xfrm>
            <a:off x="502920" y="1300480"/>
            <a:ext cx="78752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dirty="0"/>
              <a:t>La Auditoría Interna es una actividad independiente y objetiva de aseguramiento y consulta, concebida para agregar valor y mejorar las operaciones </a:t>
            </a:r>
            <a:r>
              <a:rPr lang="es-CR" dirty="0" smtClean="0"/>
              <a:t>del CNE. </a:t>
            </a:r>
            <a:r>
              <a:rPr lang="es-CR" dirty="0"/>
              <a:t>Ayuda a </a:t>
            </a:r>
            <a:r>
              <a:rPr lang="es-CR" dirty="0" smtClean="0"/>
              <a:t>la institución </a:t>
            </a:r>
            <a:r>
              <a:rPr lang="es-CR" dirty="0"/>
              <a:t>a cumplir sus objetivos aportando un enfoque sistemático y disciplinado para evaluar y mejorar la eficacia de los procesos de gestión de riesgos, control y gobierno.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Jefe de Auditoría: Francisco Antonio Mejía Méndez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UNIDAD DE AUDITORIA INTERNA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160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6" name="Rectángulo 1"/>
          <p:cNvSpPr/>
          <p:nvPr/>
        </p:nvSpPr>
        <p:spPr>
          <a:xfrm>
            <a:off x="502920" y="1300480"/>
            <a:ext cx="78752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artículo 10 de la Ley de Creación del Consejo Nacional de Energía define las funciones del Secretario Ejecutivo: </a:t>
            </a:r>
            <a:endParaRPr lang="es-ES" dirty="0"/>
          </a:p>
          <a:p>
            <a:endParaRPr lang="es-ES" dirty="0"/>
          </a:p>
          <a:p>
            <a:r>
              <a:rPr lang="es-ES" dirty="0" smtClean="0"/>
              <a:t>La </a:t>
            </a:r>
            <a:r>
              <a:rPr lang="es-ES" dirty="0"/>
              <a:t>Administración del Consejo, estará a cargo de un Secretario Ejecutivo, que será nombrado por la Junta Directiva. </a:t>
            </a:r>
          </a:p>
          <a:p>
            <a:r>
              <a:rPr lang="es-ES" dirty="0"/>
              <a:t>El Secretario Ejecutivo será el máximo funcionario técnico del Consejo y será el responsable técnico y administrativo del desempeño del Consejo y de su personal.</a:t>
            </a:r>
            <a:r>
              <a:rPr lang="es-CR" dirty="0" smtClean="0"/>
              <a:t>.</a:t>
            </a:r>
            <a:endParaRPr lang="es-CR" dirty="0"/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Secretario Ejecutivo: José Salvador </a:t>
            </a:r>
            <a:r>
              <a:rPr lang="es-ES" dirty="0" err="1" smtClean="0"/>
              <a:t>Handal</a:t>
            </a:r>
            <a:r>
              <a:rPr lang="es-ES" dirty="0" smtClean="0"/>
              <a:t> Candray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1490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SUB 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/>
              <a:t>A</a:t>
            </a:r>
            <a:r>
              <a:rPr lang="es-SV" dirty="0"/>
              <a:t>poyar a la Secretaría Ejecutiva en sus funciones de naturaleza técnica y administrativa, acompañando los  esfuerzos y proporcionando el debido seguimiento a las directrices, proyectos y actividades liderados desde la Secretaría</a:t>
            </a:r>
            <a:r>
              <a:rPr lang="es-SV" dirty="0" smtClean="0"/>
              <a:t>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Secretario </a:t>
            </a:r>
            <a:r>
              <a:rPr lang="es-ES" dirty="0"/>
              <a:t>Ejecutivo</a:t>
            </a:r>
            <a:r>
              <a:rPr lang="es-ES" dirty="0" smtClean="0"/>
              <a:t>: Luís Alonso </a:t>
            </a:r>
            <a:r>
              <a:rPr lang="es-ES" dirty="0" err="1" smtClean="0"/>
              <a:t>Castaneda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418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MERCADO ELECTRICO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</a:t>
            </a:r>
            <a:r>
              <a:rPr lang="es-AR" dirty="0"/>
              <a:t>impulso de la de la Política Energética Nacional, en los aspectos referidos al mercado eléctrico, </a:t>
            </a:r>
            <a:r>
              <a:rPr lang="es-ES" dirty="0"/>
              <a:t>comprendiendo tanto la formulación de las propuestas de política, como el análisis y elaboración de instrumentos y las fases de promoción, consulta, coordinación y seguimiento</a:t>
            </a:r>
            <a:r>
              <a:rPr lang="es-AR" dirty="0"/>
              <a:t>, bajo la coordinación y lineamientos de la Secretaría </a:t>
            </a:r>
            <a:r>
              <a:rPr lang="es-AR" dirty="0" smtClean="0"/>
              <a:t>Ejecutiva/Sub </a:t>
            </a:r>
            <a:r>
              <a:rPr lang="es-AR" dirty="0"/>
              <a:t>Secretaría Ejecutiva.</a:t>
            </a:r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Mercado Eléctrico: </a:t>
            </a:r>
            <a:r>
              <a:rPr lang="pt-BR" dirty="0" smtClean="0"/>
              <a:t>Carlos Alberto </a:t>
            </a:r>
            <a:r>
              <a:rPr lang="pt-BR" dirty="0" err="1" smtClean="0"/>
              <a:t>Nájera</a:t>
            </a:r>
            <a:r>
              <a:rPr lang="pt-BR" dirty="0" smtClean="0"/>
              <a:t> Pérez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/>
              <a:t>: </a:t>
            </a:r>
            <a:r>
              <a:rPr lang="es-ES" smtClean="0"/>
              <a:t>0</a:t>
            </a:r>
            <a:endParaRPr lang="es-SV" dirty="0"/>
          </a:p>
          <a:p>
            <a:pPr lvl="0"/>
            <a:r>
              <a:rPr lang="es-ES" dirty="0"/>
              <a:t>Hombres: 2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89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200" dirty="0" smtClean="0"/>
              <a:t>DIRECCION DE COMBUSTIBLES</a:t>
            </a:r>
            <a:endParaRPr lang="es-ES" sz="3200" dirty="0"/>
          </a:p>
        </p:txBody>
      </p:sp>
      <p:sp>
        <p:nvSpPr>
          <p:cNvPr id="3" name="2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impulso de la de la Política Energética Nacional, en los aspectos referidos al mercado de combustibles incluyendo hidrocarburos, biocombustibles, biomasa y otros combustibles alternativos, comprendiendo tanto la formulación de las propuestas de política, como el análisis y elaboración de instrumentos y las fases de promoción, consulta, coordinación y seguimiento, bajo la coordinación y lineamientos de la Secretaría Ejecutiva / Sub Secretaría Ejecutiva.</a:t>
            </a:r>
            <a:endParaRPr lang="es-SV" dirty="0" smtClean="0"/>
          </a:p>
          <a:p>
            <a:endParaRPr lang="es-SV" i="1" dirty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 la Directora de Combustibles: </a:t>
            </a:r>
            <a:r>
              <a:rPr lang="pt-BR" dirty="0" err="1"/>
              <a:t>Nadeshda</a:t>
            </a:r>
            <a:r>
              <a:rPr lang="pt-BR" dirty="0"/>
              <a:t> Rocio de Flor Aquino Campos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004048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Regresar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372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ACCESO Y EQUIDAD </a:t>
            </a:r>
            <a:br>
              <a:rPr lang="es-ES" sz="3600" dirty="0" smtClean="0"/>
            </a:br>
            <a:r>
              <a:rPr lang="es-ES" sz="3600" dirty="0" smtClean="0"/>
              <a:t>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los aspectos referidos a electrificación rural y subsidios al sector energía, ya sean destinados a infraestructura o consumo y cualquiera sea la fuente, combustible o tecnología, comprendiendo tanto la formulación de las propuestas de política, como el análisis y elaboración de instrumentos y las fases de promoción, consulta, coordinación y seguimiento, bajo la coordinación y lineamientos de la Secretaría Ejecutiva / Sub Secretaría Ejecutiva</a:t>
            </a:r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Acceso y </a:t>
            </a:r>
            <a:r>
              <a:rPr lang="es-ES" dirty="0"/>
              <a:t>Equidad Energética: </a:t>
            </a:r>
            <a:r>
              <a:rPr lang="es-ES" dirty="0" smtClean="0"/>
              <a:t>José Francisco Guillen  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120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1079</TotalTime>
  <Words>2249</Words>
  <Application>Microsoft Office PowerPoint</Application>
  <PresentationFormat>Presentación en pantalla (4:3)</PresentationFormat>
  <Paragraphs>341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Tema de Office</vt:lpstr>
      <vt:lpstr>ORGANIGRAMA CNE</vt:lpstr>
      <vt:lpstr>JUNTA DIRECTIVA</vt:lpstr>
      <vt:lpstr>COMITÉ CONSULTIVO CNE 2016 – 2019 El comité se mantiene hasta que se elija el nuevo</vt:lpstr>
      <vt:lpstr>UNIDAD DE AUDITORIA INTERNA </vt:lpstr>
      <vt:lpstr>SECRETARIO EJECUTIVO </vt:lpstr>
      <vt:lpstr>SUB SECRETARIO EJECUTIVO </vt:lpstr>
      <vt:lpstr>DIRECCION DE MERCADO ELECTRICO </vt:lpstr>
      <vt:lpstr>DIRECCION DE COMBUSTIBLES</vt:lpstr>
      <vt:lpstr>DIRECCION DE ACCESO Y EQUIDAD  ENERGETICA</vt:lpstr>
      <vt:lpstr>DIRECCION DE DESARROLLO DE RECURSOS RENOVABLES</vt:lpstr>
      <vt:lpstr>DIRECCION DE EFICIENCIA ENERGETICA</vt:lpstr>
      <vt:lpstr>DIRECCION DE DIRECCIÓN DE PLANIFICACION Y SEGUIMIENTO A LA GESTION INSTITUCIONAL</vt:lpstr>
      <vt:lpstr>DIRECCION DE FINANZAS  Y ADMINISTRACION</vt:lpstr>
      <vt:lpstr>SUB DIRECCIONES</vt:lpstr>
      <vt:lpstr>SUB DIRECCION DE SISTEMAS  Y TECNOLOGIAS</vt:lpstr>
      <vt:lpstr>DEPARTAMENTO DE TESORERIA</vt:lpstr>
      <vt:lpstr>DEPARTAMENTO DE PRESUPUESTO</vt:lpstr>
      <vt:lpstr>DEPARTAMENTO DE CONTABILIDAD</vt:lpstr>
      <vt:lpstr>DEPARTAMENTO DE ADMINISTRACION</vt:lpstr>
      <vt:lpstr>UNIDAD DE ACCESO A LA  INFORMACION PUBLICA</vt:lpstr>
      <vt:lpstr>UNIDAD DE COMUNICACIONES</vt:lpstr>
      <vt:lpstr>UNIDAD DE ASESORIA JURIDICA</vt:lpstr>
      <vt:lpstr>UNIDAD DE ADQUISICIONES  Y CONTRATACIONES INSTITUCIONAL</vt:lpstr>
      <vt:lpstr>UNIDAD DE GESTION DOCUMENTAL  Y ARCHIVO</vt:lpstr>
      <vt:lpstr>UNIDAD DE GENERO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Mario Ernesto García Funes</dc:creator>
  <cp:lastModifiedBy>Francisco Antonio Mejia Mendez</cp:lastModifiedBy>
  <cp:revision>59</cp:revision>
  <dcterms:created xsi:type="dcterms:W3CDTF">2017-08-23T19:46:38Z</dcterms:created>
  <dcterms:modified xsi:type="dcterms:W3CDTF">2021-05-13T16:02:27Z</dcterms:modified>
</cp:coreProperties>
</file>