
<file path=[Content_Types].xml><?xml version="1.0" encoding="utf-8"?>
<Types xmlns="http://schemas.openxmlformats.org/package/2006/content-types">
  <Default Extension="xml" ContentType="application/xml"/>
  <Default Extension="jpg" ContentType="image/jpeg"/>
  <Default Extension="jpeg" ContentType="image/jpeg"/>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8" r:id="rId2"/>
    <p:sldId id="311" r:id="rId3"/>
    <p:sldId id="312" r:id="rId4"/>
    <p:sldId id="259" r:id="rId5"/>
    <p:sldId id="260" r:id="rId6"/>
    <p:sldId id="262" r:id="rId7"/>
    <p:sldId id="263" r:id="rId8"/>
    <p:sldId id="314" r:id="rId9"/>
    <p:sldId id="264" r:id="rId10"/>
    <p:sldId id="265" r:id="rId11"/>
    <p:sldId id="266" r:id="rId12"/>
    <p:sldId id="269" r:id="rId13"/>
    <p:sldId id="315" r:id="rId14"/>
    <p:sldId id="267" r:id="rId15"/>
    <p:sldId id="268" r:id="rId16"/>
    <p:sldId id="270" r:id="rId17"/>
    <p:sldId id="271" r:id="rId18"/>
    <p:sldId id="272" r:id="rId19"/>
    <p:sldId id="273" r:id="rId20"/>
    <p:sldId id="277" r:id="rId21"/>
    <p:sldId id="278" r:id="rId22"/>
    <p:sldId id="279" r:id="rId23"/>
    <p:sldId id="280"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10" r:id="rId51"/>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1F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8"/>
    <p:restoredTop sz="94681"/>
  </p:normalViewPr>
  <p:slideViewPr>
    <p:cSldViewPr snapToGrid="0" snapToObjects="1">
      <p:cViewPr varScale="1">
        <p:scale>
          <a:sx n="79" d="100"/>
          <a:sy n="79" d="100"/>
        </p:scale>
        <p:origin x="-224" y="-1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CCEF2F-1738-C740-B8E2-9F90F79B88B3}" type="datetimeFigureOut">
              <a:rPr lang="es-ES" smtClean="0"/>
              <a:t>19/9/17</a:t>
            </a:fld>
            <a:endParaRPr lang="es-ES"/>
          </a:p>
        </p:txBody>
      </p:sp>
      <p:sp>
        <p:nvSpPr>
          <p:cNvPr id="4" name="Marcador de imagen d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272086-259E-2649-A7CA-AD01CACD92E3}" type="slidenum">
              <a:rPr lang="es-ES" smtClean="0"/>
              <a:t>‹Nr.›</a:t>
            </a:fld>
            <a:endParaRPr lang="es-ES"/>
          </a:p>
        </p:txBody>
      </p:sp>
    </p:spTree>
    <p:extLst>
      <p:ext uri="{BB962C8B-B14F-4D97-AF65-F5344CB8AC3E}">
        <p14:creationId xmlns:p14="http://schemas.microsoft.com/office/powerpoint/2010/main" val="3196872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7272086-259E-2649-A7CA-AD01CACD92E3}" type="slidenum">
              <a:rPr lang="es-ES" smtClean="0"/>
              <a:t>39</a:t>
            </a:fld>
            <a:endParaRPr lang="es-ES"/>
          </a:p>
        </p:txBody>
      </p:sp>
    </p:spTree>
    <p:extLst>
      <p:ext uri="{BB962C8B-B14F-4D97-AF65-F5344CB8AC3E}">
        <p14:creationId xmlns:p14="http://schemas.microsoft.com/office/powerpoint/2010/main" val="2491156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n-US" smtClean="0"/>
              <a:t>Clic para editar título</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F6E2DAFD-A596-F74B-939E-2E587D388A45}" type="datetimeFigureOut">
              <a:rPr lang="es-ES_tradnl" smtClean="0"/>
              <a:t>19/9/17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7B91DD4-A264-DC4D-AC24-0B29ECEBD75A}" type="slidenum">
              <a:rPr lang="es-ES_tradnl" smtClean="0"/>
              <a:t>‹Nr.›</a:t>
            </a:fld>
            <a:endParaRPr lang="es-ES_tradnl"/>
          </a:p>
        </p:txBody>
      </p:sp>
    </p:spTree>
    <p:extLst>
      <p:ext uri="{BB962C8B-B14F-4D97-AF65-F5344CB8AC3E}">
        <p14:creationId xmlns:p14="http://schemas.microsoft.com/office/powerpoint/2010/main" val="25773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fecha 3"/>
          <p:cNvSpPr>
            <a:spLocks noGrp="1"/>
          </p:cNvSpPr>
          <p:nvPr>
            <p:ph type="dt" sz="half" idx="10"/>
          </p:nvPr>
        </p:nvSpPr>
        <p:spPr/>
        <p:txBody>
          <a:bodyPr/>
          <a:lstStyle/>
          <a:p>
            <a:fld id="{F6E2DAFD-A596-F74B-939E-2E587D388A45}" type="datetimeFigureOut">
              <a:rPr lang="es-ES_tradnl" smtClean="0"/>
              <a:t>19/9/17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7B91DD4-A264-DC4D-AC24-0B29ECEBD75A}" type="slidenum">
              <a:rPr lang="es-ES_tradnl" smtClean="0"/>
              <a:t>‹Nr.›</a:t>
            </a:fld>
            <a:endParaRPr lang="es-ES_tradnl"/>
          </a:p>
        </p:txBody>
      </p:sp>
    </p:spTree>
    <p:extLst>
      <p:ext uri="{BB962C8B-B14F-4D97-AF65-F5344CB8AC3E}">
        <p14:creationId xmlns:p14="http://schemas.microsoft.com/office/powerpoint/2010/main" val="841272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n-US" smtClean="0"/>
              <a:t>Clic para editar título</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fecha 3"/>
          <p:cNvSpPr>
            <a:spLocks noGrp="1"/>
          </p:cNvSpPr>
          <p:nvPr>
            <p:ph type="dt" sz="half" idx="10"/>
          </p:nvPr>
        </p:nvSpPr>
        <p:spPr/>
        <p:txBody>
          <a:bodyPr/>
          <a:lstStyle/>
          <a:p>
            <a:fld id="{F6E2DAFD-A596-F74B-939E-2E587D388A45}" type="datetimeFigureOut">
              <a:rPr lang="es-ES_tradnl" smtClean="0"/>
              <a:t>19/9/17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7B91DD4-A264-DC4D-AC24-0B29ECEBD75A}" type="slidenum">
              <a:rPr lang="es-ES_tradnl" smtClean="0"/>
              <a:t>‹Nr.›</a:t>
            </a:fld>
            <a:endParaRPr lang="es-ES_tradnl"/>
          </a:p>
        </p:txBody>
      </p:sp>
    </p:spTree>
    <p:extLst>
      <p:ext uri="{BB962C8B-B14F-4D97-AF65-F5344CB8AC3E}">
        <p14:creationId xmlns:p14="http://schemas.microsoft.com/office/powerpoint/2010/main" val="238777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contenido 2"/>
          <p:cNvSpPr>
            <a:spLocks noGrp="1"/>
          </p:cNvSpPr>
          <p:nvPr>
            <p:ph idx="1"/>
          </p:nvPr>
        </p:nvSpPr>
        <p:spPr/>
        <p:txBody>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fecha 3"/>
          <p:cNvSpPr>
            <a:spLocks noGrp="1"/>
          </p:cNvSpPr>
          <p:nvPr>
            <p:ph type="dt" sz="half" idx="10"/>
          </p:nvPr>
        </p:nvSpPr>
        <p:spPr/>
        <p:txBody>
          <a:bodyPr/>
          <a:lstStyle/>
          <a:p>
            <a:fld id="{F6E2DAFD-A596-F74B-939E-2E587D388A45}" type="datetimeFigureOut">
              <a:rPr lang="es-ES_tradnl" smtClean="0"/>
              <a:t>19/9/17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7B91DD4-A264-DC4D-AC24-0B29ECEBD75A}" type="slidenum">
              <a:rPr lang="es-ES_tradnl" smtClean="0"/>
              <a:t>‹Nr.›</a:t>
            </a:fld>
            <a:endParaRPr lang="es-ES_tradnl"/>
          </a:p>
        </p:txBody>
      </p:sp>
    </p:spTree>
    <p:extLst>
      <p:ext uri="{BB962C8B-B14F-4D97-AF65-F5344CB8AC3E}">
        <p14:creationId xmlns:p14="http://schemas.microsoft.com/office/powerpoint/2010/main" val="690328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n-US" smtClean="0"/>
              <a:t>Clic para editar título</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Haga clic para modificar el estilo de texto del patrón</a:t>
            </a:r>
          </a:p>
        </p:txBody>
      </p:sp>
      <p:sp>
        <p:nvSpPr>
          <p:cNvPr id="4" name="Marcador de fecha 3"/>
          <p:cNvSpPr>
            <a:spLocks noGrp="1"/>
          </p:cNvSpPr>
          <p:nvPr>
            <p:ph type="dt" sz="half" idx="10"/>
          </p:nvPr>
        </p:nvSpPr>
        <p:spPr/>
        <p:txBody>
          <a:bodyPr/>
          <a:lstStyle/>
          <a:p>
            <a:fld id="{F6E2DAFD-A596-F74B-939E-2E587D388A45}" type="datetimeFigureOut">
              <a:rPr lang="es-ES_tradnl" smtClean="0"/>
              <a:t>19/9/17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7B91DD4-A264-DC4D-AC24-0B29ECEBD75A}" type="slidenum">
              <a:rPr lang="es-ES_tradnl" smtClean="0"/>
              <a:t>‹Nr.›</a:t>
            </a:fld>
            <a:endParaRPr lang="es-ES_tradnl"/>
          </a:p>
        </p:txBody>
      </p:sp>
    </p:spTree>
    <p:extLst>
      <p:ext uri="{BB962C8B-B14F-4D97-AF65-F5344CB8AC3E}">
        <p14:creationId xmlns:p14="http://schemas.microsoft.com/office/powerpoint/2010/main" val="1411230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5" name="Marcador de fecha 4"/>
          <p:cNvSpPr>
            <a:spLocks noGrp="1"/>
          </p:cNvSpPr>
          <p:nvPr>
            <p:ph type="dt" sz="half" idx="10"/>
          </p:nvPr>
        </p:nvSpPr>
        <p:spPr/>
        <p:txBody>
          <a:bodyPr/>
          <a:lstStyle/>
          <a:p>
            <a:fld id="{F6E2DAFD-A596-F74B-939E-2E587D388A45}" type="datetimeFigureOut">
              <a:rPr lang="es-ES_tradnl" smtClean="0"/>
              <a:t>19/9/17</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C7B91DD4-A264-DC4D-AC24-0B29ECEBD75A}" type="slidenum">
              <a:rPr lang="es-ES_tradnl" smtClean="0"/>
              <a:t>‹Nr.›</a:t>
            </a:fld>
            <a:endParaRPr lang="es-ES_tradnl"/>
          </a:p>
        </p:txBody>
      </p:sp>
    </p:spTree>
    <p:extLst>
      <p:ext uri="{BB962C8B-B14F-4D97-AF65-F5344CB8AC3E}">
        <p14:creationId xmlns:p14="http://schemas.microsoft.com/office/powerpoint/2010/main" val="1742019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n-US" smtClean="0"/>
              <a:t>Clic para editar título</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7" name="Marcador de fecha 6"/>
          <p:cNvSpPr>
            <a:spLocks noGrp="1"/>
          </p:cNvSpPr>
          <p:nvPr>
            <p:ph type="dt" sz="half" idx="10"/>
          </p:nvPr>
        </p:nvSpPr>
        <p:spPr/>
        <p:txBody>
          <a:bodyPr/>
          <a:lstStyle/>
          <a:p>
            <a:fld id="{F6E2DAFD-A596-F74B-939E-2E587D388A45}" type="datetimeFigureOut">
              <a:rPr lang="es-ES_tradnl" smtClean="0"/>
              <a:t>19/9/17</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C7B91DD4-A264-DC4D-AC24-0B29ECEBD75A}" type="slidenum">
              <a:rPr lang="es-ES_tradnl" smtClean="0"/>
              <a:t>‹Nr.›</a:t>
            </a:fld>
            <a:endParaRPr lang="es-ES_tradnl"/>
          </a:p>
        </p:txBody>
      </p:sp>
    </p:spTree>
    <p:extLst>
      <p:ext uri="{BB962C8B-B14F-4D97-AF65-F5344CB8AC3E}">
        <p14:creationId xmlns:p14="http://schemas.microsoft.com/office/powerpoint/2010/main" val="147549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fecha 2"/>
          <p:cNvSpPr>
            <a:spLocks noGrp="1"/>
          </p:cNvSpPr>
          <p:nvPr>
            <p:ph type="dt" sz="half" idx="10"/>
          </p:nvPr>
        </p:nvSpPr>
        <p:spPr/>
        <p:txBody>
          <a:bodyPr/>
          <a:lstStyle/>
          <a:p>
            <a:fld id="{F6E2DAFD-A596-F74B-939E-2E587D388A45}" type="datetimeFigureOut">
              <a:rPr lang="es-ES_tradnl" smtClean="0"/>
              <a:t>19/9/17</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C7B91DD4-A264-DC4D-AC24-0B29ECEBD75A}" type="slidenum">
              <a:rPr lang="es-ES_tradnl" smtClean="0"/>
              <a:t>‹Nr.›</a:t>
            </a:fld>
            <a:endParaRPr lang="es-ES_tradnl"/>
          </a:p>
        </p:txBody>
      </p:sp>
    </p:spTree>
    <p:extLst>
      <p:ext uri="{BB962C8B-B14F-4D97-AF65-F5344CB8AC3E}">
        <p14:creationId xmlns:p14="http://schemas.microsoft.com/office/powerpoint/2010/main" val="1671785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6E2DAFD-A596-F74B-939E-2E587D388A45}" type="datetimeFigureOut">
              <a:rPr lang="es-ES_tradnl" smtClean="0"/>
              <a:t>19/9/17</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C7B91DD4-A264-DC4D-AC24-0B29ECEBD75A}" type="slidenum">
              <a:rPr lang="es-ES_tradnl" smtClean="0"/>
              <a:t>‹Nr.›</a:t>
            </a:fld>
            <a:endParaRPr lang="es-ES_tradnl"/>
          </a:p>
        </p:txBody>
      </p:sp>
    </p:spTree>
    <p:extLst>
      <p:ext uri="{BB962C8B-B14F-4D97-AF65-F5344CB8AC3E}">
        <p14:creationId xmlns:p14="http://schemas.microsoft.com/office/powerpoint/2010/main" val="15029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n-US" smtClean="0"/>
              <a:t>Clic para editar título</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Haga clic para modificar el estilo de texto del patrón</a:t>
            </a:r>
          </a:p>
        </p:txBody>
      </p:sp>
      <p:sp>
        <p:nvSpPr>
          <p:cNvPr id="5" name="Marcador de fecha 4"/>
          <p:cNvSpPr>
            <a:spLocks noGrp="1"/>
          </p:cNvSpPr>
          <p:nvPr>
            <p:ph type="dt" sz="half" idx="10"/>
          </p:nvPr>
        </p:nvSpPr>
        <p:spPr/>
        <p:txBody>
          <a:bodyPr/>
          <a:lstStyle/>
          <a:p>
            <a:fld id="{F6E2DAFD-A596-F74B-939E-2E587D388A45}" type="datetimeFigureOut">
              <a:rPr lang="es-ES_tradnl" smtClean="0"/>
              <a:t>19/9/17</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C7B91DD4-A264-DC4D-AC24-0B29ECEBD75A}" type="slidenum">
              <a:rPr lang="es-ES_tradnl" smtClean="0"/>
              <a:t>‹Nr.›</a:t>
            </a:fld>
            <a:endParaRPr lang="es-ES_tradnl"/>
          </a:p>
        </p:txBody>
      </p:sp>
    </p:spTree>
    <p:extLst>
      <p:ext uri="{BB962C8B-B14F-4D97-AF65-F5344CB8AC3E}">
        <p14:creationId xmlns:p14="http://schemas.microsoft.com/office/powerpoint/2010/main" val="1338328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n-US" smtClean="0"/>
              <a:t>Clic para editar título</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Haga clic para modificar el estilo de texto del patrón</a:t>
            </a:r>
          </a:p>
        </p:txBody>
      </p:sp>
      <p:sp>
        <p:nvSpPr>
          <p:cNvPr id="5" name="Marcador de fecha 4"/>
          <p:cNvSpPr>
            <a:spLocks noGrp="1"/>
          </p:cNvSpPr>
          <p:nvPr>
            <p:ph type="dt" sz="half" idx="10"/>
          </p:nvPr>
        </p:nvSpPr>
        <p:spPr/>
        <p:txBody>
          <a:bodyPr/>
          <a:lstStyle/>
          <a:p>
            <a:fld id="{F6E2DAFD-A596-F74B-939E-2E587D388A45}" type="datetimeFigureOut">
              <a:rPr lang="es-ES_tradnl" smtClean="0"/>
              <a:t>19/9/17</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C7B91DD4-A264-DC4D-AC24-0B29ECEBD75A}" type="slidenum">
              <a:rPr lang="es-ES_tradnl" smtClean="0"/>
              <a:t>‹Nr.›</a:t>
            </a:fld>
            <a:endParaRPr lang="es-ES_tradnl"/>
          </a:p>
        </p:txBody>
      </p:sp>
    </p:spTree>
    <p:extLst>
      <p:ext uri="{BB962C8B-B14F-4D97-AF65-F5344CB8AC3E}">
        <p14:creationId xmlns:p14="http://schemas.microsoft.com/office/powerpoint/2010/main" val="5506246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 para editar título</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E2DAFD-A596-F74B-939E-2E587D388A45}" type="datetimeFigureOut">
              <a:rPr lang="es-ES_tradnl" smtClean="0"/>
              <a:t>19/9/17</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B91DD4-A264-DC4D-AC24-0B29ECEBD75A}" type="slidenum">
              <a:rPr lang="es-ES_tradnl" smtClean="0"/>
              <a:t>‹Nr.›</a:t>
            </a:fld>
            <a:endParaRPr lang="es-ES_tradnl"/>
          </a:p>
        </p:txBody>
      </p:sp>
    </p:spTree>
    <p:extLst>
      <p:ext uri="{BB962C8B-B14F-4D97-AF65-F5344CB8AC3E}">
        <p14:creationId xmlns:p14="http://schemas.microsoft.com/office/powerpoint/2010/main" val="632109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 Id="rId3" Type="http://schemas.openxmlformats.org/officeDocument/2006/relationships/image" Target="../media/image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 Id="rId3" Type="http://schemas.openxmlformats.org/officeDocument/2006/relationships/image" Target="../media/image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 Id="rId3" Type="http://schemas.openxmlformats.org/officeDocument/2006/relationships/image" Target="../media/image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image" Target="../media/image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 Id="rId3" Type="http://schemas.openxmlformats.org/officeDocument/2006/relationships/image" Target="../media/image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 Id="rId3" Type="http://schemas.openxmlformats.org/officeDocument/2006/relationships/image" Target="../media/image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 Id="rId3" Type="http://schemas.openxmlformats.org/officeDocument/2006/relationships/image" Target="../media/image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 Id="rId3"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 Id="rId3" Type="http://schemas.openxmlformats.org/officeDocument/2006/relationships/image" Target="../media/image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 Id="rId3" Type="http://schemas.openxmlformats.org/officeDocument/2006/relationships/image" Target="../media/image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 Id="rId3" Type="http://schemas.openxmlformats.org/officeDocument/2006/relationships/image" Target="../media/image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 Id="rId3" Type="http://schemas.openxmlformats.org/officeDocument/2006/relationships/image" Target="../media/image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4.jpg"/><Relationship Id="rId5" Type="http://schemas.openxmlformats.org/officeDocument/2006/relationships/package" Target="../embeddings/Documento_de_Microsoft_Word1.docx"/><Relationship Id="rId6" Type="http://schemas.openxmlformats.org/officeDocument/2006/relationships/image" Target="../media/image27.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 Id="rId3" Type="http://schemas.openxmlformats.org/officeDocument/2006/relationships/image" Target="../media/image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 Id="rId3" Type="http://schemas.openxmlformats.org/officeDocument/2006/relationships/image" Target="../media/image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 Id="rId3" Type="http://schemas.openxmlformats.org/officeDocument/2006/relationships/image" Target="../media/image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 Id="rId3" Type="http://schemas.openxmlformats.org/officeDocument/2006/relationships/image" Target="../media/image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 Id="rId3" Type="http://schemas.openxmlformats.org/officeDocument/2006/relationships/image" Target="../media/image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1149"/>
          </a:xfrm>
          <a:prstGeom prst="rect">
            <a:avLst/>
          </a:prstGeom>
        </p:spPr>
      </p:pic>
      <p:sp>
        <p:nvSpPr>
          <p:cNvPr id="2" name="Título 1"/>
          <p:cNvSpPr>
            <a:spLocks noGrp="1"/>
          </p:cNvSpPr>
          <p:nvPr>
            <p:ph type="title"/>
          </p:nvPr>
        </p:nvSpPr>
        <p:spPr>
          <a:xfrm>
            <a:off x="838200" y="182245"/>
            <a:ext cx="10515600" cy="1325563"/>
          </a:xfrm>
        </p:spPr>
        <p:txBody>
          <a:bodyPr>
            <a:noAutofit/>
          </a:bodyPr>
          <a:lstStyle/>
          <a:p>
            <a:pPr algn="ctr"/>
            <a:r>
              <a:rPr lang="es-ES_tradnl" sz="3200" b="1" dirty="0" smtClean="0">
                <a:solidFill>
                  <a:srgbClr val="1C1F38"/>
                </a:solidFill>
                <a:latin typeface="Futura Medium" charset="0"/>
                <a:ea typeface="Futura Medium" charset="0"/>
                <a:cs typeface="Futura Medium" charset="0"/>
              </a:rPr>
              <a:t>RENDICIÓN DE CUENTAS</a:t>
            </a:r>
            <a:br>
              <a:rPr lang="es-ES_tradnl" sz="3200" b="1" dirty="0" smtClean="0">
                <a:solidFill>
                  <a:srgbClr val="1C1F38"/>
                </a:solidFill>
                <a:latin typeface="Futura Medium" charset="0"/>
                <a:ea typeface="Futura Medium" charset="0"/>
                <a:cs typeface="Futura Medium" charset="0"/>
              </a:rPr>
            </a:br>
            <a:r>
              <a:rPr lang="en-US" sz="2400" dirty="0" smtClean="0">
                <a:solidFill>
                  <a:srgbClr val="1C1F38"/>
                </a:solidFill>
                <a:latin typeface="Helvetica Neue" charset="0"/>
                <a:ea typeface="Helvetica Neue" charset="0"/>
                <a:cs typeface="Helvetica Neue" charset="0"/>
              </a:rPr>
              <a:t>MAYO 2016 - JUNIO 2017</a:t>
            </a:r>
            <a:endParaRPr lang="es-ES_tradnl" sz="2400" dirty="0">
              <a:solidFill>
                <a:srgbClr val="1C1F38"/>
              </a:solidFill>
              <a:latin typeface="Helvetica Neue" charset="0"/>
              <a:ea typeface="Helvetica Neue" charset="0"/>
              <a:cs typeface="Helvetica Neue"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464" y="5412740"/>
            <a:ext cx="4005072" cy="1237488"/>
          </a:xfrm>
          <a:prstGeom prst="rect">
            <a:avLst/>
          </a:prstGeom>
        </p:spPr>
      </p:pic>
    </p:spTree>
    <p:extLst>
      <p:ext uri="{BB962C8B-B14F-4D97-AF65-F5344CB8AC3E}">
        <p14:creationId xmlns:p14="http://schemas.microsoft.com/office/powerpoint/2010/main" val="1760925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63" cy="685800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7" name="Rectángulo 6"/>
          <p:cNvSpPr/>
          <p:nvPr/>
        </p:nvSpPr>
        <p:spPr>
          <a:xfrm>
            <a:off x="312420" y="1236762"/>
            <a:ext cx="6271260" cy="4278095"/>
          </a:xfrm>
          <a:prstGeom prst="rect">
            <a:avLst/>
          </a:prstGeom>
        </p:spPr>
        <p:txBody>
          <a:bodyPr wrap="square">
            <a:spAutoFit/>
          </a:bodyPr>
          <a:lstStyle/>
          <a:p>
            <a:pPr algn="just"/>
            <a:r>
              <a:rPr lang="es-ES_tradnl" sz="1900" b="1" dirty="0" smtClean="0">
                <a:latin typeface="Helvetica Neue" charset="0"/>
                <a:ea typeface="Helvetica Neue" charset="0"/>
                <a:cs typeface="Helvetica Neue" charset="0"/>
              </a:rPr>
              <a:t>MEJORA DE LA IMAGEN INSTITUCIONAL.</a:t>
            </a:r>
          </a:p>
          <a:p>
            <a:pPr marL="342900" indent="-342900">
              <a:buFont typeface="Arial"/>
              <a:buChar char="•"/>
            </a:pPr>
            <a:endParaRPr lang="es-ES_tradnl" sz="1900" b="1" dirty="0">
              <a:latin typeface="Helvetica Neue" charset="0"/>
              <a:ea typeface="Helvetica Neue" charset="0"/>
              <a:cs typeface="Helvetica Neue" charset="0"/>
            </a:endParaRPr>
          </a:p>
          <a:p>
            <a:pPr marL="285750" indent="-285750">
              <a:buFont typeface="Arial"/>
              <a:buChar char="•"/>
            </a:pPr>
            <a:r>
              <a:rPr lang="es-ES_tradnl" dirty="0" smtClean="0">
                <a:latin typeface="Helvetica Neue" charset="0"/>
                <a:ea typeface="Helvetica Neue" charset="0"/>
                <a:cs typeface="Helvetica Neue" charset="0"/>
              </a:rPr>
              <a:t>Desarrollo de una plataforma web amigable con nuestros usuarios para una comunicación más efectiva.</a:t>
            </a:r>
          </a:p>
          <a:p>
            <a:pPr marL="285750" indent="-285750">
              <a:buFont typeface="Arial"/>
              <a:buChar char="•"/>
            </a:pPr>
            <a:r>
              <a:rPr lang="es-ES_tradnl" dirty="0" smtClean="0">
                <a:latin typeface="Helvetica Neue" charset="0"/>
                <a:ea typeface="Helvetica Neue" charset="0"/>
                <a:cs typeface="Helvetica Neue" charset="0"/>
              </a:rPr>
              <a:t>Desarrollo y estandarización de línea gráfica institucional y promocional en redes sociales y anuncios en medios.</a:t>
            </a:r>
          </a:p>
          <a:p>
            <a:pPr marL="285750" indent="-285750">
              <a:buFont typeface="Arial"/>
              <a:buChar char="•"/>
            </a:pPr>
            <a:r>
              <a:rPr lang="es-ES_tradnl" dirty="0" smtClean="0">
                <a:latin typeface="Helvetica Neue" charset="0"/>
                <a:ea typeface="Helvetica Neue" charset="0"/>
                <a:cs typeface="Helvetica Neue" charset="0"/>
              </a:rPr>
              <a:t>Creación de procesos de comunicación interna, incluyendo un boletín informativo.</a:t>
            </a:r>
          </a:p>
          <a:p>
            <a:pPr marL="285750" indent="-285750">
              <a:buFont typeface="Arial"/>
              <a:buChar char="•"/>
            </a:pPr>
            <a:r>
              <a:rPr lang="es-ES_tradnl" dirty="0" smtClean="0">
                <a:latin typeface="Helvetica Neue" charset="0"/>
                <a:ea typeface="Helvetica Neue" charset="0"/>
                <a:cs typeface="Helvetica Neue" charset="0"/>
              </a:rPr>
              <a:t>Participación con stand institucional en eventos de terceros: </a:t>
            </a:r>
            <a:r>
              <a:rPr lang="es-ES_tradnl" dirty="0" err="1" smtClean="0">
                <a:latin typeface="Helvetica Neue" charset="0"/>
                <a:ea typeface="Helvetica Neue" charset="0"/>
                <a:cs typeface="Helvetica Neue" charset="0"/>
              </a:rPr>
              <a:t>Claps</a:t>
            </a:r>
            <a:r>
              <a:rPr lang="es-ES_tradnl" dirty="0" smtClean="0">
                <a:latin typeface="Helvetica Neue" charset="0"/>
                <a:ea typeface="Helvetica Neue" charset="0"/>
                <a:cs typeface="Helvetica Neue" charset="0"/>
              </a:rPr>
              <a:t>, </a:t>
            </a:r>
            <a:r>
              <a:rPr lang="es-ES_tradnl" dirty="0" err="1" smtClean="0">
                <a:latin typeface="Helvetica Neue" charset="0"/>
                <a:ea typeface="Helvetica Neue" charset="0"/>
                <a:cs typeface="Helvetica Neue" charset="0"/>
              </a:rPr>
              <a:t>The</a:t>
            </a:r>
            <a:r>
              <a:rPr lang="es-ES_tradnl" dirty="0" smtClean="0">
                <a:latin typeface="Helvetica Neue" charset="0"/>
                <a:ea typeface="Helvetica Neue" charset="0"/>
                <a:cs typeface="Helvetica Neue" charset="0"/>
              </a:rPr>
              <a:t> </a:t>
            </a:r>
            <a:r>
              <a:rPr lang="es-ES_tradnl" dirty="0" err="1" smtClean="0">
                <a:latin typeface="Helvetica Neue" charset="0"/>
                <a:ea typeface="Helvetica Neue" charset="0"/>
                <a:cs typeface="Helvetica Neue" charset="0"/>
              </a:rPr>
              <a:t>Food</a:t>
            </a:r>
            <a:r>
              <a:rPr lang="es-ES_tradnl" dirty="0" smtClean="0">
                <a:latin typeface="Helvetica Neue" charset="0"/>
                <a:ea typeface="Helvetica Neue" charset="0"/>
                <a:cs typeface="Helvetica Neue" charset="0"/>
              </a:rPr>
              <a:t> &amp; </a:t>
            </a:r>
            <a:r>
              <a:rPr lang="es-ES_tradnl" dirty="0" err="1" smtClean="0">
                <a:latin typeface="Helvetica Neue" charset="0"/>
                <a:ea typeface="Helvetica Neue" charset="0"/>
                <a:cs typeface="Helvetica Neue" charset="0"/>
              </a:rPr>
              <a:t>Drink</a:t>
            </a:r>
            <a:r>
              <a:rPr lang="es-ES_tradnl" dirty="0" smtClean="0">
                <a:latin typeface="Helvetica Neue" charset="0"/>
                <a:ea typeface="Helvetica Neue" charset="0"/>
                <a:cs typeface="Helvetica Neue" charset="0"/>
              </a:rPr>
              <a:t> </a:t>
            </a:r>
            <a:r>
              <a:rPr lang="es-ES_tradnl" dirty="0" err="1" smtClean="0">
                <a:latin typeface="Helvetica Neue" charset="0"/>
                <a:ea typeface="Helvetica Neue" charset="0"/>
                <a:cs typeface="Helvetica Neue" charset="0"/>
              </a:rPr>
              <a:t>Trade</a:t>
            </a:r>
            <a:r>
              <a:rPr lang="es-ES_tradnl" dirty="0" smtClean="0">
                <a:latin typeface="Helvetica Neue" charset="0"/>
                <a:ea typeface="Helvetica Neue" charset="0"/>
                <a:cs typeface="Helvetica Neue" charset="0"/>
              </a:rPr>
              <a:t> Show El Salvador, Boda Paso a Paso, </a:t>
            </a:r>
            <a:r>
              <a:rPr lang="es-ES_tradnl" dirty="0" err="1" smtClean="0">
                <a:latin typeface="Helvetica Neue" charset="0"/>
                <a:ea typeface="Helvetica Neue" charset="0"/>
                <a:cs typeface="Helvetica Neue" charset="0"/>
              </a:rPr>
              <a:t>Food</a:t>
            </a:r>
            <a:r>
              <a:rPr lang="es-ES_tradnl" dirty="0" smtClean="0">
                <a:latin typeface="Helvetica Neue" charset="0"/>
                <a:ea typeface="Helvetica Neue" charset="0"/>
                <a:cs typeface="Helvetica Neue" charset="0"/>
              </a:rPr>
              <a:t> </a:t>
            </a:r>
            <a:r>
              <a:rPr lang="es-ES_tradnl" dirty="0" err="1" smtClean="0">
                <a:latin typeface="Helvetica Neue" charset="0"/>
                <a:ea typeface="Helvetica Neue" charset="0"/>
                <a:cs typeface="Helvetica Neue" charset="0"/>
              </a:rPr>
              <a:t>Fest</a:t>
            </a:r>
            <a:r>
              <a:rPr lang="es-ES_tradnl" dirty="0" smtClean="0">
                <a:latin typeface="Helvetica Neue" charset="0"/>
                <a:ea typeface="Helvetica Neue" charset="0"/>
                <a:cs typeface="Helvetica Neue" charset="0"/>
              </a:rPr>
              <a:t>, entre otros.</a:t>
            </a:r>
          </a:p>
          <a:p>
            <a:pPr marL="285750" indent="-285750">
              <a:buFont typeface="Arial"/>
              <a:buChar char="•"/>
            </a:pPr>
            <a:r>
              <a:rPr lang="es-ES_tradnl" dirty="0" smtClean="0">
                <a:latin typeface="Helvetica Neue" charset="0"/>
                <a:ea typeface="Helvetica Neue" charset="0"/>
                <a:cs typeface="Helvetica Neue" charset="0"/>
              </a:rPr>
              <a:t>Posicionamiento de Marca en redes sociales:</a:t>
            </a:r>
          </a:p>
          <a:p>
            <a:pPr marL="285750" indent="-285750">
              <a:buFont typeface="Arial"/>
              <a:buChar char="•"/>
            </a:pPr>
            <a:r>
              <a:rPr lang="es-ES_tradnl" dirty="0" smtClean="0">
                <a:latin typeface="Helvetica Neue" charset="0"/>
                <a:ea typeface="Helvetica Neue" charset="0"/>
                <a:cs typeface="Helvetica Neue" charset="0"/>
              </a:rPr>
              <a:t>Facebook actualmente tiene 121,458 seguidores, Twitter  </a:t>
            </a:r>
          </a:p>
          <a:p>
            <a:pPr marL="285750" indent="-285750">
              <a:buFont typeface="Arial"/>
              <a:buChar char="•"/>
            </a:pPr>
            <a:r>
              <a:rPr lang="es-ES_tradnl" dirty="0" smtClean="0">
                <a:latin typeface="Helvetica Neue" charset="0"/>
                <a:ea typeface="Helvetica Neue" charset="0"/>
                <a:cs typeface="Helvetica Neue" charset="0"/>
              </a:rPr>
              <a:t>10,080 seguidores y en el 2016 lanzamos nuestra cuenta </a:t>
            </a:r>
          </a:p>
          <a:p>
            <a:pPr marL="285750" indent="-285750">
              <a:buFont typeface="Arial"/>
              <a:buChar char="•"/>
            </a:pPr>
            <a:r>
              <a:rPr lang="es-ES_tradnl" dirty="0" smtClean="0">
                <a:latin typeface="Helvetica Neue" charset="0"/>
                <a:ea typeface="Helvetica Neue" charset="0"/>
                <a:cs typeface="Helvetica Neue" charset="0"/>
              </a:rPr>
              <a:t>en Instagram logrando 4,642 seguidores hasta la fecha.</a:t>
            </a:r>
          </a:p>
        </p:txBody>
      </p:sp>
    </p:spTree>
    <p:extLst>
      <p:ext uri="{BB962C8B-B14F-4D97-AF65-F5344CB8AC3E}">
        <p14:creationId xmlns:p14="http://schemas.microsoft.com/office/powerpoint/2010/main" val="166731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63" cy="685800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5" name="CuadroTexto 4"/>
          <p:cNvSpPr txBox="1"/>
          <p:nvPr/>
        </p:nvSpPr>
        <p:spPr>
          <a:xfrm>
            <a:off x="2296294" y="3805461"/>
            <a:ext cx="7784965" cy="2139047"/>
          </a:xfrm>
          <a:prstGeom prst="rect">
            <a:avLst/>
          </a:prstGeom>
          <a:noFill/>
        </p:spPr>
        <p:txBody>
          <a:bodyPr wrap="square" rtlCol="0">
            <a:spAutoFit/>
          </a:bodyPr>
          <a:lstStyle/>
          <a:p>
            <a:pPr marL="342900" indent="-342900">
              <a:buFont typeface="Arial"/>
              <a:buChar char="•"/>
            </a:pPr>
            <a:r>
              <a:rPr lang="es-ES_tradnl" sz="1900" dirty="0" smtClean="0">
                <a:latin typeface="Helvetica Neue" charset="0"/>
                <a:ea typeface="Helvetica Neue" charset="0"/>
                <a:cs typeface="Helvetica Neue" charset="0"/>
              </a:rPr>
              <a:t>Creación y refrescamiento de la línea gráfica de cada feria.</a:t>
            </a:r>
          </a:p>
          <a:p>
            <a:pPr marL="342900" indent="-342900">
              <a:buFont typeface="Arial"/>
              <a:buChar char="•"/>
            </a:pPr>
            <a:endParaRPr lang="es-ES_tradnl" sz="1900" dirty="0" smtClean="0">
              <a:latin typeface="Helvetica Neue" charset="0"/>
              <a:ea typeface="Helvetica Neue" charset="0"/>
              <a:cs typeface="Helvetica Neue" charset="0"/>
            </a:endParaRPr>
          </a:p>
          <a:p>
            <a:pPr marL="342900" indent="-342900">
              <a:buFont typeface="Arial"/>
              <a:buChar char="•"/>
            </a:pPr>
            <a:r>
              <a:rPr lang="es-ES_tradnl" sz="1900" dirty="0" smtClean="0">
                <a:latin typeface="Helvetica Neue" charset="0"/>
                <a:ea typeface="Helvetica Neue" charset="0"/>
                <a:cs typeface="Helvetica Neue" charset="0"/>
              </a:rPr>
              <a:t>Transmisión en tiempo real de lanzamientos de ferias en redes sociales y página web de CIFCO.</a:t>
            </a:r>
          </a:p>
          <a:p>
            <a:pPr marL="342900" indent="-342900">
              <a:buFont typeface="Arial"/>
              <a:buChar char="•"/>
            </a:pPr>
            <a:endParaRPr lang="es-ES_tradnl" sz="1900" dirty="0" smtClean="0">
              <a:latin typeface="Helvetica Neue" charset="0"/>
              <a:ea typeface="Helvetica Neue" charset="0"/>
              <a:cs typeface="Helvetica Neue" charset="0"/>
            </a:endParaRPr>
          </a:p>
          <a:p>
            <a:pPr marL="342900" indent="-342900">
              <a:buFont typeface="Arial"/>
              <a:buChar char="•"/>
            </a:pPr>
            <a:r>
              <a:rPr lang="es-ES_tradnl" sz="1900" dirty="0" smtClean="0">
                <a:latin typeface="Helvetica Neue" charset="0"/>
                <a:ea typeface="Helvetica Neue" charset="0"/>
                <a:cs typeface="Helvetica Neue" charset="0"/>
              </a:rPr>
              <a:t>Incremento de </a:t>
            </a:r>
            <a:r>
              <a:rPr lang="es-ES_tradnl" sz="1900" dirty="0" err="1" smtClean="0">
                <a:latin typeface="Helvetica Neue" charset="0"/>
                <a:ea typeface="Helvetica Neue" charset="0"/>
                <a:cs typeface="Helvetica Neue" charset="0"/>
              </a:rPr>
              <a:t>Publicity</a:t>
            </a:r>
            <a:r>
              <a:rPr lang="es-ES_tradnl" sz="1900" dirty="0" smtClean="0">
                <a:latin typeface="Helvetica Neue" charset="0"/>
                <a:ea typeface="Helvetica Neue" charset="0"/>
                <a:cs typeface="Helvetica Neue" charset="0"/>
              </a:rPr>
              <a:t> y cobertura de medios en nuestros eventos.</a:t>
            </a:r>
          </a:p>
        </p:txBody>
      </p:sp>
    </p:spTree>
    <p:extLst>
      <p:ext uri="{BB962C8B-B14F-4D97-AF65-F5344CB8AC3E}">
        <p14:creationId xmlns:p14="http://schemas.microsoft.com/office/powerpoint/2010/main" val="2132230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63" cy="6858000"/>
          </a:xfrm>
          <a:prstGeom prst="rect">
            <a:avLst/>
          </a:prstGeom>
        </p:spPr>
      </p:pic>
      <p:sp>
        <p:nvSpPr>
          <p:cNvPr id="2" name="Título 1"/>
          <p:cNvSpPr>
            <a:spLocks noGrp="1"/>
          </p:cNvSpPr>
          <p:nvPr>
            <p:ph type="title"/>
          </p:nvPr>
        </p:nvSpPr>
        <p:spPr>
          <a:xfrm>
            <a:off x="6347460" y="1154825"/>
            <a:ext cx="6088380" cy="1325563"/>
          </a:xfrm>
        </p:spPr>
        <p:txBody>
          <a:bodyPr>
            <a:noAutofit/>
          </a:bodyPr>
          <a:lstStyle/>
          <a:p>
            <a:r>
              <a:rPr lang="es-ES_tradnl" sz="3000" dirty="0" smtClean="0">
                <a:solidFill>
                  <a:srgbClr val="1C1F38"/>
                </a:solidFill>
                <a:latin typeface="Futura Medium" charset="0"/>
                <a:ea typeface="Futura Medium" charset="0"/>
                <a:cs typeface="Futura Medium" charset="0"/>
              </a:rPr>
              <a:t>IMPULSAR UNA CULTURA DE</a:t>
            </a:r>
            <a:br>
              <a:rPr lang="es-ES_tradnl" sz="3000" dirty="0" smtClean="0">
                <a:solidFill>
                  <a:srgbClr val="1C1F38"/>
                </a:solidFill>
                <a:latin typeface="Futura Medium" charset="0"/>
                <a:ea typeface="Futura Medium" charset="0"/>
                <a:cs typeface="Futura Medium" charset="0"/>
              </a:rPr>
            </a:br>
            <a:r>
              <a:rPr lang="es-ES_tradnl" sz="3000" b="1" dirty="0" smtClean="0">
                <a:solidFill>
                  <a:srgbClr val="1C1F38"/>
                </a:solidFill>
                <a:latin typeface="Futura Medium" charset="0"/>
                <a:ea typeface="Futura Medium" charset="0"/>
                <a:cs typeface="Futura Medium" charset="0"/>
              </a:rPr>
              <a:t>PREVENCIÓN DE RIESGOS</a:t>
            </a:r>
            <a:endParaRPr lang="es-ES_tradnl" sz="3000" b="1" dirty="0">
              <a:solidFill>
                <a:srgbClr val="1C1F38"/>
              </a:solidFill>
              <a:latin typeface="Helvetica Neue" charset="0"/>
              <a:ea typeface="Helvetica Neue" charset="0"/>
              <a:cs typeface="Helvetica Neue"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5" name="CuadroTexto 4"/>
          <p:cNvSpPr txBox="1"/>
          <p:nvPr/>
        </p:nvSpPr>
        <p:spPr>
          <a:xfrm>
            <a:off x="6347460" y="2838532"/>
            <a:ext cx="5425440" cy="2139047"/>
          </a:xfrm>
          <a:prstGeom prst="rect">
            <a:avLst/>
          </a:prstGeom>
          <a:noFill/>
        </p:spPr>
        <p:txBody>
          <a:bodyPr wrap="square" rtlCol="0">
            <a:spAutoFit/>
          </a:bodyPr>
          <a:lstStyle/>
          <a:p>
            <a:pPr marL="342900" indent="-342900" algn="just">
              <a:buFont typeface="Arial"/>
              <a:buChar char="•"/>
            </a:pPr>
            <a:r>
              <a:rPr lang="es-ES_tradnl" sz="1900" dirty="0" smtClean="0">
                <a:latin typeface="Helvetica Neue" charset="0"/>
                <a:ea typeface="Helvetica Neue" charset="0"/>
                <a:cs typeface="Helvetica Neue" charset="0"/>
              </a:rPr>
              <a:t>Realización de simulacros de evacuación para el personal.</a:t>
            </a:r>
          </a:p>
          <a:p>
            <a:pPr marL="342900" indent="-342900" algn="just">
              <a:buFont typeface="Arial"/>
              <a:buChar char="•"/>
            </a:pPr>
            <a:endParaRPr lang="es-ES_tradnl" sz="1900" dirty="0" smtClean="0">
              <a:latin typeface="Helvetica Neue" charset="0"/>
              <a:ea typeface="Helvetica Neue" charset="0"/>
              <a:cs typeface="Helvetica Neue" charset="0"/>
            </a:endParaRPr>
          </a:p>
          <a:p>
            <a:pPr marL="342900" indent="-342900" algn="just">
              <a:buFont typeface="Arial"/>
              <a:buChar char="•"/>
            </a:pPr>
            <a:r>
              <a:rPr lang="es-ES_tradnl" sz="1900" dirty="0" smtClean="0">
                <a:latin typeface="Helvetica Neue" charset="0"/>
                <a:ea typeface="Helvetica Neue" charset="0"/>
                <a:cs typeface="Helvetica Neue" charset="0"/>
              </a:rPr>
              <a:t>Participación en capacitaciones y charlas informativas en materia de seguridad industrial y salud ocupacional de nuestros empleados.</a:t>
            </a:r>
          </a:p>
        </p:txBody>
      </p:sp>
    </p:spTree>
    <p:extLst>
      <p:ext uri="{BB962C8B-B14F-4D97-AF65-F5344CB8AC3E}">
        <p14:creationId xmlns:p14="http://schemas.microsoft.com/office/powerpoint/2010/main" val="1333220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546598" y="2979296"/>
            <a:ext cx="11060618"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4000" b="1" dirty="0" smtClean="0">
                <a:solidFill>
                  <a:srgbClr val="000090"/>
                </a:solidFill>
                <a:latin typeface="Futura Medium" charset="0"/>
                <a:ea typeface="Futura Medium" charset="0"/>
                <a:cs typeface="Futura Medium" charset="0"/>
              </a:rPr>
              <a:t>OBJETIVO ESTRATÉGICO 3</a:t>
            </a:r>
          </a:p>
          <a:p>
            <a:endParaRPr lang="es-ES_tradnl" sz="3200" b="1" dirty="0">
              <a:solidFill>
                <a:srgbClr val="1C1F38"/>
              </a:solidFill>
              <a:latin typeface="Futura Medium" charset="0"/>
              <a:ea typeface="Futura Medium" charset="0"/>
              <a:cs typeface="Futura Medium" charset="0"/>
            </a:endParaRPr>
          </a:p>
          <a:p>
            <a:r>
              <a:rPr lang="es-ES_tradnl" b="1" dirty="0" smtClean="0">
                <a:solidFill>
                  <a:srgbClr val="1C1F38"/>
                </a:solidFill>
                <a:latin typeface="Futura Medium" charset="0"/>
                <a:ea typeface="Futura Medium" charset="0"/>
                <a:cs typeface="Futura Medium" charset="0"/>
              </a:rPr>
              <a:t>REMODELACIÓN E INVERSIÓN EN INFRAESTRUCTURA</a:t>
            </a:r>
            <a:endParaRPr lang="es-ES_tradnl" dirty="0">
              <a:solidFill>
                <a:srgbClr val="1C1F38"/>
              </a:solidFill>
              <a:latin typeface="Helvetica Neue" charset="0"/>
              <a:ea typeface="Helvetica Neue" charset="0"/>
              <a:cs typeface="Helvetica Neue" charset="0"/>
            </a:endParaRPr>
          </a:p>
        </p:txBody>
      </p:sp>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t="71798"/>
          <a:stretch/>
        </p:blipFill>
        <p:spPr>
          <a:xfrm>
            <a:off x="0" y="4918951"/>
            <a:ext cx="12192000" cy="1932197"/>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464" y="5412740"/>
            <a:ext cx="4005072" cy="1237488"/>
          </a:xfrm>
          <a:prstGeom prst="rect">
            <a:avLst/>
          </a:prstGeom>
        </p:spPr>
      </p:pic>
    </p:spTree>
    <p:extLst>
      <p:ext uri="{BB962C8B-B14F-4D97-AF65-F5344CB8AC3E}">
        <p14:creationId xmlns:p14="http://schemas.microsoft.com/office/powerpoint/2010/main" val="302081299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63" cy="6858000"/>
          </a:xfrm>
          <a:prstGeom prst="rect">
            <a:avLst/>
          </a:prstGeom>
        </p:spPr>
      </p:pic>
      <p:sp>
        <p:nvSpPr>
          <p:cNvPr id="2" name="Título 1"/>
          <p:cNvSpPr>
            <a:spLocks noGrp="1"/>
          </p:cNvSpPr>
          <p:nvPr>
            <p:ph type="title"/>
          </p:nvPr>
        </p:nvSpPr>
        <p:spPr>
          <a:xfrm>
            <a:off x="5981700" y="926225"/>
            <a:ext cx="6088380" cy="1325563"/>
          </a:xfrm>
        </p:spPr>
        <p:txBody>
          <a:bodyPr>
            <a:noAutofit/>
          </a:bodyPr>
          <a:lstStyle/>
          <a:p>
            <a:r>
              <a:rPr lang="es-ES_tradnl" sz="3000" dirty="0" smtClean="0">
                <a:solidFill>
                  <a:srgbClr val="1C1F38"/>
                </a:solidFill>
                <a:latin typeface="Futura Medium" charset="0"/>
                <a:ea typeface="Futura Medium" charset="0"/>
                <a:cs typeface="Futura Medium" charset="0"/>
              </a:rPr>
              <a:t>REMODELACIÓN E INVERSIÓN</a:t>
            </a:r>
            <a:br>
              <a:rPr lang="es-ES_tradnl" sz="3000" dirty="0" smtClean="0">
                <a:solidFill>
                  <a:srgbClr val="1C1F38"/>
                </a:solidFill>
                <a:latin typeface="Futura Medium" charset="0"/>
                <a:ea typeface="Futura Medium" charset="0"/>
                <a:cs typeface="Futura Medium" charset="0"/>
              </a:rPr>
            </a:br>
            <a:r>
              <a:rPr lang="es-ES_tradnl" sz="3000" dirty="0" smtClean="0">
                <a:solidFill>
                  <a:srgbClr val="1C1F38"/>
                </a:solidFill>
                <a:latin typeface="Futura Medium" charset="0"/>
                <a:ea typeface="Futura Medium" charset="0"/>
                <a:cs typeface="Futura Medium" charset="0"/>
              </a:rPr>
              <a:t>EN </a:t>
            </a:r>
            <a:r>
              <a:rPr lang="es-ES_tradnl" sz="3000" b="1" dirty="0" smtClean="0">
                <a:solidFill>
                  <a:srgbClr val="1C1F38"/>
                </a:solidFill>
                <a:latin typeface="Futura Medium" charset="0"/>
                <a:ea typeface="Futura Medium" charset="0"/>
                <a:cs typeface="Futura Medium" charset="0"/>
              </a:rPr>
              <a:t>INFRAESTRUCTURA</a:t>
            </a:r>
            <a:endParaRPr lang="es-ES_tradnl" sz="3000" b="1" dirty="0">
              <a:solidFill>
                <a:srgbClr val="1C1F38"/>
              </a:solidFill>
              <a:latin typeface="Helvetica Neue" charset="0"/>
              <a:ea typeface="Helvetica Neue" charset="0"/>
              <a:cs typeface="Helvetica Neue"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5" name="CuadroTexto 4"/>
          <p:cNvSpPr txBox="1"/>
          <p:nvPr/>
        </p:nvSpPr>
        <p:spPr>
          <a:xfrm>
            <a:off x="5981700" y="2434668"/>
            <a:ext cx="5768340" cy="2431435"/>
          </a:xfrm>
          <a:prstGeom prst="rect">
            <a:avLst/>
          </a:prstGeom>
          <a:noFill/>
        </p:spPr>
        <p:txBody>
          <a:bodyPr wrap="square" rtlCol="0">
            <a:spAutoFit/>
          </a:bodyPr>
          <a:lstStyle/>
          <a:p>
            <a:pPr marL="342900" indent="-342900" algn="just">
              <a:buFont typeface="Arial"/>
              <a:buChar char="•"/>
            </a:pPr>
            <a:r>
              <a:rPr lang="es-ES_tradnl" sz="1900" dirty="0" smtClean="0">
                <a:latin typeface="Helvetica Neue" charset="0"/>
                <a:ea typeface="Helvetica Neue" charset="0"/>
                <a:cs typeface="Helvetica Neue" charset="0"/>
              </a:rPr>
              <a:t>Inversión de nuevas edificaciones, reparaciones y remodelaciones a la infraestructura actual.</a:t>
            </a:r>
          </a:p>
          <a:p>
            <a:pPr marL="342900" indent="-342900" algn="just">
              <a:buFont typeface="Arial"/>
              <a:buChar char="•"/>
            </a:pPr>
            <a:endParaRPr lang="es-ES_tradnl" sz="1900" dirty="0" smtClean="0">
              <a:latin typeface="Helvetica Neue" charset="0"/>
              <a:ea typeface="Helvetica Neue" charset="0"/>
              <a:cs typeface="Helvetica Neue" charset="0"/>
            </a:endParaRPr>
          </a:p>
          <a:p>
            <a:pPr marL="342900" indent="-342900" algn="just">
              <a:buFont typeface="Arial"/>
              <a:buChar char="•"/>
            </a:pPr>
            <a:r>
              <a:rPr lang="es-ES_tradnl" sz="1900" dirty="0" smtClean="0">
                <a:latin typeface="Helvetica Neue" charset="0"/>
                <a:ea typeface="Helvetica Neue" charset="0"/>
                <a:cs typeface="Helvetica Neue" charset="0"/>
              </a:rPr>
              <a:t>Adecuación de áreas verdes para visitantes.</a:t>
            </a:r>
          </a:p>
          <a:p>
            <a:pPr marL="342900" indent="-342900" algn="just">
              <a:buFont typeface="Arial"/>
              <a:buChar char="•"/>
            </a:pPr>
            <a:endParaRPr lang="es-ES_tradnl" sz="1900" dirty="0" smtClean="0">
              <a:latin typeface="Helvetica Neue" charset="0"/>
              <a:ea typeface="Helvetica Neue" charset="0"/>
              <a:cs typeface="Helvetica Neue" charset="0"/>
            </a:endParaRPr>
          </a:p>
          <a:p>
            <a:pPr marL="342900" indent="-342900" algn="just">
              <a:buFont typeface="Arial"/>
              <a:buChar char="•"/>
            </a:pPr>
            <a:r>
              <a:rPr lang="es-ES_tradnl" sz="1900" dirty="0" smtClean="0">
                <a:latin typeface="Helvetica Neue" charset="0"/>
                <a:ea typeface="Helvetica Neue" charset="0"/>
                <a:cs typeface="Helvetica Neue" charset="0"/>
              </a:rPr>
              <a:t>Recarpeteo de calle de servicio acceso N°2 la cual beneficia al público visitante y representa una inversión de $15,750.00.</a:t>
            </a:r>
          </a:p>
        </p:txBody>
      </p:sp>
    </p:spTree>
    <p:extLst>
      <p:ext uri="{BB962C8B-B14F-4D97-AF65-F5344CB8AC3E}">
        <p14:creationId xmlns:p14="http://schemas.microsoft.com/office/powerpoint/2010/main" val="622667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239"/>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5" name="CuadroTexto 4"/>
          <p:cNvSpPr txBox="1"/>
          <p:nvPr/>
        </p:nvSpPr>
        <p:spPr>
          <a:xfrm>
            <a:off x="6347460" y="1328851"/>
            <a:ext cx="5425440" cy="3308598"/>
          </a:xfrm>
          <a:prstGeom prst="rect">
            <a:avLst/>
          </a:prstGeom>
          <a:noFill/>
        </p:spPr>
        <p:txBody>
          <a:bodyPr wrap="square" rtlCol="0">
            <a:spAutoFit/>
          </a:bodyPr>
          <a:lstStyle/>
          <a:p>
            <a:pPr marL="342900" indent="-342900" algn="just">
              <a:buFont typeface="Arial"/>
              <a:buChar char="•"/>
            </a:pPr>
            <a:r>
              <a:rPr lang="es-ES_tradnl" sz="1900" dirty="0" smtClean="0">
                <a:latin typeface="Helvetica Neue" charset="0"/>
                <a:ea typeface="Helvetica Neue" charset="0"/>
                <a:cs typeface="Helvetica Neue" charset="0"/>
              </a:rPr>
              <a:t>Remodelación de local “Helen Curtis” para convertirlo en el restaurante La Feria Bistró como apuesta por ofrecer un lugar seguro para toda la familia en cual significó la inversión de $60,000.</a:t>
            </a:r>
          </a:p>
          <a:p>
            <a:pPr marL="342900" indent="-342900" algn="just">
              <a:buFont typeface="Arial"/>
              <a:buChar char="•"/>
            </a:pPr>
            <a:endParaRPr lang="es-ES_tradnl" sz="1900" dirty="0" smtClean="0">
              <a:latin typeface="Helvetica Neue" charset="0"/>
              <a:ea typeface="Helvetica Neue" charset="0"/>
              <a:cs typeface="Helvetica Neue" charset="0"/>
            </a:endParaRPr>
          </a:p>
          <a:p>
            <a:pPr marL="342900" indent="-342900" algn="just">
              <a:buFont typeface="Arial"/>
              <a:buChar char="•"/>
            </a:pPr>
            <a:r>
              <a:rPr lang="es-ES_tradnl" sz="1900" dirty="0" smtClean="0">
                <a:latin typeface="Helvetica Neue" charset="0"/>
                <a:ea typeface="Helvetica Neue" charset="0"/>
                <a:cs typeface="Helvetica Neue" charset="0"/>
              </a:rPr>
              <a:t>Remodelación de la zona “Charlie”, convirtiéndolo en una fuente de sodas en cooperación con Industrias La Constancia cuya inversión es de $45,000.00 y lleva por nombre Ruta 65.</a:t>
            </a:r>
          </a:p>
        </p:txBody>
      </p:sp>
    </p:spTree>
    <p:extLst>
      <p:ext uri="{BB962C8B-B14F-4D97-AF65-F5344CB8AC3E}">
        <p14:creationId xmlns:p14="http://schemas.microsoft.com/office/powerpoint/2010/main" val="1781809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63" cy="685800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5" name="CuadroTexto 4"/>
          <p:cNvSpPr txBox="1"/>
          <p:nvPr/>
        </p:nvSpPr>
        <p:spPr>
          <a:xfrm>
            <a:off x="2296295" y="3805461"/>
            <a:ext cx="7599410" cy="1846659"/>
          </a:xfrm>
          <a:prstGeom prst="rect">
            <a:avLst/>
          </a:prstGeom>
          <a:noFill/>
        </p:spPr>
        <p:txBody>
          <a:bodyPr wrap="square" rtlCol="0">
            <a:spAutoFit/>
          </a:bodyPr>
          <a:lstStyle/>
          <a:p>
            <a:pPr marL="342900" indent="-342900" algn="just">
              <a:buFont typeface="Arial"/>
              <a:buChar char="•"/>
            </a:pPr>
            <a:r>
              <a:rPr lang="es-ES_tradnl" sz="1900" dirty="0" smtClean="0">
                <a:latin typeface="Helvetica Neue" charset="0"/>
                <a:ea typeface="Helvetica Neue" charset="0"/>
                <a:cs typeface="Helvetica Neue" charset="0"/>
              </a:rPr>
              <a:t>Adecuaciones en el </a:t>
            </a:r>
            <a:r>
              <a:rPr lang="es-ES_tradnl" sz="1900" dirty="0" err="1" smtClean="0">
                <a:latin typeface="Helvetica Neue" charset="0"/>
                <a:ea typeface="Helvetica Neue" charset="0"/>
                <a:cs typeface="Helvetica Neue" charset="0"/>
              </a:rPr>
              <a:t>Food</a:t>
            </a:r>
            <a:r>
              <a:rPr lang="es-ES_tradnl" sz="1900" dirty="0" smtClean="0">
                <a:latin typeface="Helvetica Neue" charset="0"/>
                <a:ea typeface="Helvetica Neue" charset="0"/>
                <a:cs typeface="Helvetica Neue" charset="0"/>
              </a:rPr>
              <a:t> </a:t>
            </a:r>
            <a:r>
              <a:rPr lang="es-ES_tradnl" sz="1900" dirty="0" err="1" smtClean="0">
                <a:latin typeface="Helvetica Neue" charset="0"/>
                <a:ea typeface="Helvetica Neue" charset="0"/>
                <a:cs typeface="Helvetica Neue" charset="0"/>
              </a:rPr>
              <a:t>Court</a:t>
            </a:r>
            <a:r>
              <a:rPr lang="es-ES_tradnl" sz="1900" dirty="0" smtClean="0">
                <a:latin typeface="Helvetica Neue" charset="0"/>
                <a:ea typeface="Helvetica Neue" charset="0"/>
                <a:cs typeface="Helvetica Neue" charset="0"/>
              </a:rPr>
              <a:t> 1, mejorando el local donde funciona 65 Café.</a:t>
            </a:r>
          </a:p>
          <a:p>
            <a:pPr marL="342900" indent="-342900" algn="just">
              <a:buFont typeface="Arial"/>
              <a:buChar char="•"/>
            </a:pPr>
            <a:r>
              <a:rPr lang="es-ES_tradnl" sz="1900" dirty="0" smtClean="0">
                <a:latin typeface="Helvetica Neue" charset="0"/>
                <a:ea typeface="Helvetica Neue" charset="0"/>
                <a:cs typeface="Helvetica Neue" charset="0"/>
              </a:rPr>
              <a:t>Construcción de complejo que alberga 2 canchas de fútbol rápido por un monto total de $49,000.00 que beneficiará a niños, jóvenes y adultos que deseen disfrutar de un espacio de sano esparcimiento seguro dentro de las instalaciones de CIFCO.</a:t>
            </a:r>
          </a:p>
        </p:txBody>
      </p:sp>
    </p:spTree>
    <p:extLst>
      <p:ext uri="{BB962C8B-B14F-4D97-AF65-F5344CB8AC3E}">
        <p14:creationId xmlns:p14="http://schemas.microsoft.com/office/powerpoint/2010/main" val="1474757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63" cy="6858000"/>
          </a:xfrm>
          <a:prstGeom prst="rect">
            <a:avLst/>
          </a:prstGeom>
        </p:spPr>
      </p:pic>
      <p:sp>
        <p:nvSpPr>
          <p:cNvPr id="2" name="Título 1"/>
          <p:cNvSpPr>
            <a:spLocks noGrp="1"/>
          </p:cNvSpPr>
          <p:nvPr>
            <p:ph type="title"/>
          </p:nvPr>
        </p:nvSpPr>
        <p:spPr>
          <a:xfrm>
            <a:off x="6591300" y="949085"/>
            <a:ext cx="7661910" cy="1325563"/>
          </a:xfrm>
        </p:spPr>
        <p:txBody>
          <a:bodyPr>
            <a:noAutofit/>
          </a:bodyPr>
          <a:lstStyle/>
          <a:p>
            <a:r>
              <a:rPr lang="es-ES_tradnl" sz="3000" dirty="0" smtClean="0">
                <a:solidFill>
                  <a:srgbClr val="1C1F38"/>
                </a:solidFill>
                <a:latin typeface="Futura Medium" charset="0"/>
                <a:ea typeface="Futura Medium" charset="0"/>
                <a:cs typeface="Futura Medium" charset="0"/>
              </a:rPr>
              <a:t>DINAMIZADOR DE LA</a:t>
            </a:r>
            <a:br>
              <a:rPr lang="es-ES_tradnl" sz="3000" dirty="0" smtClean="0">
                <a:solidFill>
                  <a:srgbClr val="1C1F38"/>
                </a:solidFill>
                <a:latin typeface="Futura Medium" charset="0"/>
                <a:ea typeface="Futura Medium" charset="0"/>
                <a:cs typeface="Futura Medium" charset="0"/>
              </a:rPr>
            </a:br>
            <a:r>
              <a:rPr lang="es-ES_tradnl" sz="3000" b="1" dirty="0" smtClean="0">
                <a:solidFill>
                  <a:srgbClr val="1C1F38"/>
                </a:solidFill>
                <a:latin typeface="Futura Medium" charset="0"/>
                <a:ea typeface="Futura Medium" charset="0"/>
                <a:cs typeface="Futura Medium" charset="0"/>
              </a:rPr>
              <a:t>ECONOMÍA NACIONAL</a:t>
            </a:r>
            <a:endParaRPr lang="es-ES_tradnl" sz="3000" b="1" dirty="0">
              <a:solidFill>
                <a:srgbClr val="1C1F38"/>
              </a:solidFill>
              <a:latin typeface="Helvetica Neue" charset="0"/>
              <a:ea typeface="Helvetica Neue" charset="0"/>
              <a:cs typeface="Helvetica Neue"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5" name="CuadroTexto 4"/>
          <p:cNvSpPr txBox="1"/>
          <p:nvPr/>
        </p:nvSpPr>
        <p:spPr>
          <a:xfrm>
            <a:off x="922020" y="3432892"/>
            <a:ext cx="4762500" cy="2431435"/>
          </a:xfrm>
          <a:prstGeom prst="rect">
            <a:avLst/>
          </a:prstGeom>
          <a:noFill/>
        </p:spPr>
        <p:txBody>
          <a:bodyPr wrap="square" rtlCol="0">
            <a:spAutoFit/>
          </a:bodyPr>
          <a:lstStyle/>
          <a:p>
            <a:pPr algn="just"/>
            <a:r>
              <a:rPr lang="es-ES_tradnl" sz="1900" b="1" dirty="0" smtClean="0">
                <a:latin typeface="Helvetica Neue" charset="0"/>
                <a:ea typeface="Helvetica Neue" charset="0"/>
                <a:cs typeface="Helvetica Neue" charset="0"/>
              </a:rPr>
              <a:t>APUESTA POR LA JUVENTUD</a:t>
            </a:r>
          </a:p>
          <a:p>
            <a:pPr algn="just"/>
            <a:endParaRPr lang="es-ES_tradnl" sz="1900" dirty="0" smtClean="0">
              <a:latin typeface="Helvetica Neue" charset="0"/>
              <a:ea typeface="Helvetica Neue" charset="0"/>
              <a:cs typeface="Helvetica Neue" charset="0"/>
            </a:endParaRPr>
          </a:p>
          <a:p>
            <a:pPr marL="342900" indent="-342900" algn="just">
              <a:buFont typeface="Arial"/>
              <a:buChar char="•"/>
            </a:pPr>
            <a:r>
              <a:rPr lang="es-ES_tradnl" sz="1900" dirty="0" smtClean="0">
                <a:latin typeface="Helvetica Neue" charset="0"/>
                <a:ea typeface="Helvetica Neue" charset="0"/>
                <a:cs typeface="Helvetica Neue" charset="0"/>
              </a:rPr>
              <a:t>Durante los últimos 3 años se han promovido las pasantías técnicas en áreas de trabajos claves como Mercadeo, Operaciones, Unidad de Alimentos y Bebidas y Unidad de Planificación.</a:t>
            </a:r>
          </a:p>
        </p:txBody>
      </p:sp>
      <p:sp>
        <p:nvSpPr>
          <p:cNvPr id="9" name="CuadroTexto 8"/>
          <p:cNvSpPr txBox="1"/>
          <p:nvPr/>
        </p:nvSpPr>
        <p:spPr>
          <a:xfrm>
            <a:off x="6591300" y="3975319"/>
            <a:ext cx="4762500" cy="1846659"/>
          </a:xfrm>
          <a:prstGeom prst="rect">
            <a:avLst/>
          </a:prstGeom>
          <a:noFill/>
        </p:spPr>
        <p:txBody>
          <a:bodyPr wrap="square" rtlCol="0">
            <a:spAutoFit/>
          </a:bodyPr>
          <a:lstStyle/>
          <a:p>
            <a:pPr marL="342900" indent="-342900" algn="just">
              <a:buFont typeface="Arial"/>
              <a:buChar char="•"/>
            </a:pPr>
            <a:r>
              <a:rPr lang="es-ES_tradnl" sz="1900" dirty="0" smtClean="0">
                <a:latin typeface="Helvetica Neue" charset="0"/>
                <a:ea typeface="Helvetica Neue" charset="0"/>
                <a:cs typeface="Helvetica Neue" charset="0"/>
              </a:rPr>
              <a:t>Además, se ha dado la oportunidad a jóvenes con su primer empleo en diferentes áreas de la institución.</a:t>
            </a:r>
          </a:p>
          <a:p>
            <a:pPr marL="342900" indent="-342900" algn="just">
              <a:buFont typeface="Arial"/>
              <a:buChar char="•"/>
            </a:pPr>
            <a:r>
              <a:rPr lang="es-ES_tradnl" sz="1900" dirty="0" smtClean="0">
                <a:latin typeface="Helvetica Neue" charset="0"/>
                <a:ea typeface="Helvetica Neue" charset="0"/>
                <a:cs typeface="Helvetica Neue" charset="0"/>
              </a:rPr>
              <a:t>CIFCO también ha apoyado el desarrollo de ferias de empleo juvenil y el </a:t>
            </a:r>
            <a:r>
              <a:rPr lang="es-ES_tradnl" sz="1900" dirty="0" err="1" smtClean="0">
                <a:latin typeface="Helvetica Neue" charset="0"/>
                <a:ea typeface="Helvetica Neue" charset="0"/>
                <a:cs typeface="Helvetica Neue" charset="0"/>
              </a:rPr>
              <a:t>Juventour</a:t>
            </a:r>
            <a:r>
              <a:rPr lang="es-ES_tradnl" sz="1900" dirty="0" smtClean="0">
                <a:latin typeface="Helvetica Neue" charset="0"/>
                <a:ea typeface="Helvetica Neue" charset="0"/>
                <a:cs typeface="Helvetica Neue" charset="0"/>
              </a:rPr>
              <a:t>.</a:t>
            </a:r>
          </a:p>
        </p:txBody>
      </p:sp>
    </p:spTree>
    <p:extLst>
      <p:ext uri="{BB962C8B-B14F-4D97-AF65-F5344CB8AC3E}">
        <p14:creationId xmlns:p14="http://schemas.microsoft.com/office/powerpoint/2010/main" val="1404316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63" cy="6858000"/>
          </a:xfrm>
          <a:prstGeom prst="rect">
            <a:avLst/>
          </a:prstGeom>
        </p:spPr>
      </p:pic>
      <p:sp>
        <p:nvSpPr>
          <p:cNvPr id="2" name="Título 1"/>
          <p:cNvSpPr>
            <a:spLocks noGrp="1"/>
          </p:cNvSpPr>
          <p:nvPr>
            <p:ph type="title"/>
          </p:nvPr>
        </p:nvSpPr>
        <p:spPr>
          <a:xfrm>
            <a:off x="6103620" y="637439"/>
            <a:ext cx="7661910" cy="1325563"/>
          </a:xfrm>
        </p:spPr>
        <p:txBody>
          <a:bodyPr>
            <a:noAutofit/>
          </a:bodyPr>
          <a:lstStyle/>
          <a:p>
            <a:r>
              <a:rPr lang="es-ES_tradnl" sz="3000" dirty="0" smtClean="0">
                <a:solidFill>
                  <a:srgbClr val="1C1F38"/>
                </a:solidFill>
                <a:latin typeface="Futura Medium" charset="0"/>
                <a:ea typeface="Futura Medium" charset="0"/>
                <a:cs typeface="Futura Medium" charset="0"/>
              </a:rPr>
              <a:t>GENERADOR DE </a:t>
            </a:r>
            <a:r>
              <a:rPr lang="es-ES_tradnl" sz="3000" b="1" dirty="0" smtClean="0">
                <a:solidFill>
                  <a:srgbClr val="1C1F38"/>
                </a:solidFill>
                <a:latin typeface="Futura Medium" charset="0"/>
                <a:ea typeface="Futura Medium" charset="0"/>
                <a:cs typeface="Futura Medium" charset="0"/>
              </a:rPr>
              <a:t>EMPLEOS</a:t>
            </a:r>
            <a:endParaRPr lang="es-ES_tradnl" sz="3000" b="1" dirty="0">
              <a:solidFill>
                <a:srgbClr val="1C1F38"/>
              </a:solidFill>
              <a:latin typeface="Helvetica Neue" charset="0"/>
              <a:ea typeface="Helvetica Neue" charset="0"/>
              <a:cs typeface="Helvetica Neue"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9" name="CuadroTexto 8"/>
          <p:cNvSpPr txBox="1"/>
          <p:nvPr/>
        </p:nvSpPr>
        <p:spPr>
          <a:xfrm>
            <a:off x="6103620" y="1963002"/>
            <a:ext cx="5250180" cy="3016210"/>
          </a:xfrm>
          <a:prstGeom prst="rect">
            <a:avLst/>
          </a:prstGeom>
          <a:noFill/>
        </p:spPr>
        <p:txBody>
          <a:bodyPr wrap="square" rtlCol="0">
            <a:spAutoFit/>
          </a:bodyPr>
          <a:lstStyle/>
          <a:p>
            <a:pPr marL="342900" indent="-342900" algn="just">
              <a:buFont typeface="Arial"/>
              <a:buChar char="•"/>
            </a:pPr>
            <a:r>
              <a:rPr lang="es-ES_tradnl" sz="1900" dirty="0" smtClean="0">
                <a:latin typeface="Helvetica Neue" charset="0"/>
                <a:ea typeface="Helvetica Neue" charset="0"/>
                <a:cs typeface="Helvetica Neue" charset="0"/>
              </a:rPr>
              <a:t>Con la creación de la Unidad de Alimentos y Bebidas se han generado plazas de para Chef, asistentes de cocina, baristas, cajeros y meseros. </a:t>
            </a:r>
          </a:p>
          <a:p>
            <a:pPr marL="342900" indent="-342900" algn="just">
              <a:buFont typeface="Arial"/>
              <a:buChar char="•"/>
            </a:pPr>
            <a:endParaRPr lang="es-ES_tradnl" sz="1900" dirty="0" smtClean="0">
              <a:latin typeface="Helvetica Neue" charset="0"/>
              <a:ea typeface="Helvetica Neue" charset="0"/>
              <a:cs typeface="Helvetica Neue" charset="0"/>
            </a:endParaRPr>
          </a:p>
          <a:p>
            <a:pPr marL="342900" indent="-342900" algn="just">
              <a:buFont typeface="Arial"/>
              <a:buChar char="•"/>
            </a:pPr>
            <a:r>
              <a:rPr lang="es-ES_tradnl" sz="1900" dirty="0" smtClean="0">
                <a:latin typeface="Helvetica Neue" charset="0"/>
                <a:ea typeface="Helvetica Neue" charset="0"/>
                <a:cs typeface="Helvetica Neue" charset="0"/>
              </a:rPr>
              <a:t>Para el desarrollo de las ferias y eventos especiales se han generado 2,278 empleos de los cuales el 58% corresponde a hombres y el 42% a mujeres, totalizando $460,731.51 en pago de planillas. </a:t>
            </a:r>
          </a:p>
        </p:txBody>
      </p:sp>
    </p:spTree>
    <p:extLst>
      <p:ext uri="{BB962C8B-B14F-4D97-AF65-F5344CB8AC3E}">
        <p14:creationId xmlns:p14="http://schemas.microsoft.com/office/powerpoint/2010/main" val="1323188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573"/>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5" name="CuadroTexto 4"/>
          <p:cNvSpPr txBox="1"/>
          <p:nvPr/>
        </p:nvSpPr>
        <p:spPr>
          <a:xfrm>
            <a:off x="2296295" y="4331241"/>
            <a:ext cx="7599410" cy="969496"/>
          </a:xfrm>
          <a:prstGeom prst="rect">
            <a:avLst/>
          </a:prstGeom>
          <a:noFill/>
        </p:spPr>
        <p:txBody>
          <a:bodyPr wrap="square" rtlCol="0">
            <a:spAutoFit/>
          </a:bodyPr>
          <a:lstStyle/>
          <a:p>
            <a:pPr algn="just"/>
            <a:r>
              <a:rPr lang="es-ES_tradnl" sz="1900" dirty="0" smtClean="0">
                <a:latin typeface="Helvetica Neue" charset="0"/>
                <a:ea typeface="Helvetica Neue" charset="0"/>
                <a:cs typeface="Helvetica Neue" charset="0"/>
              </a:rPr>
              <a:t>Se firmaron un total de</a:t>
            </a:r>
            <a:r>
              <a:rPr lang="es-ES_tradnl" sz="1900" b="1" dirty="0" smtClean="0">
                <a:latin typeface="Helvetica Neue" charset="0"/>
                <a:ea typeface="Helvetica Neue" charset="0"/>
                <a:cs typeface="Helvetica Neue" charset="0"/>
              </a:rPr>
              <a:t> 14 </a:t>
            </a:r>
            <a:r>
              <a:rPr lang="es-ES_tradnl" sz="1900" dirty="0" smtClean="0">
                <a:latin typeface="Helvetica Neue" charset="0"/>
                <a:ea typeface="Helvetica Neue" charset="0"/>
                <a:cs typeface="Helvetica Neue" charset="0"/>
              </a:rPr>
              <a:t>Convenios con el Sector Público y 28 con la empresa privada; 27 cartas de entendimiento y 1 convenio Internacional con la Empresa </a:t>
            </a:r>
            <a:r>
              <a:rPr lang="es-ES_tradnl" sz="1900" dirty="0" err="1" smtClean="0">
                <a:latin typeface="Helvetica Neue" charset="0"/>
                <a:ea typeface="Helvetica Neue" charset="0"/>
                <a:cs typeface="Helvetica Neue" charset="0"/>
              </a:rPr>
              <a:t>Alltech</a:t>
            </a:r>
            <a:r>
              <a:rPr lang="es-ES_tradnl" sz="1900" dirty="0" smtClean="0">
                <a:latin typeface="Helvetica Neue" charset="0"/>
                <a:ea typeface="Helvetica Neue" charset="0"/>
                <a:cs typeface="Helvetica Neue" charset="0"/>
              </a:rPr>
              <a:t>.</a:t>
            </a:r>
          </a:p>
        </p:txBody>
      </p:sp>
      <p:sp>
        <p:nvSpPr>
          <p:cNvPr id="6" name="Título 1"/>
          <p:cNvSpPr>
            <a:spLocks noGrp="1"/>
          </p:cNvSpPr>
          <p:nvPr>
            <p:ph type="title"/>
          </p:nvPr>
        </p:nvSpPr>
        <p:spPr>
          <a:xfrm>
            <a:off x="965665" y="-1"/>
            <a:ext cx="10515600" cy="1325563"/>
          </a:xfrm>
        </p:spPr>
        <p:txBody>
          <a:bodyPr>
            <a:noAutofit/>
          </a:bodyPr>
          <a:lstStyle/>
          <a:p>
            <a:pPr algn="ctr"/>
            <a:r>
              <a:rPr lang="es-ES_tradnl" sz="3200" dirty="0" smtClean="0">
                <a:solidFill>
                  <a:srgbClr val="1C1F38"/>
                </a:solidFill>
                <a:latin typeface="Futura Medium" charset="0"/>
                <a:ea typeface="Futura Medium" charset="0"/>
                <a:cs typeface="Futura Medium" charset="0"/>
              </a:rPr>
              <a:t>ESTABLECIMIENTO DE CONVENIOS Y</a:t>
            </a:r>
            <a:br>
              <a:rPr lang="es-ES_tradnl" sz="3200" dirty="0" smtClean="0">
                <a:solidFill>
                  <a:srgbClr val="1C1F38"/>
                </a:solidFill>
                <a:latin typeface="Futura Medium" charset="0"/>
                <a:ea typeface="Futura Medium" charset="0"/>
                <a:cs typeface="Futura Medium" charset="0"/>
              </a:rPr>
            </a:br>
            <a:r>
              <a:rPr lang="es-ES_tradnl" sz="3200" dirty="0" smtClean="0">
                <a:solidFill>
                  <a:srgbClr val="1C1F38"/>
                </a:solidFill>
                <a:latin typeface="Futura Medium" charset="0"/>
                <a:ea typeface="Futura Medium" charset="0"/>
                <a:cs typeface="Futura Medium" charset="0"/>
              </a:rPr>
              <a:t>ALIANZAS CON EL </a:t>
            </a:r>
            <a:r>
              <a:rPr lang="es-ES_tradnl" sz="3500" b="1" dirty="0" smtClean="0">
                <a:solidFill>
                  <a:srgbClr val="1C1F38"/>
                </a:solidFill>
                <a:latin typeface="Futura Medium" charset="0"/>
                <a:ea typeface="Futura Medium" charset="0"/>
                <a:cs typeface="Futura Medium" charset="0"/>
              </a:rPr>
              <a:t>SECTOR PÚBLICO Y PRIVADO</a:t>
            </a:r>
            <a:endParaRPr lang="es-ES_tradnl" sz="3500" b="1" dirty="0">
              <a:solidFill>
                <a:srgbClr val="1C1F38"/>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193489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466218" y="1436095"/>
            <a:ext cx="11060618"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3200" b="1" dirty="0" smtClean="0">
                <a:solidFill>
                  <a:srgbClr val="1C1F38"/>
                </a:solidFill>
                <a:latin typeface="Futura Medium" charset="0"/>
                <a:ea typeface="Futura Medium" charset="0"/>
                <a:cs typeface="Futura Medium" charset="0"/>
              </a:rPr>
              <a:t>MENSAJE DE 3 AÑOS DE GESTIÓN DEL</a:t>
            </a:r>
          </a:p>
          <a:p>
            <a:r>
              <a:rPr lang="es-ES_tradnl" sz="3200" b="1" dirty="0" smtClean="0">
                <a:solidFill>
                  <a:srgbClr val="1C1F38"/>
                </a:solidFill>
                <a:latin typeface="Futura Medium" charset="0"/>
                <a:ea typeface="Futura Medium" charset="0"/>
                <a:cs typeface="Futura Medium" charset="0"/>
              </a:rPr>
              <a:t> </a:t>
            </a:r>
          </a:p>
          <a:p>
            <a:r>
              <a:rPr lang="es-ES_tradnl" sz="3200" b="1" dirty="0" smtClean="0">
                <a:solidFill>
                  <a:srgbClr val="1C1F38"/>
                </a:solidFill>
                <a:latin typeface="Futura Medium" charset="0"/>
                <a:ea typeface="Futura Medium" charset="0"/>
                <a:cs typeface="Futura Medium" charset="0"/>
              </a:rPr>
              <a:t>PRESIDENTE PROFESOR SALVADOR SÁNCHEZ CERÉN</a:t>
            </a:r>
            <a:endParaRPr lang="es-ES_tradnl" sz="2400" dirty="0">
              <a:solidFill>
                <a:srgbClr val="1C1F38"/>
              </a:solidFill>
              <a:latin typeface="Helvetica Neue" charset="0"/>
              <a:ea typeface="Helvetica Neue" charset="0"/>
              <a:cs typeface="Helvetica Neue" charset="0"/>
            </a:endParaRPr>
          </a:p>
        </p:txBody>
      </p:sp>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t="71798"/>
          <a:stretch/>
        </p:blipFill>
        <p:spPr>
          <a:xfrm>
            <a:off x="0" y="4918951"/>
            <a:ext cx="12192000" cy="1932197"/>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464" y="5412740"/>
            <a:ext cx="4005072" cy="1237488"/>
          </a:xfrm>
          <a:prstGeom prst="rect">
            <a:avLst/>
          </a:prstGeom>
        </p:spPr>
      </p:pic>
    </p:spTree>
    <p:extLst>
      <p:ext uri="{BB962C8B-B14F-4D97-AF65-F5344CB8AC3E}">
        <p14:creationId xmlns:p14="http://schemas.microsoft.com/office/powerpoint/2010/main" val="71112105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1149"/>
          </a:xfrm>
          <a:prstGeom prst="rect">
            <a:avLst/>
          </a:prstGeom>
        </p:spPr>
      </p:pic>
      <p:sp>
        <p:nvSpPr>
          <p:cNvPr id="2" name="Título 1"/>
          <p:cNvSpPr>
            <a:spLocks noGrp="1"/>
          </p:cNvSpPr>
          <p:nvPr>
            <p:ph type="title"/>
          </p:nvPr>
        </p:nvSpPr>
        <p:spPr>
          <a:xfrm>
            <a:off x="965665" y="-1"/>
            <a:ext cx="10515600" cy="1325563"/>
          </a:xfrm>
        </p:spPr>
        <p:txBody>
          <a:bodyPr>
            <a:noAutofit/>
          </a:bodyPr>
          <a:lstStyle/>
          <a:p>
            <a:pPr algn="ctr"/>
            <a:r>
              <a:rPr lang="es-ES_tradnl" sz="3200" dirty="0" smtClean="0">
                <a:solidFill>
                  <a:srgbClr val="1C1F38"/>
                </a:solidFill>
                <a:latin typeface="Futura Medium" charset="0"/>
                <a:ea typeface="Futura Medium" charset="0"/>
                <a:cs typeface="Futura Medium" charset="0"/>
              </a:rPr>
              <a:t>DESARROLLO DE </a:t>
            </a:r>
            <a:r>
              <a:rPr lang="es-ES_tradnl" sz="3200" b="1" dirty="0" smtClean="0">
                <a:solidFill>
                  <a:srgbClr val="1C1F38"/>
                </a:solidFill>
                <a:latin typeface="Futura Medium" charset="0"/>
                <a:ea typeface="Futura Medium" charset="0"/>
                <a:cs typeface="Futura Medium" charset="0"/>
              </a:rPr>
              <a:t>FERIAS</a:t>
            </a:r>
            <a:endParaRPr lang="es-ES_tradnl" sz="2400" b="1" dirty="0">
              <a:solidFill>
                <a:srgbClr val="1C1F38"/>
              </a:solidFill>
              <a:latin typeface="Helvetica Neue" charset="0"/>
              <a:ea typeface="Helvetica Neue" charset="0"/>
              <a:cs typeface="Helvetica Neue"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Tree>
    <p:extLst>
      <p:ext uri="{BB962C8B-B14F-4D97-AF65-F5344CB8AC3E}">
        <p14:creationId xmlns:p14="http://schemas.microsoft.com/office/powerpoint/2010/main" val="267191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573"/>
          </a:xfrm>
          <a:prstGeom prst="rect">
            <a:avLst/>
          </a:prstGeom>
        </p:spPr>
      </p:pic>
    </p:spTree>
    <p:extLst>
      <p:ext uri="{BB962C8B-B14F-4D97-AF65-F5344CB8AC3E}">
        <p14:creationId xmlns:p14="http://schemas.microsoft.com/office/powerpoint/2010/main" val="684110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5665" y="128599"/>
            <a:ext cx="10515600" cy="1325563"/>
          </a:xfrm>
        </p:spPr>
        <p:txBody>
          <a:bodyPr>
            <a:noAutofit/>
          </a:bodyPr>
          <a:lstStyle/>
          <a:p>
            <a:pPr algn="ctr"/>
            <a:r>
              <a:rPr lang="es-ES_tradnl" sz="3200" b="1" dirty="0" smtClean="0">
                <a:solidFill>
                  <a:srgbClr val="1C1F38"/>
                </a:solidFill>
                <a:latin typeface="Futura Medium" charset="0"/>
                <a:ea typeface="Futura Medium" charset="0"/>
                <a:cs typeface="Futura Medium" charset="0"/>
              </a:rPr>
              <a:t>CONSUMA 2016</a:t>
            </a:r>
            <a:endParaRPr lang="es-ES_tradnl" sz="2400" b="1" dirty="0">
              <a:solidFill>
                <a:srgbClr val="1C1F38"/>
              </a:solidFill>
              <a:latin typeface="Helvetica Neue" charset="0"/>
              <a:ea typeface="Helvetica Neue" charset="0"/>
              <a:cs typeface="Helvetica Neue"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5" name="CuadroTexto 4"/>
          <p:cNvSpPr txBox="1"/>
          <p:nvPr/>
        </p:nvSpPr>
        <p:spPr>
          <a:xfrm>
            <a:off x="922020" y="1699243"/>
            <a:ext cx="4762500" cy="3893374"/>
          </a:xfrm>
          <a:prstGeom prst="rect">
            <a:avLst/>
          </a:prstGeom>
          <a:noFill/>
        </p:spPr>
        <p:txBody>
          <a:bodyPr wrap="square" rtlCol="0">
            <a:spAutoFit/>
          </a:bodyPr>
          <a:lstStyle/>
          <a:p>
            <a:pPr algn="just"/>
            <a:r>
              <a:rPr lang="es-ES_tradnl" sz="1900" dirty="0" smtClean="0">
                <a:latin typeface="Helvetica Neue" charset="0"/>
                <a:ea typeface="Helvetica Neue" charset="0"/>
                <a:cs typeface="Helvetica Neue" charset="0"/>
              </a:rPr>
              <a:t>En el marco de las Fiestas Patronales de la Capital salvadoreña, se realizó  del 29 de julio al 7 de agosto la Feria Consuma en su Edición Número 28 con El lema: “Momentos mágicos por vivir” Con el fin que los visitantes conserven una experiencia inolvidable de lo que es la feria y compartir momentos agradables con su familia y amigos. </a:t>
            </a:r>
          </a:p>
          <a:p>
            <a:pPr algn="just"/>
            <a:endParaRPr lang="es-ES_tradnl" sz="1900" dirty="0" smtClean="0">
              <a:latin typeface="Helvetica Neue" charset="0"/>
              <a:ea typeface="Helvetica Neue" charset="0"/>
              <a:cs typeface="Helvetica Neue" charset="0"/>
            </a:endParaRPr>
          </a:p>
          <a:p>
            <a:pPr algn="just"/>
            <a:r>
              <a:rPr lang="es-ES_tradnl" sz="1900" dirty="0" smtClean="0">
                <a:latin typeface="Helvetica Neue" charset="0"/>
                <a:ea typeface="Helvetica Neue" charset="0"/>
                <a:cs typeface="Helvetica Neue" charset="0"/>
              </a:rPr>
              <a:t>Esta feria se ha consolidado como una tradición Y representa una oportunidad para que micro, </a:t>
            </a:r>
          </a:p>
        </p:txBody>
      </p:sp>
      <p:sp>
        <p:nvSpPr>
          <p:cNvPr id="9" name="CuadroTexto 8"/>
          <p:cNvSpPr txBox="1"/>
          <p:nvPr/>
        </p:nvSpPr>
        <p:spPr>
          <a:xfrm>
            <a:off x="6591300" y="1699243"/>
            <a:ext cx="4762500" cy="3893374"/>
          </a:xfrm>
          <a:prstGeom prst="rect">
            <a:avLst/>
          </a:prstGeom>
          <a:noFill/>
        </p:spPr>
        <p:txBody>
          <a:bodyPr wrap="square" rtlCol="0">
            <a:spAutoFit/>
          </a:bodyPr>
          <a:lstStyle/>
          <a:p>
            <a:pPr algn="just"/>
            <a:r>
              <a:rPr lang="es-ES_tradnl" sz="1900" dirty="0" smtClean="0">
                <a:latin typeface="Helvetica Neue" charset="0"/>
                <a:ea typeface="Helvetica Neue" charset="0"/>
                <a:cs typeface="Helvetica Neue" charset="0"/>
              </a:rPr>
              <a:t>pequeña, mediana y gran empresa ofrezcan productos de calidad que permitan no solo un crecimiento económico palpable, sino también una oportunidad de superación para miles de salvadoreños, un total de 569 expositores participaron en esta edición.</a:t>
            </a:r>
          </a:p>
          <a:p>
            <a:pPr algn="just"/>
            <a:endParaRPr lang="es-ES_tradnl" sz="1900" dirty="0" smtClean="0">
              <a:latin typeface="Helvetica Neue" charset="0"/>
              <a:ea typeface="Helvetica Neue" charset="0"/>
              <a:cs typeface="Helvetica Neue" charset="0"/>
            </a:endParaRPr>
          </a:p>
          <a:p>
            <a:pPr algn="just"/>
            <a:r>
              <a:rPr lang="es-ES_tradnl" sz="1900" dirty="0" smtClean="0">
                <a:latin typeface="Helvetica Neue" charset="0"/>
                <a:ea typeface="Helvetica Neue" charset="0"/>
                <a:cs typeface="Helvetica Neue" charset="0"/>
              </a:rPr>
              <a:t>Además, en consuma se realizaron actividades artísticas: conciertos, grupos nacionales, concurso estudiantiles de coreografías (Dance </a:t>
            </a:r>
            <a:r>
              <a:rPr lang="es-ES_tradnl" sz="1900" dirty="0" err="1" smtClean="0">
                <a:latin typeface="Helvetica Neue" charset="0"/>
                <a:ea typeface="Helvetica Neue" charset="0"/>
                <a:cs typeface="Helvetica Neue" charset="0"/>
              </a:rPr>
              <a:t>Fest</a:t>
            </a:r>
            <a:r>
              <a:rPr lang="es-ES_tradnl" sz="1900" dirty="0" smtClean="0">
                <a:latin typeface="Helvetica Neue" charset="0"/>
                <a:ea typeface="Helvetica Neue" charset="0"/>
                <a:cs typeface="Helvetica Neue" charset="0"/>
              </a:rPr>
              <a:t>) con la participación de 80 grupos en las </a:t>
            </a:r>
          </a:p>
        </p:txBody>
      </p:sp>
    </p:spTree>
    <p:extLst>
      <p:ext uri="{BB962C8B-B14F-4D97-AF65-F5344CB8AC3E}">
        <p14:creationId xmlns:p14="http://schemas.microsoft.com/office/powerpoint/2010/main" val="189692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5" name="CuadroTexto 4"/>
          <p:cNvSpPr txBox="1"/>
          <p:nvPr/>
        </p:nvSpPr>
        <p:spPr>
          <a:xfrm>
            <a:off x="922020" y="1699243"/>
            <a:ext cx="4762500" cy="2723823"/>
          </a:xfrm>
          <a:prstGeom prst="rect">
            <a:avLst/>
          </a:prstGeom>
          <a:noFill/>
        </p:spPr>
        <p:txBody>
          <a:bodyPr wrap="square" rtlCol="0">
            <a:spAutoFit/>
          </a:bodyPr>
          <a:lstStyle/>
          <a:p>
            <a:pPr algn="just"/>
            <a:r>
              <a:rPr lang="es-ES_tradnl" sz="1900" dirty="0" smtClean="0">
                <a:latin typeface="Helvetica Neue" charset="0"/>
                <a:ea typeface="Helvetica Neue" charset="0"/>
                <a:cs typeface="Helvetica Neue" charset="0"/>
              </a:rPr>
              <a:t>categorías mixta, masculinas y femeninas, La hora regalona, El primer Festival de Bandas de Paz que aglutinó a jóvenes de San Salvador, San Vicente, Santa Ana, San Miguel, </a:t>
            </a:r>
            <a:r>
              <a:rPr lang="es-ES_tradnl" sz="1900" dirty="0" err="1" smtClean="0">
                <a:latin typeface="Helvetica Neue" charset="0"/>
                <a:ea typeface="Helvetica Neue" charset="0"/>
                <a:cs typeface="Helvetica Neue" charset="0"/>
              </a:rPr>
              <a:t>Panchimalco</a:t>
            </a:r>
            <a:r>
              <a:rPr lang="es-ES_tradnl" sz="1900" dirty="0" smtClean="0">
                <a:latin typeface="Helvetica Neue" charset="0"/>
                <a:ea typeface="Helvetica Neue" charset="0"/>
                <a:cs typeface="Helvetica Neue" charset="0"/>
              </a:rPr>
              <a:t> entre otros, juegos mecánicos y show de luces. </a:t>
            </a:r>
          </a:p>
          <a:p>
            <a:pPr algn="just"/>
            <a:endParaRPr lang="es-ES_tradnl" sz="1900" dirty="0" smtClean="0">
              <a:latin typeface="Helvetica Neue" charset="0"/>
              <a:ea typeface="Helvetica Neue" charset="0"/>
              <a:cs typeface="Helvetica Neue" charset="0"/>
            </a:endParaRPr>
          </a:p>
          <a:p>
            <a:pPr algn="just"/>
            <a:r>
              <a:rPr lang="es-ES_tradnl" sz="1900" dirty="0" smtClean="0">
                <a:latin typeface="Helvetica Neue" charset="0"/>
                <a:ea typeface="Helvetica Neue" charset="0"/>
                <a:cs typeface="Helvetica Neue" charset="0"/>
              </a:rPr>
              <a:t>En total Se contó con la participación de 3,700 artistas aproximadamente.</a:t>
            </a:r>
          </a:p>
        </p:txBody>
      </p:sp>
      <p:sp>
        <p:nvSpPr>
          <p:cNvPr id="9" name="CuadroTexto 8"/>
          <p:cNvSpPr txBox="1"/>
          <p:nvPr/>
        </p:nvSpPr>
        <p:spPr>
          <a:xfrm>
            <a:off x="6423660" y="1699243"/>
            <a:ext cx="4930140" cy="2723823"/>
          </a:xfrm>
          <a:prstGeom prst="rect">
            <a:avLst/>
          </a:prstGeom>
          <a:noFill/>
        </p:spPr>
        <p:txBody>
          <a:bodyPr wrap="square" rtlCol="0">
            <a:spAutoFit/>
          </a:bodyPr>
          <a:lstStyle/>
          <a:p>
            <a:pPr algn="just"/>
            <a:r>
              <a:rPr lang="es-ES_tradnl" sz="1900" dirty="0" smtClean="0">
                <a:latin typeface="Helvetica Neue" charset="0"/>
                <a:ea typeface="Helvetica Neue" charset="0"/>
                <a:cs typeface="Helvetica Neue" charset="0"/>
              </a:rPr>
              <a:t>Dicho esto, cabe mencionar que esta feria sigue una de las principales apuestas del Gobierno presidido por el profesor Salvador Sánchez </a:t>
            </a:r>
            <a:r>
              <a:rPr lang="es-ES_tradnl" sz="1900" dirty="0" err="1" smtClean="0">
                <a:latin typeface="Helvetica Neue" charset="0"/>
                <a:ea typeface="Helvetica Neue" charset="0"/>
                <a:cs typeface="Helvetica Neue" charset="0"/>
              </a:rPr>
              <a:t>Cerén</a:t>
            </a:r>
            <a:r>
              <a:rPr lang="es-ES_tradnl" sz="1900" dirty="0" smtClean="0">
                <a:latin typeface="Helvetica Neue" charset="0"/>
                <a:ea typeface="Helvetica Neue" charset="0"/>
                <a:cs typeface="Helvetica Neue" charset="0"/>
              </a:rPr>
              <a:t> la cual es una transformación productiva que permita la dinamización constante de la economía del país. Con eventos de este tipo, CIFCO ha hecho posible la generación de aproximadamente 4,000 empleos directos.</a:t>
            </a:r>
          </a:p>
        </p:txBody>
      </p:sp>
    </p:spTree>
    <p:extLst>
      <p:ext uri="{BB962C8B-B14F-4D97-AF65-F5344CB8AC3E}">
        <p14:creationId xmlns:p14="http://schemas.microsoft.com/office/powerpoint/2010/main" val="1273007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573"/>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Tree>
    <p:extLst>
      <p:ext uri="{BB962C8B-B14F-4D97-AF65-F5344CB8AC3E}">
        <p14:creationId xmlns:p14="http://schemas.microsoft.com/office/powerpoint/2010/main" val="514773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5665" y="-1"/>
            <a:ext cx="10515600" cy="1325563"/>
          </a:xfrm>
        </p:spPr>
        <p:txBody>
          <a:bodyPr>
            <a:noAutofit/>
          </a:bodyPr>
          <a:lstStyle/>
          <a:p>
            <a:pPr algn="ctr"/>
            <a:r>
              <a:rPr lang="es-ES_tradnl" sz="3200" b="1" dirty="0" smtClean="0">
                <a:solidFill>
                  <a:srgbClr val="1C1F38"/>
                </a:solidFill>
                <a:latin typeface="Futura Medium" charset="0"/>
                <a:ea typeface="Futura Medium" charset="0"/>
                <a:cs typeface="Futura Medium" charset="0"/>
              </a:rPr>
              <a:t>FERIA INTERNACIONAL 2016</a:t>
            </a:r>
            <a:endParaRPr lang="es-ES_tradnl" sz="2400" b="1" dirty="0">
              <a:solidFill>
                <a:srgbClr val="1C1F38"/>
              </a:solidFill>
              <a:latin typeface="Helvetica Neue" charset="0"/>
              <a:ea typeface="Helvetica Neue" charset="0"/>
              <a:cs typeface="Helvetica Neue"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5" name="CuadroTexto 4"/>
          <p:cNvSpPr txBox="1"/>
          <p:nvPr/>
        </p:nvSpPr>
        <p:spPr>
          <a:xfrm>
            <a:off x="922020" y="1699243"/>
            <a:ext cx="4762500" cy="4185761"/>
          </a:xfrm>
          <a:prstGeom prst="rect">
            <a:avLst/>
          </a:prstGeom>
          <a:noFill/>
        </p:spPr>
        <p:txBody>
          <a:bodyPr wrap="square" rtlCol="0">
            <a:spAutoFit/>
          </a:bodyPr>
          <a:lstStyle/>
          <a:p>
            <a:pPr algn="just"/>
            <a:r>
              <a:rPr lang="es-ES_tradnl" sz="1900" dirty="0" smtClean="0">
                <a:latin typeface="Helvetica Neue" charset="0"/>
                <a:ea typeface="Helvetica Neue" charset="0"/>
                <a:cs typeface="Helvetica Neue" charset="0"/>
              </a:rPr>
              <a:t>Se desarrolló del 15 al 20 de noviembre y contó con la presencia de 28 países haciendo un total de 135 expositores quienes presentaron sus productos y participaron en la Rueda de Negocios Internacional generando 256 citas para un monto negociado de $59,438,680.00. Con este Relanzamiento de Feria Internacional se volvió a posicionar a El Salvador en la Plataforma Internacional de Negocios.  </a:t>
            </a:r>
          </a:p>
          <a:p>
            <a:pPr algn="just"/>
            <a:endParaRPr lang="es-ES_tradnl" sz="1900" dirty="0" smtClean="0">
              <a:latin typeface="Helvetica Neue" charset="0"/>
              <a:ea typeface="Helvetica Neue" charset="0"/>
              <a:cs typeface="Helvetica Neue" charset="0"/>
            </a:endParaRPr>
          </a:p>
          <a:p>
            <a:pPr algn="just"/>
            <a:r>
              <a:rPr lang="es-ES_tradnl" sz="1900" dirty="0" smtClean="0">
                <a:latin typeface="Helvetica Neue" charset="0"/>
                <a:ea typeface="Helvetica Neue" charset="0"/>
                <a:cs typeface="Helvetica Neue" charset="0"/>
              </a:rPr>
              <a:t>En FIES Se desarrolló el concurso Robot </a:t>
            </a:r>
            <a:r>
              <a:rPr lang="es-ES_tradnl" sz="1900" dirty="0" err="1" smtClean="0">
                <a:latin typeface="Helvetica Neue" charset="0"/>
                <a:ea typeface="Helvetica Neue" charset="0"/>
                <a:cs typeface="Helvetica Neue" charset="0"/>
              </a:rPr>
              <a:t>Race</a:t>
            </a:r>
            <a:r>
              <a:rPr lang="es-ES_tradnl" sz="1900" dirty="0" smtClean="0">
                <a:latin typeface="Helvetica Neue" charset="0"/>
                <a:ea typeface="Helvetica Neue" charset="0"/>
                <a:cs typeface="Helvetica Neue" charset="0"/>
              </a:rPr>
              <a:t> donde participaron 33 grupos (incluyendo un de Guatemala) Y el Primer</a:t>
            </a:r>
          </a:p>
        </p:txBody>
      </p:sp>
      <p:sp>
        <p:nvSpPr>
          <p:cNvPr id="9" name="CuadroTexto 8"/>
          <p:cNvSpPr txBox="1"/>
          <p:nvPr/>
        </p:nvSpPr>
        <p:spPr>
          <a:xfrm>
            <a:off x="6591300" y="1699243"/>
            <a:ext cx="4762500" cy="3893374"/>
          </a:xfrm>
          <a:prstGeom prst="rect">
            <a:avLst/>
          </a:prstGeom>
          <a:noFill/>
        </p:spPr>
        <p:txBody>
          <a:bodyPr wrap="square" rtlCol="0">
            <a:spAutoFit/>
          </a:bodyPr>
          <a:lstStyle/>
          <a:p>
            <a:pPr algn="just"/>
            <a:r>
              <a:rPr lang="es-ES_tradnl" sz="1900" dirty="0" smtClean="0">
                <a:latin typeface="Helvetica Neue" charset="0"/>
                <a:ea typeface="Helvetica Neue" charset="0"/>
                <a:cs typeface="Helvetica Neue" charset="0"/>
              </a:rPr>
              <a:t>Congreso de Tecnología en donde se impartieron 15 conferencias magistrales y se desarrollaron 6 talleres. Durante esta edición, Se logró incrementar en un 168% la venta de metros cuadrados en relación al 2012. </a:t>
            </a:r>
          </a:p>
          <a:p>
            <a:pPr algn="just"/>
            <a:endParaRPr lang="es-ES_tradnl" sz="1900" dirty="0" smtClean="0">
              <a:latin typeface="Helvetica Neue" charset="0"/>
              <a:ea typeface="Helvetica Neue" charset="0"/>
              <a:cs typeface="Helvetica Neue" charset="0"/>
            </a:endParaRPr>
          </a:p>
          <a:p>
            <a:pPr algn="just"/>
            <a:r>
              <a:rPr lang="es-ES_tradnl" sz="1900" dirty="0" smtClean="0">
                <a:latin typeface="Helvetica Neue" charset="0"/>
                <a:ea typeface="Helvetica Neue" charset="0"/>
                <a:cs typeface="Helvetica Neue" charset="0"/>
              </a:rPr>
              <a:t>Además, se destaca la importante participación de </a:t>
            </a:r>
            <a:r>
              <a:rPr lang="es-ES_tradnl" sz="1900" dirty="0" err="1" smtClean="0">
                <a:latin typeface="Helvetica Neue" charset="0"/>
                <a:ea typeface="Helvetica Neue" charset="0"/>
                <a:cs typeface="Helvetica Neue" charset="0"/>
              </a:rPr>
              <a:t>PetroCaribe</a:t>
            </a:r>
            <a:r>
              <a:rPr lang="es-ES_tradnl" sz="1900" dirty="0" smtClean="0">
                <a:latin typeface="Helvetica Neue" charset="0"/>
                <a:ea typeface="Helvetica Neue" charset="0"/>
                <a:cs typeface="Helvetica Neue" charset="0"/>
              </a:rPr>
              <a:t> y del Ministro de Comercio Exterior e Inversión de Venezuela y el desarrollo del Seminario “Oportunidades de Negocios entre Cuba y El Salvador” en donde la presidenta de</a:t>
            </a:r>
          </a:p>
        </p:txBody>
      </p:sp>
    </p:spTree>
    <p:extLst>
      <p:ext uri="{BB962C8B-B14F-4D97-AF65-F5344CB8AC3E}">
        <p14:creationId xmlns:p14="http://schemas.microsoft.com/office/powerpoint/2010/main" val="89936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5" name="CuadroTexto 4"/>
          <p:cNvSpPr txBox="1"/>
          <p:nvPr/>
        </p:nvSpPr>
        <p:spPr>
          <a:xfrm>
            <a:off x="922020" y="1699243"/>
            <a:ext cx="4762500" cy="3308598"/>
          </a:xfrm>
          <a:prstGeom prst="rect">
            <a:avLst/>
          </a:prstGeom>
          <a:noFill/>
        </p:spPr>
        <p:txBody>
          <a:bodyPr wrap="square" rtlCol="0">
            <a:spAutoFit/>
          </a:bodyPr>
          <a:lstStyle/>
          <a:p>
            <a:pPr algn="just"/>
            <a:r>
              <a:rPr lang="es-ES_tradnl" sz="1900" dirty="0" smtClean="0">
                <a:latin typeface="Helvetica Neue" charset="0"/>
                <a:ea typeface="Helvetica Neue" charset="0"/>
                <a:cs typeface="Helvetica Neue" charset="0"/>
              </a:rPr>
              <a:t>CIFCO, Marta </a:t>
            </a:r>
            <a:r>
              <a:rPr lang="es-ES_tradnl" sz="1900" dirty="0" err="1" smtClean="0">
                <a:latin typeface="Helvetica Neue" charset="0"/>
                <a:ea typeface="Helvetica Neue" charset="0"/>
                <a:cs typeface="Helvetica Neue" charset="0"/>
              </a:rPr>
              <a:t>Cecibel</a:t>
            </a:r>
            <a:r>
              <a:rPr lang="es-ES_tradnl" sz="1900" dirty="0" smtClean="0">
                <a:latin typeface="Helvetica Neue" charset="0"/>
                <a:ea typeface="Helvetica Neue" charset="0"/>
                <a:cs typeface="Helvetica Neue" charset="0"/>
              </a:rPr>
              <a:t> </a:t>
            </a:r>
            <a:r>
              <a:rPr lang="es-ES_tradnl" sz="1900" dirty="0" err="1" smtClean="0">
                <a:latin typeface="Helvetica Neue" charset="0"/>
                <a:ea typeface="Helvetica Neue" charset="0"/>
                <a:cs typeface="Helvetica Neue" charset="0"/>
              </a:rPr>
              <a:t>Lau</a:t>
            </a:r>
            <a:r>
              <a:rPr lang="es-ES_tradnl" sz="1900" dirty="0" smtClean="0">
                <a:latin typeface="Helvetica Neue" charset="0"/>
                <a:ea typeface="Helvetica Neue" charset="0"/>
                <a:cs typeface="Helvetica Neue" charset="0"/>
              </a:rPr>
              <a:t> fue reconocida por parte de la cámara de Comercio de Cuba dentro del marco de Feria Internacional.</a:t>
            </a:r>
          </a:p>
          <a:p>
            <a:pPr algn="just"/>
            <a:endParaRPr lang="es-ES_tradnl" sz="1900" dirty="0" smtClean="0">
              <a:latin typeface="Helvetica Neue" charset="0"/>
              <a:ea typeface="Helvetica Neue" charset="0"/>
              <a:cs typeface="Helvetica Neue" charset="0"/>
            </a:endParaRPr>
          </a:p>
          <a:p>
            <a:pPr algn="just"/>
            <a:r>
              <a:rPr lang="es-ES_tradnl" sz="1900" dirty="0" smtClean="0">
                <a:latin typeface="Helvetica Neue" charset="0"/>
                <a:ea typeface="Helvetica Neue" charset="0"/>
                <a:cs typeface="Helvetica Neue" charset="0"/>
              </a:rPr>
              <a:t>FIES también albergó la IV Ronda de Negociaciones del Acuerdo Comercial de Alcance Parcial entre El Salvador y  Estado Plurinacional de </a:t>
            </a:r>
            <a:r>
              <a:rPr lang="es-ES_tradnl" sz="1900" dirty="0" err="1" smtClean="0">
                <a:latin typeface="Helvetica Neue" charset="0"/>
                <a:ea typeface="Helvetica Neue" charset="0"/>
                <a:cs typeface="Helvetica Neue" charset="0"/>
              </a:rPr>
              <a:t>BolivIa</a:t>
            </a:r>
            <a:r>
              <a:rPr lang="es-ES_tradnl" sz="1900" dirty="0" smtClean="0">
                <a:latin typeface="Helvetica Neue" charset="0"/>
                <a:ea typeface="Helvetica Neue" charset="0"/>
                <a:cs typeface="Helvetica Neue" charset="0"/>
              </a:rPr>
              <a:t>, la celebración el Día de la Integración Energética entre Bolivia y El Salvador y la</a:t>
            </a:r>
          </a:p>
        </p:txBody>
      </p:sp>
      <p:sp>
        <p:nvSpPr>
          <p:cNvPr id="9" name="CuadroTexto 8"/>
          <p:cNvSpPr txBox="1"/>
          <p:nvPr/>
        </p:nvSpPr>
        <p:spPr>
          <a:xfrm>
            <a:off x="6591300" y="1699243"/>
            <a:ext cx="4762500" cy="2723823"/>
          </a:xfrm>
          <a:prstGeom prst="rect">
            <a:avLst/>
          </a:prstGeom>
          <a:noFill/>
        </p:spPr>
        <p:txBody>
          <a:bodyPr wrap="square" rtlCol="0">
            <a:spAutoFit/>
          </a:bodyPr>
          <a:lstStyle/>
          <a:p>
            <a:pPr algn="just"/>
            <a:r>
              <a:rPr lang="es-ES_tradnl" sz="1900" dirty="0" smtClean="0">
                <a:latin typeface="Helvetica Neue" charset="0"/>
                <a:ea typeface="Helvetica Neue" charset="0"/>
                <a:cs typeface="Helvetica Neue" charset="0"/>
              </a:rPr>
              <a:t>visita de altos representantes del Gobierno de Uruguay, La Cámara de Comercio de Brasil y de La Red Ibero.</a:t>
            </a:r>
          </a:p>
          <a:p>
            <a:pPr algn="just"/>
            <a:endParaRPr lang="es-ES_tradnl" sz="1900" dirty="0" smtClean="0">
              <a:latin typeface="Helvetica Neue" charset="0"/>
              <a:ea typeface="Helvetica Neue" charset="0"/>
              <a:cs typeface="Helvetica Neue" charset="0"/>
            </a:endParaRPr>
          </a:p>
          <a:p>
            <a:pPr algn="just"/>
            <a:r>
              <a:rPr lang="es-ES_tradnl" sz="1900" dirty="0" smtClean="0">
                <a:latin typeface="Helvetica Neue" charset="0"/>
                <a:ea typeface="Helvetica Neue" charset="0"/>
                <a:cs typeface="Helvetica Neue" charset="0"/>
              </a:rPr>
              <a:t>En cuanto al aspecto Cultural y Gastronómico, sobresalieron las presentaciones de Panamá, Palestina, Cuba, Venezuela, Ecuador, China (Taiwán), Bolivia y El Salvador.</a:t>
            </a:r>
          </a:p>
        </p:txBody>
      </p:sp>
    </p:spTree>
    <p:extLst>
      <p:ext uri="{BB962C8B-B14F-4D97-AF65-F5344CB8AC3E}">
        <p14:creationId xmlns:p14="http://schemas.microsoft.com/office/powerpoint/2010/main" val="768184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573"/>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Tree>
    <p:extLst>
      <p:ext uri="{BB962C8B-B14F-4D97-AF65-F5344CB8AC3E}">
        <p14:creationId xmlns:p14="http://schemas.microsoft.com/office/powerpoint/2010/main" val="225040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5665" y="-1"/>
            <a:ext cx="10515600" cy="1325563"/>
          </a:xfrm>
        </p:spPr>
        <p:txBody>
          <a:bodyPr>
            <a:noAutofit/>
          </a:bodyPr>
          <a:lstStyle/>
          <a:p>
            <a:pPr algn="ctr"/>
            <a:r>
              <a:rPr lang="es-ES_tradnl" sz="3200" b="1" dirty="0" smtClean="0">
                <a:solidFill>
                  <a:srgbClr val="1C1F38"/>
                </a:solidFill>
                <a:latin typeface="Futura Medium" charset="0"/>
                <a:ea typeface="Futura Medium" charset="0"/>
                <a:cs typeface="Futura Medium" charset="0"/>
              </a:rPr>
              <a:t>VILLA NAVIDEÑA 2016</a:t>
            </a:r>
            <a:endParaRPr lang="es-ES_tradnl" sz="2400" b="1" dirty="0">
              <a:solidFill>
                <a:srgbClr val="1C1F38"/>
              </a:solidFill>
              <a:latin typeface="Helvetica Neue" charset="0"/>
              <a:ea typeface="Helvetica Neue" charset="0"/>
              <a:cs typeface="Helvetica Neue"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5" name="CuadroTexto 4"/>
          <p:cNvSpPr txBox="1"/>
          <p:nvPr/>
        </p:nvSpPr>
        <p:spPr>
          <a:xfrm>
            <a:off x="922020" y="1699243"/>
            <a:ext cx="4792980" cy="3600986"/>
          </a:xfrm>
          <a:prstGeom prst="rect">
            <a:avLst/>
          </a:prstGeom>
          <a:noFill/>
        </p:spPr>
        <p:txBody>
          <a:bodyPr wrap="square" rtlCol="0">
            <a:spAutoFit/>
          </a:bodyPr>
          <a:lstStyle/>
          <a:p>
            <a:pPr algn="just"/>
            <a:r>
              <a:rPr lang="es-ES_tradnl" sz="1900" dirty="0" smtClean="0">
                <a:latin typeface="Helvetica Neue" charset="0"/>
                <a:ea typeface="Helvetica Neue" charset="0"/>
                <a:cs typeface="Helvetica Neue" charset="0"/>
              </a:rPr>
              <a:t>Villa Navideña 2016 fortaleció los lazos de unión entre la familia y amigos, al mismo tiempo que dinamizó la economía y abonó a la construcción de una sociedad justa e inclusiva que garantice la participación de todos los salvadoreños.</a:t>
            </a:r>
          </a:p>
          <a:p>
            <a:pPr algn="just"/>
            <a:endParaRPr lang="es-ES_tradnl" sz="1900" dirty="0" smtClean="0">
              <a:latin typeface="Helvetica Neue" charset="0"/>
              <a:ea typeface="Helvetica Neue" charset="0"/>
              <a:cs typeface="Helvetica Neue" charset="0"/>
            </a:endParaRPr>
          </a:p>
          <a:p>
            <a:pPr algn="just"/>
            <a:r>
              <a:rPr lang="es-ES_tradnl" sz="1900" dirty="0" smtClean="0">
                <a:latin typeface="Helvetica Neue" charset="0"/>
                <a:ea typeface="Helvetica Neue" charset="0"/>
                <a:cs typeface="Helvetica Neue" charset="0"/>
              </a:rPr>
              <a:t>Esta edición contó con un espectacular show de inauguración gracias a una alianza con la marca Coca-Cola y con un programa de eventos que fueron apoyados por entidades como Correos de</a:t>
            </a:r>
          </a:p>
        </p:txBody>
      </p:sp>
      <p:sp>
        <p:nvSpPr>
          <p:cNvPr id="9" name="CuadroTexto 8"/>
          <p:cNvSpPr txBox="1"/>
          <p:nvPr/>
        </p:nvSpPr>
        <p:spPr>
          <a:xfrm>
            <a:off x="6591300" y="1699243"/>
            <a:ext cx="4762500" cy="3308598"/>
          </a:xfrm>
          <a:prstGeom prst="rect">
            <a:avLst/>
          </a:prstGeom>
          <a:noFill/>
        </p:spPr>
        <p:txBody>
          <a:bodyPr wrap="square" rtlCol="0">
            <a:spAutoFit/>
          </a:bodyPr>
          <a:lstStyle/>
          <a:p>
            <a:pPr algn="just"/>
            <a:r>
              <a:rPr lang="es-ES_tradnl" sz="1900" dirty="0" smtClean="0">
                <a:latin typeface="Helvetica Neue" charset="0"/>
                <a:ea typeface="Helvetica Neue" charset="0"/>
                <a:cs typeface="Helvetica Neue" charset="0"/>
              </a:rPr>
              <a:t>El Salvador y la Lotería Nacional de Beneficencia (LNB), entre otros, que promovieron una asistencia masiva durante los 9 días del evento.</a:t>
            </a:r>
          </a:p>
          <a:p>
            <a:pPr algn="just"/>
            <a:endParaRPr lang="es-ES_tradnl" sz="1900" dirty="0" smtClean="0">
              <a:latin typeface="Helvetica Neue" charset="0"/>
              <a:ea typeface="Helvetica Neue" charset="0"/>
              <a:cs typeface="Helvetica Neue" charset="0"/>
            </a:endParaRPr>
          </a:p>
          <a:p>
            <a:pPr algn="just"/>
            <a:r>
              <a:rPr lang="es-ES_tradnl" sz="1900" dirty="0" smtClean="0">
                <a:latin typeface="Helvetica Neue" charset="0"/>
                <a:ea typeface="Helvetica Neue" charset="0"/>
                <a:cs typeface="Helvetica Neue" charset="0"/>
              </a:rPr>
              <a:t>Un total de 60 emprendedores de CONAMYPE tuvieron la oportunidad de promocionar y comercializar sus productos a las miles de familias que asistieron en búsqueda de ofertas de temporada y sana diversión.</a:t>
            </a:r>
          </a:p>
        </p:txBody>
      </p:sp>
    </p:spTree>
    <p:extLst>
      <p:ext uri="{BB962C8B-B14F-4D97-AF65-F5344CB8AC3E}">
        <p14:creationId xmlns:p14="http://schemas.microsoft.com/office/powerpoint/2010/main" val="532644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63" cy="685800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Tree>
    <p:extLst>
      <p:ext uri="{BB962C8B-B14F-4D97-AF65-F5344CB8AC3E}">
        <p14:creationId xmlns:p14="http://schemas.microsoft.com/office/powerpoint/2010/main" val="16622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466218" y="2288071"/>
            <a:ext cx="11060618"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4000" b="1" dirty="0" smtClean="0">
                <a:solidFill>
                  <a:srgbClr val="000090"/>
                </a:solidFill>
                <a:latin typeface="Futura Medium" charset="0"/>
                <a:ea typeface="Futura Medium" charset="0"/>
                <a:cs typeface="Futura Medium" charset="0"/>
              </a:rPr>
              <a:t>OBJETIVO ESTRATÉGICO 1</a:t>
            </a:r>
          </a:p>
          <a:p>
            <a:endParaRPr lang="es-ES_tradnl" sz="3200" b="1" dirty="0">
              <a:solidFill>
                <a:srgbClr val="1C1F38"/>
              </a:solidFill>
              <a:latin typeface="Futura Medium" charset="0"/>
              <a:ea typeface="Futura Medium" charset="0"/>
              <a:cs typeface="Futura Medium" charset="0"/>
            </a:endParaRPr>
          </a:p>
          <a:p>
            <a:r>
              <a:rPr lang="es-ES_tradnl" b="1" dirty="0" smtClean="0">
                <a:solidFill>
                  <a:srgbClr val="1C1F38"/>
                </a:solidFill>
                <a:latin typeface="Futura Medium" charset="0"/>
                <a:ea typeface="Futura Medium" charset="0"/>
                <a:cs typeface="Futura Medium" charset="0"/>
              </a:rPr>
              <a:t>DESARROLLO DE UN NUEVO MODELO DE SERVICIOS </a:t>
            </a:r>
            <a:endParaRPr lang="es-ES_tradnl" dirty="0">
              <a:solidFill>
                <a:srgbClr val="1C1F38"/>
              </a:solidFill>
              <a:latin typeface="Helvetica Neue" charset="0"/>
              <a:ea typeface="Helvetica Neue" charset="0"/>
              <a:cs typeface="Helvetica Neue" charset="0"/>
            </a:endParaRPr>
          </a:p>
        </p:txBody>
      </p:sp>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t="71798"/>
          <a:stretch/>
        </p:blipFill>
        <p:spPr>
          <a:xfrm>
            <a:off x="0" y="4918951"/>
            <a:ext cx="12192000" cy="1932197"/>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464" y="5412740"/>
            <a:ext cx="4005072" cy="1237488"/>
          </a:xfrm>
          <a:prstGeom prst="rect">
            <a:avLst/>
          </a:prstGeom>
        </p:spPr>
      </p:pic>
    </p:spTree>
    <p:extLst>
      <p:ext uri="{BB962C8B-B14F-4D97-AF65-F5344CB8AC3E}">
        <p14:creationId xmlns:p14="http://schemas.microsoft.com/office/powerpoint/2010/main" val="32273588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5665" y="-1"/>
            <a:ext cx="10515600" cy="1325563"/>
          </a:xfrm>
        </p:spPr>
        <p:txBody>
          <a:bodyPr>
            <a:noAutofit/>
          </a:bodyPr>
          <a:lstStyle/>
          <a:p>
            <a:pPr algn="ctr"/>
            <a:r>
              <a:rPr lang="es-ES_tradnl" sz="3200" b="1" dirty="0" smtClean="0">
                <a:solidFill>
                  <a:srgbClr val="1C1F38"/>
                </a:solidFill>
                <a:latin typeface="Futura Medium" charset="0"/>
                <a:ea typeface="Futura Medium" charset="0"/>
                <a:cs typeface="Futura Medium" charset="0"/>
              </a:rPr>
              <a:t>AGROEXPO 2017</a:t>
            </a:r>
            <a:endParaRPr lang="es-ES_tradnl" sz="2400" b="1" dirty="0">
              <a:solidFill>
                <a:srgbClr val="1C1F38"/>
              </a:solidFill>
              <a:latin typeface="Helvetica Neue" charset="0"/>
              <a:ea typeface="Helvetica Neue" charset="0"/>
              <a:cs typeface="Helvetica Neue"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5" name="CuadroTexto 4"/>
          <p:cNvSpPr txBox="1"/>
          <p:nvPr/>
        </p:nvSpPr>
        <p:spPr>
          <a:xfrm>
            <a:off x="922020" y="1142682"/>
            <a:ext cx="4762500" cy="4770537"/>
          </a:xfrm>
          <a:prstGeom prst="rect">
            <a:avLst/>
          </a:prstGeom>
          <a:noFill/>
        </p:spPr>
        <p:txBody>
          <a:bodyPr wrap="square" rtlCol="0">
            <a:spAutoFit/>
          </a:bodyPr>
          <a:lstStyle/>
          <a:p>
            <a:pPr algn="just"/>
            <a:r>
              <a:rPr lang="es-ES_tradnl" sz="1900" dirty="0" smtClean="0">
                <a:latin typeface="Helvetica Neue" charset="0"/>
                <a:ea typeface="Helvetica Neue" charset="0"/>
                <a:cs typeface="Helvetica Neue" charset="0"/>
              </a:rPr>
              <a:t>Se consolidó como la plataforma para el sector agropecuario y agroindustrial más importante de la región en donde se fortalecerá el intercambio comercial de todos los productos y servicios que conforman la cadena productiva del país permitiendo incorporar a los empresarios nacionales en el mercado regional a través de la exposición de producto exportable.</a:t>
            </a:r>
          </a:p>
          <a:p>
            <a:pPr algn="just"/>
            <a:endParaRPr lang="es-ES_tradnl" sz="1900" dirty="0" smtClean="0">
              <a:latin typeface="Helvetica Neue" charset="0"/>
              <a:ea typeface="Helvetica Neue" charset="0"/>
              <a:cs typeface="Helvetica Neue" charset="0"/>
            </a:endParaRPr>
          </a:p>
          <a:p>
            <a:pPr algn="just"/>
            <a:r>
              <a:rPr lang="es-ES_tradnl" sz="1900" dirty="0" smtClean="0">
                <a:latin typeface="Helvetica Neue" charset="0"/>
                <a:ea typeface="Helvetica Neue" charset="0"/>
                <a:cs typeface="Helvetica Neue" charset="0"/>
              </a:rPr>
              <a:t>Para esta edición, se reunió un Comité de Apoyo conformado por las diferentes instituciones de Gobierno, gremiales y asociaciones que aseguraron la convocatoria y participación de todos los  </a:t>
            </a:r>
          </a:p>
        </p:txBody>
      </p:sp>
      <p:sp>
        <p:nvSpPr>
          <p:cNvPr id="9" name="CuadroTexto 8"/>
          <p:cNvSpPr txBox="1"/>
          <p:nvPr/>
        </p:nvSpPr>
        <p:spPr>
          <a:xfrm>
            <a:off x="6591300" y="1142682"/>
            <a:ext cx="4762500" cy="4770537"/>
          </a:xfrm>
          <a:prstGeom prst="rect">
            <a:avLst/>
          </a:prstGeom>
          <a:noFill/>
        </p:spPr>
        <p:txBody>
          <a:bodyPr wrap="square" rtlCol="0">
            <a:spAutoFit/>
          </a:bodyPr>
          <a:lstStyle/>
          <a:p>
            <a:pPr algn="just"/>
            <a:r>
              <a:rPr lang="es-ES_tradnl" sz="1900" dirty="0" smtClean="0">
                <a:latin typeface="Helvetica Neue" charset="0"/>
                <a:ea typeface="Helvetica Neue" charset="0"/>
                <a:cs typeface="Helvetica Neue" charset="0"/>
              </a:rPr>
              <a:t>sectores relacionados a la agroindustria del país.</a:t>
            </a:r>
          </a:p>
          <a:p>
            <a:pPr algn="just"/>
            <a:r>
              <a:rPr lang="es-ES_tradnl" sz="1900" dirty="0" smtClean="0">
                <a:latin typeface="Helvetica Neue" charset="0"/>
                <a:ea typeface="Helvetica Neue" charset="0"/>
                <a:cs typeface="Helvetica Neue" charset="0"/>
              </a:rPr>
              <a:t> </a:t>
            </a:r>
          </a:p>
          <a:p>
            <a:pPr algn="just"/>
            <a:r>
              <a:rPr lang="es-ES_tradnl" sz="1900" dirty="0" smtClean="0">
                <a:latin typeface="Helvetica Neue" charset="0"/>
                <a:ea typeface="Helvetica Neue" charset="0"/>
                <a:cs typeface="Helvetica Neue" charset="0"/>
              </a:rPr>
              <a:t>Con el propósito de continuar realizando esfuerzos para concientizar al público asistente y población en general acerca de la importancia del proceso de elaboración de los productos derivados del agro, se coordinó una agenda de actividades que superaron las expectativas de los expositores y asistentes, permitiendo superar los objetivos establecidos.</a:t>
            </a:r>
          </a:p>
          <a:p>
            <a:pPr algn="just"/>
            <a:endParaRPr lang="es-ES_tradnl" sz="1900" dirty="0" smtClean="0">
              <a:latin typeface="Helvetica Neue" charset="0"/>
              <a:ea typeface="Helvetica Neue" charset="0"/>
              <a:cs typeface="Helvetica Neue" charset="0"/>
            </a:endParaRPr>
          </a:p>
          <a:p>
            <a:pPr algn="just"/>
            <a:r>
              <a:rPr lang="es-ES_tradnl" sz="1900" dirty="0" smtClean="0">
                <a:latin typeface="Helvetica Neue" charset="0"/>
                <a:ea typeface="Helvetica Neue" charset="0"/>
                <a:cs typeface="Helvetica Neue" charset="0"/>
              </a:rPr>
              <a:t>En la feria se pudo exponer maquinaria agrícola, insumos, animales de granja, </a:t>
            </a:r>
          </a:p>
        </p:txBody>
      </p:sp>
    </p:spTree>
    <p:extLst>
      <p:ext uri="{BB962C8B-B14F-4D97-AF65-F5344CB8AC3E}">
        <p14:creationId xmlns:p14="http://schemas.microsoft.com/office/powerpoint/2010/main" val="207231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5" name="CuadroTexto 4"/>
          <p:cNvSpPr txBox="1"/>
          <p:nvPr/>
        </p:nvSpPr>
        <p:spPr>
          <a:xfrm>
            <a:off x="922020" y="1104883"/>
            <a:ext cx="5204460" cy="4478149"/>
          </a:xfrm>
          <a:prstGeom prst="rect">
            <a:avLst/>
          </a:prstGeom>
          <a:noFill/>
        </p:spPr>
        <p:txBody>
          <a:bodyPr wrap="square" rtlCol="0">
            <a:spAutoFit/>
          </a:bodyPr>
          <a:lstStyle/>
          <a:p>
            <a:pPr algn="just"/>
            <a:r>
              <a:rPr lang="es-ES_tradnl" sz="1900" dirty="0" smtClean="0">
                <a:latin typeface="Helvetica Neue" charset="0"/>
                <a:ea typeface="Helvetica Neue" charset="0"/>
                <a:cs typeface="Helvetica Neue" charset="0"/>
              </a:rPr>
              <a:t>frutas y verduras para la venta, artesanías y degustación de varios productos agropecuarios. Captando un total de asistencia de 34,087 visitantes durante los 5 días del evento. Se desarrolló por segundo año consecutivo Congreso Internacional </a:t>
            </a:r>
            <a:r>
              <a:rPr lang="es-ES_tradnl" sz="1900" dirty="0" err="1" smtClean="0">
                <a:latin typeface="Helvetica Neue" charset="0"/>
                <a:ea typeface="Helvetica Neue" charset="0"/>
                <a:cs typeface="Helvetica Neue" charset="0"/>
              </a:rPr>
              <a:t>Alltech</a:t>
            </a:r>
            <a:r>
              <a:rPr lang="es-ES_tradnl" sz="1900" dirty="0" smtClean="0">
                <a:latin typeface="Helvetica Neue" charset="0"/>
                <a:ea typeface="Helvetica Neue" charset="0"/>
                <a:cs typeface="Helvetica Neue" charset="0"/>
              </a:rPr>
              <a:t> “La experiencia de Nutrir al Mundo”.</a:t>
            </a:r>
          </a:p>
          <a:p>
            <a:pPr algn="just"/>
            <a:endParaRPr lang="es-ES_tradnl" sz="1900" dirty="0" smtClean="0">
              <a:latin typeface="Helvetica Neue" charset="0"/>
              <a:ea typeface="Helvetica Neue" charset="0"/>
              <a:cs typeface="Helvetica Neue" charset="0"/>
            </a:endParaRPr>
          </a:p>
          <a:p>
            <a:pPr algn="just"/>
            <a:r>
              <a:rPr lang="es-ES_tradnl" sz="1900" dirty="0" smtClean="0">
                <a:latin typeface="Helvetica Neue" charset="0"/>
                <a:ea typeface="Helvetica Neue" charset="0"/>
                <a:cs typeface="Helvetica Neue" charset="0"/>
              </a:rPr>
              <a:t>Entre otras actividades realizadas podemos mencionar el 3er Concurso Centroamericano de Caballo Iberoamericano, Juzgamiento de Ganado y Décimo Campeonato de </a:t>
            </a:r>
            <a:r>
              <a:rPr lang="es-ES_tradnl" sz="1900" dirty="0" err="1" smtClean="0">
                <a:latin typeface="Helvetica Neue" charset="0"/>
                <a:ea typeface="Helvetica Neue" charset="0"/>
                <a:cs typeface="Helvetica Neue" charset="0"/>
              </a:rPr>
              <a:t>Barismo</a:t>
            </a:r>
            <a:r>
              <a:rPr lang="es-ES_tradnl" sz="1900" dirty="0" smtClean="0">
                <a:latin typeface="Helvetica Neue" charset="0"/>
                <a:ea typeface="Helvetica Neue" charset="0"/>
                <a:cs typeface="Helvetica Neue" charset="0"/>
              </a:rPr>
              <a:t>. </a:t>
            </a:r>
          </a:p>
          <a:p>
            <a:pPr algn="just"/>
            <a:endParaRPr lang="es-ES_tradnl" sz="1900" dirty="0">
              <a:latin typeface="Helvetica Neue" charset="0"/>
              <a:ea typeface="Helvetica Neue" charset="0"/>
              <a:cs typeface="Helvetica Neue" charset="0"/>
            </a:endParaRPr>
          </a:p>
          <a:p>
            <a:pPr algn="just"/>
            <a:r>
              <a:rPr lang="es-ES_tradnl" sz="1900" dirty="0" smtClean="0">
                <a:latin typeface="Helvetica Neue" charset="0"/>
                <a:ea typeface="Helvetica Neue" charset="0"/>
                <a:cs typeface="Helvetica Neue" charset="0"/>
              </a:rPr>
              <a:t>Se contó con la primera Subasta de Ganado en el la cual obtuvo una participación de</a:t>
            </a:r>
          </a:p>
        </p:txBody>
      </p:sp>
      <p:sp>
        <p:nvSpPr>
          <p:cNvPr id="9" name="CuadroTexto 8"/>
          <p:cNvSpPr txBox="1"/>
          <p:nvPr/>
        </p:nvSpPr>
        <p:spPr>
          <a:xfrm>
            <a:off x="6591300" y="1104883"/>
            <a:ext cx="5113020" cy="4185761"/>
          </a:xfrm>
          <a:prstGeom prst="rect">
            <a:avLst/>
          </a:prstGeom>
          <a:noFill/>
        </p:spPr>
        <p:txBody>
          <a:bodyPr wrap="square" rtlCol="0">
            <a:spAutoFit/>
          </a:bodyPr>
          <a:lstStyle/>
          <a:p>
            <a:pPr algn="just"/>
            <a:r>
              <a:rPr lang="es-ES_tradnl" sz="1900" dirty="0" smtClean="0">
                <a:latin typeface="Helvetica Neue" charset="0"/>
                <a:ea typeface="Helvetica Neue" charset="0"/>
                <a:cs typeface="Helvetica Neue" charset="0"/>
              </a:rPr>
              <a:t>aproximadamente 41 cabezas de ganado, logrando vender un total 11.</a:t>
            </a:r>
          </a:p>
          <a:p>
            <a:pPr algn="just"/>
            <a:r>
              <a:rPr lang="es-ES_tradnl" sz="1900" dirty="0" smtClean="0">
                <a:latin typeface="Helvetica Neue" charset="0"/>
                <a:ea typeface="Helvetica Neue" charset="0"/>
                <a:cs typeface="Helvetica Neue" charset="0"/>
              </a:rPr>
              <a:t>Además, se generó un total de 2,711 empleos directos durante la feria y como actividades de entretenimiento se contó con la Granjita Educativa en la cual más de 100 centros escolares tuvieron la oportunidad de aprender sobre el campo y conocer especies menores. </a:t>
            </a:r>
          </a:p>
          <a:p>
            <a:pPr algn="just"/>
            <a:endParaRPr lang="es-ES_tradnl" sz="1900" dirty="0" smtClean="0">
              <a:latin typeface="Helvetica Neue" charset="0"/>
              <a:ea typeface="Helvetica Neue" charset="0"/>
              <a:cs typeface="Helvetica Neue" charset="0"/>
            </a:endParaRPr>
          </a:p>
          <a:p>
            <a:pPr algn="just"/>
            <a:r>
              <a:rPr lang="es-ES_tradnl" sz="1900" dirty="0" smtClean="0">
                <a:latin typeface="Helvetica Neue" charset="0"/>
                <a:ea typeface="Helvetica Neue" charset="0"/>
                <a:cs typeface="Helvetica Neue" charset="0"/>
              </a:rPr>
              <a:t>Durante la Rueda de Negocios Internacional y Nacional se tuvieron 300 citas de negocios; generando un monto de intención de compra de $709,400.00.</a:t>
            </a:r>
          </a:p>
        </p:txBody>
      </p:sp>
    </p:spTree>
    <p:extLst>
      <p:ext uri="{BB962C8B-B14F-4D97-AF65-F5344CB8AC3E}">
        <p14:creationId xmlns:p14="http://schemas.microsoft.com/office/powerpoint/2010/main" val="1866879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63" cy="685800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Tree>
    <p:extLst>
      <p:ext uri="{BB962C8B-B14F-4D97-AF65-F5344CB8AC3E}">
        <p14:creationId xmlns:p14="http://schemas.microsoft.com/office/powerpoint/2010/main" val="755575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5665" y="-1"/>
            <a:ext cx="10515600" cy="1325563"/>
          </a:xfrm>
        </p:spPr>
        <p:txBody>
          <a:bodyPr>
            <a:noAutofit/>
          </a:bodyPr>
          <a:lstStyle/>
          <a:p>
            <a:pPr algn="ctr"/>
            <a:r>
              <a:rPr lang="es-ES_tradnl" sz="3200" b="1" dirty="0" smtClean="0">
                <a:solidFill>
                  <a:srgbClr val="1C1F38"/>
                </a:solidFill>
                <a:latin typeface="Futura Medium" charset="0"/>
                <a:ea typeface="Futura Medium" charset="0"/>
                <a:cs typeface="Futura Medium" charset="0"/>
              </a:rPr>
              <a:t>PACKAGING 2017</a:t>
            </a:r>
            <a:endParaRPr lang="es-ES_tradnl" sz="2400" b="1" dirty="0">
              <a:solidFill>
                <a:srgbClr val="1C1F38"/>
              </a:solidFill>
              <a:latin typeface="Helvetica Neue" charset="0"/>
              <a:ea typeface="Helvetica Neue" charset="0"/>
              <a:cs typeface="Helvetica Neue"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5" name="CuadroTexto 4"/>
          <p:cNvSpPr txBox="1"/>
          <p:nvPr/>
        </p:nvSpPr>
        <p:spPr>
          <a:xfrm>
            <a:off x="922020" y="1699243"/>
            <a:ext cx="4975860" cy="4185761"/>
          </a:xfrm>
          <a:prstGeom prst="rect">
            <a:avLst/>
          </a:prstGeom>
          <a:noFill/>
        </p:spPr>
        <p:txBody>
          <a:bodyPr wrap="square" rtlCol="0">
            <a:spAutoFit/>
          </a:bodyPr>
          <a:lstStyle/>
          <a:p>
            <a:pPr algn="just"/>
            <a:r>
              <a:rPr lang="es-ES_tradnl" sz="1900" dirty="0" err="1" smtClean="0">
                <a:latin typeface="Helvetica Neue" charset="0"/>
                <a:ea typeface="Helvetica Neue" charset="0"/>
                <a:cs typeface="Helvetica Neue" charset="0"/>
              </a:rPr>
              <a:t>Packaging</a:t>
            </a:r>
            <a:r>
              <a:rPr lang="es-ES_tradnl" sz="1900" dirty="0" smtClean="0">
                <a:latin typeface="Helvetica Neue" charset="0"/>
                <a:ea typeface="Helvetica Neue" charset="0"/>
                <a:cs typeface="Helvetica Neue" charset="0"/>
              </a:rPr>
              <a:t> </a:t>
            </a:r>
            <a:r>
              <a:rPr lang="es-ES_tradnl" sz="1900" dirty="0" err="1" smtClean="0">
                <a:latin typeface="Helvetica Neue" charset="0"/>
                <a:ea typeface="Helvetica Neue" charset="0"/>
                <a:cs typeface="Helvetica Neue" charset="0"/>
              </a:rPr>
              <a:t>Trends</a:t>
            </a:r>
            <a:r>
              <a:rPr lang="es-ES_tradnl" sz="1900" dirty="0" smtClean="0">
                <a:latin typeface="Helvetica Neue" charset="0"/>
                <a:ea typeface="Helvetica Neue" charset="0"/>
                <a:cs typeface="Helvetica Neue" charset="0"/>
              </a:rPr>
              <a:t> es el punto de encuentro para los profesionales del </a:t>
            </a:r>
            <a:r>
              <a:rPr lang="es-ES_tradnl" sz="1900" dirty="0" err="1" smtClean="0">
                <a:latin typeface="Helvetica Neue" charset="0"/>
                <a:ea typeface="Helvetica Neue" charset="0"/>
                <a:cs typeface="Helvetica Neue" charset="0"/>
              </a:rPr>
              <a:t>packaging</a:t>
            </a:r>
            <a:r>
              <a:rPr lang="es-ES_tradnl" sz="1900" dirty="0" smtClean="0">
                <a:latin typeface="Helvetica Neue" charset="0"/>
                <a:ea typeface="Helvetica Neue" charset="0"/>
                <a:cs typeface="Helvetica Neue" charset="0"/>
              </a:rPr>
              <a:t> para conocer, compartir y aprender sobre nuevas tendencias de innovación de empaques y embalaje. Del 31 de mayo al  2 de junio, se abordó, principalmente, el futuro del empaque y los parámetros que lo determinan, así como también los materiales, el diseño, los retos de la cadena de valor y las demandas de los consumidores. El evento centra la atención en todos los aspectos considerables para la presentación de un producto; el cual servirá para comprender la importancia visual del</a:t>
            </a:r>
          </a:p>
        </p:txBody>
      </p:sp>
      <p:sp>
        <p:nvSpPr>
          <p:cNvPr id="9" name="CuadroTexto 8"/>
          <p:cNvSpPr txBox="1"/>
          <p:nvPr/>
        </p:nvSpPr>
        <p:spPr>
          <a:xfrm>
            <a:off x="6591300" y="1699243"/>
            <a:ext cx="4762500" cy="4185761"/>
          </a:xfrm>
          <a:prstGeom prst="rect">
            <a:avLst/>
          </a:prstGeom>
          <a:noFill/>
        </p:spPr>
        <p:txBody>
          <a:bodyPr wrap="square" rtlCol="0">
            <a:spAutoFit/>
          </a:bodyPr>
          <a:lstStyle/>
          <a:p>
            <a:pPr algn="just"/>
            <a:r>
              <a:rPr lang="es-ES_tradnl" sz="1900" dirty="0" smtClean="0">
                <a:latin typeface="Helvetica Neue" charset="0"/>
                <a:ea typeface="Helvetica Neue" charset="0"/>
                <a:cs typeface="Helvetica Neue" charset="0"/>
              </a:rPr>
              <a:t>empaque ante la apreciación de los consumidores.</a:t>
            </a:r>
          </a:p>
          <a:p>
            <a:pPr algn="just"/>
            <a:endParaRPr lang="es-ES_tradnl" sz="1900" dirty="0" smtClean="0">
              <a:latin typeface="Helvetica Neue" charset="0"/>
              <a:ea typeface="Helvetica Neue" charset="0"/>
              <a:cs typeface="Helvetica Neue" charset="0"/>
            </a:endParaRPr>
          </a:p>
          <a:p>
            <a:pPr algn="just"/>
            <a:r>
              <a:rPr lang="es-ES_tradnl" sz="1900" dirty="0" smtClean="0">
                <a:latin typeface="Helvetica Neue" charset="0"/>
                <a:ea typeface="Helvetica Neue" charset="0"/>
                <a:cs typeface="Helvetica Neue" charset="0"/>
              </a:rPr>
              <a:t>Esta edición contó con Exposición, Citas de Negocios, exhibición de proyectos universitarios, galería de empaques y el Concurso “Empácalo”.  El Congreso tuvo la participación del Conferencista Internacional Guillermo </a:t>
            </a:r>
            <a:r>
              <a:rPr lang="es-ES_tradnl" sz="1900" dirty="0" err="1" smtClean="0">
                <a:latin typeface="Helvetica Neue" charset="0"/>
                <a:ea typeface="Helvetica Neue" charset="0"/>
                <a:cs typeface="Helvetica Neue" charset="0"/>
              </a:rPr>
              <a:t>Dufranc</a:t>
            </a:r>
            <a:r>
              <a:rPr lang="es-ES_tradnl" sz="1900" dirty="0" smtClean="0">
                <a:latin typeface="Helvetica Neue" charset="0"/>
                <a:ea typeface="Helvetica Neue" charset="0"/>
                <a:cs typeface="Helvetica Neue" charset="0"/>
              </a:rPr>
              <a:t> (Argentina) y abordó las temáticas “El poder </a:t>
            </a:r>
            <a:r>
              <a:rPr lang="es-ES_tradnl" sz="1900" dirty="0" err="1" smtClean="0">
                <a:latin typeface="Helvetica Neue" charset="0"/>
                <a:ea typeface="Helvetica Neue" charset="0"/>
                <a:cs typeface="Helvetica Neue" charset="0"/>
              </a:rPr>
              <a:t>Multisensorial</a:t>
            </a:r>
            <a:r>
              <a:rPr lang="es-ES_tradnl" sz="1900" dirty="0" smtClean="0">
                <a:latin typeface="Helvetica Neue" charset="0"/>
                <a:ea typeface="Helvetica Neue" charset="0"/>
                <a:cs typeface="Helvetica Neue" charset="0"/>
              </a:rPr>
              <a:t> del </a:t>
            </a:r>
            <a:r>
              <a:rPr lang="es-ES_tradnl" sz="1900" dirty="0" err="1" smtClean="0">
                <a:latin typeface="Helvetica Neue" charset="0"/>
                <a:ea typeface="Helvetica Neue" charset="0"/>
                <a:cs typeface="Helvetica Neue" charset="0"/>
              </a:rPr>
              <a:t>Packaging</a:t>
            </a:r>
            <a:r>
              <a:rPr lang="es-ES_tradnl" sz="1900" dirty="0" smtClean="0">
                <a:latin typeface="Helvetica Neue" charset="0"/>
                <a:ea typeface="Helvetica Neue" charset="0"/>
                <a:cs typeface="Helvetica Neue" charset="0"/>
              </a:rPr>
              <a:t> para Construir Marcas” y el “Taller de Innovación de </a:t>
            </a:r>
            <a:r>
              <a:rPr lang="es-ES_tradnl" sz="1900" dirty="0" err="1" smtClean="0">
                <a:latin typeface="Helvetica Neue" charset="0"/>
                <a:ea typeface="Helvetica Neue" charset="0"/>
                <a:cs typeface="Helvetica Neue" charset="0"/>
              </a:rPr>
              <a:t>Packaging</a:t>
            </a:r>
            <a:r>
              <a:rPr lang="es-ES_tradnl" sz="1900" dirty="0" smtClean="0">
                <a:latin typeface="Helvetica Neue" charset="0"/>
                <a:ea typeface="Helvetica Neue" charset="0"/>
                <a:cs typeface="Helvetica Neue" charset="0"/>
              </a:rPr>
              <a:t> Centrado en Consumidores”.</a:t>
            </a:r>
          </a:p>
        </p:txBody>
      </p:sp>
    </p:spTree>
    <p:extLst>
      <p:ext uri="{BB962C8B-B14F-4D97-AF65-F5344CB8AC3E}">
        <p14:creationId xmlns:p14="http://schemas.microsoft.com/office/powerpoint/2010/main" val="889413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63" cy="6858000"/>
          </a:xfrm>
          <a:prstGeom prst="rect">
            <a:avLst/>
          </a:prstGeom>
        </p:spPr>
      </p:pic>
      <p:sp>
        <p:nvSpPr>
          <p:cNvPr id="2" name="Título 1"/>
          <p:cNvSpPr>
            <a:spLocks noGrp="1"/>
          </p:cNvSpPr>
          <p:nvPr>
            <p:ph type="title"/>
          </p:nvPr>
        </p:nvSpPr>
        <p:spPr>
          <a:xfrm>
            <a:off x="6012180" y="180239"/>
            <a:ext cx="7661910" cy="1325563"/>
          </a:xfrm>
        </p:spPr>
        <p:txBody>
          <a:bodyPr>
            <a:noAutofit/>
          </a:bodyPr>
          <a:lstStyle/>
          <a:p>
            <a:r>
              <a:rPr lang="es-ES_tradnl" sz="3000" dirty="0" smtClean="0">
                <a:solidFill>
                  <a:srgbClr val="1C1F38"/>
                </a:solidFill>
                <a:latin typeface="Futura Medium" charset="0"/>
                <a:ea typeface="Futura Medium" charset="0"/>
                <a:cs typeface="Futura Medium" charset="0"/>
              </a:rPr>
              <a:t>APUESTA A</a:t>
            </a:r>
            <a:br>
              <a:rPr lang="es-ES_tradnl" sz="3000" dirty="0" smtClean="0">
                <a:solidFill>
                  <a:srgbClr val="1C1F38"/>
                </a:solidFill>
                <a:latin typeface="Futura Medium" charset="0"/>
                <a:ea typeface="Futura Medium" charset="0"/>
                <a:cs typeface="Futura Medium" charset="0"/>
              </a:rPr>
            </a:br>
            <a:r>
              <a:rPr lang="es-ES_tradnl" sz="3000" b="1" dirty="0" smtClean="0">
                <a:solidFill>
                  <a:srgbClr val="1C1F38"/>
                </a:solidFill>
                <a:latin typeface="Futura Medium" charset="0"/>
                <a:ea typeface="Futura Medium" charset="0"/>
                <a:cs typeface="Futura Medium" charset="0"/>
              </a:rPr>
              <a:t>NUEVOS SERVICIOS</a:t>
            </a:r>
            <a:endParaRPr lang="es-ES_tradnl" sz="3000" b="1" dirty="0">
              <a:solidFill>
                <a:srgbClr val="1C1F38"/>
              </a:solidFill>
              <a:latin typeface="Helvetica Neue" charset="0"/>
              <a:ea typeface="Helvetica Neue" charset="0"/>
              <a:cs typeface="Helvetica Neue"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9" name="CuadroTexto 8"/>
          <p:cNvSpPr txBox="1"/>
          <p:nvPr/>
        </p:nvSpPr>
        <p:spPr>
          <a:xfrm>
            <a:off x="6012180" y="1505802"/>
            <a:ext cx="5715000" cy="4478148"/>
          </a:xfrm>
          <a:prstGeom prst="rect">
            <a:avLst/>
          </a:prstGeom>
          <a:noFill/>
        </p:spPr>
        <p:txBody>
          <a:bodyPr wrap="square" rtlCol="0">
            <a:spAutoFit/>
          </a:bodyPr>
          <a:lstStyle/>
          <a:p>
            <a:pPr algn="just"/>
            <a:r>
              <a:rPr lang="es-ES_tradnl" sz="1900" dirty="0" smtClean="0">
                <a:latin typeface="Helvetica Neue" charset="0"/>
                <a:ea typeface="Helvetica Neue" charset="0"/>
                <a:cs typeface="Helvetica Neue" charset="0"/>
              </a:rPr>
              <a:t>Creación de la Unidad de Alimentos y Bebidas encargada de la administración de los restaurantes que funcionan dentro de nuestro recinto, generando ventas totales de  $69,543,94.00 a la fecha; diversificando así nuestros servicios. </a:t>
            </a:r>
          </a:p>
          <a:p>
            <a:pPr algn="just"/>
            <a:endParaRPr lang="es-ES_tradnl" sz="1900" dirty="0">
              <a:latin typeface="Helvetica Neue" charset="0"/>
              <a:ea typeface="Helvetica Neue" charset="0"/>
              <a:cs typeface="Helvetica Neue" charset="0"/>
            </a:endParaRPr>
          </a:p>
          <a:p>
            <a:pPr algn="just"/>
            <a:r>
              <a:rPr lang="es-ES_tradnl" sz="1900" b="1" dirty="0" smtClean="0">
                <a:latin typeface="Helvetica Neue" charset="0"/>
                <a:ea typeface="Helvetica Neue" charset="0"/>
                <a:cs typeface="Helvetica Neue" charset="0"/>
              </a:rPr>
              <a:t>LA FERIA BISTRO</a:t>
            </a:r>
          </a:p>
          <a:p>
            <a:pPr algn="just"/>
            <a:endParaRPr lang="es-ES_tradnl" sz="1900" b="1" dirty="0" smtClean="0">
              <a:latin typeface="Helvetica Neue" charset="0"/>
              <a:ea typeface="Helvetica Neue" charset="0"/>
              <a:cs typeface="Helvetica Neue" charset="0"/>
            </a:endParaRPr>
          </a:p>
          <a:p>
            <a:pPr algn="just"/>
            <a:r>
              <a:rPr lang="es-ES_tradnl" sz="1900" dirty="0" err="1" smtClean="0">
                <a:latin typeface="Helvetica Neue" charset="0"/>
                <a:ea typeface="Helvetica Neue" charset="0"/>
                <a:cs typeface="Helvetica Neue" charset="0"/>
              </a:rPr>
              <a:t>Yini</a:t>
            </a:r>
            <a:r>
              <a:rPr lang="es-ES_tradnl" sz="1900" dirty="0" smtClean="0">
                <a:latin typeface="Helvetica Neue" charset="0"/>
                <a:ea typeface="Helvetica Neue" charset="0"/>
                <a:cs typeface="Helvetica Neue" charset="0"/>
              </a:rPr>
              <a:t> Heber Argueta es el barista de La Feria </a:t>
            </a:r>
            <a:r>
              <a:rPr lang="es-ES_tradnl" sz="1900" dirty="0" err="1" smtClean="0">
                <a:latin typeface="Helvetica Neue" charset="0"/>
                <a:ea typeface="Helvetica Neue" charset="0"/>
                <a:cs typeface="Helvetica Neue" charset="0"/>
              </a:rPr>
              <a:t>Bistro</a:t>
            </a:r>
            <a:r>
              <a:rPr lang="es-ES_tradnl" sz="1900" dirty="0" smtClean="0">
                <a:latin typeface="Helvetica Neue" charset="0"/>
                <a:ea typeface="Helvetica Neue" charset="0"/>
                <a:cs typeface="Helvetica Neue" charset="0"/>
              </a:rPr>
              <a:t>, que ofrece café salvadoreño y seis métodos de preparación: </a:t>
            </a:r>
            <a:r>
              <a:rPr lang="es-ES_tradnl" sz="1900" dirty="0" err="1" smtClean="0">
                <a:latin typeface="Helvetica Neue" charset="0"/>
                <a:ea typeface="Helvetica Neue" charset="0"/>
                <a:cs typeface="Helvetica Neue" charset="0"/>
              </a:rPr>
              <a:t>Chemex</a:t>
            </a:r>
            <a:r>
              <a:rPr lang="es-ES_tradnl" sz="1900" dirty="0" smtClean="0">
                <a:latin typeface="Helvetica Neue" charset="0"/>
                <a:ea typeface="Helvetica Neue" charset="0"/>
                <a:cs typeface="Helvetica Neue" charset="0"/>
              </a:rPr>
              <a:t>, V60, Prensa Francesa, </a:t>
            </a:r>
            <a:r>
              <a:rPr lang="es-ES_tradnl" sz="1900" dirty="0" err="1" smtClean="0">
                <a:latin typeface="Helvetica Neue" charset="0"/>
                <a:ea typeface="Helvetica Neue" charset="0"/>
                <a:cs typeface="Helvetica Neue" charset="0"/>
              </a:rPr>
              <a:t>Kalita</a:t>
            </a:r>
            <a:r>
              <a:rPr lang="es-ES_tradnl" sz="1900" dirty="0" smtClean="0">
                <a:latin typeface="Helvetica Neue" charset="0"/>
                <a:ea typeface="Helvetica Neue" charset="0"/>
                <a:cs typeface="Helvetica Neue" charset="0"/>
              </a:rPr>
              <a:t>, </a:t>
            </a:r>
            <a:r>
              <a:rPr lang="es-ES_tradnl" sz="1900" dirty="0" err="1" smtClean="0">
                <a:latin typeface="Helvetica Neue" charset="0"/>
                <a:ea typeface="Helvetica Neue" charset="0"/>
                <a:cs typeface="Helvetica Neue" charset="0"/>
              </a:rPr>
              <a:t>Aeropress</a:t>
            </a:r>
            <a:r>
              <a:rPr lang="es-ES_tradnl" sz="1900" dirty="0" smtClean="0">
                <a:latin typeface="Helvetica Neue" charset="0"/>
                <a:ea typeface="Helvetica Neue" charset="0"/>
                <a:cs typeface="Helvetica Neue" charset="0"/>
              </a:rPr>
              <a:t> y Chorreado.</a:t>
            </a:r>
          </a:p>
          <a:p>
            <a:pPr algn="just"/>
            <a:endParaRPr lang="es-ES_tradnl" sz="1900" dirty="0" smtClean="0">
              <a:latin typeface="Helvetica Neue" charset="0"/>
              <a:ea typeface="Helvetica Neue" charset="0"/>
              <a:cs typeface="Helvetica Neue" charset="0"/>
            </a:endParaRPr>
          </a:p>
          <a:p>
            <a:pPr algn="just"/>
            <a:r>
              <a:rPr lang="es-ES_tradnl" sz="1900" dirty="0" smtClean="0">
                <a:latin typeface="Helvetica Neue" charset="0"/>
                <a:ea typeface="Helvetica Neue" charset="0"/>
                <a:cs typeface="Helvetica Neue" charset="0"/>
              </a:rPr>
              <a:t>Puede acompañar su café con postres y crepas, tanto dulces como saladas.</a:t>
            </a:r>
          </a:p>
        </p:txBody>
      </p:sp>
    </p:spTree>
    <p:extLst>
      <p:ext uri="{BB962C8B-B14F-4D97-AF65-F5344CB8AC3E}">
        <p14:creationId xmlns:p14="http://schemas.microsoft.com/office/powerpoint/2010/main" val="12514677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239"/>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9" name="CuadroTexto 8"/>
          <p:cNvSpPr txBox="1"/>
          <p:nvPr/>
        </p:nvSpPr>
        <p:spPr>
          <a:xfrm>
            <a:off x="5897880" y="957162"/>
            <a:ext cx="5715000" cy="3308598"/>
          </a:xfrm>
          <a:prstGeom prst="rect">
            <a:avLst/>
          </a:prstGeom>
          <a:noFill/>
        </p:spPr>
        <p:txBody>
          <a:bodyPr wrap="square" rtlCol="0">
            <a:spAutoFit/>
          </a:bodyPr>
          <a:lstStyle/>
          <a:p>
            <a:pPr algn="just"/>
            <a:endParaRPr lang="es-ES_tradnl" sz="1900" b="1" dirty="0">
              <a:latin typeface="Helvetica Neue" charset="0"/>
              <a:ea typeface="Helvetica Neue" charset="0"/>
              <a:cs typeface="Helvetica Neue" charset="0"/>
            </a:endParaRPr>
          </a:p>
          <a:p>
            <a:pPr algn="just"/>
            <a:r>
              <a:rPr lang="es-ES_tradnl" sz="1900" b="1" dirty="0" smtClean="0">
                <a:latin typeface="Helvetica Neue" charset="0"/>
                <a:ea typeface="Helvetica Neue" charset="0"/>
                <a:cs typeface="Helvetica Neue" charset="0"/>
              </a:rPr>
              <a:t>RUTA 65</a:t>
            </a:r>
          </a:p>
          <a:p>
            <a:pPr algn="just"/>
            <a:endParaRPr lang="es-ES_tradnl" sz="1900" b="1" dirty="0" smtClean="0">
              <a:latin typeface="Helvetica Neue" charset="0"/>
              <a:ea typeface="Helvetica Neue" charset="0"/>
              <a:cs typeface="Helvetica Neue" charset="0"/>
            </a:endParaRPr>
          </a:p>
          <a:p>
            <a:pPr algn="just"/>
            <a:r>
              <a:rPr lang="es-ES_tradnl" sz="1900" dirty="0" smtClean="0">
                <a:latin typeface="Helvetica Neue" charset="0"/>
                <a:ea typeface="Helvetica Neue" charset="0"/>
                <a:cs typeface="Helvetica Neue" charset="0"/>
              </a:rPr>
              <a:t>Ruta 65 se especializa en comida rápida y su ambiente está inspirado en los años 60. Ofrece bebidas retro desde y una fuente sodas artesanales.</a:t>
            </a:r>
          </a:p>
          <a:p>
            <a:pPr algn="just"/>
            <a:endParaRPr lang="es-ES_tradnl" sz="1900" dirty="0" smtClean="0">
              <a:latin typeface="Helvetica Neue" charset="0"/>
              <a:ea typeface="Helvetica Neue" charset="0"/>
              <a:cs typeface="Helvetica Neue" charset="0"/>
            </a:endParaRPr>
          </a:p>
          <a:p>
            <a:pPr algn="just"/>
            <a:r>
              <a:rPr lang="es-ES_tradnl" sz="1900" dirty="0" smtClean="0">
                <a:latin typeface="Helvetica Neue" charset="0"/>
                <a:ea typeface="Helvetica Neue" charset="0"/>
                <a:cs typeface="Helvetica Neue" charset="0"/>
              </a:rPr>
              <a:t>Las hamburguesas, </a:t>
            </a:r>
            <a:r>
              <a:rPr lang="es-ES_tradnl" sz="1900" dirty="0" err="1" smtClean="0">
                <a:latin typeface="Helvetica Neue" charset="0"/>
                <a:ea typeface="Helvetica Neue" charset="0"/>
                <a:cs typeface="Helvetica Neue" charset="0"/>
              </a:rPr>
              <a:t>hot</a:t>
            </a:r>
            <a:r>
              <a:rPr lang="es-ES_tradnl" sz="1900" dirty="0" smtClean="0">
                <a:latin typeface="Helvetica Neue" charset="0"/>
                <a:ea typeface="Helvetica Neue" charset="0"/>
                <a:cs typeface="Helvetica Neue" charset="0"/>
              </a:rPr>
              <a:t> </a:t>
            </a:r>
            <a:r>
              <a:rPr lang="es-ES_tradnl" sz="1900" dirty="0" err="1" smtClean="0">
                <a:latin typeface="Helvetica Neue" charset="0"/>
                <a:ea typeface="Helvetica Neue" charset="0"/>
                <a:cs typeface="Helvetica Neue" charset="0"/>
              </a:rPr>
              <a:t>dogs</a:t>
            </a:r>
            <a:r>
              <a:rPr lang="es-ES_tradnl" sz="1900" dirty="0" smtClean="0">
                <a:latin typeface="Helvetica Neue" charset="0"/>
                <a:ea typeface="Helvetica Neue" charset="0"/>
                <a:cs typeface="Helvetica Neue" charset="0"/>
              </a:rPr>
              <a:t>, nachos, sándwiches incluyen el menú retro que tu necesitas para recordar buenas épocas.</a:t>
            </a:r>
          </a:p>
        </p:txBody>
      </p:sp>
    </p:spTree>
    <p:extLst>
      <p:ext uri="{BB962C8B-B14F-4D97-AF65-F5344CB8AC3E}">
        <p14:creationId xmlns:p14="http://schemas.microsoft.com/office/powerpoint/2010/main" val="7236912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63" cy="6858000"/>
          </a:xfrm>
          <a:prstGeom prst="rect">
            <a:avLst/>
          </a:prstGeom>
        </p:spPr>
      </p:pic>
      <p:sp>
        <p:nvSpPr>
          <p:cNvPr id="2" name="Título 1"/>
          <p:cNvSpPr>
            <a:spLocks noGrp="1"/>
          </p:cNvSpPr>
          <p:nvPr>
            <p:ph type="title"/>
          </p:nvPr>
        </p:nvSpPr>
        <p:spPr>
          <a:xfrm>
            <a:off x="480060" y="502919"/>
            <a:ext cx="11001205" cy="1325563"/>
          </a:xfrm>
        </p:spPr>
        <p:txBody>
          <a:bodyPr>
            <a:noAutofit/>
          </a:bodyPr>
          <a:lstStyle/>
          <a:p>
            <a:pPr algn="ctr"/>
            <a:r>
              <a:rPr lang="es-ES_tradnl" sz="3200" dirty="0" smtClean="0">
                <a:solidFill>
                  <a:srgbClr val="1C1F38"/>
                </a:solidFill>
                <a:latin typeface="Futura Medium" charset="0"/>
                <a:ea typeface="Futura Medium" charset="0"/>
                <a:cs typeface="Futura Medium" charset="0"/>
              </a:rPr>
              <a:t>“LANZAMIENTO DE </a:t>
            </a:r>
            <a:r>
              <a:rPr lang="es-ES_tradnl" sz="3200" b="1" dirty="0" smtClean="0">
                <a:solidFill>
                  <a:srgbClr val="1C1F38"/>
                </a:solidFill>
                <a:latin typeface="Futura Medium" charset="0"/>
                <a:ea typeface="Futura Medium" charset="0"/>
                <a:cs typeface="Futura Medium" charset="0"/>
              </a:rPr>
              <a:t>PLAN DE EVENTOS </a:t>
            </a:r>
            <a:r>
              <a:rPr lang="es-ES_tradnl" sz="3200" dirty="0" smtClean="0">
                <a:solidFill>
                  <a:srgbClr val="1C1F38"/>
                </a:solidFill>
                <a:latin typeface="Futura Medium" charset="0"/>
                <a:ea typeface="Futura Medium" charset="0"/>
                <a:cs typeface="Futura Medium" charset="0"/>
              </a:rPr>
              <a:t>DE</a:t>
            </a:r>
            <a:br>
              <a:rPr lang="es-ES_tradnl" sz="3200" dirty="0" smtClean="0">
                <a:solidFill>
                  <a:srgbClr val="1C1F38"/>
                </a:solidFill>
                <a:latin typeface="Futura Medium" charset="0"/>
                <a:ea typeface="Futura Medium" charset="0"/>
                <a:cs typeface="Futura Medium" charset="0"/>
              </a:rPr>
            </a:br>
            <a:r>
              <a:rPr lang="es-ES_tradnl" sz="3200" dirty="0" smtClean="0">
                <a:solidFill>
                  <a:srgbClr val="1C1F38"/>
                </a:solidFill>
                <a:latin typeface="Futura Medium" charset="0"/>
                <a:ea typeface="Futura Medium" charset="0"/>
                <a:cs typeface="Futura Medium" charset="0"/>
              </a:rPr>
              <a:t>PROMOCIÓN COMERCIAL, TURÍSTICA Y ATRACCIÓN</a:t>
            </a:r>
            <a:br>
              <a:rPr lang="es-ES_tradnl" sz="3200" dirty="0" smtClean="0">
                <a:solidFill>
                  <a:srgbClr val="1C1F38"/>
                </a:solidFill>
                <a:latin typeface="Futura Medium" charset="0"/>
                <a:ea typeface="Futura Medium" charset="0"/>
                <a:cs typeface="Futura Medium" charset="0"/>
              </a:rPr>
            </a:br>
            <a:r>
              <a:rPr lang="es-ES_tradnl" sz="3200" dirty="0" smtClean="0">
                <a:solidFill>
                  <a:srgbClr val="1C1F38"/>
                </a:solidFill>
                <a:latin typeface="Futura Medium" charset="0"/>
                <a:ea typeface="Futura Medium" charset="0"/>
                <a:cs typeface="Futura Medium" charset="0"/>
              </a:rPr>
              <a:t>DE </a:t>
            </a:r>
            <a:r>
              <a:rPr lang="es-ES_tradnl" sz="3200" b="1" dirty="0" smtClean="0">
                <a:solidFill>
                  <a:srgbClr val="1C1F38"/>
                </a:solidFill>
                <a:latin typeface="Futura Medium" charset="0"/>
                <a:ea typeface="Futura Medium" charset="0"/>
                <a:cs typeface="Futura Medium" charset="0"/>
              </a:rPr>
              <a:t>INVERSIONES EL SALVADOR 2017</a:t>
            </a:r>
            <a:r>
              <a:rPr lang="es-ES_tradnl" sz="3200" dirty="0" smtClean="0">
                <a:solidFill>
                  <a:srgbClr val="1C1F38"/>
                </a:solidFill>
                <a:latin typeface="Futura Medium" charset="0"/>
                <a:ea typeface="Futura Medium" charset="0"/>
                <a:cs typeface="Futura Medium" charset="0"/>
              </a:rPr>
              <a:t>” </a:t>
            </a:r>
            <a:endParaRPr lang="es-ES_tradnl" sz="2400" b="1" dirty="0">
              <a:solidFill>
                <a:srgbClr val="1C1F38"/>
              </a:solidFill>
              <a:latin typeface="Helvetica Neue" charset="0"/>
              <a:ea typeface="Helvetica Neue" charset="0"/>
              <a:cs typeface="Helvetica Neue"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Tree>
    <p:extLst>
      <p:ext uri="{BB962C8B-B14F-4D97-AF65-F5344CB8AC3E}">
        <p14:creationId xmlns:p14="http://schemas.microsoft.com/office/powerpoint/2010/main" val="1226431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5" name="CuadroTexto 4"/>
          <p:cNvSpPr txBox="1"/>
          <p:nvPr/>
        </p:nvSpPr>
        <p:spPr>
          <a:xfrm>
            <a:off x="922020" y="519547"/>
            <a:ext cx="5021580" cy="5355312"/>
          </a:xfrm>
          <a:prstGeom prst="rect">
            <a:avLst/>
          </a:prstGeom>
          <a:noFill/>
        </p:spPr>
        <p:txBody>
          <a:bodyPr wrap="square" rtlCol="0">
            <a:spAutoFit/>
          </a:bodyPr>
          <a:lstStyle/>
          <a:p>
            <a:pPr algn="just"/>
            <a:r>
              <a:rPr lang="es-ES_tradnl" sz="1900" dirty="0" smtClean="0">
                <a:latin typeface="Helvetica Neue" charset="0"/>
                <a:ea typeface="Helvetica Neue" charset="0"/>
                <a:cs typeface="Helvetica Neue" charset="0"/>
              </a:rPr>
              <a:t>Por segundo año consecutivo CIFCO formó parte del “Lanzamiento del Plan de Eventos de Promoción Comercial, Turística y Atracción de Inversiones El Salvador 2017”. </a:t>
            </a:r>
          </a:p>
          <a:p>
            <a:pPr algn="just"/>
            <a:endParaRPr lang="es-ES_tradnl" sz="1900" dirty="0" smtClean="0">
              <a:latin typeface="Helvetica Neue" charset="0"/>
              <a:ea typeface="Helvetica Neue" charset="0"/>
              <a:cs typeface="Helvetica Neue" charset="0"/>
            </a:endParaRPr>
          </a:p>
          <a:p>
            <a:pPr algn="just"/>
            <a:r>
              <a:rPr lang="es-ES_tradnl" sz="1900" dirty="0" smtClean="0">
                <a:latin typeface="Helvetica Neue" charset="0"/>
                <a:ea typeface="Helvetica Neue" charset="0"/>
                <a:cs typeface="Helvetica Neue" charset="0"/>
              </a:rPr>
              <a:t>El lanzamiento logra la unificación de esfuerzos entre CIFCO, el Ministerio de Relaciones Exteriores, el Organismo Promotor de Exportaciones e Inversiones de El Salvador (PROESA), Ministerio de Economía, Consejo Salvadoreño del Café y la Corporación de Exportadores de El Salvador (COEXPORT) para maximizar el uso de los recursos e incrementar la coordinación entre las instituciones gubernamentales y las gremiales privadas en materia de comercio exterior y atracción de inversiones. También permite potenciar la</a:t>
            </a:r>
          </a:p>
        </p:txBody>
      </p:sp>
      <p:sp>
        <p:nvSpPr>
          <p:cNvPr id="9" name="CuadroTexto 8"/>
          <p:cNvSpPr txBox="1"/>
          <p:nvPr/>
        </p:nvSpPr>
        <p:spPr>
          <a:xfrm>
            <a:off x="6591300" y="519547"/>
            <a:ext cx="5044440" cy="5062924"/>
          </a:xfrm>
          <a:prstGeom prst="rect">
            <a:avLst/>
          </a:prstGeom>
          <a:noFill/>
        </p:spPr>
        <p:txBody>
          <a:bodyPr wrap="square" rtlCol="0">
            <a:spAutoFit/>
          </a:bodyPr>
          <a:lstStyle/>
          <a:p>
            <a:pPr algn="just"/>
            <a:r>
              <a:rPr lang="es-ES_tradnl" sz="1900" dirty="0" smtClean="0">
                <a:latin typeface="Helvetica Neue" charset="0"/>
                <a:ea typeface="Helvetica Neue" charset="0"/>
                <a:cs typeface="Helvetica Neue" charset="0"/>
              </a:rPr>
              <a:t>diplomacia comercial a través de la red de representaciones que el país tiene en el mundo. Gracias a este plan, para el 2017 se tiene proyectado participar en 72 eventos.</a:t>
            </a:r>
          </a:p>
          <a:p>
            <a:pPr algn="just"/>
            <a:endParaRPr lang="es-ES_tradnl" sz="1900" dirty="0" smtClean="0">
              <a:latin typeface="Helvetica Neue" charset="0"/>
              <a:ea typeface="Helvetica Neue" charset="0"/>
              <a:cs typeface="Helvetica Neue" charset="0"/>
            </a:endParaRPr>
          </a:p>
          <a:p>
            <a:pPr algn="just"/>
            <a:r>
              <a:rPr lang="es-ES_tradnl" sz="1900" dirty="0" smtClean="0">
                <a:latin typeface="Helvetica Neue" charset="0"/>
                <a:ea typeface="Helvetica Neue" charset="0"/>
                <a:cs typeface="Helvetica Neue" charset="0"/>
              </a:rPr>
              <a:t>En la misma actividad, la Cancillería presentó los resultados del programa de Consejerías Económicas, Comerciales y de Turismo (CECT), que trabaja en tres áreas estratégicas: promoción de la oferta exportable, atracción de inversión extranjera y promoción del turismo. Después de 2 años de funcionamiento, ya se cuenta con 15 Consejerías en Norte y Suramérica, el Caribe, Europa y Asia; las nuevas aperturas de este año fueron en México, Panamá, Perú y Ecuador.</a:t>
            </a:r>
          </a:p>
        </p:txBody>
      </p:sp>
    </p:spTree>
    <p:extLst>
      <p:ext uri="{BB962C8B-B14F-4D97-AF65-F5344CB8AC3E}">
        <p14:creationId xmlns:p14="http://schemas.microsoft.com/office/powerpoint/2010/main" val="1436004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4573"/>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7" name="CuadroTexto 6"/>
          <p:cNvSpPr txBox="1"/>
          <p:nvPr/>
        </p:nvSpPr>
        <p:spPr>
          <a:xfrm>
            <a:off x="1673927" y="365442"/>
            <a:ext cx="8844145" cy="969496"/>
          </a:xfrm>
          <a:prstGeom prst="rect">
            <a:avLst/>
          </a:prstGeom>
          <a:noFill/>
        </p:spPr>
        <p:txBody>
          <a:bodyPr wrap="square" rtlCol="0">
            <a:spAutoFit/>
          </a:bodyPr>
          <a:lstStyle/>
          <a:p>
            <a:pPr algn="just"/>
            <a:r>
              <a:rPr lang="es-ES_tradnl" sz="1900" dirty="0" smtClean="0">
                <a:latin typeface="Helvetica Neue" charset="0"/>
                <a:ea typeface="Helvetica Neue" charset="0"/>
                <a:cs typeface="Helvetica Neue" charset="0"/>
              </a:rPr>
              <a:t>CIFCO ha intensificado la búsqueda por fortalecer sus membresías , las cuales son organizaciones internacionales relacionadas a nuestro rubro. La presidenta de CIFCO forma parte de la Junta Directiva de algunas de estas organizaciones:</a:t>
            </a:r>
          </a:p>
        </p:txBody>
      </p:sp>
      <p:graphicFrame>
        <p:nvGraphicFramePr>
          <p:cNvPr id="9" name="Objeto 8"/>
          <p:cNvGraphicFramePr>
            <a:graphicFrameLocks noChangeAspect="1"/>
          </p:cNvGraphicFramePr>
          <p:nvPr>
            <p:extLst>
              <p:ext uri="{D42A27DB-BD31-4B8C-83A1-F6EECF244321}">
                <p14:modId xmlns:p14="http://schemas.microsoft.com/office/powerpoint/2010/main" val="1579928335"/>
              </p:ext>
            </p:extLst>
          </p:nvPr>
        </p:nvGraphicFramePr>
        <p:xfrm>
          <a:off x="787750" y="1415313"/>
          <a:ext cx="10449711" cy="5400490"/>
        </p:xfrm>
        <a:graphic>
          <a:graphicData uri="http://schemas.openxmlformats.org/presentationml/2006/ole">
            <mc:AlternateContent xmlns:mc="http://schemas.openxmlformats.org/markup-compatibility/2006">
              <mc:Choice xmlns:v="urn:schemas-microsoft-com:vml" Requires="v">
                <p:oleObj spid="_x0000_s1029" name="Documento" r:id="rId5" imgW="8470900" imgH="5257800" progId="Word.Document.12">
                  <p:embed/>
                </p:oleObj>
              </mc:Choice>
              <mc:Fallback>
                <p:oleObj name="Documento" r:id="rId5" imgW="8470900" imgH="5257800" progId="Word.Document.12">
                  <p:embed/>
                  <p:pic>
                    <p:nvPicPr>
                      <p:cNvPr id="0" name=""/>
                      <p:cNvPicPr/>
                      <p:nvPr/>
                    </p:nvPicPr>
                    <p:blipFill>
                      <a:blip r:embed="rId6"/>
                      <a:stretch>
                        <a:fillRect/>
                      </a:stretch>
                    </p:blipFill>
                    <p:spPr>
                      <a:xfrm>
                        <a:off x="787750" y="1415313"/>
                        <a:ext cx="10449711" cy="5400490"/>
                      </a:xfrm>
                      <a:prstGeom prst="rect">
                        <a:avLst/>
                      </a:prstGeom>
                    </p:spPr>
                  </p:pic>
                </p:oleObj>
              </mc:Fallback>
            </mc:AlternateContent>
          </a:graphicData>
        </a:graphic>
      </p:graphicFrame>
    </p:spTree>
    <p:extLst>
      <p:ext uri="{BB962C8B-B14F-4D97-AF65-F5344CB8AC3E}">
        <p14:creationId xmlns:p14="http://schemas.microsoft.com/office/powerpoint/2010/main" val="1331136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1149"/>
          </a:xfrm>
          <a:prstGeom prst="rect">
            <a:avLst/>
          </a:prstGeom>
        </p:spPr>
      </p:pic>
      <p:sp>
        <p:nvSpPr>
          <p:cNvPr id="2" name="Título 1"/>
          <p:cNvSpPr>
            <a:spLocks noGrp="1"/>
          </p:cNvSpPr>
          <p:nvPr>
            <p:ph type="title"/>
          </p:nvPr>
        </p:nvSpPr>
        <p:spPr>
          <a:xfrm>
            <a:off x="965665" y="-1"/>
            <a:ext cx="10515600" cy="1325563"/>
          </a:xfrm>
        </p:spPr>
        <p:txBody>
          <a:bodyPr>
            <a:noAutofit/>
          </a:bodyPr>
          <a:lstStyle/>
          <a:p>
            <a:pPr algn="ctr"/>
            <a:r>
              <a:rPr lang="es-ES_tradnl" sz="3200" dirty="0" smtClean="0">
                <a:solidFill>
                  <a:srgbClr val="1C1F38"/>
                </a:solidFill>
                <a:latin typeface="Futura Medium" charset="0"/>
                <a:ea typeface="Futura Medium" charset="0"/>
                <a:cs typeface="Futura Medium" charset="0"/>
              </a:rPr>
              <a:t>INCREMENTO DE </a:t>
            </a:r>
            <a:r>
              <a:rPr lang="es-ES_tradnl" sz="3200" b="1" dirty="0" smtClean="0">
                <a:solidFill>
                  <a:srgbClr val="1C1F38"/>
                </a:solidFill>
                <a:latin typeface="Futura Medium" charset="0"/>
                <a:ea typeface="Futura Medium" charset="0"/>
                <a:cs typeface="Futura Medium" charset="0"/>
              </a:rPr>
              <a:t>FERIAS</a:t>
            </a:r>
            <a:endParaRPr lang="es-ES_tradnl" sz="2400" b="1" dirty="0">
              <a:solidFill>
                <a:srgbClr val="1C1F38"/>
              </a:solidFill>
              <a:latin typeface="Helvetica Neue" charset="0"/>
              <a:ea typeface="Helvetica Neue" charset="0"/>
              <a:cs typeface="Helvetica Neue" charset="0"/>
            </a:endParaRP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Tree>
    <p:extLst>
      <p:ext uri="{BB962C8B-B14F-4D97-AF65-F5344CB8AC3E}">
        <p14:creationId xmlns:p14="http://schemas.microsoft.com/office/powerpoint/2010/main" val="1558805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573"/>
          </a:xfrm>
          <a:prstGeom prst="rect">
            <a:avLst/>
          </a:prstGeom>
        </p:spPr>
      </p:pic>
      <p:sp>
        <p:nvSpPr>
          <p:cNvPr id="2" name="Título 1"/>
          <p:cNvSpPr>
            <a:spLocks noGrp="1"/>
          </p:cNvSpPr>
          <p:nvPr>
            <p:ph type="title"/>
          </p:nvPr>
        </p:nvSpPr>
        <p:spPr>
          <a:xfrm>
            <a:off x="965665" y="-1"/>
            <a:ext cx="10515600" cy="1325563"/>
          </a:xfrm>
        </p:spPr>
        <p:txBody>
          <a:bodyPr>
            <a:noAutofit/>
          </a:bodyPr>
          <a:lstStyle/>
          <a:p>
            <a:pPr algn="ctr"/>
            <a:r>
              <a:rPr lang="es-ES_tradnl" sz="3200" dirty="0" smtClean="0">
                <a:solidFill>
                  <a:srgbClr val="1C1F38"/>
                </a:solidFill>
                <a:latin typeface="Futura Medium" charset="0"/>
                <a:ea typeface="Futura Medium" charset="0"/>
                <a:cs typeface="Futura Medium" charset="0"/>
              </a:rPr>
              <a:t>FORMACIÓN DE CALIDAD</a:t>
            </a:r>
            <a:br>
              <a:rPr lang="es-ES_tradnl" sz="3200" dirty="0" smtClean="0">
                <a:solidFill>
                  <a:srgbClr val="1C1F38"/>
                </a:solidFill>
                <a:latin typeface="Futura Medium" charset="0"/>
                <a:ea typeface="Futura Medium" charset="0"/>
                <a:cs typeface="Futura Medium" charset="0"/>
              </a:rPr>
            </a:br>
            <a:r>
              <a:rPr lang="es-ES_tradnl" sz="3200" dirty="0" smtClean="0">
                <a:solidFill>
                  <a:srgbClr val="1C1F38"/>
                </a:solidFill>
                <a:latin typeface="Futura Medium" charset="0"/>
                <a:ea typeface="Futura Medium" charset="0"/>
                <a:cs typeface="Futura Medium" charset="0"/>
              </a:rPr>
              <a:t>CON </a:t>
            </a:r>
            <a:r>
              <a:rPr lang="es-ES_tradnl" sz="3200" b="1" dirty="0" smtClean="0">
                <a:solidFill>
                  <a:srgbClr val="1C1F38"/>
                </a:solidFill>
                <a:latin typeface="Futura Medium" charset="0"/>
                <a:ea typeface="Futura Medium" charset="0"/>
                <a:cs typeface="Futura Medium" charset="0"/>
              </a:rPr>
              <a:t>INCLUSIÓN Y EQUIDAD</a:t>
            </a:r>
            <a:endParaRPr lang="es-ES_tradnl" sz="2400" dirty="0">
              <a:solidFill>
                <a:srgbClr val="1C1F38"/>
              </a:solidFill>
              <a:latin typeface="Helvetica Neue" charset="0"/>
              <a:ea typeface="Helvetica Neue" charset="0"/>
              <a:cs typeface="Helvetica Neue"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5" name="CuadroTexto 4"/>
          <p:cNvSpPr txBox="1"/>
          <p:nvPr/>
        </p:nvSpPr>
        <p:spPr>
          <a:xfrm>
            <a:off x="922020" y="3844372"/>
            <a:ext cx="4762500" cy="2139047"/>
          </a:xfrm>
          <a:prstGeom prst="rect">
            <a:avLst/>
          </a:prstGeom>
          <a:noFill/>
        </p:spPr>
        <p:txBody>
          <a:bodyPr wrap="square" rtlCol="0">
            <a:spAutoFit/>
          </a:bodyPr>
          <a:lstStyle/>
          <a:p>
            <a:pPr marL="457200" indent="-457200" algn="just">
              <a:buFont typeface="+mj-lt"/>
              <a:buAutoNum type="arabicPeriod"/>
            </a:pPr>
            <a:r>
              <a:rPr lang="es-ES_tradnl" sz="1900" dirty="0" smtClean="0">
                <a:latin typeface="Helvetica Neue" charset="0"/>
                <a:ea typeface="Helvetica Neue" charset="0"/>
                <a:cs typeface="Helvetica Neue" charset="0"/>
              </a:rPr>
              <a:t>CIFCO es miembro de la Red de Capacitación Gubernamental (RCG).</a:t>
            </a:r>
          </a:p>
          <a:p>
            <a:pPr marL="457200" indent="-457200" algn="just">
              <a:buFont typeface="+mj-lt"/>
              <a:buAutoNum type="arabicPeriod"/>
            </a:pPr>
            <a:endParaRPr lang="es-ES_tradnl" sz="1900" dirty="0" smtClean="0">
              <a:latin typeface="Helvetica Neue" charset="0"/>
              <a:ea typeface="Helvetica Neue" charset="0"/>
              <a:cs typeface="Helvetica Neue" charset="0"/>
            </a:endParaRPr>
          </a:p>
          <a:p>
            <a:pPr marL="457200" indent="-457200" algn="just">
              <a:buFont typeface="+mj-lt"/>
              <a:buAutoNum type="arabicPeriod"/>
            </a:pPr>
            <a:r>
              <a:rPr lang="es-ES_tradnl" sz="1900" dirty="0" smtClean="0">
                <a:latin typeface="Helvetica Neue" charset="0"/>
                <a:ea typeface="Helvetica Neue" charset="0"/>
                <a:cs typeface="Helvetica Neue" charset="0"/>
              </a:rPr>
              <a:t>Gestión del Talento Humano capacitó a 16 unidades operativas con un total de 97 cursos, consolidando un total de recurso capacitado de 929.</a:t>
            </a:r>
          </a:p>
        </p:txBody>
      </p:sp>
      <p:sp>
        <p:nvSpPr>
          <p:cNvPr id="9" name="CuadroTexto 8"/>
          <p:cNvSpPr txBox="1"/>
          <p:nvPr/>
        </p:nvSpPr>
        <p:spPr>
          <a:xfrm>
            <a:off x="6591300" y="3844372"/>
            <a:ext cx="4762500" cy="1846659"/>
          </a:xfrm>
          <a:prstGeom prst="rect">
            <a:avLst/>
          </a:prstGeom>
          <a:noFill/>
        </p:spPr>
        <p:txBody>
          <a:bodyPr wrap="square" rtlCol="0">
            <a:spAutoFit/>
          </a:bodyPr>
          <a:lstStyle/>
          <a:p>
            <a:pPr marL="457200" indent="-457200" algn="just">
              <a:buFont typeface="+mj-lt"/>
              <a:buAutoNum type="arabicPeriod" startAt="3"/>
            </a:pPr>
            <a:r>
              <a:rPr lang="es-ES_tradnl" sz="1900" dirty="0" smtClean="0">
                <a:latin typeface="Helvetica Neue" charset="0"/>
                <a:ea typeface="Helvetica Neue" charset="0"/>
                <a:cs typeface="Helvetica Neue" charset="0"/>
              </a:rPr>
              <a:t>El personal de CIFCO obtuvo la certificación en Experto Ferial CEF  a través del Programa de Capacitación en Organización Ferial impartida por New </a:t>
            </a:r>
            <a:r>
              <a:rPr lang="es-ES_tradnl" sz="1900" dirty="0" err="1" smtClean="0">
                <a:latin typeface="Helvetica Neue" charset="0"/>
                <a:ea typeface="Helvetica Neue" charset="0"/>
                <a:cs typeface="Helvetica Neue" charset="0"/>
              </a:rPr>
              <a:t>Events</a:t>
            </a:r>
            <a:r>
              <a:rPr lang="es-ES_tradnl" sz="1900" dirty="0" smtClean="0">
                <a:latin typeface="Helvetica Neue" charset="0"/>
                <a:ea typeface="Helvetica Neue" charset="0"/>
                <a:cs typeface="Helvetica Neue" charset="0"/>
              </a:rPr>
              <a:t> Global   de Lisboa, Portugal.</a:t>
            </a:r>
          </a:p>
        </p:txBody>
      </p:sp>
    </p:spTree>
    <p:extLst>
      <p:ext uri="{BB962C8B-B14F-4D97-AF65-F5344CB8AC3E}">
        <p14:creationId xmlns:p14="http://schemas.microsoft.com/office/powerpoint/2010/main" val="14403692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5665" y="228599"/>
            <a:ext cx="10515600" cy="1325563"/>
          </a:xfrm>
        </p:spPr>
        <p:txBody>
          <a:bodyPr>
            <a:noAutofit/>
          </a:bodyPr>
          <a:lstStyle/>
          <a:p>
            <a:pPr algn="ctr"/>
            <a:r>
              <a:rPr lang="es-ES_tradnl" sz="3200" dirty="0" smtClean="0">
                <a:solidFill>
                  <a:srgbClr val="1C1F38"/>
                </a:solidFill>
                <a:latin typeface="Futura Medium" charset="0"/>
                <a:ea typeface="Futura Medium" charset="0"/>
                <a:cs typeface="Futura Medium" charset="0"/>
              </a:rPr>
              <a:t>INCREMENTO EN LA </a:t>
            </a:r>
            <a:r>
              <a:rPr lang="es-ES_tradnl" sz="3200" b="1" dirty="0" smtClean="0">
                <a:solidFill>
                  <a:srgbClr val="1C1F38"/>
                </a:solidFill>
                <a:latin typeface="Futura Medium" charset="0"/>
                <a:ea typeface="Futura Medium" charset="0"/>
                <a:cs typeface="Futura Medium" charset="0"/>
              </a:rPr>
              <a:t>OCUPACIÓN</a:t>
            </a:r>
            <a:br>
              <a:rPr lang="es-ES_tradnl" sz="3200" b="1" dirty="0" smtClean="0">
                <a:solidFill>
                  <a:srgbClr val="1C1F38"/>
                </a:solidFill>
                <a:latin typeface="Futura Medium" charset="0"/>
                <a:ea typeface="Futura Medium" charset="0"/>
                <a:cs typeface="Futura Medium" charset="0"/>
              </a:rPr>
            </a:br>
            <a:r>
              <a:rPr lang="es-ES_tradnl" sz="3200" b="1" dirty="0" smtClean="0">
                <a:solidFill>
                  <a:srgbClr val="1C1F38"/>
                </a:solidFill>
                <a:latin typeface="Futura Medium" charset="0"/>
                <a:ea typeface="Futura Medium" charset="0"/>
                <a:cs typeface="Futura Medium" charset="0"/>
              </a:rPr>
              <a:t>DEL RECINTO FERIAL</a:t>
            </a:r>
            <a:endParaRPr lang="es-ES_tradnl" sz="2400" b="1" dirty="0">
              <a:solidFill>
                <a:srgbClr val="1C1F38"/>
              </a:solidFill>
              <a:latin typeface="Helvetica Neue" charset="0"/>
              <a:ea typeface="Helvetica Neue" charset="0"/>
              <a:cs typeface="Helvetica Neue"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2554892615"/>
              </p:ext>
            </p:extLst>
          </p:nvPr>
        </p:nvGraphicFramePr>
        <p:xfrm>
          <a:off x="693497" y="2314800"/>
          <a:ext cx="10592190" cy="2202276"/>
        </p:xfrm>
        <a:graphic>
          <a:graphicData uri="http://schemas.openxmlformats.org/drawingml/2006/table">
            <a:tbl>
              <a:tblPr>
                <a:tableStyleId>{D7AC3CCA-C797-4891-BE02-D94E43425B78}</a:tableStyleId>
              </a:tblPr>
              <a:tblGrid>
                <a:gridCol w="706146"/>
                <a:gridCol w="706146"/>
                <a:gridCol w="706146"/>
                <a:gridCol w="706146"/>
                <a:gridCol w="706146"/>
                <a:gridCol w="706146"/>
                <a:gridCol w="706146"/>
                <a:gridCol w="706146"/>
                <a:gridCol w="706146"/>
                <a:gridCol w="706146"/>
                <a:gridCol w="706146"/>
                <a:gridCol w="706146"/>
                <a:gridCol w="706146"/>
                <a:gridCol w="706146"/>
                <a:gridCol w="706146"/>
              </a:tblGrid>
              <a:tr h="550569">
                <a:tc>
                  <a:txBody>
                    <a:bodyPr/>
                    <a:lstStyle/>
                    <a:p>
                      <a:pPr algn="ctr" fontAlgn="b"/>
                      <a:r>
                        <a:rPr lang="es-ES" sz="2000" u="none" strike="noStrike" dirty="0">
                          <a:solidFill>
                            <a:schemeClr val="bg1"/>
                          </a:solidFill>
                          <a:effectLst/>
                        </a:rPr>
                        <a:t>Año</a:t>
                      </a:r>
                      <a:endParaRPr lang="es-ES" sz="2000" b="1" i="0" u="none" strike="noStrike" dirty="0">
                        <a:solidFill>
                          <a:schemeClr val="bg1"/>
                        </a:solidFill>
                        <a:effectLst/>
                        <a:latin typeface="Calibri"/>
                      </a:endParaRPr>
                    </a:p>
                  </a:txBody>
                  <a:tcPr marL="18583" marR="18583" marT="18583" marB="0" anchor="ctr">
                    <a:solidFill>
                      <a:schemeClr val="accent5">
                        <a:lumMod val="75000"/>
                      </a:schemeClr>
                    </a:solidFill>
                  </a:tcPr>
                </a:tc>
                <a:tc>
                  <a:txBody>
                    <a:bodyPr/>
                    <a:lstStyle/>
                    <a:p>
                      <a:pPr algn="ctr" fontAlgn="b"/>
                      <a:r>
                        <a:rPr lang="es-ES" sz="2000" u="none" strike="noStrike" dirty="0">
                          <a:solidFill>
                            <a:schemeClr val="bg1"/>
                          </a:solidFill>
                          <a:effectLst/>
                        </a:rPr>
                        <a:t>ENE</a:t>
                      </a:r>
                      <a:endParaRPr lang="es-ES" sz="2000" b="1" i="0" u="none" strike="noStrike" dirty="0">
                        <a:solidFill>
                          <a:schemeClr val="bg1"/>
                        </a:solidFill>
                        <a:effectLst/>
                        <a:latin typeface="Calibri"/>
                      </a:endParaRPr>
                    </a:p>
                  </a:txBody>
                  <a:tcPr marL="18583" marR="18583" marT="18583" marB="0" anchor="ctr">
                    <a:solidFill>
                      <a:schemeClr val="accent5">
                        <a:lumMod val="75000"/>
                      </a:schemeClr>
                    </a:solidFill>
                  </a:tcPr>
                </a:tc>
                <a:tc>
                  <a:txBody>
                    <a:bodyPr/>
                    <a:lstStyle/>
                    <a:p>
                      <a:pPr algn="ctr" fontAlgn="b"/>
                      <a:r>
                        <a:rPr lang="es-ES" sz="2000" u="none" strike="noStrike" dirty="0">
                          <a:solidFill>
                            <a:schemeClr val="bg1"/>
                          </a:solidFill>
                          <a:effectLst/>
                        </a:rPr>
                        <a:t>FEB</a:t>
                      </a:r>
                      <a:endParaRPr lang="es-ES" sz="2000" b="1" i="0" u="none" strike="noStrike" dirty="0">
                        <a:solidFill>
                          <a:schemeClr val="bg1"/>
                        </a:solidFill>
                        <a:effectLst/>
                        <a:latin typeface="Calibri"/>
                      </a:endParaRPr>
                    </a:p>
                  </a:txBody>
                  <a:tcPr marL="18583" marR="18583" marT="18583" marB="0" anchor="ctr">
                    <a:solidFill>
                      <a:schemeClr val="accent5">
                        <a:lumMod val="75000"/>
                      </a:schemeClr>
                    </a:solidFill>
                  </a:tcPr>
                </a:tc>
                <a:tc>
                  <a:txBody>
                    <a:bodyPr/>
                    <a:lstStyle/>
                    <a:p>
                      <a:pPr algn="ctr" fontAlgn="b"/>
                      <a:r>
                        <a:rPr lang="es-ES" sz="2000" u="none" strike="noStrike" dirty="0">
                          <a:solidFill>
                            <a:schemeClr val="bg1"/>
                          </a:solidFill>
                          <a:effectLst/>
                        </a:rPr>
                        <a:t>MAR</a:t>
                      </a:r>
                      <a:endParaRPr lang="es-ES" sz="2000" b="1" i="0" u="none" strike="noStrike" dirty="0">
                        <a:solidFill>
                          <a:schemeClr val="bg1"/>
                        </a:solidFill>
                        <a:effectLst/>
                        <a:latin typeface="Calibri"/>
                      </a:endParaRPr>
                    </a:p>
                  </a:txBody>
                  <a:tcPr marL="18583" marR="18583" marT="18583" marB="0" anchor="ctr">
                    <a:solidFill>
                      <a:schemeClr val="accent5">
                        <a:lumMod val="75000"/>
                      </a:schemeClr>
                    </a:solidFill>
                  </a:tcPr>
                </a:tc>
                <a:tc>
                  <a:txBody>
                    <a:bodyPr/>
                    <a:lstStyle/>
                    <a:p>
                      <a:pPr algn="ctr" fontAlgn="b"/>
                      <a:r>
                        <a:rPr lang="es-ES" sz="2000" u="none" strike="noStrike" dirty="0">
                          <a:solidFill>
                            <a:schemeClr val="bg1"/>
                          </a:solidFill>
                          <a:effectLst/>
                        </a:rPr>
                        <a:t>ABR</a:t>
                      </a:r>
                      <a:endParaRPr lang="es-ES" sz="2000" b="1" i="0" u="none" strike="noStrike" dirty="0">
                        <a:solidFill>
                          <a:schemeClr val="bg1"/>
                        </a:solidFill>
                        <a:effectLst/>
                        <a:latin typeface="Calibri"/>
                      </a:endParaRPr>
                    </a:p>
                  </a:txBody>
                  <a:tcPr marL="18583" marR="18583" marT="18583" marB="0" anchor="ctr">
                    <a:solidFill>
                      <a:schemeClr val="accent5">
                        <a:lumMod val="75000"/>
                      </a:schemeClr>
                    </a:solidFill>
                  </a:tcPr>
                </a:tc>
                <a:tc>
                  <a:txBody>
                    <a:bodyPr/>
                    <a:lstStyle/>
                    <a:p>
                      <a:pPr algn="ctr" fontAlgn="b"/>
                      <a:r>
                        <a:rPr lang="es-ES" sz="2000" u="none" strike="noStrike" dirty="0">
                          <a:solidFill>
                            <a:schemeClr val="bg1"/>
                          </a:solidFill>
                          <a:effectLst/>
                        </a:rPr>
                        <a:t>MAY</a:t>
                      </a:r>
                      <a:endParaRPr lang="es-ES" sz="2000" b="1" i="0" u="none" strike="noStrike" dirty="0">
                        <a:solidFill>
                          <a:schemeClr val="bg1"/>
                        </a:solidFill>
                        <a:effectLst/>
                        <a:latin typeface="Calibri"/>
                      </a:endParaRPr>
                    </a:p>
                  </a:txBody>
                  <a:tcPr marL="18583" marR="18583" marT="18583" marB="0" anchor="ctr">
                    <a:solidFill>
                      <a:schemeClr val="accent5">
                        <a:lumMod val="75000"/>
                      </a:schemeClr>
                    </a:solidFill>
                  </a:tcPr>
                </a:tc>
                <a:tc>
                  <a:txBody>
                    <a:bodyPr/>
                    <a:lstStyle/>
                    <a:p>
                      <a:pPr algn="ctr" fontAlgn="b"/>
                      <a:r>
                        <a:rPr lang="es-ES" sz="2000" u="none" strike="noStrike" dirty="0">
                          <a:solidFill>
                            <a:schemeClr val="bg1"/>
                          </a:solidFill>
                          <a:effectLst/>
                        </a:rPr>
                        <a:t>JUN</a:t>
                      </a:r>
                      <a:endParaRPr lang="es-ES" sz="2000" b="1" i="0" u="none" strike="noStrike" dirty="0">
                        <a:solidFill>
                          <a:schemeClr val="bg1"/>
                        </a:solidFill>
                        <a:effectLst/>
                        <a:latin typeface="Calibri"/>
                      </a:endParaRPr>
                    </a:p>
                  </a:txBody>
                  <a:tcPr marL="18583" marR="18583" marT="18583" marB="0" anchor="ctr">
                    <a:solidFill>
                      <a:schemeClr val="accent5">
                        <a:lumMod val="75000"/>
                      </a:schemeClr>
                    </a:solidFill>
                  </a:tcPr>
                </a:tc>
                <a:tc>
                  <a:txBody>
                    <a:bodyPr/>
                    <a:lstStyle/>
                    <a:p>
                      <a:pPr algn="ctr" fontAlgn="b"/>
                      <a:r>
                        <a:rPr lang="es-ES" sz="2000" u="none" strike="noStrike" dirty="0">
                          <a:solidFill>
                            <a:schemeClr val="bg1"/>
                          </a:solidFill>
                          <a:effectLst/>
                        </a:rPr>
                        <a:t>JUL</a:t>
                      </a:r>
                      <a:endParaRPr lang="es-ES" sz="2000" b="1" i="0" u="none" strike="noStrike" dirty="0">
                        <a:solidFill>
                          <a:schemeClr val="bg1"/>
                        </a:solidFill>
                        <a:effectLst/>
                        <a:latin typeface="Calibri"/>
                      </a:endParaRPr>
                    </a:p>
                  </a:txBody>
                  <a:tcPr marL="18583" marR="18583" marT="18583" marB="0" anchor="ctr">
                    <a:solidFill>
                      <a:schemeClr val="accent5">
                        <a:lumMod val="75000"/>
                      </a:schemeClr>
                    </a:solidFill>
                  </a:tcPr>
                </a:tc>
                <a:tc>
                  <a:txBody>
                    <a:bodyPr/>
                    <a:lstStyle/>
                    <a:p>
                      <a:pPr algn="ctr" fontAlgn="b"/>
                      <a:r>
                        <a:rPr lang="es-ES" sz="2000" u="none" strike="noStrike" dirty="0">
                          <a:solidFill>
                            <a:schemeClr val="bg1"/>
                          </a:solidFill>
                          <a:effectLst/>
                        </a:rPr>
                        <a:t>AGO</a:t>
                      </a:r>
                      <a:endParaRPr lang="es-ES" sz="2000" b="1" i="0" u="none" strike="noStrike" dirty="0">
                        <a:solidFill>
                          <a:schemeClr val="bg1"/>
                        </a:solidFill>
                        <a:effectLst/>
                        <a:latin typeface="Calibri"/>
                      </a:endParaRPr>
                    </a:p>
                  </a:txBody>
                  <a:tcPr marL="18583" marR="18583" marT="18583" marB="0" anchor="ctr">
                    <a:solidFill>
                      <a:schemeClr val="accent5">
                        <a:lumMod val="75000"/>
                      </a:schemeClr>
                    </a:solidFill>
                  </a:tcPr>
                </a:tc>
                <a:tc>
                  <a:txBody>
                    <a:bodyPr/>
                    <a:lstStyle/>
                    <a:p>
                      <a:pPr algn="ctr" fontAlgn="b"/>
                      <a:r>
                        <a:rPr lang="es-ES" sz="2000" u="none" strike="noStrike" dirty="0">
                          <a:solidFill>
                            <a:schemeClr val="bg1"/>
                          </a:solidFill>
                          <a:effectLst/>
                        </a:rPr>
                        <a:t>SEP</a:t>
                      </a:r>
                      <a:endParaRPr lang="es-ES" sz="2000" b="1" i="0" u="none" strike="noStrike" dirty="0">
                        <a:solidFill>
                          <a:schemeClr val="bg1"/>
                        </a:solidFill>
                        <a:effectLst/>
                        <a:latin typeface="Calibri"/>
                      </a:endParaRPr>
                    </a:p>
                  </a:txBody>
                  <a:tcPr marL="18583" marR="18583" marT="18583" marB="0" anchor="ctr">
                    <a:solidFill>
                      <a:schemeClr val="accent5">
                        <a:lumMod val="75000"/>
                      </a:schemeClr>
                    </a:solidFill>
                  </a:tcPr>
                </a:tc>
                <a:tc>
                  <a:txBody>
                    <a:bodyPr/>
                    <a:lstStyle/>
                    <a:p>
                      <a:pPr algn="ctr" fontAlgn="b"/>
                      <a:r>
                        <a:rPr lang="es-ES" sz="2000" u="none" strike="noStrike" dirty="0">
                          <a:solidFill>
                            <a:schemeClr val="bg1"/>
                          </a:solidFill>
                          <a:effectLst/>
                        </a:rPr>
                        <a:t>OCT</a:t>
                      </a:r>
                      <a:endParaRPr lang="es-ES" sz="2000" b="1" i="0" u="none" strike="noStrike" dirty="0">
                        <a:solidFill>
                          <a:schemeClr val="bg1"/>
                        </a:solidFill>
                        <a:effectLst/>
                        <a:latin typeface="Calibri"/>
                      </a:endParaRPr>
                    </a:p>
                  </a:txBody>
                  <a:tcPr marL="18583" marR="18583" marT="18583" marB="0" anchor="ctr">
                    <a:solidFill>
                      <a:schemeClr val="accent5">
                        <a:lumMod val="75000"/>
                      </a:schemeClr>
                    </a:solidFill>
                  </a:tcPr>
                </a:tc>
                <a:tc>
                  <a:txBody>
                    <a:bodyPr/>
                    <a:lstStyle/>
                    <a:p>
                      <a:pPr algn="ctr" fontAlgn="b"/>
                      <a:r>
                        <a:rPr lang="es-ES" sz="2000" u="none" strike="noStrike" dirty="0">
                          <a:solidFill>
                            <a:schemeClr val="bg1"/>
                          </a:solidFill>
                          <a:effectLst/>
                        </a:rPr>
                        <a:t>NOV</a:t>
                      </a:r>
                      <a:endParaRPr lang="es-ES" sz="2000" b="1" i="0" u="none" strike="noStrike" dirty="0">
                        <a:solidFill>
                          <a:schemeClr val="bg1"/>
                        </a:solidFill>
                        <a:effectLst/>
                        <a:latin typeface="Calibri"/>
                      </a:endParaRPr>
                    </a:p>
                  </a:txBody>
                  <a:tcPr marL="18583" marR="18583" marT="18583" marB="0" anchor="ctr">
                    <a:solidFill>
                      <a:schemeClr val="accent5">
                        <a:lumMod val="75000"/>
                      </a:schemeClr>
                    </a:solidFill>
                  </a:tcPr>
                </a:tc>
                <a:tc>
                  <a:txBody>
                    <a:bodyPr/>
                    <a:lstStyle/>
                    <a:p>
                      <a:pPr algn="ctr" fontAlgn="b"/>
                      <a:r>
                        <a:rPr lang="es-ES" sz="2000" u="none" strike="noStrike" dirty="0">
                          <a:solidFill>
                            <a:schemeClr val="bg1"/>
                          </a:solidFill>
                          <a:effectLst/>
                        </a:rPr>
                        <a:t>DIC</a:t>
                      </a:r>
                      <a:endParaRPr lang="es-ES" sz="2000" b="1" i="0" u="none" strike="noStrike" dirty="0">
                        <a:solidFill>
                          <a:schemeClr val="bg1"/>
                        </a:solidFill>
                        <a:effectLst/>
                        <a:latin typeface="Calibri"/>
                      </a:endParaRPr>
                    </a:p>
                  </a:txBody>
                  <a:tcPr marL="18583" marR="18583" marT="18583" marB="0" anchor="ctr">
                    <a:solidFill>
                      <a:schemeClr val="accent5">
                        <a:lumMod val="75000"/>
                      </a:schemeClr>
                    </a:solidFill>
                  </a:tcPr>
                </a:tc>
                <a:tc>
                  <a:txBody>
                    <a:bodyPr/>
                    <a:lstStyle/>
                    <a:p>
                      <a:pPr algn="ctr" fontAlgn="b"/>
                      <a:r>
                        <a:rPr lang="es-ES" sz="2000" u="none" strike="noStrike" dirty="0">
                          <a:solidFill>
                            <a:schemeClr val="bg1"/>
                          </a:solidFill>
                          <a:effectLst/>
                        </a:rPr>
                        <a:t>TOTAL</a:t>
                      </a:r>
                      <a:endParaRPr lang="es-ES" sz="2000" b="1" i="0" u="none" strike="noStrike" dirty="0">
                        <a:solidFill>
                          <a:schemeClr val="bg1"/>
                        </a:solidFill>
                        <a:effectLst/>
                        <a:latin typeface="Calibri"/>
                      </a:endParaRPr>
                    </a:p>
                  </a:txBody>
                  <a:tcPr marL="18583" marR="18583" marT="18583" marB="0" anchor="ctr">
                    <a:solidFill>
                      <a:schemeClr val="accent5">
                        <a:lumMod val="75000"/>
                      </a:schemeClr>
                    </a:solidFill>
                  </a:tcPr>
                </a:tc>
                <a:tc>
                  <a:txBody>
                    <a:bodyPr/>
                    <a:lstStyle/>
                    <a:p>
                      <a:pPr algn="ctr" fontAlgn="b"/>
                      <a:r>
                        <a:rPr lang="es-ES" sz="2000" u="none" strike="noStrike" dirty="0">
                          <a:solidFill>
                            <a:schemeClr val="bg1"/>
                          </a:solidFill>
                          <a:effectLst/>
                        </a:rPr>
                        <a:t>%</a:t>
                      </a:r>
                      <a:endParaRPr lang="es-ES" sz="2000" b="1" i="0" u="none" strike="noStrike" dirty="0">
                        <a:solidFill>
                          <a:schemeClr val="bg1"/>
                        </a:solidFill>
                        <a:effectLst/>
                        <a:latin typeface="Calibri"/>
                      </a:endParaRPr>
                    </a:p>
                  </a:txBody>
                  <a:tcPr marL="18583" marR="18583" marT="18583" marB="0" anchor="ctr">
                    <a:solidFill>
                      <a:schemeClr val="accent5">
                        <a:lumMod val="75000"/>
                      </a:schemeClr>
                    </a:solidFill>
                  </a:tcPr>
                </a:tc>
              </a:tr>
              <a:tr h="550569">
                <a:tc>
                  <a:txBody>
                    <a:bodyPr/>
                    <a:lstStyle/>
                    <a:p>
                      <a:pPr algn="ctr" fontAlgn="b"/>
                      <a:r>
                        <a:rPr lang="is-IS" sz="2000" u="none" strike="noStrike" dirty="0">
                          <a:solidFill>
                            <a:srgbClr val="FFFFFF"/>
                          </a:solidFill>
                          <a:effectLst/>
                        </a:rPr>
                        <a:t>2014</a:t>
                      </a:r>
                      <a:endParaRPr lang="is-IS" sz="2000" b="0" i="0" u="none" strike="noStrike" dirty="0">
                        <a:solidFill>
                          <a:srgbClr val="FFFFFF"/>
                        </a:solidFill>
                        <a:effectLst/>
                        <a:latin typeface="Calibri"/>
                      </a:endParaRPr>
                    </a:p>
                  </a:txBody>
                  <a:tcPr marL="18583" marR="18583" marT="18583" marB="0" anchor="ctr">
                    <a:solidFill>
                      <a:srgbClr val="2F5597"/>
                    </a:solidFill>
                  </a:tcPr>
                </a:tc>
                <a:tc>
                  <a:txBody>
                    <a:bodyPr/>
                    <a:lstStyle/>
                    <a:p>
                      <a:pPr algn="ctr" fontAlgn="b"/>
                      <a:r>
                        <a:rPr lang="es-ES" sz="2000" u="none" strike="noStrike">
                          <a:effectLst/>
                        </a:rPr>
                        <a:t>31</a:t>
                      </a:r>
                      <a:endParaRPr lang="es-ES" sz="2000" b="0" i="0" u="none" strike="noStrike">
                        <a:solidFill>
                          <a:srgbClr val="000000"/>
                        </a:solidFill>
                        <a:effectLst/>
                        <a:latin typeface="Calibri"/>
                      </a:endParaRPr>
                    </a:p>
                  </a:txBody>
                  <a:tcPr marL="18583" marR="18583" marT="18583" marB="0" anchor="ctr"/>
                </a:tc>
                <a:tc>
                  <a:txBody>
                    <a:bodyPr/>
                    <a:lstStyle/>
                    <a:p>
                      <a:pPr algn="ctr" fontAlgn="b"/>
                      <a:r>
                        <a:rPr lang="cs-CZ" sz="2000" u="none" strike="noStrike">
                          <a:effectLst/>
                        </a:rPr>
                        <a:t>21</a:t>
                      </a:r>
                      <a:endParaRPr lang="cs-CZ" sz="2000" b="0" i="0" u="none" strike="noStrike">
                        <a:solidFill>
                          <a:srgbClr val="000000"/>
                        </a:solidFill>
                        <a:effectLst/>
                        <a:latin typeface="Calibri"/>
                      </a:endParaRPr>
                    </a:p>
                  </a:txBody>
                  <a:tcPr marL="18583" marR="18583" marT="18583" marB="0" anchor="ctr"/>
                </a:tc>
                <a:tc>
                  <a:txBody>
                    <a:bodyPr/>
                    <a:lstStyle/>
                    <a:p>
                      <a:pPr algn="ctr" fontAlgn="b"/>
                      <a:r>
                        <a:rPr lang="is-IS" sz="2000" u="none" strike="noStrike">
                          <a:effectLst/>
                        </a:rPr>
                        <a:t>52</a:t>
                      </a:r>
                      <a:endParaRPr lang="is-IS" sz="2000" b="0" i="0" u="none" strike="noStrike">
                        <a:solidFill>
                          <a:srgbClr val="000000"/>
                        </a:solidFill>
                        <a:effectLst/>
                        <a:latin typeface="Calibri"/>
                      </a:endParaRPr>
                    </a:p>
                  </a:txBody>
                  <a:tcPr marL="18583" marR="18583" marT="18583" marB="0" anchor="ctr"/>
                </a:tc>
                <a:tc>
                  <a:txBody>
                    <a:bodyPr/>
                    <a:lstStyle/>
                    <a:p>
                      <a:pPr algn="ctr" fontAlgn="b"/>
                      <a:r>
                        <a:rPr lang="is-IS" sz="2000" u="none" strike="noStrike">
                          <a:effectLst/>
                        </a:rPr>
                        <a:t>63</a:t>
                      </a:r>
                      <a:endParaRPr lang="is-IS" sz="2000" b="0" i="0" u="none" strike="noStrike">
                        <a:solidFill>
                          <a:srgbClr val="000000"/>
                        </a:solidFill>
                        <a:effectLst/>
                        <a:latin typeface="Calibri"/>
                      </a:endParaRPr>
                    </a:p>
                  </a:txBody>
                  <a:tcPr marL="18583" marR="18583" marT="18583" marB="0" anchor="ctr"/>
                </a:tc>
                <a:tc>
                  <a:txBody>
                    <a:bodyPr/>
                    <a:lstStyle/>
                    <a:p>
                      <a:pPr algn="ctr" fontAlgn="b"/>
                      <a:r>
                        <a:rPr lang="fi-FI" sz="2000" u="none" strike="noStrike" dirty="0">
                          <a:effectLst/>
                        </a:rPr>
                        <a:t>102</a:t>
                      </a:r>
                      <a:endParaRPr lang="fi-FI" sz="2000" b="0" i="0" u="none" strike="noStrike" dirty="0">
                        <a:solidFill>
                          <a:srgbClr val="000000"/>
                        </a:solidFill>
                        <a:effectLst/>
                        <a:latin typeface="Calibri"/>
                      </a:endParaRPr>
                    </a:p>
                  </a:txBody>
                  <a:tcPr marL="18583" marR="18583" marT="18583" marB="0" anchor="ctr"/>
                </a:tc>
                <a:tc>
                  <a:txBody>
                    <a:bodyPr/>
                    <a:lstStyle/>
                    <a:p>
                      <a:pPr algn="ctr" fontAlgn="b"/>
                      <a:r>
                        <a:rPr lang="is-IS" sz="2000" u="none" strike="noStrike">
                          <a:effectLst/>
                        </a:rPr>
                        <a:t>66</a:t>
                      </a:r>
                      <a:endParaRPr lang="is-IS" sz="2000" b="0" i="0" u="none" strike="noStrike">
                        <a:solidFill>
                          <a:srgbClr val="000000"/>
                        </a:solidFill>
                        <a:effectLst/>
                        <a:latin typeface="Calibri"/>
                      </a:endParaRPr>
                    </a:p>
                  </a:txBody>
                  <a:tcPr marL="18583" marR="18583" marT="18583" marB="0" anchor="ctr"/>
                </a:tc>
                <a:tc>
                  <a:txBody>
                    <a:bodyPr/>
                    <a:lstStyle/>
                    <a:p>
                      <a:pPr algn="ctr" fontAlgn="b"/>
                      <a:r>
                        <a:rPr lang="es-ES" sz="2000" u="none" strike="noStrike">
                          <a:effectLst/>
                        </a:rPr>
                        <a:t>35</a:t>
                      </a:r>
                      <a:endParaRPr lang="es-ES" sz="2000" b="0" i="0" u="none" strike="noStrike">
                        <a:solidFill>
                          <a:srgbClr val="000000"/>
                        </a:solidFill>
                        <a:effectLst/>
                        <a:latin typeface="Calibri"/>
                      </a:endParaRPr>
                    </a:p>
                  </a:txBody>
                  <a:tcPr marL="18583" marR="18583" marT="18583" marB="0" anchor="ctr"/>
                </a:tc>
                <a:tc>
                  <a:txBody>
                    <a:bodyPr/>
                    <a:lstStyle/>
                    <a:p>
                      <a:pPr algn="ctr" fontAlgn="b"/>
                      <a:r>
                        <a:rPr lang="is-IS" sz="2000" u="none" strike="noStrike" dirty="0">
                          <a:effectLst/>
                        </a:rPr>
                        <a:t>293</a:t>
                      </a:r>
                      <a:endParaRPr lang="is-IS" sz="2000" b="0" i="0" u="none" strike="noStrike" dirty="0">
                        <a:solidFill>
                          <a:srgbClr val="000000"/>
                        </a:solidFill>
                        <a:effectLst/>
                        <a:latin typeface="Calibri"/>
                      </a:endParaRPr>
                    </a:p>
                  </a:txBody>
                  <a:tcPr marL="18583" marR="18583" marT="18583" marB="0" anchor="ctr"/>
                </a:tc>
                <a:tc>
                  <a:txBody>
                    <a:bodyPr/>
                    <a:lstStyle/>
                    <a:p>
                      <a:pPr algn="ctr" fontAlgn="b"/>
                      <a:r>
                        <a:rPr lang="cs-CZ" sz="2000" u="none" strike="noStrike">
                          <a:effectLst/>
                        </a:rPr>
                        <a:t>97</a:t>
                      </a:r>
                      <a:endParaRPr lang="cs-CZ" sz="2000" b="0" i="0" u="none" strike="noStrike">
                        <a:solidFill>
                          <a:srgbClr val="000000"/>
                        </a:solidFill>
                        <a:effectLst/>
                        <a:latin typeface="Calibri"/>
                      </a:endParaRPr>
                    </a:p>
                  </a:txBody>
                  <a:tcPr marL="18583" marR="18583" marT="18583" marB="0" anchor="ctr"/>
                </a:tc>
                <a:tc>
                  <a:txBody>
                    <a:bodyPr/>
                    <a:lstStyle/>
                    <a:p>
                      <a:pPr algn="ctr" fontAlgn="b"/>
                      <a:r>
                        <a:rPr lang="cs-CZ" sz="2000" u="none" strike="noStrike">
                          <a:effectLst/>
                        </a:rPr>
                        <a:t>111</a:t>
                      </a:r>
                      <a:endParaRPr lang="cs-CZ" sz="2000" b="0" i="0" u="none" strike="noStrike">
                        <a:solidFill>
                          <a:srgbClr val="000000"/>
                        </a:solidFill>
                        <a:effectLst/>
                        <a:latin typeface="Calibri"/>
                      </a:endParaRPr>
                    </a:p>
                  </a:txBody>
                  <a:tcPr marL="18583" marR="18583" marT="18583" marB="0" anchor="ctr"/>
                </a:tc>
                <a:tc>
                  <a:txBody>
                    <a:bodyPr/>
                    <a:lstStyle/>
                    <a:p>
                      <a:pPr algn="ctr" fontAlgn="b"/>
                      <a:r>
                        <a:rPr lang="ru-RU" sz="2000" u="none" strike="noStrike">
                          <a:effectLst/>
                        </a:rPr>
                        <a:t>74</a:t>
                      </a:r>
                      <a:endParaRPr lang="ru-RU" sz="2000" b="0" i="0" u="none" strike="noStrike">
                        <a:solidFill>
                          <a:srgbClr val="000000"/>
                        </a:solidFill>
                        <a:effectLst/>
                        <a:latin typeface="Calibri"/>
                      </a:endParaRPr>
                    </a:p>
                  </a:txBody>
                  <a:tcPr marL="18583" marR="18583" marT="18583" marB="0" anchor="ctr"/>
                </a:tc>
                <a:tc>
                  <a:txBody>
                    <a:bodyPr/>
                    <a:lstStyle/>
                    <a:p>
                      <a:pPr algn="ctr" fontAlgn="b"/>
                      <a:r>
                        <a:rPr lang="es-ES" sz="2000" u="none" strike="noStrike" dirty="0">
                          <a:effectLst/>
                        </a:rPr>
                        <a:t>84</a:t>
                      </a:r>
                      <a:endParaRPr lang="es-ES" sz="2000" b="0" i="0" u="none" strike="noStrike" dirty="0">
                        <a:solidFill>
                          <a:srgbClr val="000000"/>
                        </a:solidFill>
                        <a:effectLst/>
                        <a:latin typeface="Calibri"/>
                      </a:endParaRPr>
                    </a:p>
                  </a:txBody>
                  <a:tcPr marL="18583" marR="18583" marT="18583" marB="0" anchor="ctr"/>
                </a:tc>
                <a:tc>
                  <a:txBody>
                    <a:bodyPr/>
                    <a:lstStyle/>
                    <a:p>
                      <a:pPr algn="ctr" fontAlgn="b"/>
                      <a:r>
                        <a:rPr lang="fi-FI" sz="2000" u="none" strike="noStrike" dirty="0">
                          <a:effectLst/>
                        </a:rPr>
                        <a:t>1029</a:t>
                      </a:r>
                      <a:endParaRPr lang="fi-FI" sz="2000" b="0" i="0" u="none" strike="noStrike" dirty="0">
                        <a:solidFill>
                          <a:srgbClr val="000000"/>
                        </a:solidFill>
                        <a:effectLst/>
                        <a:latin typeface="Calibri"/>
                      </a:endParaRPr>
                    </a:p>
                  </a:txBody>
                  <a:tcPr marL="18583" marR="18583" marT="18583" marB="0" anchor="ctr"/>
                </a:tc>
                <a:tc>
                  <a:txBody>
                    <a:bodyPr/>
                    <a:lstStyle/>
                    <a:p>
                      <a:pPr algn="ctr" fontAlgn="ctr"/>
                      <a:r>
                        <a:rPr lang="hr-HR" sz="2000" u="none" strike="noStrike">
                          <a:effectLst/>
                        </a:rPr>
                        <a:t>23.82</a:t>
                      </a:r>
                      <a:endParaRPr lang="hr-HR" sz="2000" b="0" i="0" u="none" strike="noStrike">
                        <a:solidFill>
                          <a:srgbClr val="000000"/>
                        </a:solidFill>
                        <a:effectLst/>
                        <a:latin typeface="Calibri"/>
                      </a:endParaRPr>
                    </a:p>
                  </a:txBody>
                  <a:tcPr marL="18583" marR="18583" marT="18583" marB="0" anchor="ctr"/>
                </a:tc>
              </a:tr>
              <a:tr h="550569">
                <a:tc>
                  <a:txBody>
                    <a:bodyPr/>
                    <a:lstStyle/>
                    <a:p>
                      <a:pPr algn="ctr" fontAlgn="b"/>
                      <a:r>
                        <a:rPr lang="is-IS" sz="2000" u="none" strike="noStrike" dirty="0">
                          <a:solidFill>
                            <a:srgbClr val="FFFFFF"/>
                          </a:solidFill>
                          <a:effectLst/>
                        </a:rPr>
                        <a:t>2015</a:t>
                      </a:r>
                      <a:endParaRPr lang="is-IS" sz="2000" b="0" i="0" u="none" strike="noStrike" dirty="0">
                        <a:solidFill>
                          <a:srgbClr val="FFFFFF"/>
                        </a:solidFill>
                        <a:effectLst/>
                        <a:latin typeface="Calibri"/>
                      </a:endParaRPr>
                    </a:p>
                  </a:txBody>
                  <a:tcPr marL="18583" marR="18583" marT="18583" marB="0" anchor="ctr">
                    <a:solidFill>
                      <a:srgbClr val="2F5597"/>
                    </a:solidFill>
                  </a:tcPr>
                </a:tc>
                <a:tc>
                  <a:txBody>
                    <a:bodyPr/>
                    <a:lstStyle/>
                    <a:p>
                      <a:pPr algn="ctr" fontAlgn="b"/>
                      <a:r>
                        <a:rPr lang="is-IS" sz="2000" u="none" strike="noStrike" dirty="0">
                          <a:effectLst/>
                        </a:rPr>
                        <a:t>32</a:t>
                      </a:r>
                      <a:endParaRPr lang="is-IS" sz="2000" b="0" i="0" u="none" strike="noStrike" dirty="0">
                        <a:solidFill>
                          <a:srgbClr val="000000"/>
                        </a:solidFill>
                        <a:effectLst/>
                        <a:latin typeface="Calibri"/>
                      </a:endParaRPr>
                    </a:p>
                  </a:txBody>
                  <a:tcPr marL="18583" marR="18583" marT="18583" marB="0" anchor="ctr"/>
                </a:tc>
                <a:tc>
                  <a:txBody>
                    <a:bodyPr/>
                    <a:lstStyle/>
                    <a:p>
                      <a:pPr algn="ctr" fontAlgn="b"/>
                      <a:r>
                        <a:rPr lang="is-IS" sz="2000" u="none" strike="noStrike" dirty="0">
                          <a:effectLst/>
                        </a:rPr>
                        <a:t>236</a:t>
                      </a:r>
                      <a:endParaRPr lang="is-IS" sz="2000" b="0" i="0" u="none" strike="noStrike" dirty="0">
                        <a:solidFill>
                          <a:srgbClr val="000000"/>
                        </a:solidFill>
                        <a:effectLst/>
                        <a:latin typeface="Calibri"/>
                      </a:endParaRPr>
                    </a:p>
                  </a:txBody>
                  <a:tcPr marL="18583" marR="18583" marT="18583" marB="0" anchor="ctr"/>
                </a:tc>
                <a:tc>
                  <a:txBody>
                    <a:bodyPr/>
                    <a:lstStyle/>
                    <a:p>
                      <a:pPr algn="ctr" fontAlgn="b"/>
                      <a:r>
                        <a:rPr lang="is-IS" sz="2000" u="none" strike="noStrike">
                          <a:effectLst/>
                        </a:rPr>
                        <a:t>218</a:t>
                      </a:r>
                      <a:endParaRPr lang="is-IS" sz="2000" b="0" i="0" u="none" strike="noStrike">
                        <a:solidFill>
                          <a:srgbClr val="000000"/>
                        </a:solidFill>
                        <a:effectLst/>
                        <a:latin typeface="Calibri"/>
                      </a:endParaRPr>
                    </a:p>
                  </a:txBody>
                  <a:tcPr marL="18583" marR="18583" marT="18583" marB="0" anchor="ctr"/>
                </a:tc>
                <a:tc>
                  <a:txBody>
                    <a:bodyPr/>
                    <a:lstStyle/>
                    <a:p>
                      <a:pPr algn="ctr" fontAlgn="b"/>
                      <a:r>
                        <a:rPr lang="is-IS" sz="2000" u="none" strike="noStrike" dirty="0">
                          <a:effectLst/>
                        </a:rPr>
                        <a:t>105</a:t>
                      </a:r>
                      <a:endParaRPr lang="is-IS" sz="2000" b="0" i="0" u="none" strike="noStrike" dirty="0">
                        <a:solidFill>
                          <a:srgbClr val="000000"/>
                        </a:solidFill>
                        <a:effectLst/>
                        <a:latin typeface="Calibri"/>
                      </a:endParaRPr>
                    </a:p>
                  </a:txBody>
                  <a:tcPr marL="18583" marR="18583" marT="18583" marB="0" anchor="ctr"/>
                </a:tc>
                <a:tc>
                  <a:txBody>
                    <a:bodyPr/>
                    <a:lstStyle/>
                    <a:p>
                      <a:pPr algn="ctr" fontAlgn="b"/>
                      <a:r>
                        <a:rPr lang="es-ES" sz="2000" u="none" strike="noStrike">
                          <a:effectLst/>
                        </a:rPr>
                        <a:t>53</a:t>
                      </a:r>
                      <a:endParaRPr lang="es-ES" sz="2000" b="0" i="0" u="none" strike="noStrike">
                        <a:solidFill>
                          <a:srgbClr val="000000"/>
                        </a:solidFill>
                        <a:effectLst/>
                        <a:latin typeface="Calibri"/>
                      </a:endParaRPr>
                    </a:p>
                  </a:txBody>
                  <a:tcPr marL="18583" marR="18583" marT="18583" marB="0" anchor="ctr"/>
                </a:tc>
                <a:tc>
                  <a:txBody>
                    <a:bodyPr/>
                    <a:lstStyle/>
                    <a:p>
                      <a:pPr algn="ctr" fontAlgn="b"/>
                      <a:r>
                        <a:rPr lang="is-IS" sz="2000" u="none" strike="noStrike" dirty="0">
                          <a:effectLst/>
                        </a:rPr>
                        <a:t>63</a:t>
                      </a:r>
                      <a:endParaRPr lang="is-IS" sz="2000" b="0" i="0" u="none" strike="noStrike" dirty="0">
                        <a:solidFill>
                          <a:srgbClr val="000000"/>
                        </a:solidFill>
                        <a:effectLst/>
                        <a:latin typeface="Calibri"/>
                      </a:endParaRPr>
                    </a:p>
                  </a:txBody>
                  <a:tcPr marL="18583" marR="18583" marT="18583" marB="0" anchor="ctr"/>
                </a:tc>
                <a:tc>
                  <a:txBody>
                    <a:bodyPr/>
                    <a:lstStyle/>
                    <a:p>
                      <a:pPr algn="ctr" fontAlgn="b"/>
                      <a:r>
                        <a:rPr lang="is-IS" sz="2000" u="none" strike="noStrike">
                          <a:effectLst/>
                        </a:rPr>
                        <a:t>66</a:t>
                      </a:r>
                      <a:endParaRPr lang="is-IS" sz="2000" b="0" i="0" u="none" strike="noStrike">
                        <a:solidFill>
                          <a:srgbClr val="000000"/>
                        </a:solidFill>
                        <a:effectLst/>
                        <a:latin typeface="Calibri"/>
                      </a:endParaRPr>
                    </a:p>
                  </a:txBody>
                  <a:tcPr marL="18583" marR="18583" marT="18583" marB="0" anchor="ctr"/>
                </a:tc>
                <a:tc>
                  <a:txBody>
                    <a:bodyPr/>
                    <a:lstStyle/>
                    <a:p>
                      <a:pPr algn="ctr" fontAlgn="b"/>
                      <a:r>
                        <a:rPr lang="is-IS" sz="2000" u="none" strike="noStrike">
                          <a:effectLst/>
                        </a:rPr>
                        <a:t>243</a:t>
                      </a:r>
                      <a:endParaRPr lang="is-IS" sz="2000" b="0" i="0" u="none" strike="noStrike">
                        <a:solidFill>
                          <a:srgbClr val="000000"/>
                        </a:solidFill>
                        <a:effectLst/>
                        <a:latin typeface="Calibri"/>
                      </a:endParaRPr>
                    </a:p>
                  </a:txBody>
                  <a:tcPr marL="18583" marR="18583" marT="18583" marB="0" anchor="ctr"/>
                </a:tc>
                <a:tc>
                  <a:txBody>
                    <a:bodyPr/>
                    <a:lstStyle/>
                    <a:p>
                      <a:pPr algn="ctr" fontAlgn="b"/>
                      <a:r>
                        <a:rPr lang="cs-CZ" sz="2000" u="none" strike="noStrike" dirty="0">
                          <a:effectLst/>
                        </a:rPr>
                        <a:t>83</a:t>
                      </a:r>
                      <a:endParaRPr lang="cs-CZ" sz="2000" b="0" i="0" u="none" strike="noStrike" dirty="0">
                        <a:solidFill>
                          <a:srgbClr val="000000"/>
                        </a:solidFill>
                        <a:effectLst/>
                        <a:latin typeface="Calibri"/>
                      </a:endParaRPr>
                    </a:p>
                  </a:txBody>
                  <a:tcPr marL="18583" marR="18583" marT="18583" marB="0" anchor="ctr"/>
                </a:tc>
                <a:tc>
                  <a:txBody>
                    <a:bodyPr/>
                    <a:lstStyle/>
                    <a:p>
                      <a:pPr algn="ctr" fontAlgn="b"/>
                      <a:r>
                        <a:rPr lang="cs-CZ" sz="2000" u="none" strike="noStrike" dirty="0">
                          <a:effectLst/>
                        </a:rPr>
                        <a:t>116</a:t>
                      </a:r>
                      <a:endParaRPr lang="cs-CZ" sz="2000" b="0" i="0" u="none" strike="noStrike" dirty="0">
                        <a:solidFill>
                          <a:srgbClr val="000000"/>
                        </a:solidFill>
                        <a:effectLst/>
                        <a:latin typeface="Calibri"/>
                      </a:endParaRPr>
                    </a:p>
                  </a:txBody>
                  <a:tcPr marL="18583" marR="18583" marT="18583" marB="0" anchor="ctr"/>
                </a:tc>
                <a:tc>
                  <a:txBody>
                    <a:bodyPr/>
                    <a:lstStyle/>
                    <a:p>
                      <a:pPr algn="ctr" fontAlgn="b"/>
                      <a:r>
                        <a:rPr lang="es-ES" sz="2000" u="none" strike="noStrike" dirty="0">
                          <a:effectLst/>
                        </a:rPr>
                        <a:t>98</a:t>
                      </a:r>
                      <a:endParaRPr lang="es-ES" sz="2000" b="0" i="0" u="none" strike="noStrike" dirty="0">
                        <a:solidFill>
                          <a:srgbClr val="000000"/>
                        </a:solidFill>
                        <a:effectLst/>
                        <a:latin typeface="Calibri"/>
                      </a:endParaRPr>
                    </a:p>
                  </a:txBody>
                  <a:tcPr marL="18583" marR="18583" marT="18583" marB="0" anchor="ctr"/>
                </a:tc>
                <a:tc>
                  <a:txBody>
                    <a:bodyPr/>
                    <a:lstStyle/>
                    <a:p>
                      <a:pPr algn="ctr" fontAlgn="b"/>
                      <a:r>
                        <a:rPr lang="es-ES" sz="2000" u="none" strike="noStrike" dirty="0">
                          <a:effectLst/>
                        </a:rPr>
                        <a:t>88</a:t>
                      </a:r>
                      <a:endParaRPr lang="es-ES" sz="2000" b="0" i="0" u="none" strike="noStrike" dirty="0">
                        <a:solidFill>
                          <a:srgbClr val="000000"/>
                        </a:solidFill>
                        <a:effectLst/>
                        <a:latin typeface="Calibri"/>
                      </a:endParaRPr>
                    </a:p>
                  </a:txBody>
                  <a:tcPr marL="18583" marR="18583" marT="18583" marB="0" anchor="ctr"/>
                </a:tc>
                <a:tc>
                  <a:txBody>
                    <a:bodyPr/>
                    <a:lstStyle/>
                    <a:p>
                      <a:pPr algn="ctr" fontAlgn="b"/>
                      <a:r>
                        <a:rPr lang="is-IS" sz="2000" u="none" strike="noStrike" dirty="0">
                          <a:effectLst/>
                        </a:rPr>
                        <a:t>1401</a:t>
                      </a:r>
                      <a:endParaRPr lang="is-IS" sz="2000" b="0" i="0" u="none" strike="noStrike" dirty="0">
                        <a:solidFill>
                          <a:srgbClr val="000000"/>
                        </a:solidFill>
                        <a:effectLst/>
                        <a:latin typeface="Calibri"/>
                      </a:endParaRPr>
                    </a:p>
                  </a:txBody>
                  <a:tcPr marL="18583" marR="18583" marT="18583" marB="0" anchor="ctr"/>
                </a:tc>
                <a:tc>
                  <a:txBody>
                    <a:bodyPr/>
                    <a:lstStyle/>
                    <a:p>
                      <a:pPr algn="ctr" fontAlgn="ctr"/>
                      <a:r>
                        <a:rPr lang="hr-HR" sz="2000" u="none" strike="noStrike" dirty="0">
                          <a:effectLst/>
                        </a:rPr>
                        <a:t>32.43</a:t>
                      </a:r>
                      <a:endParaRPr lang="hr-HR" sz="2000" b="0" i="0" u="none" strike="noStrike" dirty="0">
                        <a:solidFill>
                          <a:srgbClr val="000000"/>
                        </a:solidFill>
                        <a:effectLst/>
                        <a:latin typeface="Calibri"/>
                      </a:endParaRPr>
                    </a:p>
                  </a:txBody>
                  <a:tcPr marL="18583" marR="18583" marT="18583" marB="0" anchor="ctr"/>
                </a:tc>
              </a:tr>
              <a:tr h="550569">
                <a:tc>
                  <a:txBody>
                    <a:bodyPr/>
                    <a:lstStyle/>
                    <a:p>
                      <a:pPr algn="ctr" fontAlgn="b"/>
                      <a:r>
                        <a:rPr lang="is-IS" sz="2000" u="none" strike="noStrike" dirty="0">
                          <a:solidFill>
                            <a:srgbClr val="FFFFFF"/>
                          </a:solidFill>
                          <a:effectLst/>
                        </a:rPr>
                        <a:t>2016</a:t>
                      </a:r>
                      <a:endParaRPr lang="is-IS" sz="2000" b="0" i="0" u="none" strike="noStrike" dirty="0">
                        <a:solidFill>
                          <a:srgbClr val="FFFFFF"/>
                        </a:solidFill>
                        <a:effectLst/>
                        <a:latin typeface="Calibri"/>
                      </a:endParaRPr>
                    </a:p>
                  </a:txBody>
                  <a:tcPr marL="18583" marR="18583" marT="18583" marB="0" anchor="ctr">
                    <a:solidFill>
                      <a:srgbClr val="2F5597"/>
                    </a:solidFill>
                  </a:tcPr>
                </a:tc>
                <a:tc>
                  <a:txBody>
                    <a:bodyPr/>
                    <a:lstStyle/>
                    <a:p>
                      <a:pPr algn="ctr" fontAlgn="b"/>
                      <a:r>
                        <a:rPr lang="cs-CZ" sz="2000" u="none" strike="noStrike">
                          <a:effectLst/>
                        </a:rPr>
                        <a:t>49</a:t>
                      </a:r>
                      <a:endParaRPr lang="cs-CZ" sz="2000" b="0" i="0" u="none" strike="noStrike">
                        <a:solidFill>
                          <a:srgbClr val="000000"/>
                        </a:solidFill>
                        <a:effectLst/>
                        <a:latin typeface="Calibri"/>
                      </a:endParaRPr>
                    </a:p>
                  </a:txBody>
                  <a:tcPr marL="18583" marR="18583" marT="18583" marB="0" anchor="ctr"/>
                </a:tc>
                <a:tc>
                  <a:txBody>
                    <a:bodyPr/>
                    <a:lstStyle/>
                    <a:p>
                      <a:pPr algn="ctr" fontAlgn="b"/>
                      <a:r>
                        <a:rPr lang="is-IS" sz="2000" u="none" strike="noStrike">
                          <a:effectLst/>
                        </a:rPr>
                        <a:t>66</a:t>
                      </a:r>
                      <a:endParaRPr lang="is-IS" sz="2000" b="0" i="0" u="none" strike="noStrike">
                        <a:solidFill>
                          <a:srgbClr val="000000"/>
                        </a:solidFill>
                        <a:effectLst/>
                        <a:latin typeface="Calibri"/>
                      </a:endParaRPr>
                    </a:p>
                  </a:txBody>
                  <a:tcPr marL="18583" marR="18583" marT="18583" marB="0" anchor="ctr"/>
                </a:tc>
                <a:tc>
                  <a:txBody>
                    <a:bodyPr/>
                    <a:lstStyle/>
                    <a:p>
                      <a:pPr algn="ctr" fontAlgn="b"/>
                      <a:r>
                        <a:rPr lang="es-ES" sz="2000" u="none" strike="noStrike">
                          <a:effectLst/>
                        </a:rPr>
                        <a:t>176</a:t>
                      </a:r>
                      <a:endParaRPr lang="es-ES" sz="2000" b="0" i="0" u="none" strike="noStrike">
                        <a:solidFill>
                          <a:srgbClr val="000000"/>
                        </a:solidFill>
                        <a:effectLst/>
                        <a:latin typeface="Calibri"/>
                      </a:endParaRPr>
                    </a:p>
                  </a:txBody>
                  <a:tcPr marL="18583" marR="18583" marT="18583" marB="0" anchor="ctr"/>
                </a:tc>
                <a:tc>
                  <a:txBody>
                    <a:bodyPr/>
                    <a:lstStyle/>
                    <a:p>
                      <a:pPr algn="ctr" fontAlgn="b"/>
                      <a:r>
                        <a:rPr lang="cs-CZ" sz="2000" u="none" strike="noStrike">
                          <a:effectLst/>
                        </a:rPr>
                        <a:t>118</a:t>
                      </a:r>
                      <a:endParaRPr lang="cs-CZ" sz="2000" b="0" i="0" u="none" strike="noStrike">
                        <a:solidFill>
                          <a:srgbClr val="000000"/>
                        </a:solidFill>
                        <a:effectLst/>
                        <a:latin typeface="Calibri"/>
                      </a:endParaRPr>
                    </a:p>
                  </a:txBody>
                  <a:tcPr marL="18583" marR="18583" marT="18583" marB="0" anchor="ctr"/>
                </a:tc>
                <a:tc>
                  <a:txBody>
                    <a:bodyPr/>
                    <a:lstStyle/>
                    <a:p>
                      <a:pPr algn="ctr" fontAlgn="b"/>
                      <a:r>
                        <a:rPr lang="es-ES" sz="2000" u="none" strike="noStrike">
                          <a:effectLst/>
                        </a:rPr>
                        <a:t>170</a:t>
                      </a:r>
                      <a:endParaRPr lang="es-ES" sz="2000" b="0" i="0" u="none" strike="noStrike">
                        <a:solidFill>
                          <a:srgbClr val="000000"/>
                        </a:solidFill>
                        <a:effectLst/>
                        <a:latin typeface="Calibri"/>
                      </a:endParaRPr>
                    </a:p>
                  </a:txBody>
                  <a:tcPr marL="18583" marR="18583" marT="18583" marB="0" anchor="ctr"/>
                </a:tc>
                <a:tc>
                  <a:txBody>
                    <a:bodyPr/>
                    <a:lstStyle/>
                    <a:p>
                      <a:pPr algn="ctr" fontAlgn="b"/>
                      <a:r>
                        <a:rPr lang="is-IS" sz="2000" u="none" strike="noStrike" dirty="0">
                          <a:effectLst/>
                        </a:rPr>
                        <a:t>132</a:t>
                      </a:r>
                      <a:endParaRPr lang="is-IS" sz="2000" b="0" i="0" u="none" strike="noStrike" dirty="0">
                        <a:solidFill>
                          <a:srgbClr val="000000"/>
                        </a:solidFill>
                        <a:effectLst/>
                        <a:latin typeface="Calibri"/>
                      </a:endParaRPr>
                    </a:p>
                  </a:txBody>
                  <a:tcPr marL="18583" marR="18583" marT="18583" marB="0" anchor="ctr"/>
                </a:tc>
                <a:tc>
                  <a:txBody>
                    <a:bodyPr/>
                    <a:lstStyle/>
                    <a:p>
                      <a:pPr algn="ctr" fontAlgn="b"/>
                      <a:r>
                        <a:rPr lang="cs-CZ" sz="2000" u="none" strike="noStrike">
                          <a:effectLst/>
                        </a:rPr>
                        <a:t>183</a:t>
                      </a:r>
                      <a:endParaRPr lang="cs-CZ" sz="2000" b="0" i="0" u="none" strike="noStrike">
                        <a:solidFill>
                          <a:srgbClr val="000000"/>
                        </a:solidFill>
                        <a:effectLst/>
                        <a:latin typeface="Calibri"/>
                      </a:endParaRPr>
                    </a:p>
                  </a:txBody>
                  <a:tcPr marL="18583" marR="18583" marT="18583" marB="0" anchor="ctr"/>
                </a:tc>
                <a:tc>
                  <a:txBody>
                    <a:bodyPr/>
                    <a:lstStyle/>
                    <a:p>
                      <a:pPr algn="ctr" fontAlgn="b"/>
                      <a:r>
                        <a:rPr lang="is-IS" sz="2000" u="none" strike="noStrike">
                          <a:effectLst/>
                        </a:rPr>
                        <a:t>256</a:t>
                      </a:r>
                      <a:endParaRPr lang="is-IS" sz="2000" b="0" i="0" u="none" strike="noStrike">
                        <a:solidFill>
                          <a:srgbClr val="000000"/>
                        </a:solidFill>
                        <a:effectLst/>
                        <a:latin typeface="Calibri"/>
                      </a:endParaRPr>
                    </a:p>
                  </a:txBody>
                  <a:tcPr marL="18583" marR="18583" marT="18583" marB="0" anchor="ctr"/>
                </a:tc>
                <a:tc>
                  <a:txBody>
                    <a:bodyPr/>
                    <a:lstStyle/>
                    <a:p>
                      <a:pPr algn="ctr" fontAlgn="b"/>
                      <a:r>
                        <a:rPr lang="is-IS" sz="2000" u="none" strike="noStrike">
                          <a:effectLst/>
                        </a:rPr>
                        <a:t>131</a:t>
                      </a:r>
                      <a:endParaRPr lang="is-IS" sz="2000" b="0" i="0" u="none" strike="noStrike">
                        <a:solidFill>
                          <a:srgbClr val="000000"/>
                        </a:solidFill>
                        <a:effectLst/>
                        <a:latin typeface="Calibri"/>
                      </a:endParaRPr>
                    </a:p>
                  </a:txBody>
                  <a:tcPr marL="18583" marR="18583" marT="18583" marB="0" anchor="ctr"/>
                </a:tc>
                <a:tc>
                  <a:txBody>
                    <a:bodyPr/>
                    <a:lstStyle/>
                    <a:p>
                      <a:pPr algn="ctr" fontAlgn="b"/>
                      <a:r>
                        <a:rPr lang="is-IS" sz="2000" u="none" strike="noStrike">
                          <a:effectLst/>
                        </a:rPr>
                        <a:t>209</a:t>
                      </a:r>
                      <a:endParaRPr lang="is-IS" sz="2000" b="0" i="0" u="none" strike="noStrike">
                        <a:solidFill>
                          <a:srgbClr val="000000"/>
                        </a:solidFill>
                        <a:effectLst/>
                        <a:latin typeface="Calibri"/>
                      </a:endParaRPr>
                    </a:p>
                  </a:txBody>
                  <a:tcPr marL="18583" marR="18583" marT="18583" marB="0" anchor="ctr"/>
                </a:tc>
                <a:tc>
                  <a:txBody>
                    <a:bodyPr/>
                    <a:lstStyle/>
                    <a:p>
                      <a:pPr algn="ctr" fontAlgn="b"/>
                      <a:r>
                        <a:rPr lang="is-IS" sz="2000" u="none" strike="noStrike" dirty="0">
                          <a:effectLst/>
                        </a:rPr>
                        <a:t>127</a:t>
                      </a:r>
                      <a:endParaRPr lang="is-IS" sz="2000" b="0" i="0" u="none" strike="noStrike" dirty="0">
                        <a:solidFill>
                          <a:srgbClr val="000000"/>
                        </a:solidFill>
                        <a:effectLst/>
                        <a:latin typeface="Calibri"/>
                      </a:endParaRPr>
                    </a:p>
                  </a:txBody>
                  <a:tcPr marL="18583" marR="18583" marT="18583" marB="0" anchor="ctr"/>
                </a:tc>
                <a:tc>
                  <a:txBody>
                    <a:bodyPr/>
                    <a:lstStyle/>
                    <a:p>
                      <a:pPr algn="ctr" fontAlgn="b"/>
                      <a:r>
                        <a:rPr lang="es-ES" sz="2000" u="none" strike="noStrike" dirty="0">
                          <a:effectLst/>
                        </a:rPr>
                        <a:t>146</a:t>
                      </a:r>
                      <a:endParaRPr lang="es-ES" sz="2000" b="0" i="0" u="none" strike="noStrike" dirty="0">
                        <a:solidFill>
                          <a:srgbClr val="000000"/>
                        </a:solidFill>
                        <a:effectLst/>
                        <a:latin typeface="Calibri"/>
                      </a:endParaRPr>
                    </a:p>
                  </a:txBody>
                  <a:tcPr marL="18583" marR="18583" marT="18583" marB="0" anchor="ctr"/>
                </a:tc>
                <a:tc>
                  <a:txBody>
                    <a:bodyPr/>
                    <a:lstStyle/>
                    <a:p>
                      <a:pPr algn="ctr" fontAlgn="b"/>
                      <a:r>
                        <a:rPr lang="is-IS" sz="2000" u="none" strike="noStrike" dirty="0">
                          <a:effectLst/>
                        </a:rPr>
                        <a:t>1763</a:t>
                      </a:r>
                      <a:endParaRPr lang="is-IS" sz="2000" b="0" i="0" u="none" strike="noStrike" dirty="0">
                        <a:solidFill>
                          <a:srgbClr val="000000"/>
                        </a:solidFill>
                        <a:effectLst/>
                        <a:latin typeface="Calibri"/>
                      </a:endParaRPr>
                    </a:p>
                  </a:txBody>
                  <a:tcPr marL="18583" marR="18583" marT="18583" marB="0" anchor="ctr"/>
                </a:tc>
                <a:tc>
                  <a:txBody>
                    <a:bodyPr/>
                    <a:lstStyle/>
                    <a:p>
                      <a:pPr algn="ctr" fontAlgn="ctr"/>
                      <a:r>
                        <a:rPr lang="nb-NO" sz="2000" u="none" strike="noStrike" dirty="0">
                          <a:effectLst/>
                        </a:rPr>
                        <a:t>40.81</a:t>
                      </a:r>
                      <a:endParaRPr lang="nb-NO" sz="2000" b="0" i="0" u="none" strike="noStrike" dirty="0">
                        <a:solidFill>
                          <a:srgbClr val="000000"/>
                        </a:solidFill>
                        <a:effectLst/>
                        <a:latin typeface="Calibri"/>
                      </a:endParaRPr>
                    </a:p>
                  </a:txBody>
                  <a:tcPr marL="18583" marR="18583" marT="18583" marB="0" anchor="ctr"/>
                </a:tc>
              </a:tr>
            </a:tbl>
          </a:graphicData>
        </a:graphic>
      </p:graphicFrame>
    </p:spTree>
    <p:extLst>
      <p:ext uri="{BB962C8B-B14F-4D97-AF65-F5344CB8AC3E}">
        <p14:creationId xmlns:p14="http://schemas.microsoft.com/office/powerpoint/2010/main" val="311865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12192000" cy="6854573"/>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5" name="CuadroTexto 4"/>
          <p:cNvSpPr txBox="1"/>
          <p:nvPr/>
        </p:nvSpPr>
        <p:spPr>
          <a:xfrm>
            <a:off x="1908072" y="995851"/>
            <a:ext cx="8630785" cy="2431435"/>
          </a:xfrm>
          <a:prstGeom prst="rect">
            <a:avLst/>
          </a:prstGeom>
          <a:noFill/>
        </p:spPr>
        <p:txBody>
          <a:bodyPr wrap="square" rtlCol="0">
            <a:spAutoFit/>
          </a:bodyPr>
          <a:lstStyle/>
          <a:p>
            <a:pPr algn="just"/>
            <a:r>
              <a:rPr lang="es-ES_tradnl" sz="1900" dirty="0" smtClean="0">
                <a:latin typeface="Helvetica Neue" charset="0"/>
                <a:ea typeface="Helvetica Neue" charset="0"/>
                <a:cs typeface="Helvetica Neue" charset="0"/>
              </a:rPr>
              <a:t>En cuanto al cumplimiento a lo normado en el artículo 39-C, literal b), de la LACAP, que literalmente dice: “Adquirir o contratar a las micro, pequeñas y medianas empresas al menos lo correspondiente a un 12 % del presupuesto anual para adquisiciones nacionales s y contrataciones de bienes y servicios, siempre que éstas garanticen la calidad de los mismos”.</a:t>
            </a:r>
          </a:p>
          <a:p>
            <a:pPr algn="just"/>
            <a:endParaRPr lang="es-ES_tradnl" sz="1900" dirty="0" smtClean="0">
              <a:latin typeface="Helvetica Neue" charset="0"/>
              <a:ea typeface="Helvetica Neue" charset="0"/>
              <a:cs typeface="Helvetica Neue" charset="0"/>
            </a:endParaRPr>
          </a:p>
          <a:p>
            <a:pPr algn="just"/>
            <a:r>
              <a:rPr lang="es-ES_tradnl" sz="1900" dirty="0" smtClean="0">
                <a:latin typeface="Helvetica Neue" charset="0"/>
                <a:ea typeface="Helvetica Neue" charset="0"/>
                <a:cs typeface="Helvetica Neue" charset="0"/>
              </a:rPr>
              <a:t>A continuación el detalle de compras contratadas por tamaño de empresa al 31 de diciembre de 2016:</a:t>
            </a:r>
          </a:p>
        </p:txBody>
      </p:sp>
      <p:sp>
        <p:nvSpPr>
          <p:cNvPr id="6" name="Título 1"/>
          <p:cNvSpPr>
            <a:spLocks noGrp="1"/>
          </p:cNvSpPr>
          <p:nvPr>
            <p:ph type="title"/>
          </p:nvPr>
        </p:nvSpPr>
        <p:spPr>
          <a:xfrm>
            <a:off x="965665" y="-1"/>
            <a:ext cx="10515600" cy="1325563"/>
          </a:xfrm>
        </p:spPr>
        <p:txBody>
          <a:bodyPr>
            <a:noAutofit/>
          </a:bodyPr>
          <a:lstStyle/>
          <a:p>
            <a:pPr algn="ctr"/>
            <a:r>
              <a:rPr lang="es-ES_tradnl" sz="3200" dirty="0" smtClean="0">
                <a:solidFill>
                  <a:srgbClr val="1C1F38"/>
                </a:solidFill>
                <a:latin typeface="Futura Medium" charset="0"/>
                <a:ea typeface="Futura Medium" charset="0"/>
                <a:cs typeface="Futura Medium" charset="0"/>
              </a:rPr>
              <a:t>ADQUISICIONES Y CONTRATACIONES</a:t>
            </a:r>
            <a:endParaRPr lang="es-ES_tradnl" sz="2400" b="1" dirty="0">
              <a:solidFill>
                <a:srgbClr val="1C1F38"/>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120407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573"/>
          </a:xfrm>
          <a:prstGeom prst="rect">
            <a:avLst/>
          </a:prstGeom>
        </p:spPr>
      </p:pic>
      <p:sp>
        <p:nvSpPr>
          <p:cNvPr id="2" name="Título 1"/>
          <p:cNvSpPr>
            <a:spLocks noGrp="1"/>
          </p:cNvSpPr>
          <p:nvPr>
            <p:ph type="title"/>
          </p:nvPr>
        </p:nvSpPr>
        <p:spPr>
          <a:xfrm>
            <a:off x="480060" y="228599"/>
            <a:ext cx="11001205" cy="1325563"/>
          </a:xfrm>
        </p:spPr>
        <p:txBody>
          <a:bodyPr>
            <a:noAutofit/>
          </a:bodyPr>
          <a:lstStyle/>
          <a:p>
            <a:pPr algn="ctr"/>
            <a:r>
              <a:rPr lang="es-ES_tradnl" sz="3200" b="1" dirty="0" smtClean="0">
                <a:solidFill>
                  <a:srgbClr val="1C1F38"/>
                </a:solidFill>
                <a:latin typeface="Futura Medium" charset="0"/>
                <a:ea typeface="Futura Medium" charset="0"/>
                <a:cs typeface="Futura Medium" charset="0"/>
              </a:rPr>
              <a:t>COMPROMISO SOCIAL</a:t>
            </a:r>
            <a:endParaRPr lang="es-ES_tradnl" sz="2400" b="1" dirty="0">
              <a:solidFill>
                <a:srgbClr val="1C1F38"/>
              </a:solidFill>
              <a:latin typeface="Helvetica Neue" charset="0"/>
              <a:ea typeface="Helvetica Neue" charset="0"/>
              <a:cs typeface="Helvetica Neue"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Tree>
    <p:extLst>
      <p:ext uri="{BB962C8B-B14F-4D97-AF65-F5344CB8AC3E}">
        <p14:creationId xmlns:p14="http://schemas.microsoft.com/office/powerpoint/2010/main" val="17693367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5665" y="-1"/>
            <a:ext cx="10515600" cy="1325563"/>
          </a:xfrm>
        </p:spPr>
        <p:txBody>
          <a:bodyPr>
            <a:noAutofit/>
          </a:bodyPr>
          <a:lstStyle/>
          <a:p>
            <a:pPr algn="ctr"/>
            <a:r>
              <a:rPr lang="es-ES_tradnl" sz="3200" b="1" dirty="0" smtClean="0">
                <a:solidFill>
                  <a:srgbClr val="1C1F38"/>
                </a:solidFill>
                <a:latin typeface="Futura Medium" charset="0"/>
                <a:ea typeface="Futura Medium" charset="0"/>
                <a:cs typeface="Futura Medium" charset="0"/>
              </a:rPr>
              <a:t>COMPROMISO SOCIAL</a:t>
            </a:r>
            <a:endParaRPr lang="es-ES_tradnl" sz="2400" b="1" dirty="0">
              <a:solidFill>
                <a:srgbClr val="1C1F38"/>
              </a:solidFill>
              <a:latin typeface="Helvetica Neue" charset="0"/>
              <a:ea typeface="Helvetica Neue" charset="0"/>
              <a:cs typeface="Helvetica Neue"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5" name="CuadroTexto 4"/>
          <p:cNvSpPr txBox="1"/>
          <p:nvPr/>
        </p:nvSpPr>
        <p:spPr>
          <a:xfrm>
            <a:off x="876300" y="1310623"/>
            <a:ext cx="4975860" cy="4770536"/>
          </a:xfrm>
          <a:prstGeom prst="rect">
            <a:avLst/>
          </a:prstGeom>
          <a:noFill/>
        </p:spPr>
        <p:txBody>
          <a:bodyPr wrap="square" rtlCol="0">
            <a:spAutoFit/>
          </a:bodyPr>
          <a:lstStyle/>
          <a:p>
            <a:pPr algn="just"/>
            <a:r>
              <a:rPr lang="es-ES_tradnl" sz="1900" dirty="0" smtClean="0">
                <a:latin typeface="Helvetica Neue" charset="0"/>
                <a:ea typeface="Helvetica Neue" charset="0"/>
                <a:cs typeface="Helvetica Neue" charset="0"/>
              </a:rPr>
              <a:t>El Centro Internacional de Ferias y Convenciones de El Salvador (CIFCO) ha realizado diferentes actividades encaminadas al compromiso social y cultural y la realización de eventos en nuestras instalaciones enfocados a la diversión de niños, niñas y jóvenes, pero sin dejar de lado la protección de nuestro medio ambiente, representando apoyo verdadero a la construcción de un mejor país.</a:t>
            </a:r>
          </a:p>
          <a:p>
            <a:pPr algn="just"/>
            <a:endParaRPr lang="es-ES_tradnl" sz="1900" dirty="0" smtClean="0">
              <a:latin typeface="Helvetica Neue" charset="0"/>
              <a:ea typeface="Helvetica Neue" charset="0"/>
              <a:cs typeface="Helvetica Neue" charset="0"/>
            </a:endParaRPr>
          </a:p>
          <a:p>
            <a:pPr algn="just"/>
            <a:r>
              <a:rPr lang="es-ES_tradnl" sz="1900" b="1" dirty="0" smtClean="0">
                <a:latin typeface="Helvetica Neue" charset="0"/>
                <a:ea typeface="Helvetica Neue" charset="0"/>
                <a:cs typeface="Helvetica Neue" charset="0"/>
              </a:rPr>
              <a:t>Algunas de estas actividades son:</a:t>
            </a:r>
          </a:p>
          <a:p>
            <a:pPr algn="just"/>
            <a:endParaRPr lang="es-ES_tradnl" sz="1900" dirty="0" smtClean="0">
              <a:latin typeface="Helvetica Neue" charset="0"/>
              <a:ea typeface="Helvetica Neue" charset="0"/>
              <a:cs typeface="Helvetica Neue" charset="0"/>
            </a:endParaRPr>
          </a:p>
          <a:p>
            <a:pPr marL="342900" indent="-342900" algn="just">
              <a:buFont typeface="Arial"/>
              <a:buChar char="•"/>
            </a:pPr>
            <a:r>
              <a:rPr lang="es-ES_tradnl" sz="1900" dirty="0" smtClean="0">
                <a:latin typeface="Helvetica Neue" charset="0"/>
                <a:ea typeface="Helvetica Neue" charset="0"/>
                <a:cs typeface="Helvetica Neue" charset="0"/>
              </a:rPr>
              <a:t>Participación en la Jornada de Limpieza organizada por Fundación Azteca.</a:t>
            </a:r>
          </a:p>
        </p:txBody>
      </p:sp>
      <p:sp>
        <p:nvSpPr>
          <p:cNvPr id="9" name="CuadroTexto 8"/>
          <p:cNvSpPr txBox="1"/>
          <p:nvPr/>
        </p:nvSpPr>
        <p:spPr>
          <a:xfrm>
            <a:off x="6545580" y="1310623"/>
            <a:ext cx="4933610" cy="4770536"/>
          </a:xfrm>
          <a:prstGeom prst="rect">
            <a:avLst/>
          </a:prstGeom>
          <a:noFill/>
        </p:spPr>
        <p:txBody>
          <a:bodyPr wrap="square" rtlCol="0">
            <a:spAutoFit/>
          </a:bodyPr>
          <a:lstStyle/>
          <a:p>
            <a:pPr marL="342900" indent="-342900" algn="just">
              <a:buFont typeface="Arial"/>
              <a:buChar char="•"/>
            </a:pPr>
            <a:r>
              <a:rPr lang="es-ES_tradnl" sz="1900" dirty="0" smtClean="0">
                <a:latin typeface="Helvetica Neue" charset="0"/>
                <a:ea typeface="Helvetica Neue" charset="0"/>
                <a:cs typeface="Helvetica Neue" charset="0"/>
              </a:rPr>
              <a:t>Entrega de Juguetes en “Haz Tus Sueños Realidad” con el apoyo de La Lotería Nacional de Beneficencia (LNB) y Correos de El Salvador. </a:t>
            </a:r>
          </a:p>
          <a:p>
            <a:pPr marL="342900" indent="-342900" algn="just">
              <a:buFont typeface="Arial"/>
              <a:buChar char="•"/>
            </a:pPr>
            <a:r>
              <a:rPr lang="es-ES_tradnl" sz="1900" dirty="0" smtClean="0">
                <a:latin typeface="Helvetica Neue" charset="0"/>
                <a:ea typeface="Helvetica Neue" charset="0"/>
                <a:cs typeface="Helvetica Neue" charset="0"/>
              </a:rPr>
              <a:t>Participación en </a:t>
            </a:r>
            <a:r>
              <a:rPr lang="es-ES_tradnl" sz="1900" dirty="0" err="1" smtClean="0">
                <a:latin typeface="Helvetica Neue" charset="0"/>
                <a:ea typeface="Helvetica Neue" charset="0"/>
                <a:cs typeface="Helvetica Neue" charset="0"/>
              </a:rPr>
              <a:t>Nuit</a:t>
            </a:r>
            <a:r>
              <a:rPr lang="es-ES_tradnl" sz="1900" dirty="0" smtClean="0">
                <a:latin typeface="Helvetica Neue" charset="0"/>
                <a:ea typeface="Helvetica Neue" charset="0"/>
                <a:cs typeface="Helvetica Neue" charset="0"/>
              </a:rPr>
              <a:t> </a:t>
            </a:r>
            <a:r>
              <a:rPr lang="es-ES_tradnl" sz="1900" dirty="0" err="1" smtClean="0">
                <a:latin typeface="Helvetica Neue" charset="0"/>
                <a:ea typeface="Helvetica Neue" charset="0"/>
                <a:cs typeface="Helvetica Neue" charset="0"/>
              </a:rPr>
              <a:t>Blanche</a:t>
            </a:r>
            <a:r>
              <a:rPr lang="es-ES_tradnl" sz="1900" dirty="0" smtClean="0">
                <a:latin typeface="Helvetica Neue" charset="0"/>
                <a:ea typeface="Helvetica Neue" charset="0"/>
                <a:cs typeface="Helvetica Neue" charset="0"/>
              </a:rPr>
              <a:t> para preservar, fomentar y difundir el valor que tiene la cultura y el arte en nuestra sociedad.</a:t>
            </a:r>
          </a:p>
          <a:p>
            <a:pPr marL="342900" indent="-342900" algn="just">
              <a:buFont typeface="Arial"/>
              <a:buChar char="•"/>
            </a:pPr>
            <a:r>
              <a:rPr lang="es-ES_tradnl" sz="1900" dirty="0" smtClean="0">
                <a:latin typeface="Helvetica Neue" charset="0"/>
                <a:ea typeface="Helvetica Neue" charset="0"/>
                <a:cs typeface="Helvetica Neue" charset="0"/>
              </a:rPr>
              <a:t>Apoyo al Festival para el Buen Vivir  con mano de obra calificada, mobiliario, equipo y la participación activa en las diferentes visitas que se realizan a los municipios del país fomentando el acercamiento de los servicios públicos que el Gobierno central brinda a la población.</a:t>
            </a:r>
          </a:p>
        </p:txBody>
      </p:sp>
    </p:spTree>
    <p:extLst>
      <p:ext uri="{BB962C8B-B14F-4D97-AF65-F5344CB8AC3E}">
        <p14:creationId xmlns:p14="http://schemas.microsoft.com/office/powerpoint/2010/main" val="5223834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1149"/>
          </a:xfrm>
          <a:prstGeom prst="rect">
            <a:avLst/>
          </a:prstGeom>
        </p:spPr>
      </p:pic>
      <p:sp>
        <p:nvSpPr>
          <p:cNvPr id="2" name="Título 1"/>
          <p:cNvSpPr>
            <a:spLocks noGrp="1"/>
          </p:cNvSpPr>
          <p:nvPr>
            <p:ph type="title"/>
          </p:nvPr>
        </p:nvSpPr>
        <p:spPr>
          <a:xfrm>
            <a:off x="480060" y="137159"/>
            <a:ext cx="11001205" cy="1325563"/>
          </a:xfrm>
        </p:spPr>
        <p:txBody>
          <a:bodyPr>
            <a:noAutofit/>
          </a:bodyPr>
          <a:lstStyle/>
          <a:p>
            <a:pPr algn="ctr"/>
            <a:r>
              <a:rPr lang="es-ES_tradnl" sz="3200" dirty="0" smtClean="0">
                <a:solidFill>
                  <a:srgbClr val="1C1F38"/>
                </a:solidFill>
                <a:latin typeface="Futura Medium" charset="0"/>
                <a:ea typeface="Futura Medium" charset="0"/>
                <a:cs typeface="Futura Medium" charset="0"/>
              </a:rPr>
              <a:t>PRESENCIA A </a:t>
            </a:r>
            <a:r>
              <a:rPr lang="es-ES_tradnl" sz="3200" b="1" dirty="0" smtClean="0">
                <a:solidFill>
                  <a:srgbClr val="1C1F38"/>
                </a:solidFill>
                <a:latin typeface="Futura Medium" charset="0"/>
                <a:ea typeface="Futura Medium" charset="0"/>
                <a:cs typeface="Futura Medium" charset="0"/>
              </a:rPr>
              <a:t>NIVEL INTERNACIONAL</a:t>
            </a:r>
            <a:endParaRPr lang="es-ES_tradnl" sz="2400" b="1" dirty="0">
              <a:solidFill>
                <a:srgbClr val="1C1F38"/>
              </a:solidFill>
              <a:latin typeface="Helvetica Neue" charset="0"/>
              <a:ea typeface="Helvetica Neue" charset="0"/>
              <a:cs typeface="Helvetica Neue"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Tree>
    <p:extLst>
      <p:ext uri="{BB962C8B-B14F-4D97-AF65-F5344CB8AC3E}">
        <p14:creationId xmlns:p14="http://schemas.microsoft.com/office/powerpoint/2010/main" val="1585274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5" name="CuadroTexto 4"/>
          <p:cNvSpPr txBox="1"/>
          <p:nvPr/>
        </p:nvSpPr>
        <p:spPr>
          <a:xfrm>
            <a:off x="922020" y="519547"/>
            <a:ext cx="5021580" cy="4770537"/>
          </a:xfrm>
          <a:prstGeom prst="rect">
            <a:avLst/>
          </a:prstGeom>
          <a:noFill/>
        </p:spPr>
        <p:txBody>
          <a:bodyPr wrap="square" rtlCol="0">
            <a:spAutoFit/>
          </a:bodyPr>
          <a:lstStyle/>
          <a:p>
            <a:pPr algn="just"/>
            <a:r>
              <a:rPr lang="es-ES_tradnl" sz="1900" dirty="0" smtClean="0">
                <a:latin typeface="Helvetica Neue" charset="0"/>
                <a:ea typeface="Helvetica Neue" charset="0"/>
                <a:cs typeface="Helvetica Neue" charset="0"/>
              </a:rPr>
              <a:t>Asistencia al II Congreso Latinoamericano de Centros de Convenciones en Punta del Este – Uruguay, en el cual la presidenta de CIFCO, Marta </a:t>
            </a:r>
            <a:r>
              <a:rPr lang="es-ES_tradnl" sz="1900" dirty="0" err="1" smtClean="0">
                <a:latin typeface="Helvetica Neue" charset="0"/>
                <a:ea typeface="Helvetica Neue" charset="0"/>
                <a:cs typeface="Helvetica Neue" charset="0"/>
              </a:rPr>
              <a:t>Cecibel</a:t>
            </a:r>
            <a:r>
              <a:rPr lang="es-ES_tradnl" sz="1900" dirty="0" smtClean="0">
                <a:latin typeface="Helvetica Neue" charset="0"/>
                <a:ea typeface="Helvetica Neue" charset="0"/>
                <a:cs typeface="Helvetica Neue" charset="0"/>
              </a:rPr>
              <a:t> </a:t>
            </a:r>
            <a:r>
              <a:rPr lang="es-ES_tradnl" sz="1900" dirty="0" err="1" smtClean="0">
                <a:latin typeface="Helvetica Neue" charset="0"/>
                <a:ea typeface="Helvetica Neue" charset="0"/>
                <a:cs typeface="Helvetica Neue" charset="0"/>
              </a:rPr>
              <a:t>Lau</a:t>
            </a:r>
            <a:r>
              <a:rPr lang="es-ES_tradnl" sz="1900" dirty="0" smtClean="0">
                <a:latin typeface="Helvetica Neue" charset="0"/>
                <a:ea typeface="Helvetica Neue" charset="0"/>
                <a:cs typeface="Helvetica Neue" charset="0"/>
              </a:rPr>
              <a:t> fue elegida como Vicepresidenta de Latinoamérica y del Caribe (ACCCLATAM) de la Asociación de Centros de Convenciones del Caribe y Latinoamérica y se logró que El Salvador sea la  Sede – ACCCLATAM  2019.</a:t>
            </a:r>
          </a:p>
          <a:p>
            <a:pPr algn="just"/>
            <a:endParaRPr lang="es-ES_tradnl" sz="1900" dirty="0" smtClean="0">
              <a:latin typeface="Helvetica Neue" charset="0"/>
              <a:ea typeface="Helvetica Neue" charset="0"/>
              <a:cs typeface="Helvetica Neue" charset="0"/>
            </a:endParaRPr>
          </a:p>
          <a:p>
            <a:pPr algn="just"/>
            <a:r>
              <a:rPr lang="es-ES_tradnl" sz="1900" dirty="0" smtClean="0">
                <a:latin typeface="Helvetica Neue" charset="0"/>
                <a:ea typeface="Helvetica Neue" charset="0"/>
                <a:cs typeface="Helvetica Neue" charset="0"/>
              </a:rPr>
              <a:t>La presidenta de CIFCO a través una negociación con Sergio </a:t>
            </a:r>
            <a:r>
              <a:rPr lang="es-ES_tradnl" sz="1900" dirty="0" err="1" smtClean="0">
                <a:latin typeface="Helvetica Neue" charset="0"/>
                <a:ea typeface="Helvetica Neue" charset="0"/>
                <a:cs typeface="Helvetica Neue" charset="0"/>
              </a:rPr>
              <a:t>Baritussio</a:t>
            </a:r>
            <a:r>
              <a:rPr lang="es-ES_tradnl" sz="1900" dirty="0" smtClean="0">
                <a:latin typeface="Helvetica Neue" charset="0"/>
                <a:ea typeface="Helvetica Neue" charset="0"/>
                <a:cs typeface="Helvetica Neue" charset="0"/>
              </a:rPr>
              <a:t>, Director de FIEXPO Latinoamérica y el Caribe gestionó un espacio dentro de la feria </a:t>
            </a:r>
            <a:r>
              <a:rPr lang="es-ES_tradnl" sz="1900" dirty="0" err="1" smtClean="0">
                <a:latin typeface="Helvetica Neue" charset="0"/>
                <a:ea typeface="Helvetica Neue" charset="0"/>
                <a:cs typeface="Helvetica Neue" charset="0"/>
              </a:rPr>
              <a:t>Latin</a:t>
            </a:r>
            <a:r>
              <a:rPr lang="es-ES_tradnl" sz="1900" dirty="0" smtClean="0">
                <a:latin typeface="Helvetica Neue" charset="0"/>
                <a:ea typeface="Helvetica Neue" charset="0"/>
                <a:cs typeface="Helvetica Neue" charset="0"/>
              </a:rPr>
              <a:t> American &amp; </a:t>
            </a:r>
            <a:r>
              <a:rPr lang="es-ES_tradnl" sz="1900" dirty="0" err="1" smtClean="0">
                <a:latin typeface="Helvetica Neue" charset="0"/>
                <a:ea typeface="Helvetica Neue" charset="0"/>
                <a:cs typeface="Helvetica Neue" charset="0"/>
              </a:rPr>
              <a:t>Caribbean</a:t>
            </a:r>
            <a:r>
              <a:rPr lang="es-ES_tradnl" sz="1900" dirty="0" smtClean="0">
                <a:latin typeface="Helvetica Neue" charset="0"/>
                <a:ea typeface="Helvetica Neue" charset="0"/>
                <a:cs typeface="Helvetica Neue" charset="0"/>
              </a:rPr>
              <a:t> </a:t>
            </a:r>
            <a:r>
              <a:rPr lang="es-ES_tradnl" sz="1900" dirty="0" err="1" smtClean="0">
                <a:latin typeface="Helvetica Neue" charset="0"/>
                <a:ea typeface="Helvetica Neue" charset="0"/>
                <a:cs typeface="Helvetica Neue" charset="0"/>
              </a:rPr>
              <a:t>Meetinng</a:t>
            </a:r>
            <a:r>
              <a:rPr lang="es-ES_tradnl" sz="1900" dirty="0" smtClean="0">
                <a:latin typeface="Helvetica Neue" charset="0"/>
                <a:ea typeface="Helvetica Neue" charset="0"/>
                <a:cs typeface="Helvetica Neue" charset="0"/>
              </a:rPr>
              <a:t> and Incentive </a:t>
            </a:r>
            <a:r>
              <a:rPr lang="es-ES_tradnl" sz="1900" dirty="0" err="1" smtClean="0">
                <a:latin typeface="Helvetica Neue" charset="0"/>
                <a:ea typeface="Helvetica Neue" charset="0"/>
                <a:cs typeface="Helvetica Neue" charset="0"/>
              </a:rPr>
              <a:t>Exhibition</a:t>
            </a:r>
            <a:r>
              <a:rPr lang="es-ES_tradnl" sz="1900" dirty="0" smtClean="0">
                <a:latin typeface="Helvetica Neue" charset="0"/>
                <a:ea typeface="Helvetica Neue" charset="0"/>
                <a:cs typeface="Helvetica Neue" charset="0"/>
              </a:rPr>
              <a:t> logrando una invitación </a:t>
            </a:r>
          </a:p>
        </p:txBody>
      </p:sp>
      <p:sp>
        <p:nvSpPr>
          <p:cNvPr id="9" name="CuadroTexto 8"/>
          <p:cNvSpPr txBox="1"/>
          <p:nvPr/>
        </p:nvSpPr>
        <p:spPr>
          <a:xfrm>
            <a:off x="6591300" y="519547"/>
            <a:ext cx="5044440" cy="4478149"/>
          </a:xfrm>
          <a:prstGeom prst="rect">
            <a:avLst/>
          </a:prstGeom>
          <a:noFill/>
        </p:spPr>
        <p:txBody>
          <a:bodyPr wrap="square" rtlCol="0">
            <a:spAutoFit/>
          </a:bodyPr>
          <a:lstStyle/>
          <a:p>
            <a:pPr algn="just"/>
            <a:r>
              <a:rPr lang="es-ES_tradnl" sz="1900" dirty="0" smtClean="0">
                <a:latin typeface="Helvetica Neue" charset="0"/>
                <a:ea typeface="Helvetica Neue" charset="0"/>
                <a:cs typeface="Helvetica Neue" charset="0"/>
              </a:rPr>
              <a:t>para  El Salvador - CIFCO a formar parte del Foro Político Latinoamericano sobre Turismo de Reuniones, representando a nuestro país por primera vez en 10 años de edición.</a:t>
            </a:r>
          </a:p>
          <a:p>
            <a:pPr algn="just"/>
            <a:endParaRPr lang="es-ES_tradnl" sz="1900" dirty="0" smtClean="0">
              <a:latin typeface="Helvetica Neue" charset="0"/>
              <a:ea typeface="Helvetica Neue" charset="0"/>
              <a:cs typeface="Helvetica Neue" charset="0"/>
            </a:endParaRPr>
          </a:p>
          <a:p>
            <a:pPr algn="just"/>
            <a:r>
              <a:rPr lang="es-ES_tradnl" sz="1900" dirty="0" smtClean="0">
                <a:latin typeface="Helvetica Neue" charset="0"/>
                <a:ea typeface="Helvetica Neue" charset="0"/>
                <a:cs typeface="Helvetica Neue" charset="0"/>
              </a:rPr>
              <a:t>En el mes de febrero se programó una video conferencia con los 13 Consejeros Económicos Comerciales y de Turismo (CECT) delegados de El Salvador en Alemania, China (Taiwán), España, Estados Unidos, México, Panamá, República Dominicana, Ecuador, Perú y Brasil para presentarles nuestro Calendario Ferial 2017 y 2018, fomentando a través de ellos la divulgación internacional del mismo.</a:t>
            </a:r>
          </a:p>
        </p:txBody>
      </p:sp>
    </p:spTree>
    <p:extLst>
      <p:ext uri="{BB962C8B-B14F-4D97-AF65-F5344CB8AC3E}">
        <p14:creationId xmlns:p14="http://schemas.microsoft.com/office/powerpoint/2010/main" val="2213366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573"/>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9" name="CuadroTexto 8"/>
          <p:cNvSpPr txBox="1"/>
          <p:nvPr/>
        </p:nvSpPr>
        <p:spPr>
          <a:xfrm>
            <a:off x="6423660" y="950041"/>
            <a:ext cx="5250180" cy="4185761"/>
          </a:xfrm>
          <a:prstGeom prst="rect">
            <a:avLst/>
          </a:prstGeom>
          <a:noFill/>
        </p:spPr>
        <p:txBody>
          <a:bodyPr wrap="square" rtlCol="0">
            <a:spAutoFit/>
          </a:bodyPr>
          <a:lstStyle/>
          <a:p>
            <a:pPr marL="342900" indent="-342900" algn="just">
              <a:buFont typeface="Arial"/>
              <a:buChar char="•"/>
            </a:pPr>
            <a:r>
              <a:rPr lang="es-ES_tradnl" sz="1900" dirty="0" smtClean="0">
                <a:latin typeface="Helvetica Neue" charset="0"/>
                <a:ea typeface="Helvetica Neue" charset="0"/>
                <a:cs typeface="Helvetica Neue" charset="0"/>
              </a:rPr>
              <a:t>Reconocimiento a la Licda. Marta </a:t>
            </a:r>
            <a:r>
              <a:rPr lang="es-ES_tradnl" sz="1900" dirty="0" err="1" smtClean="0">
                <a:latin typeface="Helvetica Neue" charset="0"/>
                <a:ea typeface="Helvetica Neue" charset="0"/>
                <a:cs typeface="Helvetica Neue" charset="0"/>
              </a:rPr>
              <a:t>Cecibel</a:t>
            </a:r>
            <a:r>
              <a:rPr lang="es-ES_tradnl" sz="1900" dirty="0" smtClean="0">
                <a:latin typeface="Helvetica Neue" charset="0"/>
                <a:ea typeface="Helvetica Neue" charset="0"/>
                <a:cs typeface="Helvetica Neue" charset="0"/>
              </a:rPr>
              <a:t> </a:t>
            </a:r>
            <a:r>
              <a:rPr lang="es-ES_tradnl" sz="1900" dirty="0" err="1" smtClean="0">
                <a:latin typeface="Helvetica Neue" charset="0"/>
                <a:ea typeface="Helvetica Neue" charset="0"/>
                <a:cs typeface="Helvetica Neue" charset="0"/>
              </a:rPr>
              <a:t>Lau</a:t>
            </a:r>
            <a:r>
              <a:rPr lang="es-ES_tradnl" sz="1900" dirty="0" smtClean="0">
                <a:latin typeface="Helvetica Neue" charset="0"/>
                <a:ea typeface="Helvetica Neue" charset="0"/>
                <a:cs typeface="Helvetica Neue" charset="0"/>
              </a:rPr>
              <a:t> y seleccionada dentro de los 15 Lideres más influyentes de la Industria de Reuniones.</a:t>
            </a:r>
          </a:p>
          <a:p>
            <a:pPr marL="342900" indent="-342900" algn="just">
              <a:buFont typeface="Arial"/>
              <a:buChar char="•"/>
            </a:pPr>
            <a:endParaRPr lang="es-ES_tradnl" sz="1900" dirty="0" smtClean="0">
              <a:latin typeface="Helvetica Neue" charset="0"/>
              <a:ea typeface="Helvetica Neue" charset="0"/>
              <a:cs typeface="Helvetica Neue" charset="0"/>
            </a:endParaRPr>
          </a:p>
          <a:p>
            <a:pPr marL="342900" indent="-342900" algn="just">
              <a:buFont typeface="Arial"/>
              <a:buChar char="•"/>
            </a:pPr>
            <a:r>
              <a:rPr lang="es-ES_tradnl" sz="1900" dirty="0" smtClean="0">
                <a:latin typeface="Helvetica Neue" charset="0"/>
                <a:ea typeface="Helvetica Neue" charset="0"/>
                <a:cs typeface="Helvetica Neue" charset="0"/>
              </a:rPr>
              <a:t>Gracias al apoyo de de la CECT destacada en República Dominicana, la marca CIFCO ha tenido presencia en:</a:t>
            </a:r>
          </a:p>
          <a:p>
            <a:pPr algn="just"/>
            <a:r>
              <a:rPr lang="es-ES_tradnl" sz="1900" dirty="0" smtClean="0">
                <a:latin typeface="Helvetica Neue" charset="0"/>
                <a:ea typeface="Helvetica Neue" charset="0"/>
                <a:cs typeface="Helvetica Neue" charset="0"/>
              </a:rPr>
              <a:t> </a:t>
            </a:r>
          </a:p>
          <a:p>
            <a:pPr marL="457200" indent="-457200" algn="just">
              <a:buFont typeface="+mj-lt"/>
              <a:buAutoNum type="alphaLcParenR"/>
            </a:pPr>
            <a:r>
              <a:rPr lang="es-ES_tradnl" sz="1900" dirty="0" smtClean="0">
                <a:latin typeface="Helvetica Neue" charset="0"/>
                <a:ea typeface="Helvetica Neue" charset="0"/>
                <a:cs typeface="Helvetica Neue" charset="0"/>
              </a:rPr>
              <a:t>Primer Congreso Nacional de Turismo en Río San Juan República Dominicana.</a:t>
            </a:r>
          </a:p>
          <a:p>
            <a:pPr marL="457200" indent="-457200" algn="just">
              <a:buFont typeface="+mj-lt"/>
              <a:buAutoNum type="alphaLcParenR"/>
            </a:pPr>
            <a:endParaRPr lang="es-ES_tradnl" sz="1900" dirty="0" smtClean="0">
              <a:latin typeface="Helvetica Neue" charset="0"/>
              <a:ea typeface="Helvetica Neue" charset="0"/>
              <a:cs typeface="Helvetica Neue" charset="0"/>
            </a:endParaRPr>
          </a:p>
          <a:p>
            <a:pPr marL="457200" indent="-457200" algn="just">
              <a:buFont typeface="+mj-lt"/>
              <a:buAutoNum type="alphaLcParenR"/>
            </a:pPr>
            <a:r>
              <a:rPr lang="es-ES_tradnl" sz="1900" dirty="0" smtClean="0">
                <a:latin typeface="Helvetica Neue" charset="0"/>
                <a:ea typeface="Helvetica Neue" charset="0"/>
                <a:cs typeface="Helvetica Neue" charset="0"/>
              </a:rPr>
              <a:t>Expo Comercial ASANAHORES en Santo Domingo, República Dominicana.</a:t>
            </a:r>
          </a:p>
        </p:txBody>
      </p:sp>
    </p:spTree>
    <p:extLst>
      <p:ext uri="{BB962C8B-B14F-4D97-AF65-F5344CB8AC3E}">
        <p14:creationId xmlns:p14="http://schemas.microsoft.com/office/powerpoint/2010/main" val="11746029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5665" y="-1"/>
            <a:ext cx="10515600" cy="1325563"/>
          </a:xfrm>
        </p:spPr>
        <p:txBody>
          <a:bodyPr>
            <a:noAutofit/>
          </a:bodyPr>
          <a:lstStyle/>
          <a:p>
            <a:pPr algn="ctr"/>
            <a:r>
              <a:rPr lang="es-ES_tradnl" sz="3200" dirty="0" smtClean="0">
                <a:solidFill>
                  <a:srgbClr val="1C1F38"/>
                </a:solidFill>
                <a:latin typeface="Futura Medium" charset="0"/>
                <a:ea typeface="Futura Medium" charset="0"/>
                <a:cs typeface="Futura Medium" charset="0"/>
              </a:rPr>
              <a:t>POSICIONAMIENTO DE </a:t>
            </a:r>
            <a:r>
              <a:rPr lang="es-ES_tradnl" sz="3200" b="1" dirty="0" smtClean="0">
                <a:solidFill>
                  <a:srgbClr val="1C1F38"/>
                </a:solidFill>
                <a:latin typeface="Futura Medium" charset="0"/>
                <a:ea typeface="Futura Medium" charset="0"/>
                <a:cs typeface="Futura Medium" charset="0"/>
              </a:rPr>
              <a:t>MARCA A</a:t>
            </a:r>
            <a:br>
              <a:rPr lang="es-ES_tradnl" sz="3200" b="1" dirty="0" smtClean="0">
                <a:solidFill>
                  <a:srgbClr val="1C1F38"/>
                </a:solidFill>
                <a:latin typeface="Futura Medium" charset="0"/>
                <a:ea typeface="Futura Medium" charset="0"/>
                <a:cs typeface="Futura Medium" charset="0"/>
              </a:rPr>
            </a:br>
            <a:r>
              <a:rPr lang="es-ES_tradnl" sz="3200" b="1" dirty="0" smtClean="0">
                <a:solidFill>
                  <a:srgbClr val="1C1F38"/>
                </a:solidFill>
                <a:latin typeface="Futura Medium" charset="0"/>
                <a:ea typeface="Futura Medium" charset="0"/>
                <a:cs typeface="Futura Medium" charset="0"/>
              </a:rPr>
              <a:t>NIVEL INTERNACIONAL</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5" name="CuadroTexto 4"/>
          <p:cNvSpPr txBox="1"/>
          <p:nvPr/>
        </p:nvSpPr>
        <p:spPr>
          <a:xfrm>
            <a:off x="922020" y="1562083"/>
            <a:ext cx="4975860" cy="4185761"/>
          </a:xfrm>
          <a:prstGeom prst="rect">
            <a:avLst/>
          </a:prstGeom>
          <a:noFill/>
        </p:spPr>
        <p:txBody>
          <a:bodyPr wrap="square" rtlCol="0">
            <a:spAutoFit/>
          </a:bodyPr>
          <a:lstStyle/>
          <a:p>
            <a:pPr algn="just"/>
            <a:r>
              <a:rPr lang="es-ES_tradnl" sz="1900" b="1" dirty="0" smtClean="0">
                <a:latin typeface="Helvetica Neue" charset="0"/>
                <a:ea typeface="Helvetica Neue" charset="0"/>
                <a:cs typeface="Helvetica Neue" charset="0"/>
              </a:rPr>
              <a:t>Artículos publicitarios en las cuales se ha  posicionado la marca CIFCO:</a:t>
            </a:r>
          </a:p>
          <a:p>
            <a:pPr algn="just"/>
            <a:endParaRPr lang="es-ES_tradnl" sz="1900" dirty="0" smtClean="0">
              <a:latin typeface="Helvetica Neue" charset="0"/>
              <a:ea typeface="Helvetica Neue" charset="0"/>
              <a:cs typeface="Helvetica Neue" charset="0"/>
            </a:endParaRPr>
          </a:p>
          <a:p>
            <a:pPr marL="342900" indent="-342900" algn="just">
              <a:buFont typeface="Arial"/>
              <a:buChar char="•"/>
            </a:pPr>
            <a:r>
              <a:rPr lang="es-ES_tradnl" sz="1900" dirty="0" smtClean="0">
                <a:latin typeface="Helvetica Neue" charset="0"/>
                <a:ea typeface="Helvetica Neue" charset="0"/>
                <a:cs typeface="Helvetica Neue" charset="0"/>
              </a:rPr>
              <a:t>Revista eventos Latinoamericanos de junio 2016 pág. 22 y 23. </a:t>
            </a:r>
          </a:p>
          <a:p>
            <a:pPr marL="342900" indent="-342900" algn="just">
              <a:buFont typeface="Arial"/>
              <a:buChar char="•"/>
            </a:pPr>
            <a:r>
              <a:rPr lang="es-ES_tradnl" sz="1900" dirty="0" smtClean="0">
                <a:latin typeface="Helvetica Neue" charset="0"/>
                <a:ea typeface="Helvetica Neue" charset="0"/>
                <a:cs typeface="Helvetica Neue" charset="0"/>
              </a:rPr>
              <a:t>En el periódico El Visitante - Panamá en el stand de El Salvador -CIFCO </a:t>
            </a:r>
          </a:p>
          <a:p>
            <a:pPr marL="342900" indent="-342900" algn="just">
              <a:buFont typeface="Arial"/>
              <a:buChar char="•"/>
            </a:pPr>
            <a:r>
              <a:rPr lang="es-ES_tradnl" sz="1900" dirty="0" err="1" smtClean="0">
                <a:latin typeface="Helvetica Neue" charset="0"/>
                <a:ea typeface="Helvetica Neue" charset="0"/>
                <a:cs typeface="Helvetica Neue" charset="0"/>
              </a:rPr>
              <a:t>Latinamerican</a:t>
            </a:r>
            <a:r>
              <a:rPr lang="es-ES_tradnl" sz="1900" dirty="0" smtClean="0">
                <a:latin typeface="Helvetica Neue" charset="0"/>
                <a:ea typeface="Helvetica Neue" charset="0"/>
                <a:cs typeface="Helvetica Neue" charset="0"/>
              </a:rPr>
              <a:t> Meeting Guatemala de julio 2016 pág. 46 y 47</a:t>
            </a:r>
          </a:p>
          <a:p>
            <a:pPr marL="342900" indent="-342900" algn="just">
              <a:buFont typeface="Arial"/>
              <a:buChar char="•"/>
            </a:pPr>
            <a:r>
              <a:rPr lang="es-ES_tradnl" sz="1900" dirty="0" smtClean="0">
                <a:latin typeface="Helvetica Neue" charset="0"/>
                <a:ea typeface="Helvetica Neue" charset="0"/>
                <a:cs typeface="Helvetica Neue" charset="0"/>
              </a:rPr>
              <a:t>Publicación Especial en la Prensa Gráfica Edición para Estados Unidos con motivo de las Fiestas Patrias, 2 páginas completas para el tema CIFCO, Seguimos Creciendo.</a:t>
            </a:r>
          </a:p>
        </p:txBody>
      </p:sp>
      <p:sp>
        <p:nvSpPr>
          <p:cNvPr id="9" name="CuadroTexto 8"/>
          <p:cNvSpPr txBox="1"/>
          <p:nvPr/>
        </p:nvSpPr>
        <p:spPr>
          <a:xfrm>
            <a:off x="6266137" y="1562083"/>
            <a:ext cx="5257800" cy="4478148"/>
          </a:xfrm>
          <a:prstGeom prst="rect">
            <a:avLst/>
          </a:prstGeom>
          <a:noFill/>
        </p:spPr>
        <p:txBody>
          <a:bodyPr wrap="square" rtlCol="0">
            <a:spAutoFit/>
          </a:bodyPr>
          <a:lstStyle/>
          <a:p>
            <a:pPr marL="342900" indent="-342900" algn="just">
              <a:buFont typeface="Arial"/>
              <a:buChar char="•"/>
            </a:pPr>
            <a:r>
              <a:rPr lang="es-ES_tradnl" sz="1900" dirty="0" smtClean="0">
                <a:latin typeface="Helvetica Neue" charset="0"/>
                <a:ea typeface="Helvetica Neue" charset="0"/>
                <a:cs typeface="Helvetica Neue" charset="0"/>
              </a:rPr>
              <a:t>Reportaje especial de  CIFCO como el recinto que Innova Servicios en El Salvador en la Revista para los especialistas en Turismo de Reuniones, edición Semestral de Julio LM </a:t>
            </a:r>
            <a:r>
              <a:rPr lang="es-ES_tradnl" sz="1900" dirty="0" err="1" smtClean="0">
                <a:latin typeface="Helvetica Neue" charset="0"/>
                <a:ea typeface="Helvetica Neue" charset="0"/>
                <a:cs typeface="Helvetica Neue" charset="0"/>
              </a:rPr>
              <a:t>Latinamerica</a:t>
            </a:r>
            <a:r>
              <a:rPr lang="es-ES_tradnl" sz="1900" dirty="0" smtClean="0">
                <a:latin typeface="Helvetica Neue" charset="0"/>
                <a:ea typeface="Helvetica Neue" charset="0"/>
                <a:cs typeface="Helvetica Neue" charset="0"/>
              </a:rPr>
              <a:t> Meetings Centro </a:t>
            </a:r>
            <a:r>
              <a:rPr lang="es-ES_tradnl" sz="1900" dirty="0" err="1" smtClean="0">
                <a:latin typeface="Helvetica Neue" charset="0"/>
                <a:ea typeface="Helvetica Neue" charset="0"/>
                <a:cs typeface="Helvetica Neue" charset="0"/>
              </a:rPr>
              <a:t>America</a:t>
            </a:r>
            <a:r>
              <a:rPr lang="es-ES_tradnl" sz="1900" dirty="0" smtClean="0">
                <a:latin typeface="Helvetica Neue" charset="0"/>
                <a:ea typeface="Helvetica Neue" charset="0"/>
                <a:cs typeface="Helvetica Neue" charset="0"/>
              </a:rPr>
              <a:t>. Esto gracias a una gestión realizada en Salta Argentina con la Editora en Jefe.</a:t>
            </a:r>
          </a:p>
          <a:p>
            <a:pPr marL="342900" indent="-342900" algn="just">
              <a:buFont typeface="Arial"/>
              <a:buChar char="•"/>
            </a:pPr>
            <a:r>
              <a:rPr lang="es-ES_tradnl" sz="1900" dirty="0" err="1" smtClean="0">
                <a:latin typeface="Helvetica Neue" charset="0"/>
                <a:ea typeface="Helvetica Neue" charset="0"/>
                <a:cs typeface="Helvetica Neue" charset="0"/>
              </a:rPr>
              <a:t>Latinamerican</a:t>
            </a:r>
            <a:r>
              <a:rPr lang="es-ES_tradnl" sz="1900" dirty="0" smtClean="0">
                <a:latin typeface="Helvetica Neue" charset="0"/>
                <a:ea typeface="Helvetica Neue" charset="0"/>
                <a:cs typeface="Helvetica Neue" charset="0"/>
              </a:rPr>
              <a:t> Meeting </a:t>
            </a:r>
            <a:r>
              <a:rPr lang="es-ES_tradnl" sz="1900" dirty="0" err="1" smtClean="0">
                <a:latin typeface="Helvetica Neue" charset="0"/>
                <a:ea typeface="Helvetica Neue" charset="0"/>
                <a:cs typeface="Helvetica Neue" charset="0"/>
              </a:rPr>
              <a:t>Centroamerica</a:t>
            </a:r>
            <a:r>
              <a:rPr lang="es-ES_tradnl" sz="1900" dirty="0" smtClean="0">
                <a:latin typeface="Helvetica Neue" charset="0"/>
                <a:ea typeface="Helvetica Neue" charset="0"/>
                <a:cs typeface="Helvetica Neue" charset="0"/>
              </a:rPr>
              <a:t> noviembre 2016 (revista para los especialistas en turismo de reuniones, pág. 32 y 33</a:t>
            </a:r>
          </a:p>
          <a:p>
            <a:pPr marL="342900" indent="-342900" algn="just">
              <a:buFont typeface="Arial"/>
              <a:buChar char="•"/>
            </a:pPr>
            <a:r>
              <a:rPr lang="es-ES_tradnl" sz="1900" dirty="0" smtClean="0">
                <a:latin typeface="Helvetica Neue" charset="0"/>
                <a:ea typeface="Helvetica Neue" charset="0"/>
                <a:cs typeface="Helvetica Neue" charset="0"/>
              </a:rPr>
              <a:t>Revista Buen Provecho de El Diario de Hoy: Febrero 2017 (publicidad CIFCO y sus restaurantes).</a:t>
            </a:r>
          </a:p>
        </p:txBody>
      </p:sp>
    </p:spTree>
    <p:extLst>
      <p:ext uri="{BB962C8B-B14F-4D97-AF65-F5344CB8AC3E}">
        <p14:creationId xmlns:p14="http://schemas.microsoft.com/office/powerpoint/2010/main" val="15039346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63" cy="685800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6" name="Título 1"/>
          <p:cNvSpPr>
            <a:spLocks noGrp="1"/>
          </p:cNvSpPr>
          <p:nvPr>
            <p:ph type="title"/>
          </p:nvPr>
        </p:nvSpPr>
        <p:spPr>
          <a:xfrm>
            <a:off x="965665" y="-1"/>
            <a:ext cx="10515600" cy="1325563"/>
          </a:xfrm>
        </p:spPr>
        <p:txBody>
          <a:bodyPr>
            <a:noAutofit/>
          </a:bodyPr>
          <a:lstStyle/>
          <a:p>
            <a:pPr algn="ctr"/>
            <a:r>
              <a:rPr lang="es-ES_tradnl" sz="3200" dirty="0" smtClean="0">
                <a:solidFill>
                  <a:srgbClr val="1C1F38"/>
                </a:solidFill>
                <a:latin typeface="Futura Medium" charset="0"/>
                <a:ea typeface="Futura Medium" charset="0"/>
                <a:cs typeface="Futura Medium" charset="0"/>
              </a:rPr>
              <a:t>FIESTA NACIONAL DE LOS </a:t>
            </a:r>
            <a:r>
              <a:rPr lang="es-ES_tradnl" sz="3200" b="1" dirty="0" smtClean="0">
                <a:solidFill>
                  <a:srgbClr val="1C1F38"/>
                </a:solidFill>
                <a:latin typeface="Futura Medium" charset="0"/>
                <a:ea typeface="Futura Medium" charset="0"/>
                <a:cs typeface="Futura Medium" charset="0"/>
              </a:rPr>
              <a:t>ACUERDOS DE PAZ</a:t>
            </a:r>
            <a:endParaRPr lang="es-ES_tradnl" sz="2400" b="1" dirty="0">
              <a:solidFill>
                <a:srgbClr val="1C1F38"/>
              </a:solidFill>
              <a:latin typeface="Helvetica Neue" charset="0"/>
              <a:ea typeface="Helvetica Neue" charset="0"/>
              <a:cs typeface="Helvetica Neue" charset="0"/>
            </a:endParaRPr>
          </a:p>
        </p:txBody>
      </p:sp>
      <p:sp>
        <p:nvSpPr>
          <p:cNvPr id="7" name="CuadroTexto 6"/>
          <p:cNvSpPr txBox="1"/>
          <p:nvPr/>
        </p:nvSpPr>
        <p:spPr>
          <a:xfrm>
            <a:off x="922020" y="3432892"/>
            <a:ext cx="4762500" cy="2139047"/>
          </a:xfrm>
          <a:prstGeom prst="rect">
            <a:avLst/>
          </a:prstGeom>
          <a:noFill/>
        </p:spPr>
        <p:txBody>
          <a:bodyPr wrap="square" rtlCol="0">
            <a:spAutoFit/>
          </a:bodyPr>
          <a:lstStyle/>
          <a:p>
            <a:pPr algn="just"/>
            <a:r>
              <a:rPr lang="es-ES_tradnl" sz="1900" dirty="0" smtClean="0">
                <a:latin typeface="Helvetica Neue" charset="0"/>
                <a:ea typeface="Helvetica Neue" charset="0"/>
                <a:cs typeface="Helvetica Neue" charset="0"/>
              </a:rPr>
              <a:t>El Centro Internacional de Ferias y Convenciones de El Salvador (CIFCO) se convirtió en el escenario en donde instituciones del sector público y privado, sociedad civil, organizaciones nacionales e internacionales y otros invitados especiales, conmemoraron el 25</a:t>
            </a:r>
          </a:p>
        </p:txBody>
      </p:sp>
      <p:sp>
        <p:nvSpPr>
          <p:cNvPr id="8" name="CuadroTexto 7"/>
          <p:cNvSpPr txBox="1"/>
          <p:nvPr/>
        </p:nvSpPr>
        <p:spPr>
          <a:xfrm>
            <a:off x="6591300" y="3432892"/>
            <a:ext cx="4762500" cy="2139047"/>
          </a:xfrm>
          <a:prstGeom prst="rect">
            <a:avLst/>
          </a:prstGeom>
          <a:noFill/>
        </p:spPr>
        <p:txBody>
          <a:bodyPr wrap="square" rtlCol="0">
            <a:spAutoFit/>
          </a:bodyPr>
          <a:lstStyle/>
          <a:p>
            <a:pPr algn="just"/>
            <a:r>
              <a:rPr lang="es-ES_tradnl" sz="1900" dirty="0" smtClean="0">
                <a:latin typeface="Helvetica Neue" charset="0"/>
                <a:ea typeface="Helvetica Neue" charset="0"/>
                <a:cs typeface="Helvetica Neue" charset="0"/>
              </a:rPr>
              <a:t>aniversario de la firma de los Acuerdos de Paz en El Salvador.</a:t>
            </a:r>
          </a:p>
          <a:p>
            <a:pPr algn="just"/>
            <a:endParaRPr lang="es-ES_tradnl" sz="1900" dirty="0" smtClean="0">
              <a:latin typeface="Helvetica Neue" charset="0"/>
              <a:ea typeface="Helvetica Neue" charset="0"/>
              <a:cs typeface="Helvetica Neue" charset="0"/>
            </a:endParaRPr>
          </a:p>
          <a:p>
            <a:pPr algn="just"/>
            <a:r>
              <a:rPr lang="es-ES_tradnl" sz="1900" dirty="0" smtClean="0">
                <a:latin typeface="Helvetica Neue" charset="0"/>
                <a:ea typeface="Helvetica Neue" charset="0"/>
                <a:cs typeface="Helvetica Neue" charset="0"/>
              </a:rPr>
              <a:t>Se pudo disfrutar de música popular, una fototeca alusiva al conflicto armado que vivió El Salvador y otras actividades culturales que</a:t>
            </a:r>
          </a:p>
        </p:txBody>
      </p:sp>
    </p:spTree>
    <p:extLst>
      <p:ext uri="{BB962C8B-B14F-4D97-AF65-F5344CB8AC3E}">
        <p14:creationId xmlns:p14="http://schemas.microsoft.com/office/powerpoint/2010/main" val="833256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239"/>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9" name="CuadroTexto 8"/>
          <p:cNvSpPr txBox="1"/>
          <p:nvPr/>
        </p:nvSpPr>
        <p:spPr>
          <a:xfrm>
            <a:off x="6286500" y="451688"/>
            <a:ext cx="5326380" cy="5062924"/>
          </a:xfrm>
          <a:prstGeom prst="rect">
            <a:avLst/>
          </a:prstGeom>
          <a:noFill/>
        </p:spPr>
        <p:txBody>
          <a:bodyPr wrap="square" rtlCol="0">
            <a:spAutoFit/>
          </a:bodyPr>
          <a:lstStyle/>
          <a:p>
            <a:pPr algn="just"/>
            <a:r>
              <a:rPr lang="es-ES_tradnl" sz="1900" dirty="0" smtClean="0">
                <a:latin typeface="Helvetica Neue" charset="0"/>
                <a:ea typeface="Helvetica Neue" charset="0"/>
                <a:cs typeface="Helvetica Neue" charset="0"/>
              </a:rPr>
              <a:t>fueron el preludio perfecto para el acto oficial encabezado por el Presidente de la República, Salvador Sánchez </a:t>
            </a:r>
            <a:r>
              <a:rPr lang="es-ES_tradnl" sz="1900" dirty="0" err="1" smtClean="0">
                <a:latin typeface="Helvetica Neue" charset="0"/>
                <a:ea typeface="Helvetica Neue" charset="0"/>
                <a:cs typeface="Helvetica Neue" charset="0"/>
              </a:rPr>
              <a:t>Cerén</a:t>
            </a:r>
            <a:r>
              <a:rPr lang="es-ES_tradnl" sz="1900" dirty="0" smtClean="0">
                <a:latin typeface="Helvetica Neue" charset="0"/>
                <a:ea typeface="Helvetica Neue" charset="0"/>
                <a:cs typeface="Helvetica Neue" charset="0"/>
              </a:rPr>
              <a:t>.</a:t>
            </a:r>
          </a:p>
          <a:p>
            <a:pPr algn="just"/>
            <a:endParaRPr lang="es-ES_tradnl" sz="1900" dirty="0" smtClean="0">
              <a:latin typeface="Helvetica Neue" charset="0"/>
              <a:ea typeface="Helvetica Neue" charset="0"/>
              <a:cs typeface="Helvetica Neue" charset="0"/>
            </a:endParaRPr>
          </a:p>
          <a:p>
            <a:pPr algn="just"/>
            <a:r>
              <a:rPr lang="es-ES_tradnl" sz="1900" dirty="0" smtClean="0">
                <a:latin typeface="Helvetica Neue" charset="0"/>
                <a:ea typeface="Helvetica Neue" charset="0"/>
                <a:cs typeface="Helvetica Neue" charset="0"/>
              </a:rPr>
              <a:t>Además, la Orquesta Sinfónica de la Secretaría de la Cultura de la Presidencia, el Coro del Buen Vivir, la Banda Regimental de la Fuerza Armada y otros artistas nacionales compartieron sus melodías con todos los asistentes.</a:t>
            </a:r>
          </a:p>
          <a:p>
            <a:pPr algn="just"/>
            <a:endParaRPr lang="es-ES_tradnl" sz="1900" dirty="0" smtClean="0">
              <a:latin typeface="Helvetica Neue" charset="0"/>
              <a:ea typeface="Helvetica Neue" charset="0"/>
              <a:cs typeface="Helvetica Neue" charset="0"/>
            </a:endParaRPr>
          </a:p>
          <a:p>
            <a:pPr algn="just"/>
            <a:r>
              <a:rPr lang="es-ES_tradnl" sz="1900" dirty="0" smtClean="0">
                <a:latin typeface="Helvetica Neue" charset="0"/>
                <a:ea typeface="Helvetica Neue" charset="0"/>
                <a:cs typeface="Helvetica Neue" charset="0"/>
              </a:rPr>
              <a:t>El Secretario General de la Organización de las Naciones Unidas (ONU), </a:t>
            </a:r>
            <a:r>
              <a:rPr lang="es-ES_tradnl" sz="1900" dirty="0" err="1" smtClean="0">
                <a:latin typeface="Helvetica Neue" charset="0"/>
                <a:ea typeface="Helvetica Neue" charset="0"/>
                <a:cs typeface="Helvetica Neue" charset="0"/>
              </a:rPr>
              <a:t>António</a:t>
            </a:r>
            <a:r>
              <a:rPr lang="es-ES_tradnl" sz="1900" dirty="0" smtClean="0">
                <a:latin typeface="Helvetica Neue" charset="0"/>
                <a:ea typeface="Helvetica Neue" charset="0"/>
                <a:cs typeface="Helvetica Neue" charset="0"/>
              </a:rPr>
              <a:t> </a:t>
            </a:r>
            <a:r>
              <a:rPr lang="es-ES_tradnl" sz="1900" dirty="0" err="1" smtClean="0">
                <a:latin typeface="Helvetica Neue" charset="0"/>
                <a:ea typeface="Helvetica Neue" charset="0"/>
                <a:cs typeface="Helvetica Neue" charset="0"/>
              </a:rPr>
              <a:t>Gutierres</a:t>
            </a:r>
            <a:r>
              <a:rPr lang="es-ES_tradnl" sz="1900" dirty="0" smtClean="0">
                <a:latin typeface="Helvetica Neue" charset="0"/>
                <a:ea typeface="Helvetica Neue" charset="0"/>
                <a:cs typeface="Helvetica Neue" charset="0"/>
              </a:rPr>
              <a:t>, reconoció que El Salvador “inspiró al mundo” durante el escrito que fue leído por </a:t>
            </a:r>
            <a:r>
              <a:rPr lang="es-ES_tradnl" sz="1900" dirty="0" err="1" smtClean="0">
                <a:latin typeface="Helvetica Neue" charset="0"/>
                <a:ea typeface="Helvetica Neue" charset="0"/>
                <a:cs typeface="Helvetica Neue" charset="0"/>
              </a:rPr>
              <a:t>Miroslav</a:t>
            </a:r>
            <a:r>
              <a:rPr lang="es-ES_tradnl" sz="1900" dirty="0" smtClean="0">
                <a:latin typeface="Helvetica Neue" charset="0"/>
                <a:ea typeface="Helvetica Neue" charset="0"/>
                <a:cs typeface="Helvetica Neue" charset="0"/>
              </a:rPr>
              <a:t> </a:t>
            </a:r>
            <a:r>
              <a:rPr lang="es-ES_tradnl" sz="1900" dirty="0" err="1" smtClean="0">
                <a:latin typeface="Helvetica Neue" charset="0"/>
                <a:ea typeface="Helvetica Neue" charset="0"/>
                <a:cs typeface="Helvetica Neue" charset="0"/>
              </a:rPr>
              <a:t>Lajcák</a:t>
            </a:r>
            <a:r>
              <a:rPr lang="es-ES_tradnl" sz="1900" dirty="0" smtClean="0">
                <a:latin typeface="Helvetica Neue" charset="0"/>
                <a:ea typeface="Helvetica Neue" charset="0"/>
                <a:cs typeface="Helvetica Neue" charset="0"/>
              </a:rPr>
              <a:t>, Subsecretario General de Asuntos Políticos y enviado especial de la ONU.</a:t>
            </a:r>
          </a:p>
        </p:txBody>
      </p:sp>
    </p:spTree>
    <p:extLst>
      <p:ext uri="{BB962C8B-B14F-4D97-AF65-F5344CB8AC3E}">
        <p14:creationId xmlns:p14="http://schemas.microsoft.com/office/powerpoint/2010/main" val="403192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573"/>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5" name="CuadroTexto 4"/>
          <p:cNvSpPr txBox="1"/>
          <p:nvPr/>
        </p:nvSpPr>
        <p:spPr>
          <a:xfrm>
            <a:off x="2296295" y="3805461"/>
            <a:ext cx="7599410" cy="2139047"/>
          </a:xfrm>
          <a:prstGeom prst="rect">
            <a:avLst/>
          </a:prstGeom>
          <a:noFill/>
        </p:spPr>
        <p:txBody>
          <a:bodyPr wrap="square" rtlCol="0">
            <a:spAutoFit/>
          </a:bodyPr>
          <a:lstStyle/>
          <a:p>
            <a:pPr marL="457200" indent="-457200" algn="just">
              <a:buFont typeface="+mj-lt"/>
              <a:buAutoNum type="arabicPeriod" startAt="4"/>
            </a:pPr>
            <a:r>
              <a:rPr lang="es-ES_tradnl" sz="1900" dirty="0" smtClean="0">
                <a:latin typeface="Helvetica Neue" charset="0"/>
                <a:ea typeface="Helvetica Neue" charset="0"/>
                <a:cs typeface="Helvetica Neue" charset="0"/>
              </a:rPr>
              <a:t>A partir del mes de febrero de 2017, se consolidó la creación de la  Unidad de Género la cual fue inaugurada en el mes de marzo dándole seguimiento a la Política de Inclusión y Equidad de Género, uno de los enfoques transversales de la Políticas Públicas establecidas en el Plan Quinquenal de Desarrollo (2014-2019), beneficiando a la población femenina de la institución.</a:t>
            </a:r>
          </a:p>
        </p:txBody>
      </p:sp>
    </p:spTree>
    <p:extLst>
      <p:ext uri="{BB962C8B-B14F-4D97-AF65-F5344CB8AC3E}">
        <p14:creationId xmlns:p14="http://schemas.microsoft.com/office/powerpoint/2010/main" val="5191443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6" name="Título 1"/>
          <p:cNvSpPr>
            <a:spLocks noGrp="1"/>
          </p:cNvSpPr>
          <p:nvPr>
            <p:ph type="title"/>
          </p:nvPr>
        </p:nvSpPr>
        <p:spPr>
          <a:xfrm>
            <a:off x="838200" y="2334848"/>
            <a:ext cx="10515600" cy="1325563"/>
          </a:xfrm>
        </p:spPr>
        <p:txBody>
          <a:bodyPr>
            <a:noAutofit/>
          </a:bodyPr>
          <a:lstStyle/>
          <a:p>
            <a:pPr algn="ctr"/>
            <a:r>
              <a:rPr lang="es-ES_tradnl" sz="7200" b="1" dirty="0" smtClean="0">
                <a:solidFill>
                  <a:srgbClr val="1C1F38"/>
                </a:solidFill>
                <a:latin typeface="Futura Medium" charset="0"/>
                <a:ea typeface="Futura Medium" charset="0"/>
                <a:cs typeface="Futura Medium" charset="0"/>
              </a:rPr>
              <a:t>GRACIAS</a:t>
            </a:r>
            <a:endParaRPr lang="es-ES_tradnl" sz="7200" b="1" dirty="0">
              <a:solidFill>
                <a:srgbClr val="1C1F38"/>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361669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573"/>
          </a:xfrm>
          <a:prstGeom prst="rect">
            <a:avLst/>
          </a:prstGeom>
        </p:spPr>
      </p:pic>
      <p:sp>
        <p:nvSpPr>
          <p:cNvPr id="2" name="Título 1"/>
          <p:cNvSpPr>
            <a:spLocks noGrp="1"/>
          </p:cNvSpPr>
          <p:nvPr>
            <p:ph type="title"/>
          </p:nvPr>
        </p:nvSpPr>
        <p:spPr>
          <a:xfrm>
            <a:off x="3737610" y="949085"/>
            <a:ext cx="10515600" cy="1325563"/>
          </a:xfrm>
        </p:spPr>
        <p:txBody>
          <a:bodyPr>
            <a:noAutofit/>
          </a:bodyPr>
          <a:lstStyle/>
          <a:p>
            <a:pPr algn="ctr"/>
            <a:r>
              <a:rPr lang="es-ES_tradnl" sz="3000" dirty="0" smtClean="0">
                <a:solidFill>
                  <a:srgbClr val="1C1F38"/>
                </a:solidFill>
                <a:latin typeface="Futura Medium" charset="0"/>
                <a:ea typeface="Futura Medium" charset="0"/>
                <a:cs typeface="Futura Medium" charset="0"/>
              </a:rPr>
              <a:t>AVANCES </a:t>
            </a:r>
            <a:r>
              <a:rPr lang="es-ES_tradnl" sz="3000" b="1" dirty="0" smtClean="0">
                <a:solidFill>
                  <a:srgbClr val="1C1F38"/>
                </a:solidFill>
                <a:latin typeface="Futura Medium" charset="0"/>
                <a:ea typeface="Futura Medium" charset="0"/>
                <a:cs typeface="Futura Medium" charset="0"/>
              </a:rPr>
              <a:t>TECNOLÓGICOS</a:t>
            </a:r>
            <a:endParaRPr lang="es-ES_tradnl" sz="3000" b="1" dirty="0">
              <a:solidFill>
                <a:srgbClr val="1C1F38"/>
              </a:solidFill>
              <a:latin typeface="Helvetica Neue" charset="0"/>
              <a:ea typeface="Helvetica Neue" charset="0"/>
              <a:cs typeface="Helvetica Neue"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5" name="CuadroTexto 4"/>
          <p:cNvSpPr txBox="1"/>
          <p:nvPr/>
        </p:nvSpPr>
        <p:spPr>
          <a:xfrm>
            <a:off x="922020" y="3432892"/>
            <a:ext cx="4762500" cy="2139047"/>
          </a:xfrm>
          <a:prstGeom prst="rect">
            <a:avLst/>
          </a:prstGeom>
          <a:noFill/>
        </p:spPr>
        <p:txBody>
          <a:bodyPr wrap="square" rtlCol="0">
            <a:spAutoFit/>
          </a:bodyPr>
          <a:lstStyle/>
          <a:p>
            <a:pPr marL="342900" indent="-342900">
              <a:buFont typeface="Arial"/>
              <a:buChar char="•"/>
            </a:pPr>
            <a:r>
              <a:rPr lang="es-ES_tradnl" sz="1900" dirty="0" smtClean="0">
                <a:latin typeface="Helvetica Neue" charset="0"/>
                <a:ea typeface="Helvetica Neue" charset="0"/>
                <a:cs typeface="Helvetica Neue" charset="0"/>
              </a:rPr>
              <a:t>Implementación de Sistema de Seguridad en Red (UTM).</a:t>
            </a:r>
          </a:p>
          <a:p>
            <a:pPr marL="342900" indent="-342900">
              <a:buFont typeface="Arial"/>
              <a:buChar char="•"/>
            </a:pPr>
            <a:r>
              <a:rPr lang="es-ES_tradnl" sz="1900" dirty="0" smtClean="0">
                <a:latin typeface="Helvetica Neue" charset="0"/>
                <a:ea typeface="Helvetica Neue" charset="0"/>
                <a:cs typeface="Helvetica Neue" charset="0"/>
              </a:rPr>
              <a:t>Soporte y seguimiento de Sistema de Respaldo Automatizado (DPM).</a:t>
            </a:r>
          </a:p>
          <a:p>
            <a:pPr marL="342900" indent="-342900">
              <a:buFont typeface="Arial"/>
              <a:buChar char="•"/>
            </a:pPr>
            <a:r>
              <a:rPr lang="es-ES_tradnl" sz="1900" dirty="0" smtClean="0">
                <a:latin typeface="Helvetica Neue" charset="0"/>
                <a:ea typeface="Helvetica Neue" charset="0"/>
                <a:cs typeface="Helvetica Neue" charset="0"/>
              </a:rPr>
              <a:t>Implementación de red WIFI con un ancho de banda entre 30 </a:t>
            </a:r>
            <a:r>
              <a:rPr lang="es-ES_tradnl" sz="1900" dirty="0" err="1" smtClean="0">
                <a:latin typeface="Helvetica Neue" charset="0"/>
                <a:ea typeface="Helvetica Neue" charset="0"/>
                <a:cs typeface="Helvetica Neue" charset="0"/>
              </a:rPr>
              <a:t>mbs</a:t>
            </a:r>
            <a:r>
              <a:rPr lang="es-ES_tradnl" sz="1900" dirty="0" smtClean="0">
                <a:latin typeface="Helvetica Neue" charset="0"/>
                <a:ea typeface="Helvetica Neue" charset="0"/>
                <a:cs typeface="Helvetica Neue" charset="0"/>
              </a:rPr>
              <a:t>/s a 110 </a:t>
            </a:r>
            <a:r>
              <a:rPr lang="es-ES_tradnl" sz="1900" dirty="0" err="1" smtClean="0">
                <a:latin typeface="Helvetica Neue" charset="0"/>
                <a:ea typeface="Helvetica Neue" charset="0"/>
                <a:cs typeface="Helvetica Neue" charset="0"/>
              </a:rPr>
              <a:t>mbs</a:t>
            </a:r>
            <a:r>
              <a:rPr lang="es-ES_tradnl" sz="1900" dirty="0" smtClean="0">
                <a:latin typeface="Helvetica Neue" charset="0"/>
                <a:ea typeface="Helvetica Neue" charset="0"/>
                <a:cs typeface="Helvetica Neue" charset="0"/>
              </a:rPr>
              <a:t>/s en todos los pabellones. </a:t>
            </a:r>
          </a:p>
        </p:txBody>
      </p:sp>
      <p:sp>
        <p:nvSpPr>
          <p:cNvPr id="9" name="CuadroTexto 8"/>
          <p:cNvSpPr txBox="1"/>
          <p:nvPr/>
        </p:nvSpPr>
        <p:spPr>
          <a:xfrm>
            <a:off x="6591300" y="3432892"/>
            <a:ext cx="4762500" cy="2139047"/>
          </a:xfrm>
          <a:prstGeom prst="rect">
            <a:avLst/>
          </a:prstGeom>
          <a:noFill/>
        </p:spPr>
        <p:txBody>
          <a:bodyPr wrap="square" rtlCol="0">
            <a:spAutoFit/>
          </a:bodyPr>
          <a:lstStyle/>
          <a:p>
            <a:pPr marL="342900" indent="-342900">
              <a:buFont typeface="Arial"/>
              <a:buChar char="•"/>
            </a:pPr>
            <a:r>
              <a:rPr lang="es-ES_tradnl" sz="1900" dirty="0" smtClean="0">
                <a:latin typeface="Helvetica Neue" charset="0"/>
                <a:ea typeface="Helvetica Neue" charset="0"/>
                <a:cs typeface="Helvetica Neue" charset="0"/>
              </a:rPr>
              <a:t>Desarrollo de Sistema de Emisión y Validación de Credenciales.</a:t>
            </a:r>
          </a:p>
          <a:p>
            <a:pPr marL="342900" indent="-342900">
              <a:buFont typeface="Arial"/>
              <a:buChar char="•"/>
            </a:pPr>
            <a:r>
              <a:rPr lang="es-ES_tradnl" sz="1900" dirty="0" smtClean="0">
                <a:latin typeface="Helvetica Neue" charset="0"/>
                <a:ea typeface="Helvetica Neue" charset="0"/>
                <a:cs typeface="Helvetica Neue" charset="0"/>
              </a:rPr>
              <a:t>CIFCO ha invertido un total de $121,256.00 para reducir drásticamente el desfasé tecnológico que mantenía la institución de casi una década.</a:t>
            </a:r>
          </a:p>
        </p:txBody>
      </p:sp>
    </p:spTree>
    <p:extLst>
      <p:ext uri="{BB962C8B-B14F-4D97-AF65-F5344CB8AC3E}">
        <p14:creationId xmlns:p14="http://schemas.microsoft.com/office/powerpoint/2010/main" val="438801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263" cy="6858000"/>
          </a:xfrm>
          <a:prstGeom prst="rect">
            <a:avLst/>
          </a:prstGeom>
        </p:spPr>
      </p:pic>
      <p:sp>
        <p:nvSpPr>
          <p:cNvPr id="2" name="Título 1"/>
          <p:cNvSpPr>
            <a:spLocks noGrp="1"/>
          </p:cNvSpPr>
          <p:nvPr>
            <p:ph type="title"/>
          </p:nvPr>
        </p:nvSpPr>
        <p:spPr>
          <a:xfrm>
            <a:off x="5684520" y="834785"/>
            <a:ext cx="6088380" cy="1325563"/>
          </a:xfrm>
        </p:spPr>
        <p:txBody>
          <a:bodyPr>
            <a:noAutofit/>
          </a:bodyPr>
          <a:lstStyle/>
          <a:p>
            <a:r>
              <a:rPr lang="es-ES_tradnl" sz="3000" dirty="0" smtClean="0">
                <a:solidFill>
                  <a:srgbClr val="1C1F38"/>
                </a:solidFill>
                <a:latin typeface="Futura Medium" charset="0"/>
                <a:ea typeface="Futura Medium" charset="0"/>
                <a:cs typeface="Futura Medium" charset="0"/>
              </a:rPr>
              <a:t>FORTALECIMIENTO DE LA</a:t>
            </a:r>
            <a:br>
              <a:rPr lang="es-ES_tradnl" sz="3000" dirty="0" smtClean="0">
                <a:solidFill>
                  <a:srgbClr val="1C1F38"/>
                </a:solidFill>
                <a:latin typeface="Futura Medium" charset="0"/>
                <a:ea typeface="Futura Medium" charset="0"/>
                <a:cs typeface="Futura Medium" charset="0"/>
              </a:rPr>
            </a:br>
            <a:r>
              <a:rPr lang="es-ES_tradnl" sz="3000" b="1" dirty="0" smtClean="0">
                <a:solidFill>
                  <a:srgbClr val="1C1F38"/>
                </a:solidFill>
                <a:latin typeface="Futura Medium" charset="0"/>
                <a:ea typeface="Futura Medium" charset="0"/>
                <a:cs typeface="Futura Medium" charset="0"/>
              </a:rPr>
              <a:t>SEGURIDAD INSTITUCIONAL</a:t>
            </a:r>
            <a:endParaRPr lang="es-ES_tradnl" sz="3000" b="1" dirty="0">
              <a:solidFill>
                <a:srgbClr val="1C1F38"/>
              </a:solidFill>
              <a:latin typeface="Helvetica Neue" charset="0"/>
              <a:ea typeface="Helvetica Neue" charset="0"/>
              <a:cs typeface="Helvetica Neue"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5" name="CuadroTexto 4"/>
          <p:cNvSpPr txBox="1"/>
          <p:nvPr/>
        </p:nvSpPr>
        <p:spPr>
          <a:xfrm>
            <a:off x="5684520" y="2518492"/>
            <a:ext cx="6088380" cy="2431435"/>
          </a:xfrm>
          <a:prstGeom prst="rect">
            <a:avLst/>
          </a:prstGeom>
          <a:noFill/>
        </p:spPr>
        <p:txBody>
          <a:bodyPr wrap="square" rtlCol="0">
            <a:spAutoFit/>
          </a:bodyPr>
          <a:lstStyle/>
          <a:p>
            <a:pPr marL="342900" indent="-342900" algn="just">
              <a:buFont typeface="Arial"/>
              <a:buChar char="•"/>
            </a:pPr>
            <a:r>
              <a:rPr lang="es-ES_tradnl" sz="1900" dirty="0" smtClean="0">
                <a:latin typeface="Helvetica Neue" charset="0"/>
                <a:ea typeface="Helvetica Neue" charset="0"/>
                <a:cs typeface="Helvetica Neue" charset="0"/>
              </a:rPr>
              <a:t>Adquisición de equipo especializado para el personal de Seguridad Institucional.</a:t>
            </a:r>
          </a:p>
          <a:p>
            <a:pPr marL="342900" indent="-342900" algn="just">
              <a:buFont typeface="Arial"/>
              <a:buChar char="•"/>
            </a:pPr>
            <a:endParaRPr lang="es-ES_tradnl" sz="1900" dirty="0" smtClean="0">
              <a:latin typeface="Helvetica Neue" charset="0"/>
              <a:ea typeface="Helvetica Neue" charset="0"/>
              <a:cs typeface="Helvetica Neue" charset="0"/>
            </a:endParaRPr>
          </a:p>
          <a:p>
            <a:pPr marL="342900" indent="-342900" algn="just">
              <a:buFont typeface="Arial"/>
              <a:buChar char="•"/>
            </a:pPr>
            <a:r>
              <a:rPr lang="es-ES_tradnl" sz="1900" dirty="0" smtClean="0">
                <a:latin typeface="Helvetica Neue" charset="0"/>
                <a:ea typeface="Helvetica Neue" charset="0"/>
                <a:cs typeface="Helvetica Neue" charset="0"/>
              </a:rPr>
              <a:t>Gestión con la Policía Nacional Civil (PNC), Fuerza Armada, Cuerpo de Agentes Metropolitanos (CAM) y demás cuerpos de socorro para obtener apoyo en eventos feriales y especiales realizados por la institución.</a:t>
            </a:r>
          </a:p>
        </p:txBody>
      </p:sp>
    </p:spTree>
    <p:extLst>
      <p:ext uri="{BB962C8B-B14F-4D97-AF65-F5344CB8AC3E}">
        <p14:creationId xmlns:p14="http://schemas.microsoft.com/office/powerpoint/2010/main" val="789757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578754" y="2333053"/>
            <a:ext cx="11060618"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4000" b="1" dirty="0" smtClean="0">
                <a:solidFill>
                  <a:srgbClr val="000090"/>
                </a:solidFill>
                <a:latin typeface="Futura Medium" charset="0"/>
                <a:ea typeface="Futura Medium" charset="0"/>
                <a:cs typeface="Futura Medium" charset="0"/>
              </a:rPr>
              <a:t>OBJETIVO ESTRATÉGICO 2</a:t>
            </a:r>
          </a:p>
          <a:p>
            <a:endParaRPr lang="es-ES_tradnl" sz="3200" b="1" dirty="0">
              <a:solidFill>
                <a:srgbClr val="1C1F38"/>
              </a:solidFill>
              <a:latin typeface="Futura Medium" charset="0"/>
              <a:ea typeface="Futura Medium" charset="0"/>
              <a:cs typeface="Futura Medium" charset="0"/>
            </a:endParaRPr>
          </a:p>
          <a:p>
            <a:r>
              <a:rPr lang="es-ES_tradnl" b="1" dirty="0" smtClean="0">
                <a:solidFill>
                  <a:srgbClr val="1C1F38"/>
                </a:solidFill>
                <a:latin typeface="Futura Medium" charset="0"/>
                <a:ea typeface="Futura Medium" charset="0"/>
                <a:cs typeface="Futura Medium" charset="0"/>
              </a:rPr>
              <a:t>FORTALECIMIENTO DE UNA CULTURA ORGANIZACIONAL</a:t>
            </a:r>
            <a:endParaRPr lang="es-ES_tradnl" dirty="0">
              <a:solidFill>
                <a:srgbClr val="1C1F38"/>
              </a:solidFill>
              <a:latin typeface="Helvetica Neue" charset="0"/>
              <a:ea typeface="Helvetica Neue" charset="0"/>
              <a:cs typeface="Helvetica Neue" charset="0"/>
            </a:endParaRPr>
          </a:p>
        </p:txBody>
      </p:sp>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t="71798"/>
          <a:stretch/>
        </p:blipFill>
        <p:spPr>
          <a:xfrm>
            <a:off x="0" y="4918951"/>
            <a:ext cx="12192000" cy="1932197"/>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464" y="5412740"/>
            <a:ext cx="4005072" cy="1237488"/>
          </a:xfrm>
          <a:prstGeom prst="rect">
            <a:avLst/>
          </a:prstGeom>
        </p:spPr>
      </p:pic>
    </p:spTree>
    <p:extLst>
      <p:ext uri="{BB962C8B-B14F-4D97-AF65-F5344CB8AC3E}">
        <p14:creationId xmlns:p14="http://schemas.microsoft.com/office/powerpoint/2010/main" val="302081299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239"/>
          </a:xfrm>
          <a:prstGeom prst="rect">
            <a:avLst/>
          </a:prstGeom>
        </p:spPr>
      </p:pic>
      <p:sp>
        <p:nvSpPr>
          <p:cNvPr id="2" name="Título 1"/>
          <p:cNvSpPr>
            <a:spLocks noGrp="1"/>
          </p:cNvSpPr>
          <p:nvPr>
            <p:ph type="title"/>
          </p:nvPr>
        </p:nvSpPr>
        <p:spPr>
          <a:xfrm>
            <a:off x="5684520" y="834785"/>
            <a:ext cx="6088380" cy="1325563"/>
          </a:xfrm>
        </p:spPr>
        <p:txBody>
          <a:bodyPr>
            <a:noAutofit/>
          </a:bodyPr>
          <a:lstStyle/>
          <a:p>
            <a:r>
              <a:rPr lang="es-ES_tradnl" sz="3000" dirty="0" smtClean="0">
                <a:solidFill>
                  <a:srgbClr val="1C1F38"/>
                </a:solidFill>
                <a:latin typeface="Futura Medium" charset="0"/>
                <a:ea typeface="Futura Medium" charset="0"/>
                <a:cs typeface="Futura Medium" charset="0"/>
              </a:rPr>
              <a:t>FORTALECIMIENTO DE UNA</a:t>
            </a:r>
            <a:br>
              <a:rPr lang="es-ES_tradnl" sz="3000" dirty="0" smtClean="0">
                <a:solidFill>
                  <a:srgbClr val="1C1F38"/>
                </a:solidFill>
                <a:latin typeface="Futura Medium" charset="0"/>
                <a:ea typeface="Futura Medium" charset="0"/>
                <a:cs typeface="Futura Medium" charset="0"/>
              </a:rPr>
            </a:br>
            <a:r>
              <a:rPr lang="es-ES_tradnl" sz="3000" b="1" dirty="0" smtClean="0">
                <a:solidFill>
                  <a:srgbClr val="1C1F38"/>
                </a:solidFill>
                <a:latin typeface="Futura Medium" charset="0"/>
                <a:ea typeface="Futura Medium" charset="0"/>
                <a:cs typeface="Futura Medium" charset="0"/>
              </a:rPr>
              <a:t>CULTURA ORGANIZACIONAL</a:t>
            </a:r>
            <a:endParaRPr lang="es-ES_tradnl" sz="3000" b="1" dirty="0">
              <a:solidFill>
                <a:srgbClr val="1C1F38"/>
              </a:solidFill>
              <a:latin typeface="Helvetica Neue" charset="0"/>
              <a:ea typeface="Helvetica Neue" charset="0"/>
              <a:cs typeface="Helvetica Neue"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68" y="5966299"/>
            <a:ext cx="2798064" cy="755904"/>
          </a:xfrm>
          <a:prstGeom prst="rect">
            <a:avLst/>
          </a:prstGeom>
        </p:spPr>
      </p:pic>
      <p:sp>
        <p:nvSpPr>
          <p:cNvPr id="5" name="CuadroTexto 4"/>
          <p:cNvSpPr txBox="1"/>
          <p:nvPr/>
        </p:nvSpPr>
        <p:spPr>
          <a:xfrm>
            <a:off x="5684520" y="2518492"/>
            <a:ext cx="6088380" cy="2723823"/>
          </a:xfrm>
          <a:prstGeom prst="rect">
            <a:avLst/>
          </a:prstGeom>
          <a:noFill/>
        </p:spPr>
        <p:txBody>
          <a:bodyPr wrap="square" rtlCol="0">
            <a:spAutoFit/>
          </a:bodyPr>
          <a:lstStyle/>
          <a:p>
            <a:pPr algn="just"/>
            <a:r>
              <a:rPr lang="es-ES_tradnl" sz="1900" b="1" dirty="0" smtClean="0">
                <a:latin typeface="Helvetica Neue" charset="0"/>
                <a:ea typeface="Helvetica Neue" charset="0"/>
                <a:cs typeface="Helvetica Neue" charset="0"/>
              </a:rPr>
              <a:t>CLIMA ORGANIZACIONAL SALUDABLE</a:t>
            </a:r>
          </a:p>
          <a:p>
            <a:pPr algn="just"/>
            <a:endParaRPr lang="es-ES_tradnl" sz="1900" dirty="0" smtClean="0">
              <a:latin typeface="Helvetica Neue" charset="0"/>
              <a:ea typeface="Helvetica Neue" charset="0"/>
              <a:cs typeface="Helvetica Neue" charset="0"/>
            </a:endParaRPr>
          </a:p>
          <a:p>
            <a:pPr marL="342900" indent="-342900" algn="just">
              <a:buFont typeface="Arial"/>
              <a:buChar char="•"/>
            </a:pPr>
            <a:r>
              <a:rPr lang="es-ES_tradnl" sz="1900" dirty="0" smtClean="0">
                <a:latin typeface="Helvetica Neue" charset="0"/>
                <a:ea typeface="Helvetica Neue" charset="0"/>
                <a:cs typeface="Helvetica Neue" charset="0"/>
              </a:rPr>
              <a:t>Se han llevado a cabo acciones que fomentan una cultura de pertenencia hacia la institución como reuniones informativas en las que se comunican avances de la gestión, fortaleciendo las relaciones interpersonales entre las diferentes unidades organizativas y  estableciendo así, un clima organizacional agradable.</a:t>
            </a:r>
          </a:p>
        </p:txBody>
      </p:sp>
    </p:spTree>
    <p:extLst>
      <p:ext uri="{BB962C8B-B14F-4D97-AF65-F5344CB8AC3E}">
        <p14:creationId xmlns:p14="http://schemas.microsoft.com/office/powerpoint/2010/main" val="61221116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196</TotalTime>
  <Words>3352</Words>
  <Application>Microsoft Macintosh PowerPoint</Application>
  <PresentationFormat>Personalizado</PresentationFormat>
  <Paragraphs>264</Paragraphs>
  <Slides>50</Slides>
  <Notes>1</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50</vt:i4>
      </vt:variant>
    </vt:vector>
  </HeadingPairs>
  <TitlesOfParts>
    <vt:vector size="52" baseType="lpstr">
      <vt:lpstr>Tema de Office</vt:lpstr>
      <vt:lpstr>Documento</vt:lpstr>
      <vt:lpstr>RENDICIÓN DE CUENTAS MAYO 2016 - JUNIO 2017</vt:lpstr>
      <vt:lpstr>Presentación de PowerPoint</vt:lpstr>
      <vt:lpstr>Presentación de PowerPoint</vt:lpstr>
      <vt:lpstr>FORMACIÓN DE CALIDAD CON INCLUSIÓN Y EQUIDAD</vt:lpstr>
      <vt:lpstr>Presentación de PowerPoint</vt:lpstr>
      <vt:lpstr>AVANCES TECNOLÓGICOS</vt:lpstr>
      <vt:lpstr>FORTALECIMIENTO DE LA SEGURIDAD INSTITUCIONAL</vt:lpstr>
      <vt:lpstr>Presentación de PowerPoint</vt:lpstr>
      <vt:lpstr>FORTALECIMIENTO DE UNA CULTURA ORGANIZACIONAL</vt:lpstr>
      <vt:lpstr>Presentación de PowerPoint</vt:lpstr>
      <vt:lpstr>Presentación de PowerPoint</vt:lpstr>
      <vt:lpstr>IMPULSAR UNA CULTURA DE PREVENCIÓN DE RIESGOS</vt:lpstr>
      <vt:lpstr>Presentación de PowerPoint</vt:lpstr>
      <vt:lpstr>REMODELACIÓN E INVERSIÓN EN INFRAESTRUCTURA</vt:lpstr>
      <vt:lpstr>Presentación de PowerPoint</vt:lpstr>
      <vt:lpstr>Presentación de PowerPoint</vt:lpstr>
      <vt:lpstr>DINAMIZADOR DE LA ECONOMÍA NACIONAL</vt:lpstr>
      <vt:lpstr>GENERADOR DE EMPLEOS</vt:lpstr>
      <vt:lpstr>ESTABLECIMIENTO DE CONVENIOS Y ALIANZAS CON EL SECTOR PÚBLICO Y PRIVADO</vt:lpstr>
      <vt:lpstr>DESARROLLO DE FERIAS</vt:lpstr>
      <vt:lpstr>Presentación de PowerPoint</vt:lpstr>
      <vt:lpstr>CONSUMA 2016</vt:lpstr>
      <vt:lpstr>Presentación de PowerPoint</vt:lpstr>
      <vt:lpstr>Presentación de PowerPoint</vt:lpstr>
      <vt:lpstr>FERIA INTERNACIONAL 2016</vt:lpstr>
      <vt:lpstr>Presentación de PowerPoint</vt:lpstr>
      <vt:lpstr>Presentación de PowerPoint</vt:lpstr>
      <vt:lpstr>VILLA NAVIDEÑA 2016</vt:lpstr>
      <vt:lpstr>Presentación de PowerPoint</vt:lpstr>
      <vt:lpstr>AGROEXPO 2017</vt:lpstr>
      <vt:lpstr>Presentación de PowerPoint</vt:lpstr>
      <vt:lpstr>Presentación de PowerPoint</vt:lpstr>
      <vt:lpstr>PACKAGING 2017</vt:lpstr>
      <vt:lpstr>APUESTA A NUEVOS SERVICIOS</vt:lpstr>
      <vt:lpstr>Presentación de PowerPoint</vt:lpstr>
      <vt:lpstr>“LANZAMIENTO DE PLAN DE EVENTOS DE PROMOCIÓN COMERCIAL, TURÍSTICA Y ATRACCIÓN DE INVERSIONES EL SALVADOR 2017” </vt:lpstr>
      <vt:lpstr>Presentación de PowerPoint</vt:lpstr>
      <vt:lpstr>Presentación de PowerPoint</vt:lpstr>
      <vt:lpstr>INCREMENTO DE FERIAS</vt:lpstr>
      <vt:lpstr>INCREMENTO EN LA OCUPACIÓN DEL RECINTO FERIAL</vt:lpstr>
      <vt:lpstr>ADQUISICIONES Y CONTRATACIONES</vt:lpstr>
      <vt:lpstr>COMPROMISO SOCIAL</vt:lpstr>
      <vt:lpstr>COMPROMISO SOCIAL</vt:lpstr>
      <vt:lpstr>PRESENCIA A NIVEL INTERNACIONAL</vt:lpstr>
      <vt:lpstr>Presentación de PowerPoint</vt:lpstr>
      <vt:lpstr>Presentación de PowerPoint</vt:lpstr>
      <vt:lpstr>POSICIONAMIENTO DE MARCA A NIVEL INTERNACIONAL</vt:lpstr>
      <vt:lpstr>FIESTA NACIONAL DE LOS ACUERDOS DE PAZ</vt:lpstr>
      <vt:lpstr>Presentación de PowerPoint</vt:lpstr>
      <vt:lpstr>GRACIAS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MENSAJE DE 3 AÑOS DE GESTIÓN DEL PRESIDENTE SALVADOR SÁNCHEZ CERÉN</dc:title>
  <dc:creator>Usuario de Microsoft Office</dc:creator>
  <cp:lastModifiedBy>Juan Ernesto Ardón García</cp:lastModifiedBy>
  <cp:revision>30</cp:revision>
  <dcterms:created xsi:type="dcterms:W3CDTF">2017-09-18T23:31:30Z</dcterms:created>
  <dcterms:modified xsi:type="dcterms:W3CDTF">2017-09-19T15:47:42Z</dcterms:modified>
</cp:coreProperties>
</file>