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395" r:id="rId2"/>
    <p:sldId id="258"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263" r:id="rId17"/>
    <p:sldId id="388" r:id="rId18"/>
    <p:sldId id="265" r:id="rId19"/>
    <p:sldId id="400" r:id="rId20"/>
    <p:sldId id="267" r:id="rId21"/>
    <p:sldId id="268" r:id="rId22"/>
    <p:sldId id="269" r:id="rId23"/>
    <p:sldId id="270" r:id="rId24"/>
    <p:sldId id="396" r:id="rId25"/>
    <p:sldId id="285" r:id="rId26"/>
    <p:sldId id="271" r:id="rId27"/>
    <p:sldId id="288" r:id="rId28"/>
    <p:sldId id="289" r:id="rId29"/>
    <p:sldId id="290" r:id="rId30"/>
    <p:sldId id="291" r:id="rId31"/>
    <p:sldId id="292" r:id="rId32"/>
    <p:sldId id="286" r:id="rId33"/>
    <p:sldId id="287" r:id="rId34"/>
    <p:sldId id="272" r:id="rId35"/>
    <p:sldId id="276" r:id="rId36"/>
    <p:sldId id="359" r:id="rId37"/>
    <p:sldId id="277" r:id="rId38"/>
    <p:sldId id="361" r:id="rId39"/>
    <p:sldId id="360" r:id="rId40"/>
    <p:sldId id="362" r:id="rId41"/>
    <p:sldId id="398" r:id="rId42"/>
    <p:sldId id="278" r:id="rId43"/>
    <p:sldId id="273" r:id="rId44"/>
    <p:sldId id="378" r:id="rId45"/>
    <p:sldId id="393" r:id="rId46"/>
    <p:sldId id="394" r:id="rId47"/>
    <p:sldId id="369" r:id="rId48"/>
    <p:sldId id="371" r:id="rId49"/>
    <p:sldId id="372" r:id="rId50"/>
    <p:sldId id="374" r:id="rId51"/>
    <p:sldId id="373" r:id="rId52"/>
    <p:sldId id="375" r:id="rId53"/>
    <p:sldId id="389" r:id="rId54"/>
    <p:sldId id="390" r:id="rId55"/>
    <p:sldId id="391" r:id="rId56"/>
    <p:sldId id="392" r:id="rId57"/>
    <p:sldId id="399" r:id="rId58"/>
    <p:sldId id="397" r:id="rId59"/>
    <p:sldId id="387" r:id="rId60"/>
  </p:sldIdLst>
  <p:sldSz cx="12192000" cy="6858000"/>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8"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27BFBBD7-2F76-4E14-B8ED-80A17478FB41}" type="datetimeFigureOut">
              <a:rPr lang="es-SV" smtClean="0"/>
              <a:t>19/4/2024</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1762455-2D5C-4D1A-A195-AF3615072191}" type="datetimeFigureOut">
              <a:rPr lang="es-SV" smtClean="0"/>
              <a:t>19/4/2024</a:t>
            </a:fld>
            <a:endParaRPr lang="es-SV"/>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2104780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19/4/2024</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19/4/2024</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 Target="slide48.xml"/><Relationship Id="rId7" Type="http://schemas.openxmlformats.org/officeDocument/2006/relationships/slide" Target="slide52.xml"/><Relationship Id="rId2" Type="http://schemas.openxmlformats.org/officeDocument/2006/relationships/image" Target="../media/image33.jpg"/><Relationship Id="rId1" Type="http://schemas.openxmlformats.org/officeDocument/2006/relationships/slideLayout" Target="../slideLayouts/slideLayout12.xml"/><Relationship Id="rId6" Type="http://schemas.openxmlformats.org/officeDocument/2006/relationships/slide" Target="slide50.xml"/><Relationship Id="rId5" Type="http://schemas.openxmlformats.org/officeDocument/2006/relationships/slide" Target="slide51.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2023</a:t>
            </a:r>
          </a:p>
          <a:p>
            <a:pPr algn="ctr"/>
            <a:r>
              <a:rPr lang="es-SV" sz="1800" dirty="0">
                <a:solidFill>
                  <a:schemeClr val="bg1"/>
                </a:solidFill>
                <a:latin typeface="Bembo Std"/>
              </a:rPr>
              <a:t>modificado 23 agosto 2023</a:t>
            </a:r>
          </a:p>
          <a:p>
            <a:pPr algn="ctr"/>
            <a:r>
              <a:rPr lang="es-SV" sz="1800" dirty="0">
                <a:solidFill>
                  <a:schemeClr val="bg1"/>
                </a:solidFill>
                <a:latin typeface="Bembo Std"/>
              </a:rPr>
              <a:t>ACUERDO JD-N°2592-554-2023</a:t>
            </a:r>
          </a:p>
          <a:p>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-2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3mujeres </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205663" y="2263860"/>
            <a:ext cx="3963989" cy="1384995"/>
          </a:xfrm>
          <a:prstGeom prst="rect">
            <a:avLst/>
          </a:prstGeom>
          <a:noFill/>
        </p:spPr>
        <p:txBody>
          <a:bodyPr wrap="square" rtlCol="0">
            <a:spAutoFit/>
          </a:bodyPr>
          <a:lstStyle/>
          <a:p>
            <a:pPr algn="ctr"/>
            <a:r>
              <a:rPr lang="es-SV" sz="2000" b="1" dirty="0">
                <a:latin typeface="Museo 100"/>
              </a:rPr>
              <a:t>Dra. Odette Marie Varela Milla</a:t>
            </a:r>
          </a:p>
          <a:p>
            <a:pPr algn="ctr"/>
            <a:r>
              <a:rPr lang="es-SV" sz="2000" b="1" dirty="0">
                <a:latin typeface="Museo 100"/>
              </a:rPr>
              <a:t>Directora Ejecutiva-Interina ad-honores</a:t>
            </a:r>
          </a:p>
          <a:p>
            <a:pPr algn="ctr"/>
            <a:r>
              <a:rPr lang="es-SV" sz="2400" b="1" dirty="0">
                <a:latin typeface="Museo 100"/>
              </a:rPr>
              <a:t>Directora Ejecutiva</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646038"/>
          </a:xfrm>
        </p:spPr>
        <p:txBody>
          <a:bodyPr>
            <a:noAutofit/>
          </a:bodyPr>
          <a:lstStyle/>
          <a:p>
            <a:pPr algn="just">
              <a:lnSpc>
                <a:spcPct val="150000"/>
              </a:lnSpc>
            </a:pPr>
            <a:r>
              <a:rPr lang="es-SV" sz="1500" dirty="0">
                <a:latin typeface="Museo 100"/>
              </a:rPr>
              <a:t>a) Asesorar a la Junta Directiva y a las unidades del CENTA sobre la aplicación de la normativa y procedimientos legales para la actuación institucional;</a:t>
            </a:r>
          </a:p>
          <a:p>
            <a:pPr algn="just">
              <a:lnSpc>
                <a:spcPct val="150000"/>
              </a:lnSpc>
            </a:pPr>
            <a:r>
              <a:rPr lang="es-SV" sz="1500" dirty="0">
                <a:latin typeface="Museo 100"/>
              </a:rPr>
              <a:t>b) Proporcionar información actualizada sobre normativa nacional e internacional relacionada con la gestión institucional;</a:t>
            </a:r>
          </a:p>
          <a:p>
            <a:pPr algn="just">
              <a:lnSpc>
                <a:spcPct val="150000"/>
              </a:lnSpc>
            </a:pPr>
            <a:r>
              <a:rPr lang="es-SV" sz="1500" dirty="0">
                <a:latin typeface="Museo 100"/>
              </a:rPr>
              <a:t>c) Preparar propuesta de reformas legales necesarias que conduzcan a lograr mayor efectividad en la gestión institucional;</a:t>
            </a:r>
          </a:p>
          <a:p>
            <a:pPr algn="just">
              <a:lnSpc>
                <a:spcPct val="150000"/>
              </a:lnSpc>
            </a:pPr>
            <a:r>
              <a:rPr lang="es-SV" sz="1500" dirty="0">
                <a:latin typeface="Museo 100"/>
              </a:rPr>
              <a:t>d) Redactar los instrumentos legales correspondientes a la gestión del CENTA;</a:t>
            </a:r>
          </a:p>
          <a:p>
            <a:pPr algn="just">
              <a:lnSpc>
                <a:spcPct val="150000"/>
              </a:lnSpc>
            </a:pPr>
            <a:r>
              <a:rPr lang="es-SV" sz="1500" dirty="0">
                <a:latin typeface="Museo 100"/>
              </a:rPr>
              <a:t>e) Pronunciarse sobre asuntos jurídicos que le sean demandados por la Dirección Ejecutiva o la Junta Directiva;</a:t>
            </a:r>
          </a:p>
          <a:p>
            <a:pPr algn="just">
              <a:lnSpc>
                <a:spcPct val="150000"/>
              </a:lnSpc>
            </a:pPr>
            <a:r>
              <a:rPr lang="es-SV" sz="1500" dirty="0">
                <a:latin typeface="Museo 100"/>
              </a:rPr>
              <a:t>f) Llevar un registro de los expedientes jurídicos en que participe el CENTA;</a:t>
            </a:r>
          </a:p>
          <a:p>
            <a:pPr algn="just">
              <a:lnSpc>
                <a:spcPct val="150000"/>
              </a:lnSpc>
            </a:pPr>
            <a:r>
              <a:rPr lang="es-SV" sz="1500" dirty="0">
                <a:latin typeface="Museo 100"/>
              </a:rPr>
              <a:t>g) Representar al CENTA en todos los asuntos de su interés por medio de Poder Especial;</a:t>
            </a:r>
          </a:p>
          <a:p>
            <a:pPr algn="just">
              <a:lnSpc>
                <a:spcPct val="150000"/>
              </a:lnSpc>
            </a:pPr>
            <a:r>
              <a:rPr lang="es-SV" sz="1500" dirty="0">
                <a:latin typeface="Museo 100"/>
              </a:rPr>
              <a:t>h) Realizar las diligencias jurídicas de interés del CENTA.</a:t>
            </a:r>
          </a:p>
          <a:p>
            <a:pPr algn="just">
              <a:lnSpc>
                <a:spcPct val="150000"/>
              </a:lnSpc>
            </a:pPr>
            <a:r>
              <a:rPr lang="es-SV" sz="1500" dirty="0">
                <a:latin typeface="Museo 100"/>
              </a:rPr>
              <a:t>Total de servidores/as: 3 mujeres</a:t>
            </a:r>
          </a:p>
          <a:p>
            <a:pPr algn="just">
              <a:lnSpc>
                <a:spcPct val="150000"/>
              </a:lnSpc>
            </a:pPr>
            <a:r>
              <a:rPr lang="es-SV" sz="1500" dirty="0">
                <a:latin typeface="Museo 100"/>
              </a:rPr>
              <a:t>Jefe: Lic. Miriam Aracely Henríquez- 4 mujeres</a:t>
            </a: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4 mujeres y 2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l"/>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216458" y="4343877"/>
            <a:ext cx="4408384" cy="2292524"/>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656713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4 mujeres  y 2 hombres.</a:t>
            </a:r>
          </a:p>
          <a:p>
            <a:r>
              <a:rPr lang="es-SV" sz="1800" dirty="0">
                <a:latin typeface="Museo 100"/>
              </a:rPr>
              <a:t>Jefa: Inga. </a:t>
            </a:r>
            <a:r>
              <a:rPr lang="es-SV" sz="1800" dirty="0" err="1">
                <a:latin typeface="Museo 100"/>
              </a:rPr>
              <a:t>Nathya</a:t>
            </a:r>
            <a:r>
              <a:rPr lang="es-SV" sz="1800" dirty="0">
                <a:latin typeface="Museo 100"/>
              </a:rPr>
              <a:t> Han-</a:t>
            </a:r>
            <a:r>
              <a:rPr lang="es-SV" sz="1800" dirty="0" err="1">
                <a:latin typeface="Museo 100"/>
              </a:rPr>
              <a:t>sy</a:t>
            </a:r>
            <a:r>
              <a:rPr lang="es-SV" sz="1800" dirty="0">
                <a:latin typeface="Museo 100"/>
              </a:rPr>
              <a:t> Quan Rodriguez, </a:t>
            </a:r>
            <a:r>
              <a:rPr lang="es-SV" sz="1800" dirty="0" err="1">
                <a:latin typeface="Museo 100"/>
              </a:rPr>
              <a:t>a.i</a:t>
            </a:r>
            <a:endParaRPr lang="es-SV" sz="1800" dirty="0">
              <a:latin typeface="Museo 100"/>
            </a:endParaRP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grpSp>
        <p:nvGrpSpPr>
          <p:cNvPr id="14" name="Grupo 13">
            <a:extLst>
              <a:ext uri="{FF2B5EF4-FFF2-40B4-BE49-F238E27FC236}">
                <a16:creationId xmlns:a16="http://schemas.microsoft.com/office/drawing/2014/main" id="{070E400C-F7AD-48FA-9B17-FB357734CB37}"/>
              </a:ext>
            </a:extLst>
          </p:cNvPr>
          <p:cNvGrpSpPr/>
          <p:nvPr/>
        </p:nvGrpSpPr>
        <p:grpSpPr>
          <a:xfrm>
            <a:off x="6198478" y="3816632"/>
            <a:ext cx="2348418" cy="1694448"/>
            <a:chOff x="4427983" y="3195532"/>
            <a:chExt cx="1452960" cy="1048350"/>
          </a:xfrm>
        </p:grpSpPr>
        <p:sp>
          <p:nvSpPr>
            <p:cNvPr id="11" name="Rectángulo 10">
              <a:extLst>
                <a:ext uri="{FF2B5EF4-FFF2-40B4-BE49-F238E27FC236}">
                  <a16:creationId xmlns:a16="http://schemas.microsoft.com/office/drawing/2014/main" id="{BBB59020-F9DB-4747-A492-E3081076B30E}"/>
                </a:ext>
              </a:extLst>
            </p:cNvPr>
            <p:cNvSpPr/>
            <p:nvPr/>
          </p:nvSpPr>
          <p:spPr>
            <a:xfrm>
              <a:off x="4427984" y="3195532"/>
              <a:ext cx="1452959" cy="389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rPr>
                <a:t>Jefatura  </a:t>
              </a:r>
            </a:p>
          </p:txBody>
        </p:sp>
        <p:cxnSp>
          <p:nvCxnSpPr>
            <p:cNvPr id="12" name="Conector recto 11">
              <a:extLst>
                <a:ext uri="{FF2B5EF4-FFF2-40B4-BE49-F238E27FC236}">
                  <a16:creationId xmlns:a16="http://schemas.microsoft.com/office/drawing/2014/main" id="{D114BD19-422B-4577-A0A6-F67BD9C33C6B}"/>
                </a:ext>
              </a:extLst>
            </p:cNvPr>
            <p:cNvCxnSpPr>
              <a:cxnSpLocks/>
            </p:cNvCxnSpPr>
            <p:nvPr/>
          </p:nvCxnSpPr>
          <p:spPr>
            <a:xfrm>
              <a:off x="5148064" y="3610601"/>
              <a:ext cx="0" cy="304015"/>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502EBB65-099C-49CC-9FF0-A4016EC5EA78}"/>
                </a:ext>
              </a:extLst>
            </p:cNvPr>
            <p:cNvSpPr/>
            <p:nvPr/>
          </p:nvSpPr>
          <p:spPr>
            <a:xfrm>
              <a:off x="4427983" y="3936673"/>
              <a:ext cx="1452959" cy="307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hlinkClick r:id="rId3" action="ppaction://hlinksldjump"/>
                </a:rPr>
                <a:t>Unidad Ambiental</a:t>
              </a:r>
              <a:endParaRPr lang="es-SV" sz="1440" dirty="0">
                <a:solidFill>
                  <a:schemeClr val="tx1"/>
                </a:solidFill>
                <a:latin typeface="Museo 100"/>
              </a:endParaRPr>
            </a:p>
          </p:txBody>
        </p:sp>
      </p:grpSp>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173345" y="311479"/>
            <a:ext cx="10860383" cy="611644"/>
          </a:xfrm>
        </p:spPr>
        <p:txBody>
          <a:bodyPr>
            <a:noAutofit/>
          </a:bodyPr>
          <a:lstStyle/>
          <a:p>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896620" y="1290630"/>
            <a:ext cx="10860383" cy="722762"/>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7" name="Marcador de contenido 2">
            <a:extLst>
              <a:ext uri="{FF2B5EF4-FFF2-40B4-BE49-F238E27FC236}">
                <a16:creationId xmlns:a16="http://schemas.microsoft.com/office/drawing/2014/main" id="{1BF75C7C-73FB-165F-C118-C94BB311F5BA}"/>
              </a:ext>
            </a:extLst>
          </p:cNvPr>
          <p:cNvSpPr>
            <a:spLocks noGrp="1"/>
          </p:cNvSpPr>
          <p:nvPr>
            <p:ph idx="1"/>
          </p:nvPr>
        </p:nvSpPr>
        <p:spPr>
          <a:xfrm>
            <a:off x="896620" y="2013392"/>
            <a:ext cx="10330180" cy="3979647"/>
          </a:xfrm>
        </p:spPr>
        <p:txBody>
          <a:bodyPr>
            <a:noAutofit/>
          </a:bodyPr>
          <a:lstStyle/>
          <a:p>
            <a:pPr algn="just">
              <a:lnSpc>
                <a:spcPct val="170000"/>
              </a:lnSpc>
            </a:pPr>
            <a:r>
              <a:rPr lang="es-SV" sz="13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300" dirty="0">
                <a:latin typeface="Museo 100"/>
              </a:rPr>
              <a:t>b) Participar en los procesos de planificación sectorial e institucional</a:t>
            </a:r>
          </a:p>
          <a:p>
            <a:pPr algn="just">
              <a:lnSpc>
                <a:spcPct val="170000"/>
              </a:lnSpc>
            </a:pPr>
            <a:r>
              <a:rPr lang="es-SV" sz="13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300" dirty="0">
                <a:latin typeface="Museo 100"/>
              </a:rPr>
              <a:t>d) Asesorar a la Dirección ejecutiva  en la orientación de las actividades de generación de tecnología de acuerdo a necesidades prioritarias del sector</a:t>
            </a:r>
          </a:p>
          <a:p>
            <a:pPr algn="just">
              <a:lnSpc>
                <a:spcPct val="170000"/>
              </a:lnSpc>
            </a:pPr>
            <a:r>
              <a:rPr lang="es-SV" sz="1300" dirty="0">
                <a:latin typeface="Museo 100"/>
              </a:rPr>
              <a:t>e) Planificar y gestionar la capacitación especializada al personal de investigación del CENTA</a:t>
            </a:r>
          </a:p>
          <a:p>
            <a:pPr algn="just">
              <a:lnSpc>
                <a:spcPct val="170000"/>
              </a:lnSpc>
            </a:pPr>
            <a:r>
              <a:rPr lang="es-SV" sz="1300" dirty="0">
                <a:latin typeface="Museo 100"/>
              </a:rPr>
              <a:t>f) Aprobar técnicamente los proyectos de generación de tecnología que propongan los equipos de investigación</a:t>
            </a:r>
          </a:p>
          <a:p>
            <a:pPr algn="just">
              <a:lnSpc>
                <a:spcPct val="170000"/>
              </a:lnSpc>
            </a:pPr>
            <a:r>
              <a:rPr lang="es-SV" sz="1300" dirty="0">
                <a:latin typeface="Museo 100"/>
              </a:rPr>
              <a:t>g) Participar en las evaluaciones de resultados e impactos de las tecnologías generadas por el CENTA, y adoptadas por los/as  productores/as</a:t>
            </a:r>
          </a:p>
          <a:p>
            <a:pPr algn="just">
              <a:lnSpc>
                <a:spcPct val="170000"/>
              </a:lnSpc>
            </a:pPr>
            <a:r>
              <a:rPr lang="es-SV" sz="1300" dirty="0">
                <a:latin typeface="Museo 100"/>
              </a:rPr>
              <a:t>Entre otros </a:t>
            </a:r>
          </a:p>
          <a:p>
            <a:pPr algn="just">
              <a:lnSpc>
                <a:spcPct val="170000"/>
              </a:lnSpc>
            </a:pPr>
            <a:r>
              <a:rPr lang="es-SV" sz="1400" dirty="0">
                <a:latin typeface="Museo 100"/>
              </a:rPr>
              <a:t>Total de servidores: 1 mujeres y 3 hombres</a:t>
            </a:r>
          </a:p>
          <a:p>
            <a:pPr marL="285750" indent="-285750" algn="just">
              <a:lnSpc>
                <a:spcPct val="170000"/>
              </a:lnSpc>
              <a:buAutoNum type="romanLcParenR"/>
            </a:pPr>
            <a:endParaRPr lang="es-SV" sz="1000" dirty="0">
              <a:latin typeface="Museo 100"/>
            </a:endParaRPr>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173345" y="311479"/>
            <a:ext cx="10860383" cy="611644"/>
          </a:xfrm>
        </p:spPr>
        <p:txBody>
          <a:bodyPr>
            <a:noAutofit/>
          </a:bodyPr>
          <a:lstStyle/>
          <a:p>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 name="Imagen 2">
            <a:extLst>
              <a:ext uri="{FF2B5EF4-FFF2-40B4-BE49-F238E27FC236}">
                <a16:creationId xmlns:a16="http://schemas.microsoft.com/office/drawing/2014/main" id="{E06830E8-B6D3-008E-38A7-84264A1B051C}"/>
              </a:ext>
            </a:extLst>
          </p:cNvPr>
          <p:cNvPicPr>
            <a:picLocks noChangeAspect="1"/>
          </p:cNvPicPr>
          <p:nvPr/>
        </p:nvPicPr>
        <p:blipFill>
          <a:blip r:embed="rId3"/>
          <a:stretch>
            <a:fillRect/>
          </a:stretch>
        </p:blipFill>
        <p:spPr>
          <a:xfrm>
            <a:off x="1802296" y="1364974"/>
            <a:ext cx="8733182" cy="5227225"/>
          </a:xfrm>
          <a:prstGeom prst="rect">
            <a:avLst/>
          </a:prstGeom>
        </p:spPr>
      </p:pic>
    </p:spTree>
    <p:extLst>
      <p:ext uri="{BB962C8B-B14F-4D97-AF65-F5344CB8AC3E}">
        <p14:creationId xmlns:p14="http://schemas.microsoft.com/office/powerpoint/2010/main" val="356003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41469" y="367716"/>
            <a:ext cx="781361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 2023</a:t>
            </a:r>
          </a:p>
        </p:txBody>
      </p:sp>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4">
            <a:extLst>
              <a:ext uri="{28A0092B-C50C-407E-A947-70E740481C1C}">
                <a14:useLocalDpi xmlns:a14="http://schemas.microsoft.com/office/drawing/2010/main" val="0"/>
              </a:ext>
            </a:extLst>
          </a:blip>
          <a:srcRect/>
          <a:stretch>
            <a:fillRect/>
          </a:stretch>
        </p:blipFill>
        <p:spPr bwMode="auto">
          <a:xfrm>
            <a:off x="9767085" y="326734"/>
            <a:ext cx="1940439" cy="746760"/>
          </a:xfrm>
          <a:prstGeom prst="rect">
            <a:avLst/>
          </a:prstGeom>
          <a:noFill/>
          <a:ln>
            <a:noFill/>
          </a:ln>
        </p:spPr>
      </p:pic>
      <p:pic>
        <p:nvPicPr>
          <p:cNvPr id="2" name="Marcador de contenido 11">
            <a:extLst>
              <a:ext uri="{FF2B5EF4-FFF2-40B4-BE49-F238E27FC236}">
                <a16:creationId xmlns:a16="http://schemas.microsoft.com/office/drawing/2014/main" id="{68959417-AF74-A6E8-8C62-29970D320A12}"/>
              </a:ext>
            </a:extLst>
          </p:cNvPr>
          <p:cNvPicPr>
            <a:picLocks noGrp="1" noChangeAspect="1"/>
          </p:cNvPicPr>
          <p:nvPr>
            <p:ph idx="1"/>
          </p:nvPr>
        </p:nvPicPr>
        <p:blipFill>
          <a:blip r:embed="rId5"/>
          <a:stretch>
            <a:fillRect/>
          </a:stretch>
        </p:blipFill>
        <p:spPr>
          <a:xfrm>
            <a:off x="2065538" y="1218738"/>
            <a:ext cx="9039783" cy="5497247"/>
          </a:xfrm>
        </p:spPr>
      </p:pic>
    </p:spTree>
    <p:extLst>
      <p:ext uri="{BB962C8B-B14F-4D97-AF65-F5344CB8AC3E}">
        <p14:creationId xmlns:p14="http://schemas.microsoft.com/office/powerpoint/2010/main" val="24837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l"/>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3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Estaciones Experimentales Izalco-San Andrés, Santa Cruz Porrillo </a:t>
            </a: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5" name="Tabla 4">
            <a:extLst>
              <a:ext uri="{FF2B5EF4-FFF2-40B4-BE49-F238E27FC236}">
                <a16:creationId xmlns:a16="http://schemas.microsoft.com/office/drawing/2014/main" id="{DD1FFFFC-AFE2-5EE3-6D98-F129735B8ABF}"/>
              </a:ext>
            </a:extLst>
          </p:cNvPr>
          <p:cNvGraphicFramePr>
            <a:graphicFrameLocks noGrp="1"/>
          </p:cNvGraphicFramePr>
          <p:nvPr>
            <p:extLst>
              <p:ext uri="{D42A27DB-BD31-4B8C-83A1-F6EECF244321}">
                <p14:modId xmlns:p14="http://schemas.microsoft.com/office/powerpoint/2010/main" val="557708276"/>
              </p:ext>
            </p:extLst>
          </p:nvPr>
        </p:nvGraphicFramePr>
        <p:xfrm>
          <a:off x="1817286" y="5148264"/>
          <a:ext cx="5646055" cy="1598936"/>
        </p:xfrm>
        <a:graphic>
          <a:graphicData uri="http://schemas.openxmlformats.org/drawingml/2006/table">
            <a:tbl>
              <a:tblPr>
                <a:tableStyleId>{5C22544A-7EE6-4342-B048-85BDC9FD1C3A}</a:tableStyleId>
              </a:tblPr>
              <a:tblGrid>
                <a:gridCol w="1847799">
                  <a:extLst>
                    <a:ext uri="{9D8B030D-6E8A-4147-A177-3AD203B41FA5}">
                      <a16:colId xmlns:a16="http://schemas.microsoft.com/office/drawing/2014/main" val="844717537"/>
                    </a:ext>
                  </a:extLst>
                </a:gridCol>
                <a:gridCol w="1488505">
                  <a:extLst>
                    <a:ext uri="{9D8B030D-6E8A-4147-A177-3AD203B41FA5}">
                      <a16:colId xmlns:a16="http://schemas.microsoft.com/office/drawing/2014/main" val="2987887310"/>
                    </a:ext>
                  </a:extLst>
                </a:gridCol>
                <a:gridCol w="769917">
                  <a:extLst>
                    <a:ext uri="{9D8B030D-6E8A-4147-A177-3AD203B41FA5}">
                      <a16:colId xmlns:a16="http://schemas.microsoft.com/office/drawing/2014/main" val="596642980"/>
                    </a:ext>
                  </a:extLst>
                </a:gridCol>
                <a:gridCol w="769917">
                  <a:extLst>
                    <a:ext uri="{9D8B030D-6E8A-4147-A177-3AD203B41FA5}">
                      <a16:colId xmlns:a16="http://schemas.microsoft.com/office/drawing/2014/main" val="2155468811"/>
                    </a:ext>
                  </a:extLst>
                </a:gridCol>
                <a:gridCol w="769917">
                  <a:extLst>
                    <a:ext uri="{9D8B030D-6E8A-4147-A177-3AD203B41FA5}">
                      <a16:colId xmlns:a16="http://schemas.microsoft.com/office/drawing/2014/main" val="86711932"/>
                    </a:ext>
                  </a:extLst>
                </a:gridCol>
              </a:tblGrid>
              <a:tr h="181219">
                <a:tc gridSpan="4">
                  <a:txBody>
                    <a:bodyPr/>
                    <a:lstStyle/>
                    <a:p>
                      <a:pPr algn="ctr" fontAlgn="b"/>
                      <a:r>
                        <a:rPr lang="es-SV" sz="1100" u="none" strike="noStrike">
                          <a:effectLst/>
                        </a:rPr>
                        <a:t>REGISTRO DE PERSONAL </a:t>
                      </a:r>
                      <a:endParaRPr lang="es-SV"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l" fontAlgn="b"/>
                      <a:r>
                        <a:rPr lang="es-SV" sz="1100" u="none" strike="noStrike">
                          <a:effectLst/>
                        </a:rPr>
                        <a:t> </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1234150"/>
                  </a:ext>
                </a:extLst>
              </a:tr>
              <a:tr h="531108">
                <a:tc>
                  <a:txBody>
                    <a:bodyPr/>
                    <a:lstStyle/>
                    <a:p>
                      <a:pPr algn="l" rtl="0" fontAlgn="b"/>
                      <a:r>
                        <a:rPr lang="es-SV" sz="1100" u="none" strike="noStrike">
                          <a:effectLst/>
                          <a:highlight>
                            <a:srgbClr val="E9EBF5"/>
                          </a:highlight>
                        </a:rPr>
                        <a:t>ESTACION EXPERIMENTAL</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JEFE</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HOMBRES</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MUJERES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a:effectLst/>
                          <a:highlight>
                            <a:srgbClr val="E9EBF5"/>
                          </a:highlight>
                        </a:rPr>
                        <a:t>TOTAL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extLst>
                  <a:ext uri="{0D108BD9-81ED-4DB2-BD59-A6C34878D82A}">
                    <a16:rowId xmlns:a16="http://schemas.microsoft.com/office/drawing/2014/main" val="2942189446"/>
                  </a:ext>
                </a:extLst>
              </a:tr>
              <a:tr h="352695">
                <a:tc>
                  <a:txBody>
                    <a:bodyPr/>
                    <a:lstStyle/>
                    <a:p>
                      <a:pPr algn="l" rtl="0" fontAlgn="b"/>
                      <a:r>
                        <a:rPr lang="es-SV" sz="1100" u="none" strike="noStrike">
                          <a:effectLst/>
                          <a:highlight>
                            <a:srgbClr val="E9EBF5"/>
                          </a:highlight>
                        </a:rPr>
                        <a:t>San Andrés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 Ing. Salvador Palacios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43</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4</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47</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39545511"/>
                  </a:ext>
                </a:extLst>
              </a:tr>
              <a:tr h="181219">
                <a:tc>
                  <a:txBody>
                    <a:bodyPr/>
                    <a:lstStyle/>
                    <a:p>
                      <a:pPr algn="l" rtl="0" fontAlgn="b"/>
                      <a:r>
                        <a:rPr lang="es-SV" sz="1100" u="none" strike="noStrike">
                          <a:effectLst/>
                          <a:highlight>
                            <a:srgbClr val="E9EBF5"/>
                          </a:highlight>
                        </a:rPr>
                        <a:t>Izalco </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Carlos López. </a:t>
                      </a:r>
                      <a:r>
                        <a:rPr lang="es-SV" sz="1100" u="none" strike="noStrike" dirty="0" err="1">
                          <a:effectLst/>
                          <a:highlight>
                            <a:srgbClr val="E9EBF5"/>
                          </a:highlight>
                        </a:rPr>
                        <a:t>a.i</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38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8</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a:effectLst/>
                        </a:rPr>
                        <a:t>46</a:t>
                      </a:r>
                      <a:endParaRPr lang="es-SV"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7106240"/>
                  </a:ext>
                </a:extLst>
              </a:tr>
              <a:tr h="352695">
                <a:tc>
                  <a:txBody>
                    <a:bodyPr/>
                    <a:lstStyle/>
                    <a:p>
                      <a:pPr algn="l" rtl="0" fontAlgn="b"/>
                      <a:r>
                        <a:rPr lang="es-SV" sz="1100" u="none" strike="noStrike">
                          <a:effectLst/>
                          <a:highlight>
                            <a:srgbClr val="E9EBF5"/>
                          </a:highlight>
                        </a:rPr>
                        <a:t>Santa Cruz Porrillo</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l" rtl="0" fontAlgn="b"/>
                      <a:r>
                        <a:rPr lang="es-SV" sz="1100" u="none" strike="noStrike" dirty="0">
                          <a:effectLst/>
                          <a:highlight>
                            <a:srgbClr val="E9EBF5"/>
                          </a:highlight>
                        </a:rPr>
                        <a:t>Ing. José Domingo Rivas </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dirty="0">
                          <a:effectLst/>
                          <a:highlight>
                            <a:srgbClr val="E9EBF5"/>
                          </a:highlight>
                        </a:rPr>
                        <a:t>22</a:t>
                      </a:r>
                      <a:endParaRPr lang="es-SV" sz="1100" b="0" i="0" u="none" strike="noStrike" dirty="0">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ctr" rtl="0" fontAlgn="b"/>
                      <a:r>
                        <a:rPr lang="es-SV" sz="1100" u="none" strike="noStrike">
                          <a:effectLst/>
                          <a:highlight>
                            <a:srgbClr val="E9EBF5"/>
                          </a:highlight>
                        </a:rPr>
                        <a:t>2</a:t>
                      </a:r>
                      <a:endParaRPr lang="es-SV" sz="1100" b="0" i="0" u="none" strike="noStrike">
                        <a:solidFill>
                          <a:srgbClr val="000000"/>
                        </a:solidFill>
                        <a:effectLst/>
                        <a:highlight>
                          <a:srgbClr val="E9EBF5"/>
                        </a:highlight>
                        <a:latin typeface="Calibri" panose="020F0502020204030204" pitchFamily="34" charset="0"/>
                      </a:endParaRPr>
                    </a:p>
                  </a:txBody>
                  <a:tcPr marL="9525" marR="9525" marT="9525" marB="0" anchor="b"/>
                </a:tc>
                <a:tc>
                  <a:txBody>
                    <a:bodyPr/>
                    <a:lstStyle/>
                    <a:p>
                      <a:pPr algn="r" fontAlgn="b"/>
                      <a:r>
                        <a:rPr lang="es-SV" sz="1100" u="none" strike="noStrike" dirty="0">
                          <a:effectLst/>
                        </a:rPr>
                        <a:t>24</a:t>
                      </a:r>
                      <a:endParaRPr lang="es-SV"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3255921"/>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3269A84-587B-414B-B6F9-D14361E9B278}"/>
              </a:ext>
            </a:extLst>
          </p:cNvPr>
          <p:cNvPicPr>
            <a:picLocks noChangeAspect="1"/>
          </p:cNvPicPr>
          <p:nvPr/>
        </p:nvPicPr>
        <p:blipFill rotWithShape="1">
          <a:blip r:embed="rId2"/>
          <a:srcRect r="15479"/>
          <a:stretch/>
        </p:blipFill>
        <p:spPr>
          <a:xfrm>
            <a:off x="10869825" y="1105364"/>
            <a:ext cx="1209734" cy="1441579"/>
          </a:xfrm>
          <a:prstGeom prst="rect">
            <a:avLst/>
          </a:prstGeom>
        </p:spPr>
      </p:pic>
      <p:sp>
        <p:nvSpPr>
          <p:cNvPr id="2" name="Título 1">
            <a:extLst>
              <a:ext uri="{FF2B5EF4-FFF2-40B4-BE49-F238E27FC236}">
                <a16:creationId xmlns:a16="http://schemas.microsoft.com/office/drawing/2014/main" id="{6F5B40C9-315C-48E8-8DB4-ACFBD88B95F0}"/>
              </a:ext>
            </a:extLst>
          </p:cNvPr>
          <p:cNvSpPr>
            <a:spLocks noGrp="1"/>
          </p:cNvSpPr>
          <p:nvPr>
            <p:ph type="title"/>
          </p:nvPr>
        </p:nvSpPr>
        <p:spPr>
          <a:xfrm>
            <a:off x="1577875" y="302728"/>
            <a:ext cx="10341469" cy="642622"/>
          </a:xfrm>
        </p:spPr>
        <p:txBody>
          <a:bodyPr>
            <a:noAutofit/>
          </a:bodyPr>
          <a:lstStyle/>
          <a:p>
            <a:pPr algn="l"/>
            <a:r>
              <a:rPr lang="es-SV" dirty="0">
                <a:effectLst>
                  <a:outerShdw blurRad="50800" dist="38100" dir="2700000" algn="tl" rotWithShape="0">
                    <a:prstClr val="black">
                      <a:alpha val="40000"/>
                    </a:prstClr>
                  </a:outerShdw>
                </a:effectLst>
                <a:latin typeface="Bembo Std"/>
              </a:rPr>
              <a:t>        Unidad de Tecnología de Semilla</a:t>
            </a:r>
          </a:p>
        </p:txBody>
      </p:sp>
      <p:sp>
        <p:nvSpPr>
          <p:cNvPr id="3" name="Marcador de contenido 2">
            <a:extLst>
              <a:ext uri="{FF2B5EF4-FFF2-40B4-BE49-F238E27FC236}">
                <a16:creationId xmlns:a16="http://schemas.microsoft.com/office/drawing/2014/main" id="{34287D39-B49D-4DFC-BFDB-FC01FFEC3D95}"/>
              </a:ext>
            </a:extLst>
          </p:cNvPr>
          <p:cNvSpPr>
            <a:spLocks noGrp="1"/>
          </p:cNvSpPr>
          <p:nvPr>
            <p:ph idx="1"/>
          </p:nvPr>
        </p:nvSpPr>
        <p:spPr>
          <a:xfrm>
            <a:off x="1580908" y="2130652"/>
            <a:ext cx="10338436" cy="4077040"/>
          </a:xfrm>
        </p:spPr>
        <p:txBody>
          <a:bodyPr numCol="2">
            <a:noAutofit/>
          </a:bodyPr>
          <a:lstStyle/>
          <a:p>
            <a:pPr>
              <a:lnSpc>
                <a:spcPct val="100000"/>
              </a:lnSpc>
            </a:pPr>
            <a:r>
              <a:rPr lang="es-SV" sz="1260" dirty="0">
                <a:latin typeface="Museo 100"/>
              </a:rPr>
              <a:t>a) Aplicar la tecnología adecuada para la producción y mejoramiento de semilla básica</a:t>
            </a:r>
          </a:p>
          <a:p>
            <a:pPr>
              <a:lnSpc>
                <a:spcPct val="100000"/>
              </a:lnSpc>
            </a:pPr>
            <a:r>
              <a:rPr lang="es-SV" sz="1260" dirty="0">
                <a:latin typeface="Museo 100"/>
              </a:rPr>
              <a:t>b) Coordinar acciones con productores y la Dirección General de Sanidad Vegetal y Animal para asegurar la calidad de  semillas producidas</a:t>
            </a:r>
          </a:p>
          <a:p>
            <a:pPr>
              <a:lnSpc>
                <a:spcPct val="100000"/>
              </a:lnSpc>
            </a:pPr>
            <a:r>
              <a:rPr lang="es-SV" sz="1260" dirty="0">
                <a:latin typeface="Museo 100"/>
              </a:rPr>
              <a:t>c) Mantener la pureza genética de  la semilla básica</a:t>
            </a:r>
          </a:p>
          <a:p>
            <a:pPr>
              <a:lnSpc>
                <a:spcPct val="100000"/>
              </a:lnSpc>
            </a:pPr>
            <a:r>
              <a:rPr lang="es-SV" sz="1260" dirty="0">
                <a:latin typeface="Museo 100"/>
              </a:rPr>
              <a:t>d) Conservar la diversidad genética de las especies cultivadas y silvestres</a:t>
            </a:r>
          </a:p>
          <a:p>
            <a:pPr>
              <a:lnSpc>
                <a:spcPct val="100000"/>
              </a:lnSpc>
            </a:pPr>
            <a:r>
              <a:rPr lang="es-SV" sz="1260" dirty="0">
                <a:latin typeface="Museo 100"/>
              </a:rPr>
              <a:t>e) Conservar el material genético de especies cultivadas con potencial para la  producción de frutas, hortalizas y granos básicos</a:t>
            </a:r>
          </a:p>
          <a:p>
            <a:pPr>
              <a:lnSpc>
                <a:spcPct val="100000"/>
              </a:lnSpc>
            </a:pPr>
            <a:r>
              <a:rPr lang="es-SV" sz="1260" dirty="0">
                <a:latin typeface="Museo 100"/>
              </a:rPr>
              <a:t>f) Aplicar la tecnología adecuada para la producción de semilla básica</a:t>
            </a:r>
          </a:p>
          <a:p>
            <a:pPr>
              <a:lnSpc>
                <a:spcPct val="100000"/>
              </a:lnSpc>
            </a:pPr>
            <a:r>
              <a:rPr lang="es-SV" sz="1260" dirty="0">
                <a:latin typeface="Museo 100"/>
              </a:rPr>
              <a:t>g) Ejecutar las políticas y decisiones emanadas de la Gerencia de Investigación Tecnológica, en lo concerniente a semillas y plantas</a:t>
            </a:r>
          </a:p>
          <a:p>
            <a:pPr>
              <a:lnSpc>
                <a:spcPct val="100000"/>
              </a:lnSpc>
            </a:pPr>
            <a:r>
              <a:rPr lang="es-SV" sz="1260" dirty="0">
                <a:latin typeface="Museo 100"/>
              </a:rPr>
              <a:t>h) Presentar informes periódicos y coyunturales a la Gerencia de Investigación Tecnológica</a:t>
            </a:r>
          </a:p>
          <a:p>
            <a:pPr>
              <a:lnSpc>
                <a:spcPct val="100000"/>
              </a:lnSpc>
            </a:pPr>
            <a:r>
              <a:rPr lang="es-SV" sz="1260" dirty="0">
                <a:latin typeface="Museo 100"/>
              </a:rPr>
              <a:t>i) Velar por la seguridad y el buen funcionamiento de la infraestructura</a:t>
            </a:r>
          </a:p>
          <a:p>
            <a:pPr>
              <a:lnSpc>
                <a:spcPct val="100000"/>
              </a:lnSpc>
            </a:pPr>
            <a:r>
              <a:rPr lang="es-SV" sz="1260" dirty="0">
                <a:latin typeface="Museo 100"/>
              </a:rPr>
              <a:t>, maquinaria y equipo de la unidad</a:t>
            </a:r>
          </a:p>
          <a:p>
            <a:pPr>
              <a:lnSpc>
                <a:spcPct val="100000"/>
              </a:lnSpc>
            </a:pPr>
            <a:r>
              <a:rPr lang="es-SV" sz="1260" dirty="0">
                <a:latin typeface="Museo 100"/>
              </a:rPr>
              <a:t>j) Conservar una colección base de germoplasma de semilla a largo plazo para los programas de mejoramiento</a:t>
            </a:r>
          </a:p>
          <a:p>
            <a:pPr>
              <a:lnSpc>
                <a:spcPct val="100000"/>
              </a:lnSpc>
            </a:pPr>
            <a:r>
              <a:rPr lang="es-SV" sz="1260" dirty="0">
                <a:latin typeface="Museo 100"/>
              </a:rPr>
              <a:t>k) Prestar el servicio de almacenamiento de semilla a los productores que lo soliciten</a:t>
            </a:r>
          </a:p>
          <a:p>
            <a:pPr>
              <a:lnSpc>
                <a:spcPct val="100000"/>
              </a:lnSpc>
            </a:pPr>
            <a:r>
              <a:rPr lang="es-SV" sz="1260" dirty="0">
                <a:latin typeface="Museo 100"/>
              </a:rPr>
              <a:t>l) Producir semilla básica de granos básicos, a fin de abastecer a la industria semillera</a:t>
            </a:r>
          </a:p>
          <a:p>
            <a:pPr>
              <a:lnSpc>
                <a:spcPct val="100000"/>
              </a:lnSpc>
            </a:pPr>
            <a:r>
              <a:rPr lang="es-SV" sz="1260" dirty="0">
                <a:latin typeface="Museo 100"/>
              </a:rPr>
              <a:t>m) Producir semilla certificada y mejorada de variedades nuevas, generadas por el CENTA para ser transferidas a los productores/as con precios promocionales</a:t>
            </a:r>
          </a:p>
          <a:p>
            <a:pPr>
              <a:lnSpc>
                <a:spcPct val="100000"/>
              </a:lnSpc>
            </a:pPr>
            <a:r>
              <a:rPr lang="es-SV" sz="1260" dirty="0">
                <a:latin typeface="Museo 100"/>
              </a:rPr>
              <a:t>n) Mantener en condiciones adecuadas de almacenamiento la semilla producida por la Unidad y de otros productores que hagan uso del servicio de almacenamiento</a:t>
            </a:r>
          </a:p>
          <a:p>
            <a:pPr>
              <a:lnSpc>
                <a:spcPct val="100000"/>
              </a:lnSpc>
            </a:pPr>
            <a:r>
              <a:rPr lang="es-SV" sz="1260" dirty="0">
                <a:latin typeface="Museo 100"/>
              </a:rPr>
              <a:t>o) Mantener cantidades estratégicas de semilla básica en buenas condiciones para  cualquier contingencia que se presente</a:t>
            </a:r>
          </a:p>
        </p:txBody>
      </p:sp>
      <p:sp>
        <p:nvSpPr>
          <p:cNvPr id="4" name="CuadroTexto 3">
            <a:extLst>
              <a:ext uri="{FF2B5EF4-FFF2-40B4-BE49-F238E27FC236}">
                <a16:creationId xmlns:a16="http://schemas.microsoft.com/office/drawing/2014/main" id="{47119B1E-9F9C-44AD-9B0D-30085279D740}"/>
              </a:ext>
            </a:extLst>
          </p:cNvPr>
          <p:cNvSpPr txBox="1"/>
          <p:nvPr/>
        </p:nvSpPr>
        <p:spPr>
          <a:xfrm>
            <a:off x="1577875" y="1459552"/>
            <a:ext cx="10081260" cy="535531"/>
          </a:xfrm>
          <a:prstGeom prst="rect">
            <a:avLst/>
          </a:prstGeom>
          <a:noFill/>
        </p:spPr>
        <p:txBody>
          <a:bodyPr wrap="square" rtlCol="0">
            <a:spAutoFit/>
          </a:bodyPr>
          <a:lstStyle/>
          <a:p>
            <a:pPr defTabSz="822960">
              <a:spcBef>
                <a:spcPts val="1080"/>
              </a:spcBef>
              <a:buClr>
                <a:srgbClr val="99CB38"/>
              </a:buClr>
              <a:buSzPct val="100000"/>
            </a:pPr>
            <a:r>
              <a:rPr lang="es-SV" sz="1440" b="1" dirty="0">
                <a:solidFill>
                  <a:prstClr val="black">
                    <a:lumMod val="75000"/>
                    <a:lumOff val="25000"/>
                  </a:prstClr>
                </a:solidFill>
                <a:latin typeface="Museo 100"/>
              </a:rPr>
              <a:t>Objetivo: </a:t>
            </a:r>
            <a:r>
              <a:rPr lang="es-SV" sz="1440" dirty="0">
                <a:solidFill>
                  <a:prstClr val="black">
                    <a:lumMod val="75000"/>
                    <a:lumOff val="25000"/>
                  </a:prstClr>
                </a:solidFill>
                <a:latin typeface="Museo 100"/>
              </a:rPr>
              <a:t>Garantizar la existencia de líneas puras, cruzas simples específicas y de semilla categoría registrada para abastecer la demanda de la industria semillera nacional, manteniendo la pureza e identidad genética de las líneas, cruzas simples y variedades. </a:t>
            </a:r>
          </a:p>
        </p:txBody>
      </p:sp>
      <p:sp>
        <p:nvSpPr>
          <p:cNvPr id="12" name="CuadroTexto 11">
            <a:extLst>
              <a:ext uri="{FF2B5EF4-FFF2-40B4-BE49-F238E27FC236}">
                <a16:creationId xmlns:a16="http://schemas.microsoft.com/office/drawing/2014/main" id="{3C8F3EEE-4CEB-4C2B-89EC-AF4945AA880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8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14825" y="1455152"/>
            <a:ext cx="3484031" cy="461665"/>
          </a:xfrm>
          <a:prstGeom prst="rect">
            <a:avLst/>
          </a:prstGeom>
          <a:noFill/>
        </p:spPr>
        <p:txBody>
          <a:bodyPr wrap="none" rtlCol="0">
            <a:spAutoFit/>
          </a:bodyPr>
          <a:lstStyle/>
          <a:p>
            <a:r>
              <a:rPr lang="es-ES" sz="2400" dirty="0"/>
              <a:t>TOTAL DE SERVIDORES/AS </a:t>
            </a:r>
            <a:endParaRPr lang="es-SV" sz="2400" dirty="0"/>
          </a:p>
        </p:txBody>
      </p:sp>
      <p:graphicFrame>
        <p:nvGraphicFramePr>
          <p:cNvPr id="4" name="Tabla 3">
            <a:extLst>
              <a:ext uri="{FF2B5EF4-FFF2-40B4-BE49-F238E27FC236}">
                <a16:creationId xmlns:a16="http://schemas.microsoft.com/office/drawing/2014/main" id="{A0DC4217-A157-94FA-DA36-F34604646755}"/>
              </a:ext>
            </a:extLst>
          </p:cNvPr>
          <p:cNvGraphicFramePr>
            <a:graphicFrameLocks noGrp="1"/>
          </p:cNvGraphicFramePr>
          <p:nvPr>
            <p:extLst>
              <p:ext uri="{D42A27DB-BD31-4B8C-83A1-F6EECF244321}">
                <p14:modId xmlns:p14="http://schemas.microsoft.com/office/powerpoint/2010/main" val="2833086731"/>
              </p:ext>
            </p:extLst>
          </p:nvPr>
        </p:nvGraphicFramePr>
        <p:xfrm>
          <a:off x="2228850" y="1455152"/>
          <a:ext cx="8420066" cy="4510750"/>
        </p:xfrm>
        <a:graphic>
          <a:graphicData uri="http://schemas.openxmlformats.org/drawingml/2006/table">
            <a:tbl>
              <a:tblPr>
                <a:tableStyleId>{5C22544A-7EE6-4342-B048-85BDC9FD1C3A}</a:tableStyleId>
              </a:tblPr>
              <a:tblGrid>
                <a:gridCol w="652210">
                  <a:extLst>
                    <a:ext uri="{9D8B030D-6E8A-4147-A177-3AD203B41FA5}">
                      <a16:colId xmlns:a16="http://schemas.microsoft.com/office/drawing/2014/main" val="3849110559"/>
                    </a:ext>
                  </a:extLst>
                </a:gridCol>
                <a:gridCol w="1725424">
                  <a:extLst>
                    <a:ext uri="{9D8B030D-6E8A-4147-A177-3AD203B41FA5}">
                      <a16:colId xmlns:a16="http://schemas.microsoft.com/office/drawing/2014/main" val="3268692978"/>
                    </a:ext>
                  </a:extLst>
                </a:gridCol>
                <a:gridCol w="2346576">
                  <a:extLst>
                    <a:ext uri="{9D8B030D-6E8A-4147-A177-3AD203B41FA5}">
                      <a16:colId xmlns:a16="http://schemas.microsoft.com/office/drawing/2014/main" val="4137004696"/>
                    </a:ext>
                  </a:extLst>
                </a:gridCol>
                <a:gridCol w="1231952">
                  <a:extLst>
                    <a:ext uri="{9D8B030D-6E8A-4147-A177-3AD203B41FA5}">
                      <a16:colId xmlns:a16="http://schemas.microsoft.com/office/drawing/2014/main" val="3720992998"/>
                    </a:ext>
                  </a:extLst>
                </a:gridCol>
                <a:gridCol w="1231952">
                  <a:extLst>
                    <a:ext uri="{9D8B030D-6E8A-4147-A177-3AD203B41FA5}">
                      <a16:colId xmlns:a16="http://schemas.microsoft.com/office/drawing/2014/main" val="1830072418"/>
                    </a:ext>
                  </a:extLst>
                </a:gridCol>
                <a:gridCol w="1231952">
                  <a:extLst>
                    <a:ext uri="{9D8B030D-6E8A-4147-A177-3AD203B41FA5}">
                      <a16:colId xmlns:a16="http://schemas.microsoft.com/office/drawing/2014/main" val="1522901293"/>
                    </a:ext>
                  </a:extLst>
                </a:gridCol>
              </a:tblGrid>
              <a:tr h="440023">
                <a:tc>
                  <a:txBody>
                    <a:bodyPr/>
                    <a:lstStyle/>
                    <a:p>
                      <a:pPr algn="ctr" rtl="0" fontAlgn="b"/>
                      <a:r>
                        <a:rPr lang="es-SV" sz="1800" u="none" strike="noStrike" dirty="0" err="1">
                          <a:effectLst/>
                        </a:rPr>
                        <a:t>N°</a:t>
                      </a:r>
                      <a:endParaRPr lang="es-SV"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LABORATORIO</a:t>
                      </a:r>
                      <a:endParaRPr lang="es-SV"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JEFE/A</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HOMBRES</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MUJERES</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TOTAL </a:t>
                      </a:r>
                      <a:endParaRPr lang="es-SV"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46858"/>
                  </a:ext>
                </a:extLst>
              </a:tr>
              <a:tr h="599660">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Parasitología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 Inga. Reyna de Serrano </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998033"/>
                  </a:ext>
                </a:extLst>
              </a:tr>
              <a:tr h="593519">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dirty="0">
                          <a:effectLst/>
                        </a:rPr>
                        <a:t>Biotecnología</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 Carlos Arévalo </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9</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7855407"/>
                  </a:ext>
                </a:extLst>
              </a:tr>
              <a:tr h="599660">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Química Agrícola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Inga. Grecia Henríquez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1</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273072"/>
                  </a:ext>
                </a:extLst>
              </a:tr>
              <a:tr h="593519">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Suelos</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Walter Recinos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3</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ES" sz="1800" b="0" i="0" u="none" strike="noStrike" dirty="0">
                          <a:solidFill>
                            <a:srgbClr val="000000"/>
                          </a:solidFill>
                          <a:effectLst/>
                          <a:latin typeface="Calibri" panose="020F0502020204030204" pitchFamily="34" charset="0"/>
                        </a:rPr>
                        <a:t>7</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2461912"/>
                  </a:ext>
                </a:extLst>
              </a:tr>
              <a:tr h="599660">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Tecnologia de Alimentos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Inga. Aurora Valle</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4</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5</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138261"/>
                  </a:ext>
                </a:extLst>
              </a:tr>
              <a:tr h="634453">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Microbiologia Agricola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Lic. Beatriz López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0</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2707832"/>
                  </a:ext>
                </a:extLst>
              </a:tr>
              <a:tr h="450256">
                <a:tc gridSpan="3">
                  <a:txBody>
                    <a:bodyPr/>
                    <a:lstStyle/>
                    <a:p>
                      <a:pPr algn="ctr" rtl="0" fontAlgn="b"/>
                      <a:r>
                        <a:rPr lang="es-SV" sz="1800" u="none" strike="noStrike">
                          <a:effectLst/>
                        </a:rPr>
                        <a:t>TOTAL </a:t>
                      </a:r>
                      <a:endParaRPr lang="es-SV"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rtl="0" fontAlgn="b"/>
                      <a:r>
                        <a:rPr lang="es-SV" sz="1800" u="none" strike="noStrike">
                          <a:effectLst/>
                        </a:rPr>
                        <a:t>13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19</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32</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058618"/>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85000" lnSpcReduction="10000"/>
          </a:bodyPr>
          <a:lstStyle/>
          <a:p>
            <a:pPr algn="just">
              <a:lnSpc>
                <a:spcPct val="150000"/>
              </a:lnSpc>
            </a:pPr>
            <a:r>
              <a:rPr lang="es-SV" sz="1680" dirty="0">
                <a:latin typeface="Museo 100"/>
              </a:rPr>
              <a:t>Objetivo: </a:t>
            </a:r>
          </a:p>
          <a:p>
            <a:pPr algn="just">
              <a:lnSpc>
                <a:spcPct val="150000"/>
              </a:lnSpc>
            </a:pPr>
            <a:r>
              <a:rPr lang="es-SV" sz="168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680" dirty="0">
                <a:latin typeface="Museo 100"/>
              </a:rPr>
              <a:t>Funciones: </a:t>
            </a:r>
          </a:p>
          <a:p>
            <a:pPr algn="just">
              <a:lnSpc>
                <a:spcPct val="150000"/>
              </a:lnSpc>
            </a:pPr>
            <a:r>
              <a:rPr lang="es-SV" sz="1680" dirty="0">
                <a:latin typeface="Museo 100"/>
              </a:rPr>
              <a:t>a) Coordinar las actividades de investigación en relación con otras organizaciones que operan en el Sector Agropecuario y Forestal</a:t>
            </a:r>
          </a:p>
          <a:p>
            <a:pPr algn="just">
              <a:lnSpc>
                <a:spcPct val="150000"/>
              </a:lnSpc>
            </a:pPr>
            <a:r>
              <a:rPr lang="es-SV" sz="168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680" dirty="0">
                <a:latin typeface="Museo 100"/>
              </a:rPr>
              <a:t>c) Gestionar el apoyo logístico al personal técnico investigador</a:t>
            </a:r>
          </a:p>
          <a:p>
            <a:pPr algn="just">
              <a:lnSpc>
                <a:spcPct val="150000"/>
              </a:lnSpc>
            </a:pPr>
            <a:r>
              <a:rPr lang="es-SV" sz="1680" dirty="0">
                <a:latin typeface="Museo 100"/>
              </a:rPr>
              <a:t>d) Dar seguimiento técnico a las actividades de investigación y extensión del programa</a:t>
            </a:r>
          </a:p>
          <a:p>
            <a:pPr algn="just">
              <a:lnSpc>
                <a:spcPct val="150000"/>
              </a:lnSpc>
            </a:pPr>
            <a:r>
              <a:rPr lang="es-SV" sz="1680" dirty="0">
                <a:latin typeface="Museo 100"/>
              </a:rPr>
              <a:t>e) Proponer a la Gerencia de Investigación, temas prioritarios de investigación</a:t>
            </a:r>
          </a:p>
          <a:p>
            <a:pPr algn="just">
              <a:lnSpc>
                <a:spcPct val="150000"/>
              </a:lnSpc>
            </a:pPr>
            <a:r>
              <a:rPr lang="es-SV" sz="1680" dirty="0">
                <a:latin typeface="Museo 100"/>
              </a:rPr>
              <a:t> f) Asesorar a la Gerencia de Investigación en actividades concernientes a generación de tecnología.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533522" y="1133002"/>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a:t>
            </a:r>
            <a:r>
              <a:rPr lang="es-ES" sz="1440" dirty="0">
                <a:solidFill>
                  <a:srgbClr val="000000"/>
                </a:solidFill>
                <a:latin typeface="Museo 100"/>
              </a:rPr>
              <a:t>Jefe Ing. Juan Ramón Parada</a:t>
            </a:r>
          </a:p>
          <a:p>
            <a:endParaRPr lang="es-ES" sz="1440" dirty="0">
              <a:solidFill>
                <a:srgbClr val="000000"/>
              </a:solidFill>
              <a:latin typeface="Museo 100"/>
            </a:endParaRPr>
          </a:p>
          <a:p>
            <a:r>
              <a:rPr lang="es-419" sz="1440" dirty="0">
                <a:solidFill>
                  <a:srgbClr val="000000"/>
                </a:solidFill>
                <a:latin typeface="Museo 100"/>
              </a:rPr>
              <a:t> 1  mujer- 17 hombres (13 técnicos-4 auxiliares) </a:t>
            </a: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1" y="1764060"/>
            <a:ext cx="10391453"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a:t>
            </a:r>
            <a:r>
              <a:rPr lang="es-ES" sz="1440" dirty="0">
                <a:solidFill>
                  <a:srgbClr val="000000"/>
                </a:solidFill>
                <a:latin typeface="Museo 100"/>
              </a:rPr>
              <a:t>Jefe Ing. Luis Alfonso Arévalo </a:t>
            </a:r>
            <a:r>
              <a:rPr lang="es-SV" sz="1440" dirty="0">
                <a:solidFill>
                  <a:srgbClr val="000000"/>
                </a:solidFill>
                <a:latin typeface="Museo 100"/>
              </a:rPr>
              <a:t> 1 mujeres-5 hombres- (3 técnicos -2 auxiliares)</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052" y="4016511"/>
            <a:ext cx="2965871" cy="2422267"/>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589222"/>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Jeje. Ing. Mario Alfonso García , 1 mujer- </a:t>
            </a:r>
            <a:r>
              <a:rPr lang="es-419" sz="1320" dirty="0">
                <a:latin typeface="Museo 100"/>
              </a:rPr>
              <a:t>4 hombres (2 técnicos, 2 auxiliares)</a:t>
            </a:r>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t>
            </a:r>
            <a:r>
              <a:rPr lang="es-SV" sz="1400" dirty="0" err="1">
                <a:latin typeface="Museo 100"/>
              </a:rPr>
              <a:t>as:Jefe</a:t>
            </a:r>
            <a:r>
              <a:rPr lang="es-SV" sz="1400" dirty="0">
                <a:latin typeface="Museo 100"/>
              </a:rPr>
              <a:t> Domingo Palacios  1</a:t>
            </a:r>
            <a:r>
              <a:rPr lang="es-419" sz="1400" dirty="0">
                <a:latin typeface="Museo 100"/>
              </a:rPr>
              <a:t>  mujer-3  hombres, técnicos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Jefa Inga. Margarita Alvarado 4 mujeres, 1 hombre</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a:t>
            </a: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 Jefe Ing. Faustino Portillo -3 hombres</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C5648A-9509-4CC7-B322-356123AEA82D}"/>
              </a:ext>
            </a:extLst>
          </p:cNvPr>
          <p:cNvPicPr>
            <a:picLocks noChangeAspect="1"/>
          </p:cNvPicPr>
          <p:nvPr/>
        </p:nvPicPr>
        <p:blipFill>
          <a:blip r:embed="rId2"/>
          <a:stretch>
            <a:fillRect/>
          </a:stretch>
        </p:blipFill>
        <p:spPr>
          <a:xfrm>
            <a:off x="1329840" y="4383949"/>
            <a:ext cx="3104990" cy="2123144"/>
          </a:xfrm>
          <a:prstGeom prst="rect">
            <a:avLst/>
          </a:prstGeom>
        </p:spPr>
      </p:pic>
      <p:sp>
        <p:nvSpPr>
          <p:cNvPr id="2" name="Título 1">
            <a:extLst>
              <a:ext uri="{FF2B5EF4-FFF2-40B4-BE49-F238E27FC236}">
                <a16:creationId xmlns:a16="http://schemas.microsoft.com/office/drawing/2014/main" id="{65761970-EE18-4514-B263-575341D062A5}"/>
              </a:ext>
            </a:extLst>
          </p:cNvPr>
          <p:cNvSpPr>
            <a:spLocks noGrp="1"/>
          </p:cNvSpPr>
          <p:nvPr>
            <p:ph type="title"/>
          </p:nvPr>
        </p:nvSpPr>
        <p:spPr>
          <a:xfrm>
            <a:off x="1648001" y="294528"/>
            <a:ext cx="10130449" cy="598385"/>
          </a:xfrm>
        </p:spPr>
        <p:txBody>
          <a:bodyPr>
            <a:noAutofit/>
          </a:bodyPr>
          <a:lstStyle/>
          <a:p>
            <a:pPr algn="ctr"/>
            <a:r>
              <a:rPr lang="es-SV" sz="3600" dirty="0">
                <a:effectLst>
                  <a:outerShdw blurRad="50800" dist="38100" dir="2700000" algn="tl" rotWithShape="0">
                    <a:prstClr val="black">
                      <a:alpha val="40000"/>
                    </a:prstClr>
                  </a:outerShdw>
                </a:effectLst>
                <a:latin typeface="Bembo Std"/>
              </a:rPr>
              <a:t>Gerencia de transferencia de tecnología</a:t>
            </a:r>
          </a:p>
        </p:txBody>
      </p:sp>
      <p:sp>
        <p:nvSpPr>
          <p:cNvPr id="28" name="CuadroTexto 27">
            <a:extLst>
              <a:ext uri="{FF2B5EF4-FFF2-40B4-BE49-F238E27FC236}">
                <a16:creationId xmlns:a16="http://schemas.microsoft.com/office/drawing/2014/main" id="{486A866E-6A86-4438-BEBF-6A939AD31B46}"/>
              </a:ext>
            </a:extLst>
          </p:cNvPr>
          <p:cNvSpPr txBox="1"/>
          <p:nvPr/>
        </p:nvSpPr>
        <p:spPr>
          <a:xfrm>
            <a:off x="1208553" y="1332816"/>
            <a:ext cx="4752071" cy="2751522"/>
          </a:xfrm>
          <a:prstGeom prst="rect">
            <a:avLst/>
          </a:prstGeom>
          <a:noFill/>
        </p:spPr>
        <p:txBody>
          <a:bodyPr wrap="square" rtlCol="0">
            <a:spAutoFit/>
          </a:bodyPr>
          <a:lstStyle/>
          <a:p>
            <a:pPr algn="just">
              <a:lnSpc>
                <a:spcPct val="200000"/>
              </a:lnSpc>
            </a:pPr>
            <a:r>
              <a:rPr lang="es-SV" sz="1440" dirty="0">
                <a:latin typeface="Museo 100"/>
              </a:rPr>
              <a:t>Objetivo: 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200000"/>
              </a:lnSpc>
            </a:pPr>
            <a:r>
              <a:rPr lang="es-SV" sz="1440" dirty="0">
                <a:latin typeface="Museo 100"/>
              </a:rPr>
              <a:t>Gerente: Ing. Francisco Torres </a:t>
            </a:r>
          </a:p>
        </p:txBody>
      </p:sp>
      <p:sp>
        <p:nvSpPr>
          <p:cNvPr id="43" name="CuadroTexto 42">
            <a:extLst>
              <a:ext uri="{FF2B5EF4-FFF2-40B4-BE49-F238E27FC236}">
                <a16:creationId xmlns:a16="http://schemas.microsoft.com/office/drawing/2014/main" id="{C202EBD5-AB95-47F3-992D-EFC881A39B5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42" name="4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4" name="43 Imagen"/>
          <p:cNvPicPr/>
          <p:nvPr/>
        </p:nvPicPr>
        <p:blipFill rotWithShape="1">
          <a:blip r:embed="rId4">
            <a:extLst>
              <a:ext uri="{28A0092B-C50C-407E-A947-70E740481C1C}">
                <a14:useLocalDpi xmlns:a14="http://schemas.microsoft.com/office/drawing/2010/main" val="0"/>
              </a:ext>
            </a:extLst>
          </a:blip>
          <a:srcRect l="16731" t="16221" r="18084" b="15774"/>
          <a:stretch/>
        </p:blipFill>
        <p:spPr bwMode="auto">
          <a:xfrm>
            <a:off x="6141855" y="1793271"/>
            <a:ext cx="5849462" cy="34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1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ctr"/>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400" dirty="0">
                <a:latin typeface="Museo 100"/>
              </a:rPr>
              <a:t>Objetivo: Contribuir al logro de los resultados de la generación y transferencia de acuerdo con los planes, programas y proyectos institucionales. </a:t>
            </a:r>
          </a:p>
          <a:p>
            <a:pPr algn="just">
              <a:lnSpc>
                <a:spcPct val="150000"/>
              </a:lnSpc>
            </a:pPr>
            <a:r>
              <a:rPr lang="es-SV" sz="1400" dirty="0">
                <a:latin typeface="Museo 100"/>
              </a:rPr>
              <a:t>Funciones: </a:t>
            </a:r>
          </a:p>
          <a:p>
            <a:pPr>
              <a:lnSpc>
                <a:spcPct val="150000"/>
              </a:lnSpc>
            </a:pPr>
            <a:r>
              <a:rPr lang="es-SV" sz="1400" dirty="0">
                <a:latin typeface="Museo 100"/>
              </a:rPr>
              <a:t>a) Diseñar y operativizar los servicios de transferencia tecnológica y extensión agropecuaria en el marco de la política sectorial institucional; </a:t>
            </a:r>
          </a:p>
          <a:p>
            <a:pPr>
              <a:lnSpc>
                <a:spcPct val="150000"/>
              </a:lnSpc>
            </a:pPr>
            <a:r>
              <a:rPr lang="es-SV" sz="14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400" dirty="0">
                <a:latin typeface="Museo 100"/>
              </a:rPr>
              <a:t>c) Diseñar y gestionar programas y proyectos de desarrollo agropecuario bajo un enfoque de desarrollo territorial sostenible; </a:t>
            </a:r>
          </a:p>
          <a:p>
            <a:pPr>
              <a:lnSpc>
                <a:spcPct val="150000"/>
              </a:lnSpc>
            </a:pPr>
            <a:r>
              <a:rPr lang="es-SV" sz="14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400" dirty="0">
                <a:latin typeface="Museo 100"/>
              </a:rPr>
              <a:t>e) Establecer coordinaciones de cooperación en el ámbito local, nacional e internacional que contribuyan a implementar los planes de trabajo institucional; </a:t>
            </a:r>
          </a:p>
          <a:p>
            <a:pPr>
              <a:lnSpc>
                <a:spcPct val="150000"/>
              </a:lnSpc>
            </a:pPr>
            <a:r>
              <a:rPr lang="es-SV" sz="1400" dirty="0">
                <a:latin typeface="Museo 100"/>
              </a:rPr>
              <a:t>f) Promover y coordinar programas de formación técnica y administrativas para el personal de la Gerencia de </a:t>
            </a:r>
          </a:p>
          <a:p>
            <a:pPr>
              <a:lnSpc>
                <a:spcPct val="150000"/>
              </a:lnSpc>
            </a:pPr>
            <a:r>
              <a:rPr lang="es-SV" sz="1400" dirty="0">
                <a:latin typeface="Museo 100"/>
              </a:rPr>
              <a:t>Transferencia Tecnológica y Extensión. </a:t>
            </a:r>
          </a:p>
          <a:p>
            <a:pPr>
              <a:lnSpc>
                <a:spcPct val="150000"/>
              </a:lnSpc>
            </a:pPr>
            <a:r>
              <a:rPr lang="es-SV" sz="1400" dirty="0">
                <a:solidFill>
                  <a:srgbClr val="000000"/>
                </a:solidFill>
                <a:latin typeface="Museo 100"/>
              </a:rPr>
              <a:t>Total de servidores/as: </a:t>
            </a:r>
            <a:r>
              <a:rPr lang="es-419" sz="1400" dirty="0">
                <a:solidFill>
                  <a:srgbClr val="000000"/>
                </a:solidFill>
                <a:latin typeface="Museo 100"/>
              </a:rPr>
              <a:t>3</a:t>
            </a:r>
            <a:r>
              <a:rPr lang="es-419" sz="1400" dirty="0">
                <a:latin typeface="Museo 100"/>
              </a:rPr>
              <a:t> mujeres – 5 hombres, Gerente Francisco Alfredo Torres</a:t>
            </a:r>
            <a:endParaRPr lang="es-SV" sz="14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1  mujer-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 técnica</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2 mujeres - 1  hombre, Jefa Lic. Morena Lara</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5985741"/>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440" dirty="0">
                <a:latin typeface="Museo 100"/>
              </a:rPr>
              <a:t> </a:t>
            </a:r>
            <a:r>
              <a:rPr lang="es-SV" sz="1200" dirty="0">
                <a:latin typeface="Museo 100"/>
              </a:rPr>
              <a:t>Supervisor Región I- Ing. Eduardo Rodriguez                     Supervisor Región III- Ing. Oscar Edwin Solórzano Gonzalez</a:t>
            </a:r>
          </a:p>
          <a:p>
            <a:pPr algn="just">
              <a:lnSpc>
                <a:spcPct val="150000"/>
              </a:lnSpc>
            </a:pPr>
            <a:r>
              <a:rPr lang="es-SV" sz="1200"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 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Agencias Región - I II 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de Comercialización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a:t>
            </a:r>
            <a:r>
              <a:rPr lang="es-ES" sz="1260" dirty="0">
                <a:latin typeface="Museo 100"/>
              </a:rPr>
              <a:t>Comercializar productos y servicios agropecuarios bajo condiciones especiales que permitan ofrecer mejores precios a los productores, impactando en la economía del sector agrícola y la producción de alimentos que forman parte de la seguridad y soberanía alimentaria del país</a:t>
            </a:r>
            <a:endParaRPr lang="es-SV" sz="126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7280979" cy="6764224"/>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ES" sz="1320" dirty="0">
                <a:latin typeface="Museo 100"/>
              </a:rPr>
              <a:t>1 .Centralizar las actividades comerciales de la institución en articulación con las unidades productivas. </a:t>
            </a:r>
          </a:p>
          <a:p>
            <a:pPr algn="just">
              <a:lnSpc>
                <a:spcPct val="150000"/>
              </a:lnSpc>
            </a:pPr>
            <a:r>
              <a:rPr lang="es-ES" sz="1320" dirty="0">
                <a:latin typeface="Museo 100"/>
              </a:rPr>
              <a:t>2. Implementar un plan de comercialización para el cumplimiento de los objetivos institucionales. </a:t>
            </a:r>
          </a:p>
          <a:p>
            <a:pPr algn="just">
              <a:lnSpc>
                <a:spcPct val="150000"/>
              </a:lnSpc>
            </a:pPr>
            <a:r>
              <a:rPr lang="es-ES" sz="1320" dirty="0">
                <a:latin typeface="Museo 100"/>
              </a:rPr>
              <a:t>3. Comercializar productos y servicios agropecuarios con precios asequibles, de acuerdo a la demanda de los productores nacionales. </a:t>
            </a:r>
          </a:p>
          <a:p>
            <a:pPr algn="just">
              <a:lnSpc>
                <a:spcPct val="150000"/>
              </a:lnSpc>
            </a:pPr>
            <a:r>
              <a:rPr lang="es-ES" sz="1320" dirty="0">
                <a:latin typeface="Museo 100"/>
              </a:rPr>
              <a:t>4. Proponer precios de venta de productos y servicios agropecuarios, con base a sondeos de precios realizados con apoyo interinstitucional.</a:t>
            </a:r>
          </a:p>
          <a:p>
            <a:pPr algn="just">
              <a:lnSpc>
                <a:spcPct val="150000"/>
              </a:lnSpc>
            </a:pPr>
            <a:r>
              <a:rPr lang="es-ES" sz="1320" dirty="0">
                <a:latin typeface="Museo 100"/>
              </a:rPr>
              <a:t>5. Implementar diferentes modalidades de venta de productos y servicios agropecuarios a nivel nacional. </a:t>
            </a:r>
          </a:p>
          <a:p>
            <a:pPr algn="just">
              <a:lnSpc>
                <a:spcPct val="150000"/>
              </a:lnSpc>
            </a:pPr>
            <a:r>
              <a:rPr lang="es-ES" sz="1320" dirty="0">
                <a:latin typeface="Museo 100"/>
              </a:rPr>
              <a:t>6. Administrar salas de venta a nivel nacional y proponer la apertura de nuevas salas de venta de acuerdo con las proyecciones de demanda a nivel nacional. </a:t>
            </a:r>
          </a:p>
          <a:p>
            <a:pPr algn="just">
              <a:lnSpc>
                <a:spcPct val="150000"/>
              </a:lnSpc>
            </a:pPr>
            <a:r>
              <a:rPr lang="es-ES" sz="1320" dirty="0">
                <a:latin typeface="Museo 100"/>
              </a:rPr>
              <a:t>7. Establecer la logística en las salas de venta ubicadas a nivel nacional. </a:t>
            </a:r>
          </a:p>
          <a:p>
            <a:pPr algn="just">
              <a:lnSpc>
                <a:spcPct val="150000"/>
              </a:lnSpc>
            </a:pPr>
            <a:r>
              <a:rPr lang="es-ES" sz="1320" dirty="0">
                <a:latin typeface="Museo 100"/>
              </a:rPr>
              <a:t>8. Participar en la gestión de los recursos económicos para la operatividad de la Unidad. </a:t>
            </a:r>
          </a:p>
          <a:p>
            <a:pPr algn="just">
              <a:lnSpc>
                <a:spcPct val="150000"/>
              </a:lnSpc>
            </a:pPr>
            <a:r>
              <a:rPr lang="es-ES" sz="1320" dirty="0">
                <a:latin typeface="Museo 100"/>
              </a:rPr>
              <a:t>9. Realizar las actividades administrativas necesarias para su funcionamiento</a:t>
            </a:r>
          </a:p>
          <a:p>
            <a:pPr algn="just">
              <a:lnSpc>
                <a:spcPct val="150000"/>
              </a:lnSpc>
            </a:pPr>
            <a:endParaRPr lang="es-ES" sz="1320" dirty="0">
              <a:latin typeface="Museo 100"/>
            </a:endParaRPr>
          </a:p>
          <a:p>
            <a:pPr algn="just">
              <a:lnSpc>
                <a:spcPct val="150000"/>
              </a:lnSpc>
            </a:pPr>
            <a:r>
              <a:rPr lang="es-ES" sz="1320" dirty="0">
                <a:latin typeface="Museo 100"/>
              </a:rPr>
              <a:t>Total de servidores: Dalia Vildad Burgos Hernandez  ( Gerencia esta en proceso de formación)</a:t>
            </a: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686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4960180" cy="4936031"/>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SV" sz="1320" dirty="0">
                <a:latin typeface="Museo 100"/>
              </a:rPr>
              <a:t>Normar la administración de los recursos humanos, físicos y tecnológicos de información del CENTA</a:t>
            </a:r>
          </a:p>
          <a:p>
            <a:pPr algn="just">
              <a:lnSpc>
                <a:spcPct val="150000"/>
              </a:lnSpc>
            </a:pPr>
            <a:r>
              <a:rPr lang="es-SV" sz="1320" dirty="0">
                <a:latin typeface="Museo 100"/>
              </a:rPr>
              <a:t>Administrar los recursos humanos, físicos y tecnológicos de información del CENTA</a:t>
            </a:r>
          </a:p>
          <a:p>
            <a:pPr algn="just">
              <a:lnSpc>
                <a:spcPct val="150000"/>
              </a:lnSpc>
            </a:pPr>
            <a:r>
              <a:rPr lang="es-SV" sz="1320" dirty="0">
                <a:latin typeface="Museo 100"/>
              </a:rPr>
              <a:t>Proveer los servicios logísticos y de soporte informático necesarios para el adecuado funcionamiento de la Institución</a:t>
            </a:r>
          </a:p>
          <a:p>
            <a:pPr algn="just">
              <a:lnSpc>
                <a:spcPct val="150000"/>
              </a:lnSpc>
            </a:pPr>
            <a:r>
              <a:rPr lang="es-SV" sz="1320" dirty="0">
                <a:latin typeface="Museo 100"/>
              </a:rPr>
              <a:t>Planificar y ejecutar el desarrollo de los recursos humanos y tecnológico informático del CENTA</a:t>
            </a:r>
          </a:p>
          <a:p>
            <a:pPr algn="just">
              <a:lnSpc>
                <a:spcPct val="150000"/>
              </a:lnSpc>
            </a:pPr>
            <a:r>
              <a:rPr lang="es-SV" sz="1320" dirty="0">
                <a:latin typeface="Museo 100"/>
              </a:rPr>
              <a:t>Establecer y mantener los controles internos de adquisiciones y contrataciones, bodega, activo fijo, transporte y recursos humanos de conformidad con las normas de la administración pública e internas del CENTA</a:t>
            </a:r>
          </a:p>
          <a:p>
            <a:pPr algn="just">
              <a:lnSpc>
                <a:spcPct val="150000"/>
              </a:lnSpc>
            </a:pPr>
            <a:r>
              <a:rPr lang="es-SV" sz="1320" dirty="0">
                <a:latin typeface="Museo 100"/>
              </a:rPr>
              <a:t>Realizar las adquisiciones y contrataciones de obras, bienes y servicios del CENTA. </a:t>
            </a:r>
          </a:p>
          <a:p>
            <a:pPr algn="just">
              <a:lnSpc>
                <a:spcPct val="150000"/>
              </a:lnSpc>
            </a:pPr>
            <a:r>
              <a:rPr lang="es-SV" sz="1320" dirty="0">
                <a:latin typeface="Museo 100"/>
              </a:rPr>
              <a:t>1 hombre - 3 mujeres, Gerenta Arq. Natalee Castro Elias</a:t>
            </a: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5" name="34 Imagen"/>
          <p:cNvPicPr/>
          <p:nvPr/>
        </p:nvPicPr>
        <p:blipFill rotWithShape="1">
          <a:blip r:embed="rId3" cstate="print">
            <a:extLst>
              <a:ext uri="{28A0092B-C50C-407E-A947-70E740481C1C}">
                <a14:useLocalDpi xmlns:a14="http://schemas.microsoft.com/office/drawing/2010/main" val="0"/>
              </a:ext>
            </a:extLst>
          </a:blip>
          <a:srcRect l="12385" t="25878" r="13081" b="23515"/>
          <a:stretch/>
        </p:blipFill>
        <p:spPr bwMode="auto">
          <a:xfrm>
            <a:off x="6542405" y="1840336"/>
            <a:ext cx="5649595" cy="3484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11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215483"/>
            <a:ext cx="10282742" cy="4755869"/>
          </a:xfrm>
        </p:spPr>
        <p:txBody>
          <a:bodyPr>
            <a:normAutofit fontScale="25000" lnSpcReduction="20000"/>
          </a:bodyPr>
          <a:lstStyle/>
          <a:p>
            <a:pPr algn="just"/>
            <a:r>
              <a:rPr lang="es-SV" sz="3400" b="1" dirty="0">
                <a:latin typeface="Museo 100"/>
              </a:rPr>
              <a:t>Objetivo</a:t>
            </a:r>
            <a:r>
              <a:rPr lang="es-SV" sz="1800" b="1" dirty="0">
                <a:latin typeface="Museo 100"/>
              </a:rPr>
              <a:t>: </a:t>
            </a:r>
            <a:endParaRPr lang="es-SV" sz="1800" dirty="0">
              <a:latin typeface="Museo 100"/>
            </a:endParaRPr>
          </a:p>
          <a:p>
            <a:pPr algn="just"/>
            <a:r>
              <a:rPr lang="es-SV" sz="56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5600" dirty="0">
              <a:latin typeface="Museo 100"/>
            </a:endParaRPr>
          </a:p>
          <a:p>
            <a:pPr algn="just"/>
            <a:r>
              <a:rPr lang="es-SV" sz="5600" b="1" dirty="0">
                <a:latin typeface="Museo 100"/>
              </a:rPr>
              <a:t>Funciones: </a:t>
            </a:r>
            <a:endParaRPr lang="es-SV" sz="5600" dirty="0">
              <a:latin typeface="Museo 100"/>
            </a:endParaRPr>
          </a:p>
          <a:p>
            <a:pPr algn="just"/>
            <a:r>
              <a:rPr lang="es-SV" sz="5600" dirty="0">
                <a:latin typeface="Museo 100"/>
              </a:rPr>
              <a:t>a) Planificar y desarrollar los instrumentos administrativos necesarios para ejercer una adecuada administración de los recursos humanos del CENTA; </a:t>
            </a:r>
          </a:p>
          <a:p>
            <a:pPr algn="just"/>
            <a:endParaRPr lang="es-SV" sz="5600" dirty="0">
              <a:latin typeface="Museo 100"/>
            </a:endParaRPr>
          </a:p>
          <a:p>
            <a:pPr algn="just"/>
            <a:r>
              <a:rPr lang="es-SV" sz="5600" dirty="0">
                <a:latin typeface="Museo 100"/>
              </a:rPr>
              <a:t>b) Administrar los recursos humanos del CENTA y el Sistema de Información de Recursos Humanos (SIRH); </a:t>
            </a:r>
          </a:p>
          <a:p>
            <a:pPr algn="just"/>
            <a:endParaRPr lang="es-SV" sz="5600" dirty="0">
              <a:latin typeface="Museo 100"/>
            </a:endParaRPr>
          </a:p>
          <a:p>
            <a:pPr algn="just"/>
            <a:r>
              <a:rPr lang="es-SV" sz="5600" dirty="0">
                <a:latin typeface="Museo 100"/>
              </a:rPr>
              <a:t>c) Planificar, organizar y coordinar las actividades que promuevan el desarrollo del personal; </a:t>
            </a:r>
          </a:p>
          <a:p>
            <a:pPr algn="just"/>
            <a:endParaRPr lang="es-SV" sz="5600" dirty="0">
              <a:latin typeface="Museo 100"/>
            </a:endParaRPr>
          </a:p>
          <a:p>
            <a:pPr algn="just"/>
            <a:r>
              <a:rPr lang="es-SV" sz="5600" dirty="0">
                <a:latin typeface="Museo 100"/>
              </a:rPr>
              <a:t>d) Gestionar las prestaciones a los empleados, legales y extralegales y otras actividades que promuevan el bienestar laboral del personal del CENTA; </a:t>
            </a:r>
          </a:p>
          <a:p>
            <a:pPr algn="just"/>
            <a:endParaRPr lang="es-SV" sz="5600" dirty="0">
              <a:latin typeface="Museo 100"/>
            </a:endParaRPr>
          </a:p>
          <a:p>
            <a:pPr algn="just"/>
            <a:r>
              <a:rPr lang="es-SV" sz="5600" dirty="0">
                <a:latin typeface="Museo 100"/>
              </a:rPr>
              <a:t>e) Coordinar los procesos de reclutamiento y selección; </a:t>
            </a:r>
          </a:p>
          <a:p>
            <a:pPr algn="just"/>
            <a:endParaRPr lang="es-SV" sz="5600" dirty="0">
              <a:latin typeface="Museo 100"/>
            </a:endParaRPr>
          </a:p>
          <a:p>
            <a:pPr algn="just"/>
            <a:r>
              <a:rPr lang="es-SV" sz="5600" dirty="0">
                <a:latin typeface="Museo 100"/>
              </a:rPr>
              <a:t>f) Administrar el proceso de movilidad de personal, evaluación del desempeño, supervisión del desempeño a través de un adecuado control de expedientes y base de datos de personal. </a:t>
            </a:r>
          </a:p>
          <a:p>
            <a:pPr algn="just"/>
            <a:r>
              <a:rPr lang="es-419" sz="5600" dirty="0">
                <a:latin typeface="Museo 100"/>
              </a:rPr>
              <a:t>Total de servidores/as: 2  hombres 5 mujeres, Jefa Lic. Ana Patricia López de Martinez</a:t>
            </a:r>
            <a:endParaRPr lang="es-SV" sz="56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ctr"/>
            <a:r>
              <a:rPr lang="es-SV" sz="3360" dirty="0">
                <a:effectLst>
                  <a:outerShdw blurRad="50800" dist="38100" dir="2700000" algn="tl" rotWithShape="0">
                    <a:prstClr val="black">
                      <a:alpha val="40000"/>
                    </a:prstClr>
                  </a:outerShdw>
                </a:effectLst>
                <a:latin typeface="Bembo Std"/>
              </a:rPr>
              <a:t>Unidad de Compras Publicas, UCP</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92500" lnSpcReduction="20000"/>
          </a:bodyPr>
          <a:lstStyle/>
          <a:p>
            <a:pPr algn="just"/>
            <a:r>
              <a:rPr lang="es-SV" sz="1440" b="1" dirty="0">
                <a:latin typeface="Museo 100"/>
              </a:rPr>
              <a:t>Objetivo: </a:t>
            </a:r>
          </a:p>
          <a:p>
            <a:pPr algn="just"/>
            <a:r>
              <a:rPr lang="es-ES" sz="1800" dirty="0">
                <a:latin typeface="Museo 100"/>
              </a:rPr>
              <a:t>Tiene por objeto establecer las normas básicas que regularán el ciclo de la compra pública, establece los procedimientos para contratación y adquisición de bienes y servicios en el sector público</a:t>
            </a:r>
            <a:r>
              <a:rPr lang="es-SV" sz="1800" dirty="0">
                <a:latin typeface="Museo 100"/>
              </a:rPr>
              <a:t>, velando el fiel cumplimiento de la Ley de Compras Públicas en la administración pública. </a:t>
            </a:r>
          </a:p>
          <a:p>
            <a:pPr algn="just"/>
            <a:endParaRPr lang="es-SV" sz="1800" dirty="0">
              <a:latin typeface="Museo 100"/>
            </a:endParaRPr>
          </a:p>
          <a:p>
            <a:pPr algn="just"/>
            <a:r>
              <a:rPr lang="es-SV" sz="1800" b="1" dirty="0">
                <a:latin typeface="Museo 100"/>
              </a:rPr>
              <a:t>Funciones: </a:t>
            </a:r>
          </a:p>
          <a:p>
            <a:pPr algn="just"/>
            <a:r>
              <a:rPr lang="es-ES" sz="1800" dirty="0">
                <a:latin typeface="Museo 100"/>
              </a:rPr>
              <a:t>Art. 8.- Cada institución de la Administración Pública establecerá una Unidad de Compras Públicas que podrá abreviarse "UCP", responsable de la descentralización operativa y de realizar la gestión de los procesos para las contrataciones de obras, bienes y servicios. </a:t>
            </a:r>
          </a:p>
          <a:p>
            <a:pPr algn="just"/>
            <a:endParaRPr lang="es-ES" sz="1800" dirty="0">
              <a:latin typeface="Museo 100"/>
            </a:endParaRPr>
          </a:p>
          <a:p>
            <a:pPr algn="just"/>
            <a:r>
              <a:rPr lang="es-ES" sz="1800" dirty="0">
                <a:latin typeface="Museo 100"/>
              </a:rPr>
              <a:t>La UCP estará a cargo de un jefe acorde a su estructura organizativa y será nombrado por la autoridad competente, será organizada según las necesidades y características de cada institución.</a:t>
            </a:r>
          </a:p>
          <a:p>
            <a:pPr algn="just"/>
            <a:endParaRPr lang="es-ES" sz="1800" dirty="0">
              <a:latin typeface="Museo 100"/>
            </a:endParaRPr>
          </a:p>
          <a:p>
            <a:pPr algn="just"/>
            <a:r>
              <a:rPr lang="es-ES" sz="1800" dirty="0">
                <a:latin typeface="Museo 100"/>
              </a:rPr>
              <a:t>Dependiendo de la estructura organizacional de la institución, del volumen de operaciones u otras características propias, la Unidad de Compras Públicas, podrá desconcentrar su operatividad a fin de facilitar la adquisición y contratación de obras, bienes y servicios.</a:t>
            </a:r>
            <a:endParaRPr lang="es-SV" sz="1800" dirty="0">
              <a:latin typeface="Museo 100"/>
            </a:endParaRPr>
          </a:p>
          <a:p>
            <a:pPr algn="just"/>
            <a:r>
              <a:rPr lang="es-419" sz="1800" dirty="0">
                <a:latin typeface="Museo 100"/>
              </a:rPr>
              <a:t>Total de servidores/as: 5 mujeres, 1 hombre Jefe Lic. Mario Diaz </a:t>
            </a:r>
            <a:endParaRPr lang="es-SV" sz="180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Organizar, conservar, catalogar y controlar la documentación de toda la institución de acuerdo a la Ley de Acceso a la Información Pública (LAIP).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Clasificar y resguardar la información que conforma el archivo; </a:t>
            </a:r>
          </a:p>
          <a:p>
            <a:pPr algn="just"/>
            <a:endParaRPr lang="es-SV" sz="1680" dirty="0">
              <a:latin typeface="Museo 100"/>
            </a:endParaRPr>
          </a:p>
          <a:p>
            <a:pPr algn="just"/>
            <a:r>
              <a:rPr lang="es-SV" sz="1680" dirty="0">
                <a:latin typeface="Museo 100"/>
              </a:rPr>
              <a:t>b) Coordinar y velar por el cumplimiento de las políticas y normativas de la Institución en materia archivística; </a:t>
            </a:r>
          </a:p>
          <a:p>
            <a:pPr algn="just"/>
            <a:endParaRPr lang="es-SV" sz="1680" dirty="0">
              <a:latin typeface="Museo 100"/>
            </a:endParaRPr>
          </a:p>
          <a:p>
            <a:pPr algn="just"/>
            <a:r>
              <a:rPr lang="es-SV" sz="1680" dirty="0">
                <a:latin typeface="Museo 100"/>
              </a:rPr>
              <a:t>c) Elaborar y actualizar la guía de archivos de la Institución; </a:t>
            </a:r>
          </a:p>
          <a:p>
            <a:pPr algn="just"/>
            <a:endParaRPr lang="es-SV" sz="1680" dirty="0">
              <a:latin typeface="Museo 100"/>
            </a:endParaRPr>
          </a:p>
          <a:p>
            <a:pPr algn="just"/>
            <a:r>
              <a:rPr lang="es-SV" sz="1680" dirty="0">
                <a:latin typeface="Museo 100"/>
              </a:rPr>
              <a:t>d) Revisar y recibir transferencias de documentos al archivo central; </a:t>
            </a:r>
          </a:p>
          <a:p>
            <a:pPr algn="just"/>
            <a:endParaRPr lang="es-SV" sz="1680" dirty="0">
              <a:latin typeface="Museo 100"/>
            </a:endParaRPr>
          </a:p>
          <a:p>
            <a:pPr algn="just"/>
            <a:r>
              <a:rPr lang="es-SV" sz="1680" dirty="0">
                <a:latin typeface="Museo 100"/>
              </a:rPr>
              <a:t>e) Resguardar de manera electrónica, toda la información oficiosa del año inmediato anterior para su consulta y organizada de acuerdo con los principios archivísticos. </a:t>
            </a:r>
          </a:p>
          <a:p>
            <a:pPr algn="just"/>
            <a:endParaRPr lang="es-419" sz="1680" dirty="0">
              <a:latin typeface="Museo 100"/>
            </a:endParaRPr>
          </a:p>
          <a:p>
            <a:pPr algn="just"/>
            <a:r>
              <a:rPr lang="es-419" sz="1680" dirty="0">
                <a:latin typeface="Museo 100"/>
              </a:rPr>
              <a:t>Total de servidores/as: 2 hombre </a:t>
            </a:r>
            <a:endParaRPr lang="es-SV" sz="1680" dirty="0">
              <a:latin typeface="Museo 100"/>
            </a:endParaRPr>
          </a:p>
          <a:p>
            <a:pPr algn="just"/>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4566245"/>
          </a:xfrm>
        </p:spPr>
        <p:txBody>
          <a:bodyPr>
            <a:normAutofit fontScale="92500" lnSpcReduction="20000"/>
          </a:bodyPr>
          <a:lstStyle/>
          <a:p>
            <a:pPr algn="just"/>
            <a:r>
              <a:rPr lang="es-SV" sz="1440" b="1" dirty="0">
                <a:latin typeface="Museo 100"/>
              </a:rPr>
              <a:t>Objetivo: </a:t>
            </a:r>
            <a:endParaRPr lang="es-SV" sz="1440" dirty="0">
              <a:latin typeface="Museo 100"/>
            </a:endParaRPr>
          </a:p>
          <a:p>
            <a:pPr algn="just"/>
            <a:r>
              <a:rPr lang="es-SV" sz="1440"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Efectuar la planificación de proyectos de desarrollo de sistemas de información y seguridad informática de la Institución; </a:t>
            </a:r>
          </a:p>
          <a:p>
            <a:pPr algn="just"/>
            <a:endParaRPr lang="es-SV" sz="1440" dirty="0">
              <a:latin typeface="Museo 100"/>
            </a:endParaRPr>
          </a:p>
          <a:p>
            <a:pPr algn="just"/>
            <a:r>
              <a:rPr lang="es-SV" sz="1440" dirty="0">
                <a:latin typeface="Museo 100"/>
              </a:rPr>
              <a:t>b) Coordinar la elaboración de sistemas computarizados que comprende su análisis, diseño, programación y mantenimiento; </a:t>
            </a:r>
          </a:p>
          <a:p>
            <a:pPr algn="just"/>
            <a:endParaRPr lang="es-SV" sz="1440" dirty="0">
              <a:latin typeface="Museo 100"/>
            </a:endParaRPr>
          </a:p>
          <a:p>
            <a:pPr algn="just"/>
            <a:r>
              <a:rPr lang="es-SV" sz="1440" dirty="0">
                <a:latin typeface="Museo 100"/>
              </a:rPr>
              <a:t>c) Ejercer la administración y mantenimiento de equipos, redes, bases de datos y sistemas de comunicación electrónica interna y externa; </a:t>
            </a:r>
          </a:p>
          <a:p>
            <a:pPr algn="just"/>
            <a:endParaRPr lang="es-SV" sz="1440" dirty="0">
              <a:latin typeface="Museo 100"/>
            </a:endParaRPr>
          </a:p>
          <a:p>
            <a:pPr algn="just"/>
            <a:r>
              <a:rPr lang="es-SV" sz="1440" dirty="0">
                <a:latin typeface="Museo 100"/>
              </a:rPr>
              <a:t>d) Proveer el servicio de soporte técnico para el manejo y mantenimiento de equipo, sistemas de información y telecomunicaciones; </a:t>
            </a:r>
          </a:p>
          <a:p>
            <a:pPr algn="just"/>
            <a:endParaRPr lang="es-SV" sz="1440" dirty="0">
              <a:latin typeface="Museo 100"/>
            </a:endParaRPr>
          </a:p>
          <a:p>
            <a:pPr algn="just"/>
            <a:r>
              <a:rPr lang="es-SV" sz="1440" dirty="0">
                <a:latin typeface="Museo 100"/>
              </a:rPr>
              <a:t>e) Proporcionar apoyo con equipo y personal en las diferentes actividades de la Institución relacionadas con el área de informática; </a:t>
            </a:r>
          </a:p>
          <a:p>
            <a:pPr algn="just"/>
            <a:endParaRPr lang="es-SV" sz="1440" dirty="0">
              <a:latin typeface="Museo 100"/>
            </a:endParaRPr>
          </a:p>
          <a:p>
            <a:pPr algn="just"/>
            <a:r>
              <a:rPr lang="es-SV" sz="1440" dirty="0">
                <a:latin typeface="Museo 100"/>
              </a:rPr>
              <a:t>f) Brindar asesoría en la adquisición de los servicios relacionados con el desarrollo informático, telecomunicaciones, internet y consumibles informáticos. </a:t>
            </a:r>
          </a:p>
          <a:p>
            <a:pPr algn="just"/>
            <a:r>
              <a:rPr lang="es-419" sz="1440" dirty="0">
                <a:latin typeface="Museo 100"/>
              </a:rPr>
              <a:t>Total de servidores/as:  5 hombres- 2 mujeres, Jefe Ing. Nestor Fabian </a:t>
            </a:r>
            <a:endParaRPr lang="es-SV" sz="144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Servicios Generales</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grpSp>
        <p:nvGrpSpPr>
          <p:cNvPr id="25" name="Grupo 24">
            <a:extLst>
              <a:ext uri="{FF2B5EF4-FFF2-40B4-BE49-F238E27FC236}">
                <a16:creationId xmlns:a16="http://schemas.microsoft.com/office/drawing/2014/main" id="{894AAA95-EDBB-4F37-B98B-4807C77156E0}"/>
              </a:ext>
            </a:extLst>
          </p:cNvPr>
          <p:cNvGrpSpPr/>
          <p:nvPr/>
        </p:nvGrpSpPr>
        <p:grpSpPr>
          <a:xfrm>
            <a:off x="6612514" y="2601807"/>
            <a:ext cx="5343668" cy="1445339"/>
            <a:chOff x="4202948" y="3009772"/>
            <a:chExt cx="4472514" cy="1143872"/>
          </a:xfrm>
        </p:grpSpPr>
        <p:cxnSp>
          <p:nvCxnSpPr>
            <p:cNvPr id="10" name="Conector recto 9">
              <a:extLst>
                <a:ext uri="{FF2B5EF4-FFF2-40B4-BE49-F238E27FC236}">
                  <a16:creationId xmlns:a16="http://schemas.microsoft.com/office/drawing/2014/main" id="{3D364906-2E5E-4A61-B3B9-F7401238E1A8}"/>
                </a:ext>
              </a:extLst>
            </p:cNvPr>
            <p:cNvCxnSpPr>
              <a:cxnSpLocks/>
            </p:cNvCxnSpPr>
            <p:nvPr/>
          </p:nvCxnSpPr>
          <p:spPr>
            <a:xfrm>
              <a:off x="4596632" y="3505572"/>
              <a:ext cx="373949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307BAF04-5351-4745-9BFA-7ABBC0A07996}"/>
                </a:ext>
              </a:extLst>
            </p:cNvPr>
            <p:cNvSpPr/>
            <p:nvPr/>
          </p:nvSpPr>
          <p:spPr>
            <a:xfrm>
              <a:off x="4202948"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3" action="ppaction://hlinksldjump"/>
                </a:rPr>
                <a:t>Activo fijo</a:t>
              </a:r>
              <a:endParaRPr lang="es-SV" sz="1080" dirty="0">
                <a:solidFill>
                  <a:schemeClr val="tx1"/>
                </a:solidFill>
              </a:endParaRPr>
            </a:p>
          </p:txBody>
        </p:sp>
        <p:sp>
          <p:nvSpPr>
            <p:cNvPr id="12" name="Rectángulo 11">
              <a:extLst>
                <a:ext uri="{FF2B5EF4-FFF2-40B4-BE49-F238E27FC236}">
                  <a16:creationId xmlns:a16="http://schemas.microsoft.com/office/drawing/2014/main" id="{1DCBF142-A33B-405C-92B0-BB3D5F2F18FD}"/>
                </a:ext>
              </a:extLst>
            </p:cNvPr>
            <p:cNvSpPr/>
            <p:nvPr/>
          </p:nvSpPr>
          <p:spPr>
            <a:xfrm>
              <a:off x="5076056" y="3803664"/>
              <a:ext cx="92030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4" action="ppaction://hlinksldjump"/>
                </a:rPr>
                <a:t>Mantenimiento</a:t>
              </a:r>
              <a:endParaRPr lang="es-SV" sz="1080" dirty="0">
                <a:solidFill>
                  <a:schemeClr val="tx1"/>
                </a:solidFill>
              </a:endParaRPr>
            </a:p>
          </p:txBody>
        </p:sp>
        <p:sp>
          <p:nvSpPr>
            <p:cNvPr id="13" name="Rectángulo 12">
              <a:extLst>
                <a:ext uri="{FF2B5EF4-FFF2-40B4-BE49-F238E27FC236}">
                  <a16:creationId xmlns:a16="http://schemas.microsoft.com/office/drawing/2014/main" id="{ED471EA5-6773-47AF-8C8A-A7904FF3CB6B}"/>
                </a:ext>
              </a:extLst>
            </p:cNvPr>
            <p:cNvSpPr/>
            <p:nvPr/>
          </p:nvSpPr>
          <p:spPr>
            <a:xfrm>
              <a:off x="6058943" y="3800368"/>
              <a:ext cx="85870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5" action="ppaction://hlinksldjump"/>
                </a:rPr>
                <a:t>Taller de mecánica</a:t>
              </a:r>
              <a:endParaRPr lang="es-SV" sz="1080" dirty="0">
                <a:solidFill>
                  <a:schemeClr val="tx1"/>
                </a:solidFill>
              </a:endParaRPr>
            </a:p>
          </p:txBody>
        </p:sp>
        <p:sp>
          <p:nvSpPr>
            <p:cNvPr id="14" name="Rectángulo 13">
              <a:extLst>
                <a:ext uri="{FF2B5EF4-FFF2-40B4-BE49-F238E27FC236}">
                  <a16:creationId xmlns:a16="http://schemas.microsoft.com/office/drawing/2014/main" id="{5DCEF8A5-B6D3-4BE6-88B7-2D1EB7F08702}"/>
                </a:ext>
              </a:extLst>
            </p:cNvPr>
            <p:cNvSpPr/>
            <p:nvPr/>
          </p:nvSpPr>
          <p:spPr>
            <a:xfrm>
              <a:off x="6966808" y="3800368"/>
              <a:ext cx="87212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6" action="ppaction://hlinksldjump"/>
                </a:rPr>
                <a:t>Transporte </a:t>
              </a:r>
              <a:endParaRPr lang="es-SV" sz="1080" dirty="0">
                <a:solidFill>
                  <a:schemeClr val="tx1"/>
                </a:solidFill>
              </a:endParaRPr>
            </a:p>
          </p:txBody>
        </p:sp>
        <p:sp>
          <p:nvSpPr>
            <p:cNvPr id="15" name="Rectángulo 14">
              <a:extLst>
                <a:ext uri="{FF2B5EF4-FFF2-40B4-BE49-F238E27FC236}">
                  <a16:creationId xmlns:a16="http://schemas.microsoft.com/office/drawing/2014/main" id="{F0317C5C-2D89-462F-A9A9-5710B9765D5C}"/>
                </a:ext>
              </a:extLst>
            </p:cNvPr>
            <p:cNvSpPr/>
            <p:nvPr/>
          </p:nvSpPr>
          <p:spPr>
            <a:xfrm>
              <a:off x="7888093"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7" action="ppaction://hlinksldjump"/>
                </a:rPr>
                <a:t>Bodega</a:t>
              </a:r>
              <a:endParaRPr lang="es-SV" sz="1080" dirty="0">
                <a:solidFill>
                  <a:schemeClr val="tx1"/>
                </a:solidFill>
              </a:endParaRPr>
            </a:p>
          </p:txBody>
        </p:sp>
        <p:cxnSp>
          <p:nvCxnSpPr>
            <p:cNvPr id="16" name="Conector recto 15">
              <a:extLst>
                <a:ext uri="{FF2B5EF4-FFF2-40B4-BE49-F238E27FC236}">
                  <a16:creationId xmlns:a16="http://schemas.microsoft.com/office/drawing/2014/main" id="{2A291701-2BAC-4F46-BCD0-3478F98778D9}"/>
                </a:ext>
              </a:extLst>
            </p:cNvPr>
            <p:cNvCxnSpPr>
              <a:cxnSpLocks/>
            </p:cNvCxnSpPr>
            <p:nvPr/>
          </p:nvCxnSpPr>
          <p:spPr>
            <a:xfrm>
              <a:off x="4596632" y="3505572"/>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E9A3AB8-99A0-4C63-8990-96C890905156}"/>
                </a:ext>
              </a:extLst>
            </p:cNvPr>
            <p:cNvCxnSpPr>
              <a:cxnSpLocks/>
            </p:cNvCxnSpPr>
            <p:nvPr/>
          </p:nvCxnSpPr>
          <p:spPr>
            <a:xfrm>
              <a:off x="5517919"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EB0BB7F-4EFA-47A9-9541-F360DDF06588}"/>
                </a:ext>
              </a:extLst>
            </p:cNvPr>
            <p:cNvCxnSpPr>
              <a:cxnSpLocks/>
            </p:cNvCxnSpPr>
            <p:nvPr/>
          </p:nvCxnSpPr>
          <p:spPr>
            <a:xfrm>
              <a:off x="6439206"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47C7BA5-8DEB-4559-80F1-A92308231C5C}"/>
                </a:ext>
              </a:extLst>
            </p:cNvPr>
            <p:cNvCxnSpPr>
              <a:cxnSpLocks/>
            </p:cNvCxnSpPr>
            <p:nvPr/>
          </p:nvCxnSpPr>
          <p:spPr>
            <a:xfrm>
              <a:off x="7360493" y="3505570"/>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8DE2ADB-3F77-451A-9569-480B4AE1E1AD}"/>
                </a:ext>
              </a:extLst>
            </p:cNvPr>
            <p:cNvCxnSpPr>
              <a:cxnSpLocks/>
            </p:cNvCxnSpPr>
            <p:nvPr/>
          </p:nvCxnSpPr>
          <p:spPr>
            <a:xfrm>
              <a:off x="8325328" y="3505569"/>
              <a:ext cx="0" cy="29682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8761C7C4-F621-43CF-A2EA-79EFE0D0ACF3}"/>
                </a:ext>
              </a:extLst>
            </p:cNvPr>
            <p:cNvSpPr/>
            <p:nvPr/>
          </p:nvSpPr>
          <p:spPr>
            <a:xfrm>
              <a:off x="6045521" y="3009772"/>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rPr>
                <a:t>Jefatura</a:t>
              </a:r>
            </a:p>
          </p:txBody>
        </p:sp>
        <p:cxnSp>
          <p:nvCxnSpPr>
            <p:cNvPr id="24" name="Conector recto 23">
              <a:extLst>
                <a:ext uri="{FF2B5EF4-FFF2-40B4-BE49-F238E27FC236}">
                  <a16:creationId xmlns:a16="http://schemas.microsoft.com/office/drawing/2014/main" id="{702DF73E-F807-41DA-9DC5-B6884172F30D}"/>
                </a:ext>
              </a:extLst>
            </p:cNvPr>
            <p:cNvCxnSpPr>
              <a:cxnSpLocks/>
            </p:cNvCxnSpPr>
            <p:nvPr/>
          </p:nvCxnSpPr>
          <p:spPr>
            <a:xfrm>
              <a:off x="6439206" y="3361556"/>
              <a:ext cx="0" cy="14401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5011756" cy="5189113"/>
          </a:xfrm>
          <a:prstGeom prst="rect">
            <a:avLst/>
          </a:prstGeom>
        </p:spPr>
        <p:txBody>
          <a:bodyPr wrap="square">
            <a:spAutoFit/>
          </a:bodyPr>
          <a:lstStyle/>
          <a:p>
            <a:pPr algn="just"/>
            <a:r>
              <a:rPr lang="es-SV" sz="1440" b="1" dirty="0">
                <a:solidFill>
                  <a:srgbClr val="000000"/>
                </a:solidFill>
                <a:latin typeface="Museo 100"/>
              </a:rPr>
              <a:t>Objetivo: </a:t>
            </a:r>
            <a:endParaRPr lang="es-SV" sz="1440" dirty="0">
              <a:solidFill>
                <a:srgbClr val="000000"/>
              </a:solidFill>
              <a:latin typeface="Museo 100"/>
            </a:endParaRPr>
          </a:p>
          <a:p>
            <a:pPr algn="just"/>
            <a:r>
              <a:rPr lang="es-SV" sz="1440" dirty="0">
                <a:solidFill>
                  <a:srgbClr val="000000"/>
                </a:solidFill>
                <a:latin typeface="Museo 100"/>
              </a:rPr>
              <a:t>Proporcionar los servicios de apoyo logístico y de mantenimiento de los bienes muebles e inmuebles propiedad del CENTA, necesarios para la gestión institucional. </a:t>
            </a:r>
          </a:p>
          <a:p>
            <a:pPr algn="just"/>
            <a:endParaRPr lang="es-SV" sz="1440" dirty="0">
              <a:solidFill>
                <a:srgbClr val="000000"/>
              </a:solidFill>
              <a:latin typeface="Museo 100"/>
            </a:endParaRPr>
          </a:p>
          <a:p>
            <a:pPr algn="just"/>
            <a:endParaRPr lang="es-SV" sz="1440" dirty="0">
              <a:solidFill>
                <a:srgbClr val="000000"/>
              </a:solidFill>
              <a:latin typeface="Museo 100"/>
            </a:endParaRPr>
          </a:p>
          <a:p>
            <a:pPr algn="just"/>
            <a:r>
              <a:rPr lang="es-SV" sz="1440" b="1" dirty="0">
                <a:solidFill>
                  <a:srgbClr val="000000"/>
                </a:solidFill>
                <a:latin typeface="Museo 100"/>
              </a:rPr>
              <a:t>Funciones</a:t>
            </a:r>
            <a:r>
              <a:rPr lang="es-SV" sz="1440" dirty="0">
                <a:solidFill>
                  <a:srgbClr val="000000"/>
                </a:solidFill>
                <a:latin typeface="Museo 100"/>
              </a:rPr>
              <a:t>: </a:t>
            </a:r>
          </a:p>
          <a:p>
            <a:pPr algn="just"/>
            <a:r>
              <a:rPr lang="es-SV" sz="1440" dirty="0">
                <a:solidFill>
                  <a:srgbClr val="000000"/>
                </a:solidFill>
                <a:latin typeface="Museo 100"/>
              </a:rPr>
              <a:t>a) Efectuar la provisión de servicios logísticos generales a las diferentes oficinas del CENTA; </a:t>
            </a:r>
          </a:p>
          <a:p>
            <a:pPr algn="just"/>
            <a:endParaRPr lang="es-SV" sz="1440" dirty="0">
              <a:solidFill>
                <a:srgbClr val="000000"/>
              </a:solidFill>
              <a:latin typeface="Museo 100"/>
            </a:endParaRPr>
          </a:p>
          <a:p>
            <a:pPr algn="just"/>
            <a:r>
              <a:rPr lang="es-SV" sz="1440" dirty="0">
                <a:solidFill>
                  <a:srgbClr val="000000"/>
                </a:solidFill>
                <a:latin typeface="Museo 100"/>
              </a:rPr>
              <a:t>b) Organizar y llevar controles permanentes sobre los servicios de transporte y sus recursos; </a:t>
            </a:r>
          </a:p>
          <a:p>
            <a:pPr algn="just"/>
            <a:endParaRPr lang="es-SV" sz="1440" dirty="0">
              <a:solidFill>
                <a:srgbClr val="000000"/>
              </a:solidFill>
              <a:latin typeface="Museo 100"/>
            </a:endParaRPr>
          </a:p>
          <a:p>
            <a:pPr algn="just"/>
            <a:r>
              <a:rPr lang="es-SV" sz="1440" dirty="0">
                <a:solidFill>
                  <a:srgbClr val="000000"/>
                </a:solidFill>
                <a:latin typeface="Museo 100"/>
              </a:rPr>
              <a:t>c) Mantener un registro actualizado de los bienes muebles e inmuebles propiedad de la Institución, así como los movimientos generados de los mismos; </a:t>
            </a:r>
          </a:p>
          <a:p>
            <a:pPr algn="just"/>
            <a:endParaRPr lang="es-SV" sz="1440" dirty="0">
              <a:solidFill>
                <a:srgbClr val="000000"/>
              </a:solidFill>
              <a:latin typeface="Museo 100"/>
            </a:endParaRPr>
          </a:p>
          <a:p>
            <a:pPr algn="just"/>
            <a:r>
              <a:rPr lang="es-SV" sz="1440" dirty="0">
                <a:solidFill>
                  <a:srgbClr val="000000"/>
                </a:solidFill>
                <a:latin typeface="Museo 100"/>
              </a:rPr>
              <a:t>d) Mantener y suministrar los recursos materiales necesarios para la gestión institucional</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 1 mujeres- 3 hombre, Jefa Lic. Doris Elizabeth Díaz</a:t>
            </a:r>
          </a:p>
          <a:p>
            <a:pPr algn="just"/>
            <a:r>
              <a:rPr lang="es-SV" sz="1440"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3 hombre – 2 mujeres, Jefa Sra.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DCDC1-7DD6-424B-A254-85E573E14DDB}"/>
              </a:ext>
            </a:extLst>
          </p:cNvPr>
          <p:cNvSpPr>
            <a:spLocks noGrp="1"/>
          </p:cNvSpPr>
          <p:nvPr>
            <p:ph type="title"/>
          </p:nvPr>
        </p:nvSpPr>
        <p:spPr>
          <a:xfrm>
            <a:off x="1518351"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Área de Mantenimiento</a:t>
            </a:r>
          </a:p>
        </p:txBody>
      </p:sp>
      <p:sp>
        <p:nvSpPr>
          <p:cNvPr id="3" name="Marcador de contenido 2">
            <a:extLst>
              <a:ext uri="{FF2B5EF4-FFF2-40B4-BE49-F238E27FC236}">
                <a16:creationId xmlns:a16="http://schemas.microsoft.com/office/drawing/2014/main" id="{1B0510A0-1330-407A-A9D1-EFC9B5FD2C05}"/>
              </a:ext>
            </a:extLst>
          </p:cNvPr>
          <p:cNvSpPr>
            <a:spLocks noGrp="1"/>
          </p:cNvSpPr>
          <p:nvPr>
            <p:ph idx="1"/>
          </p:nvPr>
        </p:nvSpPr>
        <p:spPr>
          <a:xfrm>
            <a:off x="1364601" y="1206784"/>
            <a:ext cx="10282742" cy="4566245"/>
          </a:xfrm>
        </p:spPr>
        <p:txBody>
          <a:bodyPr>
            <a:noAutofit/>
          </a:bodyPr>
          <a:lstStyle/>
          <a:p>
            <a:pPr algn="just"/>
            <a:r>
              <a:rPr lang="es-SV" sz="1200" b="1" dirty="0">
                <a:latin typeface="Museo 100"/>
              </a:rPr>
              <a:t>Objetivo: </a:t>
            </a:r>
            <a:endParaRPr lang="es-SV" sz="1200" dirty="0">
              <a:latin typeface="Museo 100"/>
            </a:endParaRPr>
          </a:p>
          <a:p>
            <a:pPr algn="just"/>
            <a:r>
              <a:rPr lang="es-SV" sz="1400" dirty="0">
                <a:latin typeface="Museo 100"/>
              </a:rPr>
              <a:t>Proporcionar oportuna y eficientemente los servicios en materia de mantenimiento preventivo y correctivo de las instalaciones institucionales a nivel nacional, así como las contrataciones de servicios necesarios para el fortalecimiento y desarrollo de las instalaciones físicas de los inmuebles. </a:t>
            </a:r>
          </a:p>
          <a:p>
            <a:pPr algn="just"/>
            <a:endParaRPr lang="es-SV" sz="300" dirty="0">
              <a:latin typeface="Museo 100"/>
            </a:endParaRPr>
          </a:p>
          <a:p>
            <a:pPr algn="just"/>
            <a:r>
              <a:rPr lang="es-SV" sz="1400" b="1" dirty="0">
                <a:latin typeface="Museo 100"/>
              </a:rPr>
              <a:t>Funciones: </a:t>
            </a:r>
            <a:endParaRPr lang="es-SV" sz="1400" dirty="0">
              <a:latin typeface="Museo 100"/>
            </a:endParaRPr>
          </a:p>
          <a:p>
            <a:pPr algn="just"/>
            <a:r>
              <a:rPr lang="es-SV" sz="1600" dirty="0">
                <a:latin typeface="Museo 100"/>
              </a:rPr>
              <a:t>a) Realizar visitas de verificación a la infraestructura institucional, para detectar necesidades de mantenimiento preventivo y correctivo; </a:t>
            </a:r>
          </a:p>
          <a:p>
            <a:pPr algn="just"/>
            <a:r>
              <a:rPr lang="es-SV" sz="1400" dirty="0">
                <a:latin typeface="Museo 100"/>
              </a:rPr>
              <a:t>b) Realizar diagnósticos previos de reparaciones de bienes muebles e inmuebles ; </a:t>
            </a:r>
          </a:p>
          <a:p>
            <a:pPr algn="just"/>
            <a:r>
              <a:rPr lang="es-SV" sz="1400" dirty="0">
                <a:latin typeface="Museo 100"/>
              </a:rPr>
              <a:t>c) Proporcionar el servicio de mantenimiento preventivo y correctivo a través de los diferentes rubros: albañilería, carpintería, fontanería, jardinería, pinturas, eléctrico, limpieza; </a:t>
            </a:r>
          </a:p>
          <a:p>
            <a:pPr algn="just"/>
            <a:r>
              <a:rPr lang="es-SV" sz="1400" dirty="0">
                <a:latin typeface="Museo 100"/>
              </a:rPr>
              <a:t>d) Realizar la reparación y cuidado de las instalaciones que conforman la infraestructura de la institución; </a:t>
            </a:r>
          </a:p>
          <a:p>
            <a:pPr algn="just"/>
            <a:r>
              <a:rPr lang="es-SV" sz="1400" dirty="0">
                <a:latin typeface="Museo 100"/>
              </a:rPr>
              <a:t>e) Realizar los procedimientos administrativos para el control y/o adquisiciones del material utilizable en los trabajos realizados por área; </a:t>
            </a:r>
          </a:p>
          <a:p>
            <a:pPr algn="just"/>
            <a:r>
              <a:rPr lang="es-SV" sz="1400" dirty="0">
                <a:latin typeface="Museo 100"/>
              </a:rPr>
              <a:t>f) Realizar en coordinación con las diferentes unidades, áreas de la institución, los trabajos que soliciten para llevar a cabo los diferentes tipos de eventos. (montaje y desmontaje). </a:t>
            </a:r>
          </a:p>
          <a:p>
            <a:pPr algn="just"/>
            <a:endParaRPr lang="es-419" sz="1400" dirty="0">
              <a:latin typeface="Museo 100"/>
            </a:endParaRPr>
          </a:p>
          <a:p>
            <a:pPr algn="just"/>
            <a:r>
              <a:rPr lang="es-419" sz="1400" dirty="0">
                <a:latin typeface="Museo 100"/>
              </a:rPr>
              <a:t>Total de servidores/as: 10 hombres, Jefe Señor Daniel Vega</a:t>
            </a:r>
            <a:endParaRPr lang="es-SV" sz="1400" dirty="0">
              <a:latin typeface="Museo 100"/>
            </a:endParaRPr>
          </a:p>
        </p:txBody>
      </p:sp>
      <p:sp>
        <p:nvSpPr>
          <p:cNvPr id="8" name="CuadroTexto 7">
            <a:extLst>
              <a:ext uri="{FF2B5EF4-FFF2-40B4-BE49-F238E27FC236}">
                <a16:creationId xmlns:a16="http://schemas.microsoft.com/office/drawing/2014/main" id="{D1C6DD46-FC75-4064-A547-BED1F57A8F6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650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Señor Luis Angel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1548496" y="70797"/>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Taller de mecánica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419" sz="1680" dirty="0">
                <a:latin typeface="Museo 100"/>
              </a:rPr>
              <a:t>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Bodega</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4 hombre – Ronald </a:t>
            </a:r>
            <a:r>
              <a:rPr lang="es-419" sz="1680" dirty="0" err="1">
                <a:latin typeface="Museo 100"/>
              </a:rPr>
              <a:t>Nerio</a:t>
            </a:r>
            <a:r>
              <a:rPr lang="es-419" sz="1680" dirty="0">
                <a:latin typeface="Museo 100"/>
              </a:rPr>
              <a:t>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ctr"/>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4" y="1905895"/>
            <a:ext cx="7678576" cy="4231158"/>
          </a:xfrm>
          <a:prstGeom prst="rect">
            <a:avLst/>
          </a:prstGeom>
          <a:noFill/>
        </p:spPr>
        <p:txBody>
          <a:bodyPr wrap="square" rtlCol="0">
            <a:spAutoFit/>
          </a:bodyPr>
          <a:lstStyle/>
          <a:p>
            <a:pPr algn="just">
              <a:lnSpc>
                <a:spcPct val="150000"/>
              </a:lnSpc>
            </a:pPr>
            <a:r>
              <a:rPr lang="es-SV" sz="1050" b="1" dirty="0">
                <a:latin typeface="Museo 100"/>
              </a:rPr>
              <a:t>Funciones</a:t>
            </a:r>
            <a:r>
              <a:rPr lang="es-SV" sz="1050" dirty="0">
                <a:latin typeface="Museo 100"/>
              </a:rPr>
              <a:t>: </a:t>
            </a:r>
          </a:p>
          <a:p>
            <a:pPr algn="just">
              <a:lnSpc>
                <a:spcPct val="150000"/>
              </a:lnSpc>
            </a:pPr>
            <a:r>
              <a:rPr lang="es-SV" sz="105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050" dirty="0">
                <a:latin typeface="Museo 100"/>
              </a:rPr>
              <a:t>b) Asesorar a las unidades del CENTA en la aplicación de las normas y procedimientos que emita el órgano rector del SAFI; </a:t>
            </a:r>
          </a:p>
          <a:p>
            <a:pPr algn="just">
              <a:lnSpc>
                <a:spcPct val="150000"/>
              </a:lnSpc>
            </a:pPr>
            <a:r>
              <a:rPr lang="es-SV" sz="105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050" dirty="0">
                <a:latin typeface="Museo 100"/>
              </a:rPr>
              <a:t>d) Proponer estrategias de financiamiento y sus de políticas internas para la captación de fondos y su administración; </a:t>
            </a:r>
          </a:p>
          <a:p>
            <a:pPr algn="just">
              <a:lnSpc>
                <a:spcPct val="150000"/>
              </a:lnSpc>
            </a:pPr>
            <a:r>
              <a:rPr lang="es-SV" sz="1050" dirty="0">
                <a:latin typeface="Museo 100"/>
              </a:rPr>
              <a:t>e) Presentar proyecto de presupuesto del CENTA; </a:t>
            </a:r>
          </a:p>
          <a:p>
            <a:pPr algn="just">
              <a:lnSpc>
                <a:spcPct val="150000"/>
              </a:lnSpc>
            </a:pPr>
            <a:r>
              <a:rPr lang="es-SV" sz="1050" dirty="0">
                <a:latin typeface="Museo 100"/>
              </a:rPr>
              <a:t>f) Revisar, analizar y recomendar los ajustes presupuestarios, de acuerdo con las necesidades de financiamiento de los</a:t>
            </a:r>
          </a:p>
          <a:p>
            <a:pPr algn="just">
              <a:lnSpc>
                <a:spcPct val="150000"/>
              </a:lnSpc>
            </a:pPr>
            <a:r>
              <a:rPr lang="es-SV" sz="1050" dirty="0">
                <a:latin typeface="Museo 100"/>
              </a:rPr>
              <a:t> distintos programas y proyectos; </a:t>
            </a:r>
          </a:p>
          <a:p>
            <a:pPr algn="just">
              <a:lnSpc>
                <a:spcPct val="150000"/>
              </a:lnSpc>
            </a:pPr>
            <a:r>
              <a:rPr lang="es-SV" sz="1050" dirty="0">
                <a:latin typeface="Museo 100"/>
              </a:rPr>
              <a:t>g) Gestionar la capacitación del personal de la Subgerencia Financiera, en los diferentes subsistemas que componen el SAFI; </a:t>
            </a:r>
          </a:p>
          <a:p>
            <a:pPr algn="just">
              <a:lnSpc>
                <a:spcPct val="150000"/>
              </a:lnSpc>
            </a:pPr>
            <a:r>
              <a:rPr lang="es-SV" sz="1050" dirty="0">
                <a:latin typeface="Museo 100"/>
              </a:rPr>
              <a:t>h) Cumplir con todas las demás responsabilidades que establece la Ley Orgánica de Administración Financiera del</a:t>
            </a:r>
          </a:p>
          <a:p>
            <a:pPr algn="just">
              <a:lnSpc>
                <a:spcPct val="150000"/>
              </a:lnSpc>
            </a:pPr>
            <a:r>
              <a:rPr lang="es-SV" sz="1050" dirty="0">
                <a:latin typeface="Museo 100"/>
              </a:rPr>
              <a:t> Estado y su Reglamento, así como las que se establezcan en las normas técnicas que emita el Ministerio de Hacienda</a:t>
            </a:r>
          </a:p>
          <a:p>
            <a:pPr algn="just">
              <a:lnSpc>
                <a:spcPct val="150000"/>
              </a:lnSpc>
            </a:pPr>
            <a:r>
              <a:rPr lang="es-SV" sz="1050" dirty="0">
                <a:latin typeface="Museo 100"/>
              </a:rPr>
              <a:t> por medio de las Direcciones Generales de los subsistemas de Presupuesto, Tesorería, Inversión</a:t>
            </a:r>
          </a:p>
          <a:p>
            <a:pPr algn="just">
              <a:lnSpc>
                <a:spcPct val="150000"/>
              </a:lnSpc>
            </a:pPr>
            <a:r>
              <a:rPr lang="es-SV" sz="1050" dirty="0">
                <a:latin typeface="Museo 100"/>
              </a:rPr>
              <a:t> y Crédito Público y Contabilidad Gubernamental </a:t>
            </a:r>
          </a:p>
          <a:p>
            <a:pPr algn="just">
              <a:lnSpc>
                <a:spcPct val="150000"/>
              </a:lnSpc>
            </a:pPr>
            <a:r>
              <a:rPr lang="es-419" sz="1050" dirty="0">
                <a:latin typeface="Museo 100"/>
              </a:rPr>
              <a:t>Total de servidores/as: 2  hombres, Gerente  </a:t>
            </a:r>
            <a:r>
              <a:rPr lang="es-ES" sz="1050" dirty="0">
                <a:latin typeface="Museo 100"/>
              </a:rPr>
              <a:t>Lic. Rafael &lt;reyes</a:t>
            </a:r>
            <a:endParaRPr lang="es-SV" sz="105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1166020" y="1073233"/>
            <a:ext cx="10109923" cy="822726"/>
          </a:xfrm>
          <a:prstGeom prst="rect">
            <a:avLst/>
          </a:prstGeom>
        </p:spPr>
        <p:txBody>
          <a:bodyPr wrap="square">
            <a:spAutoFit/>
          </a:bodyPr>
          <a:lstStyle/>
          <a:p>
            <a:pPr algn="just">
              <a:lnSpc>
                <a:spcPct val="150000"/>
              </a:lnSpc>
            </a:pPr>
            <a:r>
              <a:rPr lang="es-SV" sz="1100" b="1" dirty="0">
                <a:latin typeface="Museo 100"/>
              </a:rPr>
              <a:t>Objetivo: </a:t>
            </a:r>
            <a:endParaRPr lang="es-SV" sz="1100" dirty="0">
              <a:latin typeface="Museo 100"/>
            </a:endParaRPr>
          </a:p>
          <a:p>
            <a:pPr algn="just">
              <a:lnSpc>
                <a:spcPct val="150000"/>
              </a:lnSpc>
            </a:pPr>
            <a:r>
              <a:rPr lang="es-SV" sz="11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21" name="20 Imagen"/>
          <p:cNvPicPr/>
          <p:nvPr/>
        </p:nvPicPr>
        <p:blipFill rotWithShape="1">
          <a:blip r:embed="rId3" cstate="print">
            <a:extLst>
              <a:ext uri="{28A0092B-C50C-407E-A947-70E740481C1C}">
                <a14:useLocalDpi xmlns:a14="http://schemas.microsoft.com/office/drawing/2010/main" val="0"/>
              </a:ext>
            </a:extLst>
          </a:blip>
          <a:srcRect l="18466" t="25106" r="22641" b="27000"/>
          <a:stretch/>
        </p:blipFill>
        <p:spPr bwMode="auto">
          <a:xfrm>
            <a:off x="8553280" y="2199752"/>
            <a:ext cx="3366064" cy="24127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3</a:t>
            </a:r>
            <a:r>
              <a:rPr lang="es-419" sz="1200" dirty="0">
                <a:latin typeface="Museo 100"/>
              </a:rPr>
              <a:t>  hombres- 1 mujer  Jefe Lic. Walter Gutierrez</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2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pPr algn="ctr"/>
            <a:r>
              <a:rPr lang="es-SV" sz="4000" dirty="0">
                <a:solidFill>
                  <a:schemeClr val="bg1"/>
                </a:solidFill>
                <a:latin typeface="Bembo Std"/>
                <a:ea typeface="+mj-ea"/>
                <a:cs typeface="+mj-cs"/>
              </a:rPr>
              <a:t>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6192464"/>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6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600" b="1" dirty="0">
                <a:latin typeface="Museo 100"/>
              </a:rPr>
              <a:t>Funciones: </a:t>
            </a:r>
            <a:endParaRPr lang="es-SV" sz="1600" dirty="0">
              <a:latin typeface="Museo 100"/>
            </a:endParaRPr>
          </a:p>
          <a:p>
            <a:r>
              <a:rPr lang="es-SV" sz="16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600" dirty="0">
              <a:latin typeface="Museo 100"/>
            </a:endParaRPr>
          </a:p>
          <a:p>
            <a:r>
              <a:rPr lang="es-SV" sz="16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600" dirty="0">
              <a:latin typeface="Museo 100"/>
            </a:endParaRPr>
          </a:p>
          <a:p>
            <a:r>
              <a:rPr lang="es-SV" sz="1600" dirty="0">
                <a:latin typeface="Museo 100"/>
              </a:rPr>
              <a:t>c) Efectuar el pago de obligaciones legalmente exigibles, adquiridas por la Institución; </a:t>
            </a:r>
          </a:p>
          <a:p>
            <a:endParaRPr lang="es-SV" sz="1600" dirty="0">
              <a:latin typeface="Museo 100"/>
            </a:endParaRPr>
          </a:p>
          <a:p>
            <a:r>
              <a:rPr lang="es-SV" sz="1600" dirty="0">
                <a:latin typeface="Museo 100"/>
              </a:rPr>
              <a:t>d) Revisar y firmar cheques emitidos para pago de salarios, bienes y servicios, fondo circulante y otros compromisos financieros, velando por que cada uno de ellos lleve la documentación de soporte; </a:t>
            </a:r>
          </a:p>
          <a:p>
            <a:endParaRPr lang="es-SV" sz="1600" dirty="0">
              <a:latin typeface="Museo 100"/>
            </a:endParaRPr>
          </a:p>
          <a:p>
            <a:r>
              <a:rPr lang="es-SV" sz="1600" dirty="0">
                <a:latin typeface="Museo 100"/>
              </a:rPr>
              <a:t>e) Manejar las cuentas bancarias abiertas para la administración de los recursos financieros institucionales, de conformidad a las disposiciones legales y técnicas vigentes; </a:t>
            </a:r>
          </a:p>
          <a:p>
            <a:endParaRPr lang="es-SV" sz="1600" dirty="0">
              <a:latin typeface="Museo 100"/>
            </a:endParaRPr>
          </a:p>
          <a:p>
            <a:r>
              <a:rPr lang="es-SV" sz="16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r>
              <a:rPr lang="es-419" sz="1600" dirty="0">
                <a:latin typeface="Museo 100"/>
              </a:rPr>
              <a:t>Total de servidores/as: 2 mujeres- 1 hombre Jefa </a:t>
            </a:r>
            <a:r>
              <a:rPr lang="es-SV" sz="16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23 agosto 2023</a:t>
            </a:r>
          </a:p>
          <a:p>
            <a:pPr algn="ctr"/>
            <a:r>
              <a:rPr lang="es-SV" sz="2400" dirty="0">
                <a:solidFill>
                  <a:schemeClr val="bg1"/>
                </a:solidFill>
                <a:latin typeface="Bembo Std"/>
              </a:rPr>
              <a:t>ACUERDO JD-N°2592-554-2023</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BF22571A-721B-3F6C-9956-A637CF696DA5}"/>
              </a:ext>
            </a:extLst>
          </p:cNvPr>
          <p:cNvPicPr>
            <a:picLocks noChangeAspect="1"/>
          </p:cNvPicPr>
          <p:nvPr/>
        </p:nvPicPr>
        <p:blipFill>
          <a:blip r:embed="rId3"/>
          <a:stretch>
            <a:fillRect/>
          </a:stretch>
        </p:blipFill>
        <p:spPr>
          <a:xfrm>
            <a:off x="2213114" y="1285462"/>
            <a:ext cx="6891130" cy="5459896"/>
          </a:xfrm>
          <a:prstGeom prst="rect">
            <a:avLst/>
          </a:prstGeom>
        </p:spPr>
      </p:pic>
    </p:spTree>
    <p:extLst>
      <p:ext uri="{BB962C8B-B14F-4D97-AF65-F5344CB8AC3E}">
        <p14:creationId xmlns:p14="http://schemas.microsoft.com/office/powerpoint/2010/main" val="42334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3566797" y="1120524"/>
            <a:ext cx="6128347" cy="4627133"/>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460651" y="2797990"/>
            <a:ext cx="2989166" cy="4331186"/>
          </a:xfrm>
          <a:prstGeom prst="rect">
            <a:avLst/>
          </a:prstGeom>
        </p:spPr>
        <p:txBody>
          <a:bodyPr wrap="square">
            <a:spAutoFit/>
          </a:bodyPr>
          <a:lstStyle/>
          <a:p>
            <a:pPr lvl="0">
              <a:lnSpc>
                <a:spcPct val="115000"/>
              </a:lnSpc>
              <a:spcAft>
                <a:spcPts val="0"/>
              </a:spcAft>
            </a:pPr>
            <a:r>
              <a:rPr lang="es-SV" sz="1100" dirty="0">
                <a:latin typeface="Museo 100" panose="02000000000000000000"/>
                <a:ea typeface="Calibri" panose="020F0502020204030204" pitchFamily="34" charset="0"/>
                <a:cs typeface="Tahoma" panose="020B0604030504040204" pitchFamily="34" charset="0"/>
              </a:rPr>
              <a:t>1. </a:t>
            </a:r>
            <a:r>
              <a:rPr lang="pt-BR" sz="1100" dirty="0">
                <a:latin typeface="Museo 100" panose="02000000000000000000"/>
                <a:ea typeface="Calibri" panose="020F0502020204030204" pitchFamily="34" charset="0"/>
                <a:cs typeface="Tahoma" panose="020B0604030504040204" pitchFamily="34" charset="0"/>
              </a:rPr>
              <a:t>Lic. Oscar Enrique Guardado Calderon</a:t>
            </a:r>
            <a:endParaRPr lang="es-SV" sz="110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20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200" dirty="0">
                <a:latin typeface="Museo 100" panose="02000000000000000000"/>
              </a:rPr>
              <a:t>Representante del señor Ministro: </a:t>
            </a:r>
          </a:p>
          <a:p>
            <a:r>
              <a:rPr lang="es-SV" sz="1200" dirty="0">
                <a:latin typeface="Museo 100" panose="02000000000000000000"/>
              </a:rPr>
              <a:t>Lic. Carlos Alberto Romero Deras</a:t>
            </a:r>
            <a:endParaRPr lang="es-SV" sz="1200" dirty="0">
              <a:latin typeface="Museo 100" panose="02000000000000000000"/>
              <a:cs typeface="Tahoma" panose="020B0604030504040204" pitchFamily="34" charset="0"/>
            </a:endParaRP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2. Licda. Juana Alexandra Hill Tinoco </a:t>
            </a:r>
          </a:p>
          <a:p>
            <a:r>
              <a:rPr lang="es-SV" sz="1200" dirty="0">
                <a:latin typeface="Museo 100" panose="02000000000000000000"/>
                <a:ea typeface="Calibri" panose="020F0502020204030204" pitchFamily="34" charset="0"/>
                <a:cs typeface="Tahoma" panose="020B0604030504040204" pitchFamily="34" charset="0"/>
              </a:rPr>
              <a:t>     Ministra de Relaciones</a:t>
            </a:r>
          </a:p>
          <a:p>
            <a:r>
              <a:rPr lang="pt-BR" sz="1200" dirty="0">
                <a:latin typeface="Museo 100" panose="02000000000000000000"/>
                <a:ea typeface="Calibri" panose="020F0502020204030204" pitchFamily="34" charset="0"/>
                <a:cs typeface="Tahoma" panose="020B0604030504040204" pitchFamily="34" charset="0"/>
              </a:rPr>
              <a:t>Representante de la Señora Ministra</a:t>
            </a:r>
          </a:p>
          <a:p>
            <a:r>
              <a:rPr lang="pt-BR" sz="1200" dirty="0">
                <a:latin typeface="Museo 100" panose="02000000000000000000"/>
                <a:ea typeface="Calibri" panose="020F0502020204030204" pitchFamily="34" charset="0"/>
                <a:cs typeface="Tahoma" panose="020B0604030504040204" pitchFamily="34" charset="0"/>
              </a:rPr>
              <a:t>Lic. Gerardo Heriberto Pérez Figueroa </a:t>
            </a: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3. Lic. Ricardo Cardona A.</a:t>
            </a:r>
          </a:p>
          <a:p>
            <a:r>
              <a:rPr lang="es-SV" sz="1200" dirty="0">
                <a:latin typeface="Museo 100" panose="02000000000000000000"/>
                <a:ea typeface="Calibri" panose="020F0502020204030204" pitchFamily="34" charset="0"/>
                <a:cs typeface="Tahoma" panose="020B0604030504040204" pitchFamily="34" charset="0"/>
              </a:rPr>
              <a:t>Viceministerio de Ciencia y Tecnología</a:t>
            </a:r>
          </a:p>
          <a:p>
            <a:r>
              <a:rPr lang="es-SV" sz="1200" dirty="0">
                <a:latin typeface="Museo 100" panose="02000000000000000000"/>
                <a:ea typeface="Calibri" panose="020F0502020204030204" pitchFamily="34" charset="0"/>
                <a:cs typeface="Tahoma" panose="020B0604030504040204" pitchFamily="34" charset="0"/>
              </a:rPr>
              <a:t>Representante </a:t>
            </a:r>
          </a:p>
          <a:p>
            <a:r>
              <a:rPr lang="es-SV" sz="1200" dirty="0">
                <a:latin typeface="Museo 100" panose="02000000000000000000"/>
                <a:ea typeface="Calibri" panose="020F0502020204030204" pitchFamily="34" charset="0"/>
                <a:cs typeface="Tahoma" panose="020B0604030504040204" pitchFamily="34" charset="0"/>
              </a:rPr>
              <a:t>Licda. Carolina Nohemy Mejía Romero</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4.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Douglas Pablo Rodríguez Fuentes</a:t>
            </a:r>
          </a:p>
          <a:p>
            <a:r>
              <a:rPr lang="es-419" sz="120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419" sz="800" dirty="0">
              <a:latin typeface="Museo 100" panose="02000000000000000000"/>
              <a:ea typeface="Calibri" panose="020F0502020204030204" pitchFamily="34" charset="0"/>
              <a:cs typeface="Tahoma" panose="020B0604030504040204" pitchFamily="34" charset="0"/>
            </a:endParaRPr>
          </a:p>
          <a:p>
            <a:endParaRPr lang="es-419" sz="900" dirty="0">
              <a:latin typeface="Museo 100" panose="02000000000000000000"/>
              <a:ea typeface="Calibri" panose="020F0502020204030204" pitchFamily="34" charset="0"/>
              <a:cs typeface="Tahoma" panose="020B0604030504040204" pitchFamily="34" charset="0"/>
            </a:endParaRP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3841930" y="2786249"/>
            <a:ext cx="3805055" cy="4616648"/>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5. Lic. José Eduardo Aguilar Molina, </a:t>
            </a:r>
          </a:p>
          <a:p>
            <a:r>
              <a:rPr lang="es-419" sz="120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Nelson Orlando Rivas Hernández</a:t>
            </a:r>
          </a:p>
          <a:p>
            <a:endParaRPr lang="es-SV" sz="1200" dirty="0">
              <a:latin typeface="Museo 100" panose="02000000000000000000"/>
              <a:cs typeface="Tahoma" panose="020B0604030504040204" pitchFamily="34" charset="0"/>
            </a:endParaRPr>
          </a:p>
          <a:p>
            <a:r>
              <a:rPr lang="es-SV" sz="1200" dirty="0">
                <a:latin typeface="Museo 100" panose="02000000000000000000"/>
                <a:cs typeface="Tahoma" panose="020B0604030504040204" pitchFamily="34" charset="0"/>
              </a:rPr>
              <a:t>6. Señor José Ángel Coto Hernández</a:t>
            </a:r>
          </a:p>
          <a:p>
            <a:r>
              <a:rPr lang="es-419" sz="1200" dirty="0">
                <a:latin typeface="Museo 100" panose="02000000000000000000"/>
                <a:cs typeface="Tahoma" panose="020B0604030504040204" pitchFamily="34" charset="0"/>
              </a:rPr>
              <a:t>Asociación Coope y de las Asoc. </a:t>
            </a:r>
            <a:r>
              <a:rPr lang="es-SV" sz="1200" dirty="0">
                <a:latin typeface="Museo 100" panose="02000000000000000000"/>
                <a:cs typeface="Tahoma" panose="020B0604030504040204" pitchFamily="34" charset="0"/>
              </a:rPr>
              <a:t>D</a:t>
            </a:r>
            <a:r>
              <a:rPr lang="es-419" sz="1200" dirty="0">
                <a:latin typeface="Museo 100" panose="02000000000000000000"/>
                <a:cs typeface="Tahoma" panose="020B0604030504040204" pitchFamily="34" charset="0"/>
              </a:rPr>
              <a:t>e peq productores </a:t>
            </a:r>
            <a:endParaRPr lang="es-SV" sz="1200" dirty="0">
              <a:latin typeface="Museo 100" panose="02000000000000000000"/>
              <a:cs typeface="Tahoma" panose="020B0604030504040204" pitchFamily="34" charset="0"/>
            </a:endParaRPr>
          </a:p>
          <a:p>
            <a:r>
              <a:rPr lang="es-419" sz="1200" dirty="0">
                <a:latin typeface="Museo 100" panose="02000000000000000000"/>
                <a:cs typeface="Tahoma" panose="020B0604030504040204" pitchFamily="34" charset="0"/>
              </a:rPr>
              <a:t>Suplente</a:t>
            </a:r>
          </a:p>
          <a:p>
            <a:r>
              <a:rPr lang="es-419" sz="1200" dirty="0">
                <a:latin typeface="Museo 100" panose="02000000000000000000"/>
                <a:cs typeface="Tahoma" panose="020B0604030504040204" pitchFamily="34" charset="0"/>
              </a:rPr>
              <a:t>Señor Santos Marcial Méndez </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7. Edwin Raúl Aguilar Rivas</a:t>
            </a:r>
          </a:p>
          <a:p>
            <a:r>
              <a:rPr lang="es-419" sz="12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Alexander Navarro Mojica</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8. Sra. Carmen Rosaura Rugamas Recinos</a:t>
            </a:r>
          </a:p>
          <a:p>
            <a:r>
              <a:rPr lang="es-419" sz="12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Ismael de Jesús Orellana Rivera</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ES" sz="1100" dirty="0">
              <a:latin typeface="Museo 100" panose="02000000000000000000"/>
              <a:cs typeface="Tahoma" panose="020B0604030504040204" pitchFamily="34" charset="0"/>
            </a:endParaRPr>
          </a:p>
          <a:p>
            <a:endParaRPr lang="es-419" sz="900" dirty="0">
              <a:latin typeface="Museo 100" panose="0200000000000000000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132386" y="2096305"/>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6594"/>
            <a:ext cx="3627849" cy="3770263"/>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9. Ing. </a:t>
            </a:r>
            <a:r>
              <a:rPr lang="es-SV" sz="1200" dirty="0" err="1">
                <a:latin typeface="Museo 100" panose="02000000000000000000"/>
                <a:ea typeface="Calibri" panose="020F0502020204030204" pitchFamily="34" charset="0"/>
                <a:cs typeface="Tahoma" panose="020B0604030504040204" pitchFamily="34" charset="0"/>
              </a:rPr>
              <a:t>Thelmo</a:t>
            </a:r>
            <a:r>
              <a:rPr lang="es-419" sz="1200" dirty="0">
                <a:latin typeface="Museo 100" panose="02000000000000000000"/>
                <a:ea typeface="Calibri" panose="020F0502020204030204" pitchFamily="34" charset="0"/>
                <a:cs typeface="Tahoma" panose="020B0604030504040204" pitchFamily="34" charset="0"/>
              </a:rPr>
              <a:t> Patricio Alfaro </a:t>
            </a:r>
            <a:r>
              <a:rPr lang="es-419" sz="1200" dirty="0" err="1">
                <a:latin typeface="Museo 100" panose="02000000000000000000"/>
                <a:ea typeface="Calibri" panose="020F0502020204030204" pitchFamily="34" charset="0"/>
                <a:cs typeface="Tahoma" panose="020B0604030504040204" pitchFamily="34" charset="0"/>
              </a:rPr>
              <a:t>Rugliancich</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200" dirty="0">
                <a:latin typeface="Museo 100" panose="02000000000000000000"/>
                <a:ea typeface="Calibri" panose="020F0502020204030204" pitchFamily="34" charset="0"/>
                <a:cs typeface="Tahoma" panose="020B0604030504040204" pitchFamily="34" charset="0"/>
              </a:rPr>
              <a:t>Universidad Alberto Masferrer</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Julio Alfredo Rivas Hernández</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10. Ing. René Alfonso Pérez</a:t>
            </a:r>
            <a:endParaRPr lang="es-SV"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Representante de SIADES</a:t>
            </a:r>
          </a:p>
          <a:p>
            <a:r>
              <a:rPr lang="es-419"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Alirio Edmundo Mendoza Martinez </a:t>
            </a:r>
            <a:endParaRPr lang="es-SV" sz="1200" dirty="0">
              <a:latin typeface="Museo 100" panose="02000000000000000000"/>
              <a:ea typeface="Calibri" panose="020F0502020204030204" pitchFamily="34" charset="0"/>
              <a:cs typeface="Tahoma" panose="020B0604030504040204" pitchFamily="34" charset="0"/>
            </a:endParaRP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11. Ing. Ever Said Zelayandia Torres</a:t>
            </a:r>
          </a:p>
          <a:p>
            <a:r>
              <a:rPr lang="es-419" sz="12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200" dirty="0">
                <a:latin typeface="Museo 100" panose="02000000000000000000"/>
                <a:ea typeface="Calibri" panose="020F0502020204030204" pitchFamily="34" charset="0"/>
                <a:cs typeface="Tahoma" panose="020B0604030504040204" pitchFamily="34" charset="0"/>
              </a:rPr>
              <a:t>Suplente</a:t>
            </a:r>
            <a:r>
              <a:rPr lang="es-419" sz="1200" dirty="0">
                <a:latin typeface="Museo 100" panose="02000000000000000000"/>
                <a:ea typeface="Calibri" panose="020F0502020204030204" pitchFamily="34" charset="0"/>
                <a:cs typeface="Tahoma" panose="020B0604030504040204" pitchFamily="34" charset="0"/>
              </a:rPr>
              <a:t> </a:t>
            </a:r>
          </a:p>
          <a:p>
            <a:r>
              <a:rPr lang="es-419" sz="1200" dirty="0">
                <a:latin typeface="Museo 100" panose="02000000000000000000"/>
                <a:ea typeface="Calibri" panose="020F0502020204030204" pitchFamily="34" charset="0"/>
                <a:cs typeface="Tahoma" panose="020B0604030504040204" pitchFamily="34" charset="0"/>
              </a:rPr>
              <a:t>Sr. Walter Alcides Urbina</a:t>
            </a:r>
          </a:p>
          <a:p>
            <a:endParaRPr lang="es-419" sz="1200" dirty="0">
              <a:latin typeface="Museo 100" panose="02000000000000000000"/>
              <a:ea typeface="Calibri" panose="020F0502020204030204" pitchFamily="34" charset="0"/>
              <a:cs typeface="Tahoma" panose="020B0604030504040204" pitchFamily="34" charset="0"/>
            </a:endParaRPr>
          </a:p>
          <a:p>
            <a:r>
              <a:rPr lang="it-IT" sz="1200" dirty="0">
                <a:latin typeface="Museo 100" panose="02000000000000000000"/>
                <a:ea typeface="Calibri" panose="020F0502020204030204" pitchFamily="34" charset="0"/>
                <a:cs typeface="Tahoma" panose="020B0604030504040204" pitchFamily="34" charset="0"/>
              </a:rPr>
              <a:t>12. Dra, Odette Marie Varela Milla</a:t>
            </a:r>
          </a:p>
          <a:p>
            <a:r>
              <a:rPr lang="it-IT" sz="1200" dirty="0">
                <a:latin typeface="Museo 100" panose="02000000000000000000"/>
                <a:ea typeface="Calibri" panose="020F0502020204030204" pitchFamily="34" charset="0"/>
                <a:cs typeface="Tahoma" panose="020B0604030504040204" pitchFamily="34" charset="0"/>
              </a:rPr>
              <a:t>Directora Ejecutiva-Interina ad-honores,</a:t>
            </a:r>
          </a:p>
          <a:p>
            <a:r>
              <a:rPr lang="es-SV" sz="12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3305</TotalTime>
  <Words>9678</Words>
  <Application>Microsoft Office PowerPoint</Application>
  <PresentationFormat>Panorámica</PresentationFormat>
  <Paragraphs>891</Paragraphs>
  <Slides>59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59</vt:i4>
      </vt:variant>
    </vt:vector>
  </HeadingPairs>
  <TitlesOfParts>
    <vt:vector size="66"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Comunicaciones </vt:lpstr>
      <vt:lpstr>     Oficina de Información y Respuesta</vt:lpstr>
      <vt:lpstr>            Planificación </vt:lpstr>
      <vt:lpstr>                 Unidad Ambiental </vt:lpstr>
      <vt:lpstr>     Gerencia de Investigación y Desarrollo Tecnológico</vt:lpstr>
      <vt:lpstr>     Gerencia de Investigación y Desarrollo Tecnológico</vt:lpstr>
      <vt:lpstr>Unidad de biometría y socioeconomía</vt:lpstr>
      <vt:lpstr> Estaciones Experimentales Izalco-San Andrés, Santa Cruz Porrillo </vt:lpstr>
      <vt:lpstr>        Unidad de Tecnología de Semilla</vt:lpstr>
      <vt:lpstr>            Unidad de Laboratorios</vt:lpstr>
      <vt:lpstr>            Unidad de Laboratorios</vt:lpstr>
      <vt:lpstr>           Banco de Germoplasma </vt:lpstr>
      <vt:lpstr>           Programas de Investigación</vt:lpstr>
      <vt:lpstr>          Granos básicos</vt:lpstr>
      <vt:lpstr>                 Hortalizas </vt:lpstr>
      <vt:lpstr>          Frutales y Cacao </vt:lpstr>
      <vt:lpstr>           Producción Animal </vt:lpstr>
      <vt:lpstr>                    Agroindustria</vt:lpstr>
      <vt:lpstr>   Unidad de Validación</vt:lpstr>
      <vt:lpstr>       Unidad de Recursos Naturales </vt:lpstr>
      <vt:lpstr>Gerencia de transferencia de tecnología</vt:lpstr>
      <vt:lpstr>  Gerencia de Transferencia de tecnología</vt:lpstr>
      <vt:lpstr>         Unidad de Género </vt:lpstr>
      <vt:lpstr>         Unidad de capacitación técnica</vt:lpstr>
      <vt:lpstr>        Supervisión Regional - I II III IV</vt:lpstr>
      <vt:lpstr>Unidades Administrativas Regionales, I II III IV</vt:lpstr>
      <vt:lpstr>Agencias Región - I II III IV</vt:lpstr>
      <vt:lpstr>            Gerencia de Comercialización </vt:lpstr>
      <vt:lpstr>            Gerencia Administrativa</vt:lpstr>
      <vt:lpstr>Unidad de Recursos Humanos </vt:lpstr>
      <vt:lpstr>Unidad de Compras Publicas, UCP</vt:lpstr>
      <vt:lpstr>   Unidad de Gestión Documental y Archivo </vt:lpstr>
      <vt:lpstr>        Unidad de Informática</vt:lpstr>
      <vt:lpstr>Servicios Generales</vt:lpstr>
      <vt:lpstr>Activo Fijo</vt:lpstr>
      <vt:lpstr>        Área de Mantenimiento</vt:lpstr>
      <vt:lpstr>         Transporte </vt:lpstr>
      <vt:lpstr>              Taller de mecánica </vt:lpstr>
      <vt:lpstr>         Bodega</vt:lpstr>
      <vt:lpstr>Gerencia Financiera</vt:lpstr>
      <vt:lpstr>    Unidad de Contabilidad</vt:lpstr>
      <vt:lpstr>                Presupuesto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68</cp:revision>
  <cp:lastPrinted>2023-10-18T17:33:12Z</cp:lastPrinted>
  <dcterms:created xsi:type="dcterms:W3CDTF">2019-08-21T19:21:10Z</dcterms:created>
  <dcterms:modified xsi:type="dcterms:W3CDTF">2024-04-19T15:29:00Z</dcterms:modified>
</cp:coreProperties>
</file>