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95" r:id="rId2"/>
    <p:sldId id="258" r:id="rId3"/>
    <p:sldId id="380" r:id="rId4"/>
    <p:sldId id="381" r:id="rId5"/>
    <p:sldId id="382" r:id="rId6"/>
    <p:sldId id="383" r:id="rId7"/>
    <p:sldId id="384" r:id="rId8"/>
    <p:sldId id="385" r:id="rId9"/>
    <p:sldId id="386" r:id="rId10"/>
    <p:sldId id="259" r:id="rId11"/>
    <p:sldId id="260" r:id="rId12"/>
    <p:sldId id="357" r:id="rId13"/>
    <p:sldId id="261" r:id="rId14"/>
    <p:sldId id="264" r:id="rId15"/>
    <p:sldId id="262" r:id="rId16"/>
    <p:sldId id="263" r:id="rId17"/>
    <p:sldId id="388" r:id="rId18"/>
    <p:sldId id="265" r:id="rId19"/>
    <p:sldId id="266" r:id="rId20"/>
    <p:sldId id="267" r:id="rId21"/>
    <p:sldId id="268" r:id="rId22"/>
    <p:sldId id="269" r:id="rId23"/>
    <p:sldId id="270" r:id="rId24"/>
    <p:sldId id="285" r:id="rId25"/>
    <p:sldId id="271" r:id="rId26"/>
    <p:sldId id="288" r:id="rId27"/>
    <p:sldId id="289" r:id="rId28"/>
    <p:sldId id="290" r:id="rId29"/>
    <p:sldId id="291" r:id="rId30"/>
    <p:sldId id="292" r:id="rId31"/>
    <p:sldId id="286" r:id="rId32"/>
    <p:sldId id="287" r:id="rId33"/>
    <p:sldId id="272" r:id="rId34"/>
    <p:sldId id="276" r:id="rId35"/>
    <p:sldId id="359" r:id="rId36"/>
    <p:sldId id="277" r:id="rId37"/>
    <p:sldId id="361" r:id="rId38"/>
    <p:sldId id="360" r:id="rId39"/>
    <p:sldId id="362" r:id="rId40"/>
    <p:sldId id="278" r:id="rId41"/>
    <p:sldId id="273" r:id="rId42"/>
    <p:sldId id="378" r:id="rId43"/>
    <p:sldId id="393" r:id="rId44"/>
    <p:sldId id="394" r:id="rId45"/>
    <p:sldId id="369" r:id="rId46"/>
    <p:sldId id="371" r:id="rId47"/>
    <p:sldId id="372" r:id="rId48"/>
    <p:sldId id="374" r:id="rId49"/>
    <p:sldId id="373" r:id="rId50"/>
    <p:sldId id="375" r:id="rId51"/>
    <p:sldId id="389" r:id="rId52"/>
    <p:sldId id="390" r:id="rId53"/>
    <p:sldId id="391" r:id="rId54"/>
    <p:sldId id="392" r:id="rId55"/>
    <p:sldId id="387" r:id="rId56"/>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2" d="100"/>
          <a:sy n="72" d="100"/>
        </p:scale>
        <p:origin x="618" y="60"/>
      </p:cViewPr>
      <p:guideLst>
        <p:guide orient="horz" pos="2160"/>
        <p:guide pos="3840"/>
      </p:guideLst>
    </p:cSldViewPr>
  </p:slideViewPr>
  <p:notesTextViewPr>
    <p:cViewPr>
      <p:scale>
        <a:sx n="1" d="1"/>
        <a:sy n="1" d="1"/>
      </p:scale>
      <p:origin x="0" y="0"/>
    </p:cViewPr>
  </p:notesTextViewPr>
  <p:sorterViewPr>
    <p:cViewPr>
      <p:scale>
        <a:sx n="100" d="100"/>
        <a:sy n="100" d="100"/>
      </p:scale>
      <p:origin x="0" y="6442"/>
    </p:cViewPr>
  </p:sorterViewPr>
  <p:notesViewPr>
    <p:cSldViewPr snapToGrid="0">
      <p:cViewPr varScale="1">
        <p:scale>
          <a:sx n="73" d="100"/>
          <a:sy n="73" d="100"/>
        </p:scale>
        <p:origin x="317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57323B6-F7DF-450B-A1F0-FBBE31190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a:extLst>
              <a:ext uri="{FF2B5EF4-FFF2-40B4-BE49-F238E27FC236}">
                <a16:creationId xmlns:a16="http://schemas.microsoft.com/office/drawing/2014/main" id="{28DA4659-39CC-4CAB-ABE3-98479E671E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BFBBD7-2F76-4E14-B8ED-80A17478FB41}" type="datetimeFigureOut">
              <a:rPr lang="es-SV" smtClean="0"/>
              <a:t>11/2/2022</a:t>
            </a:fld>
            <a:endParaRPr lang="es-SV"/>
          </a:p>
        </p:txBody>
      </p:sp>
      <p:sp>
        <p:nvSpPr>
          <p:cNvPr id="4" name="Marcador de pie de página 3">
            <a:extLst>
              <a:ext uri="{FF2B5EF4-FFF2-40B4-BE49-F238E27FC236}">
                <a16:creationId xmlns:a16="http://schemas.microsoft.com/office/drawing/2014/main" id="{5AFF4FCB-D6EA-4F3A-AACA-7CFD145C4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a:extLst>
              <a:ext uri="{FF2B5EF4-FFF2-40B4-BE49-F238E27FC236}">
                <a16:creationId xmlns:a16="http://schemas.microsoft.com/office/drawing/2014/main" id="{8D9B13A1-5EAF-44FD-BCA5-5EE177DD46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C10BB3-DC1A-4DBF-9DE0-F5583C088550}" type="slidenum">
              <a:rPr lang="es-SV" smtClean="0"/>
              <a:t>‹Nº›</a:t>
            </a:fld>
            <a:endParaRPr lang="es-SV"/>
          </a:p>
        </p:txBody>
      </p:sp>
    </p:spTree>
    <p:extLst>
      <p:ext uri="{BB962C8B-B14F-4D97-AF65-F5344CB8AC3E}">
        <p14:creationId xmlns:p14="http://schemas.microsoft.com/office/powerpoint/2010/main" val="401115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62455-2D5C-4D1A-A195-AF3615072191}" type="datetimeFigureOut">
              <a:rPr lang="es-SV" smtClean="0"/>
              <a:t>11/2/2022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8F5F5-78DF-4118-8207-645E26BD0CED}" type="slidenum">
              <a:rPr lang="es-SV" smtClean="0"/>
              <a:t>‹Nº›</a:t>
            </a:fld>
            <a:endParaRPr lang="es-SV"/>
          </a:p>
        </p:txBody>
      </p:sp>
    </p:spTree>
    <p:extLst>
      <p:ext uri="{BB962C8B-B14F-4D97-AF65-F5344CB8AC3E}">
        <p14:creationId xmlns:p14="http://schemas.microsoft.com/office/powerpoint/2010/main" val="128496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E159D427-AFF9-4B33-9AF0-4997C5371F17}" type="slidenum">
              <a:rPr lang="es-SV" smtClean="0"/>
              <a:t>2</a:t>
            </a:fld>
            <a:endParaRPr lang="es-SV"/>
          </a:p>
        </p:txBody>
      </p:sp>
    </p:spTree>
    <p:extLst>
      <p:ext uri="{BB962C8B-B14F-4D97-AF65-F5344CB8AC3E}">
        <p14:creationId xmlns:p14="http://schemas.microsoft.com/office/powerpoint/2010/main" val="2104780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9A4295B-A128-41F2-BE77-DC7C88BDD05A}"/>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5" name="Marcador de pie de página 4">
            <a:extLst>
              <a:ext uri="{FF2B5EF4-FFF2-40B4-BE49-F238E27FC236}">
                <a16:creationId xmlns:a16="http://schemas.microsoft.com/office/drawing/2014/main" id="{25A5A093-257D-48C9-8D24-CDB46166543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D3A85DA-9C2B-4C1A-8EC8-8E00528B10E3}"/>
              </a:ext>
            </a:extLst>
          </p:cNvPr>
          <p:cNvSpPr>
            <a:spLocks noGrp="1"/>
          </p:cNvSpPr>
          <p:nvPr>
            <p:ph type="sldNum" sz="quarter" idx="12"/>
          </p:nvPr>
        </p:nvSpPr>
        <p:spPr/>
        <p:txBody>
          <a:bodyPr/>
          <a:lstStyle/>
          <a:p>
            <a:fld id="{69BB1D4B-A299-45DA-8222-3EDE7292B974}" type="slidenum">
              <a:rPr lang="es-SV" smtClean="0"/>
              <a:t>‹Nº›</a:t>
            </a:fld>
            <a:endParaRPr lang="es-SV"/>
          </a:p>
        </p:txBody>
      </p:sp>
      <p:sp>
        <p:nvSpPr>
          <p:cNvPr id="7" name="Rectangle 6">
            <a:extLst>
              <a:ext uri="{FF2B5EF4-FFF2-40B4-BE49-F238E27FC236}">
                <a16:creationId xmlns:a16="http://schemas.microsoft.com/office/drawing/2014/main" id="{9C4A7A5F-8409-4DB4-A9B2-2CC3675859DE}"/>
              </a:ext>
            </a:extLst>
          </p:cNvPr>
          <p:cNvSpPr/>
          <p:nvPr userDrawn="1"/>
        </p:nvSpPr>
        <p:spPr>
          <a:xfrm>
            <a:off x="0" y="-73572"/>
            <a:ext cx="4847573" cy="6931572"/>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rgbClr val="323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661D4033-388D-4D9A-987A-2FA474E3C5AC}"/>
              </a:ext>
            </a:extLst>
          </p:cNvPr>
          <p:cNvPicPr>
            <a:picLocks noChangeAspect="1"/>
          </p:cNvPicPr>
          <p:nvPr userDrawn="1"/>
        </p:nvPicPr>
        <p:blipFill>
          <a:blip r:embed="rId2"/>
          <a:stretch>
            <a:fillRect/>
          </a:stretch>
        </p:blipFill>
        <p:spPr>
          <a:xfrm>
            <a:off x="690639" y="1955638"/>
            <a:ext cx="3112617" cy="1695541"/>
          </a:xfrm>
          <a:prstGeom prst="rect">
            <a:avLst/>
          </a:prstGeom>
        </p:spPr>
      </p:pic>
    </p:spTree>
    <p:extLst>
      <p:ext uri="{BB962C8B-B14F-4D97-AF65-F5344CB8AC3E}">
        <p14:creationId xmlns:p14="http://schemas.microsoft.com/office/powerpoint/2010/main" val="23904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926C9-7A27-4965-BE31-EBCEAD4ECE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5D321CCF-314F-46C9-BFDA-0F20319FFAE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3FA9DDA2-2C65-4E16-9E32-77ADFD56AD13}"/>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5" name="Marcador de pie de página 4">
            <a:extLst>
              <a:ext uri="{FF2B5EF4-FFF2-40B4-BE49-F238E27FC236}">
                <a16:creationId xmlns:a16="http://schemas.microsoft.com/office/drawing/2014/main" id="{7940BAFE-3CFE-41BC-B97A-6C57659B455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D71742C-F2A6-496A-82EB-41B489AF81B0}"/>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9346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3AE10F-C026-47CF-9A64-7892CCCFE5A0}"/>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AB1E6C1F-20D5-497C-9D1F-14E4C316CBAD}"/>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C4B9FC99-E973-4020-B89F-1A1CC9D35ADE}"/>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5" name="Marcador de pie de página 4">
            <a:extLst>
              <a:ext uri="{FF2B5EF4-FFF2-40B4-BE49-F238E27FC236}">
                <a16:creationId xmlns:a16="http://schemas.microsoft.com/office/drawing/2014/main" id="{B35422D6-94E0-43F1-A257-2D330A2ABFC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91960FE2-8FC5-48AC-BEF5-DBB9C457E9BC}"/>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191527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89872" y="99814"/>
            <a:ext cx="10548340" cy="983515"/>
          </a:xfrm>
        </p:spPr>
        <p:txBody>
          <a:bodyPr/>
          <a:lstStyle>
            <a:lvl1pPr>
              <a:defRPr>
                <a:solidFill>
                  <a:schemeClr val="bg1"/>
                </a:solidFill>
                <a:latin typeface="Bembo Std" panose="02020605060306020A03" pitchFamily="18" charset="0"/>
              </a:defRPr>
            </a:lvl1p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pic>
        <p:nvPicPr>
          <p:cNvPr id="7" name="Marcador de contenido 5">
            <a:extLst>
              <a:ext uri="{FF2B5EF4-FFF2-40B4-BE49-F238E27FC236}">
                <a16:creationId xmlns:a16="http://schemas.microsoft.com/office/drawing/2014/main" id="{E831C313-50C5-9241-AD30-6E71C030C28B}"/>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8" name="Rectángulo 7">
            <a:extLst>
              <a:ext uri="{FF2B5EF4-FFF2-40B4-BE49-F238E27FC236}">
                <a16:creationId xmlns:a16="http://schemas.microsoft.com/office/drawing/2014/main" id="{ED488798-5B27-E14D-98CE-B762B5015389}"/>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Tree>
    <p:extLst>
      <p:ext uri="{BB962C8B-B14F-4D97-AF65-F5344CB8AC3E}">
        <p14:creationId xmlns:p14="http://schemas.microsoft.com/office/powerpoint/2010/main" val="20808699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EA396D3E-0409-462F-ADE8-4B204DB75561}"/>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5" name="Marcador de pie de página 4">
            <a:extLst>
              <a:ext uri="{FF2B5EF4-FFF2-40B4-BE49-F238E27FC236}">
                <a16:creationId xmlns:a16="http://schemas.microsoft.com/office/drawing/2014/main" id="{3647E19A-BA29-4AD0-B171-83F0DFC30735}"/>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0D9D091-84E0-4907-B2BA-F15A65367689}"/>
              </a:ext>
            </a:extLst>
          </p:cNvPr>
          <p:cNvSpPr>
            <a:spLocks noGrp="1"/>
          </p:cNvSpPr>
          <p:nvPr>
            <p:ph type="sldNum" sz="quarter" idx="12"/>
          </p:nvPr>
        </p:nvSpPr>
        <p:spPr/>
        <p:txBody>
          <a:bodyPr/>
          <a:lstStyle/>
          <a:p>
            <a:fld id="{69BB1D4B-A299-45DA-8222-3EDE7292B974}" type="slidenum">
              <a:rPr lang="es-SV" smtClean="0"/>
              <a:t>‹Nº›</a:t>
            </a:fld>
            <a:endParaRPr lang="es-SV"/>
          </a:p>
        </p:txBody>
      </p:sp>
      <p:pic>
        <p:nvPicPr>
          <p:cNvPr id="9" name="Marcador de contenido 5">
            <a:extLst>
              <a:ext uri="{FF2B5EF4-FFF2-40B4-BE49-F238E27FC236}">
                <a16:creationId xmlns:a16="http://schemas.microsoft.com/office/drawing/2014/main" id="{DB8835AE-3F7D-4FF6-BC5A-BED1E42E44B8}"/>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10" name="Rectángulo 9">
            <a:extLst>
              <a:ext uri="{FF2B5EF4-FFF2-40B4-BE49-F238E27FC236}">
                <a16:creationId xmlns:a16="http://schemas.microsoft.com/office/drawing/2014/main" id="{ED92AF01-054D-409C-BD42-69AD5F9E3F93}"/>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
        <p:nvSpPr>
          <p:cNvPr id="11" name="Marcador de contenido 2">
            <a:extLst>
              <a:ext uri="{FF2B5EF4-FFF2-40B4-BE49-F238E27FC236}">
                <a16:creationId xmlns:a16="http://schemas.microsoft.com/office/drawing/2014/main" id="{44590347-08C3-4CE3-B3AF-675183032867}"/>
              </a:ext>
            </a:extLst>
          </p:cNvPr>
          <p:cNvSpPr>
            <a:spLocks noGrp="1"/>
          </p:cNvSpPr>
          <p:nvPr>
            <p:ph idx="1"/>
          </p:nvPr>
        </p:nvSpPr>
        <p:spPr>
          <a:xfrm>
            <a:off x="838200" y="1825625"/>
            <a:ext cx="10515600" cy="4351338"/>
          </a:xfrm>
          <a:prstGeom prst="rect">
            <a:avLst/>
          </a:prstGeom>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spTree>
    <p:extLst>
      <p:ext uri="{BB962C8B-B14F-4D97-AF65-F5344CB8AC3E}">
        <p14:creationId xmlns:p14="http://schemas.microsoft.com/office/powerpoint/2010/main" val="256792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2E238-4B30-4E70-93B5-38ECA0D462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113B685-C8E7-42D0-9E1C-EFAA7CC7CA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A809B1-3C5B-4B49-9A1D-92BEB3360FF2}"/>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5" name="Marcador de pie de página 4">
            <a:extLst>
              <a:ext uri="{FF2B5EF4-FFF2-40B4-BE49-F238E27FC236}">
                <a16:creationId xmlns:a16="http://schemas.microsoft.com/office/drawing/2014/main" id="{E5D1510F-E19B-48EE-9461-8178EBA070D7}"/>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88E3E0F7-A73F-4753-BC8C-71359AC7499B}"/>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841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5C9EB-CA83-4723-819F-707A2559EC3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E4A8FE9F-5792-4C88-A763-C2D763C28EF7}"/>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F872A494-8C87-433E-BF97-361534A8E292}"/>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BC646CDD-36AF-44EF-8556-9F2E97C7F299}"/>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6" name="Marcador de pie de página 5">
            <a:extLst>
              <a:ext uri="{FF2B5EF4-FFF2-40B4-BE49-F238E27FC236}">
                <a16:creationId xmlns:a16="http://schemas.microsoft.com/office/drawing/2014/main" id="{3A5D22CE-E27E-4020-B868-8403A96886C6}"/>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3ABA461D-14F0-4533-AD62-70169A67D56D}"/>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4970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40E3F-E0F5-427E-BDEF-2033537985E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79FCC13-1115-4EF8-9BEA-3625149EBD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FF7A93-7421-48BC-9B7F-496BE4E8DED4}"/>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574464D3-B277-4427-8ADF-81D3E55B8D5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3C00B6-5B5E-4989-817B-13F9FAA5B2C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9D27260A-A92F-41BE-A0FB-34C38621EA9F}"/>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8" name="Marcador de pie de página 7">
            <a:extLst>
              <a:ext uri="{FF2B5EF4-FFF2-40B4-BE49-F238E27FC236}">
                <a16:creationId xmlns:a16="http://schemas.microsoft.com/office/drawing/2014/main" id="{02C640F4-4B05-44E3-A1E8-F46CB6F26187}"/>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D4B13729-5E08-4FC8-B8FB-8BD06CAC2EF8}"/>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76144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06E92-77C1-4E3E-BA71-F6B09F384FE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1117224E-F3F0-4576-A7B3-D774F943E2C5}"/>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4" name="Marcador de pie de página 3">
            <a:extLst>
              <a:ext uri="{FF2B5EF4-FFF2-40B4-BE49-F238E27FC236}">
                <a16:creationId xmlns:a16="http://schemas.microsoft.com/office/drawing/2014/main" id="{E3F23C30-EAB3-4B46-8D80-AB30A4666F9C}"/>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DD2AEB37-6D00-4834-8795-C91C699E75C4}"/>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02721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0DB159-3CE3-4576-8A2B-9E18347A46C9}"/>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3" name="Marcador de pie de página 2">
            <a:extLst>
              <a:ext uri="{FF2B5EF4-FFF2-40B4-BE49-F238E27FC236}">
                <a16:creationId xmlns:a16="http://schemas.microsoft.com/office/drawing/2014/main" id="{FEDEF7E7-A4D9-4784-9612-7EDD9B342B76}"/>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F5C0CD0F-6131-4B61-B82A-622FB129F4C3}"/>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37780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C2906-D9D1-495B-B088-75EB1195D4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017B0E2B-CABA-4333-B2FC-62DAA2C038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1410DF4D-6292-4E03-BC0C-B31AD35378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F07DC8-2E3D-44FF-9175-4CB728B46816}"/>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6" name="Marcador de pie de página 5">
            <a:extLst>
              <a:ext uri="{FF2B5EF4-FFF2-40B4-BE49-F238E27FC236}">
                <a16:creationId xmlns:a16="http://schemas.microsoft.com/office/drawing/2014/main" id="{A4510770-CFCE-478F-A447-542C84314BE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2803E77D-F88E-4055-8CAB-5D23D39988EA}"/>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6364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270CD-7BB8-4936-94A9-0A1D37ADBC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E87AE5A-9C5D-4816-BF29-EDFE280BDF2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99E262A0-3C7C-46E0-ADF4-8D78272BE8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7BBFE0-A50F-4088-B786-45C0D831AFE2}"/>
              </a:ext>
            </a:extLst>
          </p:cNvPr>
          <p:cNvSpPr>
            <a:spLocks noGrp="1"/>
          </p:cNvSpPr>
          <p:nvPr>
            <p:ph type="dt" sz="half" idx="10"/>
          </p:nvPr>
        </p:nvSpPr>
        <p:spPr/>
        <p:txBody>
          <a:bodyPr/>
          <a:lstStyle/>
          <a:p>
            <a:fld id="{02A69952-4C0B-4217-A31C-77834EC84B55}" type="datetimeFigureOut">
              <a:rPr lang="es-SV" smtClean="0"/>
              <a:t>11/2/2022</a:t>
            </a:fld>
            <a:endParaRPr lang="es-SV"/>
          </a:p>
        </p:txBody>
      </p:sp>
      <p:sp>
        <p:nvSpPr>
          <p:cNvPr id="6" name="Marcador de pie de página 5">
            <a:extLst>
              <a:ext uri="{FF2B5EF4-FFF2-40B4-BE49-F238E27FC236}">
                <a16:creationId xmlns:a16="http://schemas.microsoft.com/office/drawing/2014/main" id="{203015C1-FB29-4ACE-B613-3F5666D7A561}"/>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5BCE13A3-E446-442C-A5A1-D76D1412B296}"/>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2058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5BF3A54-4237-4788-8756-1C25EBBF7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SV" dirty="0"/>
          </a:p>
        </p:txBody>
      </p:sp>
      <p:sp>
        <p:nvSpPr>
          <p:cNvPr id="3" name="Marcador de texto 2">
            <a:extLst>
              <a:ext uri="{FF2B5EF4-FFF2-40B4-BE49-F238E27FC236}">
                <a16:creationId xmlns:a16="http://schemas.microsoft.com/office/drawing/2014/main" id="{92298303-AC29-4E12-80BD-8D40E03D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569A3769-C9F6-4E80-89C6-D7DBFA312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9952-4C0B-4217-A31C-77834EC84B55}" type="datetimeFigureOut">
              <a:rPr lang="es-SV" smtClean="0"/>
              <a:t>11/2/2022</a:t>
            </a:fld>
            <a:endParaRPr lang="es-SV"/>
          </a:p>
        </p:txBody>
      </p:sp>
      <p:sp>
        <p:nvSpPr>
          <p:cNvPr id="5" name="Marcador de pie de página 4">
            <a:extLst>
              <a:ext uri="{FF2B5EF4-FFF2-40B4-BE49-F238E27FC236}">
                <a16:creationId xmlns:a16="http://schemas.microsoft.com/office/drawing/2014/main" id="{FDC501DD-2930-49E7-9531-EC4EB597B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516BA79C-A065-4A41-A1FA-9674D6AE6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B1D4B-A299-45DA-8222-3EDE7292B974}" type="slidenum">
              <a:rPr lang="es-SV" smtClean="0"/>
              <a:t>‹Nº›</a:t>
            </a:fld>
            <a:endParaRPr lang="es-SV"/>
          </a:p>
        </p:txBody>
      </p:sp>
    </p:spTree>
    <p:extLst>
      <p:ext uri="{BB962C8B-B14F-4D97-AF65-F5344CB8AC3E}">
        <p14:creationId xmlns:p14="http://schemas.microsoft.com/office/powerpoint/2010/main" val="14848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centa.gob.sv/2015/agencias/" TargetMode="External"/><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46.xml"/><Relationship Id="rId7" Type="http://schemas.openxmlformats.org/officeDocument/2006/relationships/slide" Target="slide50.xml"/><Relationship Id="rId2" Type="http://schemas.openxmlformats.org/officeDocument/2006/relationships/image" Target="../media/image34.jpg"/><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slide" Target="slide49.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18755" y="0"/>
            <a:ext cx="12192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r>
              <a:rPr lang="es-SV" dirty="0">
                <a:effectLst>
                  <a:outerShdw blurRad="50800" dist="38100" dir="18900000" algn="bl" rotWithShape="0">
                    <a:prstClr val="black">
                      <a:alpha val="40000"/>
                    </a:prstClr>
                  </a:outerShdw>
                </a:effectLst>
                <a:latin typeface="Bembo Std" panose="02020605060306020A03"/>
              </a:rPr>
              <a:t>                                        </a:t>
            </a: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endParaRPr lang="es-SV" dirty="0">
              <a:effectLst>
                <a:outerShdw blurRad="50800" dist="38100" dir="18900000" algn="bl" rotWithShape="0">
                  <a:prstClr val="black">
                    <a:alpha val="40000"/>
                  </a:prstClr>
                </a:outerShdw>
              </a:effectLst>
              <a:latin typeface="Bembo Std" panose="02020605060306020A03"/>
            </a:endParaRPr>
          </a:p>
          <a:p>
            <a:r>
              <a:rPr lang="es-SV" dirty="0">
                <a:effectLst>
                  <a:outerShdw blurRad="50800" dist="38100" dir="18900000" algn="bl" rotWithShape="0">
                    <a:prstClr val="black">
                      <a:alpha val="40000"/>
                    </a:prstClr>
                  </a:outerShdw>
                </a:effectLst>
                <a:latin typeface="Bembo Std" panose="02020605060306020A03"/>
              </a:rPr>
              <a:t>                           </a:t>
            </a:r>
            <a:r>
              <a:rPr lang="es-SV" sz="6600" dirty="0">
                <a:effectLst>
                  <a:outerShdw blurRad="50800" dist="38100" dir="18900000" algn="bl" rotWithShape="0">
                    <a:prstClr val="black">
                      <a:alpha val="40000"/>
                    </a:prstClr>
                  </a:outerShdw>
                </a:effectLst>
                <a:latin typeface="Bembo Std" panose="02020605060306020A03"/>
              </a:rPr>
              <a:t>Organigrama CENTA 2021</a:t>
            </a:r>
            <a:endParaRPr lang="es-SV" dirty="0">
              <a:effectLst>
                <a:outerShdw blurRad="50800" dist="38100" dir="18900000" algn="bl" rotWithShape="0">
                  <a:prstClr val="black">
                    <a:alpha val="40000"/>
                  </a:prstClr>
                </a:outerShdw>
              </a:effectLst>
              <a:latin typeface="Bembo Std" panose="02020605060306020A03"/>
            </a:endParaRPr>
          </a:p>
        </p:txBody>
      </p:sp>
      <p:pic>
        <p:nvPicPr>
          <p:cNvPr id="4" name="Imagen 3">
            <a:extLst>
              <a:ext uri="{FF2B5EF4-FFF2-40B4-BE49-F238E27FC236}">
                <a16:creationId xmlns:a16="http://schemas.microsoft.com/office/drawing/2014/main" id="{560B783E-F835-43A8-A297-B092E00F9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98" y="973329"/>
            <a:ext cx="6326354" cy="2221884"/>
          </a:xfrm>
          <a:prstGeom prst="rect">
            <a:avLst/>
          </a:prstGeom>
        </p:spPr>
      </p:pic>
    </p:spTree>
    <p:extLst>
      <p:ext uri="{BB962C8B-B14F-4D97-AF65-F5344CB8AC3E}">
        <p14:creationId xmlns:p14="http://schemas.microsoft.com/office/powerpoint/2010/main" val="13235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DC7BA2-E720-4C83-AC3D-7EB12D9910B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contrast="27000"/>
                    </a14:imgEffect>
                  </a14:imgLayer>
                </a14:imgProps>
              </a:ext>
            </a:extLst>
          </a:blip>
          <a:stretch>
            <a:fillRect/>
          </a:stretch>
        </p:blipFill>
        <p:spPr>
          <a:xfrm>
            <a:off x="8497359" y="5332815"/>
            <a:ext cx="2132460" cy="123644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4" name="Rectángulo 3">
            <a:extLst>
              <a:ext uri="{FF2B5EF4-FFF2-40B4-BE49-F238E27FC236}">
                <a16:creationId xmlns:a16="http://schemas.microsoft.com/office/drawing/2014/main" id="{109C0002-6A74-4C1F-B1E7-26695EBCE27D}"/>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a16="http://schemas.microsoft.com/office/drawing/2014/main" id="{861D6616-D261-470F-8AD6-99B2795C7140}"/>
              </a:ext>
            </a:extLst>
          </p:cNvPr>
          <p:cNvSpPr>
            <a:spLocks noGrp="1"/>
          </p:cNvSpPr>
          <p:nvPr>
            <p:ph type="title"/>
          </p:nvPr>
        </p:nvSpPr>
        <p:spPr>
          <a:xfrm>
            <a:off x="1636938" y="87460"/>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               Auditoria Interna </a:t>
            </a:r>
          </a:p>
        </p:txBody>
      </p:sp>
      <p:sp>
        <p:nvSpPr>
          <p:cNvPr id="3" name="Marcador de contenido 2">
            <a:extLst>
              <a:ext uri="{FF2B5EF4-FFF2-40B4-BE49-F238E27FC236}">
                <a16:creationId xmlns:a16="http://schemas.microsoft.com/office/drawing/2014/main" id="{930CE386-351E-4FA6-9E3C-393768BC3684}"/>
              </a:ext>
            </a:extLst>
          </p:cNvPr>
          <p:cNvSpPr>
            <a:spLocks noGrp="1"/>
          </p:cNvSpPr>
          <p:nvPr>
            <p:ph idx="1"/>
          </p:nvPr>
        </p:nvSpPr>
        <p:spPr>
          <a:xfrm>
            <a:off x="1364618" y="1088891"/>
            <a:ext cx="10827382" cy="5769109"/>
          </a:xfrm>
        </p:spPr>
        <p:txBody>
          <a:bodyPr>
            <a:noAutofit/>
          </a:bodyPr>
          <a:lstStyle/>
          <a:p>
            <a:pPr algn="just">
              <a:lnSpc>
                <a:spcPct val="150000"/>
              </a:lnSpc>
            </a:pPr>
            <a:r>
              <a:rPr lang="es-SV" sz="1440" dirty="0">
                <a:latin typeface="Museo 100"/>
              </a:rPr>
              <a:t>a) Desarrollar procesos de auditoría para la verificación de la legalidad de las transacciones, operaciones, procedimientos aplicados y sistemas de registro y control de la Institución;</a:t>
            </a:r>
          </a:p>
          <a:p>
            <a:pPr algn="just">
              <a:lnSpc>
                <a:spcPct val="150000"/>
              </a:lnSpc>
            </a:pPr>
            <a:r>
              <a:rPr lang="es-SV" sz="1440" dirty="0">
                <a:latin typeface="Museo 100"/>
              </a:rPr>
              <a:t>b) Examinar y evaluar la consistencia de los procesos y métodos de aplicación del sistema de control interno;</a:t>
            </a:r>
          </a:p>
          <a:p>
            <a:pPr algn="just">
              <a:lnSpc>
                <a:spcPct val="150000"/>
              </a:lnSpc>
            </a:pPr>
            <a:r>
              <a:rPr lang="es-SV" sz="1440" dirty="0">
                <a:latin typeface="Museo 100"/>
              </a:rPr>
              <a:t>c) Evaluar la confiabilidad del control interno, implementado mediante la determinación de responsabilidades, por la actuación en el desempeño de los servidores de la Institución;</a:t>
            </a:r>
          </a:p>
          <a:p>
            <a:pPr algn="just">
              <a:lnSpc>
                <a:spcPct val="150000"/>
              </a:lnSpc>
            </a:pPr>
            <a:r>
              <a:rPr lang="es-SV" sz="1440" dirty="0">
                <a:latin typeface="Museo 100"/>
              </a:rPr>
              <a:t>d) Determinar la exactitud de las operaciones y registros contables del CENTA, en relación con los Principios y Normas de Contabilidad Gubernamental vigentes;</a:t>
            </a:r>
          </a:p>
          <a:p>
            <a:pPr algn="just">
              <a:lnSpc>
                <a:spcPct val="150000"/>
              </a:lnSpc>
            </a:pPr>
            <a:r>
              <a:rPr lang="es-SV" sz="1440" dirty="0">
                <a:latin typeface="Museo 100"/>
              </a:rPr>
              <a:t>e) Ejercer la auditoría operacional del CENTA que valide la eficiencia, efectividad y economía en el uso de los recursos humanos, ambientales, materiales, financieros y tecnológicos del CENTA;</a:t>
            </a:r>
          </a:p>
          <a:p>
            <a:pPr algn="just">
              <a:lnSpc>
                <a:spcPct val="150000"/>
              </a:lnSpc>
            </a:pPr>
            <a:r>
              <a:rPr lang="es-SV" sz="1440" dirty="0">
                <a:latin typeface="Museo 100"/>
              </a:rPr>
              <a:t>f) Examinar los resultados de las operaciones y el cumplimiento de objetivos y metas, previstos en los planes institucionales;</a:t>
            </a:r>
          </a:p>
          <a:p>
            <a:pPr algn="just">
              <a:lnSpc>
                <a:spcPct val="150000"/>
              </a:lnSpc>
            </a:pPr>
            <a:r>
              <a:rPr lang="es-SV" sz="1440" dirty="0">
                <a:latin typeface="Museo 100"/>
              </a:rPr>
              <a:t>g) Examinar el cumplimiento de las disposiciones reglamentarias de la administración de la Institución;</a:t>
            </a:r>
          </a:p>
          <a:p>
            <a:pPr algn="just">
              <a:lnSpc>
                <a:spcPct val="150000"/>
              </a:lnSpc>
            </a:pPr>
            <a:r>
              <a:rPr lang="es-SV" sz="1440" dirty="0">
                <a:latin typeface="Museo 100"/>
              </a:rPr>
              <a:t>h) Elaborar y rendir informes a la Dirección Ejecutiva y Junta Directiva sobre los</a:t>
            </a:r>
          </a:p>
          <a:p>
            <a:pPr algn="just">
              <a:lnSpc>
                <a:spcPct val="150000"/>
              </a:lnSpc>
            </a:pPr>
            <a:r>
              <a:rPr lang="es-SV" sz="1440" dirty="0">
                <a:latin typeface="Museo 100"/>
              </a:rPr>
              <a:t>Personal: una mujer y dos  hombres.   Jefe: Lic. Angela Novales.</a:t>
            </a:r>
          </a:p>
        </p:txBody>
      </p:sp>
      <p:sp>
        <p:nvSpPr>
          <p:cNvPr id="10" name="CuadroTexto 9">
            <a:extLst>
              <a:ext uri="{FF2B5EF4-FFF2-40B4-BE49-F238E27FC236}">
                <a16:creationId xmlns:a16="http://schemas.microsoft.com/office/drawing/2014/main" id="{F1F86AE4-3E84-4645-8E8D-AD58DB39DEC8}"/>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659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C40B0-D887-451D-B129-B767F5D40015}"/>
              </a:ext>
            </a:extLst>
          </p:cNvPr>
          <p:cNvSpPr>
            <a:spLocks noGrp="1"/>
          </p:cNvSpPr>
          <p:nvPr>
            <p:ph type="title"/>
          </p:nvPr>
        </p:nvSpPr>
        <p:spPr>
          <a:xfrm>
            <a:off x="1554518" y="39351"/>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                 Dirección Ejecutiva</a:t>
            </a:r>
          </a:p>
        </p:txBody>
      </p:sp>
      <p:sp>
        <p:nvSpPr>
          <p:cNvPr id="3" name="Marcador de contenido 2">
            <a:extLst>
              <a:ext uri="{FF2B5EF4-FFF2-40B4-BE49-F238E27FC236}">
                <a16:creationId xmlns:a16="http://schemas.microsoft.com/office/drawing/2014/main" id="{D7EE3BFD-BB6D-4957-969A-20B97C2A88AD}"/>
              </a:ext>
            </a:extLst>
          </p:cNvPr>
          <p:cNvSpPr>
            <a:spLocks noGrp="1"/>
          </p:cNvSpPr>
          <p:nvPr>
            <p:ph idx="1"/>
          </p:nvPr>
        </p:nvSpPr>
        <p:spPr>
          <a:xfrm>
            <a:off x="1258318" y="1571773"/>
            <a:ext cx="5250145" cy="4542774"/>
          </a:xfrm>
        </p:spPr>
        <p:txBody>
          <a:bodyPr>
            <a:noAutofit/>
          </a:bodyPr>
          <a:lstStyle/>
          <a:p>
            <a:pPr algn="just">
              <a:lnSpc>
                <a:spcPct val="150000"/>
              </a:lnSpc>
            </a:pPr>
            <a:r>
              <a:rPr lang="es-SV" sz="1800" dirty="0">
                <a:latin typeface="Museo 100"/>
              </a:rPr>
              <a:t>La Dirección Ejecutiva del CENTA tiene como función la administración de la Institución para lograr la coordinación y efectividad en la gestión de la misma; propone estrategias de desarrollo institucional de corto, mediano y largo plazo, congruentes con los lineamientos de la política sectorial agropecuaria y forestal. Tiene a su cargo la secretaría de la Junta Directiva y es la responsable de dar cumplimiento a las resoluciones de la misma.</a:t>
            </a:r>
          </a:p>
          <a:p>
            <a:pPr algn="just">
              <a:lnSpc>
                <a:spcPct val="150000"/>
              </a:lnSpc>
            </a:pPr>
            <a:r>
              <a:rPr lang="es-SV" sz="1800" dirty="0">
                <a:latin typeface="Museo 100"/>
              </a:rPr>
              <a:t>Personal: cuatro mujeres y cinco hombres</a:t>
            </a:r>
          </a:p>
        </p:txBody>
      </p:sp>
      <p:sp>
        <p:nvSpPr>
          <p:cNvPr id="10" name="CuadroTexto 9">
            <a:extLst>
              <a:ext uri="{FF2B5EF4-FFF2-40B4-BE49-F238E27FC236}">
                <a16:creationId xmlns:a16="http://schemas.microsoft.com/office/drawing/2014/main" id="{980A3C2C-4A0D-4BE5-8F00-B838DF0216F4}"/>
              </a:ext>
            </a:extLst>
          </p:cNvPr>
          <p:cNvSpPr txBox="1"/>
          <p:nvPr/>
        </p:nvSpPr>
        <p:spPr>
          <a:xfrm>
            <a:off x="7896928" y="4479243"/>
            <a:ext cx="3036754" cy="572464"/>
          </a:xfrm>
          <a:prstGeom prst="rect">
            <a:avLst/>
          </a:prstGeom>
          <a:noFill/>
        </p:spPr>
        <p:txBody>
          <a:bodyPr wrap="square" rtlCol="0">
            <a:spAutoFit/>
          </a:bodyPr>
          <a:lstStyle/>
          <a:p>
            <a:pPr algn="ctr"/>
            <a:r>
              <a:rPr lang="es-SV" dirty="0">
                <a:latin typeface="Museo 100"/>
              </a:rPr>
              <a:t>Dr. Edgardo Reyes Calderón </a:t>
            </a:r>
          </a:p>
          <a:p>
            <a:pPr algn="ctr"/>
            <a:r>
              <a:rPr lang="es-SV" sz="1320" dirty="0">
                <a:latin typeface="Museo 100"/>
              </a:rPr>
              <a:t>Director Ejecutivo</a:t>
            </a:r>
          </a:p>
        </p:txBody>
      </p:sp>
      <p:sp>
        <p:nvSpPr>
          <p:cNvPr id="13" name="CuadroTexto 12">
            <a:extLst>
              <a:ext uri="{FF2B5EF4-FFF2-40B4-BE49-F238E27FC236}">
                <a16:creationId xmlns:a16="http://schemas.microsoft.com/office/drawing/2014/main" id="{85625560-3504-4650-A9C6-3A4CE87F83C0}"/>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1026" name="Picture 2" descr="Ministro de Agricultura nombra a Edgardo Reyes como el nuevo director del  CENTA - Diario El Salvador">
            <a:extLst>
              <a:ext uri="{FF2B5EF4-FFF2-40B4-BE49-F238E27FC236}">
                <a16:creationId xmlns:a16="http://schemas.microsoft.com/office/drawing/2014/main" id="{2572267C-0918-4E2D-89FD-E910AB42B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63" y="1866899"/>
            <a:ext cx="3797861"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9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3521F-6396-4DC9-BB09-3D304A269B03}"/>
              </a:ext>
            </a:extLst>
          </p:cNvPr>
          <p:cNvSpPr>
            <a:spLocks noGrp="1"/>
          </p:cNvSpPr>
          <p:nvPr>
            <p:ph type="title"/>
          </p:nvPr>
        </p:nvSpPr>
        <p:spPr>
          <a:xfrm>
            <a:off x="3548539" y="260919"/>
            <a:ext cx="5270986" cy="734892"/>
          </a:xfrm>
        </p:spPr>
        <p:txBody>
          <a:bodyPr>
            <a:normAutofit fontScale="90000"/>
          </a:bodyPr>
          <a:lstStyle/>
          <a:p>
            <a:pPr algn="l"/>
            <a:r>
              <a:rPr lang="es-SV" sz="4320" dirty="0">
                <a:effectLst>
                  <a:outerShdw blurRad="50800" dist="38100" dir="2700000" algn="tl" rotWithShape="0">
                    <a:prstClr val="black">
                      <a:alpha val="40000"/>
                    </a:prstClr>
                  </a:outerShdw>
                </a:effectLst>
                <a:latin typeface="Bembo Std" panose="02020605060306020A03"/>
              </a:rPr>
              <a:t>      </a:t>
            </a:r>
            <a:r>
              <a:rPr lang="es-SV" sz="4800" dirty="0">
                <a:effectLst>
                  <a:outerShdw blurRad="50800" dist="38100" dir="2700000" algn="tl" rotWithShape="0">
                    <a:prstClr val="black">
                      <a:alpha val="40000"/>
                    </a:prstClr>
                  </a:outerShdw>
                </a:effectLst>
                <a:latin typeface="Bembo Std"/>
              </a:rPr>
              <a:t>Comité consultivo </a:t>
            </a:r>
          </a:p>
        </p:txBody>
      </p:sp>
      <p:sp>
        <p:nvSpPr>
          <p:cNvPr id="8" name="Rectángulo 7">
            <a:extLst>
              <a:ext uri="{FF2B5EF4-FFF2-40B4-BE49-F238E27FC236}">
                <a16:creationId xmlns:a16="http://schemas.microsoft.com/office/drawing/2014/main" id="{E5D6E223-1F36-4145-A994-6267E0D51DA2}"/>
              </a:ext>
            </a:extLst>
          </p:cNvPr>
          <p:cNvSpPr/>
          <p:nvPr/>
        </p:nvSpPr>
        <p:spPr>
          <a:xfrm>
            <a:off x="1455131" y="1650793"/>
            <a:ext cx="9727235" cy="609398"/>
          </a:xfrm>
          <a:prstGeom prst="rect">
            <a:avLst/>
          </a:prstGeom>
        </p:spPr>
        <p:txBody>
          <a:bodyPr wrap="square">
            <a:spAutoFit/>
          </a:bodyPr>
          <a:lstStyle/>
          <a:p>
            <a:r>
              <a:rPr lang="es-SV" sz="1680" dirty="0">
                <a:solidFill>
                  <a:srgbClr val="000000"/>
                </a:solidFill>
                <a:latin typeface="Museo 100"/>
              </a:rPr>
              <a:t>Emitir dictámenes sobre asuntos consultados por la Dirección Ejecutiva, para facilitar la toma de decisiones referentes al funcionamiento institucional. </a:t>
            </a:r>
            <a:endParaRPr lang="es-SV" sz="1680" dirty="0">
              <a:latin typeface="Museo 100"/>
            </a:endParaRPr>
          </a:p>
        </p:txBody>
      </p:sp>
      <p:sp>
        <p:nvSpPr>
          <p:cNvPr id="10" name="Rectángulo 9">
            <a:extLst>
              <a:ext uri="{FF2B5EF4-FFF2-40B4-BE49-F238E27FC236}">
                <a16:creationId xmlns:a16="http://schemas.microsoft.com/office/drawing/2014/main" id="{FC88AAE1-F6E0-4D40-B029-355344904E68}"/>
              </a:ext>
            </a:extLst>
          </p:cNvPr>
          <p:cNvSpPr/>
          <p:nvPr/>
        </p:nvSpPr>
        <p:spPr>
          <a:xfrm>
            <a:off x="1455131" y="2632859"/>
            <a:ext cx="5502380" cy="904863"/>
          </a:xfrm>
          <a:prstGeom prst="rect">
            <a:avLst/>
          </a:prstGeom>
        </p:spPr>
        <p:txBody>
          <a:bodyPr wrap="square">
            <a:spAutoFit/>
          </a:bodyPr>
          <a:lstStyle/>
          <a:p>
            <a:r>
              <a:rPr lang="es-SV" sz="1920" dirty="0">
                <a:latin typeface="Museo 100"/>
              </a:rPr>
              <a:t>a</a:t>
            </a:r>
            <a:r>
              <a:rPr lang="es-SV" sz="1680" dirty="0">
                <a:solidFill>
                  <a:srgbClr val="000000"/>
                </a:solidFill>
                <a:latin typeface="Museo 100"/>
              </a:rPr>
              <a:t>) Analizar los temas de interés institucional</a:t>
            </a:r>
          </a:p>
          <a:p>
            <a:r>
              <a:rPr lang="es-SV" sz="1680" dirty="0">
                <a:solidFill>
                  <a:srgbClr val="000000"/>
                </a:solidFill>
                <a:latin typeface="Museo 100"/>
              </a:rPr>
              <a:t>b) Proponer estrategias</a:t>
            </a:r>
          </a:p>
          <a:p>
            <a:r>
              <a:rPr lang="es-SV" sz="1680" dirty="0">
                <a:solidFill>
                  <a:srgbClr val="000000"/>
                </a:solidFill>
                <a:latin typeface="Museo 100"/>
              </a:rPr>
              <a:t>c) Asesorar al Director Ejecutivo</a:t>
            </a:r>
          </a:p>
        </p:txBody>
      </p:sp>
      <p:pic>
        <p:nvPicPr>
          <p:cNvPr id="12" name="Imagen 11">
            <a:extLst>
              <a:ext uri="{FF2B5EF4-FFF2-40B4-BE49-F238E27FC236}">
                <a16:creationId xmlns:a16="http://schemas.microsoft.com/office/drawing/2014/main" id="{1362D3BF-340C-4CBF-85F6-8589BC542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390968"/>
            <a:ext cx="4717199" cy="3475406"/>
          </a:xfrm>
          <a:prstGeom prst="rect">
            <a:avLst/>
          </a:prstGeom>
        </p:spPr>
      </p:pic>
      <p:sp>
        <p:nvSpPr>
          <p:cNvPr id="11" name="CuadroTexto 10">
            <a:extLst>
              <a:ext uri="{FF2B5EF4-FFF2-40B4-BE49-F238E27FC236}">
                <a16:creationId xmlns:a16="http://schemas.microsoft.com/office/drawing/2014/main" id="{B962EA3A-5E98-414E-AFE4-D153799618D0}"/>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8129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52C662E-076A-4CB7-8A0D-CA6182B253C6}"/>
              </a:ext>
            </a:extLst>
          </p:cNvPr>
          <p:cNvPicPr>
            <a:picLocks noChangeAspect="1"/>
          </p:cNvPicPr>
          <p:nvPr/>
        </p:nvPicPr>
        <p:blipFill>
          <a:blip r:embed="rId2"/>
          <a:stretch>
            <a:fillRect/>
          </a:stretch>
        </p:blipFill>
        <p:spPr>
          <a:xfrm>
            <a:off x="9043118" y="2592117"/>
            <a:ext cx="3214687" cy="3617596"/>
          </a:xfrm>
          <a:prstGeom prst="rect">
            <a:avLst/>
          </a:prstGeom>
          <a:ln>
            <a:noFill/>
          </a:ln>
          <a:effectLst>
            <a:softEdge rad="112500"/>
          </a:effectLst>
        </p:spPr>
      </p:pic>
      <p:sp>
        <p:nvSpPr>
          <p:cNvPr id="2" name="Título 1">
            <a:extLst>
              <a:ext uri="{FF2B5EF4-FFF2-40B4-BE49-F238E27FC236}">
                <a16:creationId xmlns:a16="http://schemas.microsoft.com/office/drawing/2014/main" id="{8D729CA9-AECF-48F6-B579-C76C00F2913F}"/>
              </a:ext>
            </a:extLst>
          </p:cNvPr>
          <p:cNvSpPr>
            <a:spLocks noGrp="1"/>
          </p:cNvSpPr>
          <p:nvPr>
            <p:ph type="title"/>
          </p:nvPr>
        </p:nvSpPr>
        <p:spPr>
          <a:xfrm>
            <a:off x="1548496" y="56259"/>
            <a:ext cx="10282742" cy="1143000"/>
          </a:xfrm>
          <a:ln>
            <a:solidFill>
              <a:schemeClr val="accent1"/>
            </a:solidFill>
          </a:ln>
        </p:spPr>
        <p:txBody>
          <a:bodyPr>
            <a:normAutofit/>
          </a:bodyPr>
          <a:lstStyle/>
          <a:p>
            <a:pPr algn="l"/>
            <a:r>
              <a:rPr lang="es-SV" sz="4320" dirty="0">
                <a:effectLst>
                  <a:outerShdw blurRad="50800" dist="38100" dir="2700000" algn="tl" rotWithShape="0">
                    <a:prstClr val="black">
                      <a:alpha val="40000"/>
                    </a:prstClr>
                  </a:outerShdw>
                </a:effectLst>
                <a:latin typeface="Bembo Std" panose="02020605060306020A03"/>
              </a:rPr>
              <a:t>                 </a:t>
            </a:r>
            <a:r>
              <a:rPr lang="es-SV" sz="4300" dirty="0">
                <a:effectLst>
                  <a:outerShdw blurRad="50800" dist="38100" dir="2700000" algn="tl" rotWithShape="0">
                    <a:prstClr val="black">
                      <a:alpha val="40000"/>
                    </a:prstClr>
                  </a:outerShdw>
                </a:effectLst>
                <a:latin typeface="Bembo Std"/>
              </a:rPr>
              <a:t>Asesoría Jurídica </a:t>
            </a:r>
          </a:p>
        </p:txBody>
      </p:sp>
      <p:sp>
        <p:nvSpPr>
          <p:cNvPr id="3" name="Marcador de contenido 2">
            <a:extLst>
              <a:ext uri="{FF2B5EF4-FFF2-40B4-BE49-F238E27FC236}">
                <a16:creationId xmlns:a16="http://schemas.microsoft.com/office/drawing/2014/main" id="{9B97AE6F-4253-43FC-BC49-0E3ABA939ADC}"/>
              </a:ext>
            </a:extLst>
          </p:cNvPr>
          <p:cNvSpPr>
            <a:spLocks noGrp="1"/>
          </p:cNvSpPr>
          <p:nvPr>
            <p:ph idx="1"/>
          </p:nvPr>
        </p:nvSpPr>
        <p:spPr>
          <a:xfrm>
            <a:off x="1479485" y="1155703"/>
            <a:ext cx="9534836" cy="5011754"/>
          </a:xfrm>
        </p:spPr>
        <p:txBody>
          <a:bodyPr>
            <a:noAutofit/>
          </a:bodyPr>
          <a:lstStyle/>
          <a:p>
            <a:pPr algn="just">
              <a:lnSpc>
                <a:spcPct val="150000"/>
              </a:lnSpc>
            </a:pPr>
            <a:r>
              <a:rPr lang="es-SV" sz="1400" dirty="0">
                <a:latin typeface="Museo 100"/>
              </a:rPr>
              <a:t>a) Asesorar a la Junta Directiva y a las unidades del CENTA sobre la aplicación de la normativa y procedimientos legales para la actuación institucional;</a:t>
            </a:r>
          </a:p>
          <a:p>
            <a:pPr algn="just">
              <a:lnSpc>
                <a:spcPct val="150000"/>
              </a:lnSpc>
            </a:pPr>
            <a:r>
              <a:rPr lang="es-SV" sz="1400" dirty="0">
                <a:latin typeface="Museo 100"/>
              </a:rPr>
              <a:t>b) Proporcionar información actualizada sobre normativa nacional e internacional relacionada con la gestión institucional;</a:t>
            </a:r>
          </a:p>
          <a:p>
            <a:pPr algn="just">
              <a:lnSpc>
                <a:spcPct val="150000"/>
              </a:lnSpc>
            </a:pPr>
            <a:r>
              <a:rPr lang="es-SV" sz="1400" dirty="0">
                <a:latin typeface="Museo 100"/>
              </a:rPr>
              <a:t>c) Preparar propuesta de reformas legales necesarias que conduzcan a lograr mayor efectividad en la gestión institucional;</a:t>
            </a:r>
          </a:p>
          <a:p>
            <a:pPr algn="just">
              <a:lnSpc>
                <a:spcPct val="150000"/>
              </a:lnSpc>
            </a:pPr>
            <a:r>
              <a:rPr lang="es-SV" sz="1400" dirty="0">
                <a:latin typeface="Museo 100"/>
              </a:rPr>
              <a:t>d) Redactar los instrumentos legales correspondientes a la gestión del CENTA;</a:t>
            </a:r>
          </a:p>
          <a:p>
            <a:pPr algn="just">
              <a:lnSpc>
                <a:spcPct val="150000"/>
              </a:lnSpc>
            </a:pPr>
            <a:r>
              <a:rPr lang="es-SV" sz="1400" dirty="0">
                <a:latin typeface="Museo 100"/>
              </a:rPr>
              <a:t>e) Pronunciarse sobre asuntos jurídicos que le sean demandados por la Dirección Ejecutiva o la Junta Directiva;</a:t>
            </a:r>
          </a:p>
          <a:p>
            <a:pPr algn="just">
              <a:lnSpc>
                <a:spcPct val="150000"/>
              </a:lnSpc>
            </a:pPr>
            <a:r>
              <a:rPr lang="es-SV" sz="1400" dirty="0">
                <a:latin typeface="Museo 100"/>
              </a:rPr>
              <a:t>f) Llevar un registro de los expedientes jurídicos en que participe el CENTA;</a:t>
            </a:r>
          </a:p>
          <a:p>
            <a:pPr algn="just">
              <a:lnSpc>
                <a:spcPct val="150000"/>
              </a:lnSpc>
            </a:pPr>
            <a:r>
              <a:rPr lang="es-SV" sz="1400" dirty="0">
                <a:latin typeface="Museo 100"/>
              </a:rPr>
              <a:t>g) Representar al CENTA en todos los asuntos de su interés por medio de Poder Especial;</a:t>
            </a:r>
          </a:p>
          <a:p>
            <a:pPr algn="just">
              <a:lnSpc>
                <a:spcPct val="150000"/>
              </a:lnSpc>
            </a:pPr>
            <a:r>
              <a:rPr lang="es-SV" sz="1400" dirty="0">
                <a:latin typeface="Museo 100"/>
              </a:rPr>
              <a:t>h) Realizar las diligencias jurídicas de interés del CENTA.</a:t>
            </a:r>
          </a:p>
          <a:p>
            <a:pPr algn="just">
              <a:lnSpc>
                <a:spcPct val="150000"/>
              </a:lnSpc>
            </a:pPr>
            <a:r>
              <a:rPr lang="es-SV" sz="1200" dirty="0">
                <a:latin typeface="Museo 100"/>
              </a:rPr>
              <a:t>Personal: cuatro mujeres y dos hombres.</a:t>
            </a:r>
          </a:p>
          <a:p>
            <a:pPr algn="just">
              <a:lnSpc>
                <a:spcPct val="150000"/>
              </a:lnSpc>
            </a:pPr>
            <a:r>
              <a:rPr lang="es-SV" sz="1200" dirty="0">
                <a:latin typeface="Museo 100"/>
              </a:rPr>
              <a:t>Jefe: Lic. Mauricio Velasco </a:t>
            </a:r>
          </a:p>
          <a:p>
            <a:pPr algn="just">
              <a:lnSpc>
                <a:spcPct val="150000"/>
              </a:lnSpc>
            </a:pPr>
            <a:endParaRPr lang="es-SV" sz="1440" dirty="0">
              <a:latin typeface="Museo 100"/>
            </a:endParaRPr>
          </a:p>
        </p:txBody>
      </p:sp>
      <p:sp>
        <p:nvSpPr>
          <p:cNvPr id="11" name="CuadroTexto 10">
            <a:extLst>
              <a:ext uri="{FF2B5EF4-FFF2-40B4-BE49-F238E27FC236}">
                <a16:creationId xmlns:a16="http://schemas.microsoft.com/office/drawing/2014/main" id="{FAEC4F57-AC78-482C-9174-4B991778C014}"/>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9710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2668304-9614-4B48-9E19-FFF33B94AEAC}"/>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a16="http://schemas.microsoft.com/office/drawing/2014/main" id="{F2932680-E4CF-4AFB-956C-543BA6981173}"/>
              </a:ext>
            </a:extLst>
          </p:cNvPr>
          <p:cNvPicPr>
            <a:picLocks noChangeAspect="1"/>
          </p:cNvPicPr>
          <p:nvPr/>
        </p:nvPicPr>
        <p:blipFill>
          <a:blip r:embed="rId2"/>
          <a:stretch>
            <a:fillRect/>
          </a:stretch>
        </p:blipFill>
        <p:spPr>
          <a:xfrm>
            <a:off x="7085546" y="4260933"/>
            <a:ext cx="4195031" cy="2565424"/>
          </a:xfrm>
          <a:prstGeom prst="ellipse">
            <a:avLst/>
          </a:prstGeom>
          <a:ln>
            <a:noFill/>
          </a:ln>
          <a:effectLst>
            <a:softEdge rad="112500"/>
          </a:effectLst>
        </p:spPr>
      </p:pic>
      <p:sp>
        <p:nvSpPr>
          <p:cNvPr id="2" name="Título 1">
            <a:extLst>
              <a:ext uri="{FF2B5EF4-FFF2-40B4-BE49-F238E27FC236}">
                <a16:creationId xmlns:a16="http://schemas.microsoft.com/office/drawing/2014/main" id="{77B43B83-3CB7-4A3D-AC15-4EF118AAD1DE}"/>
              </a:ext>
            </a:extLst>
          </p:cNvPr>
          <p:cNvSpPr>
            <a:spLocks noGrp="1"/>
          </p:cNvSpPr>
          <p:nvPr>
            <p:ph type="title"/>
          </p:nvPr>
        </p:nvSpPr>
        <p:spPr>
          <a:xfrm>
            <a:off x="1569720" y="233134"/>
            <a:ext cx="9052560" cy="705810"/>
          </a:xfrm>
        </p:spPr>
        <p:txBody>
          <a:bodyPr/>
          <a:lstStyle/>
          <a:p>
            <a:pPr algn="ctr"/>
            <a:r>
              <a:rPr lang="es-SV" sz="4300" dirty="0">
                <a:effectLst>
                  <a:outerShdw blurRad="50800" dist="38100" dir="2700000" algn="tl" rotWithShape="0">
                    <a:prstClr val="black">
                      <a:alpha val="40000"/>
                    </a:prstClr>
                  </a:outerShdw>
                </a:effectLst>
                <a:latin typeface="Bembo Std"/>
              </a:rPr>
              <a:t>Comunicaciones</a:t>
            </a:r>
            <a:r>
              <a:rPr lang="es-SV" dirty="0">
                <a:latin typeface="Bembo Std" panose="02020605060306020A03"/>
              </a:rPr>
              <a:t> </a:t>
            </a:r>
          </a:p>
        </p:txBody>
      </p:sp>
      <p:sp>
        <p:nvSpPr>
          <p:cNvPr id="3" name="Marcador de contenido 2">
            <a:extLst>
              <a:ext uri="{FF2B5EF4-FFF2-40B4-BE49-F238E27FC236}">
                <a16:creationId xmlns:a16="http://schemas.microsoft.com/office/drawing/2014/main" id="{5454F37F-6BB8-452C-8E43-51A88696B273}"/>
              </a:ext>
            </a:extLst>
          </p:cNvPr>
          <p:cNvSpPr>
            <a:spLocks noGrp="1"/>
          </p:cNvSpPr>
          <p:nvPr>
            <p:ph idx="1"/>
          </p:nvPr>
        </p:nvSpPr>
        <p:spPr>
          <a:xfrm>
            <a:off x="1569720" y="1418428"/>
            <a:ext cx="10260835" cy="4147661"/>
          </a:xfrm>
        </p:spPr>
        <p:txBody>
          <a:bodyPr>
            <a:noAutofit/>
          </a:bodyPr>
          <a:lstStyle/>
          <a:p>
            <a:pPr algn="just">
              <a:lnSpc>
                <a:spcPct val="150000"/>
              </a:lnSpc>
            </a:pPr>
            <a:r>
              <a:rPr lang="es-SV" sz="1680" dirty="0">
                <a:latin typeface="Museo 100"/>
              </a:rPr>
              <a:t>Divulgar oportuna y eficientemente, a nivel interno y externo, mediante el uso de los canales comunicativos a disposición, el quehacer institucional sobre la gestión y resultados enmarcados en los procesos de investigación, generación de nuevas tecnologías y la transferencia de las mismas a los productores salvadoreños, de cara a la contribución e impulso de la agricultura en El Salvador. a) Diseñar estrategias de comunicación internas y externas del CENTA b) Asesorar a las unidades en materia de comunicaciones internas y externas c) Producir y coordinar la edición de materiales publicitarios de carácter técnico-científico de investigaciones relacionadas con el sector d) Elaborar y ejecutar los planes de comunicación institucional e) Desarrollar las actividades de prensa y relaciones públicas para apoyar la gestión institucional f) Participar en la ejecución de los planes de capacitación de la institución, incorporando su difusión en su Plan Anual Operativo.</a:t>
            </a:r>
          </a:p>
          <a:p>
            <a:pPr algn="just">
              <a:lnSpc>
                <a:spcPct val="150000"/>
              </a:lnSpc>
            </a:pPr>
            <a:r>
              <a:rPr lang="es-SV" sz="1680" dirty="0">
                <a:latin typeface="Museo 100"/>
              </a:rPr>
              <a:t>Personal: Ocho mujeres y cuatro hombres.</a:t>
            </a:r>
          </a:p>
          <a:p>
            <a:pPr algn="just">
              <a:lnSpc>
                <a:spcPct val="150000"/>
              </a:lnSpc>
            </a:pPr>
            <a:r>
              <a:rPr lang="es-SV" sz="1680" dirty="0">
                <a:latin typeface="Museo 100"/>
              </a:rPr>
              <a:t>Jefa: Lic. Karina Matute </a:t>
            </a:r>
          </a:p>
          <a:p>
            <a:pPr algn="just">
              <a:lnSpc>
                <a:spcPct val="150000"/>
              </a:lnSpc>
            </a:pPr>
            <a:endParaRPr lang="es-SV" sz="1680" dirty="0">
              <a:latin typeface="Museo 100"/>
            </a:endParaRPr>
          </a:p>
          <a:p>
            <a:pPr algn="just">
              <a:lnSpc>
                <a:spcPct val="150000"/>
              </a:lnSpc>
            </a:pPr>
            <a:endParaRPr lang="es-SV" sz="1680" dirty="0">
              <a:latin typeface="Museo 100"/>
            </a:endParaRPr>
          </a:p>
        </p:txBody>
      </p:sp>
      <p:sp>
        <p:nvSpPr>
          <p:cNvPr id="11" name="CuadroTexto 10">
            <a:extLst>
              <a:ext uri="{FF2B5EF4-FFF2-40B4-BE49-F238E27FC236}">
                <a16:creationId xmlns:a16="http://schemas.microsoft.com/office/drawing/2014/main" id="{7BE34BC8-ADB6-4D69-A29C-296B5752C96F}"/>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590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D19F5B-7F02-4D34-A441-F5000437196A}"/>
              </a:ext>
            </a:extLst>
          </p:cNvPr>
          <p:cNvSpPr>
            <a:spLocks noGrp="1"/>
          </p:cNvSpPr>
          <p:nvPr>
            <p:ph type="title"/>
          </p:nvPr>
        </p:nvSpPr>
        <p:spPr>
          <a:xfrm>
            <a:off x="1544661" y="105237"/>
            <a:ext cx="10282742" cy="1143000"/>
          </a:xfrm>
        </p:spPr>
        <p:txBody>
          <a:bodyPr>
            <a:normAutofit/>
          </a:bodyPr>
          <a:lstStyle/>
          <a:p>
            <a:pPr algn="l"/>
            <a:r>
              <a:rPr lang="es-SV" sz="4320" dirty="0">
                <a:effectLst>
                  <a:outerShdw blurRad="50800" dist="38100" dir="2700000" algn="tl" rotWithShape="0">
                    <a:prstClr val="black">
                      <a:alpha val="40000"/>
                    </a:prstClr>
                  </a:outerShdw>
                </a:effectLst>
                <a:latin typeface="Bembo Std"/>
              </a:rPr>
              <a:t>     </a:t>
            </a:r>
            <a:r>
              <a:rPr lang="es-SV" sz="4300" dirty="0">
                <a:effectLst>
                  <a:outerShdw blurRad="50800" dist="38100" dir="2700000" algn="tl" rotWithShape="0">
                    <a:prstClr val="black">
                      <a:alpha val="40000"/>
                    </a:prstClr>
                  </a:outerShdw>
                </a:effectLst>
                <a:latin typeface="Bembo Std"/>
              </a:rPr>
              <a:t>Oficina de Información y Respuesta</a:t>
            </a:r>
          </a:p>
        </p:txBody>
      </p:sp>
      <p:sp>
        <p:nvSpPr>
          <p:cNvPr id="3" name="Marcador de contenido 2">
            <a:extLst>
              <a:ext uri="{FF2B5EF4-FFF2-40B4-BE49-F238E27FC236}">
                <a16:creationId xmlns:a16="http://schemas.microsoft.com/office/drawing/2014/main" id="{225BE6E5-288C-46DB-9512-6D4E69646D3D}"/>
              </a:ext>
            </a:extLst>
          </p:cNvPr>
          <p:cNvSpPr>
            <a:spLocks noGrp="1"/>
          </p:cNvSpPr>
          <p:nvPr>
            <p:ph idx="1"/>
          </p:nvPr>
        </p:nvSpPr>
        <p:spPr>
          <a:xfrm>
            <a:off x="1544661" y="1498989"/>
            <a:ext cx="9659251" cy="3860022"/>
          </a:xfrm>
        </p:spPr>
        <p:txBody>
          <a:bodyPr>
            <a:normAutofit/>
          </a:bodyPr>
          <a:lstStyle/>
          <a:p>
            <a:pPr algn="just">
              <a:lnSpc>
                <a:spcPct val="150000"/>
              </a:lnSpc>
            </a:pPr>
            <a:r>
              <a:rPr lang="es-SV" dirty="0">
                <a:latin typeface="Museo 100"/>
              </a:rPr>
              <a:t>En cumplimiento de la Ley de Acceso a la Información Pública (LAIP) y Según el Manual de Procedimientos de la OIR, el objetivo es promover el acceso de la información pública para todo el ciudadano y ciudadana que lo demande, transparentando así todo el quehacer del CENTA a través de la descripción de las acciones realizadas por las diferentes unidades que lo conforman, fortaleciendo así la modernización institucional.</a:t>
            </a:r>
          </a:p>
          <a:p>
            <a:pPr algn="just">
              <a:lnSpc>
                <a:spcPct val="150000"/>
              </a:lnSpc>
            </a:pPr>
            <a:r>
              <a:rPr lang="es-SV" dirty="0">
                <a:latin typeface="Museo 100"/>
              </a:rPr>
              <a:t>Personal: una mujer.</a:t>
            </a:r>
          </a:p>
          <a:p>
            <a:pPr algn="just">
              <a:lnSpc>
                <a:spcPct val="150000"/>
              </a:lnSpc>
            </a:pPr>
            <a:r>
              <a:rPr lang="es-SV" dirty="0">
                <a:latin typeface="Museo 100"/>
              </a:rPr>
              <a:t>Oficial: Inga. Silvia Margoth Mejía </a:t>
            </a:r>
          </a:p>
        </p:txBody>
      </p:sp>
      <p:pic>
        <p:nvPicPr>
          <p:cNvPr id="5" name="Imagen 4">
            <a:extLst>
              <a:ext uri="{FF2B5EF4-FFF2-40B4-BE49-F238E27FC236}">
                <a16:creationId xmlns:a16="http://schemas.microsoft.com/office/drawing/2014/main" id="{54050263-8B48-4E84-8953-FF43777706E1}"/>
              </a:ext>
            </a:extLst>
          </p:cNvPr>
          <p:cNvPicPr>
            <a:picLocks noChangeAspect="1"/>
          </p:cNvPicPr>
          <p:nvPr/>
        </p:nvPicPr>
        <p:blipFill rotWithShape="1">
          <a:blip r:embed="rId2"/>
          <a:srcRect b="12685"/>
          <a:stretch/>
        </p:blipFill>
        <p:spPr>
          <a:xfrm>
            <a:off x="6216458" y="4343877"/>
            <a:ext cx="4408384" cy="2292524"/>
          </a:xfrm>
          <a:prstGeom prst="rect">
            <a:avLst/>
          </a:prstGeom>
        </p:spPr>
      </p:pic>
      <p:sp>
        <p:nvSpPr>
          <p:cNvPr id="11" name="CuadroTexto 10">
            <a:extLst>
              <a:ext uri="{FF2B5EF4-FFF2-40B4-BE49-F238E27FC236}">
                <a16:creationId xmlns:a16="http://schemas.microsoft.com/office/drawing/2014/main" id="{69F86E4F-C5F7-4715-B847-ECB23188A781}"/>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8620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2E238-B578-4DC8-BEBC-892B33D85303}"/>
              </a:ext>
            </a:extLst>
          </p:cNvPr>
          <p:cNvSpPr>
            <a:spLocks noGrp="1"/>
          </p:cNvSpPr>
          <p:nvPr>
            <p:ph type="title"/>
          </p:nvPr>
        </p:nvSpPr>
        <p:spPr>
          <a:xfrm>
            <a:off x="1578640" y="121671"/>
            <a:ext cx="6567130" cy="1143000"/>
          </a:xfrm>
        </p:spPr>
        <p:txBody>
          <a:bodyPr>
            <a:normAutofit/>
          </a:bodyPr>
          <a:lstStyle/>
          <a:p>
            <a:pPr algn="ctr"/>
            <a:r>
              <a:rPr lang="es-SV" sz="4300" dirty="0">
                <a:effectLst>
                  <a:outerShdw blurRad="50800" dist="38100" dir="2700000" algn="tl" rotWithShape="0">
                    <a:prstClr val="black">
                      <a:alpha val="40000"/>
                    </a:prstClr>
                  </a:outerShdw>
                </a:effectLst>
                <a:latin typeface="Bembo Std"/>
              </a:rPr>
              <a:t>            Planificación</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p>
        </p:txBody>
      </p:sp>
      <p:sp>
        <p:nvSpPr>
          <p:cNvPr id="3" name="Marcador de contenido 2">
            <a:extLst>
              <a:ext uri="{FF2B5EF4-FFF2-40B4-BE49-F238E27FC236}">
                <a16:creationId xmlns:a16="http://schemas.microsoft.com/office/drawing/2014/main" id="{253F702C-EB7D-4D22-AE63-C3107BA2CD40}"/>
              </a:ext>
            </a:extLst>
          </p:cNvPr>
          <p:cNvSpPr>
            <a:spLocks noGrp="1"/>
          </p:cNvSpPr>
          <p:nvPr>
            <p:ph idx="1"/>
          </p:nvPr>
        </p:nvSpPr>
        <p:spPr>
          <a:xfrm>
            <a:off x="1553865" y="1456286"/>
            <a:ext cx="9084269" cy="3188976"/>
          </a:xfrm>
        </p:spPr>
        <p:txBody>
          <a:bodyPr>
            <a:noAutofit/>
          </a:bodyPr>
          <a:lstStyle/>
          <a:p>
            <a:pPr algn="just">
              <a:lnSpc>
                <a:spcPct val="150000"/>
              </a:lnSpc>
            </a:pPr>
            <a:r>
              <a:rPr lang="es-SV" sz="1800" dirty="0">
                <a:latin typeface="Museo 100"/>
              </a:rPr>
              <a:t>Es la encargada coordinar, facilitar y asesorar el proceso de planificación institucional en el marco de la política agropecuaria, planes de gobierno y prioridades de investigación y transferencia de tecnología  , además apoya y asesora a la Dirección Ejecutiva y  coordina acciones e informes con las demás dependencias del MAG.</a:t>
            </a:r>
          </a:p>
          <a:p>
            <a:pPr algn="just">
              <a:lnSpc>
                <a:spcPct val="150000"/>
              </a:lnSpc>
            </a:pPr>
            <a:r>
              <a:rPr lang="es-SV" sz="1800" dirty="0">
                <a:latin typeface="Museo 100"/>
              </a:rPr>
              <a:t>Personal: cinco mujeres  y cinco hombres.</a:t>
            </a:r>
          </a:p>
          <a:p>
            <a:r>
              <a:rPr lang="es-SV" sz="1800" dirty="0">
                <a:latin typeface="Museo 100"/>
              </a:rPr>
              <a:t>Jefe: Ing. Mario Alarcón</a:t>
            </a:r>
          </a:p>
        </p:txBody>
      </p:sp>
      <p:pic>
        <p:nvPicPr>
          <p:cNvPr id="5" name="Imagen 4">
            <a:extLst>
              <a:ext uri="{FF2B5EF4-FFF2-40B4-BE49-F238E27FC236}">
                <a16:creationId xmlns:a16="http://schemas.microsoft.com/office/drawing/2014/main" id="{EC0436A4-54F4-4A95-A683-E4937FF83197}"/>
              </a:ext>
            </a:extLst>
          </p:cNvPr>
          <p:cNvPicPr>
            <a:picLocks noChangeAspect="1"/>
          </p:cNvPicPr>
          <p:nvPr/>
        </p:nvPicPr>
        <p:blipFill>
          <a:blip r:embed="rId2"/>
          <a:stretch>
            <a:fillRect/>
          </a:stretch>
        </p:blipFill>
        <p:spPr>
          <a:xfrm>
            <a:off x="8738677" y="3367691"/>
            <a:ext cx="3008990" cy="3122109"/>
          </a:xfrm>
          <a:prstGeom prst="rect">
            <a:avLst/>
          </a:prstGeom>
        </p:spPr>
      </p:pic>
      <p:grpSp>
        <p:nvGrpSpPr>
          <p:cNvPr id="14" name="Grupo 13">
            <a:extLst>
              <a:ext uri="{FF2B5EF4-FFF2-40B4-BE49-F238E27FC236}">
                <a16:creationId xmlns:a16="http://schemas.microsoft.com/office/drawing/2014/main" id="{070E400C-F7AD-48FA-9B17-FB357734CB37}"/>
              </a:ext>
            </a:extLst>
          </p:cNvPr>
          <p:cNvGrpSpPr/>
          <p:nvPr/>
        </p:nvGrpSpPr>
        <p:grpSpPr>
          <a:xfrm>
            <a:off x="6198478" y="3816632"/>
            <a:ext cx="2348418" cy="1694448"/>
            <a:chOff x="4427983" y="3195532"/>
            <a:chExt cx="1452960" cy="1048350"/>
          </a:xfrm>
        </p:grpSpPr>
        <p:sp>
          <p:nvSpPr>
            <p:cNvPr id="11" name="Rectángulo 10">
              <a:extLst>
                <a:ext uri="{FF2B5EF4-FFF2-40B4-BE49-F238E27FC236}">
                  <a16:creationId xmlns:a16="http://schemas.microsoft.com/office/drawing/2014/main" id="{BBB59020-F9DB-4747-A492-E3081076B30E}"/>
                </a:ext>
              </a:extLst>
            </p:cNvPr>
            <p:cNvSpPr/>
            <p:nvPr/>
          </p:nvSpPr>
          <p:spPr>
            <a:xfrm>
              <a:off x="4427984" y="3195532"/>
              <a:ext cx="1452959" cy="389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rPr>
                <a:t>Jefatura  </a:t>
              </a:r>
            </a:p>
          </p:txBody>
        </p:sp>
        <p:cxnSp>
          <p:nvCxnSpPr>
            <p:cNvPr id="12" name="Conector recto 11">
              <a:extLst>
                <a:ext uri="{FF2B5EF4-FFF2-40B4-BE49-F238E27FC236}">
                  <a16:creationId xmlns:a16="http://schemas.microsoft.com/office/drawing/2014/main" id="{D114BD19-422B-4577-A0A6-F67BD9C33C6B}"/>
                </a:ext>
              </a:extLst>
            </p:cNvPr>
            <p:cNvCxnSpPr>
              <a:cxnSpLocks/>
            </p:cNvCxnSpPr>
            <p:nvPr/>
          </p:nvCxnSpPr>
          <p:spPr>
            <a:xfrm>
              <a:off x="5148064" y="3610601"/>
              <a:ext cx="0" cy="3040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502EBB65-099C-49CC-9FF0-A4016EC5EA78}"/>
                </a:ext>
              </a:extLst>
            </p:cNvPr>
            <p:cNvSpPr/>
            <p:nvPr/>
          </p:nvSpPr>
          <p:spPr>
            <a:xfrm>
              <a:off x="4427983" y="3936673"/>
              <a:ext cx="145295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hlinkClick r:id="rId3" action="ppaction://hlinksldjump"/>
                </a:rPr>
                <a:t>Unidad Ambiental</a:t>
              </a:r>
              <a:endParaRPr lang="es-SV" sz="1440" dirty="0">
                <a:solidFill>
                  <a:schemeClr val="tx1"/>
                </a:solidFill>
                <a:latin typeface="Museo 100"/>
              </a:endParaRPr>
            </a:p>
          </p:txBody>
        </p:sp>
      </p:grpSp>
      <p:sp>
        <p:nvSpPr>
          <p:cNvPr id="15" name="CuadroTexto 14">
            <a:extLst>
              <a:ext uri="{FF2B5EF4-FFF2-40B4-BE49-F238E27FC236}">
                <a16:creationId xmlns:a16="http://schemas.microsoft.com/office/drawing/2014/main" id="{07AB0375-7971-4345-AB2D-33B15C6BCD83}"/>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16" name="15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1014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EA7C3-3B5F-4B0E-ABD2-A4A5111DBE96}"/>
              </a:ext>
            </a:extLst>
          </p:cNvPr>
          <p:cNvSpPr>
            <a:spLocks noGrp="1"/>
          </p:cNvSpPr>
          <p:nvPr>
            <p:ph type="title"/>
          </p:nvPr>
        </p:nvSpPr>
        <p:spPr>
          <a:xfrm>
            <a:off x="1558545" y="44443"/>
            <a:ext cx="10282742" cy="1143000"/>
          </a:xfrm>
        </p:spPr>
        <p:txBody>
          <a:bodyPr>
            <a:normAutofit/>
          </a:bodyPr>
          <a:lstStyle/>
          <a:p>
            <a:pPr algn="l"/>
            <a:r>
              <a:rPr lang="es-SV" sz="4300" dirty="0">
                <a:effectLst>
                  <a:outerShdw blurRad="50800" dist="38100" dir="2700000" algn="tl" rotWithShape="0">
                    <a:prstClr val="black">
                      <a:alpha val="40000"/>
                    </a:prstClr>
                  </a:outerShdw>
                </a:effectLst>
                <a:latin typeface="Bembo Std"/>
              </a:rPr>
              <a:t>                 Unidad Ambiental </a:t>
            </a:r>
          </a:p>
        </p:txBody>
      </p:sp>
      <p:sp>
        <p:nvSpPr>
          <p:cNvPr id="5" name="CuadroTexto 4">
            <a:extLst>
              <a:ext uri="{FF2B5EF4-FFF2-40B4-BE49-F238E27FC236}">
                <a16:creationId xmlns:a16="http://schemas.microsoft.com/office/drawing/2014/main" id="{AAFDF182-F7D9-4794-A1A7-238CC59DBEAA}"/>
              </a:ext>
            </a:extLst>
          </p:cNvPr>
          <p:cNvSpPr txBox="1"/>
          <p:nvPr/>
        </p:nvSpPr>
        <p:spPr>
          <a:xfrm>
            <a:off x="1558545" y="1403543"/>
            <a:ext cx="9505056" cy="535531"/>
          </a:xfrm>
          <a:prstGeom prst="rect">
            <a:avLst/>
          </a:prstGeom>
          <a:noFill/>
        </p:spPr>
        <p:txBody>
          <a:bodyPr wrap="square" rtlCol="0">
            <a:spAutoFit/>
          </a:bodyPr>
          <a:lstStyle/>
          <a:p>
            <a:pPr algn="just"/>
            <a:r>
              <a:rPr lang="es-SV" sz="1440" dirty="0">
                <a:latin typeface="Museo 100"/>
              </a:rPr>
              <a:t>Velar por la incorporación de la dimensión ambiental y la gestión ambiental en el quehacer institucional de acuerdo a la Ley del Medio Ambiente. </a:t>
            </a:r>
          </a:p>
        </p:txBody>
      </p:sp>
      <p:sp>
        <p:nvSpPr>
          <p:cNvPr id="6" name="CuadroTexto 5">
            <a:extLst>
              <a:ext uri="{FF2B5EF4-FFF2-40B4-BE49-F238E27FC236}">
                <a16:creationId xmlns:a16="http://schemas.microsoft.com/office/drawing/2014/main" id="{0C2A0A5C-C0F6-4088-9BBB-987A498B38E3}"/>
              </a:ext>
            </a:extLst>
          </p:cNvPr>
          <p:cNvSpPr txBox="1"/>
          <p:nvPr/>
        </p:nvSpPr>
        <p:spPr>
          <a:xfrm>
            <a:off x="1558545" y="2155174"/>
            <a:ext cx="6915982" cy="4108817"/>
          </a:xfrm>
          <a:prstGeom prst="rect">
            <a:avLst/>
          </a:prstGeom>
          <a:noFill/>
        </p:spPr>
        <p:txBody>
          <a:bodyPr wrap="square" rtlCol="0">
            <a:spAutoFit/>
          </a:bodyPr>
          <a:lstStyle/>
          <a:p>
            <a:pPr algn="just">
              <a:lnSpc>
                <a:spcPct val="150000"/>
              </a:lnSpc>
            </a:pPr>
            <a:r>
              <a:rPr lang="es-SV" sz="1450" dirty="0">
                <a:latin typeface="Museo 100"/>
              </a:rPr>
              <a:t>a) Supervisar, coordinar y dar seguimiento a las políticas, planes, programas, proyectos y acciones ambientales de la Institución;</a:t>
            </a:r>
          </a:p>
          <a:p>
            <a:pPr algn="just">
              <a:lnSpc>
                <a:spcPct val="150000"/>
              </a:lnSpc>
            </a:pPr>
            <a:r>
              <a:rPr lang="es-SV" sz="1450" dirty="0">
                <a:latin typeface="Museo 100"/>
              </a:rPr>
              <a:t>b) Velar por el cumplimiento de las normas ambientales y de la evaluación ambiental por parte de la Institución;</a:t>
            </a:r>
          </a:p>
          <a:p>
            <a:pPr algn="just">
              <a:lnSpc>
                <a:spcPct val="150000"/>
              </a:lnSpc>
            </a:pPr>
            <a:r>
              <a:rPr lang="es-SV" sz="1450" dirty="0">
                <a:latin typeface="Museo 100"/>
              </a:rPr>
              <a:t>c) Asegurar la necesaria coordinación interinstitucional en la gestión ambiental, de acuerdo a las directrices emitidas por el MARN;</a:t>
            </a:r>
          </a:p>
          <a:p>
            <a:pPr algn="just">
              <a:lnSpc>
                <a:spcPct val="150000"/>
              </a:lnSpc>
            </a:pPr>
            <a:r>
              <a:rPr lang="es-SV" sz="1450" dirty="0">
                <a:latin typeface="Museo 100"/>
              </a:rPr>
              <a:t>d) Asesorar a las distintas unidades organizativas de CENTA en el tema ambiental de acuerdo a lineamientos de políticas nacionales y compromisos derivados de convenios y tratados internacionales que atañen al sector agropecuario.</a:t>
            </a:r>
          </a:p>
          <a:p>
            <a:pPr algn="just">
              <a:lnSpc>
                <a:spcPct val="150000"/>
              </a:lnSpc>
            </a:pPr>
            <a:r>
              <a:rPr lang="es-SV" sz="1450" dirty="0">
                <a:latin typeface="Museo 100"/>
              </a:rPr>
              <a:t>Una mujer</a:t>
            </a:r>
          </a:p>
          <a:p>
            <a:pPr algn="just">
              <a:lnSpc>
                <a:spcPct val="150000"/>
              </a:lnSpc>
            </a:pPr>
            <a:r>
              <a:rPr lang="es-SV" sz="1450" dirty="0">
                <a:latin typeface="Museo 100"/>
              </a:rPr>
              <a:t>Jefa: Inga. Juana Elizabeth Pérez </a:t>
            </a:r>
          </a:p>
        </p:txBody>
      </p:sp>
      <p:pic>
        <p:nvPicPr>
          <p:cNvPr id="8" name="Imagen 7">
            <a:extLst>
              <a:ext uri="{FF2B5EF4-FFF2-40B4-BE49-F238E27FC236}">
                <a16:creationId xmlns:a16="http://schemas.microsoft.com/office/drawing/2014/main" id="{C8E99D71-38E8-408F-8871-5DE878447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17" y="2564462"/>
            <a:ext cx="3588127" cy="2392085"/>
          </a:xfrm>
          <a:prstGeom prst="rect">
            <a:avLst/>
          </a:prstGeom>
          <a:ln>
            <a:noFill/>
          </a:ln>
          <a:effectLst>
            <a:reflection blurRad="6350" stA="52000" endA="300" endPos="35000" dir="5400000" sy="-100000" algn="bl" rotWithShape="0"/>
            <a:softEdge rad="112500"/>
          </a:effectLst>
        </p:spPr>
      </p:pic>
      <p:sp>
        <p:nvSpPr>
          <p:cNvPr id="12" name="CuadroTexto 11">
            <a:extLst>
              <a:ext uri="{FF2B5EF4-FFF2-40B4-BE49-F238E27FC236}">
                <a16:creationId xmlns:a16="http://schemas.microsoft.com/office/drawing/2014/main" id="{A8D2CA56-FAAB-4004-ACD7-F99DDC99A12B}"/>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10" name="9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053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6E4BF-EEEF-495E-97F0-954945F95EEF}"/>
              </a:ext>
            </a:extLst>
          </p:cNvPr>
          <p:cNvSpPr>
            <a:spLocks noGrp="1"/>
          </p:cNvSpPr>
          <p:nvPr>
            <p:ph type="title"/>
          </p:nvPr>
        </p:nvSpPr>
        <p:spPr>
          <a:xfrm>
            <a:off x="1173345" y="311479"/>
            <a:ext cx="10860383" cy="611644"/>
          </a:xfrm>
        </p:spPr>
        <p:txBody>
          <a:bodyPr>
            <a:noAutofit/>
          </a:bodyPr>
          <a:lstStyle/>
          <a:p>
            <a:r>
              <a:rPr lang="es-SV" sz="4000" dirty="0">
                <a:effectLst>
                  <a:outerShdw blurRad="50800" dist="38100" dir="2700000" algn="tl" rotWithShape="0">
                    <a:prstClr val="black">
                      <a:alpha val="40000"/>
                    </a:prstClr>
                  </a:outerShdw>
                </a:effectLst>
                <a:latin typeface="Bembo Std"/>
              </a:rPr>
              <a:t>     </a:t>
            </a:r>
            <a:r>
              <a:rPr lang="es-SV" sz="3600" dirty="0">
                <a:effectLst>
                  <a:outerShdw blurRad="50800" dist="38100" dir="2700000" algn="tl" rotWithShape="0">
                    <a:prstClr val="black">
                      <a:alpha val="40000"/>
                    </a:prstClr>
                  </a:outerShdw>
                </a:effectLst>
                <a:latin typeface="Bembo Std"/>
              </a:rPr>
              <a:t>Gerencia de Investigación y Desarrollo Tecnológico</a:t>
            </a:r>
            <a:endParaRPr lang="es-SV" sz="4000" dirty="0">
              <a:effectLst>
                <a:outerShdw blurRad="50800" dist="38100" dir="2700000" algn="tl" rotWithShape="0">
                  <a:prstClr val="black">
                    <a:alpha val="40000"/>
                  </a:prstClr>
                </a:outerShdw>
              </a:effectLst>
              <a:latin typeface="Bembo Std"/>
            </a:endParaRPr>
          </a:p>
        </p:txBody>
      </p:sp>
      <p:sp>
        <p:nvSpPr>
          <p:cNvPr id="35" name="CuadroTexto 34">
            <a:extLst>
              <a:ext uri="{FF2B5EF4-FFF2-40B4-BE49-F238E27FC236}">
                <a16:creationId xmlns:a16="http://schemas.microsoft.com/office/drawing/2014/main" id="{BC9B0064-02EA-4DF8-9506-259492CE62EB}"/>
              </a:ext>
            </a:extLst>
          </p:cNvPr>
          <p:cNvSpPr txBox="1"/>
          <p:nvPr/>
        </p:nvSpPr>
        <p:spPr>
          <a:xfrm>
            <a:off x="1477129" y="1297563"/>
            <a:ext cx="10186014" cy="1754326"/>
          </a:xfrm>
          <a:prstGeom prst="rect">
            <a:avLst/>
          </a:prstGeom>
          <a:noFill/>
        </p:spPr>
        <p:txBody>
          <a:bodyPr wrap="square" rtlCol="0">
            <a:spAutoFit/>
          </a:bodyPr>
          <a:lstStyle/>
          <a:p>
            <a:pPr algn="just">
              <a:lnSpc>
                <a:spcPct val="150000"/>
              </a:lnSpc>
            </a:pPr>
            <a:r>
              <a:rPr lang="es-SV" sz="1440" dirty="0">
                <a:latin typeface="Museo 100"/>
              </a:rPr>
              <a:t>Objetivo:  Desarrollar las tecnologías agropecuarias y forestales, innovadoras, amigables con el medio ambiente y apropiadas a las circunstancias de los productores, que propicien la reconversión agroempresarial y conduzcan a un sector rentable, competitivo y sostenible. </a:t>
            </a:r>
          </a:p>
          <a:p>
            <a:pPr algn="just">
              <a:lnSpc>
                <a:spcPct val="150000"/>
              </a:lnSpc>
            </a:pPr>
            <a:r>
              <a:rPr lang="es-SV" sz="1440" dirty="0">
                <a:latin typeface="Museo 100"/>
              </a:rPr>
              <a:t>Gerente:</a:t>
            </a:r>
          </a:p>
          <a:p>
            <a:pPr algn="just">
              <a:lnSpc>
                <a:spcPct val="150000"/>
              </a:lnSpc>
            </a:pPr>
            <a:r>
              <a:rPr lang="es-SV" sz="1440" dirty="0">
                <a:latin typeface="Museo 100"/>
              </a:rPr>
              <a:t>Personal: Dos mujeres y cuatro hombres </a:t>
            </a:r>
          </a:p>
        </p:txBody>
      </p:sp>
      <p:sp>
        <p:nvSpPr>
          <p:cNvPr id="46" name="CuadroTexto 45">
            <a:extLst>
              <a:ext uri="{FF2B5EF4-FFF2-40B4-BE49-F238E27FC236}">
                <a16:creationId xmlns:a16="http://schemas.microsoft.com/office/drawing/2014/main" id="{367E5BC7-029F-408B-B366-7140AB604342}"/>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54" name="53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55" name="54 Imagen"/>
          <p:cNvPicPr/>
          <p:nvPr/>
        </p:nvPicPr>
        <p:blipFill rotWithShape="1">
          <a:blip r:embed="rId3" cstate="print">
            <a:extLst>
              <a:ext uri="{28A0092B-C50C-407E-A947-70E740481C1C}">
                <a14:useLocalDpi xmlns:a14="http://schemas.microsoft.com/office/drawing/2010/main" val="0"/>
              </a:ext>
            </a:extLst>
          </a:blip>
          <a:srcRect l="11812" t="12311" r="13646" b="14303"/>
          <a:stretch/>
        </p:blipFill>
        <p:spPr bwMode="auto">
          <a:xfrm>
            <a:off x="1909721" y="3429000"/>
            <a:ext cx="6999610" cy="3096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12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16780-3CDE-4F1D-9E95-4E1F84098A5A}"/>
              </a:ext>
            </a:extLst>
          </p:cNvPr>
          <p:cNvSpPr>
            <a:spLocks noGrp="1"/>
          </p:cNvSpPr>
          <p:nvPr>
            <p:ph type="title"/>
          </p:nvPr>
        </p:nvSpPr>
        <p:spPr>
          <a:xfrm>
            <a:off x="1569720" y="-9998"/>
            <a:ext cx="9052560" cy="1305682"/>
          </a:xfrm>
        </p:spPr>
        <p:txBody>
          <a:bodyPr>
            <a:normAutofit/>
          </a:bodyPr>
          <a:lstStyle/>
          <a:p>
            <a:pPr algn="l"/>
            <a:r>
              <a:rPr lang="es-SV" sz="4300" dirty="0">
                <a:effectLst>
                  <a:outerShdw blurRad="50800" dist="38100" dir="2700000" algn="tl" rotWithShape="0">
                    <a:prstClr val="black">
                      <a:alpha val="40000"/>
                    </a:prstClr>
                  </a:outerShdw>
                </a:effectLst>
                <a:latin typeface="Bembo Std"/>
              </a:rPr>
              <a:t>           Gerencia de Investigación </a:t>
            </a:r>
          </a:p>
        </p:txBody>
      </p:sp>
      <p:sp>
        <p:nvSpPr>
          <p:cNvPr id="3" name="Marcador de contenido 2">
            <a:extLst>
              <a:ext uri="{FF2B5EF4-FFF2-40B4-BE49-F238E27FC236}">
                <a16:creationId xmlns:a16="http://schemas.microsoft.com/office/drawing/2014/main" id="{59021FE1-CB88-46BC-A7FA-A1DF4835B04F}"/>
              </a:ext>
            </a:extLst>
          </p:cNvPr>
          <p:cNvSpPr>
            <a:spLocks noGrp="1"/>
          </p:cNvSpPr>
          <p:nvPr>
            <p:ph idx="1"/>
          </p:nvPr>
        </p:nvSpPr>
        <p:spPr>
          <a:xfrm>
            <a:off x="1569720" y="1011453"/>
            <a:ext cx="10548592" cy="5497840"/>
          </a:xfrm>
        </p:spPr>
        <p:txBody>
          <a:bodyPr>
            <a:noAutofit/>
          </a:bodyPr>
          <a:lstStyle/>
          <a:p>
            <a:pPr algn="just">
              <a:lnSpc>
                <a:spcPct val="170000"/>
              </a:lnSpc>
            </a:pPr>
            <a:r>
              <a:rPr lang="es-SV" sz="1200" dirty="0">
                <a:latin typeface="Museo 100"/>
              </a:rPr>
              <a:t>a) Dirigir y coordinar las gestiones técnicas operativas de los servicios de las diferentes unidades de la Gerencia de Investigación Tecnológica, de acuerdo a las  políticas  y planes nacionales, sectoriales e institucionales</a:t>
            </a:r>
          </a:p>
          <a:p>
            <a:pPr algn="just">
              <a:lnSpc>
                <a:spcPct val="170000"/>
              </a:lnSpc>
            </a:pPr>
            <a:r>
              <a:rPr lang="es-SV" sz="1200" dirty="0">
                <a:latin typeface="Museo 100"/>
              </a:rPr>
              <a:t>b) Participar en los procesos de planificación sectorial e institucional</a:t>
            </a:r>
          </a:p>
          <a:p>
            <a:pPr algn="just">
              <a:lnSpc>
                <a:spcPct val="170000"/>
              </a:lnSpc>
            </a:pPr>
            <a:r>
              <a:rPr lang="es-SV" sz="1200" dirty="0">
                <a:latin typeface="Museo 100"/>
              </a:rPr>
              <a:t>c)  Proponer a la Dirección Ejecutiva políticas, estrategias, planes y metodologías de generación de tecnología y de servicios técnicos complementarios para  la innovación tecnológica de la agro empresa</a:t>
            </a:r>
          </a:p>
          <a:p>
            <a:pPr algn="just">
              <a:lnSpc>
                <a:spcPct val="170000"/>
              </a:lnSpc>
            </a:pPr>
            <a:r>
              <a:rPr lang="es-SV" sz="1200" dirty="0">
                <a:latin typeface="Museo 100"/>
              </a:rPr>
              <a:t>d) Asesorar a la Dirección ejecutiva  en la orientación de las actividades de generación de tecnología de acuerdo a necesidades prioritarias del sector</a:t>
            </a:r>
          </a:p>
          <a:p>
            <a:pPr algn="just">
              <a:lnSpc>
                <a:spcPct val="170000"/>
              </a:lnSpc>
            </a:pPr>
            <a:r>
              <a:rPr lang="es-SV" sz="1200" dirty="0">
                <a:latin typeface="Museo 100"/>
              </a:rPr>
              <a:t>e) Planificar y gestionar la capacitación especializada al personal de investigación del CENTA</a:t>
            </a:r>
          </a:p>
          <a:p>
            <a:pPr algn="just">
              <a:lnSpc>
                <a:spcPct val="170000"/>
              </a:lnSpc>
            </a:pPr>
            <a:r>
              <a:rPr lang="es-SV" sz="1200" dirty="0">
                <a:latin typeface="Museo 100"/>
              </a:rPr>
              <a:t>f) Aprobar técnicamente los proyectos de generación de tecnología que propongan los equipos de investigación</a:t>
            </a:r>
          </a:p>
          <a:p>
            <a:pPr algn="just">
              <a:lnSpc>
                <a:spcPct val="170000"/>
              </a:lnSpc>
            </a:pPr>
            <a:r>
              <a:rPr lang="es-SV" sz="1200" dirty="0">
                <a:latin typeface="Museo 100"/>
              </a:rPr>
              <a:t>g) Participar en las evaluaciones de resultados e impactos de las tecnologías generadas por el CENTA, y adoptadas por los/as  productores/as</a:t>
            </a:r>
          </a:p>
          <a:p>
            <a:pPr algn="just">
              <a:lnSpc>
                <a:spcPct val="170000"/>
              </a:lnSpc>
            </a:pPr>
            <a:r>
              <a:rPr lang="es-SV" sz="1200" dirty="0">
                <a:latin typeface="Museo 100"/>
              </a:rPr>
              <a:t>h) Dar seguimiento a todas las actividades que ejecutan las diferentes Unidades de la Gerencia de Investigación Tecnológica, con el fin de conocer el desarrollo de las mismas, así como corregir errores en los casos necesarios</a:t>
            </a:r>
          </a:p>
          <a:p>
            <a:pPr marL="285750" indent="-285750" algn="just">
              <a:lnSpc>
                <a:spcPct val="170000"/>
              </a:lnSpc>
              <a:buAutoNum type="romanLcParenR"/>
            </a:pPr>
            <a:r>
              <a:rPr lang="es-SV" sz="1200" dirty="0">
                <a:latin typeface="Museo 100"/>
              </a:rPr>
              <a:t>Gestionar la dotación de los recursos y el apoyo logístico necesario para el desarrollo de los experimentos de investigación. </a:t>
            </a:r>
          </a:p>
        </p:txBody>
      </p:sp>
      <p:sp>
        <p:nvSpPr>
          <p:cNvPr id="11" name="CuadroTexto 10">
            <a:extLst>
              <a:ext uri="{FF2B5EF4-FFF2-40B4-BE49-F238E27FC236}">
                <a16:creationId xmlns:a16="http://schemas.microsoft.com/office/drawing/2014/main" id="{681FF1FD-4CE2-4A81-8D1C-C068148FCDC7}"/>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5011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Rectangle 137">
            <a:extLst>
              <a:ext uri="{FF2B5EF4-FFF2-40B4-BE49-F238E27FC236}">
                <a16:creationId xmlns:a16="http://schemas.microsoft.com/office/drawing/2014/main" id="{B12541AC-CEDC-4DB6-830B-82C3214E7766}"/>
              </a:ext>
            </a:extLst>
          </p:cNvPr>
          <p:cNvSpPr>
            <a:spLocks noChangeArrowheads="1"/>
          </p:cNvSpPr>
          <p:nvPr/>
        </p:nvSpPr>
        <p:spPr bwMode="auto">
          <a:xfrm>
            <a:off x="1925905" y="367716"/>
            <a:ext cx="724474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22960"/>
            <a:r>
              <a:rPr lang="es-SV" altLang="es-SV" sz="4320" b="1" dirty="0">
                <a:solidFill>
                  <a:schemeClr val="bg1"/>
                </a:solidFill>
                <a:effectLst>
                  <a:outerShdw blurRad="50800" dist="38100" dir="2700000" algn="tl" rotWithShape="0">
                    <a:prstClr val="black">
                      <a:alpha val="40000"/>
                    </a:prstClr>
                  </a:outerShdw>
                </a:effectLst>
                <a:latin typeface="Bembo Std"/>
                <a:ea typeface="+mj-ea"/>
                <a:cs typeface="+mj-cs"/>
              </a:rPr>
              <a:t>      Estructura Organizativa</a:t>
            </a:r>
          </a:p>
        </p:txBody>
      </p:sp>
      <p:pic>
        <p:nvPicPr>
          <p:cNvPr id="1035" name="Picture 11">
            <a:extLst>
              <a:ext uri="{FF2B5EF4-FFF2-40B4-BE49-F238E27FC236}">
                <a16:creationId xmlns:a16="http://schemas.microsoft.com/office/drawing/2014/main" id="{4277A5F9-9FC5-4AAB-BD23-EFCA308C2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893"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a:extLst>
              <a:ext uri="{FF2B5EF4-FFF2-40B4-BE49-F238E27FC236}">
                <a16:creationId xmlns:a16="http://schemas.microsoft.com/office/drawing/2014/main" id="{401ABC76-93FF-4CE7-8086-B7701A4D36E0}"/>
              </a:ext>
            </a:extLst>
          </p:cNvPr>
          <p:cNvGrpSpPr/>
          <p:nvPr/>
        </p:nvGrpSpPr>
        <p:grpSpPr>
          <a:xfrm>
            <a:off x="3338306" y="1633519"/>
            <a:ext cx="991553" cy="4474179"/>
            <a:chOff x="1369203" y="1113059"/>
            <a:chExt cx="826294" cy="3479376"/>
          </a:xfrm>
        </p:grpSpPr>
        <p:sp>
          <p:nvSpPr>
            <p:cNvPr id="12" name="Rectangle 6">
              <a:extLst>
                <a:ext uri="{FF2B5EF4-FFF2-40B4-BE49-F238E27FC236}">
                  <a16:creationId xmlns:a16="http://schemas.microsoft.com/office/drawing/2014/main" id="{B020CD17-53AB-4E48-9D26-8ED58E4F6BEC}"/>
                </a:ext>
              </a:extLst>
            </p:cNvPr>
            <p:cNvSpPr>
              <a:spLocks noChangeArrowheads="1"/>
            </p:cNvSpPr>
            <p:nvPr/>
          </p:nvSpPr>
          <p:spPr bwMode="auto">
            <a:xfrm>
              <a:off x="1369203" y="1113059"/>
              <a:ext cx="826294" cy="90011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41" name="Rectangle 125">
              <a:extLst>
                <a:ext uri="{FF2B5EF4-FFF2-40B4-BE49-F238E27FC236}">
                  <a16:creationId xmlns:a16="http://schemas.microsoft.com/office/drawing/2014/main" id="{9C0D3F9A-B59B-400E-836C-CBF95506A31E}"/>
                </a:ext>
              </a:extLst>
            </p:cNvPr>
            <p:cNvSpPr>
              <a:spLocks noChangeArrowheads="1"/>
            </p:cNvSpPr>
            <p:nvPr/>
          </p:nvSpPr>
          <p:spPr bwMode="auto">
            <a:xfrm>
              <a:off x="1369203" y="3464544"/>
              <a:ext cx="826294" cy="1127891"/>
            </a:xfrm>
            <a:prstGeom prst="rect">
              <a:avLst/>
            </a:prstGeom>
            <a:solidFill>
              <a:srgbClr val="E6E0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7" name="Rectangle 121">
              <a:extLst>
                <a:ext uri="{FF2B5EF4-FFF2-40B4-BE49-F238E27FC236}">
                  <a16:creationId xmlns:a16="http://schemas.microsoft.com/office/drawing/2014/main" id="{38A2262C-E3DB-4E67-A30B-A2517C000CB0}"/>
                </a:ext>
              </a:extLst>
            </p:cNvPr>
            <p:cNvSpPr>
              <a:spLocks noChangeArrowheads="1"/>
            </p:cNvSpPr>
            <p:nvPr/>
          </p:nvSpPr>
          <p:spPr bwMode="auto">
            <a:xfrm>
              <a:off x="1369203" y="2013172"/>
              <a:ext cx="826294" cy="600075"/>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9" name="Rectangle 123">
              <a:extLst>
                <a:ext uri="{FF2B5EF4-FFF2-40B4-BE49-F238E27FC236}">
                  <a16:creationId xmlns:a16="http://schemas.microsoft.com/office/drawing/2014/main" id="{59654752-03D7-4C90-9415-7673E7046231}"/>
                </a:ext>
              </a:extLst>
            </p:cNvPr>
            <p:cNvSpPr>
              <a:spLocks noChangeArrowheads="1"/>
            </p:cNvSpPr>
            <p:nvPr/>
          </p:nvSpPr>
          <p:spPr bwMode="auto">
            <a:xfrm>
              <a:off x="1369203" y="2613247"/>
              <a:ext cx="826294" cy="85129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sp>
        <p:nvSpPr>
          <p:cNvPr id="111" name="Rectángulo 110">
            <a:extLst>
              <a:ext uri="{FF2B5EF4-FFF2-40B4-BE49-F238E27FC236}">
                <a16:creationId xmlns:a16="http://schemas.microsoft.com/office/drawing/2014/main" id="{175DE9BC-D2B8-4D8B-9C20-3578BD323729}"/>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106" name="CuadroTexto 105">
            <a:extLst>
              <a:ext uri="{FF2B5EF4-FFF2-40B4-BE49-F238E27FC236}">
                <a16:creationId xmlns:a16="http://schemas.microsoft.com/office/drawing/2014/main" id="{2C0F48D3-B8E7-47BD-BCB2-4F863BB3781E}"/>
              </a:ext>
            </a:extLst>
          </p:cNvPr>
          <p:cNvSpPr txBox="1"/>
          <p:nvPr/>
        </p:nvSpPr>
        <p:spPr>
          <a:xfrm>
            <a:off x="11313897" y="6636401"/>
            <a:ext cx="1118384" cy="221599"/>
          </a:xfrm>
          <a:prstGeom prst="rect">
            <a:avLst/>
          </a:prstGeom>
          <a:noFill/>
        </p:spPr>
        <p:txBody>
          <a:bodyPr wrap="square" rtlCol="0">
            <a:spAutoFit/>
          </a:bodyPr>
          <a:lstStyle/>
          <a:p>
            <a:r>
              <a:rPr lang="es-SV" sz="840" dirty="0"/>
              <a:t>OIR- Año 2019</a:t>
            </a:r>
          </a:p>
        </p:txBody>
      </p:sp>
      <p:pic>
        <p:nvPicPr>
          <p:cNvPr id="105" name="104 Imagen" descr="cid:image005.jpg@01D6C729.8A64D9A0"/>
          <p:cNvPicPr/>
          <p:nvPr/>
        </p:nvPicPr>
        <p:blipFill>
          <a:blip r:embed="rId4">
            <a:extLst>
              <a:ext uri="{28A0092B-C50C-407E-A947-70E740481C1C}">
                <a14:useLocalDpi xmlns:a14="http://schemas.microsoft.com/office/drawing/2010/main" val="0"/>
              </a:ext>
            </a:extLst>
          </a:blip>
          <a:srcRect/>
          <a:stretch>
            <a:fillRect/>
          </a:stretch>
        </p:blipFill>
        <p:spPr bwMode="auto">
          <a:xfrm>
            <a:off x="9767085" y="326734"/>
            <a:ext cx="1940439" cy="746760"/>
          </a:xfrm>
          <a:prstGeom prst="rect">
            <a:avLst/>
          </a:prstGeom>
          <a:noFill/>
          <a:ln>
            <a:noFill/>
          </a:ln>
        </p:spPr>
      </p:pic>
      <p:pic>
        <p:nvPicPr>
          <p:cNvPr id="107" name="106 Imagen"/>
          <p:cNvPicPr/>
          <p:nvPr/>
        </p:nvPicPr>
        <p:blipFill rotWithShape="1">
          <a:blip r:embed="rId5">
            <a:extLst>
              <a:ext uri="{28A0092B-C50C-407E-A947-70E740481C1C}">
                <a14:useLocalDpi xmlns:a14="http://schemas.microsoft.com/office/drawing/2010/main" val="0"/>
              </a:ext>
            </a:extLst>
          </a:blip>
          <a:srcRect l="19552" t="10139" r="22607" b="17683"/>
          <a:stretch/>
        </p:blipFill>
        <p:spPr bwMode="auto">
          <a:xfrm>
            <a:off x="1925905" y="1335671"/>
            <a:ext cx="8359072" cy="4772027"/>
          </a:xfrm>
          <a:prstGeom prst="rect">
            <a:avLst/>
          </a:prstGeom>
          <a:ln/>
          <a:extLst>
            <a:ext uri="{53640926-AAD7-44D8-BBD7-CCE9431645EC}">
              <a14:shadowObscured xmlns:a14="http://schemas.microsoft.com/office/drawing/2010/main"/>
            </a:ext>
          </a:ex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24837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AFA04-8E28-49EE-94FF-B9C29B0BD05D}"/>
              </a:ext>
            </a:extLst>
          </p:cNvPr>
          <p:cNvSpPr>
            <a:spLocks noGrp="1"/>
          </p:cNvSpPr>
          <p:nvPr>
            <p:ph type="title"/>
          </p:nvPr>
        </p:nvSpPr>
        <p:spPr>
          <a:xfrm>
            <a:off x="1542171" y="-95947"/>
            <a:ext cx="9939316" cy="1305682"/>
          </a:xfrm>
        </p:spPr>
        <p:txBody>
          <a:bodyPr>
            <a:noAutofit/>
          </a:bodyPr>
          <a:lstStyle/>
          <a:p>
            <a:pPr algn="l"/>
            <a:r>
              <a:rPr lang="es-SV" dirty="0">
                <a:effectLst>
                  <a:outerShdw blurRad="50800" dist="38100" dir="2700000" algn="tl" rotWithShape="0">
                    <a:prstClr val="black">
                      <a:alpha val="40000"/>
                    </a:prstClr>
                  </a:outerShdw>
                </a:effectLst>
                <a:latin typeface="Bembo Std"/>
              </a:rPr>
              <a:t>Unidad de biometría y socioeconomía</a:t>
            </a:r>
          </a:p>
        </p:txBody>
      </p:sp>
      <p:pic>
        <p:nvPicPr>
          <p:cNvPr id="6" name="Imagen 5">
            <a:extLst>
              <a:ext uri="{FF2B5EF4-FFF2-40B4-BE49-F238E27FC236}">
                <a16:creationId xmlns:a16="http://schemas.microsoft.com/office/drawing/2014/main" id="{11329312-BCA2-4421-BAE6-B50F6E7765BB}"/>
              </a:ext>
            </a:extLst>
          </p:cNvPr>
          <p:cNvPicPr>
            <a:picLocks noChangeAspect="1"/>
          </p:cNvPicPr>
          <p:nvPr/>
        </p:nvPicPr>
        <p:blipFill>
          <a:blip r:embed="rId2"/>
          <a:stretch>
            <a:fillRect/>
          </a:stretch>
        </p:blipFill>
        <p:spPr>
          <a:xfrm>
            <a:off x="5463260" y="5097153"/>
            <a:ext cx="2740745" cy="1735191"/>
          </a:xfrm>
          <a:prstGeom prst="rect">
            <a:avLst/>
          </a:prstGeom>
          <a:ln>
            <a:noFill/>
          </a:ln>
          <a:effectLst>
            <a:softEdge rad="112500"/>
          </a:effectLst>
        </p:spPr>
      </p:pic>
      <p:sp>
        <p:nvSpPr>
          <p:cNvPr id="3" name="Marcador de contenido 2">
            <a:extLst>
              <a:ext uri="{FF2B5EF4-FFF2-40B4-BE49-F238E27FC236}">
                <a16:creationId xmlns:a16="http://schemas.microsoft.com/office/drawing/2014/main" id="{CDDF8D25-6166-49C5-8B51-14D43E977A18}"/>
              </a:ext>
            </a:extLst>
          </p:cNvPr>
          <p:cNvSpPr>
            <a:spLocks noGrp="1"/>
          </p:cNvSpPr>
          <p:nvPr>
            <p:ph idx="1"/>
          </p:nvPr>
        </p:nvSpPr>
        <p:spPr>
          <a:xfrm>
            <a:off x="1550587" y="1308256"/>
            <a:ext cx="10566093" cy="5046791"/>
          </a:xfrm>
        </p:spPr>
        <p:txBody>
          <a:bodyPr>
            <a:noAutofit/>
          </a:bodyPr>
          <a:lstStyle/>
          <a:p>
            <a:pPr algn="just">
              <a:lnSpc>
                <a:spcPct val="150000"/>
              </a:lnSpc>
            </a:pPr>
            <a:r>
              <a:rPr lang="es-SV" sz="1800" dirty="0">
                <a:latin typeface="Museo 100"/>
              </a:rPr>
              <a:t>Objetivo: Proveer a los técnicos investigadores y extensionistas, herramientas sobre sistemas de información geográfica, análisis estadístico y procedimientos socioeconómicos para ser aplicados en el proceso de generación y transferencia de tecnología. </a:t>
            </a:r>
          </a:p>
          <a:p>
            <a:pPr algn="just">
              <a:lnSpc>
                <a:spcPct val="150000"/>
              </a:lnSpc>
            </a:pPr>
            <a:r>
              <a:rPr lang="es-SV" sz="1800" dirty="0">
                <a:latin typeface="Museo 100"/>
              </a:rPr>
              <a:t>a) Mejorar, mediante la aplicación de herramientas estadísticas, la calidad de la información obtenida de los resultados del proceso de generación y transferencia de tecnología, desarrollados por la Institución;</a:t>
            </a:r>
          </a:p>
          <a:p>
            <a:pPr algn="just">
              <a:lnSpc>
                <a:spcPct val="150000"/>
              </a:lnSpc>
            </a:pPr>
            <a:r>
              <a:rPr lang="es-SV" sz="1800" dirty="0">
                <a:latin typeface="Museo 100"/>
              </a:rPr>
              <a:t>b) Proveer las herramientas socioeconómicas y financieras necesarias para la planificación, diseño, análisis e interpretación de los resultados de los proyectos de investigación;</a:t>
            </a:r>
          </a:p>
          <a:p>
            <a:pPr algn="just">
              <a:lnSpc>
                <a:spcPct val="150000"/>
              </a:lnSpc>
            </a:pPr>
            <a:r>
              <a:rPr lang="es-SV" sz="1800" dirty="0">
                <a:latin typeface="Museo 100"/>
              </a:rPr>
              <a:t>c) Asesorar a las unidades operativas en la incorporación del enfoque de Género.</a:t>
            </a:r>
          </a:p>
          <a:p>
            <a:pPr algn="just">
              <a:lnSpc>
                <a:spcPct val="150000"/>
              </a:lnSpc>
            </a:pPr>
            <a:r>
              <a:rPr lang="es-SV" sz="1800" dirty="0">
                <a:latin typeface="Museo 100"/>
              </a:rPr>
              <a:t>Personal: Cuatro hombres y una mujer</a:t>
            </a:r>
          </a:p>
          <a:p>
            <a:pPr algn="just">
              <a:lnSpc>
                <a:spcPct val="150000"/>
              </a:lnSpc>
            </a:pPr>
            <a:r>
              <a:rPr lang="es-SV" sz="1800" dirty="0">
                <a:latin typeface="Museo 100"/>
              </a:rPr>
              <a:t>Jefe: Ing. Jaime Ayala </a:t>
            </a:r>
          </a:p>
          <a:p>
            <a:pPr algn="just">
              <a:lnSpc>
                <a:spcPct val="150000"/>
              </a:lnSpc>
            </a:pPr>
            <a:endParaRPr lang="es-SV" sz="1800" dirty="0">
              <a:latin typeface="Museo 100"/>
            </a:endParaRPr>
          </a:p>
        </p:txBody>
      </p:sp>
      <p:sp>
        <p:nvSpPr>
          <p:cNvPr id="11" name="CuadroTexto 10">
            <a:extLst>
              <a:ext uri="{FF2B5EF4-FFF2-40B4-BE49-F238E27FC236}">
                <a16:creationId xmlns:a16="http://schemas.microsoft.com/office/drawing/2014/main" id="{6F882B10-F733-49E1-9F26-D8DF2844F306}"/>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63753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CB8B3C4-FE50-4D33-8927-0D97837BAFB4}"/>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a16="http://schemas.microsoft.com/office/drawing/2014/main" id="{3C54B5F0-B353-410A-815F-8B4B2D5FB006}"/>
              </a:ext>
            </a:extLst>
          </p:cNvPr>
          <p:cNvPicPr>
            <a:picLocks noChangeAspect="1"/>
          </p:cNvPicPr>
          <p:nvPr/>
        </p:nvPicPr>
        <p:blipFill>
          <a:blip r:embed="rId2"/>
          <a:stretch>
            <a:fillRect/>
          </a:stretch>
        </p:blipFill>
        <p:spPr>
          <a:xfrm>
            <a:off x="7989322" y="4925930"/>
            <a:ext cx="2769380" cy="1776299"/>
          </a:xfrm>
          <a:prstGeom prst="roundRect">
            <a:avLst>
              <a:gd name="adj" fmla="val 22028"/>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id="{4622B058-1A18-484F-A381-391CA26DA411}"/>
              </a:ext>
            </a:extLst>
          </p:cNvPr>
          <p:cNvSpPr>
            <a:spLocks noGrp="1"/>
          </p:cNvSpPr>
          <p:nvPr>
            <p:ph type="title"/>
          </p:nvPr>
        </p:nvSpPr>
        <p:spPr>
          <a:xfrm>
            <a:off x="1594728" y="257163"/>
            <a:ext cx="9987672" cy="70619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Estaciones Experimentales Izalco-San Andrés, Santa Cruz Porrillo </a:t>
            </a:r>
          </a:p>
        </p:txBody>
      </p:sp>
      <p:sp>
        <p:nvSpPr>
          <p:cNvPr id="3" name="Marcador de contenido 2">
            <a:extLst>
              <a:ext uri="{FF2B5EF4-FFF2-40B4-BE49-F238E27FC236}">
                <a16:creationId xmlns:a16="http://schemas.microsoft.com/office/drawing/2014/main" id="{B421E550-AA11-492D-A71A-252ACFFAAD47}"/>
              </a:ext>
            </a:extLst>
          </p:cNvPr>
          <p:cNvSpPr>
            <a:spLocks noGrp="1"/>
          </p:cNvSpPr>
          <p:nvPr>
            <p:ph idx="1"/>
          </p:nvPr>
        </p:nvSpPr>
        <p:spPr>
          <a:xfrm>
            <a:off x="1594728" y="1264086"/>
            <a:ext cx="10407031" cy="4744828"/>
          </a:xfrm>
        </p:spPr>
        <p:txBody>
          <a:bodyPr>
            <a:noAutofit/>
          </a:bodyPr>
          <a:lstStyle/>
          <a:p>
            <a:pPr algn="just">
              <a:lnSpc>
                <a:spcPct val="150000"/>
              </a:lnSpc>
            </a:pPr>
            <a:r>
              <a:rPr lang="es-SV" sz="1440" dirty="0">
                <a:latin typeface="Museo 100"/>
              </a:rPr>
              <a:t>Objetivo: Administrar los recursos de la Institución, destinados a las actividades de investigación tecnológica, así como los productos generados de las mismas.</a:t>
            </a:r>
          </a:p>
          <a:p>
            <a:pPr algn="just">
              <a:lnSpc>
                <a:spcPct val="150000"/>
              </a:lnSpc>
            </a:pPr>
            <a:r>
              <a:rPr lang="es-SV" sz="1440" dirty="0">
                <a:latin typeface="Museo 100"/>
              </a:rPr>
              <a:t>a) Facilitar a los investigadores el apoyo logístico necesario para el desarrollo de los trabajos de investigación;</a:t>
            </a:r>
          </a:p>
          <a:p>
            <a:pPr algn="just">
              <a:lnSpc>
                <a:spcPct val="150000"/>
              </a:lnSpc>
            </a:pPr>
            <a:r>
              <a:rPr lang="es-SV" sz="1440" dirty="0">
                <a:latin typeface="Museo 100"/>
              </a:rPr>
              <a:t>b) Mantener las diferentes especies pecuarias de la institución en óptimas condiciones de salud, genética y alimentación;</a:t>
            </a:r>
          </a:p>
          <a:p>
            <a:pPr algn="just">
              <a:lnSpc>
                <a:spcPct val="150000"/>
              </a:lnSpc>
            </a:pPr>
            <a:r>
              <a:rPr lang="es-SV" sz="1440" dirty="0">
                <a:latin typeface="Museo 100"/>
              </a:rPr>
              <a:t>c) Realizar el manejo adecuado de las diferentes especies pecuarias que se encuentran en las Estaciones Experimentales;</a:t>
            </a:r>
          </a:p>
          <a:p>
            <a:pPr algn="just">
              <a:lnSpc>
                <a:spcPct val="150000"/>
              </a:lnSpc>
            </a:pPr>
            <a:r>
              <a:rPr lang="es-SV" sz="1440" dirty="0">
                <a:latin typeface="Museo 100"/>
              </a:rPr>
              <a:t>d) Poner a disposición de los productores, especies agrícolas y pecuarias de acuerdo con su adaptación a las condiciones de clima y suelo de las diferentes zonas del país;</a:t>
            </a:r>
          </a:p>
          <a:p>
            <a:pPr algn="just">
              <a:lnSpc>
                <a:spcPct val="150000"/>
              </a:lnSpc>
            </a:pPr>
            <a:r>
              <a:rPr lang="es-SV" sz="1440" dirty="0">
                <a:latin typeface="Museo 100"/>
              </a:rPr>
              <a:t>e) Poner a disposición de los productores/as diferentes opciones tecnológicas agropecuarias a través de charlas sobre el manejo de las diferentes granjas y área de cultivo de la Estación Experimental Izalco, en busca de mejorar la producción en la finca </a:t>
            </a:r>
          </a:p>
          <a:p>
            <a:pPr algn="just">
              <a:lnSpc>
                <a:spcPct val="150000"/>
              </a:lnSpc>
            </a:pPr>
            <a:r>
              <a:rPr lang="es-SV" sz="1440" dirty="0">
                <a:latin typeface="Museo 100"/>
              </a:rPr>
              <a:t>	</a:t>
            </a:r>
          </a:p>
          <a:p>
            <a:pPr algn="just">
              <a:lnSpc>
                <a:spcPct val="150000"/>
              </a:lnSpc>
            </a:pPr>
            <a:endParaRPr lang="es-SV" sz="1440" dirty="0">
              <a:latin typeface="Museo 100"/>
            </a:endParaRPr>
          </a:p>
        </p:txBody>
      </p:sp>
      <p:sp>
        <p:nvSpPr>
          <p:cNvPr id="10" name="CuadroTexto 9">
            <a:extLst>
              <a:ext uri="{FF2B5EF4-FFF2-40B4-BE49-F238E27FC236}">
                <a16:creationId xmlns:a16="http://schemas.microsoft.com/office/drawing/2014/main" id="{179C3CA1-18FE-4F5B-91B8-A345C6BBD463}"/>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1696020468"/>
              </p:ext>
            </p:extLst>
          </p:nvPr>
        </p:nvGraphicFramePr>
        <p:xfrm>
          <a:off x="1782665" y="5677718"/>
          <a:ext cx="4127500" cy="891540"/>
        </p:xfrm>
        <a:graphic>
          <a:graphicData uri="http://schemas.openxmlformats.org/drawingml/2006/table">
            <a:tbl>
              <a:tblPr>
                <a:tableStyleId>{5C22544A-7EE6-4342-B048-85BDC9FD1C3A}</a:tableStyleId>
              </a:tblPr>
              <a:tblGrid>
                <a:gridCol w="1651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6223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tblGrid>
              <a:tr h="182880">
                <a:tc>
                  <a:txBody>
                    <a:bodyPr/>
                    <a:lstStyle/>
                    <a:p>
                      <a:pPr algn="l" fontAlgn="b"/>
                      <a:r>
                        <a:rPr lang="es-SV" sz="1100" u="none" strike="noStrike" dirty="0">
                          <a:effectLst/>
                        </a:rPr>
                        <a:t>ESTACION EXPERIMENTAL</a:t>
                      </a:r>
                      <a:endParaRPr lang="es-SV" sz="1100" b="1"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a:effectLst/>
                        </a:rPr>
                        <a:t>JEFE</a:t>
                      </a:r>
                      <a:endParaRPr lang="es-SV" sz="1100" b="1" i="0" u="none" strike="noStrike">
                        <a:solidFill>
                          <a:srgbClr val="000000"/>
                        </a:solidFill>
                        <a:effectLst/>
                        <a:latin typeface="Calibri"/>
                      </a:endParaRPr>
                    </a:p>
                  </a:txBody>
                  <a:tcPr marL="7620" marR="7620" marT="7620" marB="0" anchor="b"/>
                </a:tc>
                <a:tc>
                  <a:txBody>
                    <a:bodyPr/>
                    <a:lstStyle/>
                    <a:p>
                      <a:pPr algn="l" fontAlgn="b"/>
                      <a:r>
                        <a:rPr lang="es-SV" sz="1100" u="none" strike="noStrike">
                          <a:effectLst/>
                        </a:rPr>
                        <a:t>HOMBRES</a:t>
                      </a:r>
                      <a:endParaRPr lang="es-SV" sz="1100" b="1" i="0" u="none" strike="noStrike">
                        <a:solidFill>
                          <a:srgbClr val="000000"/>
                        </a:solidFill>
                        <a:effectLst/>
                        <a:latin typeface="Calibri"/>
                      </a:endParaRPr>
                    </a:p>
                  </a:txBody>
                  <a:tcPr marL="7620" marR="7620" marT="7620" marB="0" anchor="b"/>
                </a:tc>
                <a:tc>
                  <a:txBody>
                    <a:bodyPr/>
                    <a:lstStyle/>
                    <a:p>
                      <a:pPr algn="l" fontAlgn="b"/>
                      <a:r>
                        <a:rPr lang="es-SV" sz="1100" u="none" strike="noStrike">
                          <a:effectLst/>
                        </a:rPr>
                        <a:t>MUJERES </a:t>
                      </a:r>
                      <a:endParaRPr lang="es-SV" sz="1100" b="1"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182880">
                <a:tc>
                  <a:txBody>
                    <a:bodyPr/>
                    <a:lstStyle/>
                    <a:p>
                      <a:pPr algn="l" fontAlgn="b"/>
                      <a:r>
                        <a:rPr lang="es-SV" sz="1100" u="none" strike="noStrike">
                          <a:effectLst/>
                        </a:rPr>
                        <a:t>San Andrés </a:t>
                      </a:r>
                      <a:endParaRPr lang="es-SV" sz="1100" b="0" i="0" u="none" strike="noStrike">
                        <a:solidFill>
                          <a:srgbClr val="000000"/>
                        </a:solidFill>
                        <a:effectLst/>
                        <a:latin typeface="Calibri"/>
                      </a:endParaRPr>
                    </a:p>
                  </a:txBody>
                  <a:tcPr marL="7620" marR="7620" marT="7620" marB="0" anchor="b"/>
                </a:tc>
                <a:tc>
                  <a:txBody>
                    <a:bodyPr/>
                    <a:lstStyle/>
                    <a:p>
                      <a:pPr algn="l" fontAlgn="b"/>
                      <a:r>
                        <a:rPr lang="es-SV" sz="1100" u="none" strike="noStrike" dirty="0">
                          <a:effectLst/>
                        </a:rPr>
                        <a:t> Ing. Fredy Fuentes</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dirty="0">
                          <a:effectLst/>
                        </a:rPr>
                        <a:t>43</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a:effectLst/>
                        </a:rPr>
                        <a:t>4</a:t>
                      </a:r>
                      <a:endParaRPr lang="es-SV"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es-SV" sz="1100" u="none" strike="noStrike">
                          <a:effectLst/>
                        </a:rPr>
                        <a:t>Izalco </a:t>
                      </a:r>
                      <a:endParaRPr lang="es-SV" sz="1100" b="0" i="0" u="none" strike="noStrike">
                        <a:solidFill>
                          <a:srgbClr val="000000"/>
                        </a:solidFill>
                        <a:effectLst/>
                        <a:latin typeface="Calibri"/>
                      </a:endParaRPr>
                    </a:p>
                  </a:txBody>
                  <a:tcPr marL="7620" marR="7620" marT="7620" marB="0" anchor="b"/>
                </a:tc>
                <a:tc>
                  <a:txBody>
                    <a:bodyPr/>
                    <a:lstStyle/>
                    <a:p>
                      <a:pPr algn="l" fontAlgn="b"/>
                      <a:r>
                        <a:rPr lang="es-SV" sz="1100" u="none" strike="noStrike">
                          <a:effectLst/>
                        </a:rPr>
                        <a:t>Carlos López. a.i</a:t>
                      </a:r>
                      <a:endParaRPr lang="es-SV" sz="1100" b="0" i="0" u="none" strike="noStrike">
                        <a:solidFill>
                          <a:srgbClr val="000000"/>
                        </a:solidFill>
                        <a:effectLst/>
                        <a:latin typeface="Calibri"/>
                      </a:endParaRPr>
                    </a:p>
                  </a:txBody>
                  <a:tcPr marL="7620" marR="7620" marT="7620" marB="0" anchor="b"/>
                </a:tc>
                <a:tc>
                  <a:txBody>
                    <a:bodyPr/>
                    <a:lstStyle/>
                    <a:p>
                      <a:pPr algn="ctr" fontAlgn="b"/>
                      <a:r>
                        <a:rPr lang="es-SV" sz="1100" u="none" strike="noStrike" dirty="0">
                          <a:effectLst/>
                        </a:rPr>
                        <a:t>38</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dirty="0">
                          <a:effectLst/>
                        </a:rPr>
                        <a:t>8</a:t>
                      </a:r>
                      <a:endParaRPr lang="es-SV"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s-SV" sz="1100" u="none" strike="noStrike">
                          <a:effectLst/>
                        </a:rPr>
                        <a:t>Santa Cruz Porrillo</a:t>
                      </a:r>
                      <a:endParaRPr lang="es-SV" sz="1100" b="0" i="0" u="none" strike="noStrike">
                        <a:solidFill>
                          <a:srgbClr val="000000"/>
                        </a:solidFill>
                        <a:effectLst/>
                        <a:latin typeface="Calibri"/>
                      </a:endParaRPr>
                    </a:p>
                  </a:txBody>
                  <a:tcPr marL="7620" marR="7620" marT="7620" marB="0" anchor="b"/>
                </a:tc>
                <a:tc>
                  <a:txBody>
                    <a:bodyPr/>
                    <a:lstStyle/>
                    <a:p>
                      <a:pPr algn="l" fontAlgn="b"/>
                      <a:r>
                        <a:rPr lang="es-SV" sz="1100" u="none" strike="noStrike" dirty="0">
                          <a:effectLst/>
                        </a:rPr>
                        <a:t>Ing. José Domingo Rivas </a:t>
                      </a:r>
                      <a:endParaRPr lang="es-SV" sz="1100" b="0" i="0" u="none" strike="noStrike" dirty="0">
                        <a:solidFill>
                          <a:srgbClr val="000000"/>
                        </a:solidFill>
                        <a:effectLst/>
                        <a:latin typeface="Calibri"/>
                      </a:endParaRPr>
                    </a:p>
                  </a:txBody>
                  <a:tcPr marL="7620" marR="7620" marT="7620" marB="0" anchor="b"/>
                </a:tc>
                <a:tc>
                  <a:txBody>
                    <a:bodyPr/>
                    <a:lstStyle/>
                    <a:p>
                      <a:pPr algn="ctr" fontAlgn="b"/>
                      <a:r>
                        <a:rPr lang="es-SV" sz="1100" u="none" strike="noStrike">
                          <a:effectLst/>
                        </a:rPr>
                        <a:t>22</a:t>
                      </a:r>
                      <a:endParaRPr lang="es-SV" sz="1100" b="0" i="0" u="none" strike="noStrike">
                        <a:solidFill>
                          <a:srgbClr val="000000"/>
                        </a:solidFill>
                        <a:effectLst/>
                        <a:latin typeface="Calibri"/>
                      </a:endParaRPr>
                    </a:p>
                  </a:txBody>
                  <a:tcPr marL="7620" marR="7620" marT="7620" marB="0" anchor="b"/>
                </a:tc>
                <a:tc>
                  <a:txBody>
                    <a:bodyPr/>
                    <a:lstStyle/>
                    <a:p>
                      <a:pPr algn="ctr" fontAlgn="b"/>
                      <a:r>
                        <a:rPr lang="es-SV" sz="1100" u="none" strike="noStrike" dirty="0">
                          <a:effectLst/>
                        </a:rPr>
                        <a:t>2</a:t>
                      </a:r>
                      <a:endParaRPr lang="es-SV"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88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3269A84-587B-414B-B6F9-D14361E9B278}"/>
              </a:ext>
            </a:extLst>
          </p:cNvPr>
          <p:cNvPicPr>
            <a:picLocks noChangeAspect="1"/>
          </p:cNvPicPr>
          <p:nvPr/>
        </p:nvPicPr>
        <p:blipFill rotWithShape="1">
          <a:blip r:embed="rId2"/>
          <a:srcRect r="15479"/>
          <a:stretch/>
        </p:blipFill>
        <p:spPr>
          <a:xfrm>
            <a:off x="10869825" y="1105364"/>
            <a:ext cx="1209734" cy="1441579"/>
          </a:xfrm>
          <a:prstGeom prst="rect">
            <a:avLst/>
          </a:prstGeom>
        </p:spPr>
      </p:pic>
      <p:sp>
        <p:nvSpPr>
          <p:cNvPr id="2" name="Título 1">
            <a:extLst>
              <a:ext uri="{FF2B5EF4-FFF2-40B4-BE49-F238E27FC236}">
                <a16:creationId xmlns:a16="http://schemas.microsoft.com/office/drawing/2014/main" id="{6F5B40C9-315C-48E8-8DB4-ACFBD88B95F0}"/>
              </a:ext>
            </a:extLst>
          </p:cNvPr>
          <p:cNvSpPr>
            <a:spLocks noGrp="1"/>
          </p:cNvSpPr>
          <p:nvPr>
            <p:ph type="title"/>
          </p:nvPr>
        </p:nvSpPr>
        <p:spPr>
          <a:xfrm>
            <a:off x="1577875" y="302728"/>
            <a:ext cx="10341469" cy="642622"/>
          </a:xfrm>
        </p:spPr>
        <p:txBody>
          <a:bodyPr>
            <a:noAutofit/>
          </a:bodyPr>
          <a:lstStyle/>
          <a:p>
            <a:pPr algn="l"/>
            <a:r>
              <a:rPr lang="es-SV" dirty="0">
                <a:effectLst>
                  <a:outerShdw blurRad="50800" dist="38100" dir="2700000" algn="tl" rotWithShape="0">
                    <a:prstClr val="black">
                      <a:alpha val="40000"/>
                    </a:prstClr>
                  </a:outerShdw>
                </a:effectLst>
                <a:latin typeface="Bembo Std"/>
              </a:rPr>
              <a:t>        Unidad de Tecnología de Semilla</a:t>
            </a:r>
          </a:p>
        </p:txBody>
      </p:sp>
      <p:sp>
        <p:nvSpPr>
          <p:cNvPr id="3" name="Marcador de contenido 2">
            <a:extLst>
              <a:ext uri="{FF2B5EF4-FFF2-40B4-BE49-F238E27FC236}">
                <a16:creationId xmlns:a16="http://schemas.microsoft.com/office/drawing/2014/main" id="{34287D39-B49D-4DFC-BFDB-FC01FFEC3D95}"/>
              </a:ext>
            </a:extLst>
          </p:cNvPr>
          <p:cNvSpPr>
            <a:spLocks noGrp="1"/>
          </p:cNvSpPr>
          <p:nvPr>
            <p:ph idx="1"/>
          </p:nvPr>
        </p:nvSpPr>
        <p:spPr>
          <a:xfrm>
            <a:off x="1580908" y="2130651"/>
            <a:ext cx="10338436" cy="4234615"/>
          </a:xfrm>
        </p:spPr>
        <p:txBody>
          <a:bodyPr numCol="2">
            <a:noAutofit/>
          </a:bodyPr>
          <a:lstStyle/>
          <a:p>
            <a:pPr>
              <a:lnSpc>
                <a:spcPct val="100000"/>
              </a:lnSpc>
            </a:pPr>
            <a:r>
              <a:rPr lang="es-SV" sz="1260" dirty="0">
                <a:latin typeface="Museo 100"/>
              </a:rPr>
              <a:t>a) Aplicar la tecnología adecuada para la producción y mejoramiento de semilla básica</a:t>
            </a:r>
          </a:p>
          <a:p>
            <a:pPr>
              <a:lnSpc>
                <a:spcPct val="100000"/>
              </a:lnSpc>
            </a:pPr>
            <a:r>
              <a:rPr lang="es-SV" sz="1260" dirty="0">
                <a:latin typeface="Museo 100"/>
              </a:rPr>
              <a:t>b) Coordinar acciones con productores y la Dirección General de Sanidad Vegetal y Animal para asegurar la calidad de  semillas producidas</a:t>
            </a:r>
          </a:p>
          <a:p>
            <a:pPr>
              <a:lnSpc>
                <a:spcPct val="100000"/>
              </a:lnSpc>
            </a:pPr>
            <a:r>
              <a:rPr lang="es-SV" sz="1260" dirty="0">
                <a:latin typeface="Museo 100"/>
              </a:rPr>
              <a:t>c) Mantener la pureza genética de  la semilla básica</a:t>
            </a:r>
          </a:p>
          <a:p>
            <a:pPr>
              <a:lnSpc>
                <a:spcPct val="100000"/>
              </a:lnSpc>
            </a:pPr>
            <a:r>
              <a:rPr lang="es-SV" sz="1260" dirty="0">
                <a:latin typeface="Museo 100"/>
              </a:rPr>
              <a:t>d) Conservar la diversidad genética de las especies cultivadas y silvestres</a:t>
            </a:r>
          </a:p>
          <a:p>
            <a:pPr>
              <a:lnSpc>
                <a:spcPct val="100000"/>
              </a:lnSpc>
            </a:pPr>
            <a:r>
              <a:rPr lang="es-SV" sz="1260" dirty="0">
                <a:latin typeface="Museo 100"/>
              </a:rPr>
              <a:t>e) Conservar el material genético de especies cultivadas con potencial para la  producción de frutas, hortalizas y granos básicos</a:t>
            </a:r>
          </a:p>
          <a:p>
            <a:pPr>
              <a:lnSpc>
                <a:spcPct val="100000"/>
              </a:lnSpc>
            </a:pPr>
            <a:r>
              <a:rPr lang="es-SV" sz="1260" dirty="0">
                <a:latin typeface="Museo 100"/>
              </a:rPr>
              <a:t>f) Aplicar la tecnología adecuada para la producción de semilla básica</a:t>
            </a:r>
          </a:p>
          <a:p>
            <a:pPr>
              <a:lnSpc>
                <a:spcPct val="100000"/>
              </a:lnSpc>
            </a:pPr>
            <a:r>
              <a:rPr lang="es-SV" sz="1260" dirty="0">
                <a:latin typeface="Museo 100"/>
              </a:rPr>
              <a:t>g) Ejecutar las políticas y decisiones emanadas de la Gerencia de Investigación Tecnológica, en lo concerniente a semillas y plantas</a:t>
            </a:r>
          </a:p>
          <a:p>
            <a:pPr>
              <a:lnSpc>
                <a:spcPct val="100000"/>
              </a:lnSpc>
            </a:pPr>
            <a:r>
              <a:rPr lang="es-SV" sz="1260" dirty="0">
                <a:latin typeface="Museo 100"/>
              </a:rPr>
              <a:t>h) Presentar informes periódicos y coyunturales a la Gerencia de Investigación Tecnológica</a:t>
            </a:r>
          </a:p>
          <a:p>
            <a:pPr>
              <a:lnSpc>
                <a:spcPct val="100000"/>
              </a:lnSpc>
            </a:pPr>
            <a:r>
              <a:rPr lang="es-SV" sz="1260" dirty="0">
                <a:latin typeface="Museo 100"/>
              </a:rPr>
              <a:t>Personal: Cinco mujeres y 45 hombres </a:t>
            </a:r>
          </a:p>
          <a:p>
            <a:pPr>
              <a:lnSpc>
                <a:spcPct val="100000"/>
              </a:lnSpc>
            </a:pPr>
            <a:r>
              <a:rPr lang="es-SV" sz="1260" dirty="0">
                <a:latin typeface="Museo 100"/>
              </a:rPr>
              <a:t>i) Velar por la seguridad y el buen funcionamiento de la infraestructura, maquinaria y equipo de la unidad</a:t>
            </a:r>
          </a:p>
          <a:p>
            <a:pPr>
              <a:lnSpc>
                <a:spcPct val="100000"/>
              </a:lnSpc>
            </a:pPr>
            <a:r>
              <a:rPr lang="es-SV" sz="1260" dirty="0">
                <a:latin typeface="Museo 100"/>
              </a:rPr>
              <a:t>j) Conservar una colección base de germoplasma de semilla a largo plazo para los programas de mejoramiento</a:t>
            </a:r>
          </a:p>
          <a:p>
            <a:pPr>
              <a:lnSpc>
                <a:spcPct val="100000"/>
              </a:lnSpc>
            </a:pPr>
            <a:r>
              <a:rPr lang="es-SV" sz="1260" dirty="0">
                <a:latin typeface="Museo 100"/>
              </a:rPr>
              <a:t>k) Prestar el servicio de almacenamiento de semilla a los productores que lo soliciten</a:t>
            </a:r>
          </a:p>
          <a:p>
            <a:pPr>
              <a:lnSpc>
                <a:spcPct val="100000"/>
              </a:lnSpc>
            </a:pPr>
            <a:r>
              <a:rPr lang="es-SV" sz="1260" dirty="0">
                <a:latin typeface="Museo 100"/>
              </a:rPr>
              <a:t>l) Producir semilla básica de granos básicos, a fin de abastecer a la industria semillera</a:t>
            </a:r>
          </a:p>
          <a:p>
            <a:pPr>
              <a:lnSpc>
                <a:spcPct val="100000"/>
              </a:lnSpc>
            </a:pPr>
            <a:r>
              <a:rPr lang="es-SV" sz="1260" dirty="0">
                <a:latin typeface="Museo 100"/>
              </a:rPr>
              <a:t>m) Producir semilla certificada y mejorada de variedades nuevas, generadas por el CENTA para ser transferidas a los productores/as con precios promocionales</a:t>
            </a:r>
          </a:p>
          <a:p>
            <a:pPr>
              <a:lnSpc>
                <a:spcPct val="100000"/>
              </a:lnSpc>
            </a:pPr>
            <a:r>
              <a:rPr lang="es-SV" sz="1260" dirty="0">
                <a:latin typeface="Museo 100"/>
              </a:rPr>
              <a:t>n) Mantener en condiciones adecuadas de almacenamiento la semilla producida por la Unidad y de otros productores que hagan uso del servicio de almacenamiento</a:t>
            </a:r>
          </a:p>
          <a:p>
            <a:pPr>
              <a:lnSpc>
                <a:spcPct val="100000"/>
              </a:lnSpc>
            </a:pPr>
            <a:r>
              <a:rPr lang="es-SV" sz="1260" dirty="0">
                <a:latin typeface="Museo 100"/>
              </a:rPr>
              <a:t>o) Mantener cantidades estratégicas de semilla básica en buenas condiciones para  cualquier contingencia que se presente</a:t>
            </a:r>
          </a:p>
        </p:txBody>
      </p:sp>
      <p:sp>
        <p:nvSpPr>
          <p:cNvPr id="4" name="CuadroTexto 3">
            <a:extLst>
              <a:ext uri="{FF2B5EF4-FFF2-40B4-BE49-F238E27FC236}">
                <a16:creationId xmlns:a16="http://schemas.microsoft.com/office/drawing/2014/main" id="{47119B1E-9F9C-44AD-9B0D-30085279D740}"/>
              </a:ext>
            </a:extLst>
          </p:cNvPr>
          <p:cNvSpPr txBox="1"/>
          <p:nvPr/>
        </p:nvSpPr>
        <p:spPr>
          <a:xfrm>
            <a:off x="1577875" y="1459552"/>
            <a:ext cx="10081260" cy="535531"/>
          </a:xfrm>
          <a:prstGeom prst="rect">
            <a:avLst/>
          </a:prstGeom>
          <a:noFill/>
        </p:spPr>
        <p:txBody>
          <a:bodyPr wrap="square" rtlCol="0">
            <a:spAutoFit/>
          </a:bodyPr>
          <a:lstStyle/>
          <a:p>
            <a:pPr defTabSz="822960">
              <a:spcBef>
                <a:spcPts val="1080"/>
              </a:spcBef>
              <a:buClr>
                <a:srgbClr val="99CB38"/>
              </a:buClr>
              <a:buSzPct val="100000"/>
            </a:pPr>
            <a:r>
              <a:rPr lang="es-SV" sz="1440" b="1" dirty="0">
                <a:solidFill>
                  <a:prstClr val="black">
                    <a:lumMod val="75000"/>
                    <a:lumOff val="25000"/>
                  </a:prstClr>
                </a:solidFill>
                <a:latin typeface="Museo 100"/>
              </a:rPr>
              <a:t>Objetivo: </a:t>
            </a:r>
            <a:r>
              <a:rPr lang="es-SV" sz="1440" dirty="0">
                <a:solidFill>
                  <a:prstClr val="black">
                    <a:lumMod val="75000"/>
                    <a:lumOff val="25000"/>
                  </a:prstClr>
                </a:solidFill>
                <a:latin typeface="Museo 100"/>
              </a:rPr>
              <a:t>Garantizar la existencia de líneas puras, cruzas simples específicas y de semilla categoría registrada para abastecer la demanda de la industria semillera nacional, manteniendo la pureza e identidad genética de las líneas, cruzas simples y variedades. </a:t>
            </a:r>
          </a:p>
        </p:txBody>
      </p:sp>
      <p:sp>
        <p:nvSpPr>
          <p:cNvPr id="6" name="CuadroTexto 5">
            <a:extLst>
              <a:ext uri="{FF2B5EF4-FFF2-40B4-BE49-F238E27FC236}">
                <a16:creationId xmlns:a16="http://schemas.microsoft.com/office/drawing/2014/main" id="{28DC90F7-B38E-49D5-AC79-D4371A2E6C36}"/>
              </a:ext>
            </a:extLst>
          </p:cNvPr>
          <p:cNvSpPr txBox="1"/>
          <p:nvPr/>
        </p:nvSpPr>
        <p:spPr>
          <a:xfrm>
            <a:off x="1577875" y="6336490"/>
            <a:ext cx="4583695" cy="480131"/>
          </a:xfrm>
          <a:prstGeom prst="rect">
            <a:avLst/>
          </a:prstGeom>
          <a:noFill/>
        </p:spPr>
        <p:txBody>
          <a:bodyPr wrap="square" rtlCol="0">
            <a:spAutoFit/>
          </a:bodyPr>
          <a:lstStyle/>
          <a:p>
            <a:r>
              <a:rPr lang="es-SV" sz="1260" dirty="0">
                <a:latin typeface="Museo 100"/>
              </a:rPr>
              <a:t>Tres  mujeres –treinta y ocho   hombres</a:t>
            </a:r>
          </a:p>
          <a:p>
            <a:r>
              <a:rPr lang="es-SV" sz="1260" dirty="0">
                <a:latin typeface="Museo 100"/>
              </a:rPr>
              <a:t>-Jefe: Ing. Mario García </a:t>
            </a:r>
          </a:p>
        </p:txBody>
      </p:sp>
      <p:sp>
        <p:nvSpPr>
          <p:cNvPr id="12" name="CuadroTexto 11">
            <a:extLst>
              <a:ext uri="{FF2B5EF4-FFF2-40B4-BE49-F238E27FC236}">
                <a16:creationId xmlns:a16="http://schemas.microsoft.com/office/drawing/2014/main" id="{3C8F3EEE-4CEB-4C2B-89EC-AF4945AA8808}"/>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9" name="8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248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6D107-2A39-4E78-8458-CF35AC551F0E}"/>
              </a:ext>
            </a:extLst>
          </p:cNvPr>
          <p:cNvSpPr>
            <a:spLocks noGrp="1"/>
          </p:cNvSpPr>
          <p:nvPr>
            <p:ph type="title"/>
          </p:nvPr>
        </p:nvSpPr>
        <p:spPr>
          <a:xfrm>
            <a:off x="1543084" y="-16455"/>
            <a:ext cx="9052560" cy="1305682"/>
          </a:xfrm>
        </p:spPr>
        <p:txBody>
          <a:bodyPr>
            <a:normAutofit/>
          </a:bodyPr>
          <a:lstStyle/>
          <a:p>
            <a:pPr algn="l"/>
            <a:r>
              <a:rPr lang="es-SV" dirty="0">
                <a:effectLst>
                  <a:outerShdw blurRad="50800" dist="38100" dir="2700000" algn="tl" rotWithShape="0">
                    <a:prstClr val="black">
                      <a:alpha val="40000"/>
                    </a:prstClr>
                  </a:outerShdw>
                </a:effectLst>
                <a:latin typeface="Bembo Std"/>
              </a:rPr>
              <a:t>            Unidad de Laboratorios</a:t>
            </a:r>
          </a:p>
        </p:txBody>
      </p:sp>
      <p:sp>
        <p:nvSpPr>
          <p:cNvPr id="3" name="Marcador de contenido 2">
            <a:extLst>
              <a:ext uri="{FF2B5EF4-FFF2-40B4-BE49-F238E27FC236}">
                <a16:creationId xmlns:a16="http://schemas.microsoft.com/office/drawing/2014/main" id="{19496FC3-9A7D-457C-96AD-2C7F23FC02EB}"/>
              </a:ext>
            </a:extLst>
          </p:cNvPr>
          <p:cNvSpPr>
            <a:spLocks noGrp="1"/>
          </p:cNvSpPr>
          <p:nvPr>
            <p:ph idx="1"/>
          </p:nvPr>
        </p:nvSpPr>
        <p:spPr>
          <a:xfrm>
            <a:off x="1543084" y="1190432"/>
            <a:ext cx="10648916" cy="5408814"/>
          </a:xfrm>
        </p:spPr>
        <p:txBody>
          <a:bodyPr>
            <a:noAutofit/>
          </a:bodyPr>
          <a:lstStyle/>
          <a:p>
            <a:pPr>
              <a:lnSpc>
                <a:spcPct val="100000"/>
              </a:lnSpc>
            </a:pPr>
            <a:r>
              <a:rPr lang="es-SV" sz="1440" dirty="0">
                <a:latin typeface="Museo 100"/>
              </a:rPr>
              <a:t>Objetivo: Proporcionar apoyo técnico a la generación y transferencia de tecnología, mediante la prestación de servicios que ofrecen los laboratorios en las especialidades de Parasitología Vegetal, Química Agrícola, Suelos, Tecnología de Alimentos y Biotecnología. </a:t>
            </a:r>
          </a:p>
          <a:p>
            <a:pPr>
              <a:lnSpc>
                <a:spcPct val="100000"/>
              </a:lnSpc>
            </a:pPr>
            <a:r>
              <a:rPr lang="es-SV" sz="1440" dirty="0">
                <a:latin typeface="Museo 100"/>
              </a:rPr>
              <a:t>Funciones: </a:t>
            </a:r>
          </a:p>
          <a:p>
            <a:pPr>
              <a:lnSpc>
                <a:spcPct val="100000"/>
              </a:lnSpc>
            </a:pPr>
            <a:r>
              <a:rPr lang="es-SV" sz="1440" dirty="0">
                <a:latin typeface="Museo 100"/>
              </a:rPr>
              <a:t>a) Apoyar y fortalecer la investigación y transferencia mediante los análisis y recomendaciones parasitológicos</a:t>
            </a:r>
          </a:p>
          <a:p>
            <a:pPr>
              <a:lnSpc>
                <a:spcPct val="100000"/>
              </a:lnSpc>
            </a:pPr>
            <a:r>
              <a:rPr lang="es-SV" sz="1440" dirty="0">
                <a:latin typeface="Museo 100"/>
              </a:rPr>
              <a:t>b) Efectuar análisis físico químico de suelos y agua de riego</a:t>
            </a:r>
          </a:p>
          <a:p>
            <a:pPr>
              <a:lnSpc>
                <a:spcPct val="100000"/>
              </a:lnSpc>
            </a:pPr>
            <a:r>
              <a:rPr lang="es-SV" sz="1440" dirty="0">
                <a:latin typeface="Museo 100"/>
              </a:rPr>
              <a:t>c) Apoyar la investigación y transferencia mediante la micro propagación de especies de interés para el sector</a:t>
            </a:r>
          </a:p>
          <a:p>
            <a:pPr>
              <a:lnSpc>
                <a:spcPct val="100000"/>
              </a:lnSpc>
            </a:pPr>
            <a:r>
              <a:rPr lang="es-SV" sz="1440" dirty="0">
                <a:latin typeface="Museo 100"/>
              </a:rPr>
              <a:t>d) Efectuar análisis bromatológicos en alimentos humanos y animales</a:t>
            </a:r>
          </a:p>
          <a:p>
            <a:pPr>
              <a:lnSpc>
                <a:spcPct val="100000"/>
              </a:lnSpc>
            </a:pPr>
            <a:r>
              <a:rPr lang="es-SV" sz="1440" dirty="0">
                <a:latin typeface="Museo 100"/>
              </a:rPr>
              <a:t>e) Conservar y micro propagar in vitro especies vegetales silvestres y autóctonas, utilizadas principalmente por la población como fuentes alternativas para alimento humano</a:t>
            </a:r>
          </a:p>
          <a:p>
            <a:pPr>
              <a:lnSpc>
                <a:spcPct val="100000"/>
              </a:lnSpc>
            </a:pPr>
            <a:r>
              <a:rPr lang="es-SV" sz="1440" dirty="0">
                <a:latin typeface="Museo 100"/>
              </a:rPr>
              <a:t>f) Formular y desarrollar proyectos de investigación de laboratorios en busca de alternativas tecnológicas que resuelvan problemas específicos</a:t>
            </a:r>
          </a:p>
          <a:p>
            <a:pPr>
              <a:lnSpc>
                <a:spcPct val="100000"/>
              </a:lnSpc>
            </a:pPr>
            <a:r>
              <a:rPr lang="es-SV" sz="1440" dirty="0">
                <a:latin typeface="Museo 100"/>
              </a:rPr>
              <a:t>g) Generar tecnología en busca del valor agregado a los productos agrícolas</a:t>
            </a:r>
          </a:p>
          <a:p>
            <a:pPr>
              <a:lnSpc>
                <a:spcPct val="100000"/>
              </a:lnSpc>
            </a:pPr>
            <a:r>
              <a:rPr lang="es-SV" sz="1440" dirty="0">
                <a:latin typeface="Museo 100"/>
              </a:rPr>
              <a:t>h) Facilitar la identificación de los patógenos que causan daños económicos a los cultivos y proporcionar las recomendaciones pertinentes</a:t>
            </a:r>
          </a:p>
          <a:p>
            <a:pPr>
              <a:lnSpc>
                <a:spcPct val="100000"/>
              </a:lnSpc>
            </a:pPr>
            <a:r>
              <a:rPr lang="es-SV" sz="1440" dirty="0">
                <a:latin typeface="Museo 100"/>
              </a:rPr>
              <a:t>i) Efectuar trabajos de investigación en busca de alternativas tecnológicas para la conservación de frutas y hortalizas, dando valor agregado a los mismos. </a:t>
            </a:r>
          </a:p>
          <a:p>
            <a:pPr>
              <a:lnSpc>
                <a:spcPct val="100000"/>
              </a:lnSpc>
            </a:pPr>
            <a:endParaRPr lang="es-SV" sz="1440" dirty="0">
              <a:latin typeface="Museo 100"/>
            </a:endParaRPr>
          </a:p>
        </p:txBody>
      </p:sp>
      <p:sp>
        <p:nvSpPr>
          <p:cNvPr id="11" name="CuadroTexto 10">
            <a:extLst>
              <a:ext uri="{FF2B5EF4-FFF2-40B4-BE49-F238E27FC236}">
                <a16:creationId xmlns:a16="http://schemas.microsoft.com/office/drawing/2014/main" id="{F7E1E53D-7FDA-499F-9149-937AF4A95906}"/>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983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2CCDA-2680-46B5-BD04-08A762033E78}"/>
              </a:ext>
            </a:extLst>
          </p:cNvPr>
          <p:cNvSpPr>
            <a:spLocks noGrp="1"/>
          </p:cNvSpPr>
          <p:nvPr>
            <p:ph type="title"/>
          </p:nvPr>
        </p:nvSpPr>
        <p:spPr>
          <a:xfrm>
            <a:off x="1563385" y="49107"/>
            <a:ext cx="10282742" cy="1143000"/>
          </a:xfrm>
        </p:spPr>
        <p:txBody>
          <a:bodyPr/>
          <a:lstStyle/>
          <a:p>
            <a:pPr algn="l"/>
            <a:r>
              <a:rPr lang="es-SV" dirty="0">
                <a:effectLst>
                  <a:outerShdw blurRad="50800" dist="38100" dir="2700000" algn="tl" rotWithShape="0">
                    <a:prstClr val="black">
                      <a:alpha val="40000"/>
                    </a:prstClr>
                  </a:outerShdw>
                </a:effectLst>
                <a:latin typeface="Bembo Std"/>
              </a:rPr>
              <a:t>           Banco de Germoplasma </a:t>
            </a:r>
          </a:p>
        </p:txBody>
      </p:sp>
      <p:sp>
        <p:nvSpPr>
          <p:cNvPr id="3" name="Rectángulo 2">
            <a:extLst>
              <a:ext uri="{FF2B5EF4-FFF2-40B4-BE49-F238E27FC236}">
                <a16:creationId xmlns:a16="http://schemas.microsoft.com/office/drawing/2014/main" id="{E80CCCE5-0A7A-41AB-9F3D-FE227E424C74}"/>
              </a:ext>
            </a:extLst>
          </p:cNvPr>
          <p:cNvSpPr/>
          <p:nvPr/>
        </p:nvSpPr>
        <p:spPr>
          <a:xfrm>
            <a:off x="1504897" y="1075447"/>
            <a:ext cx="10424966" cy="5780044"/>
          </a:xfrm>
          <a:prstGeom prst="rect">
            <a:avLst/>
          </a:prstGeom>
        </p:spPr>
        <p:txBody>
          <a:bodyPr wrap="square">
            <a:spAutoFit/>
          </a:bodyPr>
          <a:lstStyle/>
          <a:p>
            <a:endParaRPr lang="es-SV" sz="1320" dirty="0">
              <a:solidFill>
                <a:srgbClr val="000000"/>
              </a:solidFill>
              <a:latin typeface="Museo 100"/>
            </a:endParaRPr>
          </a:p>
          <a:p>
            <a:r>
              <a:rPr lang="es-SV" sz="1320" dirty="0">
                <a:solidFill>
                  <a:srgbClr val="000000"/>
                </a:solidFill>
                <a:latin typeface="Museo 100"/>
              </a:rPr>
              <a:t>a) Realizar identificación y colecta de germoplasma de variedades tradicionales que pueden considerarse como fuente de genes de interés den los programas de mejoramiento; </a:t>
            </a:r>
          </a:p>
          <a:p>
            <a:endParaRPr lang="es-SV" sz="1320" dirty="0">
              <a:solidFill>
                <a:srgbClr val="000000"/>
              </a:solidFill>
              <a:latin typeface="Museo 100"/>
            </a:endParaRPr>
          </a:p>
          <a:p>
            <a:r>
              <a:rPr lang="es-SV" sz="1320" dirty="0">
                <a:solidFill>
                  <a:srgbClr val="000000"/>
                </a:solidFill>
                <a:latin typeface="Museo 100"/>
              </a:rPr>
              <a:t>b) Conservar y evaluar ex situ los materiales colectados; </a:t>
            </a:r>
          </a:p>
          <a:p>
            <a:endParaRPr lang="es-SV" sz="1320" dirty="0">
              <a:solidFill>
                <a:srgbClr val="000000"/>
              </a:solidFill>
              <a:latin typeface="Museo 100"/>
            </a:endParaRPr>
          </a:p>
          <a:p>
            <a:r>
              <a:rPr lang="es-SV" sz="1320" dirty="0">
                <a:solidFill>
                  <a:srgbClr val="000000"/>
                </a:solidFill>
                <a:latin typeface="Museo 100"/>
              </a:rPr>
              <a:t>c) Documentar las accesiones con la información etnobotánica y georreferencial; </a:t>
            </a:r>
          </a:p>
          <a:p>
            <a:endParaRPr lang="es-SV" sz="1320" dirty="0">
              <a:solidFill>
                <a:srgbClr val="000000"/>
              </a:solidFill>
              <a:latin typeface="Museo 100"/>
            </a:endParaRPr>
          </a:p>
          <a:p>
            <a:r>
              <a:rPr lang="es-SV" sz="1320" dirty="0">
                <a:solidFill>
                  <a:srgbClr val="000000"/>
                </a:solidFill>
                <a:latin typeface="Museo 100"/>
              </a:rPr>
              <a:t>d) Realizar caracterización morfológica del germoplasma resguardado; </a:t>
            </a:r>
          </a:p>
          <a:p>
            <a:endParaRPr lang="es-SV" sz="1320" dirty="0">
              <a:solidFill>
                <a:srgbClr val="000000"/>
              </a:solidFill>
              <a:latin typeface="Museo 100"/>
            </a:endParaRPr>
          </a:p>
          <a:p>
            <a:r>
              <a:rPr lang="es-SV" sz="1320" dirty="0">
                <a:solidFill>
                  <a:srgbClr val="000000"/>
                </a:solidFill>
                <a:latin typeface="Museo 100"/>
              </a:rPr>
              <a:t>e) Efectuar caracterización ecográfica de los ambientes para las accesiones colectadas; </a:t>
            </a:r>
          </a:p>
          <a:p>
            <a:endParaRPr lang="es-SV" sz="1320" dirty="0">
              <a:solidFill>
                <a:srgbClr val="000000"/>
              </a:solidFill>
              <a:latin typeface="Museo 100"/>
            </a:endParaRPr>
          </a:p>
          <a:p>
            <a:r>
              <a:rPr lang="es-SV" sz="1320" dirty="0">
                <a:solidFill>
                  <a:srgbClr val="000000"/>
                </a:solidFill>
                <a:latin typeface="Museo 100"/>
              </a:rPr>
              <a:t>f) Promover la utilización del germoplasma resguardado a través de capacitaciones, giras técnicas, etc.; </a:t>
            </a:r>
          </a:p>
          <a:p>
            <a:endParaRPr lang="es-SV" sz="1320" dirty="0">
              <a:solidFill>
                <a:srgbClr val="000000"/>
              </a:solidFill>
              <a:latin typeface="Museo 100"/>
            </a:endParaRPr>
          </a:p>
          <a:p>
            <a:r>
              <a:rPr lang="es-SV" sz="1320" dirty="0">
                <a:solidFill>
                  <a:srgbClr val="000000"/>
                </a:solidFill>
                <a:latin typeface="Museo 100"/>
              </a:rPr>
              <a:t>g) Conservar los recursos fitogenéticos generados por la Institución fuera de uso, de uso presente y uso potencial en las mejores condiciones de viabilidad, vigor y pureza; </a:t>
            </a:r>
          </a:p>
          <a:p>
            <a:endParaRPr lang="es-SV" sz="1320" dirty="0">
              <a:solidFill>
                <a:srgbClr val="000000"/>
              </a:solidFill>
              <a:latin typeface="Museo 100"/>
            </a:endParaRPr>
          </a:p>
          <a:p>
            <a:r>
              <a:rPr lang="es-SV" sz="1320" dirty="0">
                <a:solidFill>
                  <a:srgbClr val="000000"/>
                </a:solidFill>
                <a:latin typeface="Museo 100"/>
              </a:rPr>
              <a:t>h) Incrementar y rejuvenecer aquellas especies que presenten porcentaje de germinación mejores de 80%; </a:t>
            </a:r>
          </a:p>
          <a:p>
            <a:endParaRPr lang="es-SV" sz="1320" dirty="0">
              <a:solidFill>
                <a:srgbClr val="000000"/>
              </a:solidFill>
              <a:latin typeface="Museo 100"/>
            </a:endParaRPr>
          </a:p>
          <a:p>
            <a:r>
              <a:rPr lang="es-SV" sz="1320" dirty="0">
                <a:solidFill>
                  <a:srgbClr val="000000"/>
                </a:solidFill>
                <a:latin typeface="Museo 100"/>
              </a:rPr>
              <a:t>i) Realizar establecimiento y mantenimiento de colecciones vivas de especies recalcitrantes; </a:t>
            </a:r>
          </a:p>
          <a:p>
            <a:endParaRPr lang="es-SV" sz="1320" dirty="0">
              <a:solidFill>
                <a:srgbClr val="000000"/>
              </a:solidFill>
              <a:latin typeface="Museo 100"/>
            </a:endParaRPr>
          </a:p>
          <a:p>
            <a:r>
              <a:rPr lang="es-SV" sz="1320" dirty="0">
                <a:solidFill>
                  <a:srgbClr val="000000"/>
                </a:solidFill>
                <a:latin typeface="Museo 100"/>
              </a:rPr>
              <a:t>j) Capacitar a productores, docentes y estudiantes sobre recursos genéticos; </a:t>
            </a:r>
          </a:p>
          <a:p>
            <a:endParaRPr lang="es-SV" sz="1320" dirty="0">
              <a:solidFill>
                <a:srgbClr val="000000"/>
              </a:solidFill>
              <a:latin typeface="Museo 100"/>
            </a:endParaRPr>
          </a:p>
          <a:p>
            <a:r>
              <a:rPr lang="es-SV" sz="1320" dirty="0">
                <a:solidFill>
                  <a:srgbClr val="000000"/>
                </a:solidFill>
                <a:latin typeface="Museo 100"/>
              </a:rPr>
              <a:t>k) Elaborar documentación técnica; </a:t>
            </a:r>
          </a:p>
          <a:p>
            <a:endParaRPr lang="es-SV" sz="1320" dirty="0">
              <a:solidFill>
                <a:srgbClr val="000000"/>
              </a:solidFill>
              <a:latin typeface="Museo 100"/>
            </a:endParaRPr>
          </a:p>
          <a:p>
            <a:r>
              <a:rPr lang="es-SV" sz="1320" dirty="0">
                <a:solidFill>
                  <a:srgbClr val="000000"/>
                </a:solidFill>
                <a:latin typeface="Museo 100"/>
              </a:rPr>
              <a:t>l) Formular y ejecutar protocolos de investigación.</a:t>
            </a:r>
          </a:p>
          <a:p>
            <a:endParaRPr lang="es-SV" sz="1320" dirty="0">
              <a:solidFill>
                <a:srgbClr val="000000"/>
              </a:solidFill>
              <a:latin typeface="Museo 100"/>
            </a:endParaRPr>
          </a:p>
          <a:p>
            <a:r>
              <a:rPr lang="es-SV" sz="1320" dirty="0">
                <a:solidFill>
                  <a:srgbClr val="000000"/>
                </a:solidFill>
                <a:latin typeface="Museo 100"/>
              </a:rPr>
              <a:t>Dos  mujeres- Dos hombre, jefa Inga. Aura Morales </a:t>
            </a:r>
          </a:p>
        </p:txBody>
      </p:sp>
      <p:pic>
        <p:nvPicPr>
          <p:cNvPr id="9" name="Imagen 8">
            <a:extLst>
              <a:ext uri="{FF2B5EF4-FFF2-40B4-BE49-F238E27FC236}">
                <a16:creationId xmlns:a16="http://schemas.microsoft.com/office/drawing/2014/main" id="{513396C5-E8C2-4EEE-98A6-21289F760157}"/>
              </a:ext>
            </a:extLst>
          </p:cNvPr>
          <p:cNvPicPr>
            <a:picLocks noChangeAspect="1"/>
          </p:cNvPicPr>
          <p:nvPr/>
        </p:nvPicPr>
        <p:blipFill rotWithShape="1">
          <a:blip r:embed="rId2">
            <a:extLst>
              <a:ext uri="{28A0092B-C50C-407E-A947-70E740481C1C}">
                <a14:useLocalDpi xmlns:a14="http://schemas.microsoft.com/office/drawing/2010/main" val="0"/>
              </a:ext>
            </a:extLst>
          </a:blip>
          <a:srcRect t="15120" b="34880"/>
          <a:stretch/>
        </p:blipFill>
        <p:spPr>
          <a:xfrm rot="20470372">
            <a:off x="8624401" y="1991893"/>
            <a:ext cx="3349154" cy="1323776"/>
          </a:xfrm>
          <a:prstGeom prst="rect">
            <a:avLst/>
          </a:prstGeom>
          <a:ln>
            <a:noFill/>
          </a:ln>
          <a:effectLst>
            <a:softEdge rad="112500"/>
          </a:effectLst>
        </p:spPr>
      </p:pic>
      <p:sp>
        <p:nvSpPr>
          <p:cNvPr id="10" name="CuadroTexto 9">
            <a:extLst>
              <a:ext uri="{FF2B5EF4-FFF2-40B4-BE49-F238E27FC236}">
                <a16:creationId xmlns:a16="http://schemas.microsoft.com/office/drawing/2014/main" id="{07B0359C-2269-4516-B9D3-17B1427AB897}"/>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8789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B3B5FE-CF94-4DB7-A86D-402AAE8B5324}"/>
              </a:ext>
            </a:extLst>
          </p:cNvPr>
          <p:cNvPicPr>
            <a:picLocks noChangeAspect="1"/>
          </p:cNvPicPr>
          <p:nvPr/>
        </p:nvPicPr>
        <p:blipFill>
          <a:blip r:embed="rId2"/>
          <a:stretch>
            <a:fillRect/>
          </a:stretch>
        </p:blipFill>
        <p:spPr>
          <a:xfrm>
            <a:off x="8939219" y="3698999"/>
            <a:ext cx="2023533" cy="2170420"/>
          </a:xfrm>
          <a:prstGeom prst="rect">
            <a:avLst/>
          </a:prstGeom>
          <a:effectLst>
            <a:reflection blurRad="6350" stA="52000" endA="300" endPos="35000" dir="5400000" sy="-100000" algn="bl" rotWithShape="0"/>
          </a:effectLst>
        </p:spPr>
      </p:pic>
      <p:sp>
        <p:nvSpPr>
          <p:cNvPr id="2" name="Título 1">
            <a:extLst>
              <a:ext uri="{FF2B5EF4-FFF2-40B4-BE49-F238E27FC236}">
                <a16:creationId xmlns:a16="http://schemas.microsoft.com/office/drawing/2014/main" id="{EB622A44-ACA6-4A12-89D2-0CB897FA1209}"/>
              </a:ext>
            </a:extLst>
          </p:cNvPr>
          <p:cNvSpPr>
            <a:spLocks noGrp="1"/>
          </p:cNvSpPr>
          <p:nvPr>
            <p:ph type="title"/>
          </p:nvPr>
        </p:nvSpPr>
        <p:spPr>
          <a:xfrm>
            <a:off x="1647121" y="71826"/>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           Programas de Investigación</a:t>
            </a:r>
          </a:p>
        </p:txBody>
      </p:sp>
      <p:sp>
        <p:nvSpPr>
          <p:cNvPr id="3" name="Marcador de contenido 2">
            <a:extLst>
              <a:ext uri="{FF2B5EF4-FFF2-40B4-BE49-F238E27FC236}">
                <a16:creationId xmlns:a16="http://schemas.microsoft.com/office/drawing/2014/main" id="{FFA2169D-F1F4-4C2D-AA87-9D1B9884AD66}"/>
              </a:ext>
            </a:extLst>
          </p:cNvPr>
          <p:cNvSpPr>
            <a:spLocks noGrp="1"/>
          </p:cNvSpPr>
          <p:nvPr>
            <p:ph idx="1"/>
          </p:nvPr>
        </p:nvSpPr>
        <p:spPr>
          <a:xfrm>
            <a:off x="1524373" y="1247712"/>
            <a:ext cx="10667627" cy="4566245"/>
          </a:xfrm>
        </p:spPr>
        <p:txBody>
          <a:bodyPr>
            <a:normAutofit fontScale="85000" lnSpcReduction="10000"/>
          </a:bodyPr>
          <a:lstStyle/>
          <a:p>
            <a:pPr algn="just">
              <a:lnSpc>
                <a:spcPct val="150000"/>
              </a:lnSpc>
            </a:pPr>
            <a:r>
              <a:rPr lang="es-SV" sz="1680" dirty="0">
                <a:latin typeface="Museo 100"/>
              </a:rPr>
              <a:t>Objetivo: </a:t>
            </a:r>
          </a:p>
          <a:p>
            <a:pPr algn="just">
              <a:lnSpc>
                <a:spcPct val="150000"/>
              </a:lnSpc>
            </a:pPr>
            <a:r>
              <a:rPr lang="es-SV" sz="1680" dirty="0">
                <a:latin typeface="Museo 100"/>
              </a:rPr>
              <a:t>Generar tecnología que mejore la rentabilidad en los cultivos de frutales, hortalizas y granos básicos, fomentando la diversificación en forma sostenible y competitiva en los mercados nacionales e internacionales, bajo el enfoque de cadena agro productiva. </a:t>
            </a:r>
          </a:p>
          <a:p>
            <a:pPr algn="just">
              <a:lnSpc>
                <a:spcPct val="150000"/>
              </a:lnSpc>
            </a:pPr>
            <a:r>
              <a:rPr lang="es-SV" sz="1680" dirty="0">
                <a:latin typeface="Museo 100"/>
              </a:rPr>
              <a:t>Funciones: </a:t>
            </a:r>
          </a:p>
          <a:p>
            <a:pPr algn="just">
              <a:lnSpc>
                <a:spcPct val="150000"/>
              </a:lnSpc>
            </a:pPr>
            <a:r>
              <a:rPr lang="es-SV" sz="1680" dirty="0">
                <a:latin typeface="Museo 100"/>
              </a:rPr>
              <a:t>a) Coordinar las actividades de investigación en relación con otras organizaciones que operan en el Sector Agropecuario y Forestal</a:t>
            </a:r>
          </a:p>
          <a:p>
            <a:pPr algn="just">
              <a:lnSpc>
                <a:spcPct val="150000"/>
              </a:lnSpc>
            </a:pPr>
            <a:r>
              <a:rPr lang="es-SV" sz="1680" dirty="0">
                <a:latin typeface="Museo 100"/>
              </a:rPr>
              <a:t>b) Asesorar a los responsables de los programas específicos de investigación y a los investigadores, en el diseño e implementación de los proyectos y ensayos</a:t>
            </a:r>
          </a:p>
          <a:p>
            <a:pPr algn="just">
              <a:lnSpc>
                <a:spcPct val="150000"/>
              </a:lnSpc>
            </a:pPr>
            <a:r>
              <a:rPr lang="es-SV" sz="1680" dirty="0">
                <a:latin typeface="Museo 100"/>
              </a:rPr>
              <a:t>c) Gestionar el apoyo logístico al personal técnico investigador</a:t>
            </a:r>
          </a:p>
          <a:p>
            <a:pPr algn="just">
              <a:lnSpc>
                <a:spcPct val="150000"/>
              </a:lnSpc>
            </a:pPr>
            <a:r>
              <a:rPr lang="es-SV" sz="1680" dirty="0">
                <a:latin typeface="Museo 100"/>
              </a:rPr>
              <a:t>d) Dar seguimiento técnico a las actividades de investigación y extensión del programa</a:t>
            </a:r>
          </a:p>
          <a:p>
            <a:pPr algn="just">
              <a:lnSpc>
                <a:spcPct val="150000"/>
              </a:lnSpc>
            </a:pPr>
            <a:r>
              <a:rPr lang="es-SV" sz="1680" dirty="0">
                <a:latin typeface="Museo 100"/>
              </a:rPr>
              <a:t>e) Proponer a la Gerencia de Investigación, temas prioritarios de investigación</a:t>
            </a:r>
          </a:p>
          <a:p>
            <a:pPr algn="just">
              <a:lnSpc>
                <a:spcPct val="150000"/>
              </a:lnSpc>
            </a:pPr>
            <a:r>
              <a:rPr lang="es-SV" sz="1680" dirty="0">
                <a:latin typeface="Museo 100"/>
              </a:rPr>
              <a:t> f) Asesorar a la Gerencia de Investigación en actividades concernientes a generación de tecnología. </a:t>
            </a:r>
          </a:p>
        </p:txBody>
      </p:sp>
      <p:sp>
        <p:nvSpPr>
          <p:cNvPr id="11" name="CuadroTexto 10">
            <a:extLst>
              <a:ext uri="{FF2B5EF4-FFF2-40B4-BE49-F238E27FC236}">
                <a16:creationId xmlns:a16="http://schemas.microsoft.com/office/drawing/2014/main" id="{CB9A3A3D-8E29-490C-9A88-426F75B6FB2D}"/>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7585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41ABC0-D407-418C-8C6F-9D34915E09FE}"/>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0" name="Imagen 9">
            <a:extLst>
              <a:ext uri="{FF2B5EF4-FFF2-40B4-BE49-F238E27FC236}">
                <a16:creationId xmlns:a16="http://schemas.microsoft.com/office/drawing/2014/main" id="{1D647621-63BD-4496-96E2-5B2C66ACC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02" y="4869036"/>
            <a:ext cx="3646434" cy="1988965"/>
          </a:xfrm>
          <a:prstGeom prst="rect">
            <a:avLst/>
          </a:prstGeom>
          <a:ln>
            <a:noFill/>
          </a:ln>
          <a:effectLst>
            <a:softEdge rad="112500"/>
          </a:effectLst>
        </p:spPr>
      </p:pic>
      <p:sp>
        <p:nvSpPr>
          <p:cNvPr id="2" name="Título 1">
            <a:extLst>
              <a:ext uri="{FF2B5EF4-FFF2-40B4-BE49-F238E27FC236}">
                <a16:creationId xmlns:a16="http://schemas.microsoft.com/office/drawing/2014/main" id="{D3E84D0D-C0A8-4DA9-9283-7D1EEB3DDC6D}"/>
              </a:ext>
            </a:extLst>
          </p:cNvPr>
          <p:cNvSpPr>
            <a:spLocks noGrp="1"/>
          </p:cNvSpPr>
          <p:nvPr>
            <p:ph type="title"/>
          </p:nvPr>
        </p:nvSpPr>
        <p:spPr>
          <a:xfrm>
            <a:off x="1550264" y="-9998"/>
            <a:ext cx="10282742" cy="1143000"/>
          </a:xfrm>
        </p:spPr>
        <p:txBody>
          <a:bodyPr/>
          <a:lstStyle/>
          <a:p>
            <a:pPr algn="l"/>
            <a:r>
              <a:rPr lang="es-SV" dirty="0">
                <a:effectLst>
                  <a:outerShdw blurRad="50800" dist="38100" dir="2700000" algn="tl" rotWithShape="0">
                    <a:prstClr val="black">
                      <a:alpha val="40000"/>
                    </a:prstClr>
                  </a:outerShdw>
                </a:effectLst>
                <a:latin typeface="Bembo Std"/>
              </a:rPr>
              <a:t>          Granos básicos</a:t>
            </a:r>
          </a:p>
        </p:txBody>
      </p:sp>
      <p:sp>
        <p:nvSpPr>
          <p:cNvPr id="3" name="Rectángulo 2">
            <a:extLst>
              <a:ext uri="{FF2B5EF4-FFF2-40B4-BE49-F238E27FC236}">
                <a16:creationId xmlns:a16="http://schemas.microsoft.com/office/drawing/2014/main" id="{56CB5C49-2901-4825-8F33-CBDC782A78E8}"/>
              </a:ext>
            </a:extLst>
          </p:cNvPr>
          <p:cNvSpPr/>
          <p:nvPr/>
        </p:nvSpPr>
        <p:spPr>
          <a:xfrm>
            <a:off x="1452191" y="1302265"/>
            <a:ext cx="10023514" cy="757130"/>
          </a:xfrm>
          <a:prstGeom prst="rect">
            <a:avLst/>
          </a:prstGeom>
        </p:spPr>
        <p:txBody>
          <a:bodyPr wrap="square">
            <a:spAutoFit/>
          </a:bodyPr>
          <a:lstStyle/>
          <a:p>
            <a:r>
              <a:rPr lang="es-SV" sz="1440" b="1" dirty="0">
                <a:solidFill>
                  <a:srgbClr val="000000"/>
                </a:solidFill>
                <a:latin typeface="Museo 100"/>
              </a:rPr>
              <a:t>Objetivo: </a:t>
            </a:r>
            <a:endParaRPr lang="es-SV" sz="1440" dirty="0">
              <a:solidFill>
                <a:srgbClr val="000000"/>
              </a:solidFill>
              <a:latin typeface="Museo 100"/>
            </a:endParaRPr>
          </a:p>
          <a:p>
            <a:r>
              <a:rPr lang="es-SV" sz="1440" dirty="0">
                <a:solidFill>
                  <a:srgbClr val="000000"/>
                </a:solidFill>
                <a:latin typeface="Museo 100"/>
              </a:rPr>
              <a:t>Contribuir a la seguridad alimentaria mediante la generación de tecnologías que aumenten la producción y productividad de los granos básicos de El Salvador. </a:t>
            </a:r>
            <a:endParaRPr lang="es-SV" sz="1440" dirty="0">
              <a:latin typeface="Museo 100"/>
            </a:endParaRPr>
          </a:p>
        </p:txBody>
      </p:sp>
      <p:sp>
        <p:nvSpPr>
          <p:cNvPr id="4" name="Rectángulo 3">
            <a:extLst>
              <a:ext uri="{FF2B5EF4-FFF2-40B4-BE49-F238E27FC236}">
                <a16:creationId xmlns:a16="http://schemas.microsoft.com/office/drawing/2014/main" id="{44A8012B-E49D-40DC-B349-CA3E70A64DC9}"/>
              </a:ext>
            </a:extLst>
          </p:cNvPr>
          <p:cNvSpPr/>
          <p:nvPr/>
        </p:nvSpPr>
        <p:spPr>
          <a:xfrm>
            <a:off x="1550264" y="1932848"/>
            <a:ext cx="10305926" cy="5872376"/>
          </a:xfrm>
          <a:prstGeom prst="rect">
            <a:avLst/>
          </a:prstGeom>
        </p:spPr>
        <p:txBody>
          <a:bodyPr wrap="square" numCol="2">
            <a:spAutoFit/>
          </a:bodyPr>
          <a:lstStyle/>
          <a:p>
            <a:endParaRPr lang="es-SV" sz="1440" dirty="0">
              <a:solidFill>
                <a:srgbClr val="000000"/>
              </a:solidFill>
              <a:latin typeface="Museo 100"/>
            </a:endParaRPr>
          </a:p>
          <a:p>
            <a:r>
              <a:rPr lang="es-SV" sz="1440" dirty="0">
                <a:solidFill>
                  <a:srgbClr val="000000"/>
                </a:solidFill>
                <a:latin typeface="Museo 100"/>
              </a:rPr>
              <a:t>a) Realizar diagnósticos sobre la problemática en cultivos de granos básicos (maíz, frijol, arroz y sorgo); </a:t>
            </a:r>
          </a:p>
          <a:p>
            <a:endParaRPr lang="es-SV" sz="1440" dirty="0">
              <a:solidFill>
                <a:srgbClr val="000000"/>
              </a:solidFill>
              <a:latin typeface="Museo 100"/>
            </a:endParaRPr>
          </a:p>
          <a:p>
            <a:r>
              <a:rPr lang="es-SV" sz="1440" dirty="0">
                <a:solidFill>
                  <a:srgbClr val="000000"/>
                </a:solidFill>
                <a:latin typeface="Museo 100"/>
              </a:rPr>
              <a:t>b) Planificar y ejecutar protocolos de investigación mediante la apelación del método científico; </a:t>
            </a:r>
          </a:p>
          <a:p>
            <a:endParaRPr lang="es-SV" sz="1440" dirty="0">
              <a:solidFill>
                <a:srgbClr val="000000"/>
              </a:solidFill>
              <a:latin typeface="Museo 100"/>
            </a:endParaRPr>
          </a:p>
          <a:p>
            <a:r>
              <a:rPr lang="es-SV" sz="1440" dirty="0">
                <a:solidFill>
                  <a:srgbClr val="000000"/>
                </a:solidFill>
                <a:latin typeface="Museo 100"/>
              </a:rPr>
              <a:t>c) Elaborar informes técnicos de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d) Elaborar guías, costos de producción y documentos técnicos de los cultivos de granos básicos; </a:t>
            </a:r>
          </a:p>
          <a:p>
            <a:endParaRPr lang="es-SV" sz="1440" dirty="0">
              <a:solidFill>
                <a:srgbClr val="000000"/>
              </a:solidFill>
              <a:latin typeface="Museo 100"/>
            </a:endParaRPr>
          </a:p>
          <a:p>
            <a:r>
              <a:rPr lang="es-SV" sz="1440" dirty="0">
                <a:solidFill>
                  <a:srgbClr val="000000"/>
                </a:solidFill>
                <a:latin typeface="Museo 100"/>
              </a:rPr>
              <a:t>e) Impartir capacitaciones técnicas; </a:t>
            </a:r>
          </a:p>
          <a:p>
            <a:endParaRPr lang="es-SV" sz="1440" dirty="0">
              <a:solidFill>
                <a:srgbClr val="000000"/>
              </a:solidFill>
              <a:latin typeface="Museo 100"/>
            </a:endParaRPr>
          </a:p>
          <a:p>
            <a:r>
              <a:rPr lang="es-SV" sz="1440" dirty="0">
                <a:solidFill>
                  <a:srgbClr val="000000"/>
                </a:solidFill>
                <a:latin typeface="Museo 100"/>
              </a:rPr>
              <a:t>f) Brindar asistencia técnica, cuando sea requerida; </a:t>
            </a:r>
          </a:p>
          <a:p>
            <a:endParaRPr lang="es-SV" sz="1440" dirty="0">
              <a:solidFill>
                <a:srgbClr val="000000"/>
              </a:solidFill>
              <a:latin typeface="Museo 100"/>
            </a:endParaRPr>
          </a:p>
          <a:p>
            <a:r>
              <a:rPr lang="es-SV" sz="1440" dirty="0">
                <a:solidFill>
                  <a:srgbClr val="000000"/>
                </a:solidFill>
                <a:latin typeface="Museo 100"/>
              </a:rPr>
              <a:t>g) Atender problemas especiales en fincas de productores en apoyo a extensionistas; </a:t>
            </a:r>
          </a:p>
          <a:p>
            <a:endParaRPr lang="es-419" sz="1440" dirty="0">
              <a:solidFill>
                <a:srgbClr val="000000"/>
              </a:solidFill>
              <a:latin typeface="Museo 100"/>
            </a:endParaRPr>
          </a:p>
          <a:p>
            <a:r>
              <a:rPr lang="es-419" sz="1440" dirty="0">
                <a:solidFill>
                  <a:srgbClr val="000000"/>
                </a:solidFill>
                <a:latin typeface="Museo 100"/>
              </a:rPr>
              <a:t>una  mujer- diez hombres, Jefe Ing. Lauro Alarcón</a:t>
            </a:r>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r>
              <a:rPr lang="es-SV" sz="1440" dirty="0">
                <a:solidFill>
                  <a:srgbClr val="000000"/>
                </a:solidFill>
                <a:latin typeface="Museo 100"/>
              </a:rPr>
              <a:t>h) Elaborar recomendaciones; </a:t>
            </a:r>
          </a:p>
          <a:p>
            <a:endParaRPr lang="es-SV" sz="1440" dirty="0">
              <a:solidFill>
                <a:srgbClr val="000000"/>
              </a:solidFill>
              <a:latin typeface="Museo 100"/>
            </a:endParaRPr>
          </a:p>
          <a:p>
            <a:r>
              <a:rPr lang="es-SV" sz="1440" dirty="0">
                <a:solidFill>
                  <a:srgbClr val="000000"/>
                </a:solidFill>
                <a:latin typeface="Museo 100"/>
              </a:rPr>
              <a:t>i) Apoyar cualquier acción, que sea demandada por la Institución; </a:t>
            </a:r>
          </a:p>
          <a:p>
            <a:endParaRPr lang="es-SV" sz="1440" dirty="0">
              <a:solidFill>
                <a:srgbClr val="000000"/>
              </a:solidFill>
              <a:latin typeface="Museo 100"/>
            </a:endParaRPr>
          </a:p>
          <a:p>
            <a:r>
              <a:rPr lang="es-SV" sz="1440" dirty="0">
                <a:solidFill>
                  <a:srgbClr val="000000"/>
                </a:solidFill>
                <a:latin typeface="Museo 100"/>
              </a:rPr>
              <a:t>j) Presentar los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k) Elaborar memoria de resultados de investigación en granos básicos; </a:t>
            </a:r>
          </a:p>
          <a:p>
            <a:endParaRPr lang="es-SV" sz="1440" dirty="0">
              <a:solidFill>
                <a:srgbClr val="000000"/>
              </a:solidFill>
              <a:latin typeface="Museo 100"/>
            </a:endParaRPr>
          </a:p>
          <a:p>
            <a:r>
              <a:rPr lang="es-SV" sz="1440" dirty="0">
                <a:solidFill>
                  <a:srgbClr val="000000"/>
                </a:solidFill>
                <a:latin typeface="Museo 100"/>
              </a:rPr>
              <a:t>l) Asesorar a las autoridades del CENTA en temas de granos básicos; </a:t>
            </a:r>
          </a:p>
          <a:p>
            <a:endParaRPr lang="es-SV" sz="1440" dirty="0">
              <a:solidFill>
                <a:srgbClr val="000000"/>
              </a:solidFill>
              <a:latin typeface="Museo 100"/>
            </a:endParaRPr>
          </a:p>
          <a:p>
            <a:r>
              <a:rPr lang="es-SV" sz="1440" dirty="0">
                <a:solidFill>
                  <a:srgbClr val="000000"/>
                </a:solidFill>
                <a:latin typeface="Museo 100"/>
              </a:rPr>
              <a:t>m) Elaborar artículos científicos de las investigaciones realizadas en granos básicos. </a:t>
            </a:r>
          </a:p>
        </p:txBody>
      </p:sp>
      <p:sp>
        <p:nvSpPr>
          <p:cNvPr id="11" name="CuadroTexto 10">
            <a:extLst>
              <a:ext uri="{FF2B5EF4-FFF2-40B4-BE49-F238E27FC236}">
                <a16:creationId xmlns:a16="http://schemas.microsoft.com/office/drawing/2014/main" id="{0011ECC5-28E6-4612-B7B8-36FC4E27D201}"/>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12" name="11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4927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0AAA3-BF22-4139-8136-A3A8052DD8CD}"/>
              </a:ext>
            </a:extLst>
          </p:cNvPr>
          <p:cNvSpPr>
            <a:spLocks noGrp="1"/>
          </p:cNvSpPr>
          <p:nvPr>
            <p:ph type="title"/>
          </p:nvPr>
        </p:nvSpPr>
        <p:spPr>
          <a:xfrm>
            <a:off x="1570723" y="86145"/>
            <a:ext cx="10282742" cy="1143000"/>
          </a:xfrm>
        </p:spPr>
        <p:txBody>
          <a:bodyPr/>
          <a:lstStyle/>
          <a:p>
            <a:pPr algn="l"/>
            <a:r>
              <a:rPr lang="es-SV" dirty="0">
                <a:effectLst>
                  <a:outerShdw blurRad="50800" dist="38100" dir="2700000" algn="tl" rotWithShape="0">
                    <a:prstClr val="black">
                      <a:alpha val="40000"/>
                    </a:prstClr>
                  </a:outerShdw>
                </a:effectLst>
                <a:latin typeface="Bembo Std"/>
              </a:rPr>
              <a:t>                 Hortalizas </a:t>
            </a:r>
          </a:p>
        </p:txBody>
      </p:sp>
      <p:sp>
        <p:nvSpPr>
          <p:cNvPr id="6" name="Rectángulo 5">
            <a:extLst>
              <a:ext uri="{FF2B5EF4-FFF2-40B4-BE49-F238E27FC236}">
                <a16:creationId xmlns:a16="http://schemas.microsoft.com/office/drawing/2014/main" id="{8745C881-3A69-4CA2-A29D-5E1582826F11}"/>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5" name="Rectángulo 4">
            <a:extLst>
              <a:ext uri="{FF2B5EF4-FFF2-40B4-BE49-F238E27FC236}">
                <a16:creationId xmlns:a16="http://schemas.microsoft.com/office/drawing/2014/main" id="{E8415A5B-55AD-4A95-904B-E487180A6390}"/>
              </a:ext>
            </a:extLst>
          </p:cNvPr>
          <p:cNvSpPr/>
          <p:nvPr/>
        </p:nvSpPr>
        <p:spPr>
          <a:xfrm>
            <a:off x="1462012" y="1070382"/>
            <a:ext cx="9591466" cy="757130"/>
          </a:xfrm>
          <a:prstGeom prst="rect">
            <a:avLst/>
          </a:prstGeom>
        </p:spPr>
        <p:txBody>
          <a:bodyPr wrap="square">
            <a:spAutoFit/>
          </a:bodyPr>
          <a:lstStyle/>
          <a:p>
            <a:pPr algn="just"/>
            <a:r>
              <a:rPr lang="es-SV" sz="1440" dirty="0">
                <a:latin typeface="Museo 100"/>
              </a:rPr>
              <a:t>Objetivo:</a:t>
            </a:r>
          </a:p>
          <a:p>
            <a:pPr algn="just"/>
            <a:r>
              <a:rPr lang="es-SV" sz="1440" dirty="0">
                <a:latin typeface="Museo 100"/>
              </a:rPr>
              <a:t>Poner a disposición de los productores de El Salvador, tecnologías relacionadas a la producción de hortalizas, tanto en condiciones de campo abierto como de agricultura protegida.</a:t>
            </a:r>
          </a:p>
        </p:txBody>
      </p:sp>
      <p:sp>
        <p:nvSpPr>
          <p:cNvPr id="10" name="Rectángulo 9">
            <a:extLst>
              <a:ext uri="{FF2B5EF4-FFF2-40B4-BE49-F238E27FC236}">
                <a16:creationId xmlns:a16="http://schemas.microsoft.com/office/drawing/2014/main" id="{6FD4BE92-1E71-46B4-AEAE-31E25A34FB10}"/>
              </a:ext>
            </a:extLst>
          </p:cNvPr>
          <p:cNvSpPr/>
          <p:nvPr/>
        </p:nvSpPr>
        <p:spPr>
          <a:xfrm>
            <a:off x="1462012" y="1764060"/>
            <a:ext cx="10023514" cy="5029069"/>
          </a:xfrm>
          <a:prstGeom prst="rect">
            <a:avLst/>
          </a:prstGeom>
        </p:spPr>
        <p:txBody>
          <a:bodyPr wrap="square">
            <a:spAutoFit/>
          </a:bodyPr>
          <a:lstStyle/>
          <a:p>
            <a:pPr algn="just"/>
            <a:r>
              <a:rPr lang="es-SV" sz="1440" dirty="0">
                <a:solidFill>
                  <a:srgbClr val="000000"/>
                </a:solidFill>
                <a:latin typeface="Museo 100"/>
              </a:rPr>
              <a:t>a) Generar, capturar y validar tecnologías relacionadas a la producción de hortalizas adaptadas a las condiciones nacionales; </a:t>
            </a:r>
          </a:p>
          <a:p>
            <a:pPr algn="just"/>
            <a:endParaRPr lang="es-SV" sz="800" dirty="0">
              <a:solidFill>
                <a:srgbClr val="000000"/>
              </a:solidFill>
              <a:latin typeface="Museo 100"/>
            </a:endParaRPr>
          </a:p>
          <a:p>
            <a:pPr algn="just"/>
            <a:r>
              <a:rPr lang="es-SV" sz="1440" dirty="0">
                <a:solidFill>
                  <a:srgbClr val="000000"/>
                </a:solidFill>
                <a:latin typeface="Museo 100"/>
              </a:rPr>
              <a:t>b) Redactar documentos técnicos sobre producción de hortalizas, dirigidos a proveer información a productores, profesionales y estudiantes de agricultura y afines; </a:t>
            </a:r>
          </a:p>
          <a:p>
            <a:pPr algn="just"/>
            <a:endParaRPr lang="es-SV" sz="900" dirty="0">
              <a:solidFill>
                <a:srgbClr val="000000"/>
              </a:solidFill>
              <a:latin typeface="Museo 100"/>
            </a:endParaRPr>
          </a:p>
          <a:p>
            <a:pPr algn="just"/>
            <a:r>
              <a:rPr lang="es-SV" sz="1440" dirty="0">
                <a:solidFill>
                  <a:srgbClr val="000000"/>
                </a:solidFill>
                <a:latin typeface="Museo 100"/>
              </a:rPr>
              <a:t>c) Capacitar a profesionales del agro en las tecnologías disponibles sobre la producción de hortalizas; </a:t>
            </a:r>
          </a:p>
          <a:p>
            <a:pPr algn="just"/>
            <a:endParaRPr lang="es-SV" sz="800" dirty="0">
              <a:solidFill>
                <a:srgbClr val="000000"/>
              </a:solidFill>
              <a:latin typeface="Museo 100"/>
            </a:endParaRPr>
          </a:p>
          <a:p>
            <a:pPr algn="just"/>
            <a:r>
              <a:rPr lang="es-SV" sz="1440" dirty="0">
                <a:solidFill>
                  <a:srgbClr val="000000"/>
                </a:solidFill>
                <a:latin typeface="Museo 100"/>
              </a:rPr>
              <a:t>d) Colaborar con técnicos de CENTA en la capacitación de productores; </a:t>
            </a:r>
          </a:p>
          <a:p>
            <a:pPr algn="just"/>
            <a:endParaRPr lang="es-SV" sz="900" dirty="0">
              <a:solidFill>
                <a:srgbClr val="000000"/>
              </a:solidFill>
              <a:latin typeface="Museo 100"/>
            </a:endParaRPr>
          </a:p>
          <a:p>
            <a:pPr algn="just"/>
            <a:r>
              <a:rPr lang="es-SV" sz="1440" dirty="0">
                <a:solidFill>
                  <a:srgbClr val="000000"/>
                </a:solidFill>
                <a:latin typeface="Museo 100"/>
              </a:rPr>
              <a:t>e) Ejecutar investigación y/o capacitación en producción de hortalizas, en conjunto con proyectos de procedentes de la cooperación internacional; </a:t>
            </a:r>
          </a:p>
          <a:p>
            <a:pPr algn="just"/>
            <a:endParaRPr lang="es-SV" sz="800" dirty="0">
              <a:solidFill>
                <a:srgbClr val="000000"/>
              </a:solidFill>
              <a:latin typeface="Museo 100"/>
            </a:endParaRPr>
          </a:p>
          <a:p>
            <a:pPr algn="just"/>
            <a:r>
              <a:rPr lang="es-SV" sz="1440" dirty="0">
                <a:solidFill>
                  <a:srgbClr val="000000"/>
                </a:solidFill>
                <a:latin typeface="Museo 100"/>
              </a:rPr>
              <a:t>f) Colaborar con instituciones nacionales en la planeación y ejecución de proyectos de desarrollo rural relacionados a la producción de hortalizas; </a:t>
            </a:r>
          </a:p>
          <a:p>
            <a:pPr algn="just"/>
            <a:endParaRPr lang="es-SV" sz="900" dirty="0">
              <a:solidFill>
                <a:srgbClr val="000000"/>
              </a:solidFill>
              <a:latin typeface="Museo 100"/>
            </a:endParaRPr>
          </a:p>
          <a:p>
            <a:pPr algn="just"/>
            <a:r>
              <a:rPr lang="es-SV" sz="1440" dirty="0">
                <a:solidFill>
                  <a:srgbClr val="000000"/>
                </a:solidFill>
                <a:latin typeface="Museo 100"/>
              </a:rPr>
              <a:t>g) Asesorar a las autoridades de CENTA y otros organismos, en temas concernientes a la producción de hortalizas a nivel nacional; </a:t>
            </a:r>
          </a:p>
          <a:p>
            <a:pPr algn="just"/>
            <a:endParaRPr lang="es-SV" sz="700" dirty="0">
              <a:solidFill>
                <a:srgbClr val="000000"/>
              </a:solidFill>
              <a:latin typeface="Museo 100"/>
            </a:endParaRPr>
          </a:p>
          <a:p>
            <a:pPr algn="just"/>
            <a:r>
              <a:rPr lang="es-SV" sz="1440" dirty="0">
                <a:solidFill>
                  <a:srgbClr val="000000"/>
                </a:solidFill>
                <a:latin typeface="Museo 100"/>
              </a:rPr>
              <a:t>h) Realizar diagnóstico de la problemática en hortalizas; </a:t>
            </a:r>
          </a:p>
          <a:p>
            <a:pPr algn="just"/>
            <a:endParaRPr lang="es-SV" sz="900" dirty="0">
              <a:solidFill>
                <a:srgbClr val="000000"/>
              </a:solidFill>
              <a:latin typeface="Museo 100"/>
            </a:endParaRPr>
          </a:p>
          <a:p>
            <a:pPr algn="just"/>
            <a:r>
              <a:rPr lang="es-SV" sz="1440" dirty="0">
                <a:solidFill>
                  <a:srgbClr val="000000"/>
                </a:solidFill>
                <a:latin typeface="Museo 100"/>
              </a:rPr>
              <a:t>i) Presentar los resultados de investigaciones de hortalizas; </a:t>
            </a:r>
          </a:p>
          <a:p>
            <a:pPr algn="just"/>
            <a:endParaRPr lang="es-SV" sz="900" dirty="0">
              <a:solidFill>
                <a:srgbClr val="000000"/>
              </a:solidFill>
              <a:latin typeface="Museo 100"/>
            </a:endParaRPr>
          </a:p>
          <a:p>
            <a:pPr algn="just"/>
            <a:r>
              <a:rPr lang="es-SV" sz="1440" dirty="0">
                <a:solidFill>
                  <a:srgbClr val="000000"/>
                </a:solidFill>
                <a:latin typeface="Museo 100"/>
              </a:rPr>
              <a:t>j) Elaborar artículos científicos de las investigaciones realizadas en hortalizas.</a:t>
            </a:r>
          </a:p>
          <a:p>
            <a:pPr algn="just"/>
            <a:endParaRPr lang="es-SV" sz="1440" dirty="0">
              <a:solidFill>
                <a:srgbClr val="000000"/>
              </a:solidFill>
              <a:latin typeface="Museo 100"/>
            </a:endParaRPr>
          </a:p>
          <a:p>
            <a:pPr algn="just"/>
            <a:r>
              <a:rPr lang="es-SV" sz="1440" dirty="0">
                <a:solidFill>
                  <a:srgbClr val="000000"/>
                </a:solidFill>
                <a:latin typeface="Museo 100"/>
              </a:rPr>
              <a:t>Dos  mujeres siete  hombres- Jefe Ing. Luis Alfonso Arévalo </a:t>
            </a:r>
          </a:p>
        </p:txBody>
      </p:sp>
      <p:pic>
        <p:nvPicPr>
          <p:cNvPr id="14" name="Imagen 13">
            <a:extLst>
              <a:ext uri="{FF2B5EF4-FFF2-40B4-BE49-F238E27FC236}">
                <a16:creationId xmlns:a16="http://schemas.microsoft.com/office/drawing/2014/main" id="{1E6C4380-6CD7-4B5A-964B-DB3C93BEF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899" y="3785423"/>
            <a:ext cx="4793200" cy="3256181"/>
          </a:xfrm>
          <a:prstGeom prst="rect">
            <a:avLst/>
          </a:prstGeom>
          <a:ln>
            <a:noFill/>
          </a:ln>
          <a:effectLst>
            <a:softEdge rad="112500"/>
          </a:effectLst>
        </p:spPr>
      </p:pic>
      <p:sp>
        <p:nvSpPr>
          <p:cNvPr id="11" name="CuadroTexto 10">
            <a:extLst>
              <a:ext uri="{FF2B5EF4-FFF2-40B4-BE49-F238E27FC236}">
                <a16:creationId xmlns:a16="http://schemas.microsoft.com/office/drawing/2014/main" id="{8AE0C5F6-55B2-4037-99EF-396DB89E539B}"/>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12" name="11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8866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EF6D2-5BF2-4B13-B18D-0BD23632AF38}"/>
              </a:ext>
            </a:extLst>
          </p:cNvPr>
          <p:cNvSpPr>
            <a:spLocks noGrp="1"/>
          </p:cNvSpPr>
          <p:nvPr>
            <p:ph type="title"/>
          </p:nvPr>
        </p:nvSpPr>
        <p:spPr>
          <a:xfrm>
            <a:off x="1548496" y="30255"/>
            <a:ext cx="10282742" cy="1143000"/>
          </a:xfrm>
        </p:spPr>
        <p:txBody>
          <a:bodyPr/>
          <a:lstStyle/>
          <a:p>
            <a:pPr algn="l"/>
            <a:r>
              <a:rPr lang="es-SV" dirty="0">
                <a:effectLst>
                  <a:outerShdw blurRad="50800" dist="38100" dir="2700000" algn="tl" rotWithShape="0">
                    <a:prstClr val="black">
                      <a:alpha val="40000"/>
                    </a:prstClr>
                  </a:outerShdw>
                </a:effectLst>
                <a:latin typeface="Bembo Std"/>
              </a:rPr>
              <a:t>          Frutales y Cacao </a:t>
            </a:r>
          </a:p>
        </p:txBody>
      </p:sp>
      <p:sp>
        <p:nvSpPr>
          <p:cNvPr id="12" name="CuadroTexto 11">
            <a:extLst>
              <a:ext uri="{FF2B5EF4-FFF2-40B4-BE49-F238E27FC236}">
                <a16:creationId xmlns:a16="http://schemas.microsoft.com/office/drawing/2014/main" id="{5AB63232-380E-4470-B5B8-E5DC0EE9049D}"/>
              </a:ext>
            </a:extLst>
          </p:cNvPr>
          <p:cNvSpPr txBox="1"/>
          <p:nvPr/>
        </p:nvSpPr>
        <p:spPr>
          <a:xfrm>
            <a:off x="1548496" y="923122"/>
            <a:ext cx="10196333" cy="5995487"/>
          </a:xfrm>
          <a:prstGeom prst="rect">
            <a:avLst/>
          </a:prstGeom>
          <a:noFill/>
        </p:spPr>
        <p:txBody>
          <a:bodyPr wrap="square" rtlCol="0">
            <a:spAutoFit/>
          </a:bodyPr>
          <a:lstStyle/>
          <a:p>
            <a:endParaRPr lang="es-SV" sz="1320" dirty="0">
              <a:latin typeface="Museo 100"/>
            </a:endParaRPr>
          </a:p>
          <a:p>
            <a:r>
              <a:rPr lang="es-SV" sz="1320" dirty="0">
                <a:latin typeface="Museo 100"/>
              </a:rPr>
              <a:t>a) Realizar la investigación con el propósito de resolver problemas de tecnologías que los productores tengan en sus plantaciones comerciales de los cultivos, que tengan relevancia significativa en el desarrollo económico del país</a:t>
            </a:r>
          </a:p>
          <a:p>
            <a:endParaRPr lang="es-SV" sz="700" dirty="0">
              <a:latin typeface="Museo 100"/>
            </a:endParaRPr>
          </a:p>
          <a:p>
            <a:r>
              <a:rPr lang="es-SV" sz="1320" dirty="0">
                <a:latin typeface="Museo 100"/>
              </a:rPr>
              <a:t>b) Elaborar protocolos de investigación y de validación para determinar tecnologías que resuelvan la problemática que se presenta como parte de los fenómenos del cambio climático, tales como incremento de insectos, plagas y de enfermedades; necesidades de riego o drenaje; manejo agronómico que proteja el medio ambiente </a:t>
            </a:r>
          </a:p>
          <a:p>
            <a:endParaRPr lang="es-SV" sz="700" dirty="0">
              <a:latin typeface="Museo 100"/>
            </a:endParaRPr>
          </a:p>
          <a:p>
            <a:r>
              <a:rPr lang="es-SV" sz="1320" dirty="0">
                <a:latin typeface="Museo 100"/>
              </a:rPr>
              <a:t>c) Elaborar artículos científicos que incluyan las soluciones a problemas específicos en la producción y rentabilidad de la producción de frutas y cacao</a:t>
            </a:r>
          </a:p>
          <a:p>
            <a:endParaRPr lang="es-SV" sz="800" dirty="0">
              <a:latin typeface="Museo 100"/>
            </a:endParaRPr>
          </a:p>
          <a:p>
            <a:r>
              <a:rPr lang="es-SV" sz="1320" dirty="0">
                <a:latin typeface="Museo 100"/>
              </a:rPr>
              <a:t>d) Elaborar estrategias para que los resultados de investigación sean transferidos a la dinámica de la Gerencia de Transferencia Tecnológica y Extensión</a:t>
            </a:r>
          </a:p>
          <a:p>
            <a:endParaRPr lang="es-SV" sz="800" dirty="0">
              <a:latin typeface="Museo 100"/>
            </a:endParaRPr>
          </a:p>
          <a:p>
            <a:r>
              <a:rPr lang="es-SV" sz="1320" dirty="0">
                <a:latin typeface="Museo 100"/>
              </a:rPr>
              <a:t>e) Asistir a eventos que la Institución considere importante la participación del Programa Frutales y Cacao</a:t>
            </a:r>
          </a:p>
          <a:p>
            <a:endParaRPr lang="es-SV" sz="900" dirty="0">
              <a:latin typeface="Museo 100"/>
            </a:endParaRPr>
          </a:p>
          <a:p>
            <a:r>
              <a:rPr lang="es-SV" sz="1320" dirty="0">
                <a:latin typeface="Museo 100"/>
              </a:rPr>
              <a:t>f) Elaborar planes anuales y quinquenales del Programa; </a:t>
            </a:r>
          </a:p>
          <a:p>
            <a:endParaRPr lang="es-SV" sz="700" dirty="0">
              <a:latin typeface="Museo 100"/>
            </a:endParaRPr>
          </a:p>
          <a:p>
            <a:r>
              <a:rPr lang="es-SV" sz="1320" dirty="0">
                <a:latin typeface="Museo 100"/>
              </a:rPr>
              <a:t>g) Elaborar la memoria de labores delos trabajos de investigación que se realicen en un período determinado, como avances de resultados para los productores agrícolas; </a:t>
            </a:r>
          </a:p>
          <a:p>
            <a:endParaRPr lang="es-SV" sz="800" dirty="0">
              <a:latin typeface="Museo 100"/>
            </a:endParaRPr>
          </a:p>
          <a:p>
            <a:r>
              <a:rPr lang="es-SV" sz="1320" dirty="0">
                <a:latin typeface="Museo 100"/>
              </a:rPr>
              <a:t>h) Capturar tecnologías aplicables enfocadas al área frutícola del país</a:t>
            </a:r>
          </a:p>
          <a:p>
            <a:endParaRPr lang="es-SV" sz="800" dirty="0">
              <a:latin typeface="Museo 100"/>
            </a:endParaRPr>
          </a:p>
          <a:p>
            <a:r>
              <a:rPr lang="es-SV" sz="1320" dirty="0">
                <a:latin typeface="Museo 100"/>
              </a:rPr>
              <a:t>i) Atender a los productores de frutas y cacao, que demanden tecnologías o directrices para iniciar o manejar agronómicamente sus cultivos frutícolas; </a:t>
            </a:r>
          </a:p>
          <a:p>
            <a:endParaRPr lang="es-SV" sz="900" dirty="0">
              <a:latin typeface="Museo 100"/>
            </a:endParaRPr>
          </a:p>
          <a:p>
            <a:r>
              <a:rPr lang="es-SV" sz="1320" dirty="0">
                <a:latin typeface="Museo 100"/>
              </a:rPr>
              <a:t>j) Realizar investigaciones básicas en cultivos de frutas que sean potenciales e importantes desde el punto de vista alimenticio y económico; </a:t>
            </a:r>
          </a:p>
          <a:p>
            <a:endParaRPr lang="es-SV" sz="900" dirty="0">
              <a:latin typeface="Museo 100"/>
            </a:endParaRPr>
          </a:p>
          <a:p>
            <a:r>
              <a:rPr lang="es-SV" sz="1320" dirty="0">
                <a:latin typeface="Museo 100"/>
              </a:rPr>
              <a:t>k) Realizar diagnósticos sobre la problemática de las frutas y cacao. </a:t>
            </a:r>
          </a:p>
          <a:p>
            <a:endParaRPr lang="es-SV" sz="1320" dirty="0">
              <a:latin typeface="Museo 100"/>
            </a:endParaRPr>
          </a:p>
          <a:p>
            <a:r>
              <a:rPr lang="es-SV" sz="1320" dirty="0">
                <a:latin typeface="Museo 100"/>
              </a:rPr>
              <a:t>T</a:t>
            </a:r>
            <a:r>
              <a:rPr lang="es-419" sz="1320" dirty="0">
                <a:latin typeface="Museo 100"/>
              </a:rPr>
              <a:t>res  mujeres- cinco hombres, Jefe Ing. Eduardo Vides. </a:t>
            </a:r>
            <a:r>
              <a:rPr lang="es-SV" sz="1320" dirty="0">
                <a:latin typeface="Museo 100"/>
              </a:rPr>
              <a:t>a</a:t>
            </a:r>
            <a:r>
              <a:rPr lang="es-419" sz="1320" dirty="0">
                <a:latin typeface="Museo 100"/>
              </a:rPr>
              <a:t>.i</a:t>
            </a:r>
            <a:endParaRPr lang="es-SV" sz="1320" dirty="0">
              <a:latin typeface="Museo 100"/>
            </a:endParaRPr>
          </a:p>
          <a:p>
            <a:endParaRPr lang="es-SV" sz="1320" dirty="0">
              <a:latin typeface="Museo 100"/>
            </a:endParaRPr>
          </a:p>
        </p:txBody>
      </p:sp>
      <p:sp>
        <p:nvSpPr>
          <p:cNvPr id="14" name="CuadroTexto 13">
            <a:extLst>
              <a:ext uri="{FF2B5EF4-FFF2-40B4-BE49-F238E27FC236}">
                <a16:creationId xmlns:a16="http://schemas.microsoft.com/office/drawing/2014/main" id="{95D99D01-2CBD-4D6E-AA0E-0A0871ACA11D}"/>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938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56274683-2424-4166-8DA5-C9D791120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829" y="2715272"/>
            <a:ext cx="4208211" cy="2984395"/>
          </a:xfrm>
          <a:prstGeom prst="rect">
            <a:avLst/>
          </a:prstGeom>
          <a:ln>
            <a:noFill/>
          </a:ln>
          <a:effectLst>
            <a:softEdge rad="112500"/>
          </a:effectLst>
        </p:spPr>
      </p:pic>
      <p:sp>
        <p:nvSpPr>
          <p:cNvPr id="2" name="Título 1">
            <a:extLst>
              <a:ext uri="{FF2B5EF4-FFF2-40B4-BE49-F238E27FC236}">
                <a16:creationId xmlns:a16="http://schemas.microsoft.com/office/drawing/2014/main" id="{EA0B97A4-77D2-4B18-A293-71A4FE2C5FB4}"/>
              </a:ext>
            </a:extLst>
          </p:cNvPr>
          <p:cNvSpPr>
            <a:spLocks noGrp="1"/>
          </p:cNvSpPr>
          <p:nvPr>
            <p:ph type="title"/>
          </p:nvPr>
        </p:nvSpPr>
        <p:spPr>
          <a:xfrm>
            <a:off x="1568593" y="64592"/>
            <a:ext cx="10282742" cy="1143000"/>
          </a:xfrm>
        </p:spPr>
        <p:txBody>
          <a:bodyPr/>
          <a:lstStyle/>
          <a:p>
            <a:pPr algn="l"/>
            <a:r>
              <a:rPr lang="es-SV" dirty="0">
                <a:effectLst>
                  <a:outerShdw blurRad="50800" dist="38100" dir="2700000" algn="tl" rotWithShape="0">
                    <a:prstClr val="black">
                      <a:alpha val="40000"/>
                    </a:prstClr>
                  </a:outerShdw>
                </a:effectLst>
                <a:latin typeface="Bembo Std"/>
              </a:rPr>
              <a:t>           Producción Animal </a:t>
            </a:r>
          </a:p>
        </p:txBody>
      </p:sp>
      <p:sp>
        <p:nvSpPr>
          <p:cNvPr id="5" name="Rectángulo 4">
            <a:extLst>
              <a:ext uri="{FF2B5EF4-FFF2-40B4-BE49-F238E27FC236}">
                <a16:creationId xmlns:a16="http://schemas.microsoft.com/office/drawing/2014/main" id="{185C585A-A153-4E30-8216-074EAC88F5C6}"/>
              </a:ext>
            </a:extLst>
          </p:cNvPr>
          <p:cNvSpPr/>
          <p:nvPr/>
        </p:nvSpPr>
        <p:spPr>
          <a:xfrm>
            <a:off x="1335440" y="2306797"/>
            <a:ext cx="10282742" cy="3930371"/>
          </a:xfrm>
          <a:prstGeom prst="rect">
            <a:avLst/>
          </a:prstGeom>
        </p:spPr>
        <p:txBody>
          <a:bodyPr wrap="square">
            <a:spAutoFit/>
          </a:bodyPr>
          <a:lstStyle/>
          <a:p>
            <a:pPr>
              <a:lnSpc>
                <a:spcPct val="150000"/>
              </a:lnSpc>
            </a:pPr>
            <a:r>
              <a:rPr lang="es-SV" sz="1400" dirty="0">
                <a:latin typeface="Museo 100"/>
              </a:rPr>
              <a:t>a) Realizar diagnóstico sobre la problemática existente en los rubros de ganado bovino, pastos, apicultura;</a:t>
            </a:r>
          </a:p>
          <a:p>
            <a:pPr>
              <a:lnSpc>
                <a:spcPct val="150000"/>
              </a:lnSpc>
            </a:pPr>
            <a:r>
              <a:rPr lang="es-SV" sz="1400" dirty="0">
                <a:latin typeface="Museo 100"/>
              </a:rPr>
              <a:t>b) Planificar y ejecutar protocolos de investigación mediante la aplicación del método científico;</a:t>
            </a:r>
          </a:p>
          <a:p>
            <a:pPr>
              <a:lnSpc>
                <a:spcPct val="150000"/>
              </a:lnSpc>
            </a:pPr>
            <a:r>
              <a:rPr lang="es-SV" sz="1400" dirty="0">
                <a:latin typeface="Museo 100"/>
              </a:rPr>
              <a:t>c) Elaborar informes técnicos de resultados de investigación en ganado bovino, forrajes y apicultura;</a:t>
            </a:r>
          </a:p>
          <a:p>
            <a:pPr>
              <a:lnSpc>
                <a:spcPct val="150000"/>
              </a:lnSpc>
            </a:pPr>
            <a:r>
              <a:rPr lang="es-SV" sz="1400" dirty="0">
                <a:latin typeface="Museo 100"/>
              </a:rPr>
              <a:t>d) Elaborar guías, costos de producción y documentos técnicos de las tecnologías generadas;</a:t>
            </a:r>
          </a:p>
          <a:p>
            <a:pPr>
              <a:lnSpc>
                <a:spcPct val="150000"/>
              </a:lnSpc>
            </a:pPr>
            <a:r>
              <a:rPr lang="es-SV" sz="1400" dirty="0">
                <a:latin typeface="Museo 100"/>
              </a:rPr>
              <a:t>e) Impartir capacitaciones técnicas;</a:t>
            </a:r>
          </a:p>
          <a:p>
            <a:pPr>
              <a:lnSpc>
                <a:spcPct val="150000"/>
              </a:lnSpc>
            </a:pPr>
            <a:r>
              <a:rPr lang="es-SV" sz="1400" dirty="0">
                <a:latin typeface="Museo 100"/>
              </a:rPr>
              <a:t>f) Brindar asistencia técnica cuando sea requerida;</a:t>
            </a:r>
          </a:p>
          <a:p>
            <a:pPr>
              <a:lnSpc>
                <a:spcPct val="150000"/>
              </a:lnSpc>
            </a:pPr>
            <a:r>
              <a:rPr lang="es-SV" sz="1400" dirty="0">
                <a:latin typeface="Museo 100"/>
              </a:rPr>
              <a:t>g) Atender problemas especiales en fincas de productores en apoyo a </a:t>
            </a:r>
          </a:p>
          <a:p>
            <a:pPr>
              <a:lnSpc>
                <a:spcPct val="150000"/>
              </a:lnSpc>
            </a:pPr>
            <a:r>
              <a:rPr lang="es-SV" sz="1400" dirty="0">
                <a:latin typeface="Museo 100"/>
              </a:rPr>
              <a:t>extensionistas;</a:t>
            </a:r>
          </a:p>
          <a:p>
            <a:pPr>
              <a:lnSpc>
                <a:spcPct val="150000"/>
              </a:lnSpc>
            </a:pPr>
            <a:r>
              <a:rPr lang="es-SV" sz="1400" dirty="0">
                <a:latin typeface="Museo 100"/>
              </a:rPr>
              <a:t>h) Apoyar cualquier acción que sea demandada por la institución;</a:t>
            </a:r>
          </a:p>
          <a:p>
            <a:pPr>
              <a:lnSpc>
                <a:spcPct val="150000"/>
              </a:lnSpc>
            </a:pPr>
            <a:r>
              <a:rPr lang="es-SV" sz="1400" dirty="0">
                <a:latin typeface="Museo 100"/>
              </a:rPr>
              <a:t>i) Elaborar artículos científicos de las investigaciones realizadas en producción animal;</a:t>
            </a:r>
          </a:p>
          <a:p>
            <a:pPr>
              <a:lnSpc>
                <a:spcPct val="150000"/>
              </a:lnSpc>
            </a:pPr>
            <a:r>
              <a:rPr lang="es-SV" sz="1400" dirty="0">
                <a:latin typeface="Museo 100"/>
              </a:rPr>
              <a:t>j) Presentar los resultados de investigación de producción animal.</a:t>
            </a:r>
          </a:p>
          <a:p>
            <a:pPr>
              <a:lnSpc>
                <a:spcPct val="150000"/>
              </a:lnSpc>
            </a:pPr>
            <a:r>
              <a:rPr lang="es-SV" sz="1400" dirty="0">
                <a:latin typeface="Museo 100"/>
              </a:rPr>
              <a:t>U</a:t>
            </a:r>
            <a:r>
              <a:rPr lang="es-419" sz="1400" dirty="0">
                <a:latin typeface="Museo 100"/>
              </a:rPr>
              <a:t>na  mujer-Dos  hombres, Jefe Domingo Palacios </a:t>
            </a:r>
            <a:endParaRPr lang="es-SV" sz="1400" dirty="0">
              <a:latin typeface="Museo 100"/>
            </a:endParaRPr>
          </a:p>
        </p:txBody>
      </p:sp>
      <p:sp>
        <p:nvSpPr>
          <p:cNvPr id="9" name="Rectángulo 8">
            <a:extLst>
              <a:ext uri="{FF2B5EF4-FFF2-40B4-BE49-F238E27FC236}">
                <a16:creationId xmlns:a16="http://schemas.microsoft.com/office/drawing/2014/main" id="{332E4B47-6D0C-49CE-82DD-B883227D4ED0}"/>
              </a:ext>
            </a:extLst>
          </p:cNvPr>
          <p:cNvSpPr/>
          <p:nvPr/>
        </p:nvSpPr>
        <p:spPr>
          <a:xfrm>
            <a:off x="1464084" y="1184611"/>
            <a:ext cx="9505056" cy="757130"/>
          </a:xfrm>
          <a:prstGeom prst="rect">
            <a:avLst/>
          </a:prstGeom>
        </p:spPr>
        <p:txBody>
          <a:bodyPr wrap="square">
            <a:spAutoFit/>
          </a:bodyPr>
          <a:lstStyle/>
          <a:p>
            <a:r>
              <a:rPr lang="es-SV" sz="1440" dirty="0">
                <a:latin typeface="Museo 100"/>
              </a:rPr>
              <a:t>Objetivo:</a:t>
            </a:r>
          </a:p>
          <a:p>
            <a:r>
              <a:rPr lang="es-SV" sz="1440" dirty="0">
                <a:latin typeface="Museo 100"/>
              </a:rPr>
              <a:t>Mejorar la dieta de la población mediante una mejor productividad de los sistemas de producción animal, dando énfasis a los productos que conforman la canasta básica salvadoreña.</a:t>
            </a:r>
          </a:p>
        </p:txBody>
      </p:sp>
      <p:sp>
        <p:nvSpPr>
          <p:cNvPr id="10" name="CuadroTexto 9">
            <a:extLst>
              <a:ext uri="{FF2B5EF4-FFF2-40B4-BE49-F238E27FC236}">
                <a16:creationId xmlns:a16="http://schemas.microsoft.com/office/drawing/2014/main" id="{E5C55C36-FAF6-40EB-BACB-0282C01BD4ED}"/>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3771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42473" y="168966"/>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Deliberativo - Decisorio</a:t>
            </a:r>
          </a:p>
        </p:txBody>
      </p:sp>
      <p:sp>
        <p:nvSpPr>
          <p:cNvPr id="7" name="CuadroTexto 6">
            <a:extLst>
              <a:ext uri="{FF2B5EF4-FFF2-40B4-BE49-F238E27FC236}">
                <a16:creationId xmlns:a16="http://schemas.microsoft.com/office/drawing/2014/main" id="{BAFACB54-786C-4E7D-92B7-0EEEA21B7A44}"/>
              </a:ext>
            </a:extLst>
          </p:cNvPr>
          <p:cNvSpPr txBox="1"/>
          <p:nvPr/>
        </p:nvSpPr>
        <p:spPr>
          <a:xfrm>
            <a:off x="11353800" y="6636401"/>
            <a:ext cx="1118384" cy="221599"/>
          </a:xfrm>
          <a:prstGeom prst="rect">
            <a:avLst/>
          </a:prstGeom>
          <a:noFill/>
        </p:spPr>
        <p:txBody>
          <a:bodyPr wrap="square" rtlCol="0">
            <a:spAutoFit/>
          </a:bodyPr>
          <a:lstStyle/>
          <a:p>
            <a:r>
              <a:rPr lang="es-SV" sz="840" dirty="0"/>
              <a:t>OIR- Año 2021</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927478" y="1556947"/>
            <a:ext cx="10515600" cy="4351338"/>
          </a:xfrm>
        </p:spPr>
        <p:txBody>
          <a:bodyPr>
            <a:normAutofit/>
          </a:bodyPr>
          <a:lstStyle/>
          <a:p>
            <a:pPr marL="411480" indent="-411480">
              <a:lnSpc>
                <a:spcPct val="250000"/>
              </a:lnSpc>
              <a:buFont typeface="Arial" panose="020B0604020202020204" pitchFamily="34" charset="0"/>
              <a:buChar char="•"/>
            </a:pPr>
            <a:r>
              <a:rPr lang="es-SV" dirty="0">
                <a:latin typeface="Museo 100"/>
              </a:rPr>
              <a:t>Con las entidades que reglamentariamente tienen representación ante la Junta Directiva.</a:t>
            </a:r>
          </a:p>
          <a:p>
            <a:pPr marL="411480" indent="-411480">
              <a:lnSpc>
                <a:spcPct val="250000"/>
              </a:lnSpc>
              <a:buFont typeface="Arial" panose="020B0604020202020204" pitchFamily="34" charset="0"/>
              <a:buChar char="•"/>
            </a:pPr>
            <a:r>
              <a:rPr lang="es-SV" dirty="0">
                <a:latin typeface="Museo 100"/>
              </a:rPr>
              <a:t>Con el Despacho Ministerial del MAG para recibir lineamientos generales del Gobierno y coordinar las convocatorias y reuniones de Junta Directiva.</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997" y="6238962"/>
            <a:ext cx="1051964" cy="339863"/>
          </a:xfrm>
          <a:prstGeom prst="rect">
            <a:avLst/>
          </a:prstGeom>
          <a:noFill/>
          <a:ln>
            <a:noFill/>
          </a:ln>
        </p:spPr>
      </p:pic>
    </p:spTree>
    <p:extLst>
      <p:ext uri="{BB962C8B-B14F-4D97-AF65-F5344CB8AC3E}">
        <p14:creationId xmlns:p14="http://schemas.microsoft.com/office/powerpoint/2010/main" val="8108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5977B-0D74-4487-9A3A-D200596D808E}"/>
              </a:ext>
            </a:extLst>
          </p:cNvPr>
          <p:cNvSpPr>
            <a:spLocks noGrp="1"/>
          </p:cNvSpPr>
          <p:nvPr>
            <p:ph type="title"/>
          </p:nvPr>
        </p:nvSpPr>
        <p:spPr>
          <a:xfrm>
            <a:off x="1636602" y="44765"/>
            <a:ext cx="10282742" cy="1143000"/>
          </a:xfrm>
        </p:spPr>
        <p:txBody>
          <a:bodyPr/>
          <a:lstStyle/>
          <a:p>
            <a:pPr algn="l"/>
            <a:r>
              <a:rPr lang="es-SV" dirty="0">
                <a:effectLst>
                  <a:outerShdw blurRad="50800" dist="38100" dir="2700000" algn="tl" rotWithShape="0">
                    <a:prstClr val="black">
                      <a:alpha val="40000"/>
                    </a:prstClr>
                  </a:outerShdw>
                </a:effectLst>
                <a:latin typeface="Bembo Std"/>
              </a:rPr>
              <a:t>                    Agroindustria</a:t>
            </a:r>
          </a:p>
        </p:txBody>
      </p:sp>
      <p:sp>
        <p:nvSpPr>
          <p:cNvPr id="11" name="Rectángulo 10">
            <a:extLst>
              <a:ext uri="{FF2B5EF4-FFF2-40B4-BE49-F238E27FC236}">
                <a16:creationId xmlns:a16="http://schemas.microsoft.com/office/drawing/2014/main" id="{A375DEDD-34B6-40F3-A1AA-32CEF3D9C806}"/>
              </a:ext>
            </a:extLst>
          </p:cNvPr>
          <p:cNvSpPr/>
          <p:nvPr/>
        </p:nvSpPr>
        <p:spPr>
          <a:xfrm>
            <a:off x="1117660" y="1954103"/>
            <a:ext cx="10242492" cy="3798412"/>
          </a:xfrm>
          <a:prstGeom prst="rect">
            <a:avLst/>
          </a:prstGeom>
        </p:spPr>
        <p:txBody>
          <a:bodyPr wrap="square">
            <a:spAutoFit/>
          </a:bodyPr>
          <a:lstStyle/>
          <a:p>
            <a:pPr>
              <a:lnSpc>
                <a:spcPct val="150000"/>
              </a:lnSpc>
            </a:pPr>
            <a:endParaRPr lang="es-SV" sz="1400" dirty="0">
              <a:solidFill>
                <a:srgbClr val="000000"/>
              </a:solidFill>
              <a:latin typeface="Museo 100"/>
            </a:endParaRPr>
          </a:p>
          <a:p>
            <a:pPr>
              <a:lnSpc>
                <a:spcPct val="150000"/>
              </a:lnSpc>
            </a:pPr>
            <a:r>
              <a:rPr lang="es-SV" sz="1200" dirty="0">
                <a:solidFill>
                  <a:srgbClr val="000000"/>
                </a:solidFill>
                <a:latin typeface="Museo 100"/>
              </a:rPr>
              <a:t>a) Generar información en función de la problemática y las iniciativas de productores, por medio de diagnósticos y análisis de la demanda tecnológica y las oportunidades económicas, captura, investigación y desarrollo de tecnologías apropiadas, estudios de validación de las mismas y de su potencial de adopción; </a:t>
            </a:r>
          </a:p>
          <a:p>
            <a:pPr>
              <a:lnSpc>
                <a:spcPct val="150000"/>
              </a:lnSpc>
            </a:pPr>
            <a:r>
              <a:rPr lang="es-SV" sz="1200" dirty="0">
                <a:solidFill>
                  <a:srgbClr val="000000"/>
                </a:solidFill>
                <a:latin typeface="Museo 100"/>
              </a:rPr>
              <a:t>b) Presentar la información en forma adecuada para su uso por parte de los extensionistas y su publicación en los medios de comunicación con los y las productores de la institución, sea en forma impresa, digital, radial u otro; </a:t>
            </a:r>
          </a:p>
          <a:p>
            <a:pPr>
              <a:lnSpc>
                <a:spcPct val="150000"/>
              </a:lnSpc>
            </a:pPr>
            <a:r>
              <a:rPr lang="es-SV" sz="1200" dirty="0">
                <a:solidFill>
                  <a:srgbClr val="000000"/>
                </a:solidFill>
                <a:latin typeface="Museo 100"/>
              </a:rPr>
              <a:t>c) Dar asistencia técnica especializada a demanda de personas interesadas en las áreas de competencia de los técnicos y de las prioridades institucionales; </a:t>
            </a:r>
          </a:p>
          <a:p>
            <a:pPr>
              <a:lnSpc>
                <a:spcPct val="150000"/>
              </a:lnSpc>
            </a:pPr>
            <a:r>
              <a:rPr lang="es-SV" sz="1200" dirty="0">
                <a:solidFill>
                  <a:srgbClr val="000000"/>
                </a:solidFill>
                <a:latin typeface="Museo 100"/>
              </a:rPr>
              <a:t>d) Participar en capacitaciones sea dando o recibiendo para incrementar y compartir los conocimientos propios y de otros; </a:t>
            </a:r>
          </a:p>
          <a:p>
            <a:pPr>
              <a:lnSpc>
                <a:spcPct val="150000"/>
              </a:lnSpc>
            </a:pPr>
            <a:r>
              <a:rPr lang="es-SV" sz="1200" dirty="0">
                <a:solidFill>
                  <a:srgbClr val="000000"/>
                </a:solidFill>
                <a:latin typeface="Museo 100"/>
              </a:rPr>
              <a:t>e) Fomentar contactos con las diferentes unidades del CENTA y con otras instituciones para compartir ideas y coordinar actividades, en función del cumplimiento de los objetivos del Programa de Agroindustria y de los demás; </a:t>
            </a:r>
          </a:p>
          <a:p>
            <a:pPr>
              <a:lnSpc>
                <a:spcPct val="150000"/>
              </a:lnSpc>
            </a:pPr>
            <a:r>
              <a:rPr lang="es-SV" sz="1200" dirty="0">
                <a:solidFill>
                  <a:srgbClr val="000000"/>
                </a:solidFill>
                <a:latin typeface="Museo 100"/>
              </a:rPr>
              <a:t>f) Apoyar actividades organizadas por parte de las autoridades u otras entidades de la institución; </a:t>
            </a:r>
          </a:p>
          <a:p>
            <a:pPr>
              <a:lnSpc>
                <a:spcPct val="150000"/>
              </a:lnSpc>
            </a:pPr>
            <a:r>
              <a:rPr lang="es-SV" sz="1200" dirty="0">
                <a:solidFill>
                  <a:srgbClr val="000000"/>
                </a:solidFill>
                <a:latin typeface="Museo 100"/>
              </a:rPr>
              <a:t>g) Elaborar artículos científicos de las investigaciones realizadas; </a:t>
            </a:r>
          </a:p>
          <a:p>
            <a:pPr>
              <a:lnSpc>
                <a:spcPct val="150000"/>
              </a:lnSpc>
            </a:pPr>
            <a:r>
              <a:rPr lang="es-SV" sz="1200" dirty="0">
                <a:solidFill>
                  <a:srgbClr val="000000"/>
                </a:solidFill>
                <a:latin typeface="Museo 100"/>
              </a:rPr>
              <a:t>h) Presentar los resultados de investigación de agroindustria</a:t>
            </a:r>
            <a:r>
              <a:rPr lang="es-SV" sz="1400" dirty="0">
                <a:solidFill>
                  <a:srgbClr val="000000"/>
                </a:solidFill>
                <a:latin typeface="Museo 100"/>
              </a:rPr>
              <a:t>. </a:t>
            </a:r>
          </a:p>
          <a:p>
            <a:pPr>
              <a:lnSpc>
                <a:spcPct val="150000"/>
              </a:lnSpc>
            </a:pPr>
            <a:r>
              <a:rPr lang="es-419" sz="1400" dirty="0">
                <a:solidFill>
                  <a:srgbClr val="000000"/>
                </a:solidFill>
                <a:latin typeface="Museo 100"/>
              </a:rPr>
              <a:t>tres mujeres, dos hombres, Jefa Inga. Margarita Alvarado</a:t>
            </a:r>
            <a:endParaRPr lang="es-SV" sz="1400" dirty="0">
              <a:solidFill>
                <a:srgbClr val="000000"/>
              </a:solidFill>
              <a:latin typeface="Museo 100"/>
            </a:endParaRPr>
          </a:p>
        </p:txBody>
      </p:sp>
      <p:sp>
        <p:nvSpPr>
          <p:cNvPr id="12" name="CuadroTexto 11">
            <a:extLst>
              <a:ext uri="{FF2B5EF4-FFF2-40B4-BE49-F238E27FC236}">
                <a16:creationId xmlns:a16="http://schemas.microsoft.com/office/drawing/2014/main" id="{A5D1B90F-9F5C-4FFF-BF22-F3CFAB509C91}"/>
              </a:ext>
            </a:extLst>
          </p:cNvPr>
          <p:cNvSpPr txBox="1"/>
          <p:nvPr/>
        </p:nvSpPr>
        <p:spPr>
          <a:xfrm>
            <a:off x="1574559" y="1177717"/>
            <a:ext cx="10242492" cy="830997"/>
          </a:xfrm>
          <a:prstGeom prst="rect">
            <a:avLst/>
          </a:prstGeom>
          <a:noFill/>
        </p:spPr>
        <p:txBody>
          <a:bodyPr wrap="square" rtlCol="0">
            <a:spAutoFit/>
          </a:bodyPr>
          <a:lstStyle/>
          <a:p>
            <a:r>
              <a:rPr lang="es-SV" sz="1200" dirty="0">
                <a:latin typeface="Museo 100"/>
              </a:rPr>
              <a:t>Objetivo:</a:t>
            </a:r>
          </a:p>
          <a:p>
            <a:r>
              <a:rPr lang="es-SV" sz="1200" dirty="0">
                <a:latin typeface="Museo 100"/>
              </a:rPr>
              <a:t>Poner a disposición de los productores tecnologías sobre conservación y transformación de los productos agrícolas como granos básicos, frutales, hortalizas y productos de potencial agroindustrial, para crear oportunidades de negocio, ingresos y desarrollo en el ámbito de las familias y las asociaciones rurales.</a:t>
            </a:r>
          </a:p>
        </p:txBody>
      </p:sp>
      <p:sp>
        <p:nvSpPr>
          <p:cNvPr id="13" name="CuadroTexto 12">
            <a:extLst>
              <a:ext uri="{FF2B5EF4-FFF2-40B4-BE49-F238E27FC236}">
                <a16:creationId xmlns:a16="http://schemas.microsoft.com/office/drawing/2014/main" id="{4AA08D0C-7776-42FF-AEC5-ABD36A3D4B99}"/>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35124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C6F4246-952E-4D25-97A8-580B6CFA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82" y="3683235"/>
            <a:ext cx="3817843" cy="2545229"/>
          </a:xfrm>
          <a:prstGeom prst="rect">
            <a:avLst/>
          </a:prstGeom>
        </p:spPr>
      </p:pic>
      <p:sp>
        <p:nvSpPr>
          <p:cNvPr id="3" name="Rectángulo 2">
            <a:extLst>
              <a:ext uri="{FF2B5EF4-FFF2-40B4-BE49-F238E27FC236}">
                <a16:creationId xmlns:a16="http://schemas.microsoft.com/office/drawing/2014/main" id="{7AE771BA-B376-4018-AE59-8536964C9601}"/>
              </a:ext>
            </a:extLst>
          </p:cNvPr>
          <p:cNvSpPr/>
          <p:nvPr/>
        </p:nvSpPr>
        <p:spPr>
          <a:xfrm>
            <a:off x="1538448" y="984787"/>
            <a:ext cx="10535138" cy="5816977"/>
          </a:xfrm>
          <a:prstGeom prst="rect">
            <a:avLst/>
          </a:prstGeom>
        </p:spPr>
        <p:txBody>
          <a:bodyPr wrap="square">
            <a:spAutoFit/>
          </a:bodyPr>
          <a:lstStyle/>
          <a:p>
            <a:endParaRPr lang="es-SV" sz="1200" dirty="0">
              <a:solidFill>
                <a:srgbClr val="000000"/>
              </a:solidFill>
              <a:latin typeface="Museo 100"/>
            </a:endParaRPr>
          </a:p>
          <a:p>
            <a:r>
              <a:rPr lang="es-SV" sz="1200" dirty="0">
                <a:solidFill>
                  <a:srgbClr val="000000"/>
                </a:solidFill>
                <a:latin typeface="Museo 100"/>
              </a:rPr>
              <a:t>a) Desarrollar innovaciones tecnológicas de impacto, generadas, capturadas, y validadas, para resolver problemas de la agricultura bajo riego; </a:t>
            </a:r>
          </a:p>
          <a:p>
            <a:endParaRPr lang="es-SV" sz="1200" dirty="0">
              <a:solidFill>
                <a:srgbClr val="000000"/>
              </a:solidFill>
              <a:latin typeface="Museo 100"/>
            </a:endParaRPr>
          </a:p>
          <a:p>
            <a:r>
              <a:rPr lang="es-SV" sz="1200" dirty="0">
                <a:solidFill>
                  <a:srgbClr val="000000"/>
                </a:solidFill>
                <a:latin typeface="Museo 100"/>
              </a:rPr>
              <a:t>b) Identificar y vincular conocimientos, procesos, productos y prototipos de innovaciones tecnológicas, para su debida transferencia sistemática; </a:t>
            </a:r>
          </a:p>
          <a:p>
            <a:endParaRPr lang="es-SV" sz="1200" dirty="0">
              <a:solidFill>
                <a:srgbClr val="000000"/>
              </a:solidFill>
              <a:latin typeface="Museo 100"/>
            </a:endParaRPr>
          </a:p>
          <a:p>
            <a:r>
              <a:rPr lang="es-SV" sz="1200" dirty="0">
                <a:solidFill>
                  <a:srgbClr val="000000"/>
                </a:solidFill>
                <a:latin typeface="Museo 100"/>
              </a:rPr>
              <a:t>c) Retroalimentar al personal investigador, de los resultados de la difusión de las innovaciones tecnológicas promovidas; </a:t>
            </a:r>
          </a:p>
          <a:p>
            <a:endParaRPr lang="es-SV" sz="1200" dirty="0">
              <a:solidFill>
                <a:srgbClr val="000000"/>
              </a:solidFill>
              <a:latin typeface="Museo 100"/>
            </a:endParaRPr>
          </a:p>
          <a:p>
            <a:r>
              <a:rPr lang="es-SV" sz="1200" dirty="0">
                <a:solidFill>
                  <a:srgbClr val="000000"/>
                </a:solidFill>
                <a:latin typeface="Museo 100"/>
              </a:rPr>
              <a:t>d) Realizar un diagnóstico actualizado de la situación de las áreas de su competencia, nivel de los sectores de trabajo de CENTA; </a:t>
            </a:r>
          </a:p>
          <a:p>
            <a:endParaRPr lang="es-SV" sz="1200" dirty="0">
              <a:solidFill>
                <a:srgbClr val="000000"/>
              </a:solidFill>
              <a:latin typeface="Museo 100"/>
            </a:endParaRPr>
          </a:p>
          <a:p>
            <a:r>
              <a:rPr lang="es-SV" sz="1200" dirty="0">
                <a:solidFill>
                  <a:srgbClr val="000000"/>
                </a:solidFill>
                <a:latin typeface="Museo 100"/>
              </a:rPr>
              <a:t>e) Promover el desarrollo científico y tecnológico, gestionando, entre otros foros y ponencias magistrales de especialistas, y mantener actualizado al personal técnico en las áreas de riego, mecanización y fuentes alternas de energía; </a:t>
            </a:r>
          </a:p>
          <a:p>
            <a:endParaRPr lang="es-SV" sz="1200" dirty="0">
              <a:solidFill>
                <a:srgbClr val="000000"/>
              </a:solidFill>
              <a:latin typeface="Museo 100"/>
            </a:endParaRPr>
          </a:p>
          <a:p>
            <a:r>
              <a:rPr lang="es-SV" sz="1200" dirty="0">
                <a:solidFill>
                  <a:srgbClr val="000000"/>
                </a:solidFill>
                <a:latin typeface="Museo 100"/>
              </a:rPr>
              <a:t>f) Mantener actualizada la oferta de tecnologías innovadoras que se puedan brindar a los productores y técnicos inmersos en la agricultura bajo riego, y los instrumentos metodológicos para ello; </a:t>
            </a:r>
          </a:p>
          <a:p>
            <a:endParaRPr lang="es-SV" sz="1200" dirty="0">
              <a:solidFill>
                <a:srgbClr val="000000"/>
              </a:solidFill>
              <a:latin typeface="Museo 100"/>
            </a:endParaRPr>
          </a:p>
          <a:p>
            <a:r>
              <a:rPr lang="es-SV" sz="1200" dirty="0">
                <a:solidFill>
                  <a:srgbClr val="000000"/>
                </a:solidFill>
                <a:latin typeface="Museo 100"/>
              </a:rPr>
              <a:t>g) Asesorar, capacitar y dar asistencia técnica, en lo concerniente a las áreas inherentes a su responsabilidad; </a:t>
            </a:r>
          </a:p>
          <a:p>
            <a:endParaRPr lang="es-SV" sz="1200" dirty="0">
              <a:solidFill>
                <a:srgbClr val="000000"/>
              </a:solidFill>
              <a:latin typeface="Museo 100"/>
            </a:endParaRPr>
          </a:p>
          <a:p>
            <a:r>
              <a:rPr lang="es-SV" sz="1200" dirty="0">
                <a:solidFill>
                  <a:srgbClr val="000000"/>
                </a:solidFill>
                <a:latin typeface="Museo 100"/>
              </a:rPr>
              <a:t>h) Presentar los resultados de investigación de la unidad; </a:t>
            </a:r>
          </a:p>
          <a:p>
            <a:endParaRPr lang="es-SV" sz="1200" dirty="0">
              <a:solidFill>
                <a:srgbClr val="000000"/>
              </a:solidFill>
              <a:latin typeface="Museo 100"/>
            </a:endParaRPr>
          </a:p>
          <a:p>
            <a:pPr marL="342900" indent="-342900">
              <a:buAutoNum type="romanLcParenR"/>
            </a:pPr>
            <a:r>
              <a:rPr lang="es-SV" sz="1200" dirty="0">
                <a:solidFill>
                  <a:srgbClr val="000000"/>
                </a:solidFill>
                <a:latin typeface="Museo 100"/>
              </a:rPr>
              <a:t>Elaborar artículos científicos de las investigaciones realizadas en la Unidad; </a:t>
            </a:r>
          </a:p>
          <a:p>
            <a:pPr marL="342900" indent="-342900">
              <a:buAutoNum type="romanLcParenR"/>
            </a:pPr>
            <a:endParaRPr lang="es-SV" sz="1200" dirty="0">
              <a:latin typeface="Museo 100"/>
            </a:endParaRPr>
          </a:p>
          <a:p>
            <a:r>
              <a:rPr lang="es-SV" sz="1200" dirty="0">
                <a:latin typeface="Museo 100"/>
              </a:rPr>
              <a:t>j) Generar y validar innovaciones tecnológicas que resuelvan problemáticas diagnosticadas en el sector, coordinando con </a:t>
            </a:r>
          </a:p>
          <a:p>
            <a:r>
              <a:rPr lang="es-SV" sz="1200" dirty="0">
                <a:latin typeface="Museo 100"/>
              </a:rPr>
              <a:t>Universidades, Organizaciones Gubernamentales, Organizaciones no Gubernamentales</a:t>
            </a:r>
          </a:p>
          <a:p>
            <a:r>
              <a:rPr lang="es-SV" sz="1200" dirty="0">
                <a:latin typeface="Museo 100"/>
              </a:rPr>
              <a:t>y equipos de Generación y Transferencia de Tecnología; </a:t>
            </a:r>
          </a:p>
          <a:p>
            <a:endParaRPr lang="es-SV" sz="1200" dirty="0">
              <a:latin typeface="Museo 100"/>
            </a:endParaRPr>
          </a:p>
          <a:p>
            <a:r>
              <a:rPr lang="es-SV" sz="1200" dirty="0">
                <a:latin typeface="Museo 100"/>
              </a:rPr>
              <a:t>k) Trabajar estrechamente con la Gerencia de Transferencia Tecnológica y Extensión, Programas de Investigación y Laboratorios</a:t>
            </a:r>
          </a:p>
          <a:p>
            <a:r>
              <a:rPr lang="es-SV" sz="1200" dirty="0">
                <a:latin typeface="Museo 100"/>
              </a:rPr>
              <a:t>para facilitar el desarrollo integral y posicionamiento de las innovaciones tecnológicas disponibles; </a:t>
            </a:r>
          </a:p>
          <a:p>
            <a:endParaRPr lang="es-SV" sz="1200" dirty="0">
              <a:latin typeface="Museo 100"/>
            </a:endParaRPr>
          </a:p>
          <a:p>
            <a:r>
              <a:rPr lang="es-SV" sz="1200" dirty="0">
                <a:latin typeface="Museo 100"/>
              </a:rPr>
              <a:t>l) Integrarse al desarrollo de actividades técnico científicas en las que participa el CENTA. </a:t>
            </a:r>
          </a:p>
          <a:p>
            <a:r>
              <a:rPr lang="es-SV" sz="1200" dirty="0">
                <a:latin typeface="Museo 100"/>
              </a:rPr>
              <a:t>Dos hombres, Jefe Edgar </a:t>
            </a:r>
            <a:r>
              <a:rPr lang="es-SV" sz="1200" dirty="0" err="1">
                <a:latin typeface="Museo 100"/>
              </a:rPr>
              <a:t>Mayém</a:t>
            </a:r>
            <a:endParaRPr lang="es-SV" sz="1200" dirty="0">
              <a:latin typeface="Museo 100"/>
            </a:endParaRPr>
          </a:p>
          <a:p>
            <a:endParaRPr lang="es-SV" sz="1200" dirty="0">
              <a:latin typeface="Museo 100"/>
            </a:endParaRPr>
          </a:p>
        </p:txBody>
      </p:sp>
      <p:sp>
        <p:nvSpPr>
          <p:cNvPr id="2" name="Título 1">
            <a:extLst>
              <a:ext uri="{FF2B5EF4-FFF2-40B4-BE49-F238E27FC236}">
                <a16:creationId xmlns:a16="http://schemas.microsoft.com/office/drawing/2014/main" id="{188546CE-218F-4162-8177-6801010BB234}"/>
              </a:ext>
            </a:extLst>
          </p:cNvPr>
          <p:cNvSpPr>
            <a:spLocks noGrp="1"/>
          </p:cNvSpPr>
          <p:nvPr>
            <p:ph type="title"/>
          </p:nvPr>
        </p:nvSpPr>
        <p:spPr>
          <a:xfrm>
            <a:off x="1538448" y="0"/>
            <a:ext cx="10282742" cy="1143000"/>
          </a:xfrm>
        </p:spPr>
        <p:txBody>
          <a:bodyPr/>
          <a:lstStyle/>
          <a:p>
            <a:pPr algn="l"/>
            <a:r>
              <a:rPr lang="es-SV" dirty="0">
                <a:effectLst>
                  <a:outerShdw blurRad="50800" dist="38100" dir="2700000" algn="tl" rotWithShape="0">
                    <a:prstClr val="black">
                      <a:alpha val="40000"/>
                    </a:prstClr>
                  </a:outerShdw>
                </a:effectLst>
                <a:latin typeface="Bembo Std"/>
              </a:rPr>
              <a:t>   Unidad de Desarrollo Tecnológico</a:t>
            </a:r>
          </a:p>
        </p:txBody>
      </p:sp>
      <p:sp>
        <p:nvSpPr>
          <p:cNvPr id="9" name="CuadroTexto 8">
            <a:extLst>
              <a:ext uri="{FF2B5EF4-FFF2-40B4-BE49-F238E27FC236}">
                <a16:creationId xmlns:a16="http://schemas.microsoft.com/office/drawing/2014/main" id="{08C2A821-1568-4E67-A402-358A8725EC46}"/>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8186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B1F7B-8090-4AAA-8455-CE2542ABF83A}"/>
              </a:ext>
            </a:extLst>
          </p:cNvPr>
          <p:cNvSpPr>
            <a:spLocks noGrp="1"/>
          </p:cNvSpPr>
          <p:nvPr>
            <p:ph type="title"/>
          </p:nvPr>
        </p:nvSpPr>
        <p:spPr>
          <a:xfrm>
            <a:off x="1542473" y="65872"/>
            <a:ext cx="10282742" cy="1143000"/>
          </a:xfrm>
        </p:spPr>
        <p:txBody>
          <a:bodyPr/>
          <a:lstStyle/>
          <a:p>
            <a:pPr algn="l"/>
            <a:r>
              <a:rPr lang="es-SV" dirty="0">
                <a:effectLst>
                  <a:outerShdw blurRad="50800" dist="38100" dir="2700000" algn="tl" rotWithShape="0">
                    <a:prstClr val="black">
                      <a:alpha val="40000"/>
                    </a:prstClr>
                  </a:outerShdw>
                </a:effectLst>
                <a:latin typeface="Bembo Std"/>
              </a:rPr>
              <a:t>       Unidad de Recursos Naturales </a:t>
            </a:r>
          </a:p>
        </p:txBody>
      </p:sp>
      <p:sp>
        <p:nvSpPr>
          <p:cNvPr id="6" name="Rectángulo 5">
            <a:extLst>
              <a:ext uri="{FF2B5EF4-FFF2-40B4-BE49-F238E27FC236}">
                <a16:creationId xmlns:a16="http://schemas.microsoft.com/office/drawing/2014/main" id="{55153A7F-981C-41E4-8EB3-B26C5418E4B5}"/>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2" name="Imagen 11">
            <a:extLst>
              <a:ext uri="{FF2B5EF4-FFF2-40B4-BE49-F238E27FC236}">
                <a16:creationId xmlns:a16="http://schemas.microsoft.com/office/drawing/2014/main" id="{2344BDD4-0177-4CC8-A947-EC51E012DCF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4923" y1="18000" x2="34923" y2="18000"/>
                        <a14:foregroundMark x1="57846" y1="18462" x2="57846" y2="18462"/>
                        <a14:foregroundMark x1="70769" y1="24769" x2="70769" y2="24769"/>
                        <a14:foregroundMark x1="72615" y1="27077" x2="72615" y2="27077"/>
                        <a14:foregroundMark x1="75846" y1="32615" x2="75846" y2="32615"/>
                        <a14:foregroundMark x1="76000" y1="32923" x2="72308" y2="27077"/>
                        <a14:foregroundMark x1="28615" y1="24154" x2="23077" y2="32000"/>
                        <a14:foregroundMark x1="37231" y1="36462" x2="37231" y2="36462"/>
                        <a14:foregroundMark x1="44615" y1="37846" x2="44615" y2="37846"/>
                        <a14:foregroundMark x1="48923" y1="32154" x2="48923" y2="32154"/>
                        <a14:foregroundMark x1="49538" y1="30615" x2="49538" y2="29538"/>
                        <a14:foregroundMark x1="50615" y1="30923" x2="51692" y2="30000"/>
                        <a14:foregroundMark x1="50769" y1="32462" x2="52462" y2="32462"/>
                        <a14:foregroundMark x1="50000" y1="33692" x2="52000" y2="34308"/>
                        <a14:foregroundMark x1="48923" y1="33846" x2="48923" y2="35231"/>
                        <a14:foregroundMark x1="48462" y1="32923" x2="45846" y2="32462"/>
                        <a14:foregroundMark x1="45692" y1="32615" x2="47231" y2="29385"/>
                        <a14:foregroundMark x1="47538" y1="29385" x2="49538" y2="30308"/>
                      </a14:backgroundRemoval>
                    </a14:imgEffect>
                  </a14:imgLayer>
                </a14:imgProps>
              </a:ext>
              <a:ext uri="{28A0092B-C50C-407E-A947-70E740481C1C}">
                <a14:useLocalDpi xmlns:a14="http://schemas.microsoft.com/office/drawing/2010/main" val="0"/>
              </a:ext>
            </a:extLst>
          </a:blip>
          <a:srcRect l="12686" t="13313" r="6665" b="23149"/>
          <a:stretch/>
        </p:blipFill>
        <p:spPr>
          <a:xfrm>
            <a:off x="8239874" y="3647325"/>
            <a:ext cx="3770616" cy="2970609"/>
          </a:xfrm>
          <a:prstGeom prst="rect">
            <a:avLst/>
          </a:prstGeom>
        </p:spPr>
      </p:pic>
      <p:sp>
        <p:nvSpPr>
          <p:cNvPr id="13" name="Rectángulo 12">
            <a:extLst>
              <a:ext uri="{FF2B5EF4-FFF2-40B4-BE49-F238E27FC236}">
                <a16:creationId xmlns:a16="http://schemas.microsoft.com/office/drawing/2014/main" id="{4A850DDD-1878-4760-B0D2-7771240F021F}"/>
              </a:ext>
            </a:extLst>
          </p:cNvPr>
          <p:cNvSpPr/>
          <p:nvPr/>
        </p:nvSpPr>
        <p:spPr>
          <a:xfrm>
            <a:off x="782846" y="1267877"/>
            <a:ext cx="10649527" cy="4293483"/>
          </a:xfrm>
          <a:prstGeom prst="rect">
            <a:avLst/>
          </a:prstGeom>
        </p:spPr>
        <p:txBody>
          <a:bodyPr wrap="square">
            <a:spAutoFit/>
          </a:bodyPr>
          <a:lstStyle/>
          <a:p>
            <a:pPr>
              <a:lnSpc>
                <a:spcPct val="150000"/>
              </a:lnSpc>
            </a:pPr>
            <a:r>
              <a:rPr lang="es-SV" sz="1400" dirty="0">
                <a:solidFill>
                  <a:srgbClr val="000000"/>
                </a:solidFill>
                <a:latin typeface="Museo 100"/>
              </a:rPr>
              <a:t>a) Elaborar protocolos de investigación, para generar e innovar tecnologías apropiadas que resuelvan la problemática de la</a:t>
            </a:r>
          </a:p>
          <a:p>
            <a:pPr>
              <a:lnSpc>
                <a:spcPct val="150000"/>
              </a:lnSpc>
            </a:pPr>
            <a:r>
              <a:rPr lang="es-SV" sz="1400" dirty="0">
                <a:solidFill>
                  <a:srgbClr val="000000"/>
                </a:solidFill>
                <a:latin typeface="Museo 100"/>
              </a:rPr>
              <a:t> producción agrícola y forestal del país, con el cuidado de mantener la sostenibilidad y sustentabilidad de los recursos naturales, para garantizar la seguridad y soberanía alimentaria de nuestra población</a:t>
            </a:r>
          </a:p>
          <a:p>
            <a:pPr>
              <a:lnSpc>
                <a:spcPct val="150000"/>
              </a:lnSpc>
            </a:pPr>
            <a:r>
              <a:rPr lang="es-SV" sz="1400" dirty="0">
                <a:solidFill>
                  <a:srgbClr val="000000"/>
                </a:solidFill>
                <a:latin typeface="Museo 100"/>
              </a:rPr>
              <a:t>b) Brindar asistencia técnica especializada en el ámbito de los recursos naturales, medio ambiente y cambio climático</a:t>
            </a:r>
          </a:p>
          <a:p>
            <a:pPr>
              <a:lnSpc>
                <a:spcPct val="150000"/>
              </a:lnSpc>
            </a:pPr>
            <a:r>
              <a:rPr lang="es-SV" sz="1400" dirty="0">
                <a:solidFill>
                  <a:srgbClr val="000000"/>
                </a:solidFill>
                <a:latin typeface="Museo 100"/>
              </a:rPr>
              <a:t>c) Realizar capacitaciones a técnicos extensionistas en el manejo apropiado de los recursos naturales, medio ambiente y cambio climático, para actualizar y retroalimentar al personal técnico encargado de la misión de transferencia</a:t>
            </a:r>
          </a:p>
          <a:p>
            <a:pPr>
              <a:lnSpc>
                <a:spcPct val="150000"/>
              </a:lnSpc>
            </a:pPr>
            <a:r>
              <a:rPr lang="es-SV" sz="1400" dirty="0">
                <a:solidFill>
                  <a:srgbClr val="000000"/>
                </a:solidFill>
                <a:latin typeface="Museo 100"/>
              </a:rPr>
              <a:t>d) Participar en eventos de demostración y liberación de tecnologías generadas por el CENTA</a:t>
            </a:r>
          </a:p>
          <a:p>
            <a:pPr>
              <a:lnSpc>
                <a:spcPct val="150000"/>
              </a:lnSpc>
            </a:pPr>
            <a:r>
              <a:rPr lang="es-SV" sz="1400" dirty="0">
                <a:solidFill>
                  <a:srgbClr val="000000"/>
                </a:solidFill>
                <a:latin typeface="Museo 100"/>
              </a:rPr>
              <a:t>e) Realizar diagnósticos sobre los recursos naturales</a:t>
            </a:r>
          </a:p>
          <a:p>
            <a:pPr>
              <a:lnSpc>
                <a:spcPct val="150000"/>
              </a:lnSpc>
            </a:pPr>
            <a:r>
              <a:rPr lang="es-SV" sz="1400" dirty="0">
                <a:solidFill>
                  <a:srgbClr val="000000"/>
                </a:solidFill>
                <a:latin typeface="Museo 100"/>
              </a:rPr>
              <a:t>f) Elaborar artículos científicos de las investigaciones realizadas en recursos naturales</a:t>
            </a:r>
          </a:p>
          <a:p>
            <a:pPr>
              <a:lnSpc>
                <a:spcPct val="150000"/>
              </a:lnSpc>
            </a:pPr>
            <a:r>
              <a:rPr lang="es-SV" sz="1400" dirty="0">
                <a:solidFill>
                  <a:srgbClr val="000000"/>
                </a:solidFill>
                <a:latin typeface="Museo 100"/>
              </a:rPr>
              <a:t>g) Presentar los resultados de investigación sobre recursos naturales</a:t>
            </a:r>
          </a:p>
          <a:p>
            <a:pPr>
              <a:lnSpc>
                <a:spcPct val="150000"/>
              </a:lnSpc>
            </a:pPr>
            <a:r>
              <a:rPr lang="es-SV" sz="1400" dirty="0">
                <a:solidFill>
                  <a:srgbClr val="000000"/>
                </a:solidFill>
                <a:latin typeface="Museo 100"/>
              </a:rPr>
              <a:t>h) Elaborar memoria de labores de los trabajos de investigación. </a:t>
            </a:r>
          </a:p>
          <a:p>
            <a:pPr>
              <a:lnSpc>
                <a:spcPct val="150000"/>
              </a:lnSpc>
            </a:pPr>
            <a:endParaRPr lang="es-419" sz="1400" dirty="0">
              <a:solidFill>
                <a:srgbClr val="000000"/>
              </a:solidFill>
              <a:latin typeface="Museo 100"/>
            </a:endParaRPr>
          </a:p>
          <a:p>
            <a:pPr>
              <a:lnSpc>
                <a:spcPct val="150000"/>
              </a:lnSpc>
            </a:pPr>
            <a:r>
              <a:rPr lang="es-419" sz="1400" dirty="0">
                <a:solidFill>
                  <a:srgbClr val="000000"/>
                </a:solidFill>
                <a:latin typeface="Museo 100"/>
              </a:rPr>
              <a:t>una mujer-tres hombres, Jefe Ing. Faustino Portillo</a:t>
            </a:r>
            <a:endParaRPr lang="es-SV" sz="1400" dirty="0">
              <a:solidFill>
                <a:srgbClr val="000000"/>
              </a:solidFill>
              <a:latin typeface="Museo 100"/>
            </a:endParaRPr>
          </a:p>
        </p:txBody>
      </p:sp>
      <p:sp>
        <p:nvSpPr>
          <p:cNvPr id="11" name="CuadroTexto 10">
            <a:extLst>
              <a:ext uri="{FF2B5EF4-FFF2-40B4-BE49-F238E27FC236}">
                <a16:creationId xmlns:a16="http://schemas.microsoft.com/office/drawing/2014/main" id="{76F1F3BE-84F0-41AA-A0EA-2FE4C07E9FB0}"/>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9816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2C5648A-9509-4CC7-B322-356123AEA82D}"/>
              </a:ext>
            </a:extLst>
          </p:cNvPr>
          <p:cNvPicPr>
            <a:picLocks noChangeAspect="1"/>
          </p:cNvPicPr>
          <p:nvPr/>
        </p:nvPicPr>
        <p:blipFill>
          <a:blip r:embed="rId2"/>
          <a:stretch>
            <a:fillRect/>
          </a:stretch>
        </p:blipFill>
        <p:spPr>
          <a:xfrm>
            <a:off x="1329840" y="4383949"/>
            <a:ext cx="3104990" cy="2123144"/>
          </a:xfrm>
          <a:prstGeom prst="rect">
            <a:avLst/>
          </a:prstGeom>
        </p:spPr>
      </p:pic>
      <p:sp>
        <p:nvSpPr>
          <p:cNvPr id="2" name="Título 1">
            <a:extLst>
              <a:ext uri="{FF2B5EF4-FFF2-40B4-BE49-F238E27FC236}">
                <a16:creationId xmlns:a16="http://schemas.microsoft.com/office/drawing/2014/main" id="{65761970-EE18-4514-B263-575341D062A5}"/>
              </a:ext>
            </a:extLst>
          </p:cNvPr>
          <p:cNvSpPr>
            <a:spLocks noGrp="1"/>
          </p:cNvSpPr>
          <p:nvPr>
            <p:ph type="title"/>
          </p:nvPr>
        </p:nvSpPr>
        <p:spPr>
          <a:xfrm>
            <a:off x="1648001" y="294528"/>
            <a:ext cx="10130449" cy="598385"/>
          </a:xfrm>
        </p:spPr>
        <p:txBody>
          <a:bodyPr>
            <a:noAutofit/>
          </a:bodyPr>
          <a:lstStyle/>
          <a:p>
            <a:pPr algn="l"/>
            <a:r>
              <a:rPr lang="es-SV" sz="3600" dirty="0">
                <a:effectLst>
                  <a:outerShdw blurRad="50800" dist="38100" dir="2700000" algn="tl" rotWithShape="0">
                    <a:prstClr val="black">
                      <a:alpha val="40000"/>
                    </a:prstClr>
                  </a:outerShdw>
                </a:effectLst>
                <a:latin typeface="Bembo Std"/>
              </a:rPr>
              <a:t>Gerencia de transferencia de tecnología</a:t>
            </a:r>
          </a:p>
        </p:txBody>
      </p:sp>
      <p:sp>
        <p:nvSpPr>
          <p:cNvPr id="28" name="CuadroTexto 27">
            <a:extLst>
              <a:ext uri="{FF2B5EF4-FFF2-40B4-BE49-F238E27FC236}">
                <a16:creationId xmlns:a16="http://schemas.microsoft.com/office/drawing/2014/main" id="{486A866E-6A86-4438-BEBF-6A939AD31B46}"/>
              </a:ext>
            </a:extLst>
          </p:cNvPr>
          <p:cNvSpPr txBox="1"/>
          <p:nvPr/>
        </p:nvSpPr>
        <p:spPr>
          <a:xfrm>
            <a:off x="1208553" y="1332816"/>
            <a:ext cx="4752071" cy="2751522"/>
          </a:xfrm>
          <a:prstGeom prst="rect">
            <a:avLst/>
          </a:prstGeom>
          <a:noFill/>
        </p:spPr>
        <p:txBody>
          <a:bodyPr wrap="square" rtlCol="0">
            <a:spAutoFit/>
          </a:bodyPr>
          <a:lstStyle/>
          <a:p>
            <a:pPr algn="just">
              <a:lnSpc>
                <a:spcPct val="200000"/>
              </a:lnSpc>
            </a:pPr>
            <a:r>
              <a:rPr lang="es-SV" sz="1440" dirty="0">
                <a:latin typeface="Museo 100"/>
              </a:rPr>
              <a:t>Objetivo: Coordinar y garantizar la disponibilidad de tecnología apropiada a los productores agropecuarios y forestales que les permita optimizar el uso de los recursos disponibles para maximizar su rentabilidad y alcanzar el desarrollo sostenible del sector. </a:t>
            </a:r>
          </a:p>
          <a:p>
            <a:pPr algn="just">
              <a:lnSpc>
                <a:spcPct val="200000"/>
              </a:lnSpc>
            </a:pPr>
            <a:r>
              <a:rPr lang="es-SV" sz="1440" dirty="0">
                <a:latin typeface="Museo 100"/>
              </a:rPr>
              <a:t>Gerente: Ing. Francisco Torres </a:t>
            </a:r>
          </a:p>
        </p:txBody>
      </p:sp>
      <p:sp>
        <p:nvSpPr>
          <p:cNvPr id="43" name="CuadroTexto 42">
            <a:extLst>
              <a:ext uri="{FF2B5EF4-FFF2-40B4-BE49-F238E27FC236}">
                <a16:creationId xmlns:a16="http://schemas.microsoft.com/office/drawing/2014/main" id="{C202EBD5-AB95-47F3-992D-EFC881A39B59}"/>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42" name="41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44" name="43 Imagen"/>
          <p:cNvPicPr/>
          <p:nvPr/>
        </p:nvPicPr>
        <p:blipFill rotWithShape="1">
          <a:blip r:embed="rId4">
            <a:extLst>
              <a:ext uri="{28A0092B-C50C-407E-A947-70E740481C1C}">
                <a14:useLocalDpi xmlns:a14="http://schemas.microsoft.com/office/drawing/2010/main" val="0"/>
              </a:ext>
            </a:extLst>
          </a:blip>
          <a:srcRect l="16731" t="16221" r="18084" b="15774"/>
          <a:stretch/>
        </p:blipFill>
        <p:spPr bwMode="auto">
          <a:xfrm>
            <a:off x="6141855" y="1793271"/>
            <a:ext cx="5849462" cy="340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4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98E77EB-7A78-4515-8C4F-02D39C4FAAE4}"/>
              </a:ext>
            </a:extLst>
          </p:cNvPr>
          <p:cNvPicPr>
            <a:picLocks noChangeAspect="1"/>
          </p:cNvPicPr>
          <p:nvPr/>
        </p:nvPicPr>
        <p:blipFill>
          <a:blip r:embed="rId2"/>
          <a:stretch>
            <a:fillRect/>
          </a:stretch>
        </p:blipFill>
        <p:spPr>
          <a:xfrm>
            <a:off x="8638500" y="4696097"/>
            <a:ext cx="1757973" cy="1372077"/>
          </a:xfrm>
          <a:prstGeom prst="rect">
            <a:avLst/>
          </a:prstGeom>
        </p:spPr>
      </p:pic>
      <p:sp>
        <p:nvSpPr>
          <p:cNvPr id="2" name="Título 1">
            <a:extLst>
              <a:ext uri="{FF2B5EF4-FFF2-40B4-BE49-F238E27FC236}">
                <a16:creationId xmlns:a16="http://schemas.microsoft.com/office/drawing/2014/main" id="{2CC88522-4813-4F3C-942C-4CAE140B7D93}"/>
              </a:ext>
            </a:extLst>
          </p:cNvPr>
          <p:cNvSpPr>
            <a:spLocks noGrp="1"/>
          </p:cNvSpPr>
          <p:nvPr>
            <p:ph type="title"/>
          </p:nvPr>
        </p:nvSpPr>
        <p:spPr>
          <a:xfrm>
            <a:off x="1576346" y="286849"/>
            <a:ext cx="9783806" cy="678055"/>
          </a:xfrm>
        </p:spPr>
        <p:txBody>
          <a:bodyPr>
            <a:noAutofit/>
          </a:bodyPr>
          <a:lstStyle/>
          <a:p>
            <a:pPr algn="l"/>
            <a:r>
              <a:rPr lang="es-SV" dirty="0">
                <a:effectLst>
                  <a:outerShdw blurRad="50800" dist="38100" dir="2700000" algn="tl" rotWithShape="0">
                    <a:prstClr val="black">
                      <a:alpha val="40000"/>
                    </a:prstClr>
                  </a:outerShdw>
                </a:effectLst>
                <a:latin typeface="Bembo Std"/>
              </a:rPr>
              <a:t>  </a:t>
            </a:r>
            <a:r>
              <a:rPr lang="es-SV" sz="4400" dirty="0">
                <a:effectLst>
                  <a:outerShdw blurRad="50800" dist="38100" dir="2700000" algn="tl" rotWithShape="0">
                    <a:prstClr val="black">
                      <a:alpha val="40000"/>
                    </a:prstClr>
                  </a:outerShdw>
                </a:effectLst>
                <a:latin typeface="Bembo Std"/>
              </a:rPr>
              <a:t>Gerencia de transferencia de tecnología</a:t>
            </a:r>
            <a:endParaRPr lang="es-SV" dirty="0">
              <a:effectLst>
                <a:outerShdw blurRad="50800" dist="38100" dir="2700000" algn="tl" rotWithShape="0">
                  <a:prstClr val="black">
                    <a:alpha val="40000"/>
                  </a:prstClr>
                </a:outerShdw>
              </a:effectLst>
              <a:latin typeface="Bembo Std"/>
            </a:endParaRPr>
          </a:p>
        </p:txBody>
      </p:sp>
      <p:sp>
        <p:nvSpPr>
          <p:cNvPr id="3" name="Marcador de contenido 2">
            <a:extLst>
              <a:ext uri="{FF2B5EF4-FFF2-40B4-BE49-F238E27FC236}">
                <a16:creationId xmlns:a16="http://schemas.microsoft.com/office/drawing/2014/main" id="{B575AE6A-2327-4E57-97DB-7CAE1891D5FF}"/>
              </a:ext>
            </a:extLst>
          </p:cNvPr>
          <p:cNvSpPr>
            <a:spLocks noGrp="1"/>
          </p:cNvSpPr>
          <p:nvPr>
            <p:ph idx="1"/>
          </p:nvPr>
        </p:nvSpPr>
        <p:spPr>
          <a:xfrm>
            <a:off x="764229" y="1306040"/>
            <a:ext cx="10292189" cy="4316430"/>
          </a:xfrm>
        </p:spPr>
        <p:txBody>
          <a:bodyPr>
            <a:noAutofit/>
          </a:bodyPr>
          <a:lstStyle/>
          <a:p>
            <a:pPr algn="just">
              <a:lnSpc>
                <a:spcPct val="150000"/>
              </a:lnSpc>
            </a:pPr>
            <a:r>
              <a:rPr lang="es-SV" sz="1200" dirty="0">
                <a:latin typeface="Museo 100"/>
              </a:rPr>
              <a:t>Objetivo: Contribuir al logro de los resultados de la generación y transferencia de acuerdo con los planes, programas y proyectos institucionales. </a:t>
            </a:r>
          </a:p>
          <a:p>
            <a:pPr algn="just">
              <a:lnSpc>
                <a:spcPct val="150000"/>
              </a:lnSpc>
            </a:pPr>
            <a:r>
              <a:rPr lang="es-SV" sz="1200" dirty="0">
                <a:latin typeface="Museo 100"/>
              </a:rPr>
              <a:t>Funciones: </a:t>
            </a:r>
          </a:p>
          <a:p>
            <a:pPr>
              <a:lnSpc>
                <a:spcPct val="150000"/>
              </a:lnSpc>
            </a:pPr>
            <a:r>
              <a:rPr lang="es-SV" sz="1200" dirty="0">
                <a:latin typeface="Museo 100"/>
              </a:rPr>
              <a:t>a) Diseñar y operativizar los servicios de transferencia tecnológica y extensión agropecuaria en el marco de la política sectorial institucional; </a:t>
            </a:r>
          </a:p>
          <a:p>
            <a:pPr>
              <a:lnSpc>
                <a:spcPct val="150000"/>
              </a:lnSpc>
            </a:pPr>
            <a:r>
              <a:rPr lang="es-SV" sz="1200" dirty="0">
                <a:latin typeface="Museo 100"/>
              </a:rPr>
              <a:t>b) Implementar estrategias metodológicas de transferencia y extensión agropecuaria sostenible para el incremento y diversificación de la producción agropecuaria y forestal, bajo un enfoque de resiliencia, seguridad y soberanía alimentaria; </a:t>
            </a:r>
          </a:p>
          <a:p>
            <a:pPr>
              <a:lnSpc>
                <a:spcPct val="150000"/>
              </a:lnSpc>
            </a:pPr>
            <a:r>
              <a:rPr lang="es-SV" sz="1200" dirty="0">
                <a:latin typeface="Museo 100"/>
              </a:rPr>
              <a:t>c) Diseñar y gestionar programas y proyectos de desarrollo agropecuario bajo un enfoque de desarrollo territorial sostenible; </a:t>
            </a:r>
          </a:p>
          <a:p>
            <a:pPr>
              <a:lnSpc>
                <a:spcPct val="150000"/>
              </a:lnSpc>
            </a:pPr>
            <a:r>
              <a:rPr lang="es-SV" sz="1200" dirty="0">
                <a:latin typeface="Museo 100"/>
              </a:rPr>
              <a:t>d) Implementar estrategias metodológicas para el seguimiento, monitoreo, evaluación y medición del eficiencia, eficacia e impacto del servicio de transferencia tecnológica y extensión; </a:t>
            </a:r>
          </a:p>
          <a:p>
            <a:pPr>
              <a:lnSpc>
                <a:spcPct val="150000"/>
              </a:lnSpc>
            </a:pPr>
            <a:r>
              <a:rPr lang="es-SV" sz="1200" dirty="0">
                <a:latin typeface="Museo 100"/>
              </a:rPr>
              <a:t>e) Establecer coordinaciones de cooperación en el ámbito local, nacional e internacional que contribuyan a implementar los planes de trabajo institucional; </a:t>
            </a:r>
          </a:p>
          <a:p>
            <a:pPr>
              <a:lnSpc>
                <a:spcPct val="150000"/>
              </a:lnSpc>
            </a:pPr>
            <a:r>
              <a:rPr lang="es-SV" sz="1200" dirty="0">
                <a:latin typeface="Museo 100"/>
              </a:rPr>
              <a:t>f) Promover y coordinar programas de formación técnica y administrativas para el personal de la Gerencia de </a:t>
            </a:r>
          </a:p>
          <a:p>
            <a:pPr>
              <a:lnSpc>
                <a:spcPct val="150000"/>
              </a:lnSpc>
            </a:pPr>
            <a:r>
              <a:rPr lang="es-SV" sz="1200" dirty="0">
                <a:latin typeface="Museo 100"/>
              </a:rPr>
              <a:t>Transferencia Tecnológica y Extensión. </a:t>
            </a:r>
          </a:p>
          <a:p>
            <a:pPr>
              <a:lnSpc>
                <a:spcPct val="150000"/>
              </a:lnSpc>
            </a:pPr>
            <a:r>
              <a:rPr lang="es-419" sz="1200" dirty="0">
                <a:latin typeface="Museo 100"/>
              </a:rPr>
              <a:t>tres mujeres – seis hombres, Gerente Francisco Alfredo Torres</a:t>
            </a:r>
            <a:endParaRPr lang="es-SV" sz="1200" dirty="0">
              <a:latin typeface="Museo 100"/>
            </a:endParaRPr>
          </a:p>
          <a:p>
            <a:pPr algn="just">
              <a:lnSpc>
                <a:spcPct val="150000"/>
              </a:lnSpc>
            </a:pPr>
            <a:endParaRPr lang="es-SV" sz="600" dirty="0">
              <a:latin typeface="Museo 100"/>
            </a:endParaRPr>
          </a:p>
        </p:txBody>
      </p:sp>
      <p:sp>
        <p:nvSpPr>
          <p:cNvPr id="11" name="CuadroTexto 10">
            <a:extLst>
              <a:ext uri="{FF2B5EF4-FFF2-40B4-BE49-F238E27FC236}">
                <a16:creationId xmlns:a16="http://schemas.microsoft.com/office/drawing/2014/main" id="{9429B0BF-DB90-4FD0-B700-EBE1385D7892}"/>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559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0DF3B74-2D57-4B73-8E70-EFD895C5C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08" y="3902040"/>
            <a:ext cx="2838595" cy="1892397"/>
          </a:xfrm>
          <a:prstGeom prst="rect">
            <a:avLst/>
          </a:prstGeom>
          <a:ln>
            <a:noFill/>
          </a:ln>
          <a:effectLst>
            <a:softEdge rad="112500"/>
          </a:effectLst>
        </p:spPr>
      </p:pic>
      <p:sp>
        <p:nvSpPr>
          <p:cNvPr id="2" name="Título 1">
            <a:extLst>
              <a:ext uri="{FF2B5EF4-FFF2-40B4-BE49-F238E27FC236}">
                <a16:creationId xmlns:a16="http://schemas.microsoft.com/office/drawing/2014/main" id="{8B031489-505E-4627-BA1E-7AFEE21BA96D}"/>
              </a:ext>
            </a:extLst>
          </p:cNvPr>
          <p:cNvSpPr>
            <a:spLocks noGrp="1"/>
          </p:cNvSpPr>
          <p:nvPr>
            <p:ph type="title"/>
          </p:nvPr>
        </p:nvSpPr>
        <p:spPr>
          <a:xfrm>
            <a:off x="1573380" y="274638"/>
            <a:ext cx="10282742" cy="648484"/>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Unidad de Género </a:t>
            </a:r>
          </a:p>
        </p:txBody>
      </p:sp>
      <p:sp>
        <p:nvSpPr>
          <p:cNvPr id="8" name="Rectángulo 7">
            <a:extLst>
              <a:ext uri="{FF2B5EF4-FFF2-40B4-BE49-F238E27FC236}">
                <a16:creationId xmlns:a16="http://schemas.microsoft.com/office/drawing/2014/main" id="{85BF1E49-C1E1-445B-A5D1-A128D2E96466}"/>
              </a:ext>
            </a:extLst>
          </p:cNvPr>
          <p:cNvSpPr/>
          <p:nvPr/>
        </p:nvSpPr>
        <p:spPr>
          <a:xfrm>
            <a:off x="1573380" y="1231042"/>
            <a:ext cx="9937104" cy="5410712"/>
          </a:xfrm>
          <a:prstGeom prst="rect">
            <a:avLst/>
          </a:prstGeom>
        </p:spPr>
        <p:txBody>
          <a:bodyPr wrap="square">
            <a:spAutoFit/>
          </a:bodyPr>
          <a:lstStyle/>
          <a:p>
            <a:pPr algn="just">
              <a:lnSpc>
                <a:spcPct val="150000"/>
              </a:lnSpc>
            </a:pPr>
            <a:r>
              <a:rPr lang="es-SV" sz="1440" dirty="0">
                <a:latin typeface="Museo 100"/>
              </a:rPr>
              <a:t>Objetivo:</a:t>
            </a:r>
          </a:p>
          <a:p>
            <a:pPr algn="just">
              <a:lnSpc>
                <a:spcPct val="150000"/>
              </a:lnSpc>
            </a:pPr>
            <a:r>
              <a:rPr lang="es-SV" sz="1440" dirty="0">
                <a:latin typeface="Museo 100"/>
              </a:rPr>
              <a:t>Impulsar la política de igualdad de género, política nacional de las mujeres y estrategias institucionales de género, para su aplicación en todas las áreas y procesos de trabajo.</a:t>
            </a:r>
          </a:p>
          <a:p>
            <a:pPr algn="just">
              <a:lnSpc>
                <a:spcPct val="150000"/>
              </a:lnSpc>
            </a:pPr>
            <a:endParaRPr lang="es-SV" sz="1440" dirty="0">
              <a:latin typeface="Museo 100"/>
            </a:endParaRPr>
          </a:p>
          <a:p>
            <a:pPr algn="just">
              <a:lnSpc>
                <a:spcPct val="150000"/>
              </a:lnSpc>
            </a:pPr>
            <a:r>
              <a:rPr lang="es-SV" sz="1440" dirty="0">
                <a:latin typeface="Museo 100"/>
              </a:rPr>
              <a:t>Funciones:</a:t>
            </a:r>
          </a:p>
          <a:p>
            <a:pPr algn="just">
              <a:lnSpc>
                <a:spcPct val="150000"/>
              </a:lnSpc>
            </a:pPr>
            <a:r>
              <a:rPr lang="es-SV" sz="1440" dirty="0">
                <a:latin typeface="Museo 100"/>
              </a:rPr>
              <a:t>a) Realizar acciones permanentes orientadas hacia el cumplimiento de la normativa nacional para la igualdad de género;</a:t>
            </a:r>
          </a:p>
          <a:p>
            <a:pPr algn="just">
              <a:lnSpc>
                <a:spcPct val="150000"/>
              </a:lnSpc>
            </a:pPr>
            <a:r>
              <a:rPr lang="es-SV" sz="1440" dirty="0">
                <a:latin typeface="Museo 100"/>
              </a:rPr>
              <a:t>b) Diseñar, proponer y asesorar a funcionarios de los diferentes niveles de la estructura organizativa del CENTA en la aplicación de lineamientos para la incorporación y aplicación del enfoque de género en la planificación, ejecución y evaluación de la generación, transferencia y asistencia técnica;</a:t>
            </a:r>
          </a:p>
          <a:p>
            <a:pPr algn="just">
              <a:lnSpc>
                <a:spcPct val="150000"/>
              </a:lnSpc>
            </a:pPr>
            <a:r>
              <a:rPr lang="es-SV" sz="1440" dirty="0">
                <a:latin typeface="Museo 100"/>
              </a:rPr>
              <a:t>c) Diseñar e implementar programas de capacitación del personal técnico y administrativo;</a:t>
            </a:r>
          </a:p>
          <a:p>
            <a:pPr algn="just">
              <a:lnSpc>
                <a:spcPct val="150000"/>
              </a:lnSpc>
            </a:pPr>
            <a:r>
              <a:rPr lang="es-SV" sz="1440" dirty="0">
                <a:latin typeface="Museo 100"/>
              </a:rPr>
              <a:t>d) Monitorear la aplicación del enfoque de género en todas las áreas organizativas;</a:t>
            </a:r>
          </a:p>
          <a:p>
            <a:pPr algn="just">
              <a:lnSpc>
                <a:spcPct val="150000"/>
              </a:lnSpc>
            </a:pPr>
            <a:r>
              <a:rPr lang="es-SV" sz="1440" dirty="0">
                <a:latin typeface="Museo 100"/>
              </a:rPr>
              <a:t>e) Documentar experiencias exitosas de mujeres y hombres, logradas en la aplicación de la </a:t>
            </a:r>
          </a:p>
          <a:p>
            <a:pPr algn="just">
              <a:lnSpc>
                <a:spcPct val="150000"/>
              </a:lnSpc>
            </a:pPr>
            <a:r>
              <a:rPr lang="es-SV" sz="1440" dirty="0">
                <a:latin typeface="Museo 100"/>
              </a:rPr>
              <a:t>política de igualdad de género en el quehacer institucional.</a:t>
            </a:r>
          </a:p>
          <a:p>
            <a:pPr algn="just">
              <a:lnSpc>
                <a:spcPct val="150000"/>
              </a:lnSpc>
            </a:pPr>
            <a:endParaRPr lang="es-419" sz="1440" dirty="0">
              <a:latin typeface="Museo 100"/>
            </a:endParaRPr>
          </a:p>
          <a:p>
            <a:pPr algn="just">
              <a:lnSpc>
                <a:spcPct val="150000"/>
              </a:lnSpc>
            </a:pPr>
            <a:r>
              <a:rPr lang="es-419" sz="1440" dirty="0">
                <a:latin typeface="Museo 100"/>
              </a:rPr>
              <a:t>Dos  mujeres- Jefa Lic. Margarita Flores Ledezma </a:t>
            </a:r>
            <a:endParaRPr lang="es-SV" sz="1440" dirty="0">
              <a:latin typeface="Museo 100"/>
            </a:endParaRPr>
          </a:p>
        </p:txBody>
      </p:sp>
      <p:sp>
        <p:nvSpPr>
          <p:cNvPr id="10" name="CuadroTexto 9">
            <a:extLst>
              <a:ext uri="{FF2B5EF4-FFF2-40B4-BE49-F238E27FC236}">
                <a16:creationId xmlns:a16="http://schemas.microsoft.com/office/drawing/2014/main" id="{5BFA3D20-334A-46FA-AEE2-6E0BEB864F71}"/>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2330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9D7AC-D57D-47D4-AC51-A9364370567B}"/>
              </a:ext>
            </a:extLst>
          </p:cNvPr>
          <p:cNvSpPr>
            <a:spLocks noGrp="1"/>
          </p:cNvSpPr>
          <p:nvPr>
            <p:ph type="title"/>
          </p:nvPr>
        </p:nvSpPr>
        <p:spPr>
          <a:xfrm>
            <a:off x="1558545" y="42430"/>
            <a:ext cx="10282742" cy="1143000"/>
          </a:xfrm>
        </p:spPr>
        <p:txBody>
          <a:bodyPr/>
          <a:lstStyle/>
          <a:p>
            <a:pPr algn="l"/>
            <a:r>
              <a:rPr lang="es-SV" dirty="0">
                <a:effectLst>
                  <a:outerShdw blurRad="50800" dist="38100" dir="2700000" algn="tl" rotWithShape="0">
                    <a:prstClr val="black">
                      <a:alpha val="40000"/>
                    </a:prstClr>
                  </a:outerShdw>
                </a:effectLst>
                <a:latin typeface="Bembo Std"/>
              </a:rPr>
              <a:t>         Unidad de capacitación técnica</a:t>
            </a:r>
          </a:p>
        </p:txBody>
      </p:sp>
      <p:sp>
        <p:nvSpPr>
          <p:cNvPr id="3" name="Marcador de contenido 2">
            <a:extLst>
              <a:ext uri="{FF2B5EF4-FFF2-40B4-BE49-F238E27FC236}">
                <a16:creationId xmlns:a16="http://schemas.microsoft.com/office/drawing/2014/main" id="{0131C5F5-3102-4D0C-8FAF-72B61DC2FA4A}"/>
              </a:ext>
            </a:extLst>
          </p:cNvPr>
          <p:cNvSpPr>
            <a:spLocks noGrp="1"/>
          </p:cNvSpPr>
          <p:nvPr>
            <p:ph idx="1"/>
          </p:nvPr>
        </p:nvSpPr>
        <p:spPr>
          <a:xfrm>
            <a:off x="1247994" y="1092538"/>
            <a:ext cx="10282742" cy="4566245"/>
          </a:xfrm>
        </p:spPr>
        <p:txBody>
          <a:bodyPr>
            <a:noAutofit/>
          </a:bodyPr>
          <a:lstStyle/>
          <a:p>
            <a:pPr algn="just">
              <a:lnSpc>
                <a:spcPct val="150000"/>
              </a:lnSpc>
            </a:pPr>
            <a:r>
              <a:rPr lang="es-SV" sz="1600" b="1" dirty="0">
                <a:latin typeface="Museo 100"/>
              </a:rPr>
              <a:t>Objetivo:</a:t>
            </a:r>
          </a:p>
          <a:p>
            <a:pPr algn="just">
              <a:lnSpc>
                <a:spcPct val="150000"/>
              </a:lnSpc>
            </a:pPr>
            <a:r>
              <a:rPr lang="es-SV" sz="1400" dirty="0">
                <a:latin typeface="Museo 100"/>
              </a:rPr>
              <a:t>Elevar la calidad del servicio de transferencia de tecnología agropecuaria y forestal a través de la formación de agentes multiplicadores.</a:t>
            </a:r>
          </a:p>
          <a:p>
            <a:pPr algn="just">
              <a:lnSpc>
                <a:spcPct val="150000"/>
              </a:lnSpc>
            </a:pPr>
            <a:r>
              <a:rPr lang="es-SV" sz="1400" b="1" dirty="0">
                <a:latin typeface="Museo 100"/>
              </a:rPr>
              <a:t>Funciones:</a:t>
            </a:r>
          </a:p>
          <a:p>
            <a:pPr algn="just">
              <a:lnSpc>
                <a:spcPct val="150000"/>
              </a:lnSpc>
            </a:pPr>
            <a:r>
              <a:rPr lang="es-SV" sz="1400" dirty="0">
                <a:latin typeface="Museo 100"/>
              </a:rPr>
              <a:t>a) Diagnosticar las necesidades de capacitación para el desarrollo integral del personal técnico de transferencia;</a:t>
            </a:r>
          </a:p>
          <a:p>
            <a:pPr algn="just">
              <a:lnSpc>
                <a:spcPct val="150000"/>
              </a:lnSpc>
            </a:pPr>
            <a:r>
              <a:rPr lang="es-SV" sz="1400" dirty="0">
                <a:latin typeface="Museo 100"/>
              </a:rPr>
              <a:t>b) Coordinar con la unidad de Recursos Humanos la preparación de planes de capacitación para personal de transferencia;</a:t>
            </a:r>
          </a:p>
          <a:p>
            <a:pPr algn="just">
              <a:lnSpc>
                <a:spcPct val="150000"/>
              </a:lnSpc>
            </a:pPr>
            <a:r>
              <a:rPr lang="es-SV" sz="1400" dirty="0">
                <a:latin typeface="Museo 100"/>
              </a:rPr>
              <a:t>c) Coordinar la ejecución de planes o programas de capacitación de los extensionistas;</a:t>
            </a:r>
          </a:p>
          <a:p>
            <a:pPr algn="just">
              <a:lnSpc>
                <a:spcPct val="150000"/>
              </a:lnSpc>
            </a:pPr>
            <a:r>
              <a:rPr lang="es-SV" sz="1400" dirty="0">
                <a:latin typeface="Museo 100"/>
              </a:rPr>
              <a:t>d) Planificar, organizar y ejecutar programas de formación de personal técnico de transferencia;</a:t>
            </a:r>
          </a:p>
          <a:p>
            <a:pPr algn="just">
              <a:lnSpc>
                <a:spcPct val="150000"/>
              </a:lnSpc>
            </a:pPr>
            <a:r>
              <a:rPr lang="es-SV" sz="1400" dirty="0">
                <a:latin typeface="Museo 100"/>
              </a:rPr>
              <a:t>e) Promover los servicios de capacitación tecnológica agropecuaria a productores </a:t>
            </a:r>
          </a:p>
          <a:p>
            <a:pPr algn="just">
              <a:lnSpc>
                <a:spcPct val="150000"/>
              </a:lnSpc>
            </a:pPr>
            <a:r>
              <a:rPr lang="es-SV" sz="1400" dirty="0">
                <a:latin typeface="Museo 100"/>
              </a:rPr>
              <a:t>y profesionales que lo demanden;</a:t>
            </a:r>
          </a:p>
          <a:p>
            <a:pPr algn="just">
              <a:lnSpc>
                <a:spcPct val="150000"/>
              </a:lnSpc>
            </a:pPr>
            <a:r>
              <a:rPr lang="es-SV" sz="1400" dirty="0">
                <a:latin typeface="Museo 100"/>
              </a:rPr>
              <a:t>f) Evaluar el nivel de aprendizaje sobre tecnologías transferidas por la Institución y validar </a:t>
            </a:r>
          </a:p>
          <a:p>
            <a:pPr algn="just">
              <a:lnSpc>
                <a:spcPct val="150000"/>
              </a:lnSpc>
            </a:pPr>
            <a:r>
              <a:rPr lang="es-SV" sz="1400" dirty="0">
                <a:latin typeface="Museo 100"/>
              </a:rPr>
              <a:t>los conocimientos adquiridos por el capacitado.</a:t>
            </a:r>
          </a:p>
          <a:p>
            <a:pPr algn="just">
              <a:lnSpc>
                <a:spcPct val="150000"/>
              </a:lnSpc>
            </a:pPr>
            <a:r>
              <a:rPr lang="es-419" sz="1400" dirty="0">
                <a:latin typeface="Museo 100"/>
              </a:rPr>
              <a:t>Dos mujeres un  hombre, Jefa Lic. Morena Lara</a:t>
            </a:r>
            <a:endParaRPr lang="es-SV" sz="1400" dirty="0">
              <a:latin typeface="Museo 100"/>
            </a:endParaRPr>
          </a:p>
        </p:txBody>
      </p:sp>
      <p:pic>
        <p:nvPicPr>
          <p:cNvPr id="6" name="Imagen 5">
            <a:extLst>
              <a:ext uri="{FF2B5EF4-FFF2-40B4-BE49-F238E27FC236}">
                <a16:creationId xmlns:a16="http://schemas.microsoft.com/office/drawing/2014/main" id="{F24AF7BA-3C6C-4F9C-8EA2-C492D2471696}"/>
              </a:ext>
            </a:extLst>
          </p:cNvPr>
          <p:cNvPicPr>
            <a:picLocks noChangeAspect="1"/>
          </p:cNvPicPr>
          <p:nvPr/>
        </p:nvPicPr>
        <p:blipFill>
          <a:blip r:embed="rId2"/>
          <a:stretch>
            <a:fillRect/>
          </a:stretch>
        </p:blipFill>
        <p:spPr>
          <a:xfrm>
            <a:off x="7871552" y="3712090"/>
            <a:ext cx="4179108" cy="1770061"/>
          </a:xfrm>
          <a:prstGeom prst="rect">
            <a:avLst/>
          </a:prstGeom>
        </p:spPr>
      </p:pic>
      <p:sp>
        <p:nvSpPr>
          <p:cNvPr id="11" name="CuadroTexto 10">
            <a:extLst>
              <a:ext uri="{FF2B5EF4-FFF2-40B4-BE49-F238E27FC236}">
                <a16:creationId xmlns:a16="http://schemas.microsoft.com/office/drawing/2014/main" id="{6145111F-A22A-42BC-8A67-BDE96577E4C1}"/>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7581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EFE78-4DE9-4A84-9B9B-47C71AE84003}"/>
              </a:ext>
            </a:extLst>
          </p:cNvPr>
          <p:cNvSpPr>
            <a:spLocks noGrp="1"/>
          </p:cNvSpPr>
          <p:nvPr>
            <p:ph type="title"/>
          </p:nvPr>
        </p:nvSpPr>
        <p:spPr>
          <a:xfrm>
            <a:off x="1568593" y="283870"/>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Supervisión Regional - I II III IV</a:t>
            </a:r>
          </a:p>
        </p:txBody>
      </p:sp>
      <p:sp>
        <p:nvSpPr>
          <p:cNvPr id="7" name="CuadroTexto 6">
            <a:extLst>
              <a:ext uri="{FF2B5EF4-FFF2-40B4-BE49-F238E27FC236}">
                <a16:creationId xmlns:a16="http://schemas.microsoft.com/office/drawing/2014/main" id="{02E7BB18-C5EB-47A0-9F47-E4950FC89D20}"/>
              </a:ext>
            </a:extLst>
          </p:cNvPr>
          <p:cNvSpPr txBox="1"/>
          <p:nvPr/>
        </p:nvSpPr>
        <p:spPr>
          <a:xfrm>
            <a:off x="1310023" y="989792"/>
            <a:ext cx="10196333" cy="5985741"/>
          </a:xfrm>
          <a:prstGeom prst="rect">
            <a:avLst/>
          </a:prstGeom>
          <a:noFill/>
        </p:spPr>
        <p:txBody>
          <a:bodyPr wrap="square" rtlCol="0">
            <a:spAutoFit/>
          </a:bodyPr>
          <a:lstStyle/>
          <a:p>
            <a:pPr algn="just">
              <a:lnSpc>
                <a:spcPct val="150000"/>
              </a:lnSpc>
            </a:pPr>
            <a:r>
              <a:rPr lang="es-SV" sz="1440" b="1" dirty="0">
                <a:latin typeface="Museo 100"/>
              </a:rPr>
              <a:t>Objetivo: </a:t>
            </a:r>
            <a:endParaRPr lang="es-SV" sz="1440" dirty="0">
              <a:latin typeface="Museo 100"/>
            </a:endParaRPr>
          </a:p>
          <a:p>
            <a:pPr algn="just">
              <a:lnSpc>
                <a:spcPct val="150000"/>
              </a:lnSpc>
            </a:pPr>
            <a:r>
              <a:rPr lang="es-SV" sz="1440" dirty="0">
                <a:latin typeface="Museo 100"/>
              </a:rPr>
              <a:t>Facilitar los servicios de transferencia tecnológica y extensión agropecuaria y forestal a productores agropecuarios en el ámbito territorial, de acuerdo con la planificación institucional en forma apropiada y oportuna. </a:t>
            </a:r>
          </a:p>
          <a:p>
            <a:pPr algn="just">
              <a:lnSpc>
                <a:spcPct val="150000"/>
              </a:lnSpc>
            </a:pPr>
            <a:r>
              <a:rPr lang="es-SV" sz="1440" b="1" dirty="0">
                <a:latin typeface="Museo 100"/>
              </a:rPr>
              <a:t>Funciones: </a:t>
            </a:r>
            <a:endParaRPr lang="es-SV" sz="1440" dirty="0">
              <a:latin typeface="Museo 100"/>
            </a:endParaRPr>
          </a:p>
          <a:p>
            <a:pPr algn="just">
              <a:lnSpc>
                <a:spcPct val="150000"/>
              </a:lnSpc>
            </a:pPr>
            <a:r>
              <a:rPr lang="es-SV" sz="1440" dirty="0">
                <a:latin typeface="Museo 100"/>
              </a:rPr>
              <a:t>a) Coordinar y dirigir procesos participativos de planificación, ejecución y seguimiento de los planes, programas y proyectos institucionales de los servicios de transferencia de tecnología y extensión agropecuaria ejecutados a nivel regional; </a:t>
            </a:r>
          </a:p>
          <a:p>
            <a:pPr algn="just">
              <a:lnSpc>
                <a:spcPct val="150000"/>
              </a:lnSpc>
            </a:pPr>
            <a:r>
              <a:rPr lang="es-SV" sz="1440" dirty="0">
                <a:latin typeface="Museo 100"/>
              </a:rPr>
              <a:t>b) Propiciar y participar en espacios sectoriales de diálogo, participación ciudadana, concertación y cooperación intersectorial a nivel regional, con el propósito de territorializar los planes institucionales y los servicios de transferencia de tecnología y extensión agropecuaria; </a:t>
            </a:r>
          </a:p>
          <a:p>
            <a:pPr algn="just">
              <a:lnSpc>
                <a:spcPct val="150000"/>
              </a:lnSpc>
            </a:pPr>
            <a:r>
              <a:rPr lang="es-SV" sz="1440" dirty="0">
                <a:latin typeface="Museo 100"/>
              </a:rPr>
              <a:t>c) Promover y vincular el liderazgo y organización del sector productivo a nivel regional, con énfasis en jóvenes y mujeres para potenciar su gestión; </a:t>
            </a:r>
          </a:p>
          <a:p>
            <a:pPr algn="just">
              <a:lnSpc>
                <a:spcPct val="150000"/>
              </a:lnSpc>
            </a:pPr>
            <a:r>
              <a:rPr lang="es-SV" sz="1440" dirty="0">
                <a:latin typeface="Museo 100"/>
              </a:rPr>
              <a:t>d) Promover el fortalecimiento de competencias del personal técnico y administrativo de la región; </a:t>
            </a:r>
          </a:p>
          <a:p>
            <a:pPr algn="just">
              <a:lnSpc>
                <a:spcPct val="150000"/>
              </a:lnSpc>
            </a:pPr>
            <a:r>
              <a:rPr lang="es-SV" sz="1440" dirty="0">
                <a:latin typeface="Museo 100"/>
              </a:rPr>
              <a:t>e) Implementar mecanismos de control administrativos a nivel regional según las normativas institucionales.</a:t>
            </a:r>
          </a:p>
          <a:p>
            <a:pPr algn="just">
              <a:lnSpc>
                <a:spcPct val="150000"/>
              </a:lnSpc>
            </a:pPr>
            <a:r>
              <a:rPr lang="es-SV" sz="1440" dirty="0">
                <a:latin typeface="Museo 100"/>
              </a:rPr>
              <a:t>4 hombres</a:t>
            </a:r>
          </a:p>
          <a:p>
            <a:pPr algn="just">
              <a:lnSpc>
                <a:spcPct val="150000"/>
              </a:lnSpc>
            </a:pPr>
            <a:r>
              <a:rPr lang="es-SV" sz="1440" dirty="0">
                <a:latin typeface="Museo 100"/>
              </a:rPr>
              <a:t> </a:t>
            </a:r>
            <a:r>
              <a:rPr lang="es-SV" sz="1200" dirty="0">
                <a:latin typeface="Museo 100"/>
              </a:rPr>
              <a:t>Supervisor Región I- Ing. Raúl Salamanca                       Supervisor Región III- Ing. Oscar Edwin Solórzano Gonzalez</a:t>
            </a:r>
          </a:p>
          <a:p>
            <a:pPr algn="just">
              <a:lnSpc>
                <a:spcPct val="150000"/>
              </a:lnSpc>
            </a:pPr>
            <a:r>
              <a:rPr lang="es-SV" sz="1200" dirty="0">
                <a:latin typeface="Museo 100"/>
              </a:rPr>
              <a:t>Supervisor Región II-Ing. David Ernesto Monroy               Supervisor Región IV-Ing. Martín de Jesús Batres Hernández</a:t>
            </a:r>
          </a:p>
          <a:p>
            <a:pPr algn="just">
              <a:lnSpc>
                <a:spcPct val="150000"/>
              </a:lnSpc>
            </a:pPr>
            <a:endParaRPr lang="es-SV" sz="1440" dirty="0">
              <a:latin typeface="Museo 100"/>
            </a:endParaRPr>
          </a:p>
          <a:p>
            <a:pPr algn="just">
              <a:lnSpc>
                <a:spcPct val="150000"/>
              </a:lnSpc>
            </a:pPr>
            <a:endParaRPr lang="es-SV" sz="1440" dirty="0">
              <a:latin typeface="Museo 100"/>
            </a:endParaRPr>
          </a:p>
        </p:txBody>
      </p:sp>
      <p:sp>
        <p:nvSpPr>
          <p:cNvPr id="10" name="CuadroTexto 9">
            <a:extLst>
              <a:ext uri="{FF2B5EF4-FFF2-40B4-BE49-F238E27FC236}">
                <a16:creationId xmlns:a16="http://schemas.microsoft.com/office/drawing/2014/main" id="{40ED1CC7-A41F-4D3D-BAA2-2E9C063452D3}"/>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9340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FB80C-F5C9-4CF9-8944-85456E80CF80}"/>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extLst>
              <a:ext uri="{FF2B5EF4-FFF2-40B4-BE49-F238E27FC236}">
                <a16:creationId xmlns:a16="http://schemas.microsoft.com/office/drawing/2014/main" id="{5DFC561C-268F-4E10-A51E-F1DFE6773A9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37782" y="3539239"/>
            <a:ext cx="3715613" cy="3715613"/>
          </a:xfrm>
          <a:prstGeom prst="rect">
            <a:avLst/>
          </a:prstGeom>
        </p:spPr>
      </p:pic>
      <p:sp>
        <p:nvSpPr>
          <p:cNvPr id="2" name="Título 1">
            <a:extLst>
              <a:ext uri="{FF2B5EF4-FFF2-40B4-BE49-F238E27FC236}">
                <a16:creationId xmlns:a16="http://schemas.microsoft.com/office/drawing/2014/main" id="{12A6C39E-6290-4934-A2F6-A817C15B7EEB}"/>
              </a:ext>
            </a:extLst>
          </p:cNvPr>
          <p:cNvSpPr>
            <a:spLocks noGrp="1"/>
          </p:cNvSpPr>
          <p:nvPr>
            <p:ph type="title"/>
          </p:nvPr>
        </p:nvSpPr>
        <p:spPr>
          <a:xfrm>
            <a:off x="1558544" y="36038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Unidades Administrativas Regionales, I II III IV</a:t>
            </a:r>
          </a:p>
        </p:txBody>
      </p:sp>
      <p:sp>
        <p:nvSpPr>
          <p:cNvPr id="6" name="CuadroTexto 5">
            <a:extLst>
              <a:ext uri="{FF2B5EF4-FFF2-40B4-BE49-F238E27FC236}">
                <a16:creationId xmlns:a16="http://schemas.microsoft.com/office/drawing/2014/main" id="{C65905FB-3F8E-418C-AD40-3848477F408B}"/>
              </a:ext>
            </a:extLst>
          </p:cNvPr>
          <p:cNvSpPr txBox="1"/>
          <p:nvPr/>
        </p:nvSpPr>
        <p:spPr>
          <a:xfrm>
            <a:off x="1558544" y="1206563"/>
            <a:ext cx="10455562" cy="5410712"/>
          </a:xfrm>
          <a:prstGeom prst="rect">
            <a:avLst/>
          </a:prstGeom>
          <a:noFill/>
        </p:spPr>
        <p:txBody>
          <a:bodyPr wrap="square" rtlCol="0">
            <a:spAutoFit/>
          </a:bodyPr>
          <a:lstStyle/>
          <a:p>
            <a:pPr algn="just"/>
            <a:r>
              <a:rPr lang="es-SV" sz="1440" b="1" dirty="0">
                <a:latin typeface="Museo 100"/>
              </a:rPr>
              <a:t>Objetivo: </a:t>
            </a:r>
            <a:endParaRPr lang="es-SV" sz="1440" dirty="0">
              <a:latin typeface="Museo 100"/>
            </a:endParaRPr>
          </a:p>
          <a:p>
            <a:pPr algn="just"/>
            <a:r>
              <a:rPr lang="es-SV" sz="1440" dirty="0">
                <a:latin typeface="Museo 100"/>
              </a:rPr>
              <a:t>Facilitar la obtención de los recursos en forma oportuna que permita el funcionamiento efectivo de las agencias de extensión y velar por el buen uso de los recursos.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Desarrollar diagnósticos anuales en coordinación con administración central sobre la situación de los recursos disponibles en que tienen en Oficina Central, con el propósito de obtener información actualizada para generar planes de remodelación de oficinas, mantenimiento preventivo y curativo de los equipos, entre otros; </a:t>
            </a:r>
          </a:p>
          <a:p>
            <a:pPr algn="just"/>
            <a:endParaRPr lang="es-SV" sz="1440" dirty="0">
              <a:latin typeface="Museo 100"/>
            </a:endParaRPr>
          </a:p>
          <a:p>
            <a:pPr algn="just"/>
            <a:r>
              <a:rPr lang="es-SV" sz="1440" dirty="0">
                <a:latin typeface="Museo 100"/>
              </a:rPr>
              <a:t>b) Divulgar los lineamientos administrativos para su fiel aplicación; </a:t>
            </a:r>
          </a:p>
          <a:p>
            <a:pPr algn="just"/>
            <a:endParaRPr lang="es-SV" sz="1440" dirty="0">
              <a:latin typeface="Museo 100"/>
            </a:endParaRPr>
          </a:p>
          <a:p>
            <a:pPr algn="just"/>
            <a:r>
              <a:rPr lang="es-SV" sz="1440" dirty="0">
                <a:latin typeface="Museo 100"/>
              </a:rPr>
              <a:t>c) Garantizar el establecimiento y aplicación de los registros respectivos como respaldo a la gestión administrativa (tarjetas de identificación del equipo y su mantenimiento, inventarios, acciones de personal, asistencia del personal, control de combustible, entre otros); </a:t>
            </a:r>
          </a:p>
          <a:p>
            <a:pPr algn="just"/>
            <a:endParaRPr lang="es-SV" sz="1440" dirty="0">
              <a:latin typeface="Museo 100"/>
            </a:endParaRPr>
          </a:p>
          <a:p>
            <a:pPr algn="just"/>
            <a:r>
              <a:rPr lang="es-SV" sz="1440" dirty="0">
                <a:latin typeface="Museo 100"/>
              </a:rPr>
              <a:t>d) Gestionar y facilitar los recursos necesarios en cantidad y calidad, ante la administración central; </a:t>
            </a:r>
          </a:p>
          <a:p>
            <a:pPr algn="just"/>
            <a:endParaRPr lang="es-SV" sz="1440" dirty="0">
              <a:latin typeface="Museo 100"/>
            </a:endParaRPr>
          </a:p>
          <a:p>
            <a:pPr algn="just"/>
            <a:r>
              <a:rPr lang="es-SV" sz="1440" dirty="0">
                <a:latin typeface="Museo 100"/>
              </a:rPr>
              <a:t>e) Gestionar y aplicar el buen uso del fondo circulante asignado a la región, respaldándolo con sus respectivos registros; </a:t>
            </a:r>
          </a:p>
          <a:p>
            <a:pPr algn="just"/>
            <a:endParaRPr lang="es-SV" sz="1440" dirty="0">
              <a:latin typeface="Museo 100"/>
            </a:endParaRPr>
          </a:p>
          <a:p>
            <a:pPr algn="just"/>
            <a:r>
              <a:rPr lang="es-SV" sz="1440" dirty="0">
                <a:latin typeface="Museo 100"/>
              </a:rPr>
              <a:t>f) Gestionar y desarrollar actividades de capacitación dirigida al personal, con el propósito de generar un ambiente de trabajo en armonía y de mejoramiento continuo; </a:t>
            </a:r>
          </a:p>
          <a:p>
            <a:pPr algn="just"/>
            <a:endParaRPr lang="es-SV" sz="1440" dirty="0">
              <a:latin typeface="Museo 100"/>
            </a:endParaRPr>
          </a:p>
          <a:p>
            <a:pPr algn="just"/>
            <a:r>
              <a:rPr lang="es-SV" sz="1440" dirty="0">
                <a:latin typeface="Museo 100"/>
              </a:rPr>
              <a:t>g) Elaborar y presentar informes administrativos con la periodicidad requerida. </a:t>
            </a:r>
          </a:p>
          <a:p>
            <a:pPr algn="just"/>
            <a:endParaRPr lang="es-SV" sz="1440" dirty="0">
              <a:latin typeface="Museo 100"/>
            </a:endParaRPr>
          </a:p>
        </p:txBody>
      </p:sp>
      <p:sp>
        <p:nvSpPr>
          <p:cNvPr id="10" name="CuadroTexto 9">
            <a:extLst>
              <a:ext uri="{FF2B5EF4-FFF2-40B4-BE49-F238E27FC236}">
                <a16:creationId xmlns:a16="http://schemas.microsoft.com/office/drawing/2014/main" id="{FB3A9693-8503-4098-98EA-6BC686257187}"/>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8" name="7 Imagen" descr="cid:image005.jpg@01D6C729.8A64D9A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20461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D89D580-FABB-4891-9CE3-DDBA62B35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519" y="2856294"/>
            <a:ext cx="5013679" cy="2701057"/>
          </a:xfrm>
          <a:prstGeom prst="rect">
            <a:avLst/>
          </a:prstGeom>
        </p:spPr>
      </p:pic>
      <p:sp>
        <p:nvSpPr>
          <p:cNvPr id="2" name="Título 1">
            <a:extLst>
              <a:ext uri="{FF2B5EF4-FFF2-40B4-BE49-F238E27FC236}">
                <a16:creationId xmlns:a16="http://schemas.microsoft.com/office/drawing/2014/main" id="{D306DAAB-8AE3-4E79-A379-6468B8F95C69}"/>
              </a:ext>
            </a:extLst>
          </p:cNvPr>
          <p:cNvSpPr>
            <a:spLocks noGrp="1"/>
          </p:cNvSpPr>
          <p:nvPr>
            <p:ph type="title"/>
          </p:nvPr>
        </p:nvSpPr>
        <p:spPr>
          <a:xfrm>
            <a:off x="1572152" y="258923"/>
            <a:ext cx="10282742" cy="691277"/>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Agencias Región - I II III IV</a:t>
            </a:r>
          </a:p>
        </p:txBody>
      </p:sp>
      <p:sp>
        <p:nvSpPr>
          <p:cNvPr id="4" name="Rectángulo 3">
            <a:extLst>
              <a:ext uri="{FF2B5EF4-FFF2-40B4-BE49-F238E27FC236}">
                <a16:creationId xmlns:a16="http://schemas.microsoft.com/office/drawing/2014/main" id="{0D9F2DE1-43B5-4E09-BD5A-17EB5CF35DF2}"/>
              </a:ext>
            </a:extLst>
          </p:cNvPr>
          <p:cNvSpPr/>
          <p:nvPr/>
        </p:nvSpPr>
        <p:spPr>
          <a:xfrm>
            <a:off x="1572152" y="2205328"/>
            <a:ext cx="5616624" cy="4561249"/>
          </a:xfrm>
          <a:prstGeom prst="rect">
            <a:avLst/>
          </a:prstGeom>
        </p:spPr>
        <p:txBody>
          <a:bodyPr wrap="square">
            <a:spAutoFit/>
          </a:bodyPr>
          <a:lstStyle/>
          <a:p>
            <a:pPr algn="just"/>
            <a:r>
              <a:rPr lang="es-SV" sz="1320" b="1" dirty="0">
                <a:solidFill>
                  <a:srgbClr val="000000"/>
                </a:solidFill>
                <a:latin typeface="Museo 100"/>
              </a:rPr>
              <a:t>Funciones: </a:t>
            </a:r>
            <a:endParaRPr lang="es-SV" sz="1320" dirty="0">
              <a:solidFill>
                <a:srgbClr val="000000"/>
              </a:solidFill>
              <a:latin typeface="Museo 100"/>
            </a:endParaRPr>
          </a:p>
          <a:p>
            <a:pPr algn="just"/>
            <a:r>
              <a:rPr lang="es-SV" sz="1320" dirty="0">
                <a:solidFill>
                  <a:srgbClr val="000000"/>
                </a:solidFill>
                <a:latin typeface="Museo 100"/>
              </a:rPr>
              <a:t>a) Implementar diagnósticos, diseñar e implementarlos planes participativos de desarrollo agropecuario a nivel territorial con los sectores productivos y actores locales, </a:t>
            </a:r>
          </a:p>
          <a:p>
            <a:pPr algn="just"/>
            <a:endParaRPr lang="es-SV" sz="1320" dirty="0">
              <a:solidFill>
                <a:srgbClr val="000000"/>
              </a:solidFill>
              <a:latin typeface="Museo 100"/>
            </a:endParaRPr>
          </a:p>
          <a:p>
            <a:pPr algn="just"/>
            <a:r>
              <a:rPr lang="es-SV" sz="1320" dirty="0">
                <a:solidFill>
                  <a:srgbClr val="000000"/>
                </a:solidFill>
                <a:latin typeface="Museo 100"/>
              </a:rPr>
              <a:t>b) Brindar los servicios de transferencia de tecnología y extensión agropecuaria y forestal en función de la planificación territorial e institucional; </a:t>
            </a:r>
          </a:p>
          <a:p>
            <a:pPr algn="just"/>
            <a:endParaRPr lang="es-SV" sz="1320" dirty="0">
              <a:solidFill>
                <a:srgbClr val="000000"/>
              </a:solidFill>
              <a:latin typeface="Museo 100"/>
            </a:endParaRPr>
          </a:p>
          <a:p>
            <a:pPr algn="just"/>
            <a:r>
              <a:rPr lang="es-SV" sz="1320" dirty="0">
                <a:solidFill>
                  <a:srgbClr val="000000"/>
                </a:solidFill>
                <a:latin typeface="Museo 100"/>
              </a:rPr>
              <a:t>c) Implementar los mecanismos institucionales de seguimiento, monitoreo y evaluación de los servicios de transferencia de tecnologías y extensión agropecuaria facilitados por la agencia; </a:t>
            </a:r>
          </a:p>
          <a:p>
            <a:pPr algn="just"/>
            <a:endParaRPr lang="es-SV" sz="1320" dirty="0">
              <a:solidFill>
                <a:srgbClr val="000000"/>
              </a:solidFill>
              <a:latin typeface="Museo 100"/>
            </a:endParaRPr>
          </a:p>
          <a:p>
            <a:pPr algn="just"/>
            <a:r>
              <a:rPr lang="es-SV" sz="1320" dirty="0">
                <a:solidFill>
                  <a:srgbClr val="000000"/>
                </a:solidFill>
                <a:latin typeface="Museo 100"/>
              </a:rPr>
              <a:t>d) Apoyarla investigación y validación tecnológica de acuerdo a la problemática del sector a nivel local; </a:t>
            </a:r>
          </a:p>
          <a:p>
            <a:pPr algn="just"/>
            <a:endParaRPr lang="es-SV" sz="1320" dirty="0">
              <a:solidFill>
                <a:srgbClr val="000000"/>
              </a:solidFill>
              <a:latin typeface="Museo 100"/>
            </a:endParaRPr>
          </a:p>
          <a:p>
            <a:pPr algn="just"/>
            <a:r>
              <a:rPr lang="es-SV" sz="1320" dirty="0">
                <a:solidFill>
                  <a:srgbClr val="000000"/>
                </a:solidFill>
                <a:latin typeface="Museo 100"/>
              </a:rPr>
              <a:t>e) Facilitar el fortalecimiento de competencias técnicas y administrativas del personal de las agencias; </a:t>
            </a:r>
          </a:p>
          <a:p>
            <a:pPr algn="just"/>
            <a:endParaRPr lang="es-SV" sz="1320" dirty="0">
              <a:solidFill>
                <a:srgbClr val="000000"/>
              </a:solidFill>
              <a:latin typeface="Museo 100"/>
            </a:endParaRPr>
          </a:p>
          <a:p>
            <a:pPr algn="just"/>
            <a:r>
              <a:rPr lang="es-SV" sz="1320" dirty="0">
                <a:solidFill>
                  <a:srgbClr val="000000"/>
                </a:solidFill>
                <a:latin typeface="Museo 100"/>
              </a:rPr>
              <a:t>f) Participar en espacios locales de diálogo, concertación y cooperación intersectorial para facilitar la implementación de los planes y políticas institucionales; </a:t>
            </a:r>
          </a:p>
        </p:txBody>
      </p:sp>
      <p:sp>
        <p:nvSpPr>
          <p:cNvPr id="10" name="Rectángulo 9">
            <a:extLst>
              <a:ext uri="{FF2B5EF4-FFF2-40B4-BE49-F238E27FC236}">
                <a16:creationId xmlns:a16="http://schemas.microsoft.com/office/drawing/2014/main" id="{459371A2-4D2E-4932-A59A-F31A0F903BCE}"/>
              </a:ext>
            </a:extLst>
          </p:cNvPr>
          <p:cNvSpPr/>
          <p:nvPr/>
        </p:nvSpPr>
        <p:spPr>
          <a:xfrm>
            <a:off x="1572152" y="1260540"/>
            <a:ext cx="9813643" cy="701731"/>
          </a:xfrm>
          <a:prstGeom prst="rect">
            <a:avLst/>
          </a:prstGeom>
        </p:spPr>
        <p:txBody>
          <a:bodyPr wrap="square">
            <a:spAutoFit/>
          </a:bodyPr>
          <a:lstStyle/>
          <a:p>
            <a:pPr algn="just"/>
            <a:r>
              <a:rPr lang="es-SV" sz="1320" b="1" dirty="0">
                <a:solidFill>
                  <a:srgbClr val="000000"/>
                </a:solidFill>
                <a:latin typeface="Museo 100"/>
              </a:rPr>
              <a:t>Objetivo: </a:t>
            </a:r>
            <a:endParaRPr lang="es-SV" sz="1320" dirty="0">
              <a:solidFill>
                <a:srgbClr val="000000"/>
              </a:solidFill>
              <a:latin typeface="Museo 100"/>
            </a:endParaRPr>
          </a:p>
          <a:p>
            <a:pPr algn="just"/>
            <a:r>
              <a:rPr lang="es-SV" sz="1320" dirty="0">
                <a:solidFill>
                  <a:srgbClr val="000000"/>
                </a:solidFill>
                <a:latin typeface="Museo 100"/>
              </a:rPr>
              <a:t>Fomentar el desarrollo agropecuario sostenible a través de servicios de transferencia de tecnología y extensión agropecuaria y forestal, basado en las demandas y prioridades de los productores agropecuarios y en el marco de la planificación estratégica y operativa institucional. </a:t>
            </a:r>
          </a:p>
        </p:txBody>
      </p:sp>
      <p:sp>
        <p:nvSpPr>
          <p:cNvPr id="89" name="Rectángulo 88">
            <a:extLst>
              <a:ext uri="{FF2B5EF4-FFF2-40B4-BE49-F238E27FC236}">
                <a16:creationId xmlns:a16="http://schemas.microsoft.com/office/drawing/2014/main" id="{601D31E5-E930-4221-B9A5-CEB7E2058E99}"/>
              </a:ext>
            </a:extLst>
          </p:cNvPr>
          <p:cNvSpPr/>
          <p:nvPr/>
        </p:nvSpPr>
        <p:spPr>
          <a:xfrm>
            <a:off x="9525437" y="5557351"/>
            <a:ext cx="3132320" cy="424732"/>
          </a:xfrm>
          <a:prstGeom prst="rect">
            <a:avLst/>
          </a:prstGeom>
        </p:spPr>
        <p:txBody>
          <a:bodyPr wrap="square">
            <a:spAutoFit/>
          </a:bodyPr>
          <a:lstStyle/>
          <a:p>
            <a:r>
              <a:rPr lang="es-SV" sz="1080" dirty="0">
                <a:hlinkClick r:id="rId3"/>
              </a:rPr>
              <a:t>http://www.centa.gob.sv/2015/agencias/</a:t>
            </a:r>
            <a:endParaRPr lang="es-SV" sz="1080" dirty="0"/>
          </a:p>
          <a:p>
            <a:endParaRPr lang="es-SV" sz="1080" dirty="0"/>
          </a:p>
        </p:txBody>
      </p:sp>
      <p:sp>
        <p:nvSpPr>
          <p:cNvPr id="11" name="CuadroTexto 10">
            <a:extLst>
              <a:ext uri="{FF2B5EF4-FFF2-40B4-BE49-F238E27FC236}">
                <a16:creationId xmlns:a16="http://schemas.microsoft.com/office/drawing/2014/main" id="{87B2F4E7-8AB6-4C7F-B1DA-989FC41992FE}"/>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12" name="11 Imagen" descr="cid:image005.jpg@01D6C729.8A64D9A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8192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623708" y="109537"/>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Directivo</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47258" y="6650293"/>
            <a:ext cx="1118384" cy="221599"/>
          </a:xfrm>
          <a:prstGeom prst="rect">
            <a:avLst/>
          </a:prstGeom>
          <a:noFill/>
        </p:spPr>
        <p:txBody>
          <a:bodyPr wrap="square" rtlCol="0">
            <a:spAutoFit/>
          </a:bodyPr>
          <a:lstStyle/>
          <a:p>
            <a:r>
              <a:rPr lang="es-SV" sz="840" dirty="0"/>
              <a:t>OIR- Año 2021</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07279" y="1568564"/>
            <a:ext cx="10515600" cy="4351338"/>
          </a:xfrm>
        </p:spPr>
        <p:txBody>
          <a:bodyPr>
            <a:normAutofit fontScale="92500" lnSpcReduction="10000"/>
          </a:bodyPr>
          <a:lstStyle/>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unidades organizativas, para instruir sobre las políticas técnico-administrativas, derivadas de la Junta Directiva o demás autoridades competentes superiores del Gobierno.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jefaturas de las unidades organizativas, a fin de coordinar la programación y ejecución del plan de trabajo institucional.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las jefaturas de las unidades organizativas, a efecto de dar y recibir información en aspectos de operatividad de los programas y proyectos, medidas disciplinarias y coordinación de programas.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1519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19C67-F9A5-48C5-8C4D-7CC3A95827BF}"/>
              </a:ext>
            </a:extLst>
          </p:cNvPr>
          <p:cNvSpPr>
            <a:spLocks noGrp="1"/>
          </p:cNvSpPr>
          <p:nvPr>
            <p:ph type="title"/>
          </p:nvPr>
        </p:nvSpPr>
        <p:spPr>
          <a:xfrm>
            <a:off x="1647121" y="10742"/>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            Gerencia </a:t>
            </a:r>
            <a:r>
              <a:rPr lang="es-SV">
                <a:effectLst>
                  <a:outerShdw blurRad="50800" dist="38100" dir="2700000" algn="tl" rotWithShape="0">
                    <a:prstClr val="black">
                      <a:alpha val="40000"/>
                    </a:prstClr>
                  </a:outerShdw>
                </a:effectLst>
                <a:latin typeface="Bembo Std"/>
              </a:rPr>
              <a:t>Administrativa Financiera</a:t>
            </a:r>
            <a:endParaRPr lang="es-SV" dirty="0">
              <a:effectLst>
                <a:outerShdw blurRad="50800" dist="38100" dir="2700000" algn="tl" rotWithShape="0">
                  <a:prstClr val="black">
                    <a:alpha val="40000"/>
                  </a:prstClr>
                </a:outerShdw>
              </a:effectLst>
              <a:latin typeface="Bembo Std"/>
            </a:endParaRPr>
          </a:p>
        </p:txBody>
      </p:sp>
      <p:sp>
        <p:nvSpPr>
          <p:cNvPr id="27" name="CuadroTexto 26">
            <a:extLst>
              <a:ext uri="{FF2B5EF4-FFF2-40B4-BE49-F238E27FC236}">
                <a16:creationId xmlns:a16="http://schemas.microsoft.com/office/drawing/2014/main" id="{083EE844-1ED7-4334-B659-75D7021B8CD1}"/>
              </a:ext>
            </a:extLst>
          </p:cNvPr>
          <p:cNvSpPr txBox="1"/>
          <p:nvPr/>
        </p:nvSpPr>
        <p:spPr>
          <a:xfrm>
            <a:off x="1577715" y="1168121"/>
            <a:ext cx="10244680" cy="480131"/>
          </a:xfrm>
          <a:prstGeom prst="rect">
            <a:avLst/>
          </a:prstGeom>
          <a:noFill/>
        </p:spPr>
        <p:txBody>
          <a:bodyPr wrap="square" rtlCol="0">
            <a:spAutoFit/>
          </a:bodyPr>
          <a:lstStyle/>
          <a:p>
            <a:pPr algn="just"/>
            <a:r>
              <a:rPr lang="es-SV" sz="1260" dirty="0">
                <a:latin typeface="Museo 100"/>
              </a:rPr>
              <a:t>Objetivo: Administrar los recursos humanos, materiales y tecnológico-informáticos del CENTA; y proveer los servicios internos necesarios que propicien el desarrollo eficiente de sus respectivas funciones. </a:t>
            </a:r>
          </a:p>
        </p:txBody>
      </p:sp>
      <p:sp>
        <p:nvSpPr>
          <p:cNvPr id="3" name="CuadroTexto 2">
            <a:extLst>
              <a:ext uri="{FF2B5EF4-FFF2-40B4-BE49-F238E27FC236}">
                <a16:creationId xmlns:a16="http://schemas.microsoft.com/office/drawing/2014/main" id="{EBDBB7EA-C148-4B7B-8EA9-73F796494ACC}"/>
              </a:ext>
            </a:extLst>
          </p:cNvPr>
          <p:cNvSpPr txBox="1"/>
          <p:nvPr/>
        </p:nvSpPr>
        <p:spPr>
          <a:xfrm>
            <a:off x="1528860" y="1662953"/>
            <a:ext cx="4960180" cy="5272213"/>
          </a:xfrm>
          <a:prstGeom prst="rect">
            <a:avLst/>
          </a:prstGeom>
          <a:noFill/>
        </p:spPr>
        <p:txBody>
          <a:bodyPr wrap="square" rtlCol="0">
            <a:spAutoFit/>
          </a:bodyPr>
          <a:lstStyle/>
          <a:p>
            <a:pPr algn="just">
              <a:lnSpc>
                <a:spcPct val="150000"/>
              </a:lnSpc>
            </a:pPr>
            <a:r>
              <a:rPr lang="es-SV" sz="1320" b="1" dirty="0">
                <a:latin typeface="Museo 100"/>
              </a:rPr>
              <a:t>Funciones generales: </a:t>
            </a:r>
          </a:p>
          <a:p>
            <a:pPr algn="just">
              <a:lnSpc>
                <a:spcPct val="150000"/>
              </a:lnSpc>
            </a:pPr>
            <a:r>
              <a:rPr lang="es-SV" sz="1320" dirty="0">
                <a:latin typeface="Museo 100"/>
              </a:rPr>
              <a:t>Normar la administración de los recursos humanos, físicos y tecnológicos de información del CENTA</a:t>
            </a:r>
          </a:p>
          <a:p>
            <a:pPr algn="just">
              <a:lnSpc>
                <a:spcPct val="150000"/>
              </a:lnSpc>
            </a:pPr>
            <a:r>
              <a:rPr lang="es-SV" sz="1320" dirty="0">
                <a:latin typeface="Museo 100"/>
              </a:rPr>
              <a:t>Administrar los recursos humanos, físicos y tecnológicos de información del CENTA</a:t>
            </a:r>
          </a:p>
          <a:p>
            <a:pPr algn="just">
              <a:lnSpc>
                <a:spcPct val="150000"/>
              </a:lnSpc>
            </a:pPr>
            <a:r>
              <a:rPr lang="es-SV" sz="1320" dirty="0">
                <a:latin typeface="Museo 100"/>
              </a:rPr>
              <a:t>Proveer los servicios logísticos y de soporte informático necesarios para el adecuado funcionamiento de la Institución</a:t>
            </a:r>
          </a:p>
          <a:p>
            <a:pPr algn="just">
              <a:lnSpc>
                <a:spcPct val="150000"/>
              </a:lnSpc>
            </a:pPr>
            <a:r>
              <a:rPr lang="es-SV" sz="1320" dirty="0">
                <a:latin typeface="Museo 100"/>
              </a:rPr>
              <a:t>Planificar y ejecutar el desarrollo de los recursos humanos y tecnológico informático del CENTA</a:t>
            </a:r>
          </a:p>
          <a:p>
            <a:pPr algn="just">
              <a:lnSpc>
                <a:spcPct val="150000"/>
              </a:lnSpc>
            </a:pPr>
            <a:r>
              <a:rPr lang="es-SV" sz="1320" dirty="0">
                <a:latin typeface="Museo 100"/>
              </a:rPr>
              <a:t>Establecer y mantener los controles internos de adquisiciones y contrataciones, bodega, activo fijo, transporte y recursos humanos de conformidad con las normas de la administración pública e internas del CENTA</a:t>
            </a:r>
          </a:p>
          <a:p>
            <a:pPr algn="just">
              <a:lnSpc>
                <a:spcPct val="150000"/>
              </a:lnSpc>
            </a:pPr>
            <a:r>
              <a:rPr lang="es-SV" sz="1320" dirty="0">
                <a:latin typeface="Museo 100"/>
              </a:rPr>
              <a:t>Realizar las adquisiciones y contrataciones de obras, bienes y servicios del CENTA. </a:t>
            </a:r>
          </a:p>
          <a:p>
            <a:pPr algn="just">
              <a:lnSpc>
                <a:spcPct val="150000"/>
              </a:lnSpc>
            </a:pPr>
            <a:r>
              <a:rPr lang="es-SV" sz="1320" dirty="0">
                <a:latin typeface="Museo 100"/>
              </a:rPr>
              <a:t>dos hombres Gerente: Pendiente </a:t>
            </a:r>
          </a:p>
          <a:p>
            <a:pPr algn="just">
              <a:lnSpc>
                <a:spcPct val="150000"/>
              </a:lnSpc>
            </a:pPr>
            <a:endParaRPr lang="es-SV" sz="1320" dirty="0">
              <a:latin typeface="Museo 100"/>
            </a:endParaRPr>
          </a:p>
        </p:txBody>
      </p:sp>
      <p:sp>
        <p:nvSpPr>
          <p:cNvPr id="36" name="CuadroTexto 35">
            <a:extLst>
              <a:ext uri="{FF2B5EF4-FFF2-40B4-BE49-F238E27FC236}">
                <a16:creationId xmlns:a16="http://schemas.microsoft.com/office/drawing/2014/main" id="{D7269C2E-2F55-470B-A95F-C32263B6890A}"/>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33" name="32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35" name="34 Imagen"/>
          <p:cNvPicPr/>
          <p:nvPr/>
        </p:nvPicPr>
        <p:blipFill rotWithShape="1">
          <a:blip r:embed="rId3" cstate="print">
            <a:extLst>
              <a:ext uri="{28A0092B-C50C-407E-A947-70E740481C1C}">
                <a14:useLocalDpi xmlns:a14="http://schemas.microsoft.com/office/drawing/2010/main" val="0"/>
              </a:ext>
            </a:extLst>
          </a:blip>
          <a:srcRect l="12385" t="25878" r="13081" b="23515"/>
          <a:stretch/>
        </p:blipFill>
        <p:spPr bwMode="auto">
          <a:xfrm>
            <a:off x="6542405" y="1840336"/>
            <a:ext cx="5649595" cy="34842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11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19299-A0D2-4EC3-BBE6-7B551B0A293D}"/>
              </a:ext>
            </a:extLst>
          </p:cNvPr>
          <p:cNvSpPr>
            <a:spLocks noGrp="1"/>
          </p:cNvSpPr>
          <p:nvPr>
            <p:ph type="title"/>
          </p:nvPr>
        </p:nvSpPr>
        <p:spPr>
          <a:xfrm>
            <a:off x="1563384" y="278747"/>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 de Recursos Humanos </a:t>
            </a:r>
          </a:p>
        </p:txBody>
      </p:sp>
      <p:sp>
        <p:nvSpPr>
          <p:cNvPr id="7" name="Marcador de contenido 6">
            <a:extLst>
              <a:ext uri="{FF2B5EF4-FFF2-40B4-BE49-F238E27FC236}">
                <a16:creationId xmlns:a16="http://schemas.microsoft.com/office/drawing/2014/main" id="{0C5FA773-EF02-4896-B914-355271F956A9}"/>
              </a:ext>
            </a:extLst>
          </p:cNvPr>
          <p:cNvSpPr>
            <a:spLocks noGrp="1"/>
          </p:cNvSpPr>
          <p:nvPr>
            <p:ph idx="1"/>
          </p:nvPr>
        </p:nvSpPr>
        <p:spPr>
          <a:xfrm>
            <a:off x="1563384" y="1405107"/>
            <a:ext cx="10282742" cy="4566245"/>
          </a:xfrm>
        </p:spPr>
        <p:txBody>
          <a:bodyPr>
            <a:normAutofit fontScale="62500" lnSpcReduction="20000"/>
          </a:bodyPr>
          <a:lstStyle/>
          <a:p>
            <a:pPr algn="just"/>
            <a:r>
              <a:rPr lang="es-SV" sz="1440" b="1" dirty="0">
                <a:latin typeface="Museo 100"/>
              </a:rPr>
              <a:t>Objetivo: </a:t>
            </a:r>
            <a:endParaRPr lang="es-SV" sz="1440" dirty="0">
              <a:latin typeface="Museo 100"/>
            </a:endParaRPr>
          </a:p>
          <a:p>
            <a:pPr algn="just"/>
            <a:r>
              <a:rPr lang="es-SV" sz="2100" dirty="0">
                <a:latin typeface="Museo 100"/>
              </a:rPr>
              <a:t>Alcanzar la adecuada y efectiva administración de los recursos humanos institucionales, dando cumplimiento a las políticas, normas y procedimientos establecidos, con el propósito de optimizar el desempeño organizacional. </a:t>
            </a:r>
          </a:p>
          <a:p>
            <a:pPr algn="just"/>
            <a:endParaRPr lang="es-SV" sz="2100" dirty="0">
              <a:latin typeface="Museo 100"/>
            </a:endParaRPr>
          </a:p>
          <a:p>
            <a:pPr algn="just"/>
            <a:r>
              <a:rPr lang="es-SV" sz="2100" b="1" dirty="0">
                <a:latin typeface="Museo 100"/>
              </a:rPr>
              <a:t>Funciones: </a:t>
            </a:r>
            <a:endParaRPr lang="es-SV" sz="2100" dirty="0">
              <a:latin typeface="Museo 100"/>
            </a:endParaRPr>
          </a:p>
          <a:p>
            <a:pPr algn="just"/>
            <a:r>
              <a:rPr lang="es-SV" sz="2100" dirty="0">
                <a:latin typeface="Museo 100"/>
              </a:rPr>
              <a:t>a) Planificar y desarrollar los instrumentos administrativos necesarios para ejercer una adecuada administración de los recursos humanos del CENTA; </a:t>
            </a:r>
          </a:p>
          <a:p>
            <a:pPr algn="just"/>
            <a:endParaRPr lang="es-SV" sz="2100" dirty="0">
              <a:latin typeface="Museo 100"/>
            </a:endParaRPr>
          </a:p>
          <a:p>
            <a:pPr algn="just"/>
            <a:r>
              <a:rPr lang="es-SV" sz="2100" dirty="0">
                <a:latin typeface="Museo 100"/>
              </a:rPr>
              <a:t>b) Administrar los recursos humanos del CENTA y el Sistema de Información de Recursos Humanos (SIRH); </a:t>
            </a:r>
          </a:p>
          <a:p>
            <a:pPr algn="just"/>
            <a:endParaRPr lang="es-SV" sz="2100" dirty="0">
              <a:latin typeface="Museo 100"/>
            </a:endParaRPr>
          </a:p>
          <a:p>
            <a:pPr algn="just"/>
            <a:r>
              <a:rPr lang="es-SV" sz="2100" dirty="0">
                <a:latin typeface="Museo 100"/>
              </a:rPr>
              <a:t>c) Planificar, organizar y coordinar las actividades que promuevan el desarrollo del personal; </a:t>
            </a:r>
          </a:p>
          <a:p>
            <a:pPr algn="just"/>
            <a:endParaRPr lang="es-SV" sz="2100" dirty="0">
              <a:latin typeface="Museo 100"/>
            </a:endParaRPr>
          </a:p>
          <a:p>
            <a:pPr algn="just"/>
            <a:r>
              <a:rPr lang="es-SV" sz="2100" dirty="0">
                <a:latin typeface="Museo 100"/>
              </a:rPr>
              <a:t>d) Gestionar las prestaciones a los empleados, legales y extralegales y otras actividades que promuevan el bienestar laboral del personal del CENTA; </a:t>
            </a:r>
          </a:p>
          <a:p>
            <a:pPr algn="just"/>
            <a:endParaRPr lang="es-SV" sz="2100" dirty="0">
              <a:latin typeface="Museo 100"/>
            </a:endParaRPr>
          </a:p>
          <a:p>
            <a:pPr algn="just"/>
            <a:r>
              <a:rPr lang="es-SV" sz="2100" dirty="0">
                <a:latin typeface="Museo 100"/>
              </a:rPr>
              <a:t>e) Coordinar los procesos de reclutamiento y selección; </a:t>
            </a:r>
          </a:p>
          <a:p>
            <a:pPr algn="just"/>
            <a:endParaRPr lang="es-SV" sz="2100" dirty="0">
              <a:latin typeface="Museo 100"/>
            </a:endParaRPr>
          </a:p>
          <a:p>
            <a:pPr algn="just"/>
            <a:r>
              <a:rPr lang="es-SV" sz="2100" dirty="0">
                <a:latin typeface="Museo 100"/>
              </a:rPr>
              <a:t>f) Administrar el proceso de movilidad de personal, evaluación del desempeño, supervisión del desempeño a través de un adecuado control de expedientes y base de datos de personal. </a:t>
            </a:r>
          </a:p>
          <a:p>
            <a:pPr algn="just"/>
            <a:r>
              <a:rPr lang="es-419" sz="2100" dirty="0">
                <a:latin typeface="Museo 100"/>
              </a:rPr>
              <a:t>Dos  hombres cinco mujeres, Jefa Lic. Olga Marina de Castillo</a:t>
            </a:r>
            <a:endParaRPr lang="es-SV" sz="2100" dirty="0">
              <a:latin typeface="Museo 100"/>
            </a:endParaRPr>
          </a:p>
          <a:p>
            <a:pPr algn="just"/>
            <a:endParaRPr lang="es-SV" sz="1440" dirty="0">
              <a:latin typeface="Museo 100"/>
            </a:endParaRPr>
          </a:p>
        </p:txBody>
      </p:sp>
      <p:sp>
        <p:nvSpPr>
          <p:cNvPr id="12" name="CuadroTexto 11">
            <a:extLst>
              <a:ext uri="{FF2B5EF4-FFF2-40B4-BE49-F238E27FC236}">
                <a16:creationId xmlns:a16="http://schemas.microsoft.com/office/drawing/2014/main" id="{93427CF9-FC52-47C8-86C9-5868737A93C6}"/>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7412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48496" y="-9998"/>
            <a:ext cx="10282742" cy="1143000"/>
          </a:xfrm>
        </p:spPr>
        <p:txBody>
          <a:bodyPr/>
          <a:lstStyle/>
          <a:p>
            <a:pPr algn="l"/>
            <a:r>
              <a:rPr lang="es-SV" sz="3360" dirty="0">
                <a:effectLst>
                  <a:outerShdw blurRad="50800" dist="38100" dir="2700000" algn="tl" rotWithShape="0">
                    <a:prstClr val="black">
                      <a:alpha val="40000"/>
                    </a:prstClr>
                  </a:outerShdw>
                </a:effectLst>
                <a:latin typeface="Bembo Std"/>
              </a:rPr>
              <a:t>Unidad de adquisiciones y contrataciones institucional</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48496" y="1254928"/>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Desarrollar la gestión del proceso administrativo para las adquisiciones y contrataciones de obras, bienes y servicios institucionales, de manera integrada e interrelacionada y en forma eficiente, oportuna y eficaz, velando por el fiel cumplimiento de la Ley de Adquisiciones y Contrataciones de la Administración Pública.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Realizar todas las actividades relacionadas con la gestión de adquisiciones y contrataciones de obras, bienes y servicios del CENTA, con base en los procesos establecidos en la Ley de Adquisiciones y Contrataciones de la Administración Pública y las políticas, lineamientos y disposiciones técnicas que sean establecidas por la Unidad Normativa de Adquisiciones y Contrataciones de la Administración Pública (UNAC); </a:t>
            </a:r>
          </a:p>
          <a:p>
            <a:pPr algn="just"/>
            <a:r>
              <a:rPr lang="es-SV" sz="1440" dirty="0">
                <a:latin typeface="Museo 100"/>
              </a:rPr>
              <a:t>b) Constituir el enlace entre la UNAC, en cuanto a las actividades técnicas, flujos y registros de información y otros aspectos que se deriven de la gestión de adquisiciones y contrataciones; </a:t>
            </a:r>
          </a:p>
          <a:p>
            <a:pPr algn="just"/>
            <a:r>
              <a:rPr lang="es-SV" sz="1440" dirty="0">
                <a:latin typeface="Museo 100"/>
              </a:rPr>
              <a:t>c) Difundir y supervisar el cumplimiento de las políticas, lineamientos y disposiciones técnicas que sean establecidas por la UNAC y todos los procesos establecidos en la Ley de Adquisiciones y Contrataciones de la Administración Pública; </a:t>
            </a:r>
          </a:p>
          <a:p>
            <a:pPr algn="just"/>
            <a:r>
              <a:rPr lang="es-SV" sz="1440" dirty="0">
                <a:latin typeface="Museo 100"/>
              </a:rPr>
              <a:t>d) Elaborar en coordinación con la División Financiera Institucional, la programación anual de compras, las adquisiciones y contrataciones de obras, bienes y servicios. Esta programación anual deberá ser compatible con la política anual de adquisiciones y contrataciones de la administración pública, el plan de trabajo institucional, el presupuesto y la programación de la ejecución presupuestaria del ejercicio fiscal en vigencia y sus modificaciones; </a:t>
            </a:r>
          </a:p>
          <a:p>
            <a:pPr algn="just"/>
            <a:r>
              <a:rPr lang="es-SV" sz="1440" dirty="0">
                <a:latin typeface="Museo 100"/>
              </a:rPr>
              <a:t>e) Llevar el control y la actualización del banco de datos institucional de ofertantes y contratistas; </a:t>
            </a:r>
          </a:p>
          <a:p>
            <a:pPr algn="just"/>
            <a:r>
              <a:rPr lang="es-SV" sz="1440" dirty="0">
                <a:latin typeface="Museo 100"/>
              </a:rPr>
              <a:t>f) Cumplir y hacer cumplir todas las demás responsabilidades que establece la Ley de Adquisiciones y Contrataciones de la Administración Pública y su Reglamento, así como las que se establezcan en las normas técnicas que emita el Ministerio de Hacienda por medio de la Unidad Normativa de Adquisiciones y Contrataciones de la Administración Pública; así como las establecidas en otras leyes relacionadas con la Administración Pública en lo que corresponde a la gestión de adquisiciones y contrataciones </a:t>
            </a:r>
          </a:p>
          <a:p>
            <a:pPr algn="just"/>
            <a:endParaRPr lang="es-419" sz="1440" dirty="0">
              <a:latin typeface="Museo 100"/>
            </a:endParaRPr>
          </a:p>
          <a:p>
            <a:pPr algn="just"/>
            <a:r>
              <a:rPr lang="es-419" sz="1440" dirty="0">
                <a:latin typeface="Museo 100"/>
              </a:rPr>
              <a:t>cinco mujeres, un hombre, Jefe Ing. Milton González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a16="http://schemas.microsoft.com/office/drawing/2014/main" id="{121EA13D-46D4-44DA-A857-3A0B632F5D5E}"/>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2336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38448" y="61035"/>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   Unidad de Gestión Documental y Archivo </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38448" y="1307225"/>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Organizar, conservar, catalogar y controlar la documentación de toda la institución de acuerdo a la Ley de Acceso a la Información Pública (LAIP).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Clasificar y resguardar la información que conforma el archivo; </a:t>
            </a:r>
          </a:p>
          <a:p>
            <a:pPr algn="just"/>
            <a:endParaRPr lang="es-SV" sz="1680" dirty="0">
              <a:latin typeface="Museo 100"/>
            </a:endParaRPr>
          </a:p>
          <a:p>
            <a:pPr algn="just"/>
            <a:r>
              <a:rPr lang="es-SV" sz="1680" dirty="0">
                <a:latin typeface="Museo 100"/>
              </a:rPr>
              <a:t>b) Coordinar y velar por el cumplimiento de las políticas y normativas de la Institución en materia archivística; </a:t>
            </a:r>
          </a:p>
          <a:p>
            <a:pPr algn="just"/>
            <a:endParaRPr lang="es-SV" sz="1680" dirty="0">
              <a:latin typeface="Museo 100"/>
            </a:endParaRPr>
          </a:p>
          <a:p>
            <a:pPr algn="just"/>
            <a:r>
              <a:rPr lang="es-SV" sz="1680" dirty="0">
                <a:latin typeface="Museo 100"/>
              </a:rPr>
              <a:t>c) Elaborar y actualizar la guía de archivos de la Institución; </a:t>
            </a:r>
          </a:p>
          <a:p>
            <a:pPr algn="just"/>
            <a:endParaRPr lang="es-SV" sz="1680" dirty="0">
              <a:latin typeface="Museo 100"/>
            </a:endParaRPr>
          </a:p>
          <a:p>
            <a:pPr algn="just"/>
            <a:r>
              <a:rPr lang="es-SV" sz="1680" dirty="0">
                <a:latin typeface="Museo 100"/>
              </a:rPr>
              <a:t>d) Revisar y recibir transferencias de documentos al archivo central; </a:t>
            </a:r>
          </a:p>
          <a:p>
            <a:pPr algn="just"/>
            <a:endParaRPr lang="es-SV" sz="1680" dirty="0">
              <a:latin typeface="Museo 100"/>
            </a:endParaRPr>
          </a:p>
          <a:p>
            <a:pPr algn="just"/>
            <a:r>
              <a:rPr lang="es-SV" sz="1680" dirty="0">
                <a:latin typeface="Museo 100"/>
              </a:rPr>
              <a:t>e) Resguardar de manera electrónica, toda la información oficiosa del año inmediato anterior para su consulta y organizada de acuerdo con los principios archivísticos. </a:t>
            </a:r>
          </a:p>
          <a:p>
            <a:pPr algn="just"/>
            <a:endParaRPr lang="es-419" sz="1680" dirty="0">
              <a:latin typeface="Museo 100"/>
            </a:endParaRPr>
          </a:p>
          <a:p>
            <a:pPr algn="just"/>
            <a:r>
              <a:rPr lang="es-419" sz="1680" dirty="0">
                <a:latin typeface="Museo 100"/>
              </a:rPr>
              <a:t>una mujer, pendiente</a:t>
            </a:r>
            <a:endParaRPr lang="es-SV" sz="1680" dirty="0">
              <a:latin typeface="Museo 100"/>
            </a:endParaRPr>
          </a:p>
          <a:p>
            <a:pPr algn="just"/>
            <a:endParaRPr lang="es-SV" sz="1680" dirty="0">
              <a:latin typeface="Museo 100"/>
            </a:endParaRPr>
          </a:p>
        </p:txBody>
      </p:sp>
      <p:sp>
        <p:nvSpPr>
          <p:cNvPr id="9" name="CuadroTexto 8">
            <a:extLst>
              <a:ext uri="{FF2B5EF4-FFF2-40B4-BE49-F238E27FC236}">
                <a16:creationId xmlns:a16="http://schemas.microsoft.com/office/drawing/2014/main" id="{C819D309-BB57-4F41-B391-73DF5E291ED7}"/>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75103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48496" y="18466"/>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        Unidad de Informática</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48496" y="1368234"/>
            <a:ext cx="10282742" cy="4566245"/>
          </a:xfrm>
        </p:spPr>
        <p:txBody>
          <a:bodyPr>
            <a:normAutofit fontScale="925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Proveer los servicios de tecnología de información y procurar el desarrollo tecnológico informático del CENTA, brindando servicios de análisis y desarrollo de sistemas, soporte técnico y asesoría técnica, con el propósito de ayudar y facilitar el logro de los objetivos institucionales.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Efectuar la planificación de proyectos de desarrollo de sistemas de información y seguridad informática de la Institución; </a:t>
            </a:r>
          </a:p>
          <a:p>
            <a:pPr algn="just"/>
            <a:endParaRPr lang="es-SV" sz="1440" dirty="0">
              <a:latin typeface="Museo 100"/>
            </a:endParaRPr>
          </a:p>
          <a:p>
            <a:pPr algn="just"/>
            <a:r>
              <a:rPr lang="es-SV" sz="1440" dirty="0">
                <a:latin typeface="Museo 100"/>
              </a:rPr>
              <a:t>b) Coordinar la elaboración de sistemas computarizados que comprende su análisis, diseño, programación y mantenimiento; </a:t>
            </a:r>
          </a:p>
          <a:p>
            <a:pPr algn="just"/>
            <a:endParaRPr lang="es-SV" sz="1440" dirty="0">
              <a:latin typeface="Museo 100"/>
            </a:endParaRPr>
          </a:p>
          <a:p>
            <a:pPr algn="just"/>
            <a:r>
              <a:rPr lang="es-SV" sz="1440" dirty="0">
                <a:latin typeface="Museo 100"/>
              </a:rPr>
              <a:t>c) Ejercer la administración y mantenimiento de equipos, redes, bases de datos y sistemas de comunicación electrónica interna y externa; </a:t>
            </a:r>
          </a:p>
          <a:p>
            <a:pPr algn="just"/>
            <a:endParaRPr lang="es-SV" sz="1440" dirty="0">
              <a:latin typeface="Museo 100"/>
            </a:endParaRPr>
          </a:p>
          <a:p>
            <a:pPr algn="just"/>
            <a:r>
              <a:rPr lang="es-SV" sz="1440" dirty="0">
                <a:latin typeface="Museo 100"/>
              </a:rPr>
              <a:t>d) Proveer el servicio de soporte técnico para el manejo y mantenimiento de equipo, sistemas de información y telecomunicaciones; </a:t>
            </a:r>
          </a:p>
          <a:p>
            <a:pPr algn="just"/>
            <a:endParaRPr lang="es-SV" sz="1440" dirty="0">
              <a:latin typeface="Museo 100"/>
            </a:endParaRPr>
          </a:p>
          <a:p>
            <a:pPr algn="just"/>
            <a:r>
              <a:rPr lang="es-SV" sz="1440" dirty="0">
                <a:latin typeface="Museo 100"/>
              </a:rPr>
              <a:t>e) Proporcionar apoyo con equipo y personal en las diferentes actividades de la Institución relacionadas con el área de informática; </a:t>
            </a:r>
          </a:p>
          <a:p>
            <a:pPr algn="just"/>
            <a:endParaRPr lang="es-SV" sz="1440" dirty="0">
              <a:latin typeface="Museo 100"/>
            </a:endParaRPr>
          </a:p>
          <a:p>
            <a:pPr algn="just"/>
            <a:r>
              <a:rPr lang="es-SV" sz="1440" dirty="0">
                <a:latin typeface="Museo 100"/>
              </a:rPr>
              <a:t>f) Brindar asesoría en la adquisición de los servicios relacionados con el desarrollo informático, telecomunicaciones, internet y consumibles informáticos. </a:t>
            </a:r>
          </a:p>
          <a:p>
            <a:pPr algn="just"/>
            <a:r>
              <a:rPr lang="es-419" sz="1440" dirty="0">
                <a:latin typeface="Museo 100"/>
              </a:rPr>
              <a:t>Cinco hombres Dos mujeres, Jefe Ing. Nestor Fabian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a16="http://schemas.microsoft.com/office/drawing/2014/main" id="{C795A874-CFCB-4F54-AE35-0E344FEE1326}"/>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65293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AEE27-8110-4532-85C8-6B4E5D58A67E}"/>
              </a:ext>
            </a:extLst>
          </p:cNvPr>
          <p:cNvSpPr>
            <a:spLocks noGrp="1"/>
          </p:cNvSpPr>
          <p:nvPr>
            <p:ph type="title"/>
          </p:nvPr>
        </p:nvSpPr>
        <p:spPr>
          <a:xfrm>
            <a:off x="1538448" y="0"/>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Servicios Generales</a:t>
            </a:r>
          </a:p>
        </p:txBody>
      </p:sp>
      <p:pic>
        <p:nvPicPr>
          <p:cNvPr id="31" name="Imagen 30">
            <a:extLst>
              <a:ext uri="{FF2B5EF4-FFF2-40B4-BE49-F238E27FC236}">
                <a16:creationId xmlns:a16="http://schemas.microsoft.com/office/drawing/2014/main" id="{35A814B5-43AE-48A3-817F-571D5629B19F}"/>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15094"/>
          <a:stretch/>
        </p:blipFill>
        <p:spPr>
          <a:xfrm>
            <a:off x="3701139" y="5245836"/>
            <a:ext cx="5957359" cy="1704166"/>
          </a:xfrm>
          <a:prstGeom prst="rect">
            <a:avLst/>
          </a:prstGeom>
          <a:ln>
            <a:noFill/>
          </a:ln>
          <a:effectLst>
            <a:softEdge rad="112500"/>
          </a:effectLst>
        </p:spPr>
      </p:pic>
      <p:grpSp>
        <p:nvGrpSpPr>
          <p:cNvPr id="25" name="Grupo 24">
            <a:extLst>
              <a:ext uri="{FF2B5EF4-FFF2-40B4-BE49-F238E27FC236}">
                <a16:creationId xmlns:a16="http://schemas.microsoft.com/office/drawing/2014/main" id="{894AAA95-EDBB-4F37-B98B-4807C77156E0}"/>
              </a:ext>
            </a:extLst>
          </p:cNvPr>
          <p:cNvGrpSpPr/>
          <p:nvPr/>
        </p:nvGrpSpPr>
        <p:grpSpPr>
          <a:xfrm>
            <a:off x="6612514" y="2601807"/>
            <a:ext cx="5343668" cy="1445339"/>
            <a:chOff x="4202948" y="3009772"/>
            <a:chExt cx="4472514" cy="1143872"/>
          </a:xfrm>
        </p:grpSpPr>
        <p:cxnSp>
          <p:nvCxnSpPr>
            <p:cNvPr id="10" name="Conector recto 9">
              <a:extLst>
                <a:ext uri="{FF2B5EF4-FFF2-40B4-BE49-F238E27FC236}">
                  <a16:creationId xmlns:a16="http://schemas.microsoft.com/office/drawing/2014/main" id="{3D364906-2E5E-4A61-B3B9-F7401238E1A8}"/>
                </a:ext>
              </a:extLst>
            </p:cNvPr>
            <p:cNvCxnSpPr>
              <a:cxnSpLocks/>
            </p:cNvCxnSpPr>
            <p:nvPr/>
          </p:nvCxnSpPr>
          <p:spPr>
            <a:xfrm>
              <a:off x="4596632" y="3505572"/>
              <a:ext cx="373949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307BAF04-5351-4745-9BFA-7ABBC0A07996}"/>
                </a:ext>
              </a:extLst>
            </p:cNvPr>
            <p:cNvSpPr/>
            <p:nvPr/>
          </p:nvSpPr>
          <p:spPr>
            <a:xfrm>
              <a:off x="4202948"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3" action="ppaction://hlinksldjump"/>
                </a:rPr>
                <a:t>Activo fijo</a:t>
              </a:r>
              <a:endParaRPr lang="es-SV" sz="1080" dirty="0">
                <a:solidFill>
                  <a:schemeClr val="tx1"/>
                </a:solidFill>
              </a:endParaRPr>
            </a:p>
          </p:txBody>
        </p:sp>
        <p:sp>
          <p:nvSpPr>
            <p:cNvPr id="12" name="Rectángulo 11">
              <a:extLst>
                <a:ext uri="{FF2B5EF4-FFF2-40B4-BE49-F238E27FC236}">
                  <a16:creationId xmlns:a16="http://schemas.microsoft.com/office/drawing/2014/main" id="{1DCBF142-A33B-405C-92B0-BB3D5F2F18FD}"/>
                </a:ext>
              </a:extLst>
            </p:cNvPr>
            <p:cNvSpPr/>
            <p:nvPr/>
          </p:nvSpPr>
          <p:spPr>
            <a:xfrm>
              <a:off x="5076056" y="3803664"/>
              <a:ext cx="92030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4" action="ppaction://hlinksldjump"/>
                </a:rPr>
                <a:t>Mantenimiento</a:t>
              </a:r>
              <a:endParaRPr lang="es-SV" sz="1080" dirty="0">
                <a:solidFill>
                  <a:schemeClr val="tx1"/>
                </a:solidFill>
              </a:endParaRPr>
            </a:p>
          </p:txBody>
        </p:sp>
        <p:sp>
          <p:nvSpPr>
            <p:cNvPr id="13" name="Rectángulo 12">
              <a:extLst>
                <a:ext uri="{FF2B5EF4-FFF2-40B4-BE49-F238E27FC236}">
                  <a16:creationId xmlns:a16="http://schemas.microsoft.com/office/drawing/2014/main" id="{ED471EA5-6773-47AF-8C8A-A7904FF3CB6B}"/>
                </a:ext>
              </a:extLst>
            </p:cNvPr>
            <p:cNvSpPr/>
            <p:nvPr/>
          </p:nvSpPr>
          <p:spPr>
            <a:xfrm>
              <a:off x="6058943" y="3800368"/>
              <a:ext cx="85870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5" action="ppaction://hlinksldjump"/>
                </a:rPr>
                <a:t>Taller de mecánica</a:t>
              </a:r>
              <a:endParaRPr lang="es-SV" sz="1080" dirty="0">
                <a:solidFill>
                  <a:schemeClr val="tx1"/>
                </a:solidFill>
              </a:endParaRPr>
            </a:p>
          </p:txBody>
        </p:sp>
        <p:sp>
          <p:nvSpPr>
            <p:cNvPr id="14" name="Rectángulo 13">
              <a:extLst>
                <a:ext uri="{FF2B5EF4-FFF2-40B4-BE49-F238E27FC236}">
                  <a16:creationId xmlns:a16="http://schemas.microsoft.com/office/drawing/2014/main" id="{5DCEF8A5-B6D3-4BE6-88B7-2D1EB7F08702}"/>
                </a:ext>
              </a:extLst>
            </p:cNvPr>
            <p:cNvSpPr/>
            <p:nvPr/>
          </p:nvSpPr>
          <p:spPr>
            <a:xfrm>
              <a:off x="6966808" y="3800368"/>
              <a:ext cx="87212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6" action="ppaction://hlinksldjump"/>
                </a:rPr>
                <a:t>Transporte </a:t>
              </a:r>
              <a:endParaRPr lang="es-SV" sz="1080" dirty="0">
                <a:solidFill>
                  <a:schemeClr val="tx1"/>
                </a:solidFill>
              </a:endParaRPr>
            </a:p>
          </p:txBody>
        </p:sp>
        <p:sp>
          <p:nvSpPr>
            <p:cNvPr id="15" name="Rectángulo 14">
              <a:extLst>
                <a:ext uri="{FF2B5EF4-FFF2-40B4-BE49-F238E27FC236}">
                  <a16:creationId xmlns:a16="http://schemas.microsoft.com/office/drawing/2014/main" id="{F0317C5C-2D89-462F-A9A9-5710B9765D5C}"/>
                </a:ext>
              </a:extLst>
            </p:cNvPr>
            <p:cNvSpPr/>
            <p:nvPr/>
          </p:nvSpPr>
          <p:spPr>
            <a:xfrm>
              <a:off x="7888093"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7" action="ppaction://hlinksldjump"/>
                </a:rPr>
                <a:t>Bodega</a:t>
              </a:r>
              <a:endParaRPr lang="es-SV" sz="1080" dirty="0">
                <a:solidFill>
                  <a:schemeClr val="tx1"/>
                </a:solidFill>
              </a:endParaRPr>
            </a:p>
          </p:txBody>
        </p:sp>
        <p:cxnSp>
          <p:nvCxnSpPr>
            <p:cNvPr id="16" name="Conector recto 15">
              <a:extLst>
                <a:ext uri="{FF2B5EF4-FFF2-40B4-BE49-F238E27FC236}">
                  <a16:creationId xmlns:a16="http://schemas.microsoft.com/office/drawing/2014/main" id="{2A291701-2BAC-4F46-BCD0-3478F98778D9}"/>
                </a:ext>
              </a:extLst>
            </p:cNvPr>
            <p:cNvCxnSpPr>
              <a:cxnSpLocks/>
            </p:cNvCxnSpPr>
            <p:nvPr/>
          </p:nvCxnSpPr>
          <p:spPr>
            <a:xfrm>
              <a:off x="4596632" y="3505572"/>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FE9A3AB8-99A0-4C63-8990-96C890905156}"/>
                </a:ext>
              </a:extLst>
            </p:cNvPr>
            <p:cNvCxnSpPr>
              <a:cxnSpLocks/>
            </p:cNvCxnSpPr>
            <p:nvPr/>
          </p:nvCxnSpPr>
          <p:spPr>
            <a:xfrm>
              <a:off x="5517919"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DEB0BB7F-4EFA-47A9-9541-F360DDF06588}"/>
                </a:ext>
              </a:extLst>
            </p:cNvPr>
            <p:cNvCxnSpPr>
              <a:cxnSpLocks/>
            </p:cNvCxnSpPr>
            <p:nvPr/>
          </p:nvCxnSpPr>
          <p:spPr>
            <a:xfrm>
              <a:off x="6439206"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E47C7BA5-8DEB-4559-80F1-A92308231C5C}"/>
                </a:ext>
              </a:extLst>
            </p:cNvPr>
            <p:cNvCxnSpPr>
              <a:cxnSpLocks/>
            </p:cNvCxnSpPr>
            <p:nvPr/>
          </p:nvCxnSpPr>
          <p:spPr>
            <a:xfrm>
              <a:off x="7360493" y="3505570"/>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8DE2ADB-3F77-451A-9569-480B4AE1E1AD}"/>
                </a:ext>
              </a:extLst>
            </p:cNvPr>
            <p:cNvCxnSpPr>
              <a:cxnSpLocks/>
            </p:cNvCxnSpPr>
            <p:nvPr/>
          </p:nvCxnSpPr>
          <p:spPr>
            <a:xfrm>
              <a:off x="8325328" y="3505569"/>
              <a:ext cx="0" cy="296827"/>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8761C7C4-F621-43CF-A2EA-79EFE0D0ACF3}"/>
                </a:ext>
              </a:extLst>
            </p:cNvPr>
            <p:cNvSpPr/>
            <p:nvPr/>
          </p:nvSpPr>
          <p:spPr>
            <a:xfrm>
              <a:off x="6045521" y="3009772"/>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Jefatura</a:t>
              </a:r>
            </a:p>
          </p:txBody>
        </p:sp>
        <p:cxnSp>
          <p:nvCxnSpPr>
            <p:cNvPr id="24" name="Conector recto 23">
              <a:extLst>
                <a:ext uri="{FF2B5EF4-FFF2-40B4-BE49-F238E27FC236}">
                  <a16:creationId xmlns:a16="http://schemas.microsoft.com/office/drawing/2014/main" id="{702DF73E-F807-41DA-9DC5-B6884172F30D}"/>
                </a:ext>
              </a:extLst>
            </p:cNvPr>
            <p:cNvCxnSpPr>
              <a:cxnSpLocks/>
            </p:cNvCxnSpPr>
            <p:nvPr/>
          </p:nvCxnSpPr>
          <p:spPr>
            <a:xfrm>
              <a:off x="6439206" y="3361556"/>
              <a:ext cx="0" cy="1440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ctángulo 26">
            <a:extLst>
              <a:ext uri="{FF2B5EF4-FFF2-40B4-BE49-F238E27FC236}">
                <a16:creationId xmlns:a16="http://schemas.microsoft.com/office/drawing/2014/main" id="{2EC80089-3764-4225-8524-1EEA1ADAA5BA}"/>
              </a:ext>
            </a:extLst>
          </p:cNvPr>
          <p:cNvSpPr/>
          <p:nvPr/>
        </p:nvSpPr>
        <p:spPr>
          <a:xfrm>
            <a:off x="1554622" y="1422715"/>
            <a:ext cx="5011756" cy="4967514"/>
          </a:xfrm>
          <a:prstGeom prst="rect">
            <a:avLst/>
          </a:prstGeom>
        </p:spPr>
        <p:txBody>
          <a:bodyPr wrap="square">
            <a:spAutoFit/>
          </a:bodyPr>
          <a:lstStyle/>
          <a:p>
            <a:pPr algn="just"/>
            <a:r>
              <a:rPr lang="es-SV" sz="1440" b="1" dirty="0">
                <a:solidFill>
                  <a:srgbClr val="000000"/>
                </a:solidFill>
                <a:latin typeface="Museo 100"/>
              </a:rPr>
              <a:t>Objetivo: </a:t>
            </a:r>
            <a:endParaRPr lang="es-SV" sz="1440" dirty="0">
              <a:solidFill>
                <a:srgbClr val="000000"/>
              </a:solidFill>
              <a:latin typeface="Museo 100"/>
            </a:endParaRPr>
          </a:p>
          <a:p>
            <a:pPr algn="just"/>
            <a:r>
              <a:rPr lang="es-SV" sz="1440" dirty="0">
                <a:solidFill>
                  <a:srgbClr val="000000"/>
                </a:solidFill>
                <a:latin typeface="Museo 100"/>
              </a:rPr>
              <a:t>Proporcionar los servicios de apoyo logístico y de mantenimiento de los bienes muebles e inmuebles propiedad del CENTA, necesarios para la gestión institucional. </a:t>
            </a:r>
          </a:p>
          <a:p>
            <a:pPr algn="just"/>
            <a:endParaRPr lang="es-SV" sz="1440" dirty="0">
              <a:solidFill>
                <a:srgbClr val="000000"/>
              </a:solidFill>
              <a:latin typeface="Museo 100"/>
            </a:endParaRPr>
          </a:p>
          <a:p>
            <a:pPr algn="just"/>
            <a:endParaRPr lang="es-SV" sz="1440" dirty="0">
              <a:solidFill>
                <a:srgbClr val="000000"/>
              </a:solidFill>
              <a:latin typeface="Museo 100"/>
            </a:endParaRPr>
          </a:p>
          <a:p>
            <a:pPr algn="just"/>
            <a:r>
              <a:rPr lang="es-SV" sz="1440" b="1" dirty="0">
                <a:solidFill>
                  <a:srgbClr val="000000"/>
                </a:solidFill>
                <a:latin typeface="Museo 100"/>
              </a:rPr>
              <a:t>Funciones</a:t>
            </a:r>
            <a:r>
              <a:rPr lang="es-SV" sz="1440" dirty="0">
                <a:solidFill>
                  <a:srgbClr val="000000"/>
                </a:solidFill>
                <a:latin typeface="Museo 100"/>
              </a:rPr>
              <a:t>: </a:t>
            </a:r>
          </a:p>
          <a:p>
            <a:pPr algn="just"/>
            <a:r>
              <a:rPr lang="es-SV" sz="1440" dirty="0">
                <a:solidFill>
                  <a:srgbClr val="000000"/>
                </a:solidFill>
                <a:latin typeface="Museo 100"/>
              </a:rPr>
              <a:t>a) Efectuar la provisión de servicios logísticos generales a las diferentes oficinas del CENTA; </a:t>
            </a:r>
          </a:p>
          <a:p>
            <a:pPr algn="just"/>
            <a:endParaRPr lang="es-SV" sz="1440" dirty="0">
              <a:solidFill>
                <a:srgbClr val="000000"/>
              </a:solidFill>
              <a:latin typeface="Museo 100"/>
            </a:endParaRPr>
          </a:p>
          <a:p>
            <a:pPr algn="just"/>
            <a:r>
              <a:rPr lang="es-SV" sz="1440" dirty="0">
                <a:solidFill>
                  <a:srgbClr val="000000"/>
                </a:solidFill>
                <a:latin typeface="Museo 100"/>
              </a:rPr>
              <a:t>b) Organizar y llevar controles permanentes sobre los servicios de transporte y sus recursos; </a:t>
            </a:r>
          </a:p>
          <a:p>
            <a:pPr algn="just"/>
            <a:endParaRPr lang="es-SV" sz="1440" dirty="0">
              <a:solidFill>
                <a:srgbClr val="000000"/>
              </a:solidFill>
              <a:latin typeface="Museo 100"/>
            </a:endParaRPr>
          </a:p>
          <a:p>
            <a:pPr algn="just"/>
            <a:r>
              <a:rPr lang="es-SV" sz="1440" dirty="0">
                <a:solidFill>
                  <a:srgbClr val="000000"/>
                </a:solidFill>
                <a:latin typeface="Museo 100"/>
              </a:rPr>
              <a:t>c) Mantener un registro actualizado de los bienes muebles e inmuebles propiedad de la Institución, así como los movimientos generados de los mismos; </a:t>
            </a:r>
          </a:p>
          <a:p>
            <a:pPr algn="just"/>
            <a:endParaRPr lang="es-SV" sz="1440" dirty="0">
              <a:solidFill>
                <a:srgbClr val="000000"/>
              </a:solidFill>
              <a:latin typeface="Museo 100"/>
            </a:endParaRPr>
          </a:p>
          <a:p>
            <a:pPr algn="just"/>
            <a:r>
              <a:rPr lang="es-SV" sz="1440" dirty="0">
                <a:solidFill>
                  <a:srgbClr val="000000"/>
                </a:solidFill>
                <a:latin typeface="Museo 100"/>
              </a:rPr>
              <a:t>d) Mantener y suministrar los recursos materiales necesarios para la gestión institucional</a:t>
            </a:r>
          </a:p>
          <a:p>
            <a:pPr algn="just"/>
            <a:endParaRPr lang="es-SV" sz="1440" dirty="0">
              <a:solidFill>
                <a:srgbClr val="000000"/>
              </a:solidFill>
              <a:latin typeface="Museo 100"/>
            </a:endParaRPr>
          </a:p>
          <a:p>
            <a:pPr algn="just"/>
            <a:r>
              <a:rPr lang="es-SV" sz="1440" dirty="0">
                <a:solidFill>
                  <a:srgbClr val="000000"/>
                </a:solidFill>
                <a:latin typeface="Museo 100"/>
              </a:rPr>
              <a:t>Dos mujeres un  hombre, Jefa Lic. Doris Elizabeth Díaz</a:t>
            </a:r>
          </a:p>
          <a:p>
            <a:pPr algn="just"/>
            <a:r>
              <a:rPr lang="es-SV" sz="1440" dirty="0">
                <a:solidFill>
                  <a:srgbClr val="000000"/>
                </a:solidFill>
                <a:latin typeface="Museo 100"/>
              </a:rPr>
              <a:t> </a:t>
            </a:r>
          </a:p>
        </p:txBody>
      </p:sp>
      <p:sp>
        <p:nvSpPr>
          <p:cNvPr id="23" name="CuadroTexto 22">
            <a:extLst>
              <a:ext uri="{FF2B5EF4-FFF2-40B4-BE49-F238E27FC236}">
                <a16:creationId xmlns:a16="http://schemas.microsoft.com/office/drawing/2014/main" id="{686AD1E9-8697-4573-A45A-5B58C34A3003}"/>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22" name="21 Imagen" descr="cid:image005.jpg@01D6C729.8A64D9A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06214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CB305-752C-4899-8995-48E0F6CDABFD}"/>
              </a:ext>
            </a:extLst>
          </p:cNvPr>
          <p:cNvSpPr>
            <a:spLocks noGrp="1"/>
          </p:cNvSpPr>
          <p:nvPr>
            <p:ph type="title"/>
          </p:nvPr>
        </p:nvSpPr>
        <p:spPr>
          <a:xfrm>
            <a:off x="1552695" y="269021"/>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Activo Fijo</a:t>
            </a:r>
          </a:p>
        </p:txBody>
      </p:sp>
      <p:sp>
        <p:nvSpPr>
          <p:cNvPr id="8" name="Rectángulo 7">
            <a:extLst>
              <a:ext uri="{FF2B5EF4-FFF2-40B4-BE49-F238E27FC236}">
                <a16:creationId xmlns:a16="http://schemas.microsoft.com/office/drawing/2014/main" id="{9F61950C-259E-4475-9CBC-65B6395B6299}"/>
              </a:ext>
            </a:extLst>
          </p:cNvPr>
          <p:cNvSpPr/>
          <p:nvPr/>
        </p:nvSpPr>
        <p:spPr>
          <a:xfrm>
            <a:off x="1552695" y="1635120"/>
            <a:ext cx="10282742" cy="4228850"/>
          </a:xfrm>
          <a:prstGeom prst="rect">
            <a:avLst/>
          </a:prstGeom>
        </p:spPr>
        <p:txBody>
          <a:bodyPr wrap="square">
            <a:spAutoFit/>
          </a:bodyPr>
          <a:lstStyle/>
          <a:p>
            <a:r>
              <a:rPr lang="es-SV" sz="1680" b="1" dirty="0">
                <a:solidFill>
                  <a:srgbClr val="000000"/>
                </a:solidFill>
                <a:latin typeface="Museo 100"/>
              </a:rPr>
              <a:t>Objetivo: </a:t>
            </a:r>
            <a:r>
              <a:rPr lang="es-SV" sz="1680" dirty="0">
                <a:solidFill>
                  <a:srgbClr val="000000"/>
                </a:solidFill>
                <a:latin typeface="Museo 100"/>
              </a:rPr>
              <a:t>Coordinar, supervisar y controlar las actividades de resguardo, asignación y traslado de bienes muebles, a fin de mantener actualizado el inventario del activo fijo de la Institución. </a:t>
            </a:r>
          </a:p>
          <a:p>
            <a:endParaRPr lang="es-SV" sz="1680" dirty="0">
              <a:solidFill>
                <a:srgbClr val="000000"/>
              </a:solidFill>
              <a:latin typeface="Museo 100"/>
            </a:endParaRPr>
          </a:p>
          <a:p>
            <a:r>
              <a:rPr lang="es-SV" sz="1680" b="1" dirty="0">
                <a:solidFill>
                  <a:srgbClr val="000000"/>
                </a:solidFill>
                <a:latin typeface="Museo 100"/>
              </a:rPr>
              <a:t>Funciones: </a:t>
            </a:r>
            <a:endParaRPr lang="es-SV" sz="1680" dirty="0">
              <a:solidFill>
                <a:srgbClr val="000000"/>
              </a:solidFill>
              <a:latin typeface="Museo 100"/>
            </a:endParaRPr>
          </a:p>
          <a:p>
            <a:r>
              <a:rPr lang="es-SV" sz="1680" dirty="0">
                <a:solidFill>
                  <a:srgbClr val="000000"/>
                </a:solidFill>
                <a:latin typeface="Museo 100"/>
              </a:rPr>
              <a:t>a) Coordinar y controlar el traslado, préstamo, asignación y depreciación del activo fijo de la Institución; </a:t>
            </a:r>
          </a:p>
          <a:p>
            <a:endParaRPr lang="es-SV" sz="1680" dirty="0">
              <a:solidFill>
                <a:srgbClr val="000000"/>
              </a:solidFill>
              <a:latin typeface="Museo 100"/>
            </a:endParaRPr>
          </a:p>
          <a:p>
            <a:r>
              <a:rPr lang="es-SV" sz="1680" dirty="0">
                <a:solidFill>
                  <a:srgbClr val="000000"/>
                </a:solidFill>
                <a:latin typeface="Museo 100"/>
              </a:rPr>
              <a:t>b) Gestionar los descargos de equipo obsoleto a través de donaciones, subastas, permutas, dación en pago, destrucción entre otros; </a:t>
            </a:r>
          </a:p>
          <a:p>
            <a:endParaRPr lang="es-SV" sz="1680" dirty="0">
              <a:solidFill>
                <a:srgbClr val="000000"/>
              </a:solidFill>
              <a:latin typeface="Museo 100"/>
            </a:endParaRPr>
          </a:p>
          <a:p>
            <a:r>
              <a:rPr lang="es-SV" sz="1680" dirty="0">
                <a:solidFill>
                  <a:srgbClr val="000000"/>
                </a:solidFill>
                <a:latin typeface="Museo 100"/>
              </a:rPr>
              <a:t>c) Programar y coordinar la realización de inventarios de los activos fijos, para su constatación física; </a:t>
            </a:r>
          </a:p>
          <a:p>
            <a:endParaRPr lang="es-SV" sz="1680" dirty="0">
              <a:solidFill>
                <a:srgbClr val="000000"/>
              </a:solidFill>
              <a:latin typeface="Museo 100"/>
            </a:endParaRPr>
          </a:p>
          <a:p>
            <a:r>
              <a:rPr lang="es-SV" sz="1680" dirty="0">
                <a:solidFill>
                  <a:srgbClr val="000000"/>
                </a:solidFill>
                <a:latin typeface="Museo 100"/>
              </a:rPr>
              <a:t>d) Gestionar las donaciones, traslados, cargos y descargos de mobiliario y equipo; </a:t>
            </a:r>
          </a:p>
          <a:p>
            <a:endParaRPr lang="es-SV" sz="1680" dirty="0">
              <a:solidFill>
                <a:srgbClr val="000000"/>
              </a:solidFill>
              <a:latin typeface="Museo 100"/>
            </a:endParaRPr>
          </a:p>
          <a:p>
            <a:r>
              <a:rPr lang="es-SV" sz="1680" dirty="0">
                <a:solidFill>
                  <a:srgbClr val="000000"/>
                </a:solidFill>
                <a:latin typeface="Museo 100"/>
              </a:rPr>
              <a:t>e) Presentar informes mensuales o según lo requiera la Jefatura de Servicios Generales.</a:t>
            </a:r>
          </a:p>
          <a:p>
            <a:endParaRPr lang="es-SV" sz="1680" dirty="0">
              <a:solidFill>
                <a:srgbClr val="000000"/>
              </a:solidFill>
              <a:latin typeface="Museo 100"/>
            </a:endParaRPr>
          </a:p>
          <a:p>
            <a:r>
              <a:rPr lang="es-SV" sz="1680" dirty="0">
                <a:solidFill>
                  <a:srgbClr val="000000"/>
                </a:solidFill>
                <a:latin typeface="Museo 100"/>
              </a:rPr>
              <a:t>Dos hombre una mujer, Jefa Sra. Nures Abrego  </a:t>
            </a:r>
          </a:p>
        </p:txBody>
      </p:sp>
      <p:sp>
        <p:nvSpPr>
          <p:cNvPr id="9" name="CuadroTexto 8">
            <a:extLst>
              <a:ext uri="{FF2B5EF4-FFF2-40B4-BE49-F238E27FC236}">
                <a16:creationId xmlns:a16="http://schemas.microsoft.com/office/drawing/2014/main" id="{D146EDD3-6107-4F5E-9E2F-7C0873FEBD79}"/>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7" name="6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3235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DCDC1-7DD6-424B-A254-85E573E14DDB}"/>
              </a:ext>
            </a:extLst>
          </p:cNvPr>
          <p:cNvSpPr>
            <a:spLocks noGrp="1"/>
          </p:cNvSpPr>
          <p:nvPr>
            <p:ph type="title"/>
          </p:nvPr>
        </p:nvSpPr>
        <p:spPr>
          <a:xfrm>
            <a:off x="1518351"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        Área de Mantenimiento</a:t>
            </a:r>
          </a:p>
        </p:txBody>
      </p:sp>
      <p:sp>
        <p:nvSpPr>
          <p:cNvPr id="3" name="Marcador de contenido 2">
            <a:extLst>
              <a:ext uri="{FF2B5EF4-FFF2-40B4-BE49-F238E27FC236}">
                <a16:creationId xmlns:a16="http://schemas.microsoft.com/office/drawing/2014/main" id="{1B0510A0-1330-407A-A9D1-EFC9B5FD2C05}"/>
              </a:ext>
            </a:extLst>
          </p:cNvPr>
          <p:cNvSpPr>
            <a:spLocks noGrp="1"/>
          </p:cNvSpPr>
          <p:nvPr>
            <p:ph idx="1"/>
          </p:nvPr>
        </p:nvSpPr>
        <p:spPr>
          <a:xfrm>
            <a:off x="1364601" y="1206784"/>
            <a:ext cx="10282742" cy="4566245"/>
          </a:xfrm>
        </p:spPr>
        <p:txBody>
          <a:bodyPr>
            <a:noAutofit/>
          </a:bodyPr>
          <a:lstStyle/>
          <a:p>
            <a:pPr algn="just"/>
            <a:r>
              <a:rPr lang="es-SV" sz="1200" b="1" dirty="0">
                <a:latin typeface="Museo 100"/>
              </a:rPr>
              <a:t>Objetivo: </a:t>
            </a:r>
            <a:endParaRPr lang="es-SV" sz="1200" dirty="0">
              <a:latin typeface="Museo 100"/>
            </a:endParaRPr>
          </a:p>
          <a:p>
            <a:pPr algn="just"/>
            <a:r>
              <a:rPr lang="es-SV" sz="1400" dirty="0">
                <a:latin typeface="Museo 100"/>
              </a:rPr>
              <a:t>Proporcionar oportuna y eficientemente los servicios en materia de mantenimiento preventivo y correctivo de las instalaciones institucionales a nivel nacional, así como las contrataciones de servicios necesarios para el fortalecimiento y desarrollo de las instalaciones físicas de los inmuebles. </a:t>
            </a:r>
          </a:p>
          <a:p>
            <a:pPr algn="just"/>
            <a:endParaRPr lang="es-SV" sz="300" dirty="0">
              <a:latin typeface="Museo 100"/>
            </a:endParaRPr>
          </a:p>
          <a:p>
            <a:pPr algn="just"/>
            <a:r>
              <a:rPr lang="es-SV" sz="1400" b="1" dirty="0">
                <a:latin typeface="Museo 100"/>
              </a:rPr>
              <a:t>Funciones: </a:t>
            </a:r>
            <a:endParaRPr lang="es-SV" sz="1400" dirty="0">
              <a:latin typeface="Museo 100"/>
            </a:endParaRPr>
          </a:p>
          <a:p>
            <a:pPr algn="just"/>
            <a:r>
              <a:rPr lang="es-SV" sz="1600" dirty="0">
                <a:latin typeface="Museo 100"/>
              </a:rPr>
              <a:t>a) Realizar visitas de verificación a la infraestructura institucional, para detectar necesidades de mantenimiento preventivo y correctivo; </a:t>
            </a:r>
          </a:p>
          <a:p>
            <a:pPr algn="just"/>
            <a:r>
              <a:rPr lang="es-SV" sz="1400" dirty="0">
                <a:latin typeface="Museo 100"/>
              </a:rPr>
              <a:t>b) Realizar diagnósticos previos de reparaciones de bienes muebles e inmuebles ; </a:t>
            </a:r>
          </a:p>
          <a:p>
            <a:pPr algn="just"/>
            <a:r>
              <a:rPr lang="es-SV" sz="1400" dirty="0">
                <a:latin typeface="Museo 100"/>
              </a:rPr>
              <a:t>c) Proporcionar el servicio de mantenimiento preventivo y correctivo a través de los diferentes rubros: albañilería, carpintería, fontanería, jardinería, pinturas, eléctrico, limpieza; </a:t>
            </a:r>
          </a:p>
          <a:p>
            <a:pPr algn="just"/>
            <a:r>
              <a:rPr lang="es-SV" sz="1400" dirty="0">
                <a:latin typeface="Museo 100"/>
              </a:rPr>
              <a:t>d) Realizar la reparación y cuidado de las instalaciones que conforman la infraestructura de la institución; </a:t>
            </a:r>
          </a:p>
          <a:p>
            <a:pPr algn="just"/>
            <a:r>
              <a:rPr lang="es-SV" sz="1400" dirty="0">
                <a:latin typeface="Museo 100"/>
              </a:rPr>
              <a:t>e) Realizar los procedimientos administrativos para el control y/o adquisiciones del material utilizable en los trabajos realizados por área; </a:t>
            </a:r>
          </a:p>
          <a:p>
            <a:pPr algn="just"/>
            <a:r>
              <a:rPr lang="es-SV" sz="1400" dirty="0">
                <a:latin typeface="Museo 100"/>
              </a:rPr>
              <a:t>f) Realizar en coordinación con las diferentes unidades, áreas de la institución, los trabajos que soliciten para llevar a cabo los diferentes tipos de eventos. (montaje y desmontaje). </a:t>
            </a:r>
          </a:p>
          <a:p>
            <a:pPr algn="just"/>
            <a:endParaRPr lang="es-419" sz="1400" dirty="0">
              <a:latin typeface="Museo 100"/>
            </a:endParaRPr>
          </a:p>
          <a:p>
            <a:pPr algn="just"/>
            <a:r>
              <a:rPr lang="es-419" sz="1400" dirty="0">
                <a:latin typeface="Museo 100"/>
              </a:rPr>
              <a:t>Diez hombres, Jefe Señor Daniel Vega</a:t>
            </a:r>
            <a:endParaRPr lang="es-SV" sz="1400" dirty="0">
              <a:latin typeface="Museo 100"/>
            </a:endParaRPr>
          </a:p>
        </p:txBody>
      </p:sp>
      <p:sp>
        <p:nvSpPr>
          <p:cNvPr id="8" name="CuadroTexto 7">
            <a:extLst>
              <a:ext uri="{FF2B5EF4-FFF2-40B4-BE49-F238E27FC236}">
                <a16:creationId xmlns:a16="http://schemas.microsoft.com/office/drawing/2014/main" id="{D1C6DD46-FC75-4064-A547-BED1F57A8F6D}"/>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266505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D72FA-3655-4FA4-A808-E0CA15D463A3}"/>
              </a:ext>
            </a:extLst>
          </p:cNvPr>
          <p:cNvSpPr>
            <a:spLocks noGrp="1"/>
          </p:cNvSpPr>
          <p:nvPr>
            <p:ph type="title"/>
          </p:nvPr>
        </p:nvSpPr>
        <p:spPr>
          <a:xfrm>
            <a:off x="1568593" y="15911"/>
            <a:ext cx="10282742" cy="1143000"/>
          </a:xfrm>
        </p:spPr>
        <p:txBody>
          <a:bodyPr>
            <a:normAutofit/>
          </a:bodyPr>
          <a:lstStyle/>
          <a:p>
            <a:r>
              <a:rPr lang="es-SV" sz="4000" dirty="0">
                <a:effectLst>
                  <a:outerShdw blurRad="50800" dist="38100" dir="2700000" algn="tl" rotWithShape="0">
                    <a:prstClr val="black">
                      <a:alpha val="40000"/>
                    </a:prstClr>
                  </a:outerShdw>
                </a:effectLst>
                <a:latin typeface="Arial Narrow" panose="020B0606020202030204" pitchFamily="34" charset="0"/>
              </a:rPr>
              <a:t>         </a:t>
            </a:r>
            <a:r>
              <a:rPr lang="es-SV" sz="4000" dirty="0">
                <a:effectLst>
                  <a:outerShdw blurRad="50800" dist="38100" dir="2700000" algn="tl" rotWithShape="0">
                    <a:prstClr val="black">
                      <a:alpha val="40000"/>
                    </a:prstClr>
                  </a:outerShdw>
                </a:effectLst>
                <a:latin typeface="Bembo Std"/>
              </a:rPr>
              <a:t>Transporte </a:t>
            </a:r>
          </a:p>
        </p:txBody>
      </p:sp>
      <p:sp>
        <p:nvSpPr>
          <p:cNvPr id="3" name="Marcador de contenido 2">
            <a:extLst>
              <a:ext uri="{FF2B5EF4-FFF2-40B4-BE49-F238E27FC236}">
                <a16:creationId xmlns:a16="http://schemas.microsoft.com/office/drawing/2014/main" id="{89DCDD1A-3413-4FFD-9347-36775C6E22C9}"/>
              </a:ext>
            </a:extLst>
          </p:cNvPr>
          <p:cNvSpPr>
            <a:spLocks noGrp="1"/>
          </p:cNvSpPr>
          <p:nvPr>
            <p:ph idx="1"/>
          </p:nvPr>
        </p:nvSpPr>
        <p:spPr>
          <a:xfrm>
            <a:off x="1568593" y="1416754"/>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la asignación de la flota vehicular institucional así como la distribución del transporte, supervisando y verificando a los diferentes requerimientos de los usuarios garantizando un servicio rápido y eficiente.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velar por el buen estado, mantenimiento y funcionamiento de las unidades de transporte de la institución; </a:t>
            </a:r>
          </a:p>
          <a:p>
            <a:pPr algn="just"/>
            <a:endParaRPr lang="es-SV" sz="1680" dirty="0">
              <a:latin typeface="Museo 100"/>
            </a:endParaRPr>
          </a:p>
          <a:p>
            <a:pPr algn="just"/>
            <a:r>
              <a:rPr lang="es-SV" sz="1680" dirty="0">
                <a:latin typeface="Museo 100"/>
              </a:rPr>
              <a:t>b) Realizar apoyo logístico y control de vehículos, destinados a las diferentes misiones oficiales solicitadas por el personal de la institución; </a:t>
            </a:r>
          </a:p>
          <a:p>
            <a:pPr algn="just"/>
            <a:endParaRPr lang="es-SV" sz="1680" dirty="0">
              <a:latin typeface="Museo 100"/>
            </a:endParaRPr>
          </a:p>
          <a:p>
            <a:pPr algn="just"/>
            <a:r>
              <a:rPr lang="es-SV" sz="1680" dirty="0">
                <a:latin typeface="Museo 100"/>
              </a:rPr>
              <a:t>c) Elaborar plan de mantenimiento preventivo y correctivo anual de la flota vehicular del CENTA; </a:t>
            </a:r>
          </a:p>
          <a:p>
            <a:pPr algn="just"/>
            <a:endParaRPr lang="es-SV" sz="1680" dirty="0">
              <a:latin typeface="Museo 100"/>
            </a:endParaRPr>
          </a:p>
          <a:p>
            <a:pPr algn="just"/>
            <a:r>
              <a:rPr lang="es-SV" sz="1680" dirty="0">
                <a:latin typeface="Museo 100"/>
              </a:rPr>
              <a:t>d) Realizar verificación física del estado mecánico del equipo de transporte que será asignado al personal de la institución; </a:t>
            </a:r>
          </a:p>
          <a:p>
            <a:pPr algn="just"/>
            <a:endParaRPr lang="es-SV" sz="1680" dirty="0">
              <a:latin typeface="Museo 100"/>
            </a:endParaRPr>
          </a:p>
          <a:p>
            <a:pPr algn="just"/>
            <a:r>
              <a:rPr lang="es-SV" sz="1680" dirty="0">
                <a:latin typeface="Museo 100"/>
              </a:rPr>
              <a:t>e) Mantener un registro de control de los diferentes movimientos de la flota vehicular de la institución. </a:t>
            </a:r>
          </a:p>
          <a:p>
            <a:pPr algn="just"/>
            <a:endParaRPr lang="es-419" sz="1680" dirty="0">
              <a:latin typeface="Museo 100"/>
            </a:endParaRPr>
          </a:p>
          <a:p>
            <a:pPr algn="just"/>
            <a:r>
              <a:rPr lang="es-419" sz="1680" dirty="0">
                <a:latin typeface="Museo 100"/>
              </a:rPr>
              <a:t>Cinco hombres, Jefe Señor Luis Angel </a:t>
            </a:r>
            <a:endParaRPr lang="es-SV" sz="1680" dirty="0">
              <a:latin typeface="Museo 100"/>
            </a:endParaRPr>
          </a:p>
          <a:p>
            <a:pPr algn="just"/>
            <a:endParaRPr lang="es-SV" sz="1680" dirty="0">
              <a:latin typeface="Museo 100"/>
            </a:endParaRPr>
          </a:p>
        </p:txBody>
      </p:sp>
      <p:sp>
        <p:nvSpPr>
          <p:cNvPr id="8" name="CuadroTexto 7">
            <a:extLst>
              <a:ext uri="{FF2B5EF4-FFF2-40B4-BE49-F238E27FC236}">
                <a16:creationId xmlns:a16="http://schemas.microsoft.com/office/drawing/2014/main" id="{0B0F4FAA-C32C-4A97-A329-832132351A5E}"/>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3232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F2C3F-FA80-44F8-BBC6-69C323A621D9}"/>
              </a:ext>
            </a:extLst>
          </p:cNvPr>
          <p:cNvSpPr>
            <a:spLocks noGrp="1"/>
          </p:cNvSpPr>
          <p:nvPr>
            <p:ph type="title"/>
          </p:nvPr>
        </p:nvSpPr>
        <p:spPr>
          <a:xfrm>
            <a:off x="1548496" y="70797"/>
            <a:ext cx="10282742" cy="1143000"/>
          </a:xfrm>
        </p:spPr>
        <p:txBody>
          <a:bodyPr>
            <a:normAutofit/>
          </a:bodyPr>
          <a:lstStyle/>
          <a:p>
            <a:r>
              <a:rPr lang="es-SV" sz="4000" dirty="0">
                <a:effectLst>
                  <a:outerShdw blurRad="50800" dist="38100" dir="2700000" algn="tl" rotWithShape="0">
                    <a:prstClr val="black">
                      <a:alpha val="40000"/>
                    </a:prstClr>
                  </a:outerShdw>
                </a:effectLst>
                <a:latin typeface="Bembo Std"/>
              </a:rPr>
              <a:t>              Taller de mecánica </a:t>
            </a:r>
          </a:p>
        </p:txBody>
      </p:sp>
      <p:sp>
        <p:nvSpPr>
          <p:cNvPr id="3" name="Marcador de contenido 2">
            <a:extLst>
              <a:ext uri="{FF2B5EF4-FFF2-40B4-BE49-F238E27FC236}">
                <a16:creationId xmlns:a16="http://schemas.microsoft.com/office/drawing/2014/main" id="{32C598D7-D224-4511-8956-729F62BF2738}"/>
              </a:ext>
            </a:extLst>
          </p:cNvPr>
          <p:cNvSpPr>
            <a:spLocks noGrp="1"/>
          </p:cNvSpPr>
          <p:nvPr>
            <p:ph idx="1"/>
          </p:nvPr>
        </p:nvSpPr>
        <p:spPr>
          <a:xfrm>
            <a:off x="1548496" y="1367977"/>
            <a:ext cx="10282742" cy="4566245"/>
          </a:xfrm>
        </p:spPr>
        <p:txBody>
          <a:bodyPr>
            <a:normAutofit fontScale="77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coordinar y supervisar el mantenimiento y reparación de las unidades automotoras de la Institución, a fin de garantizar el buen funcionamiento y adecuado uso de los recursos institucionales.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determinar por medio de diagnóstico, el estado físico y mecánico del ingreso de las unidades automotoras al Taller; </a:t>
            </a:r>
          </a:p>
          <a:p>
            <a:pPr algn="just"/>
            <a:endParaRPr lang="es-SV" sz="1680" dirty="0">
              <a:latin typeface="Museo 100"/>
            </a:endParaRPr>
          </a:p>
          <a:p>
            <a:pPr algn="just"/>
            <a:r>
              <a:rPr lang="es-SV" sz="1680" dirty="0">
                <a:latin typeface="Museo 100"/>
              </a:rPr>
              <a:t>b) Mantener un archivo ordenado y completo de la documentación que respalda el trabajo realizado a los automotores; </a:t>
            </a:r>
          </a:p>
          <a:p>
            <a:pPr algn="just"/>
            <a:endParaRPr lang="es-SV" sz="1680" dirty="0">
              <a:latin typeface="Museo 100"/>
            </a:endParaRPr>
          </a:p>
          <a:p>
            <a:pPr algn="just"/>
            <a:r>
              <a:rPr lang="es-SV" sz="1680" dirty="0">
                <a:latin typeface="Museo 100"/>
              </a:rPr>
              <a:t>c) Participar en la ejecución del plan de mantenimiento preventivo y correctivo de automotores; </a:t>
            </a:r>
          </a:p>
          <a:p>
            <a:pPr algn="just"/>
            <a:endParaRPr lang="es-SV" sz="1680" dirty="0">
              <a:latin typeface="Museo 100"/>
            </a:endParaRPr>
          </a:p>
          <a:p>
            <a:pPr algn="just"/>
            <a:r>
              <a:rPr lang="es-SV" sz="1680" dirty="0">
                <a:latin typeface="Museo 100"/>
              </a:rPr>
              <a:t>d) Verificar y determinar por medio de diagnóstico el estado físico y mecánico de la maquinaria agrícola para su debido mantenimiento preventivo y correctivo; </a:t>
            </a:r>
          </a:p>
          <a:p>
            <a:pPr algn="just"/>
            <a:endParaRPr lang="es-SV" sz="1680" dirty="0">
              <a:latin typeface="Museo 100"/>
            </a:endParaRPr>
          </a:p>
          <a:p>
            <a:pPr algn="just"/>
            <a:r>
              <a:rPr lang="es-SV" sz="1680" dirty="0">
                <a:latin typeface="Museo 100"/>
              </a:rPr>
              <a:t>e) Realizar los procedimientos administrativos para el control y/o adquisiciones de los repuestos utilizables en los trabajos realizados. </a:t>
            </a:r>
          </a:p>
          <a:p>
            <a:pPr algn="just"/>
            <a:endParaRPr lang="es-419" sz="1680" dirty="0">
              <a:latin typeface="Museo 100"/>
            </a:endParaRPr>
          </a:p>
          <a:p>
            <a:pPr algn="just"/>
            <a:r>
              <a:rPr lang="es-SV" sz="1680" dirty="0">
                <a:latin typeface="Museo 100"/>
              </a:rPr>
              <a:t>U</a:t>
            </a:r>
            <a:r>
              <a:rPr lang="es-419" sz="1680" dirty="0" err="1">
                <a:latin typeface="Museo 100"/>
              </a:rPr>
              <a:t>na</a:t>
            </a:r>
            <a:r>
              <a:rPr lang="es-419" sz="1680" dirty="0">
                <a:latin typeface="Museo 100"/>
              </a:rPr>
              <a:t> mujer- tres hombres, </a:t>
            </a:r>
          </a:p>
          <a:p>
            <a:pPr algn="just"/>
            <a:r>
              <a:rPr lang="es-419" sz="1680" dirty="0">
                <a:latin typeface="Museo 100"/>
              </a:rPr>
              <a:t>Jefe: </a:t>
            </a:r>
            <a:r>
              <a:rPr lang="es-419" sz="1680" dirty="0" err="1">
                <a:latin typeface="Museo 100"/>
              </a:rPr>
              <a:t>JSeñor</a:t>
            </a:r>
            <a:r>
              <a:rPr lang="es-419" sz="1680" dirty="0">
                <a:latin typeface="Museo 100"/>
              </a:rPr>
              <a:t> Luis Ángel Hernández </a:t>
            </a:r>
            <a:r>
              <a:rPr lang="es-419" sz="1680" dirty="0" err="1">
                <a:latin typeface="Museo 100"/>
              </a:rPr>
              <a:t>a.i</a:t>
            </a:r>
            <a:r>
              <a:rPr lang="es-419" sz="1680" dirty="0">
                <a:latin typeface="Museo 100"/>
              </a:rPr>
              <a:t> </a:t>
            </a:r>
            <a:endParaRPr lang="es-SV" sz="1680" dirty="0">
              <a:latin typeface="Museo 100"/>
            </a:endParaRPr>
          </a:p>
        </p:txBody>
      </p:sp>
      <p:sp>
        <p:nvSpPr>
          <p:cNvPr id="8" name="CuadroTexto 7">
            <a:extLst>
              <a:ext uri="{FF2B5EF4-FFF2-40B4-BE49-F238E27FC236}">
                <a16:creationId xmlns:a16="http://schemas.microsoft.com/office/drawing/2014/main" id="{DA1AE599-D8F8-49DA-888D-326157E0B296}"/>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8510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62570"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Asesor</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36608" y="6629660"/>
            <a:ext cx="1118384" cy="221599"/>
          </a:xfrm>
          <a:prstGeom prst="rect">
            <a:avLst/>
          </a:prstGeom>
          <a:noFill/>
        </p:spPr>
        <p:txBody>
          <a:bodyPr wrap="square" rtlCol="0">
            <a:spAutoFit/>
          </a:bodyPr>
          <a:lstStyle/>
          <a:p>
            <a:r>
              <a:rPr lang="es-SV" sz="840" dirty="0"/>
              <a:t>OIR- Año 2021</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380200" y="1400709"/>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para recibir lineamientos específicos sobre la implementación ejecución y desarrollo de las políticas, programas, y proyectos en los aspectos administrativos y legales.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Apoyo Técnico y Administrativo, con el propósito de coordinar las actividades relacionadas al quehacer institucional.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Técnico Operativo a efecto de asistir en el área de competencia, tendientes a mejorar la prestación de servicios.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0840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9928-0599-4176-AAE4-7B3AC1D4A05F}"/>
              </a:ext>
            </a:extLst>
          </p:cNvPr>
          <p:cNvSpPr>
            <a:spLocks noGrp="1"/>
          </p:cNvSpPr>
          <p:nvPr>
            <p:ph type="title"/>
          </p:nvPr>
        </p:nvSpPr>
        <p:spPr>
          <a:xfrm>
            <a:off x="1568593" y="15911"/>
            <a:ext cx="10282742" cy="1143000"/>
          </a:xfrm>
        </p:spPr>
        <p:txBody>
          <a:bodyPr>
            <a:normAutofit/>
          </a:bodyPr>
          <a:lstStyle/>
          <a:p>
            <a:r>
              <a:rPr lang="es-SV" sz="4000" dirty="0">
                <a:effectLst>
                  <a:outerShdw blurRad="50800" dist="38100" dir="2700000" algn="tl" rotWithShape="0">
                    <a:prstClr val="black">
                      <a:alpha val="40000"/>
                    </a:prstClr>
                  </a:outerShdw>
                </a:effectLst>
                <a:latin typeface="Bembo Std"/>
              </a:rPr>
              <a:t>         Bodega</a:t>
            </a:r>
          </a:p>
        </p:txBody>
      </p:sp>
      <p:sp>
        <p:nvSpPr>
          <p:cNvPr id="3" name="Marcador de contenido 2">
            <a:extLst>
              <a:ext uri="{FF2B5EF4-FFF2-40B4-BE49-F238E27FC236}">
                <a16:creationId xmlns:a16="http://schemas.microsoft.com/office/drawing/2014/main" id="{44B1E76E-CD53-4E8D-B478-D7A8D7D21E5E}"/>
              </a:ext>
            </a:extLst>
          </p:cNvPr>
          <p:cNvSpPr>
            <a:spLocks noGrp="1"/>
          </p:cNvSpPr>
          <p:nvPr>
            <p:ph idx="1"/>
          </p:nvPr>
        </p:nvSpPr>
        <p:spPr>
          <a:xfrm>
            <a:off x="1568593" y="1361945"/>
            <a:ext cx="10282742" cy="4566245"/>
          </a:xfrm>
        </p:spPr>
        <p:txBody>
          <a:bodyPr>
            <a:normAutofit fontScale="92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Llevar un control adecuado de ingresos y egresos de materiales y equipos institucionales con el fin de evitar pérdidas y daños a los mismos.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Realizar la recepción de materiales adquiridos con las diferentes fuentes de financiamiento, con la debida documentación de respaldo; </a:t>
            </a:r>
          </a:p>
          <a:p>
            <a:pPr algn="just"/>
            <a:r>
              <a:rPr lang="es-SV" sz="1680" dirty="0">
                <a:latin typeface="Museo 100"/>
              </a:rPr>
              <a:t>b) Llevar un registro adecuado en el Sistema de Administración de Bodega (SAB), de todos los movimientos de entradas y salidas; </a:t>
            </a:r>
          </a:p>
          <a:p>
            <a:pPr algn="just"/>
            <a:r>
              <a:rPr lang="es-SV" sz="1680" dirty="0">
                <a:latin typeface="Museo 100"/>
              </a:rPr>
              <a:t>c) Llevar un registro en </a:t>
            </a:r>
            <a:r>
              <a:rPr lang="es-SV" sz="1680" dirty="0" err="1">
                <a:latin typeface="Museo 100"/>
              </a:rPr>
              <a:t>kardex</a:t>
            </a:r>
            <a:r>
              <a:rPr lang="es-SV" sz="1680" dirty="0">
                <a:latin typeface="Museo 100"/>
              </a:rPr>
              <a:t> de materiales procedentes de donaciones y proyectos que no ingresan al SAB, por no haber sido adquiridos mediante procesos realizados por la UACI; </a:t>
            </a:r>
          </a:p>
          <a:p>
            <a:pPr algn="just"/>
            <a:r>
              <a:rPr lang="es-SV" sz="1680" dirty="0">
                <a:latin typeface="Museo 100"/>
              </a:rPr>
              <a:t>d) Elaborar un archivo de toda la documentación relacionada con compras de materiales, tales como facturas, órdenes de compra y otros; </a:t>
            </a:r>
          </a:p>
          <a:p>
            <a:pPr algn="just"/>
            <a:r>
              <a:rPr lang="es-SV" sz="1680" dirty="0">
                <a:latin typeface="Museo 100"/>
              </a:rPr>
              <a:t>e) Realizar y mantener actualizados las existencias de los inventarios de las diferentes secciones de la Bodega de forma periódica; </a:t>
            </a:r>
          </a:p>
          <a:p>
            <a:pPr algn="just"/>
            <a:r>
              <a:rPr lang="es-SV" sz="1680" dirty="0">
                <a:latin typeface="Museo 100"/>
              </a:rPr>
              <a:t>f) Clasificar y codificar productos de nuevo ingreso a Bodega. </a:t>
            </a:r>
          </a:p>
          <a:p>
            <a:pPr algn="just"/>
            <a:endParaRPr lang="es-419" sz="1680" dirty="0">
              <a:latin typeface="Museo 100"/>
            </a:endParaRPr>
          </a:p>
          <a:p>
            <a:pPr algn="just"/>
            <a:r>
              <a:rPr lang="es-419" sz="1680" dirty="0">
                <a:latin typeface="Museo 100"/>
              </a:rPr>
              <a:t>tres hombre – una mujer, Jefa Ana Silvia de Aviles </a:t>
            </a:r>
            <a:endParaRPr lang="es-SV" sz="1680" dirty="0">
              <a:latin typeface="Museo 100"/>
            </a:endParaRPr>
          </a:p>
          <a:p>
            <a:pPr algn="just"/>
            <a:endParaRPr lang="es-SV" sz="1680" dirty="0">
              <a:latin typeface="Museo 100"/>
            </a:endParaRPr>
          </a:p>
        </p:txBody>
      </p:sp>
      <p:sp>
        <p:nvSpPr>
          <p:cNvPr id="8" name="CuadroTexto 7">
            <a:extLst>
              <a:ext uri="{FF2B5EF4-FFF2-40B4-BE49-F238E27FC236}">
                <a16:creationId xmlns:a16="http://schemas.microsoft.com/office/drawing/2014/main" id="{A39613D1-8D51-476E-906B-7A7EF774D592}"/>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2426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CF536-07CF-47D5-8CF6-2E4AD29E26C1}"/>
              </a:ext>
            </a:extLst>
          </p:cNvPr>
          <p:cNvSpPr>
            <a:spLocks noGrp="1"/>
          </p:cNvSpPr>
          <p:nvPr>
            <p:ph type="title"/>
          </p:nvPr>
        </p:nvSpPr>
        <p:spPr>
          <a:xfrm>
            <a:off x="1568593" y="279738"/>
            <a:ext cx="10282742" cy="734894"/>
          </a:xfrm>
        </p:spPr>
        <p:txBody>
          <a:bodyPr/>
          <a:lstStyle/>
          <a:p>
            <a:pPr algn="l"/>
            <a:r>
              <a:rPr lang="es-SV" dirty="0">
                <a:latin typeface="Bembo Std"/>
              </a:rPr>
              <a:t>Gerencia Financiera</a:t>
            </a:r>
          </a:p>
        </p:txBody>
      </p:sp>
      <p:sp>
        <p:nvSpPr>
          <p:cNvPr id="8" name="CuadroTexto 7">
            <a:extLst>
              <a:ext uri="{FF2B5EF4-FFF2-40B4-BE49-F238E27FC236}">
                <a16:creationId xmlns:a16="http://schemas.microsoft.com/office/drawing/2014/main" id="{A4043415-C464-4F02-AFBF-CD9AD1AC8834}"/>
              </a:ext>
            </a:extLst>
          </p:cNvPr>
          <p:cNvSpPr txBox="1"/>
          <p:nvPr/>
        </p:nvSpPr>
        <p:spPr>
          <a:xfrm>
            <a:off x="704774" y="1905895"/>
            <a:ext cx="7678576" cy="4952381"/>
          </a:xfrm>
          <a:prstGeom prst="rect">
            <a:avLst/>
          </a:prstGeom>
          <a:noFill/>
        </p:spPr>
        <p:txBody>
          <a:bodyPr wrap="square" rtlCol="0">
            <a:spAutoFit/>
          </a:bodyPr>
          <a:lstStyle/>
          <a:p>
            <a:pPr algn="just">
              <a:lnSpc>
                <a:spcPct val="150000"/>
              </a:lnSpc>
            </a:pPr>
            <a:r>
              <a:rPr lang="es-SV" sz="1050" b="1" dirty="0">
                <a:latin typeface="Museo 100"/>
              </a:rPr>
              <a:t>Funciones</a:t>
            </a:r>
            <a:r>
              <a:rPr lang="es-SV" sz="1050" dirty="0">
                <a:latin typeface="Museo 100"/>
              </a:rPr>
              <a:t>: </a:t>
            </a:r>
          </a:p>
          <a:p>
            <a:pPr algn="just">
              <a:lnSpc>
                <a:spcPct val="150000"/>
              </a:lnSpc>
            </a:pPr>
            <a:r>
              <a:rPr lang="es-SV" sz="1050" dirty="0">
                <a:latin typeface="Museo 100"/>
              </a:rPr>
              <a:t>a) Difundir y supervisar el cumplimiento de las políticas y disposiciones normativas referentes al SAFI, en las unidades organizacionales que conforman el CENTA; </a:t>
            </a:r>
          </a:p>
          <a:p>
            <a:pPr algn="just">
              <a:lnSpc>
                <a:spcPct val="150000"/>
              </a:lnSpc>
            </a:pPr>
            <a:r>
              <a:rPr lang="es-SV" sz="1050" dirty="0">
                <a:latin typeface="Museo 100"/>
              </a:rPr>
              <a:t>b) Asesorar a las unidades del CENTA en la aplicación de las normas y procedimientos que emita el órgano rector del SAFI; </a:t>
            </a:r>
          </a:p>
          <a:p>
            <a:pPr algn="just">
              <a:lnSpc>
                <a:spcPct val="150000"/>
              </a:lnSpc>
            </a:pPr>
            <a:r>
              <a:rPr lang="es-SV" sz="1050" dirty="0">
                <a:latin typeface="Museo 100"/>
              </a:rPr>
              <a:t>c) Constituir el enlace entre las direcciones generales de los subsistemas del SAFI y las unidades del CENTA, en cuanto a las actividades técnicas, flujos y registros de información y otros aspectos derivados de la ejecución de la gestión financiera; </a:t>
            </a:r>
          </a:p>
          <a:p>
            <a:pPr algn="just">
              <a:lnSpc>
                <a:spcPct val="150000"/>
              </a:lnSpc>
            </a:pPr>
            <a:r>
              <a:rPr lang="es-SV" sz="1050" dirty="0">
                <a:latin typeface="Museo 100"/>
              </a:rPr>
              <a:t>d) Proponer estrategias de financiamiento y sus de políticas internas para la captación de fondos y su administración; </a:t>
            </a:r>
          </a:p>
          <a:p>
            <a:pPr algn="just">
              <a:lnSpc>
                <a:spcPct val="150000"/>
              </a:lnSpc>
            </a:pPr>
            <a:r>
              <a:rPr lang="es-SV" sz="1050" dirty="0">
                <a:latin typeface="Museo 100"/>
              </a:rPr>
              <a:t>e) Presentar proyecto de presupuesto del CENTA; </a:t>
            </a:r>
          </a:p>
          <a:p>
            <a:pPr algn="just">
              <a:lnSpc>
                <a:spcPct val="150000"/>
              </a:lnSpc>
            </a:pPr>
            <a:r>
              <a:rPr lang="es-SV" sz="1050" dirty="0">
                <a:latin typeface="Museo 100"/>
              </a:rPr>
              <a:t>f) Revisar, analizar y recomendar los ajustes presupuestarios, de acuerdo con las necesidades de financiamiento de los</a:t>
            </a:r>
          </a:p>
          <a:p>
            <a:pPr algn="just">
              <a:lnSpc>
                <a:spcPct val="150000"/>
              </a:lnSpc>
            </a:pPr>
            <a:r>
              <a:rPr lang="es-SV" sz="1050" dirty="0">
                <a:latin typeface="Museo 100"/>
              </a:rPr>
              <a:t> distintos programas y proyectos; </a:t>
            </a:r>
          </a:p>
          <a:p>
            <a:pPr algn="just">
              <a:lnSpc>
                <a:spcPct val="150000"/>
              </a:lnSpc>
            </a:pPr>
            <a:r>
              <a:rPr lang="es-SV" sz="1050" dirty="0">
                <a:latin typeface="Museo 100"/>
              </a:rPr>
              <a:t>g) Gestionar la capacitación del personal de la Subgerencia Financiera, en los diferentes subsistemas que componen el SAFI; </a:t>
            </a:r>
          </a:p>
          <a:p>
            <a:pPr algn="just">
              <a:lnSpc>
                <a:spcPct val="150000"/>
              </a:lnSpc>
            </a:pPr>
            <a:r>
              <a:rPr lang="es-SV" sz="1050" dirty="0">
                <a:latin typeface="Museo 100"/>
              </a:rPr>
              <a:t>h) Cumplir con todas las demás responsabilidades que establece la Ley Orgánica de Administración Financiera del</a:t>
            </a:r>
          </a:p>
          <a:p>
            <a:pPr algn="just">
              <a:lnSpc>
                <a:spcPct val="150000"/>
              </a:lnSpc>
            </a:pPr>
            <a:r>
              <a:rPr lang="es-SV" sz="1050" dirty="0">
                <a:latin typeface="Museo 100"/>
              </a:rPr>
              <a:t> Estado y su Reglamento, así como las que se establezcan en las normas técnicas que emita el Ministerio de Hacienda</a:t>
            </a:r>
          </a:p>
          <a:p>
            <a:pPr algn="just">
              <a:lnSpc>
                <a:spcPct val="150000"/>
              </a:lnSpc>
            </a:pPr>
            <a:r>
              <a:rPr lang="es-SV" sz="1050" dirty="0">
                <a:latin typeface="Museo 100"/>
              </a:rPr>
              <a:t> por medio de las Direcciones Generales de los subsistemas de Presupuesto, Tesorería, Inversión</a:t>
            </a:r>
          </a:p>
          <a:p>
            <a:pPr algn="just">
              <a:lnSpc>
                <a:spcPct val="150000"/>
              </a:lnSpc>
            </a:pPr>
            <a:r>
              <a:rPr lang="es-SV" sz="1050" dirty="0">
                <a:latin typeface="Museo 100"/>
              </a:rPr>
              <a:t> y Crédito Público y Contabilidad Gubernamental </a:t>
            </a:r>
          </a:p>
          <a:p>
            <a:pPr algn="just">
              <a:lnSpc>
                <a:spcPct val="150000"/>
              </a:lnSpc>
            </a:pPr>
            <a:r>
              <a:rPr lang="es-419" sz="1050" dirty="0">
                <a:latin typeface="Museo 100"/>
              </a:rPr>
              <a:t>2 hombres, Gerente  Ing. Guillermo Diaz</a:t>
            </a:r>
            <a:endParaRPr lang="es-SV" sz="1050" dirty="0">
              <a:latin typeface="Museo 100"/>
            </a:endParaRPr>
          </a:p>
          <a:p>
            <a:pPr algn="just">
              <a:lnSpc>
                <a:spcPct val="150000"/>
              </a:lnSpc>
            </a:pPr>
            <a:endParaRPr lang="es-SV" sz="1260" dirty="0">
              <a:latin typeface="Museo 100"/>
            </a:endParaRPr>
          </a:p>
        </p:txBody>
      </p:sp>
      <p:sp>
        <p:nvSpPr>
          <p:cNvPr id="9" name="Rectángulo 8">
            <a:extLst>
              <a:ext uri="{FF2B5EF4-FFF2-40B4-BE49-F238E27FC236}">
                <a16:creationId xmlns:a16="http://schemas.microsoft.com/office/drawing/2014/main" id="{ED166DCE-4B2A-4D84-AF5C-82846B424D4F}"/>
              </a:ext>
            </a:extLst>
          </p:cNvPr>
          <p:cNvSpPr/>
          <p:nvPr/>
        </p:nvSpPr>
        <p:spPr>
          <a:xfrm>
            <a:off x="1166020" y="1073233"/>
            <a:ext cx="10109923" cy="822726"/>
          </a:xfrm>
          <a:prstGeom prst="rect">
            <a:avLst/>
          </a:prstGeom>
        </p:spPr>
        <p:txBody>
          <a:bodyPr wrap="square">
            <a:spAutoFit/>
          </a:bodyPr>
          <a:lstStyle/>
          <a:p>
            <a:pPr algn="just">
              <a:lnSpc>
                <a:spcPct val="150000"/>
              </a:lnSpc>
            </a:pPr>
            <a:r>
              <a:rPr lang="es-SV" sz="1100" b="1" dirty="0">
                <a:latin typeface="Museo 100"/>
              </a:rPr>
              <a:t>Objetivo: </a:t>
            </a:r>
            <a:endParaRPr lang="es-SV" sz="1100" dirty="0">
              <a:latin typeface="Museo 100"/>
            </a:endParaRPr>
          </a:p>
          <a:p>
            <a:pPr algn="just">
              <a:lnSpc>
                <a:spcPct val="150000"/>
              </a:lnSpc>
            </a:pPr>
            <a:r>
              <a:rPr lang="es-SV" sz="1100" dirty="0">
                <a:latin typeface="Museo 100"/>
              </a:rPr>
              <a:t>Realizar la gestión financiera del CENTA y velar por el cumplimiento de las políticas, lineamientos y disposiciones normativas establecidas por el Ministro de Hacienda. </a:t>
            </a:r>
          </a:p>
        </p:txBody>
      </p:sp>
      <p:sp>
        <p:nvSpPr>
          <p:cNvPr id="19" name="CuadroTexto 18">
            <a:extLst>
              <a:ext uri="{FF2B5EF4-FFF2-40B4-BE49-F238E27FC236}">
                <a16:creationId xmlns:a16="http://schemas.microsoft.com/office/drawing/2014/main" id="{8DC4EE14-4DB5-4908-B447-4ADEF01E9A07}"/>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20" name="19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21" name="20 Imagen"/>
          <p:cNvPicPr/>
          <p:nvPr/>
        </p:nvPicPr>
        <p:blipFill rotWithShape="1">
          <a:blip r:embed="rId3" cstate="print">
            <a:extLst>
              <a:ext uri="{28A0092B-C50C-407E-A947-70E740481C1C}">
                <a14:useLocalDpi xmlns:a14="http://schemas.microsoft.com/office/drawing/2010/main" val="0"/>
              </a:ext>
            </a:extLst>
          </a:blip>
          <a:srcRect l="18466" t="25106" r="22641" b="27000"/>
          <a:stretch/>
        </p:blipFill>
        <p:spPr bwMode="auto">
          <a:xfrm>
            <a:off x="8553280" y="2199752"/>
            <a:ext cx="3366064" cy="24127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8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8E637-C713-42A0-A923-2BAAB32F5A7B}"/>
              </a:ext>
            </a:extLst>
          </p:cNvPr>
          <p:cNvSpPr>
            <a:spLocks noGrp="1"/>
          </p:cNvSpPr>
          <p:nvPr>
            <p:ph type="title"/>
          </p:nvPr>
        </p:nvSpPr>
        <p:spPr>
          <a:xfrm>
            <a:off x="1564754" y="36515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Unidad de Contabilidad</a:t>
            </a:r>
          </a:p>
        </p:txBody>
      </p:sp>
      <p:sp>
        <p:nvSpPr>
          <p:cNvPr id="8" name="CuadroTexto 7">
            <a:extLst>
              <a:ext uri="{FF2B5EF4-FFF2-40B4-BE49-F238E27FC236}">
                <a16:creationId xmlns:a16="http://schemas.microsoft.com/office/drawing/2014/main" id="{636037AC-8BFE-43BE-9E4B-1CC44F554C84}"/>
              </a:ext>
            </a:extLst>
          </p:cNvPr>
          <p:cNvSpPr txBox="1"/>
          <p:nvPr/>
        </p:nvSpPr>
        <p:spPr>
          <a:xfrm>
            <a:off x="1435139" y="1007872"/>
            <a:ext cx="10541971" cy="5937010"/>
          </a:xfrm>
          <a:prstGeom prst="rect">
            <a:avLst/>
          </a:prstGeom>
          <a:noFill/>
        </p:spPr>
        <p:txBody>
          <a:bodyPr wrap="square" rtlCol="0">
            <a:spAutoFit/>
          </a:bodyPr>
          <a:lstStyle/>
          <a:p>
            <a:pPr>
              <a:lnSpc>
                <a:spcPct val="150000"/>
              </a:lnSpc>
            </a:pPr>
            <a:r>
              <a:rPr lang="es-SV" sz="1200" b="1" dirty="0">
                <a:latin typeface="Museo 100"/>
              </a:rPr>
              <a:t>Objetivo: </a:t>
            </a:r>
            <a:endParaRPr lang="es-SV" sz="1200" dirty="0">
              <a:latin typeface="Museo 100"/>
            </a:endParaRPr>
          </a:p>
          <a:p>
            <a:pPr>
              <a:lnSpc>
                <a:spcPct val="150000"/>
              </a:lnSpc>
            </a:pPr>
            <a:r>
              <a:rPr lang="es-SV" sz="1200" dirty="0">
                <a:latin typeface="Museo 100"/>
              </a:rPr>
              <a:t>Validar los registros contables que se generen en forma automática, así como efectuar los registros contables directos que se produzcan en el proceso administrativo financiero. Realizar oportunamente los cierres mensuales y anuales, preparar los estados financieros básicos e informar sobre el comportamiento de los recursos y obligaciones institucionales. </a:t>
            </a:r>
          </a:p>
          <a:p>
            <a:pPr>
              <a:lnSpc>
                <a:spcPct val="150000"/>
              </a:lnSpc>
            </a:pPr>
            <a:r>
              <a:rPr lang="es-SV" sz="1200" b="1" dirty="0">
                <a:latin typeface="Museo 100"/>
              </a:rPr>
              <a:t>Funciones</a:t>
            </a:r>
            <a:r>
              <a:rPr lang="es-SV" sz="1200" dirty="0">
                <a:latin typeface="Museo 100"/>
              </a:rPr>
              <a:t>: </a:t>
            </a:r>
          </a:p>
          <a:p>
            <a:pPr>
              <a:lnSpc>
                <a:spcPct val="150000"/>
              </a:lnSpc>
            </a:pPr>
            <a:r>
              <a:rPr lang="es-SV" sz="1200" dirty="0">
                <a:latin typeface="Museo 100"/>
              </a:rPr>
              <a:t>a) Validar las partidas con afectación presupuestaria del devengado y percibido de ingresos, así como devengado y pagado de egreso, generadas durante el proceso administrativo financiero, con sus respectivos documentos de respaldo, así como generar los comprobantes contables respectivos; </a:t>
            </a:r>
          </a:p>
          <a:p>
            <a:pPr>
              <a:lnSpc>
                <a:spcPct val="150000"/>
              </a:lnSpc>
            </a:pPr>
            <a:r>
              <a:rPr lang="es-SV" sz="1200" dirty="0">
                <a:latin typeface="Museo 100"/>
              </a:rPr>
              <a:t>b) Efectuar y validar los registros contables directos y generar el respectivo comprobante contable; </a:t>
            </a:r>
          </a:p>
          <a:p>
            <a:pPr>
              <a:lnSpc>
                <a:spcPct val="150000"/>
              </a:lnSpc>
            </a:pPr>
            <a:r>
              <a:rPr lang="es-SV" sz="1200" dirty="0">
                <a:latin typeface="Museo 100"/>
              </a:rPr>
              <a:t>c) Verificar que todas las transacciones efectuadas dentro del proceso estén registradas en la aplicación informática SAFI a la fecha de cierre; </a:t>
            </a:r>
          </a:p>
          <a:p>
            <a:pPr>
              <a:lnSpc>
                <a:spcPct val="150000"/>
              </a:lnSpc>
            </a:pPr>
            <a:r>
              <a:rPr lang="es-SV" sz="1200" dirty="0">
                <a:latin typeface="Museo 100"/>
              </a:rPr>
              <a:t>d) Efectuar los cierres mensuales y anuales de acuerdo a los plazos establecidos por el SAFI-DGCG; </a:t>
            </a:r>
          </a:p>
          <a:p>
            <a:pPr>
              <a:lnSpc>
                <a:spcPct val="150000"/>
              </a:lnSpc>
            </a:pPr>
            <a:r>
              <a:rPr lang="es-SV" sz="1200" dirty="0">
                <a:latin typeface="Museo 100"/>
              </a:rPr>
              <a:t>e) Generar, verificar y firmar conjuntamente con el Subgerente Financiero, los informes financieros básicos y de ejecución presupuestaria institucional, mensuales y anuales que son requeridos por el SAFI-DGCG, autoridades superiores y organismos de control; </a:t>
            </a:r>
          </a:p>
          <a:p>
            <a:pPr>
              <a:lnSpc>
                <a:spcPct val="150000"/>
              </a:lnSpc>
            </a:pPr>
            <a:r>
              <a:rPr lang="es-SV" sz="1200" dirty="0">
                <a:latin typeface="Museo 100"/>
              </a:rPr>
              <a:t>f) Efectuar y validar las partidas de ajustes contables requeridos para efectuar el cierre anual; </a:t>
            </a:r>
          </a:p>
          <a:p>
            <a:pPr>
              <a:lnSpc>
                <a:spcPct val="150000"/>
              </a:lnSpc>
            </a:pPr>
            <a:r>
              <a:rPr lang="es-SV" sz="1200" dirty="0">
                <a:latin typeface="Museo 100"/>
              </a:rPr>
              <a:t>g) Efectuar los análisis financieros respectivos, a ser remitidos a las autoridades institucionales y al SAFI-DGCG, de conformidad a los plazos que señala la Ley AFI; </a:t>
            </a:r>
          </a:p>
          <a:p>
            <a:pPr>
              <a:lnSpc>
                <a:spcPct val="150000"/>
              </a:lnSpc>
            </a:pPr>
            <a:r>
              <a:rPr lang="es-SV" sz="1200" dirty="0">
                <a:latin typeface="Museo 100"/>
              </a:rPr>
              <a:t>h) Mantener debidamente referenciado y completo el archivo de documentación de respaldo contable institucional; </a:t>
            </a:r>
          </a:p>
          <a:p>
            <a:pPr>
              <a:lnSpc>
                <a:spcPct val="150000"/>
              </a:lnSpc>
            </a:pPr>
            <a:r>
              <a:rPr lang="es-SV" sz="1200" dirty="0">
                <a:latin typeface="Museo 100"/>
              </a:rPr>
              <a:t>i) Mantener un adecuado sistema de control interno contable; </a:t>
            </a:r>
          </a:p>
          <a:p>
            <a:pPr>
              <a:lnSpc>
                <a:spcPct val="150000"/>
              </a:lnSpc>
            </a:pPr>
            <a:r>
              <a:rPr lang="es-SV" sz="1200" dirty="0">
                <a:latin typeface="Museo 100"/>
              </a:rPr>
              <a:t>j) Cumplir con otras actividades asignadas por la Subgerencia Financiera, relacionadas con el ciclo presupuestario. </a:t>
            </a:r>
          </a:p>
          <a:p>
            <a:pPr>
              <a:lnSpc>
                <a:spcPct val="150000"/>
              </a:lnSpc>
            </a:pPr>
            <a:r>
              <a:rPr lang="es-SV" sz="1200" dirty="0">
                <a:latin typeface="Museo 100"/>
              </a:rPr>
              <a:t>T</a:t>
            </a:r>
            <a:r>
              <a:rPr lang="es-419" sz="1200" dirty="0">
                <a:latin typeface="Museo 100"/>
              </a:rPr>
              <a:t>res  hombres- Jefe Rafael Reyes </a:t>
            </a:r>
            <a:endParaRPr lang="es-SV" sz="1200" dirty="0">
              <a:latin typeface="Museo 100"/>
            </a:endParaRPr>
          </a:p>
          <a:p>
            <a:pPr>
              <a:lnSpc>
                <a:spcPct val="150000"/>
              </a:lnSpc>
            </a:pPr>
            <a:endParaRPr lang="es-SV" sz="1320" dirty="0">
              <a:latin typeface="Museo 100"/>
            </a:endParaRPr>
          </a:p>
        </p:txBody>
      </p:sp>
      <p:sp>
        <p:nvSpPr>
          <p:cNvPr id="9" name="CuadroTexto 8">
            <a:extLst>
              <a:ext uri="{FF2B5EF4-FFF2-40B4-BE49-F238E27FC236}">
                <a16:creationId xmlns:a16="http://schemas.microsoft.com/office/drawing/2014/main" id="{3121A918-7F70-440C-B485-6DEAA334AEB2}"/>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8094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99069-BA03-4A86-842B-8EBC00C9C103}"/>
              </a:ext>
            </a:extLst>
          </p:cNvPr>
          <p:cNvSpPr>
            <a:spLocks noGrp="1"/>
          </p:cNvSpPr>
          <p:nvPr>
            <p:ph type="title"/>
          </p:nvPr>
        </p:nvSpPr>
        <p:spPr>
          <a:xfrm>
            <a:off x="1554480" y="324880"/>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                Presupuesto</a:t>
            </a:r>
          </a:p>
        </p:txBody>
      </p:sp>
      <p:sp>
        <p:nvSpPr>
          <p:cNvPr id="8" name="CuadroTexto 7">
            <a:extLst>
              <a:ext uri="{FF2B5EF4-FFF2-40B4-BE49-F238E27FC236}">
                <a16:creationId xmlns:a16="http://schemas.microsoft.com/office/drawing/2014/main" id="{D8326BBE-0DF3-4C4F-A1ED-59A7DCE2A22F}"/>
              </a:ext>
            </a:extLst>
          </p:cNvPr>
          <p:cNvSpPr txBox="1"/>
          <p:nvPr/>
        </p:nvSpPr>
        <p:spPr>
          <a:xfrm>
            <a:off x="1554480" y="1040448"/>
            <a:ext cx="10282742" cy="5909310"/>
          </a:xfrm>
          <a:prstGeom prst="rect">
            <a:avLst/>
          </a:prstGeom>
          <a:noFill/>
        </p:spPr>
        <p:txBody>
          <a:bodyPr wrap="square" rtlCol="0">
            <a:spAutoFit/>
          </a:bodyPr>
          <a:lstStyle/>
          <a:p>
            <a:pPr>
              <a:lnSpc>
                <a:spcPct val="150000"/>
              </a:lnSpc>
            </a:pPr>
            <a:r>
              <a:rPr lang="es-SV" sz="1200" b="1" dirty="0">
                <a:latin typeface="Museo 100"/>
              </a:rPr>
              <a:t>Objetivo:</a:t>
            </a:r>
          </a:p>
          <a:p>
            <a:pPr>
              <a:lnSpc>
                <a:spcPct val="150000"/>
              </a:lnSpc>
            </a:pPr>
            <a:r>
              <a:rPr lang="es-SV" sz="1200" dirty="0">
                <a:latin typeface="Museo 100"/>
              </a:rPr>
              <a:t>Asegurar que la ejecución presupuestaria se programe y desarrolle coordinadamente, asignando los recursos según los planes de necesidades de cada unidad de la Institución, ejecutando procedimientos en un marco técnico y legal que permita la utilización eficiente de los recursos asignados.</a:t>
            </a:r>
          </a:p>
          <a:p>
            <a:pPr>
              <a:lnSpc>
                <a:spcPct val="150000"/>
              </a:lnSpc>
            </a:pPr>
            <a:r>
              <a:rPr lang="es-SV" sz="1200" b="1" dirty="0">
                <a:latin typeface="Museo 100"/>
              </a:rPr>
              <a:t>Funciones:</a:t>
            </a:r>
          </a:p>
          <a:p>
            <a:pPr>
              <a:lnSpc>
                <a:spcPct val="150000"/>
              </a:lnSpc>
            </a:pPr>
            <a:r>
              <a:rPr lang="es-SV" sz="1200" dirty="0">
                <a:latin typeface="Museo 100"/>
              </a:rPr>
              <a:t>a) Elaborar presupuesto institucional en el SAFI; posteriormente a la aprobación de la comisión técnica para la elaboración del presupuesto institucional;</a:t>
            </a:r>
          </a:p>
          <a:p>
            <a:pPr>
              <a:lnSpc>
                <a:spcPct val="150000"/>
              </a:lnSpc>
            </a:pPr>
            <a:r>
              <a:rPr lang="es-SV" sz="1200" dirty="0">
                <a:latin typeface="Museo 100"/>
              </a:rPr>
              <a:t>b) Participar en la divulgación a nivel de la Institución, los instrumentos técnicos de ejecución presupuestaria establecidos por el Ministerio de Hacienda, para su respectiva aplicación;</a:t>
            </a:r>
          </a:p>
          <a:p>
            <a:pPr>
              <a:lnSpc>
                <a:spcPct val="150000"/>
              </a:lnSpc>
            </a:pPr>
            <a:r>
              <a:rPr lang="es-SV" sz="1200" dirty="0">
                <a:latin typeface="Museo 100"/>
              </a:rPr>
              <a:t>c) Elaborar la Programación de la Ejecución Presupuestaria (PEP) del CENTA, con base a los PAAC;</a:t>
            </a:r>
          </a:p>
          <a:p>
            <a:pPr>
              <a:lnSpc>
                <a:spcPct val="150000"/>
              </a:lnSpc>
            </a:pPr>
            <a:r>
              <a:rPr lang="es-SV" sz="1200" dirty="0">
                <a:latin typeface="Museo 100"/>
              </a:rPr>
              <a:t>d) Controlar las disponibilidades presupuestarias que respalden los compromisos institucionales;</a:t>
            </a:r>
          </a:p>
          <a:p>
            <a:pPr>
              <a:lnSpc>
                <a:spcPct val="150000"/>
              </a:lnSpc>
            </a:pPr>
            <a:r>
              <a:rPr lang="es-SV" sz="1200" dirty="0">
                <a:latin typeface="Museo 100"/>
              </a:rPr>
              <a:t>e) Asignar disponibilidad presupuestaria con base a la PEP, para bienes, servicios y proyectos de inversión, que respaldan los procesos de compra que realiza la UACI;</a:t>
            </a:r>
          </a:p>
          <a:p>
            <a:pPr>
              <a:lnSpc>
                <a:spcPct val="150000"/>
              </a:lnSpc>
            </a:pPr>
            <a:r>
              <a:rPr lang="es-SV" sz="1200" dirty="0">
                <a:latin typeface="Museo 100"/>
              </a:rPr>
              <a:t>f) Elaborar informes mensuales sobre el seguimiento de la ejecución del presupuesto institucional;</a:t>
            </a:r>
          </a:p>
          <a:p>
            <a:pPr>
              <a:lnSpc>
                <a:spcPct val="150000"/>
              </a:lnSpc>
            </a:pPr>
            <a:r>
              <a:rPr lang="es-SV" sz="1200" dirty="0">
                <a:latin typeface="Museo 100"/>
              </a:rPr>
              <a:t>g) Aplicar el marco regulador del proceso presupuestario en la Institución;</a:t>
            </a:r>
          </a:p>
          <a:p>
            <a:pPr>
              <a:lnSpc>
                <a:spcPct val="150000"/>
              </a:lnSpc>
            </a:pPr>
            <a:r>
              <a:rPr lang="es-SV" sz="1200" dirty="0">
                <a:latin typeface="Museo 100"/>
              </a:rPr>
              <a:t>h) Aplicar las modificaciones presupuestarias a la PEP, conforme a la Ley AFI y a su reglamento;</a:t>
            </a:r>
          </a:p>
          <a:p>
            <a:pPr>
              <a:lnSpc>
                <a:spcPct val="150000"/>
              </a:lnSpc>
            </a:pPr>
            <a:r>
              <a:rPr lang="es-SV" sz="1200" dirty="0">
                <a:latin typeface="Museo 100"/>
              </a:rPr>
              <a:t>i) Elaborar estimaciones y proyecciones presupuestarias requeridas por las autoridades del CENTA;</a:t>
            </a:r>
          </a:p>
          <a:p>
            <a:pPr>
              <a:lnSpc>
                <a:spcPct val="150000"/>
              </a:lnSpc>
            </a:pPr>
            <a:r>
              <a:rPr lang="es-SV" sz="1200" dirty="0">
                <a:latin typeface="Museo 100"/>
              </a:rPr>
              <a:t>j) Proporcionar información a la auditoría interna y externa, ya sea Corte de Cuentas de la República u otros, en lo relacionado al quehacer del área;</a:t>
            </a:r>
          </a:p>
          <a:p>
            <a:pPr>
              <a:lnSpc>
                <a:spcPct val="150000"/>
              </a:lnSpc>
            </a:pPr>
            <a:r>
              <a:rPr lang="es-SV" sz="1200" dirty="0">
                <a:latin typeface="Museo 100"/>
              </a:rPr>
              <a:t>k) Realizar otras funciones necesarias para el cumplimiento de los objetivos encomendados por la Subgerencia Financiera.</a:t>
            </a:r>
          </a:p>
          <a:p>
            <a:pPr>
              <a:lnSpc>
                <a:spcPct val="150000"/>
              </a:lnSpc>
            </a:pPr>
            <a:r>
              <a:rPr lang="es-419" sz="1200" dirty="0">
                <a:latin typeface="Museo 100"/>
              </a:rPr>
              <a:t>Dos mujeres un hombre Jefa Lic. Ana Silvia de Torres</a:t>
            </a:r>
            <a:endParaRPr lang="es-SV" sz="1200" dirty="0">
              <a:latin typeface="Museo 100"/>
            </a:endParaRPr>
          </a:p>
        </p:txBody>
      </p:sp>
      <p:sp>
        <p:nvSpPr>
          <p:cNvPr id="9" name="CuadroTexto 8">
            <a:extLst>
              <a:ext uri="{FF2B5EF4-FFF2-40B4-BE49-F238E27FC236}">
                <a16:creationId xmlns:a16="http://schemas.microsoft.com/office/drawing/2014/main" id="{DE5A6A3C-2D52-4884-B120-CBE2C43927C2}"/>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644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6A0703-3B46-450E-91F8-8C86047254F4}"/>
              </a:ext>
            </a:extLst>
          </p:cNvPr>
          <p:cNvSpPr txBox="1"/>
          <p:nvPr/>
        </p:nvSpPr>
        <p:spPr>
          <a:xfrm>
            <a:off x="1647121" y="243386"/>
            <a:ext cx="10282742" cy="707886"/>
          </a:xfrm>
          <a:prstGeom prst="rect">
            <a:avLst/>
          </a:prstGeom>
          <a:noFill/>
        </p:spPr>
        <p:txBody>
          <a:bodyPr wrap="square" rtlCol="0">
            <a:spAutoFit/>
          </a:bodyPr>
          <a:lstStyle/>
          <a:p>
            <a:r>
              <a:rPr lang="es-SV" sz="4000" dirty="0">
                <a:solidFill>
                  <a:schemeClr val="bg1"/>
                </a:solidFill>
                <a:latin typeface="Bembo Std"/>
                <a:ea typeface="+mj-ea"/>
                <a:cs typeface="+mj-cs"/>
              </a:rPr>
              <a:t>          Tesorería </a:t>
            </a:r>
          </a:p>
        </p:txBody>
      </p:sp>
      <p:sp>
        <p:nvSpPr>
          <p:cNvPr id="7" name="CuadroTexto 6">
            <a:extLst>
              <a:ext uri="{FF2B5EF4-FFF2-40B4-BE49-F238E27FC236}">
                <a16:creationId xmlns:a16="http://schemas.microsoft.com/office/drawing/2014/main" id="{40E6EB12-60D8-4BA9-BBC9-A18006A4FD86}"/>
              </a:ext>
            </a:extLst>
          </p:cNvPr>
          <p:cNvSpPr txBox="1"/>
          <p:nvPr/>
        </p:nvSpPr>
        <p:spPr>
          <a:xfrm>
            <a:off x="1489191" y="1154125"/>
            <a:ext cx="10440672" cy="6192464"/>
          </a:xfrm>
          <a:prstGeom prst="rect">
            <a:avLst/>
          </a:prstGeom>
          <a:noFill/>
        </p:spPr>
        <p:txBody>
          <a:bodyPr wrap="square" rtlCol="0">
            <a:spAutoFit/>
          </a:bodyPr>
          <a:lstStyle/>
          <a:p>
            <a:r>
              <a:rPr lang="es-SV" sz="1400" b="1" dirty="0">
                <a:latin typeface="Museo 100"/>
              </a:rPr>
              <a:t>Objetivo: </a:t>
            </a:r>
            <a:endParaRPr lang="es-SV" sz="1400" dirty="0">
              <a:latin typeface="Museo 100"/>
            </a:endParaRPr>
          </a:p>
          <a:p>
            <a:r>
              <a:rPr lang="es-SV" sz="1600" dirty="0">
                <a:latin typeface="Museo 100"/>
              </a:rPr>
              <a:t>Planificar, coordinar, dirigir y controlar la administración de los recursos financieros de acuerdo con las normas y procedimientos gubernamentales establecidos, así como ejecutar la función de control de flujo de fondos con el fin de determinar la disponibilidad presupuestaria en gastos de operación. </a:t>
            </a:r>
          </a:p>
          <a:p>
            <a:r>
              <a:rPr lang="es-SV" sz="1600" b="1" dirty="0">
                <a:latin typeface="Museo 100"/>
              </a:rPr>
              <a:t>Funciones: </a:t>
            </a:r>
            <a:endParaRPr lang="es-SV" sz="1600" dirty="0">
              <a:latin typeface="Museo 100"/>
            </a:endParaRPr>
          </a:p>
          <a:p>
            <a:r>
              <a:rPr lang="es-SV" sz="1600" dirty="0">
                <a:latin typeface="Museo 100"/>
              </a:rPr>
              <a:t>a) Ejecutar la función de control de flujos de fondos con el fin de determinar la disponibilidad presupuestaria en gastos de operación, remuneraciones y fondos especiales para la oportuna ejecución financiera; </a:t>
            </a:r>
          </a:p>
          <a:p>
            <a:endParaRPr lang="es-SV" sz="1600" dirty="0">
              <a:latin typeface="Museo 100"/>
            </a:endParaRPr>
          </a:p>
          <a:p>
            <a:r>
              <a:rPr lang="es-SV" sz="1600" dirty="0">
                <a:latin typeface="Museo 100"/>
              </a:rPr>
              <a:t>b) Gestionar fondos y garantizar que los pagos de salarios, obligaciones de orden laboral, previsional y de salud, pagos a financieras por préstamos personales, pagos de bienes y servicios y cualquier otro compromiso financiero adquirido, se realicen en el tiempo estipulado, así como la cantidad que se paga; </a:t>
            </a:r>
          </a:p>
          <a:p>
            <a:endParaRPr lang="es-SV" sz="1600" dirty="0">
              <a:latin typeface="Museo 100"/>
            </a:endParaRPr>
          </a:p>
          <a:p>
            <a:r>
              <a:rPr lang="es-SV" sz="1600" dirty="0">
                <a:latin typeface="Museo 100"/>
              </a:rPr>
              <a:t>c) Efectuar el pago de obligaciones legalmente exigibles, adquiridas por la Institución; </a:t>
            </a:r>
          </a:p>
          <a:p>
            <a:endParaRPr lang="es-SV" sz="1600" dirty="0">
              <a:latin typeface="Museo 100"/>
            </a:endParaRPr>
          </a:p>
          <a:p>
            <a:r>
              <a:rPr lang="es-SV" sz="1600" dirty="0">
                <a:latin typeface="Museo 100"/>
              </a:rPr>
              <a:t>d) Revisar y firmar cheques emitidos para pago de salarios, bienes y servicios, fondo circulante y otros compromisos financieros, velando por que cada uno de ellos lleve la documentación de soporte; </a:t>
            </a:r>
          </a:p>
          <a:p>
            <a:endParaRPr lang="es-SV" sz="1600" dirty="0">
              <a:latin typeface="Museo 100"/>
            </a:endParaRPr>
          </a:p>
          <a:p>
            <a:r>
              <a:rPr lang="es-SV" sz="1600" dirty="0">
                <a:latin typeface="Museo 100"/>
              </a:rPr>
              <a:t>e) Manejar las cuentas bancarias abiertas para la administración de los recursos financieros institucionales, de conformidad a las disposiciones legales y técnicas vigentes; </a:t>
            </a:r>
          </a:p>
          <a:p>
            <a:endParaRPr lang="es-SV" sz="1600" dirty="0">
              <a:latin typeface="Museo 100"/>
            </a:endParaRPr>
          </a:p>
          <a:p>
            <a:r>
              <a:rPr lang="es-SV" sz="1600" dirty="0">
                <a:latin typeface="Museo 100"/>
              </a:rPr>
              <a:t>f) Cumplir con todas las demás responsabilidades que establece la Ley Orgánica de Administración Financiera del Estado y su Reglamento, así como las que se establezcan en las normas técnicas que emita el Ministerio de Hacienda por medio de las Direcciones Generales de los subsistemas de Presupuesto, Tesorería, Inversión y Crédito Público y Contabilidad Gubernamental. </a:t>
            </a:r>
          </a:p>
          <a:p>
            <a:r>
              <a:rPr lang="es-419" sz="1600" dirty="0">
                <a:latin typeface="Museo 100"/>
              </a:rPr>
              <a:t>Tres mujeres- un hombre Jefa </a:t>
            </a:r>
            <a:r>
              <a:rPr lang="es-SV" sz="1600" dirty="0">
                <a:latin typeface="Museo 100"/>
              </a:rPr>
              <a:t>Licda. Rosa Carmina Pérez</a:t>
            </a:r>
          </a:p>
        </p:txBody>
      </p:sp>
      <p:sp>
        <p:nvSpPr>
          <p:cNvPr id="8" name="CuadroTexto 7">
            <a:extLst>
              <a:ext uri="{FF2B5EF4-FFF2-40B4-BE49-F238E27FC236}">
                <a16:creationId xmlns:a16="http://schemas.microsoft.com/office/drawing/2014/main" id="{1E53063E-F83A-4A05-AC89-4155A588EC1B}"/>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50073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A06855F-8323-40D3-96D0-E22451DDC80F}"/>
              </a:ext>
            </a:extLst>
          </p:cNvPr>
          <p:cNvSpPr txBox="1"/>
          <p:nvPr/>
        </p:nvSpPr>
        <p:spPr>
          <a:xfrm>
            <a:off x="2785465" y="263117"/>
            <a:ext cx="8079298" cy="769441"/>
          </a:xfrm>
          <a:prstGeom prst="rect">
            <a:avLst/>
          </a:prstGeom>
          <a:noFill/>
        </p:spPr>
        <p:txBody>
          <a:bodyPr wrap="square" rtlCol="0">
            <a:spAutoFit/>
          </a:bodyPr>
          <a:lstStyle/>
          <a:p>
            <a:pPr algn="ctr"/>
            <a:r>
              <a:rPr lang="es-SV" sz="2400" dirty="0">
                <a:solidFill>
                  <a:schemeClr val="bg1"/>
                </a:solidFill>
                <a:latin typeface="Bembo Std"/>
              </a:rPr>
              <a:t>Organigrama aprobado 9 marzo 2021</a:t>
            </a:r>
          </a:p>
          <a:p>
            <a:pPr algn="ctr"/>
            <a:r>
              <a:rPr lang="es-SV" sz="2000" dirty="0">
                <a:solidFill>
                  <a:schemeClr val="bg1"/>
                </a:solidFill>
                <a:latin typeface="Bembo Std"/>
              </a:rPr>
              <a:t>Fuente: Manual de organización y funciones CENTA 2018</a:t>
            </a:r>
          </a:p>
        </p:txBody>
      </p:sp>
      <p:sp>
        <p:nvSpPr>
          <p:cNvPr id="9" name="CuadroTexto 8">
            <a:extLst>
              <a:ext uri="{FF2B5EF4-FFF2-40B4-BE49-F238E27FC236}">
                <a16:creationId xmlns:a16="http://schemas.microsoft.com/office/drawing/2014/main" id="{E63E5D3C-6C9B-413A-83A1-48867244BD68}"/>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pic>
        <p:nvPicPr>
          <p:cNvPr id="6" name="5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20" y="1645354"/>
            <a:ext cx="9831598" cy="490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1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630249" y="59348"/>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 apoyo técnico y administrativo</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53799" y="6636401"/>
            <a:ext cx="1118384" cy="221599"/>
          </a:xfrm>
          <a:prstGeom prst="rect">
            <a:avLst/>
          </a:prstGeom>
          <a:noFill/>
        </p:spPr>
        <p:txBody>
          <a:bodyPr wrap="square" rtlCol="0">
            <a:spAutoFit/>
          </a:bodyPr>
          <a:lstStyle/>
          <a:p>
            <a:r>
              <a:rPr lang="es-SV" sz="840" dirty="0"/>
              <a:t>OIR- Año 2021</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13820" y="1151674"/>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con el objeto de proporcionar y recibir información a efectos de establecer una mejor coordinación de los planes de trabajo de la Institución</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orientación especializada.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Operativo, a efectos de coordinar una mejor prestación de los servicios de generación y transferencia tecnológica.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40653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72618"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       Nivel de ejecución operativa</a:t>
            </a:r>
          </a:p>
        </p:txBody>
      </p:sp>
      <p:sp>
        <p:nvSpPr>
          <p:cNvPr id="7" name="CuadroTexto 6">
            <a:extLst>
              <a:ext uri="{FF2B5EF4-FFF2-40B4-BE49-F238E27FC236}">
                <a16:creationId xmlns:a16="http://schemas.microsoft.com/office/drawing/2014/main" id="{BAFACB54-786C-4E7D-92B7-0EEEA21B7A44}"/>
              </a:ext>
            </a:extLst>
          </p:cNvPr>
          <p:cNvSpPr txBox="1"/>
          <p:nvPr/>
        </p:nvSpPr>
        <p:spPr>
          <a:xfrm>
            <a:off x="11381352" y="6636401"/>
            <a:ext cx="1118384" cy="221599"/>
          </a:xfrm>
          <a:prstGeom prst="rect">
            <a:avLst/>
          </a:prstGeom>
          <a:noFill/>
        </p:spPr>
        <p:txBody>
          <a:bodyPr wrap="square" rtlCol="0">
            <a:spAutoFit/>
          </a:bodyPr>
          <a:lstStyle/>
          <a:p>
            <a:r>
              <a:rPr lang="es-SV" sz="840" dirty="0"/>
              <a:t>OIR- Año 2021</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72618" y="2151650"/>
            <a:ext cx="10515600" cy="2554699"/>
          </a:xfrm>
        </p:spPr>
        <p:txBody>
          <a:bodyPr/>
          <a:lstStyle/>
          <a:p>
            <a:pPr marL="342900" indent="-342900">
              <a:buFont typeface="Arial" panose="020B0604020202020204" pitchFamily="34" charset="0"/>
              <a:buChar char="•"/>
            </a:pPr>
            <a:r>
              <a:rPr lang="es-SV" sz="1680" dirty="0">
                <a:latin typeface="Museo 100"/>
              </a:rPr>
              <a:t>Con la Dirección Ejecutiva, para recibir lineamientos y políticas de trabajo, a fin de coordinar las actividades que desarrolla la Institución.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sugerencias en materia de control interno, aspectos legales, formulación de proyectos, presentación de informes.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 Apoyo Técnico y Administrativo, con el propósito de coordinar la programación presupuestaria y realización de trámites administrativos. </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17554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49438-C73F-480D-AC3C-BC68F9B30BC6}"/>
              </a:ext>
            </a:extLst>
          </p:cNvPr>
          <p:cNvSpPr>
            <a:spLocks noGrp="1"/>
          </p:cNvSpPr>
          <p:nvPr>
            <p:ph type="title"/>
          </p:nvPr>
        </p:nvSpPr>
        <p:spPr>
          <a:xfrm>
            <a:off x="1552521"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       Relaciones externas</a:t>
            </a:r>
          </a:p>
        </p:txBody>
      </p:sp>
      <p:sp>
        <p:nvSpPr>
          <p:cNvPr id="5" name="Rectángulo 4">
            <a:extLst>
              <a:ext uri="{FF2B5EF4-FFF2-40B4-BE49-F238E27FC236}">
                <a16:creationId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7" name="CuadroTexto 6">
            <a:extLst>
              <a:ext uri="{FF2B5EF4-FFF2-40B4-BE49-F238E27FC236}">
                <a16:creationId xmlns:a16="http://schemas.microsoft.com/office/drawing/2014/main" id="{BAFACB54-786C-4E7D-92B7-0EEEA21B7A44}"/>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sp>
        <p:nvSpPr>
          <p:cNvPr id="8" name="Marcador de contenido 7">
            <a:extLst>
              <a:ext uri="{FF2B5EF4-FFF2-40B4-BE49-F238E27FC236}">
                <a16:creationId xmlns:a16="http://schemas.microsoft.com/office/drawing/2014/main" id="{C0A52254-2DB7-4A0F-BD01-082D462B074D}"/>
              </a:ext>
            </a:extLst>
          </p:cNvPr>
          <p:cNvSpPr>
            <a:spLocks noGrp="1"/>
          </p:cNvSpPr>
          <p:nvPr>
            <p:ph idx="1"/>
          </p:nvPr>
        </p:nvSpPr>
        <p:spPr>
          <a:xfrm>
            <a:off x="1552521" y="1467847"/>
            <a:ext cx="10282742" cy="4566245"/>
          </a:xfrm>
        </p:spPr>
        <p:txBody>
          <a:bodyPr>
            <a:normAutofit fontScale="92500"/>
          </a:bodyPr>
          <a:lstStyle/>
          <a:p>
            <a:pPr marL="342900" indent="-342900">
              <a:lnSpc>
                <a:spcPct val="150000"/>
              </a:lnSpc>
              <a:buFont typeface="Arial" panose="020B0604020202020204" pitchFamily="34" charset="0"/>
              <a:buChar char="•"/>
            </a:pPr>
            <a:r>
              <a:rPr lang="es-SV" sz="1680" dirty="0">
                <a:latin typeface="Museo 100"/>
              </a:rPr>
              <a:t>Con el Ministerio de Agricultura y Ganadería, para coordinar acciones de planificación y gestión institucional.</a:t>
            </a:r>
          </a:p>
          <a:p>
            <a:pPr marL="342900" indent="-342900">
              <a:lnSpc>
                <a:spcPct val="150000"/>
              </a:lnSpc>
              <a:buFont typeface="Arial" panose="020B0604020202020204" pitchFamily="34" charset="0"/>
              <a:buChar char="•"/>
            </a:pPr>
            <a:r>
              <a:rPr lang="es-SV" sz="1680" dirty="0">
                <a:latin typeface="Museo 100"/>
              </a:rPr>
              <a:t>Con el Ministerio de Hacienda, para recibir lineamientos y rendir informes en cuanto al proceso administrativo financiero y gestión de adquisiciones y contrataciones del CENTA.</a:t>
            </a:r>
          </a:p>
          <a:p>
            <a:pPr marL="342900" indent="-342900">
              <a:lnSpc>
                <a:spcPct val="150000"/>
              </a:lnSpc>
              <a:buFont typeface="Arial" panose="020B0604020202020204" pitchFamily="34" charset="0"/>
              <a:buChar char="•"/>
            </a:pPr>
            <a:r>
              <a:rPr lang="es-SV" sz="1680" dirty="0">
                <a:latin typeface="Museo 100"/>
              </a:rPr>
              <a:t>Con la Corte de Cuentas de la República, para realizar gestiones derivadas de las auditorías y exámenes especiales.</a:t>
            </a:r>
          </a:p>
          <a:p>
            <a:pPr marL="342900" indent="-342900">
              <a:lnSpc>
                <a:spcPct val="150000"/>
              </a:lnSpc>
              <a:buFont typeface="Arial" panose="020B0604020202020204" pitchFamily="34" charset="0"/>
              <a:buChar char="•"/>
            </a:pPr>
            <a:r>
              <a:rPr lang="es-SV" sz="1680" dirty="0">
                <a:latin typeface="Museo 100"/>
              </a:rPr>
              <a:t>Con las instituciones Administradoras de Fondos para Pensiones y jubilaciones.</a:t>
            </a:r>
          </a:p>
          <a:p>
            <a:pPr marL="342900" indent="-342900">
              <a:lnSpc>
                <a:spcPct val="150000"/>
              </a:lnSpc>
              <a:buFont typeface="Arial" panose="020B0604020202020204" pitchFamily="34" charset="0"/>
              <a:buChar char="•"/>
            </a:pPr>
            <a:r>
              <a:rPr lang="es-SV" sz="1680" dirty="0">
                <a:latin typeface="Museo 100"/>
              </a:rPr>
              <a:t>Con organismos internacionales, para intercambiar información técnica y científica.</a:t>
            </a:r>
          </a:p>
          <a:p>
            <a:pPr marL="342900" indent="-342900">
              <a:lnSpc>
                <a:spcPct val="150000"/>
              </a:lnSpc>
              <a:buFont typeface="Arial" panose="020B0604020202020204" pitchFamily="34" charset="0"/>
              <a:buChar char="•"/>
            </a:pPr>
            <a:r>
              <a:rPr lang="es-SV" sz="1680" dirty="0">
                <a:latin typeface="Museo 100"/>
              </a:rPr>
              <a:t>Con las organizaciones gubernamentales y no gubernamentales, para ejecutar proyectos conjuntos de investigación y transferencia tecnológica.</a:t>
            </a:r>
          </a:p>
          <a:p>
            <a:pPr marL="342900" indent="-342900">
              <a:lnSpc>
                <a:spcPct val="150000"/>
              </a:lnSpc>
              <a:buFont typeface="Arial" panose="020B0604020202020204" pitchFamily="34" charset="0"/>
              <a:buChar char="•"/>
            </a:pPr>
            <a:r>
              <a:rPr lang="es-SV" sz="1680" dirty="0">
                <a:latin typeface="Museo 100"/>
              </a:rPr>
              <a:t>Con organizaciones de productores, empresas que suministran bienes y proveedoras de servicios, agroindustriales, universidades y profesionales en ciencias agropecuarias.</a:t>
            </a: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Tree>
    <p:extLst>
      <p:ext uri="{BB962C8B-B14F-4D97-AF65-F5344CB8AC3E}">
        <p14:creationId xmlns:p14="http://schemas.microsoft.com/office/powerpoint/2010/main" val="36213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0A20B-0F89-4796-9609-3D827E78BEA6}"/>
              </a:ext>
            </a:extLst>
          </p:cNvPr>
          <p:cNvSpPr>
            <a:spLocks noGrp="1"/>
          </p:cNvSpPr>
          <p:nvPr>
            <p:ph type="title"/>
          </p:nvPr>
        </p:nvSpPr>
        <p:spPr>
          <a:xfrm>
            <a:off x="4067067" y="359371"/>
            <a:ext cx="3612119" cy="5983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Junta Directiva</a:t>
            </a:r>
          </a:p>
        </p:txBody>
      </p:sp>
      <p:sp>
        <p:nvSpPr>
          <p:cNvPr id="3" name="CuadroTexto 2">
            <a:extLst>
              <a:ext uri="{FF2B5EF4-FFF2-40B4-BE49-F238E27FC236}">
                <a16:creationId xmlns:a16="http://schemas.microsoft.com/office/drawing/2014/main" id="{DFAA0BE3-F1DE-42DB-9419-B4AE929482B8}"/>
              </a:ext>
            </a:extLst>
          </p:cNvPr>
          <p:cNvSpPr txBox="1"/>
          <p:nvPr/>
        </p:nvSpPr>
        <p:spPr>
          <a:xfrm>
            <a:off x="1575297" y="1137460"/>
            <a:ext cx="10344047" cy="827855"/>
          </a:xfrm>
          <a:prstGeom prst="rect">
            <a:avLst/>
          </a:prstGeom>
          <a:noFill/>
        </p:spPr>
        <p:txBody>
          <a:bodyPr wrap="square" rtlCol="0">
            <a:spAutoFit/>
          </a:bodyPr>
          <a:lstStyle/>
          <a:p>
            <a:pPr algn="just">
              <a:lnSpc>
                <a:spcPct val="150000"/>
              </a:lnSpc>
            </a:pPr>
            <a:r>
              <a:rPr lang="es-SV" sz="1680" dirty="0">
                <a:latin typeface="Museo 100"/>
              </a:rPr>
              <a:t>Velar por la dirección correcta en el logro de los objetivos del CENTA, a través del establecimiento de normas y lineamientos de política institucional, de acuerdo con los planes, programas y proyectos de desarrollo del sector.</a:t>
            </a:r>
          </a:p>
        </p:txBody>
      </p:sp>
      <p:sp>
        <p:nvSpPr>
          <p:cNvPr id="11" name="CuadroTexto 10">
            <a:extLst>
              <a:ext uri="{FF2B5EF4-FFF2-40B4-BE49-F238E27FC236}">
                <a16:creationId xmlns:a16="http://schemas.microsoft.com/office/drawing/2014/main" id="{BB0B7321-68A8-4FFF-AEA0-7DA274F0DF4C}"/>
              </a:ext>
            </a:extLst>
          </p:cNvPr>
          <p:cNvSpPr txBox="1"/>
          <p:nvPr/>
        </p:nvSpPr>
        <p:spPr>
          <a:xfrm>
            <a:off x="11360152" y="6636401"/>
            <a:ext cx="1118384" cy="221599"/>
          </a:xfrm>
          <a:prstGeom prst="rect">
            <a:avLst/>
          </a:prstGeom>
          <a:noFill/>
        </p:spPr>
        <p:txBody>
          <a:bodyPr wrap="square" rtlCol="0">
            <a:spAutoFit/>
          </a:bodyPr>
          <a:lstStyle/>
          <a:p>
            <a:r>
              <a:rPr lang="es-SV" sz="840" dirty="0"/>
              <a:t>OIR- Año 2021</a:t>
            </a:r>
          </a:p>
        </p:txBody>
      </p:sp>
      <p:sp>
        <p:nvSpPr>
          <p:cNvPr id="13" name="Rectángulo 12">
            <a:extLst>
              <a:ext uri="{FF2B5EF4-FFF2-40B4-BE49-F238E27FC236}">
                <a16:creationId xmlns:a16="http://schemas.microsoft.com/office/drawing/2014/main" id="{3429D925-C149-4BF9-9CBD-2422475A9A98}"/>
              </a:ext>
            </a:extLst>
          </p:cNvPr>
          <p:cNvSpPr/>
          <p:nvPr/>
        </p:nvSpPr>
        <p:spPr>
          <a:xfrm>
            <a:off x="964270" y="2781237"/>
            <a:ext cx="4161427" cy="3941848"/>
          </a:xfrm>
          <a:prstGeom prst="rect">
            <a:avLst/>
          </a:prstGeom>
        </p:spPr>
        <p:txBody>
          <a:bodyPr wrap="square">
            <a:spAutoFit/>
          </a:bodyPr>
          <a:lstStyle/>
          <a:p>
            <a:pPr lvl="0">
              <a:lnSpc>
                <a:spcPct val="115000"/>
              </a:lnSpc>
              <a:spcAft>
                <a:spcPts val="0"/>
              </a:spcAft>
            </a:pPr>
            <a:r>
              <a:rPr lang="es-SV" sz="1050" dirty="0">
                <a:latin typeface="Museo 100" panose="02000000000000000000"/>
                <a:ea typeface="Calibri" panose="020F0502020204030204" pitchFamily="34" charset="0"/>
                <a:cs typeface="Tahoma" panose="020B0604030504040204" pitchFamily="34" charset="0"/>
              </a:rPr>
              <a:t>1. Dr. David Josué Martínez Panameño</a:t>
            </a:r>
          </a:p>
          <a:p>
            <a:pPr lvl="0">
              <a:lnSpc>
                <a:spcPct val="115000"/>
              </a:lnSpc>
              <a:spcAft>
                <a:spcPts val="0"/>
              </a:spcAft>
            </a:pPr>
            <a:r>
              <a:rPr lang="es-SV" sz="1050" dirty="0">
                <a:latin typeface="Museo 100" panose="02000000000000000000"/>
                <a:ea typeface="Calibri" panose="020F0502020204030204" pitchFamily="34" charset="0"/>
                <a:cs typeface="Times New Roman" panose="02020603050405020304" pitchFamily="18" charset="0"/>
              </a:rPr>
              <a:t>Presidente y Ministro de Agricultura </a:t>
            </a:r>
          </a:p>
          <a:p>
            <a:r>
              <a:rPr lang="es-SV" sz="1050" dirty="0">
                <a:latin typeface="Museo 100" panose="02000000000000000000"/>
              </a:rPr>
              <a:t>Representante del señor Ministro: </a:t>
            </a:r>
          </a:p>
          <a:p>
            <a:r>
              <a:rPr lang="es-SV" sz="1050" dirty="0">
                <a:latin typeface="Museo 100" panose="02000000000000000000"/>
                <a:cs typeface="Tahoma" panose="020B0604030504040204" pitchFamily="34" charset="0"/>
              </a:rPr>
              <a:t>Dra. Odette Marie Varela Milla</a:t>
            </a:r>
          </a:p>
          <a:p>
            <a:endParaRPr lang="es-SV" sz="1000" dirty="0">
              <a:latin typeface="Museo 100" panose="02000000000000000000"/>
              <a:ea typeface="Calibri" panose="020F0502020204030204" pitchFamily="34" charset="0"/>
              <a:cs typeface="Tahoma" panose="020B0604030504040204" pitchFamily="34" charset="0"/>
            </a:endParaRPr>
          </a:p>
          <a:p>
            <a:r>
              <a:rPr lang="es-SV" sz="1050" dirty="0">
                <a:latin typeface="Museo 100" panose="02000000000000000000"/>
                <a:ea typeface="Calibri" panose="020F0502020204030204" pitchFamily="34" charset="0"/>
                <a:cs typeface="Tahoma" panose="020B0604030504040204" pitchFamily="34" charset="0"/>
              </a:rPr>
              <a:t>2. Licda. Juana Alexandra Hill Tinoco </a:t>
            </a:r>
          </a:p>
          <a:p>
            <a:r>
              <a:rPr lang="es-SV" sz="1050" dirty="0">
                <a:latin typeface="Museo 100" panose="02000000000000000000"/>
                <a:ea typeface="Calibri" panose="020F0502020204030204" pitchFamily="34" charset="0"/>
                <a:cs typeface="Tahoma" panose="020B0604030504040204" pitchFamily="34" charset="0"/>
              </a:rPr>
              <a:t>     Ministra de Relaciones</a:t>
            </a:r>
          </a:p>
          <a:p>
            <a:r>
              <a:rPr lang="pt-BR" sz="1050" dirty="0">
                <a:latin typeface="Museo 100" panose="02000000000000000000"/>
                <a:ea typeface="Calibri" panose="020F0502020204030204" pitchFamily="34" charset="0"/>
                <a:cs typeface="Tahoma" panose="020B0604030504040204" pitchFamily="34" charset="0"/>
              </a:rPr>
              <a:t>Ing. Nelson Ovidio Arevalo Alvarado </a:t>
            </a:r>
          </a:p>
          <a:p>
            <a:endParaRPr lang="es-SV" sz="1050" dirty="0">
              <a:latin typeface="Museo 100" panose="02000000000000000000"/>
              <a:ea typeface="Calibri" panose="020F0502020204030204" pitchFamily="34" charset="0"/>
              <a:cs typeface="Tahoma" panose="020B0604030504040204" pitchFamily="34" charset="0"/>
            </a:endParaRPr>
          </a:p>
          <a:p>
            <a:r>
              <a:rPr lang="es-SV" sz="1050" dirty="0">
                <a:latin typeface="Museo 100" panose="02000000000000000000"/>
                <a:ea typeface="Calibri" panose="020F0502020204030204" pitchFamily="34" charset="0"/>
                <a:cs typeface="Tahoma" panose="020B0604030504040204" pitchFamily="34" charset="0"/>
              </a:rPr>
              <a:t>3. Lic. Ricardo Cardona A.</a:t>
            </a:r>
          </a:p>
          <a:p>
            <a:r>
              <a:rPr lang="es-SV" sz="1050" dirty="0">
                <a:latin typeface="Museo 100" panose="02000000000000000000"/>
                <a:ea typeface="Calibri" panose="020F0502020204030204" pitchFamily="34" charset="0"/>
                <a:cs typeface="Tahoma" panose="020B0604030504040204" pitchFamily="34" charset="0"/>
              </a:rPr>
              <a:t>Viceministerio de Ciencia y Tecnología</a:t>
            </a:r>
          </a:p>
          <a:p>
            <a:r>
              <a:rPr lang="es-SV" sz="1050" dirty="0">
                <a:latin typeface="Museo 100" panose="02000000000000000000"/>
                <a:ea typeface="Calibri" panose="020F0502020204030204" pitchFamily="34" charset="0"/>
                <a:cs typeface="Tahoma" panose="020B0604030504040204" pitchFamily="34" charset="0"/>
              </a:rPr>
              <a:t>Representante </a:t>
            </a:r>
          </a:p>
          <a:p>
            <a:r>
              <a:rPr lang="es-SV" sz="1050" dirty="0">
                <a:latin typeface="Museo 100" panose="02000000000000000000"/>
                <a:ea typeface="Calibri" panose="020F0502020204030204" pitchFamily="34" charset="0"/>
                <a:cs typeface="Tahoma" panose="020B0604030504040204" pitchFamily="34" charset="0"/>
              </a:rPr>
              <a:t>Licda. Carolina </a:t>
            </a:r>
            <a:r>
              <a:rPr lang="es-SV" sz="1050" dirty="0" err="1">
                <a:latin typeface="Museo 100" panose="02000000000000000000"/>
                <a:ea typeface="Calibri" panose="020F0502020204030204" pitchFamily="34" charset="0"/>
                <a:cs typeface="Tahoma" panose="020B0604030504040204" pitchFamily="34" charset="0"/>
              </a:rPr>
              <a:t>Nohemy</a:t>
            </a:r>
            <a:r>
              <a:rPr lang="es-SV" sz="1050" dirty="0">
                <a:latin typeface="Museo 100" panose="02000000000000000000"/>
                <a:ea typeface="Calibri" panose="020F0502020204030204" pitchFamily="34" charset="0"/>
                <a:cs typeface="Tahoma" panose="020B0604030504040204" pitchFamily="34" charset="0"/>
              </a:rPr>
              <a:t> Mejía Romero</a:t>
            </a:r>
          </a:p>
          <a:p>
            <a:endParaRPr lang="es-419" sz="1050" dirty="0">
              <a:latin typeface="Museo 100" panose="02000000000000000000"/>
              <a:ea typeface="Calibri" panose="020F0502020204030204" pitchFamily="34" charset="0"/>
              <a:cs typeface="Tahoma" panose="020B0604030504040204" pitchFamily="34" charset="0"/>
            </a:endParaRPr>
          </a:p>
          <a:p>
            <a:r>
              <a:rPr lang="es-419" sz="1050" dirty="0">
                <a:latin typeface="Museo 100" panose="02000000000000000000"/>
                <a:ea typeface="Calibri" panose="020F0502020204030204" pitchFamily="34" charset="0"/>
                <a:cs typeface="Tahoma" panose="020B0604030504040204" pitchFamily="34" charset="0"/>
              </a:rPr>
              <a:t>4. </a:t>
            </a:r>
            <a:r>
              <a:rPr lang="es-SV" sz="1050" dirty="0">
                <a:latin typeface="Museo 100" panose="02000000000000000000"/>
                <a:ea typeface="Calibri" panose="020F0502020204030204" pitchFamily="34" charset="0"/>
                <a:cs typeface="Tahoma" panose="020B0604030504040204" pitchFamily="34" charset="0"/>
              </a:rPr>
              <a:t>Lic</a:t>
            </a:r>
            <a:r>
              <a:rPr lang="es-419" sz="1050" dirty="0">
                <a:latin typeface="Museo 100" panose="02000000000000000000"/>
                <a:ea typeface="Calibri" panose="020F0502020204030204" pitchFamily="34" charset="0"/>
                <a:cs typeface="Tahoma" panose="020B0604030504040204" pitchFamily="34" charset="0"/>
              </a:rPr>
              <a:t>. Douglas Pablo Rodríguez Fuentes</a:t>
            </a:r>
          </a:p>
          <a:p>
            <a:r>
              <a:rPr lang="es-419" sz="1050" dirty="0">
                <a:latin typeface="Museo 100" panose="02000000000000000000"/>
                <a:ea typeface="Calibri" panose="020F0502020204030204" pitchFamily="34" charset="0"/>
                <a:cs typeface="Tahoma" panose="020B0604030504040204" pitchFamily="34" charset="0"/>
              </a:rPr>
              <a:t>    Presidente del Banco Central de Reserva</a:t>
            </a:r>
          </a:p>
          <a:p>
            <a:r>
              <a:rPr lang="es-419" sz="1050" dirty="0">
                <a:latin typeface="Museo 100" panose="02000000000000000000"/>
                <a:ea typeface="Calibri" panose="020F0502020204030204" pitchFamily="34" charset="0"/>
                <a:cs typeface="Tahoma" panose="020B0604030504040204" pitchFamily="34" charset="0"/>
              </a:rPr>
              <a:t>    </a:t>
            </a:r>
            <a:r>
              <a:rPr lang="es-SV" sz="1050" dirty="0">
                <a:latin typeface="Museo 100" panose="02000000000000000000"/>
                <a:ea typeface="Calibri" panose="020F0502020204030204" pitchFamily="34" charset="0"/>
                <a:cs typeface="Tahoma" panose="020B0604030504040204" pitchFamily="34" charset="0"/>
              </a:rPr>
              <a:t>Representante</a:t>
            </a:r>
            <a:endParaRPr lang="es-419" sz="1050" dirty="0">
              <a:latin typeface="Museo 100" panose="02000000000000000000"/>
              <a:ea typeface="Calibri" panose="020F0502020204030204" pitchFamily="34" charset="0"/>
              <a:cs typeface="Tahoma" panose="020B0604030504040204" pitchFamily="34" charset="0"/>
            </a:endParaRPr>
          </a:p>
          <a:p>
            <a:r>
              <a:rPr lang="es-419" sz="1050" dirty="0">
                <a:latin typeface="Museo 100" panose="02000000000000000000"/>
                <a:ea typeface="Calibri" panose="020F0502020204030204" pitchFamily="34" charset="0"/>
                <a:cs typeface="Tahoma" panose="020B0604030504040204" pitchFamily="34" charset="0"/>
              </a:rPr>
              <a:t>   Lic. Jackeline Margarita Jovel Pérez</a:t>
            </a:r>
          </a:p>
          <a:p>
            <a:endParaRPr lang="es-419" sz="1050" dirty="0">
              <a:latin typeface="Museo 100" panose="02000000000000000000"/>
              <a:ea typeface="Calibri" panose="020F0502020204030204" pitchFamily="34" charset="0"/>
              <a:cs typeface="Tahoma" panose="020B0604030504040204" pitchFamily="34" charset="0"/>
            </a:endParaRPr>
          </a:p>
          <a:p>
            <a:r>
              <a:rPr lang="es-419" sz="1050" dirty="0">
                <a:latin typeface="Museo 100" panose="02000000000000000000"/>
                <a:ea typeface="Calibri" panose="020F0502020204030204" pitchFamily="34" charset="0"/>
                <a:cs typeface="Tahoma" panose="020B0604030504040204" pitchFamily="34" charset="0"/>
              </a:rPr>
              <a:t>5. Lic. Marco Antonio Aldana Castillo</a:t>
            </a:r>
          </a:p>
          <a:p>
            <a:r>
              <a:rPr lang="es-419" sz="1050" dirty="0">
                <a:latin typeface="Museo 100" panose="02000000000000000000"/>
                <a:ea typeface="Calibri" panose="020F0502020204030204" pitchFamily="34" charset="0"/>
                <a:cs typeface="Tahoma" panose="020B0604030504040204" pitchFamily="34" charset="0"/>
              </a:rPr>
              <a:t>    Presidente Banco Fomento Agropecuario- BFA</a:t>
            </a:r>
          </a:p>
          <a:p>
            <a:r>
              <a:rPr lang="es-419" sz="1050" dirty="0">
                <a:latin typeface="Museo 100" panose="02000000000000000000"/>
                <a:ea typeface="Calibri" panose="020F0502020204030204" pitchFamily="34" charset="0"/>
                <a:cs typeface="Tahoma" panose="020B0604030504040204" pitchFamily="34" charset="0"/>
              </a:rPr>
              <a:t>    </a:t>
            </a:r>
            <a:r>
              <a:rPr lang="es-SV" sz="1050" dirty="0">
                <a:latin typeface="Museo 100" panose="02000000000000000000"/>
                <a:ea typeface="Calibri" panose="020F0502020204030204" pitchFamily="34" charset="0"/>
                <a:cs typeface="Tahoma" panose="020B0604030504040204" pitchFamily="34" charset="0"/>
              </a:rPr>
              <a:t>Representante</a:t>
            </a:r>
          </a:p>
          <a:p>
            <a:r>
              <a:rPr lang="es-419" sz="1050" dirty="0">
                <a:latin typeface="Museo 100" panose="02000000000000000000"/>
                <a:ea typeface="Calibri" panose="020F0502020204030204" pitchFamily="34" charset="0"/>
                <a:cs typeface="Tahoma" panose="020B0604030504040204" pitchFamily="34" charset="0"/>
              </a:rPr>
              <a:t>    </a:t>
            </a:r>
            <a:r>
              <a:rPr lang="es-SV" sz="1050" dirty="0">
                <a:latin typeface="Museo 100" panose="02000000000000000000"/>
                <a:ea typeface="Calibri" panose="020F0502020204030204" pitchFamily="34" charset="0"/>
                <a:cs typeface="Tahoma" panose="020B0604030504040204" pitchFamily="34" charset="0"/>
              </a:rPr>
              <a:t>Lic</a:t>
            </a:r>
            <a:r>
              <a:rPr lang="es-419" sz="1050" dirty="0">
                <a:latin typeface="Museo 100" panose="02000000000000000000"/>
                <a:ea typeface="Calibri" panose="020F0502020204030204" pitchFamily="34" charset="0"/>
                <a:cs typeface="Tahoma" panose="020B0604030504040204" pitchFamily="34" charset="0"/>
              </a:rPr>
              <a:t>. Nelsón Orlando Rivas Hernández</a:t>
            </a:r>
          </a:p>
          <a:p>
            <a:endParaRPr lang="es-SV" sz="600" dirty="0">
              <a:latin typeface="Museo 100" panose="02000000000000000000"/>
              <a:ea typeface="Calibri" panose="020F0502020204030204" pitchFamily="34" charset="0"/>
              <a:cs typeface="Tahoma" panose="020B0604030504040204" pitchFamily="34" charset="0"/>
            </a:endParaRPr>
          </a:p>
        </p:txBody>
      </p:sp>
      <p:sp>
        <p:nvSpPr>
          <p:cNvPr id="14" name="Rectángulo 13">
            <a:extLst>
              <a:ext uri="{FF2B5EF4-FFF2-40B4-BE49-F238E27FC236}">
                <a16:creationId xmlns:a16="http://schemas.microsoft.com/office/drawing/2014/main" id="{5AED7FE2-832A-4D7E-BCB7-2F22E2117D3E}"/>
              </a:ext>
            </a:extLst>
          </p:cNvPr>
          <p:cNvSpPr/>
          <p:nvPr/>
        </p:nvSpPr>
        <p:spPr>
          <a:xfrm>
            <a:off x="4433171" y="2772716"/>
            <a:ext cx="3805055" cy="3616375"/>
          </a:xfrm>
          <a:prstGeom prst="rect">
            <a:avLst/>
          </a:prstGeom>
        </p:spPr>
        <p:txBody>
          <a:bodyPr wrap="square">
            <a:spAutoFit/>
          </a:bodyPr>
          <a:lstStyle/>
          <a:p>
            <a:r>
              <a:rPr lang="es-SV" sz="1000" dirty="0">
                <a:latin typeface="Museo 100" panose="02000000000000000000"/>
                <a:ea typeface="Calibri" panose="020F0502020204030204" pitchFamily="34" charset="0"/>
                <a:cs typeface="Tahoma" panose="020B0604030504040204" pitchFamily="34" charset="0"/>
              </a:rPr>
              <a:t>6. Señor José Angel Coto Hernández</a:t>
            </a:r>
          </a:p>
          <a:p>
            <a:r>
              <a:rPr lang="es-419" sz="1000" dirty="0">
                <a:latin typeface="Museo 100" panose="02000000000000000000"/>
                <a:ea typeface="Calibri" panose="020F0502020204030204" pitchFamily="34" charset="0"/>
                <a:cs typeface="Tahoma" panose="020B0604030504040204" pitchFamily="34" charset="0"/>
              </a:rPr>
              <a:t>Asociacion Coope y de las Asoc. </a:t>
            </a:r>
            <a:r>
              <a:rPr lang="es-SV" sz="1000" dirty="0">
                <a:latin typeface="Museo 100" panose="02000000000000000000"/>
                <a:ea typeface="Calibri" panose="020F0502020204030204" pitchFamily="34" charset="0"/>
                <a:cs typeface="Tahoma" panose="020B0604030504040204" pitchFamily="34" charset="0"/>
              </a:rPr>
              <a:t>D</a:t>
            </a:r>
            <a:r>
              <a:rPr lang="es-419" sz="1000" dirty="0">
                <a:latin typeface="Museo 100" panose="02000000000000000000"/>
                <a:ea typeface="Calibri" panose="020F0502020204030204" pitchFamily="34" charset="0"/>
                <a:cs typeface="Tahoma" panose="020B0604030504040204" pitchFamily="34" charset="0"/>
              </a:rPr>
              <a:t>e peq productores </a:t>
            </a:r>
            <a:endParaRPr lang="es-SV"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Señor Santos Marcial Méndez </a:t>
            </a: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7. Edwin Raúl Aguilar Rivas</a:t>
            </a:r>
          </a:p>
          <a:p>
            <a:r>
              <a:rPr lang="es-419" sz="1000" dirty="0">
                <a:latin typeface="Museo 100" panose="02000000000000000000"/>
                <a:ea typeface="Calibri" panose="020F0502020204030204" pitchFamily="34" charset="0"/>
                <a:cs typeface="Tahoma" panose="020B0604030504040204" pitchFamily="34" charset="0"/>
              </a:rPr>
              <a:t>Gremiales del Sector Prodc. Agrope y Forestal</a:t>
            </a:r>
            <a:endParaRPr lang="es-SV" sz="1000" dirty="0">
              <a:latin typeface="Museo 100" panose="02000000000000000000"/>
              <a:ea typeface="Calibri" panose="020F0502020204030204" pitchFamily="34" charset="0"/>
              <a:cs typeface="Tahoma" panose="020B0604030504040204" pitchFamily="34" charset="0"/>
            </a:endParaRPr>
          </a:p>
          <a:p>
            <a:r>
              <a:rPr lang="es-SV"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Alexander Navarro Mojica</a:t>
            </a: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8. Sra. Carmen Rosaura Rugamas Recinos</a:t>
            </a:r>
          </a:p>
          <a:p>
            <a:r>
              <a:rPr lang="es-419" sz="1000" dirty="0">
                <a:latin typeface="Museo 100" panose="02000000000000000000"/>
                <a:ea typeface="Calibri" panose="020F0502020204030204" pitchFamily="34" charset="0"/>
                <a:cs typeface="Tahoma" panose="020B0604030504040204" pitchFamily="34" charset="0"/>
              </a:rPr>
              <a:t>Organismo No gubernamental que desarrollan actividades Agropecuarias</a:t>
            </a:r>
          </a:p>
          <a:p>
            <a:r>
              <a:rPr lang="es-SV"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Ismael de Jesús Orellana Rivera</a:t>
            </a: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9. Ing. </a:t>
            </a:r>
            <a:r>
              <a:rPr lang="es-SV" sz="1000" dirty="0" err="1">
                <a:latin typeface="Museo 100" panose="02000000000000000000"/>
                <a:ea typeface="Calibri" panose="020F0502020204030204" pitchFamily="34" charset="0"/>
                <a:cs typeface="Tahoma" panose="020B0604030504040204" pitchFamily="34" charset="0"/>
              </a:rPr>
              <a:t>Thelmo</a:t>
            </a:r>
            <a:r>
              <a:rPr lang="es-419" sz="1000" dirty="0">
                <a:latin typeface="Museo 100" panose="02000000000000000000"/>
                <a:ea typeface="Calibri" panose="020F0502020204030204" pitchFamily="34" charset="0"/>
                <a:cs typeface="Tahoma" panose="020B0604030504040204" pitchFamily="34" charset="0"/>
              </a:rPr>
              <a:t> Patricio Alfaro Rugliancich</a:t>
            </a:r>
          </a:p>
          <a:p>
            <a:r>
              <a:rPr lang="es-419" sz="1000" dirty="0">
                <a:latin typeface="Museo 100" panose="02000000000000000000"/>
                <a:ea typeface="Calibri" panose="020F0502020204030204" pitchFamily="34" charset="0"/>
                <a:cs typeface="Tahoma" panose="020B0604030504040204" pitchFamily="34" charset="0"/>
              </a:rPr>
              <a:t>Universidades acreditadas en El Salvador, </a:t>
            </a:r>
          </a:p>
          <a:p>
            <a:r>
              <a:rPr lang="es-419" sz="1000" dirty="0">
                <a:latin typeface="Museo 100" panose="02000000000000000000"/>
                <a:ea typeface="Calibri" panose="020F0502020204030204" pitchFamily="34" charset="0"/>
                <a:cs typeface="Tahoma" panose="020B0604030504040204" pitchFamily="34" charset="0"/>
              </a:rPr>
              <a:t>Universidad Alberto Masferrer</a:t>
            </a:r>
            <a:endParaRPr lang="es-SV" sz="1000" dirty="0">
              <a:latin typeface="Museo 100" panose="02000000000000000000"/>
              <a:ea typeface="Calibri" panose="020F0502020204030204" pitchFamily="34" charset="0"/>
              <a:cs typeface="Tahoma" panose="020B0604030504040204" pitchFamily="34" charset="0"/>
            </a:endParaRPr>
          </a:p>
          <a:p>
            <a:r>
              <a:rPr lang="es-SV"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Julio Alfredo Rivas Hernández</a:t>
            </a:r>
          </a:p>
          <a:p>
            <a:endParaRPr lang="es-419" sz="700" dirty="0">
              <a:latin typeface="Museo 100" panose="02000000000000000000"/>
              <a:ea typeface="Calibri" panose="020F0502020204030204" pitchFamily="34" charset="0"/>
              <a:cs typeface="Tahoma" panose="020B0604030504040204" pitchFamily="34" charset="0"/>
            </a:endParaRPr>
          </a:p>
          <a:p>
            <a:endParaRPr lang="es-SV" sz="1200" dirty="0">
              <a:latin typeface="Museo 100" panose="02000000000000000000"/>
            </a:endParaRPr>
          </a:p>
        </p:txBody>
      </p:sp>
      <p:sp>
        <p:nvSpPr>
          <p:cNvPr id="15" name="CuadroTexto 14">
            <a:extLst>
              <a:ext uri="{FF2B5EF4-FFF2-40B4-BE49-F238E27FC236}">
                <a16:creationId xmlns:a16="http://schemas.microsoft.com/office/drawing/2014/main" id="{AACE523B-2EA9-46C4-ADE2-DDAEC96BA27C}"/>
              </a:ext>
            </a:extLst>
          </p:cNvPr>
          <p:cNvSpPr txBox="1"/>
          <p:nvPr/>
        </p:nvSpPr>
        <p:spPr>
          <a:xfrm>
            <a:off x="2550272" y="2269050"/>
            <a:ext cx="7927227" cy="538609"/>
          </a:xfrm>
          <a:prstGeom prst="rect">
            <a:avLst/>
          </a:prstGeom>
          <a:noFill/>
        </p:spPr>
        <p:txBody>
          <a:bodyPr wrap="square" rtlCol="0">
            <a:spAutoFit/>
          </a:bodyPr>
          <a:lstStyle/>
          <a:p>
            <a:pPr algn="ctr"/>
            <a:r>
              <a:rPr lang="es-SV" b="1" dirty="0">
                <a:latin typeface="Bembo Std" panose="02020605060306020A03"/>
              </a:rPr>
              <a:t>NOMINA DE MIEMBROS TITULARES Y PROPIETARIOS 2021-2026</a:t>
            </a:r>
            <a:endParaRPr lang="es-SV" dirty="0">
              <a:latin typeface="Bembo Std" panose="02020605060306020A03"/>
            </a:endParaRPr>
          </a:p>
          <a:p>
            <a:endParaRPr lang="es-SV" sz="1100" dirty="0">
              <a:latin typeface="Museo 100" panose="02000000000000000000"/>
              <a:ea typeface="Calibri" panose="020F0502020204030204" pitchFamily="34" charset="0"/>
              <a:cs typeface="Tahoma" panose="020B0604030504040204" pitchFamily="34" charset="0"/>
            </a:endParaRPr>
          </a:p>
        </p:txBody>
      </p:sp>
      <p:pic>
        <p:nvPicPr>
          <p:cNvPr id="9" name="8 Imagen" descr="cid:image005.jpg@01D6C729.8A64D9A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18" y="6207691"/>
            <a:ext cx="1051964" cy="339863"/>
          </a:xfrm>
          <a:prstGeom prst="rect">
            <a:avLst/>
          </a:prstGeom>
          <a:noFill/>
          <a:ln>
            <a:noFill/>
          </a:ln>
        </p:spPr>
      </p:pic>
      <p:sp>
        <p:nvSpPr>
          <p:cNvPr id="5" name="4 Rectángulo"/>
          <p:cNvSpPr/>
          <p:nvPr/>
        </p:nvSpPr>
        <p:spPr>
          <a:xfrm>
            <a:off x="8039099" y="2807659"/>
            <a:ext cx="4152901" cy="2416046"/>
          </a:xfrm>
          <a:prstGeom prst="rect">
            <a:avLst/>
          </a:prstGeom>
        </p:spPr>
        <p:txBody>
          <a:bodyPr wrap="square">
            <a:spAutoFit/>
          </a:bodyPr>
          <a:lstStyle/>
          <a:p>
            <a:r>
              <a:rPr lang="es-419" sz="1000" dirty="0">
                <a:latin typeface="Museo 100" panose="02000000000000000000"/>
                <a:ea typeface="Calibri" panose="020F0502020204030204" pitchFamily="34" charset="0"/>
                <a:cs typeface="Tahoma" panose="020B0604030504040204" pitchFamily="34" charset="0"/>
              </a:rPr>
              <a:t>10. Ing. René Alfonso Pérez</a:t>
            </a:r>
            <a:endParaRPr lang="es-SV"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Representante de SIADES</a:t>
            </a:r>
          </a:p>
          <a:p>
            <a:r>
              <a:rPr lang="es-419" sz="1000" dirty="0">
                <a:latin typeface="Museo 100" panose="02000000000000000000"/>
                <a:ea typeface="Calibri" panose="020F0502020204030204" pitchFamily="34" charset="0"/>
                <a:cs typeface="Tahoma" panose="020B0604030504040204" pitchFamily="34" charset="0"/>
              </a:rPr>
              <a:t>Suplente</a:t>
            </a:r>
          </a:p>
          <a:p>
            <a:r>
              <a:rPr lang="es-419" sz="1000" dirty="0">
                <a:latin typeface="Museo 100" panose="02000000000000000000"/>
                <a:ea typeface="Calibri" panose="020F0502020204030204" pitchFamily="34" charset="0"/>
                <a:cs typeface="Tahoma" panose="020B0604030504040204" pitchFamily="34" charset="0"/>
              </a:rPr>
              <a:t>Alirio Edmundo Mendoza Martinez </a:t>
            </a:r>
            <a:endParaRPr lang="es-SV" sz="1000" dirty="0">
              <a:latin typeface="Museo 100" panose="02000000000000000000"/>
              <a:ea typeface="Calibri" panose="020F0502020204030204" pitchFamily="34" charset="0"/>
              <a:cs typeface="Tahoma" panose="020B0604030504040204" pitchFamily="34" charset="0"/>
            </a:endParaRPr>
          </a:p>
          <a:p>
            <a:endParaRPr lang="es-419" sz="1000" dirty="0">
              <a:latin typeface="Museo 100" panose="02000000000000000000"/>
              <a:ea typeface="Calibri" panose="020F0502020204030204" pitchFamily="34" charset="0"/>
              <a:cs typeface="Tahoma" panose="020B0604030504040204" pitchFamily="34" charset="0"/>
            </a:endParaRPr>
          </a:p>
          <a:p>
            <a:r>
              <a:rPr lang="es-419" sz="1000" dirty="0">
                <a:latin typeface="Museo 100" panose="02000000000000000000"/>
                <a:ea typeface="Calibri" panose="020F0502020204030204" pitchFamily="34" charset="0"/>
                <a:cs typeface="Tahoma" panose="020B0604030504040204" pitchFamily="34" charset="0"/>
              </a:rPr>
              <a:t>11. Ing. Ever Said Zelayandia Torres</a:t>
            </a:r>
          </a:p>
          <a:p>
            <a:r>
              <a:rPr lang="es-419" sz="1000" dirty="0">
                <a:latin typeface="Museo 100" panose="02000000000000000000"/>
                <a:ea typeface="Calibri" panose="020F0502020204030204" pitchFamily="34" charset="0"/>
                <a:cs typeface="Tahoma" panose="020B0604030504040204" pitchFamily="34" charset="0"/>
              </a:rPr>
              <a:t>Sociedad de Agronómos de El Salvador, SAENA</a:t>
            </a:r>
          </a:p>
          <a:p>
            <a:r>
              <a:rPr lang="es-SV" sz="1000" dirty="0">
                <a:latin typeface="Museo 100" panose="02000000000000000000"/>
                <a:ea typeface="Calibri" panose="020F0502020204030204" pitchFamily="34" charset="0"/>
                <a:cs typeface="Tahoma" panose="020B0604030504040204" pitchFamily="34" charset="0"/>
              </a:rPr>
              <a:t>Suplente</a:t>
            </a:r>
            <a:r>
              <a:rPr lang="es-419" sz="1000" dirty="0">
                <a:latin typeface="Museo 100" panose="02000000000000000000"/>
                <a:ea typeface="Calibri" panose="020F0502020204030204" pitchFamily="34" charset="0"/>
                <a:cs typeface="Tahoma" panose="020B0604030504040204" pitchFamily="34" charset="0"/>
              </a:rPr>
              <a:t> </a:t>
            </a:r>
          </a:p>
          <a:p>
            <a:r>
              <a:rPr lang="es-419" sz="1000" dirty="0">
                <a:latin typeface="Museo 100" panose="02000000000000000000"/>
                <a:ea typeface="Calibri" panose="020F0502020204030204" pitchFamily="34" charset="0"/>
                <a:cs typeface="Tahoma" panose="020B0604030504040204" pitchFamily="34" charset="0"/>
              </a:rPr>
              <a:t>Sr. Walter Alcides Urbina</a:t>
            </a:r>
          </a:p>
          <a:p>
            <a:endParaRPr lang="es-419" sz="1000" dirty="0">
              <a:latin typeface="Museo 100" panose="02000000000000000000"/>
              <a:ea typeface="Calibri" panose="020F0502020204030204" pitchFamily="34" charset="0"/>
              <a:cs typeface="Tahoma" panose="020B0604030504040204" pitchFamily="34" charset="0"/>
            </a:endParaRPr>
          </a:p>
          <a:p>
            <a:endParaRPr lang="es-419" sz="1000" dirty="0">
              <a:latin typeface="Museo 100" panose="02000000000000000000"/>
              <a:ea typeface="Calibri" panose="020F0502020204030204" pitchFamily="34" charset="0"/>
              <a:cs typeface="Tahoma" panose="020B0604030504040204" pitchFamily="34" charset="0"/>
            </a:endParaRPr>
          </a:p>
          <a:p>
            <a:r>
              <a:rPr lang="it-IT" sz="1000" dirty="0">
                <a:latin typeface="Museo 100" panose="02000000000000000000"/>
                <a:ea typeface="Calibri" panose="020F0502020204030204" pitchFamily="34" charset="0"/>
                <a:cs typeface="Tahoma" panose="020B0604030504040204" pitchFamily="34" charset="0"/>
              </a:rPr>
              <a:t>12. Dr. Edgardo Reyes Calderon - CENTA</a:t>
            </a:r>
          </a:p>
          <a:p>
            <a:r>
              <a:rPr lang="es-SV" sz="1000" dirty="0">
                <a:latin typeface="Museo 100" panose="02000000000000000000"/>
                <a:ea typeface="Calibri" panose="020F0502020204030204" pitchFamily="34" charset="0"/>
                <a:cs typeface="Tahoma" panose="020B0604030504040204" pitchFamily="34" charset="0"/>
              </a:rPr>
              <a:t>Director Ejecutivo CENTA</a:t>
            </a:r>
          </a:p>
          <a:p>
            <a:r>
              <a:rPr lang="es-SV" sz="1000" dirty="0">
                <a:latin typeface="Museo 100" panose="02000000000000000000"/>
                <a:ea typeface="Calibri" panose="020F0502020204030204" pitchFamily="34" charset="0"/>
                <a:cs typeface="Tahoma" panose="020B0604030504040204" pitchFamily="34" charset="0"/>
              </a:rPr>
              <a:t>Secretario de Junta Directiva</a:t>
            </a:r>
          </a:p>
          <a:p>
            <a:endParaRPr lang="es-SV" sz="1100" dirty="0">
              <a:latin typeface="Museo 100" panose="0200000000000000000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42911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9376</Words>
  <Application>Microsoft Office PowerPoint</Application>
  <PresentationFormat>Panorámica</PresentationFormat>
  <Paragraphs>808</Paragraphs>
  <Slides>55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Arial Narrow</vt:lpstr>
      <vt:lpstr>Bembo Std</vt:lpstr>
      <vt:lpstr>Calibri</vt:lpstr>
      <vt:lpstr>Calibri Light</vt:lpstr>
      <vt:lpstr>Museo 100</vt:lpstr>
      <vt:lpstr>Tema de Office</vt:lpstr>
      <vt:lpstr>Presentación de PowerPoint</vt:lpstr>
      <vt:lpstr>Presentación de PowerPoint</vt:lpstr>
      <vt:lpstr>      Nivel Deliberativo - Decisorio</vt:lpstr>
      <vt:lpstr>               Nivel Directivo</vt:lpstr>
      <vt:lpstr>         Nivel Asesor</vt:lpstr>
      <vt:lpstr>Nivel de apoyo técnico y administrativo</vt:lpstr>
      <vt:lpstr>       Nivel de ejecución operativa</vt:lpstr>
      <vt:lpstr>       Relaciones externas</vt:lpstr>
      <vt:lpstr>Junta Directiva</vt:lpstr>
      <vt:lpstr>               Auditoria Interna </vt:lpstr>
      <vt:lpstr>                 Dirección Ejecutiva</vt:lpstr>
      <vt:lpstr>      Comité consultivo </vt:lpstr>
      <vt:lpstr>                 Asesoría Jurídica </vt:lpstr>
      <vt:lpstr>Comunicaciones </vt:lpstr>
      <vt:lpstr>     Oficina de Información y Respuesta</vt:lpstr>
      <vt:lpstr>            Planificación </vt:lpstr>
      <vt:lpstr>                 Unidad Ambiental </vt:lpstr>
      <vt:lpstr>     Gerencia de Investigación y Desarrollo Tecnológico</vt:lpstr>
      <vt:lpstr>           Gerencia de Investigación </vt:lpstr>
      <vt:lpstr>Unidad de biometría y socioeconomía</vt:lpstr>
      <vt:lpstr> Estaciones Experimentales Izalco-San Andrés, Santa Cruz Porrillo </vt:lpstr>
      <vt:lpstr>        Unidad de Tecnología de Semilla</vt:lpstr>
      <vt:lpstr>            Unidad de Laboratorios</vt:lpstr>
      <vt:lpstr>           Banco de Germoplasma </vt:lpstr>
      <vt:lpstr>           Programas de Investigación</vt:lpstr>
      <vt:lpstr>          Granos básicos</vt:lpstr>
      <vt:lpstr>                 Hortalizas </vt:lpstr>
      <vt:lpstr>          Frutales y Cacao </vt:lpstr>
      <vt:lpstr>           Producción Animal </vt:lpstr>
      <vt:lpstr>                    Agroindustria</vt:lpstr>
      <vt:lpstr>   Unidad de Desarrollo Tecnológico</vt:lpstr>
      <vt:lpstr>       Unidad de Recursos Naturales </vt:lpstr>
      <vt:lpstr>Gerencia de transferencia de tecnología</vt:lpstr>
      <vt:lpstr>  Gerencia de transferencia de tecnología</vt:lpstr>
      <vt:lpstr>         Unidad de Género </vt:lpstr>
      <vt:lpstr>         Unidad de capacitación técnica</vt:lpstr>
      <vt:lpstr>        Supervisión Regional - I II III IV</vt:lpstr>
      <vt:lpstr>Unidades Administrativas Regionales, I II III IV</vt:lpstr>
      <vt:lpstr>Agencias Región - I II III IV</vt:lpstr>
      <vt:lpstr>            Gerencia Administrativa Financiera</vt:lpstr>
      <vt:lpstr>Unidad de Recursos Humanos </vt:lpstr>
      <vt:lpstr>Unidad de adquisiciones y contrataciones institucional</vt:lpstr>
      <vt:lpstr>   Unidad de Gestión Documental y Archivo </vt:lpstr>
      <vt:lpstr>        Unidad de Informática</vt:lpstr>
      <vt:lpstr>Servicios Generales</vt:lpstr>
      <vt:lpstr>Activo Fijo</vt:lpstr>
      <vt:lpstr>        Área de Mantenimiento</vt:lpstr>
      <vt:lpstr>         Transporte </vt:lpstr>
      <vt:lpstr>              Taller de mecánica </vt:lpstr>
      <vt:lpstr>         Bodega</vt:lpstr>
      <vt:lpstr>Gerencia Financiera</vt:lpstr>
      <vt:lpstr>    Unidad de Contabilidad</vt:lpstr>
      <vt:lpstr>                Presupuesto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Elizaberh Salazar</dc:creator>
  <cp:lastModifiedBy>Silvia Margoth Mejía</cp:lastModifiedBy>
  <cp:revision>50</cp:revision>
  <dcterms:created xsi:type="dcterms:W3CDTF">2019-08-21T19:21:10Z</dcterms:created>
  <dcterms:modified xsi:type="dcterms:W3CDTF">2022-02-11T19:31:46Z</dcterms:modified>
</cp:coreProperties>
</file>