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1. Rango de edad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15-25</c:v>
                </c:pt>
                <c:pt idx="1">
                  <c:v>26-35</c:v>
                </c:pt>
                <c:pt idx="2">
                  <c:v>36-50</c:v>
                </c:pt>
                <c:pt idx="3">
                  <c:v>Mayor de 50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</c:v>
                </c:pt>
                <c:pt idx="1">
                  <c:v>27</c:v>
                </c:pt>
                <c:pt idx="2">
                  <c:v>45</c:v>
                </c:pt>
                <c:pt idx="3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2. Sexo</a:t>
            </a:r>
            <a:endParaRPr lang="es-SV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2. Sexo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58</c:v>
                </c:pt>
                <c:pt idx="1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3. Visita frecuentemente las Farmacias</a:t>
            </a:r>
            <a:endParaRPr lang="es-SV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62</c:v>
                </c:pt>
                <c:pt idx="1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4. Con que frecuencia lo hace</a:t>
            </a:r>
            <a:endParaRPr lang="es-SV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A diario</c:v>
                </c:pt>
                <c:pt idx="1">
                  <c:v>Una vez a la semana</c:v>
                </c:pt>
                <c:pt idx="2">
                  <c:v>Más de una vez a la semana</c:v>
                </c:pt>
                <c:pt idx="3">
                  <c:v>Una vez al mes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62</c:v>
                </c:pt>
                <c:pt idx="1">
                  <c:v>38</c:v>
                </c:pt>
                <c:pt idx="2">
                  <c:v>38</c:v>
                </c:pt>
                <c:pt idx="3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5. ¿A</a:t>
            </a:r>
            <a:r>
              <a:rPr lang="es-SV" baseline="0" dirty="0" smtClean="0"/>
              <a:t> qué le da preferencia cuando compra: A la cercanía del establecimiento, a la calidad del servicio o al precio?</a:t>
            </a:r>
            <a:endParaRPr lang="es-SV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Cercania</c:v>
                </c:pt>
                <c:pt idx="1">
                  <c:v>Precio</c:v>
                </c:pt>
                <c:pt idx="2">
                  <c:v>Servicio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21</c:v>
                </c:pt>
                <c:pt idx="1">
                  <c:v>66</c:v>
                </c:pt>
                <c:pt idx="2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6.</a:t>
            </a:r>
            <a:r>
              <a:rPr lang="es-SV" baseline="0" dirty="0"/>
              <a:t> </a:t>
            </a:r>
            <a:r>
              <a:rPr lang="es-SV" baseline="0" dirty="0" smtClean="0"/>
              <a:t>Regularmente ¿para quién compra medicamento?</a:t>
            </a:r>
            <a:endParaRPr lang="es-SV" dirty="0" smtClean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Usted mismo</c:v>
                </c:pt>
                <c:pt idx="1">
                  <c:v>Otros</c:v>
                </c:pt>
                <c:pt idx="2">
                  <c:v>Familiares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40</c:v>
                </c:pt>
                <c:pt idx="1">
                  <c:v>25</c:v>
                </c:pt>
                <c:pt idx="2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7. ¿Cuál</a:t>
            </a:r>
            <a:r>
              <a:rPr lang="es-SV" baseline="0" dirty="0" smtClean="0"/>
              <a:t> es el horario  más accesible para hacer sus compras?</a:t>
            </a:r>
            <a:endParaRPr lang="es-SV" dirty="0" smtClean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Mañana</c:v>
                </c:pt>
                <c:pt idx="1">
                  <c:v>Tarde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56</c:v>
                </c:pt>
                <c:pt idx="1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8. Factores de mayor importancia </a:t>
            </a:r>
            <a:endParaRPr lang="es-SV" dirty="0" smtClean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 Visita frecuentemente las Farmacias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Hoja1!$A$2:$A$6</c:f>
              <c:strCache>
                <c:ptCount val="5"/>
                <c:pt idx="0">
                  <c:v>Amabilidad y presentación personal</c:v>
                </c:pt>
                <c:pt idx="1">
                  <c:v>Orden y Limpieza</c:v>
                </c:pt>
                <c:pt idx="2">
                  <c:v> Precios</c:v>
                </c:pt>
                <c:pt idx="3">
                  <c:v>Ubicación</c:v>
                </c:pt>
                <c:pt idx="4">
                  <c:v>Horarios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33</c:v>
                </c:pt>
                <c:pt idx="1">
                  <c:v>28</c:v>
                </c:pt>
                <c:pt idx="2">
                  <c:v>20</c:v>
                </c:pt>
                <c:pt idx="3">
                  <c:v>10</c:v>
                </c:pt>
                <c:pt idx="4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300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4830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821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93838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028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7728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11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74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388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9541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9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06C5-B6F4-4DE6-98DA-AB25B56E1D07}" type="datetimeFigureOut">
              <a:rPr lang="es-SV" smtClean="0"/>
              <a:t>15/10/2014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A3F9C-8089-4DFB-9015-93256048965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7356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02" y="2492896"/>
            <a:ext cx="185970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755576" y="83671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483954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dirty="0" smtClean="0">
                <a:latin typeface="Arial" pitchFamily="34" charset="0"/>
                <a:cs typeface="Arial" pitchFamily="34" charset="0"/>
              </a:rPr>
              <a:t>SONDEO DE ACEPTACIÓN DE MARCA</a:t>
            </a:r>
            <a:endParaRPr lang="es-SV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9592" y="5271591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dirty="0" smtClean="0">
                <a:latin typeface="Arial" pitchFamily="34" charset="0"/>
                <a:cs typeface="Arial" pitchFamily="34" charset="0"/>
              </a:rPr>
              <a:t>2013</a:t>
            </a:r>
            <a:endParaRPr lang="es-SV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563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</a:t>
            </a:r>
            <a:r>
              <a:rPr lang="es-SV" sz="2000" b="1" dirty="0" smtClean="0">
                <a:latin typeface="Arial" pitchFamily="34" charset="0"/>
                <a:cs typeface="Arial" pitchFamily="34" charset="0"/>
              </a:rPr>
              <a:t>2013</a:t>
            </a:r>
            <a:endParaRPr lang="es-SV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614911384"/>
              </p:ext>
            </p:extLst>
          </p:nvPr>
        </p:nvGraphicFramePr>
        <p:xfrm>
          <a:off x="1331640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3686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1403648" y="99292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RESULTADO DE MUESTRA A TRAVÉS DE ENCUESTAS AL PÚBLICO EN GENERAL</a:t>
            </a:r>
            <a:endParaRPr lang="es-SV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475656" y="2060848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OBJETIVO:</a:t>
            </a:r>
            <a:endParaRPr lang="es-SV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5577" y="2492896"/>
            <a:ext cx="7632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Arial" pitchFamily="34" charset="0"/>
                <a:cs typeface="Arial" pitchFamily="34" charset="0"/>
              </a:rPr>
              <a:t>Identificar el reconocimiento de marca y aceptación de la misma a través de un sondeo a las personas que visitan las diversas sucursales del CEFAFA y la percepción del servicio que recibe.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628056" y="364502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ANTECEDENTES:</a:t>
            </a:r>
            <a:endParaRPr lang="es-SV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71454" y="4241634"/>
            <a:ext cx="76328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Arial" pitchFamily="34" charset="0"/>
                <a:cs typeface="Arial" pitchFamily="34" charset="0"/>
              </a:rPr>
              <a:t>La presente información hace referencia al sondeo del nivel de aceptación y a la vez, lo que el cliente piensa de nosotros o como nos proyecta, en base a la percepción que tiene de Farmacias CEFAFA, dando la oportunidad de conocer el motivo de porqué nos prefiere.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41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2013</a:t>
            </a:r>
          </a:p>
          <a:p>
            <a:pPr algn="ctr"/>
            <a:endParaRPr lang="es-SV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es-SV" sz="2000" dirty="0" smtClean="0">
                <a:latin typeface="Arial" pitchFamily="34" charset="0"/>
                <a:cs typeface="Arial" pitchFamily="34" charset="0"/>
              </a:rPr>
              <a:t>Identificar la percepción de los clientes sobre la ubicación, horarios y frecuencia de compra en productos de la rama Farmacéutica.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2662573694"/>
              </p:ext>
            </p:extLst>
          </p:nvPr>
        </p:nvGraphicFramePr>
        <p:xfrm>
          <a:off x="1451992" y="277619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475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2013</a:t>
            </a:r>
          </a:p>
          <a:p>
            <a:pPr algn="ctr"/>
            <a:endParaRPr lang="es-SV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es-SV" sz="2000" dirty="0" smtClean="0">
                <a:latin typeface="Arial" pitchFamily="34" charset="0"/>
                <a:cs typeface="Arial" pitchFamily="34" charset="0"/>
              </a:rPr>
              <a:t>Identificar la percepción de los clientes sobre la ubicación, horarios y frecuencia de compra en productos de la rama Farmacéutica.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1005189535"/>
              </p:ext>
            </p:extLst>
          </p:nvPr>
        </p:nvGraphicFramePr>
        <p:xfrm>
          <a:off x="1451992" y="277619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386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2013</a:t>
            </a:r>
          </a:p>
          <a:p>
            <a:pPr algn="ctr"/>
            <a:endParaRPr lang="es-SV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es-SV" sz="2000" dirty="0" smtClean="0">
                <a:latin typeface="Arial" pitchFamily="34" charset="0"/>
                <a:cs typeface="Arial" pitchFamily="34" charset="0"/>
              </a:rPr>
              <a:t>Identificar la percepción de los clientes sobre la ubicación, horarios y frecuencia de compra en productos de la rama Farmacéutica.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2952242608"/>
              </p:ext>
            </p:extLst>
          </p:nvPr>
        </p:nvGraphicFramePr>
        <p:xfrm>
          <a:off x="1451992" y="277619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5297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2013</a:t>
            </a:r>
          </a:p>
          <a:p>
            <a:pPr algn="ctr"/>
            <a:endParaRPr lang="es-SV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es-SV" sz="2000" dirty="0" smtClean="0">
                <a:latin typeface="Arial" pitchFamily="34" charset="0"/>
                <a:cs typeface="Arial" pitchFamily="34" charset="0"/>
              </a:rPr>
              <a:t>Identificar la percepción de los clientes sobre la ubicación, horarios y frecuencia de compra en productos de la rama Farmacéutica.</a:t>
            </a:r>
            <a:endParaRPr lang="es-SV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167591856"/>
              </p:ext>
            </p:extLst>
          </p:nvPr>
        </p:nvGraphicFramePr>
        <p:xfrm>
          <a:off x="1451992" y="277619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642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</a:t>
            </a:r>
            <a:r>
              <a:rPr lang="es-SV" sz="2000" b="1" dirty="0" smtClean="0">
                <a:latin typeface="Arial" pitchFamily="34" charset="0"/>
                <a:cs typeface="Arial" pitchFamily="34" charset="0"/>
              </a:rPr>
              <a:t>2013</a:t>
            </a:r>
            <a:endParaRPr lang="es-SV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3077185949"/>
              </p:ext>
            </p:extLst>
          </p:nvPr>
        </p:nvGraphicFramePr>
        <p:xfrm>
          <a:off x="1331640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7042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</a:t>
            </a:r>
            <a:r>
              <a:rPr lang="es-SV" sz="2000" b="1" dirty="0" smtClean="0">
                <a:latin typeface="Arial" pitchFamily="34" charset="0"/>
                <a:cs typeface="Arial" pitchFamily="34" charset="0"/>
              </a:rPr>
              <a:t>2013</a:t>
            </a:r>
            <a:endParaRPr lang="es-SV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1106537444"/>
              </p:ext>
            </p:extLst>
          </p:nvPr>
        </p:nvGraphicFramePr>
        <p:xfrm>
          <a:off x="1331640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943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282134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Arial" pitchFamily="34" charset="0"/>
                <a:cs typeface="Arial" pitchFamily="34" charset="0"/>
              </a:rPr>
              <a:t>CENTRO FARMACÉUTICO DE LA FUERZA ARMADA</a:t>
            </a: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7" y="599202"/>
            <a:ext cx="5904656" cy="45719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755577" y="992922"/>
            <a:ext cx="748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>
                <a:latin typeface="Arial" pitchFamily="34" charset="0"/>
                <a:cs typeface="Arial" pitchFamily="34" charset="0"/>
              </a:rPr>
              <a:t>Encuesta para público en general </a:t>
            </a:r>
            <a:r>
              <a:rPr lang="es-SV" sz="2000" b="1" dirty="0" smtClean="0">
                <a:latin typeface="Arial" pitchFamily="34" charset="0"/>
                <a:cs typeface="Arial" pitchFamily="34" charset="0"/>
              </a:rPr>
              <a:t>2013</a:t>
            </a:r>
            <a:endParaRPr lang="es-SV" sz="2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oficial\Desktop\VIDEO\CONVENIOS\CEFAFA tran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34"/>
            <a:ext cx="832289" cy="83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3124809765"/>
              </p:ext>
            </p:extLst>
          </p:nvPr>
        </p:nvGraphicFramePr>
        <p:xfrm>
          <a:off x="1331640" y="19888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9745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385</Words>
  <Application>Microsoft Office PowerPoint</Application>
  <PresentationFormat>Presentación en pantalla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oficial</dc:creator>
  <cp:lastModifiedBy>oficial</cp:lastModifiedBy>
  <cp:revision>10</cp:revision>
  <dcterms:created xsi:type="dcterms:W3CDTF">2014-10-14T16:00:26Z</dcterms:created>
  <dcterms:modified xsi:type="dcterms:W3CDTF">2014-10-15T19:19:18Z</dcterms:modified>
</cp:coreProperties>
</file>