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2" r:id="rId1"/>
  </p:sldMasterIdLst>
  <p:notesMasterIdLst>
    <p:notesMasterId r:id="rId31"/>
  </p:notesMasterIdLst>
  <p:handoutMasterIdLst>
    <p:handoutMasterId r:id="rId32"/>
  </p:handoutMasterIdLst>
  <p:sldIdLst>
    <p:sldId id="303" r:id="rId2"/>
    <p:sldId id="436" r:id="rId3"/>
    <p:sldId id="348" r:id="rId4"/>
    <p:sldId id="349" r:id="rId5"/>
    <p:sldId id="415" r:id="rId6"/>
    <p:sldId id="416" r:id="rId7"/>
    <p:sldId id="417" r:id="rId8"/>
    <p:sldId id="437" r:id="rId9"/>
    <p:sldId id="418" r:id="rId10"/>
    <p:sldId id="457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445" r:id="rId19"/>
    <p:sldId id="446" r:id="rId20"/>
    <p:sldId id="447" r:id="rId21"/>
    <p:sldId id="448" r:id="rId22"/>
    <p:sldId id="449" r:id="rId23"/>
    <p:sldId id="450" r:id="rId24"/>
    <p:sldId id="451" r:id="rId25"/>
    <p:sldId id="452" r:id="rId26"/>
    <p:sldId id="453" r:id="rId27"/>
    <p:sldId id="454" r:id="rId28"/>
    <p:sldId id="455" r:id="rId29"/>
    <p:sldId id="456" r:id="rId30"/>
  </p:sldIdLst>
  <p:sldSz cx="15998825" cy="93599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27038" indent="301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854075" indent="603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281113" indent="904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708150" indent="1206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6193"/>
    <a:srgbClr val="23537F"/>
    <a:srgbClr val="1F4B73"/>
    <a:srgbClr val="1C4366"/>
    <a:srgbClr val="0A3C78"/>
    <a:srgbClr val="0B458B"/>
    <a:srgbClr val="0066CC"/>
    <a:srgbClr val="183A58"/>
    <a:srgbClr val="0C4A96"/>
    <a:srgbClr val="CDE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6" autoAdjust="0"/>
    <p:restoredTop sz="95560" autoAdjust="0"/>
  </p:normalViewPr>
  <p:slideViewPr>
    <p:cSldViewPr showGuides="1">
      <p:cViewPr>
        <p:scale>
          <a:sx n="42" d="100"/>
          <a:sy n="42" d="100"/>
        </p:scale>
        <p:origin x="-222" y="-258"/>
      </p:cViewPr>
      <p:guideLst>
        <p:guide orient="horz" pos="2948"/>
        <p:guide pos="5039"/>
      </p:guideLst>
    </p:cSldViewPr>
  </p:slideViewPr>
  <p:outlineViewPr>
    <p:cViewPr>
      <p:scale>
        <a:sx n="33" d="100"/>
        <a:sy n="33" d="100"/>
      </p:scale>
      <p:origin x="0" y="10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1974" y="-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1190775F-EA7A-45D9-80AE-9DDE51670F42}" type="slidenum">
              <a:rPr lang="en-US" altLang="es-SV"/>
              <a:pPr>
                <a:defRPr/>
              </a:pPr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2245725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27050" y="696913"/>
            <a:ext cx="59563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C4419F10-6E9C-44BA-A2F2-4F99B3CE71B0}" type="slidenum">
              <a:rPr lang="en-US" altLang="es-SV"/>
              <a:pPr>
                <a:defRPr/>
              </a:pPr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1700377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" charset="0"/>
        <a:ea typeface="+mn-ea"/>
        <a:cs typeface="Arial" charset="0"/>
      </a:defRPr>
    </a:lvl1pPr>
    <a:lvl2pPr marL="42703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" charset="0"/>
        <a:ea typeface="+mn-ea"/>
        <a:cs typeface="Arial" charset="0"/>
      </a:defRPr>
    </a:lvl2pPr>
    <a:lvl3pPr marL="8540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" charset="0"/>
        <a:ea typeface="+mn-ea"/>
        <a:cs typeface="Arial" charset="0"/>
      </a:defRPr>
    </a:lvl3pPr>
    <a:lvl4pPr marL="12811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" charset="0"/>
        <a:ea typeface="+mn-ea"/>
        <a:cs typeface="Arial" charset="0"/>
      </a:defRPr>
    </a:lvl4pPr>
    <a:lvl5pPr marL="1708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" charset="0"/>
        <a:ea typeface="+mn-ea"/>
        <a:cs typeface="Arial" charset="0"/>
      </a:defRPr>
    </a:lvl5pPr>
    <a:lvl6pPr marL="2135457" algn="l" defTabSz="854183" rtl="0" eaLnBrk="1" latinLnBrk="0" hangingPunct="1">
      <a:defRPr sz="1121" kern="1200">
        <a:solidFill>
          <a:schemeClr val="tx1"/>
        </a:solidFill>
        <a:latin typeface="+mn-lt"/>
        <a:ea typeface="+mn-ea"/>
        <a:cs typeface="+mn-cs"/>
      </a:defRPr>
    </a:lvl6pPr>
    <a:lvl7pPr marL="2562549" algn="l" defTabSz="854183" rtl="0" eaLnBrk="1" latinLnBrk="0" hangingPunct="1">
      <a:defRPr sz="1121" kern="1200">
        <a:solidFill>
          <a:schemeClr val="tx1"/>
        </a:solidFill>
        <a:latin typeface="+mn-lt"/>
        <a:ea typeface="+mn-ea"/>
        <a:cs typeface="+mn-cs"/>
      </a:defRPr>
    </a:lvl7pPr>
    <a:lvl8pPr marL="2989639" algn="l" defTabSz="854183" rtl="0" eaLnBrk="1" latinLnBrk="0" hangingPunct="1">
      <a:defRPr sz="1121" kern="1200">
        <a:solidFill>
          <a:schemeClr val="tx1"/>
        </a:solidFill>
        <a:latin typeface="+mn-lt"/>
        <a:ea typeface="+mn-ea"/>
        <a:cs typeface="+mn-cs"/>
      </a:defRPr>
    </a:lvl8pPr>
    <a:lvl9pPr marL="3416731" algn="l" defTabSz="854183" rtl="0" eaLnBrk="1" latinLnBrk="0" hangingPunct="1">
      <a:defRPr sz="11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AC014DC2-0E5C-4835-AEEE-D28FB9C7BB08}" type="slidenum">
              <a:rPr lang="en-US" altLang="es-ES" sz="1200"/>
              <a:pPr algn="r">
                <a:spcBef>
                  <a:spcPct val="0"/>
                </a:spcBef>
              </a:pPr>
              <a:t>0</a:t>
            </a:fld>
            <a:endParaRPr lang="en-US" altLang="es-E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</p:spPr>
        <p:txBody>
          <a:bodyPr/>
          <a:lstStyle/>
          <a:p>
            <a:pPr eaLnBrk="1" hangingPunct="1">
              <a:defRPr/>
            </a:pPr>
            <a:endParaRPr lang="es-SV" altLang="es-ES" sz="1121" dirty="0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SV" altLang="es-ES" sz="1121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964" name="3 Marcador de número de diapositiva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FCCC6DF9-0BC1-4549-94EC-15B1EA197735}" type="slidenum">
              <a:rPr lang="en-US" altLang="es-ES" sz="1200"/>
              <a:pPr algn="r">
                <a:spcBef>
                  <a:spcPct val="0"/>
                </a:spcBef>
              </a:pPr>
              <a:t>10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SV" altLang="es-ES" sz="1121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988" name="3 Marcador de número de diapositiva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5A923A2C-272F-4461-A61F-A21D518381B7}" type="slidenum">
              <a:rPr lang="en-US" altLang="es-ES" sz="1200"/>
              <a:pPr algn="r">
                <a:spcBef>
                  <a:spcPct val="0"/>
                </a:spcBef>
              </a:pPr>
              <a:t>11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SV" altLang="es-ES" sz="1121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012" name="3 Marcador de número de diapositiva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B577EFA3-D713-449D-899F-79842A01999B}" type="slidenum">
              <a:rPr lang="en-US" altLang="es-ES" sz="1200"/>
              <a:pPr algn="r">
                <a:spcBef>
                  <a:spcPct val="0"/>
                </a:spcBef>
              </a:pPr>
              <a:t>12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SV" altLang="es-ES" sz="1121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4036" name="3 Marcador de número de diapositiva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3D921C0E-D778-4037-BB0A-72491307F4A4}" type="slidenum">
              <a:rPr lang="en-US" altLang="es-ES" sz="1200"/>
              <a:pPr algn="r">
                <a:spcBef>
                  <a:spcPct val="0"/>
                </a:spcBef>
              </a:pPr>
              <a:t>13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SV" altLang="es-ES" sz="1121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5060" name="3 Marcador de número de diapositiva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D8DFF4F0-0E0A-4F88-8139-A336921BE740}" type="slidenum">
              <a:rPr lang="en-US" altLang="es-ES" sz="1200"/>
              <a:pPr algn="r">
                <a:spcBef>
                  <a:spcPct val="0"/>
                </a:spcBef>
              </a:pPr>
              <a:t>14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SV" altLang="es-ES" sz="1121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6084" name="3 Marcador de número de diapositiva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EFD747E2-1CE3-4F41-9E7C-59BD7B7CFD6F}" type="slidenum">
              <a:rPr lang="en-US" altLang="es-ES" sz="1200"/>
              <a:pPr algn="r">
                <a:spcBef>
                  <a:spcPct val="0"/>
                </a:spcBef>
              </a:pPr>
              <a:t>15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SV" altLang="es-ES" sz="1121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7108" name="3 Marcador de número de diapositiva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C4B6283E-0434-4CAA-9AD5-4ACD1C7BAEDA}" type="slidenum">
              <a:rPr lang="en-US" altLang="es-ES" sz="1200"/>
              <a:pPr algn="r">
                <a:spcBef>
                  <a:spcPct val="0"/>
                </a:spcBef>
              </a:pPr>
              <a:t>16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SV" altLang="es-ES" sz="1121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8132" name="3 Marcador de número de diapositiva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944FBDD9-25C3-493A-8594-293B93E4BF8C}" type="slidenum">
              <a:rPr lang="en-US" altLang="es-ES" sz="1200"/>
              <a:pPr algn="r">
                <a:spcBef>
                  <a:spcPct val="0"/>
                </a:spcBef>
              </a:pPr>
              <a:t>17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SV" altLang="es-ES" sz="1121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9156" name="3 Marcador de número de diapositiva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0A9E3595-4E16-4C50-857F-B43E98D088A7}" type="slidenum">
              <a:rPr lang="en-US" altLang="es-ES" sz="1200"/>
              <a:pPr algn="r">
                <a:spcBef>
                  <a:spcPct val="0"/>
                </a:spcBef>
              </a:pPr>
              <a:t>18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SV" altLang="es-ES" sz="1121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0180" name="3 Marcador de número de diapositiva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7C31B473-7885-472E-B7F5-B622E5FB169C}" type="slidenum">
              <a:rPr lang="en-US" altLang="es-ES" sz="1200"/>
              <a:pPr algn="r">
                <a:spcBef>
                  <a:spcPct val="0"/>
                </a:spcBef>
              </a:pPr>
              <a:t>19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SV" altLang="es-ES" sz="1121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72" name="3 Marcador de número de diapositiva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6FDCF531-B0EF-45B4-9673-57FDB468C3CB}" type="slidenum">
              <a:rPr lang="en-US" altLang="es-ES" sz="1200"/>
              <a:pPr algn="r">
                <a:spcBef>
                  <a:spcPct val="0"/>
                </a:spcBef>
              </a:pPr>
              <a:t>1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SV" altLang="es-ES" sz="1121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204" name="3 Marcador de número de diapositiva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1462E9F9-9892-4529-B507-6EFEF8E9FC56}" type="slidenum">
              <a:rPr lang="en-US" altLang="es-ES" sz="1200"/>
              <a:pPr algn="r">
                <a:spcBef>
                  <a:spcPct val="0"/>
                </a:spcBef>
              </a:pPr>
              <a:t>20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SV" altLang="es-ES" sz="1121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228" name="3 Marcador de número de diapositiva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E77D01D6-3E06-4266-9CD9-0CAFD8ED7428}" type="slidenum">
              <a:rPr lang="en-US" altLang="es-ES" sz="1200"/>
              <a:pPr algn="r">
                <a:spcBef>
                  <a:spcPct val="0"/>
                </a:spcBef>
              </a:pPr>
              <a:t>21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SV" altLang="es-ES" sz="1121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3252" name="3 Marcador de número de diapositiva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2EDBA7D2-A76F-464E-96D6-3422ED7BDA3F}" type="slidenum">
              <a:rPr lang="en-US" altLang="es-ES" sz="1200"/>
              <a:pPr algn="r">
                <a:spcBef>
                  <a:spcPct val="0"/>
                </a:spcBef>
              </a:pPr>
              <a:t>22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SV" altLang="es-ES" sz="1121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4276" name="3 Marcador de número de diapositiva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0F088152-2DB9-41EB-BF4D-546DFA48A2DC}" type="slidenum">
              <a:rPr lang="en-US" altLang="es-ES" sz="1200"/>
              <a:pPr algn="r">
                <a:spcBef>
                  <a:spcPct val="0"/>
                </a:spcBef>
              </a:pPr>
              <a:t>23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SV" altLang="es-ES" sz="1121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300" name="3 Marcador de número de diapositiva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750F0205-F12A-4C07-AFFA-F27FC06DBE88}" type="slidenum">
              <a:rPr lang="en-US" altLang="es-ES" sz="1200"/>
              <a:pPr algn="r">
                <a:spcBef>
                  <a:spcPct val="0"/>
                </a:spcBef>
              </a:pPr>
              <a:t>24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SV" altLang="es-ES" sz="1121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6324" name="3 Marcador de número de diapositiva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ADD65216-E3C4-4915-93A1-62BC0E13CD4A}" type="slidenum">
              <a:rPr lang="en-US" altLang="es-ES" sz="1200"/>
              <a:pPr algn="r">
                <a:spcBef>
                  <a:spcPct val="0"/>
                </a:spcBef>
              </a:pPr>
              <a:t>25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SV" altLang="es-ES" sz="1121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348" name="3 Marcador de número de diapositiva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C99901AC-6B41-445E-B9EC-9D57457E6DEE}" type="slidenum">
              <a:rPr lang="en-US" altLang="es-ES" sz="1200"/>
              <a:pPr algn="r">
                <a:spcBef>
                  <a:spcPct val="0"/>
                </a:spcBef>
              </a:pPr>
              <a:t>26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SV" altLang="es-ES" sz="1121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8372" name="3 Marcador de número de diapositiva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181CB538-B3A0-4FFA-BA22-B45B908C26B4}" type="slidenum">
              <a:rPr lang="en-US" altLang="es-ES" sz="1200"/>
              <a:pPr algn="r">
                <a:spcBef>
                  <a:spcPct val="0"/>
                </a:spcBef>
              </a:pPr>
              <a:t>27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SV" altLang="es-ES" sz="1121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396" name="3 Marcador de número de diapositiva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9AFC5383-347E-40B0-9CC1-E2E2D185E93C}" type="slidenum">
              <a:rPr lang="en-US" altLang="es-ES" sz="1200"/>
              <a:pPr algn="r">
                <a:spcBef>
                  <a:spcPct val="0"/>
                </a:spcBef>
              </a:pPr>
              <a:t>28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SV" altLang="es-ES" sz="1121" dirty="0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796" name="3 Marcador de número de diapositiva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7F46F01D-EAB7-4D9C-A392-21F7C3CA1970}" type="slidenum">
              <a:rPr lang="en-US" altLang="es-ES" sz="1200"/>
              <a:pPr algn="r">
                <a:spcBef>
                  <a:spcPct val="0"/>
                </a:spcBef>
              </a:pPr>
              <a:t>2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SV" altLang="es-ES" sz="1121" dirty="0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20" name="3 Marcador de número de diapositiva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D3EAAEFD-4CF8-410A-B109-8C992E35AB24}" type="slidenum">
              <a:rPr lang="en-US" altLang="es-ES" sz="1200"/>
              <a:pPr algn="r">
                <a:spcBef>
                  <a:spcPct val="0"/>
                </a:spcBef>
              </a:pPr>
              <a:t>3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SV" altLang="es-ES" sz="1121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5844" name="3 Marcador de número de diapositiva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531E1713-A024-4D28-9033-0CD88E0E7141}" type="slidenum">
              <a:rPr lang="en-US" altLang="es-ES" sz="1200"/>
              <a:pPr algn="r">
                <a:spcBef>
                  <a:spcPct val="0"/>
                </a:spcBef>
              </a:pPr>
              <a:t>4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SV" altLang="es-ES" sz="1121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868" name="3 Marcador de número de diapositiva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4C1172F5-6FE7-46F8-91A8-6670EB635203}" type="slidenum">
              <a:rPr lang="en-US" altLang="es-ES" sz="1200"/>
              <a:pPr algn="r">
                <a:spcBef>
                  <a:spcPct val="0"/>
                </a:spcBef>
              </a:pPr>
              <a:t>5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SV" altLang="es-ES" sz="1121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892" name="3 Marcador de número de diapositiva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8C3B6AC8-B719-4203-99C4-CDAA114A3D1E}" type="slidenum">
              <a:rPr lang="en-US" altLang="es-ES" sz="1200"/>
              <a:pPr algn="r">
                <a:spcBef>
                  <a:spcPct val="0"/>
                </a:spcBef>
              </a:pPr>
              <a:t>6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SV" altLang="es-ES" sz="1121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916" name="3 Marcador de número de diapositiva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B4A5A75A-8441-4C8C-9ACB-CC5063C72DE4}" type="slidenum">
              <a:rPr lang="en-US" altLang="es-ES" sz="1200"/>
              <a:pPr algn="r">
                <a:spcBef>
                  <a:spcPct val="0"/>
                </a:spcBef>
              </a:pPr>
              <a:t>7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SV" altLang="es-ES" sz="1121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940" name="3 Marcador de número de diapositiva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D5A4B6F3-3A00-4C44-ABE9-96357E94CC32}" type="slidenum">
              <a:rPr lang="en-US" altLang="es-ES" sz="1200"/>
              <a:pPr algn="r">
                <a:spcBef>
                  <a:spcPct val="0"/>
                </a:spcBef>
              </a:pPr>
              <a:t>8</a:t>
            </a:fld>
            <a:endParaRPr lang="en-US" altLang="es-E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99918" y="2907647"/>
            <a:ext cx="13599000" cy="20063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99839" y="5303950"/>
            <a:ext cx="11199179" cy="2391975"/>
          </a:xfrm>
        </p:spPr>
        <p:txBody>
          <a:bodyPr/>
          <a:lstStyle>
            <a:lvl1pPr marL="0" indent="0" algn="ctr">
              <a:buNone/>
              <a:defRPr/>
            </a:lvl1pPr>
            <a:lvl2pPr marL="599853" indent="0" algn="ctr">
              <a:buNone/>
              <a:defRPr/>
            </a:lvl2pPr>
            <a:lvl3pPr marL="1199707" indent="0" algn="ctr">
              <a:buNone/>
              <a:defRPr/>
            </a:lvl3pPr>
            <a:lvl4pPr marL="1799562" indent="0" algn="ctr">
              <a:buNone/>
              <a:defRPr/>
            </a:lvl4pPr>
            <a:lvl5pPr marL="2399416" indent="0" algn="ctr">
              <a:buNone/>
              <a:defRPr/>
            </a:lvl5pPr>
            <a:lvl6pPr marL="2999271" indent="0" algn="ctr">
              <a:buNone/>
              <a:defRPr/>
            </a:lvl6pPr>
            <a:lvl7pPr marL="3599121" indent="0" algn="ctr">
              <a:buNone/>
              <a:defRPr/>
            </a:lvl7pPr>
            <a:lvl8pPr marL="4198976" indent="0" algn="ctr">
              <a:buNone/>
              <a:defRPr/>
            </a:lvl8pPr>
            <a:lvl9pPr marL="4798829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2ACA6-5176-4560-B34A-A63DE24FE3AE}" type="datetime1">
              <a:rPr lang="es-ES"/>
              <a:pPr>
                <a:defRPr/>
              </a:pPr>
              <a:t>01/07/2021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6B7FE-5124-4E4A-ADEA-8CFD0AF6B2BB}" type="slidenum">
              <a:rPr lang="es-ES" altLang="es-SV"/>
              <a:pPr>
                <a:defRPr/>
              </a:pPr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197029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ED10A-EEAA-4C31-BDAD-7B5E3ADEBCC7}" type="datetime1">
              <a:rPr lang="es-ES"/>
              <a:pPr>
                <a:defRPr/>
              </a:pPr>
              <a:t>01/07/2021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64151-8A3A-4E25-8292-2574DE0BF0DE}" type="slidenum">
              <a:rPr lang="es-ES" altLang="es-SV"/>
              <a:pPr>
                <a:defRPr/>
              </a:pPr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313100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599155" y="374845"/>
            <a:ext cx="3599736" cy="798624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99948" y="374845"/>
            <a:ext cx="10532560" cy="798624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0213-E67D-4816-8F67-9388667E74FA}" type="datetime1">
              <a:rPr lang="es-ES"/>
              <a:pPr>
                <a:defRPr/>
              </a:pPr>
              <a:t>01/07/2021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CCA4E-2F17-4C31-9A9F-3EAE4FD6A0D8}" type="slidenum">
              <a:rPr lang="es-ES" altLang="es-SV"/>
              <a:pPr>
                <a:defRPr/>
              </a:pPr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212416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90C1B-4C29-4034-B206-6C28D24999A1}" type="datetime1">
              <a:rPr lang="es-ES"/>
              <a:pPr>
                <a:defRPr/>
              </a:pPr>
              <a:t>01/07/2021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79B31-3E6C-45E0-B230-058E9AB15E63}" type="slidenum">
              <a:rPr lang="es-ES" altLang="es-SV"/>
              <a:pPr>
                <a:defRPr/>
              </a:pPr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209535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63806" y="6014612"/>
            <a:ext cx="13599000" cy="1858979"/>
          </a:xfrm>
        </p:spPr>
        <p:txBody>
          <a:bodyPr anchor="t"/>
          <a:lstStyle>
            <a:lvl1pPr algn="l">
              <a:defRPr sz="5249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63806" y="3967140"/>
            <a:ext cx="13599000" cy="2047478"/>
          </a:xfrm>
        </p:spPr>
        <p:txBody>
          <a:bodyPr anchor="b"/>
          <a:lstStyle>
            <a:lvl1pPr marL="0" indent="0">
              <a:buNone/>
              <a:defRPr sz="2625"/>
            </a:lvl1pPr>
            <a:lvl2pPr marL="599853" indent="0">
              <a:buNone/>
              <a:defRPr sz="2361"/>
            </a:lvl2pPr>
            <a:lvl3pPr marL="1199707" indent="0">
              <a:buNone/>
              <a:defRPr sz="2101"/>
            </a:lvl3pPr>
            <a:lvl4pPr marL="1799562" indent="0">
              <a:buNone/>
              <a:defRPr sz="1835"/>
            </a:lvl4pPr>
            <a:lvl5pPr marL="2399416" indent="0">
              <a:buNone/>
              <a:defRPr sz="1835"/>
            </a:lvl5pPr>
            <a:lvl6pPr marL="2999271" indent="0">
              <a:buNone/>
              <a:defRPr sz="1835"/>
            </a:lvl6pPr>
            <a:lvl7pPr marL="3599121" indent="0">
              <a:buNone/>
              <a:defRPr sz="1835"/>
            </a:lvl7pPr>
            <a:lvl8pPr marL="4198976" indent="0">
              <a:buNone/>
              <a:defRPr sz="1835"/>
            </a:lvl8pPr>
            <a:lvl9pPr marL="4798829" indent="0">
              <a:buNone/>
              <a:defRPr sz="18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BBB2C-3E56-40D9-ADD8-93AC09ECD7AD}" type="datetime1">
              <a:rPr lang="es-ES"/>
              <a:pPr>
                <a:defRPr/>
              </a:pPr>
              <a:t>01/07/2021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F7937-C406-41D1-A054-747EF02AF7AA}" type="slidenum">
              <a:rPr lang="es-ES" altLang="es-SV"/>
              <a:pPr>
                <a:defRPr/>
              </a:pPr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421645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99947" y="2183989"/>
            <a:ext cx="7066146" cy="6177101"/>
          </a:xfrm>
        </p:spPr>
        <p:txBody>
          <a:bodyPr/>
          <a:lstStyle>
            <a:lvl1pPr>
              <a:defRPr sz="3672"/>
            </a:lvl1pPr>
            <a:lvl2pPr>
              <a:defRPr sz="3149"/>
            </a:lvl2pPr>
            <a:lvl3pPr>
              <a:defRPr sz="2625"/>
            </a:lvl3pPr>
            <a:lvl4pPr>
              <a:defRPr sz="2361"/>
            </a:lvl4pPr>
            <a:lvl5pPr>
              <a:defRPr sz="2361"/>
            </a:lvl5pPr>
            <a:lvl6pPr>
              <a:defRPr sz="2361"/>
            </a:lvl6pPr>
            <a:lvl7pPr>
              <a:defRPr sz="2361"/>
            </a:lvl7pPr>
            <a:lvl8pPr>
              <a:defRPr sz="2361"/>
            </a:lvl8pPr>
            <a:lvl9pPr>
              <a:defRPr sz="236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132744" y="2183989"/>
            <a:ext cx="7066146" cy="6177101"/>
          </a:xfrm>
        </p:spPr>
        <p:txBody>
          <a:bodyPr/>
          <a:lstStyle>
            <a:lvl1pPr>
              <a:defRPr sz="3672"/>
            </a:lvl1pPr>
            <a:lvl2pPr>
              <a:defRPr sz="3149"/>
            </a:lvl2pPr>
            <a:lvl3pPr>
              <a:defRPr sz="2625"/>
            </a:lvl3pPr>
            <a:lvl4pPr>
              <a:defRPr sz="2361"/>
            </a:lvl4pPr>
            <a:lvl5pPr>
              <a:defRPr sz="2361"/>
            </a:lvl5pPr>
            <a:lvl6pPr>
              <a:defRPr sz="2361"/>
            </a:lvl6pPr>
            <a:lvl7pPr>
              <a:defRPr sz="2361"/>
            </a:lvl7pPr>
            <a:lvl8pPr>
              <a:defRPr sz="2361"/>
            </a:lvl8pPr>
            <a:lvl9pPr>
              <a:defRPr sz="236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EDA53-4840-4F20-8D57-A69C6824E3A0}" type="datetime1">
              <a:rPr lang="es-ES"/>
              <a:pPr>
                <a:defRPr/>
              </a:pPr>
              <a:t>01/07/2021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1442-A1F1-449A-A33D-D68694EC3E20}" type="slidenum">
              <a:rPr lang="es-ES" altLang="es-SV"/>
              <a:pPr>
                <a:defRPr/>
              </a:pPr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348602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9961" y="2095154"/>
            <a:ext cx="7068926" cy="873157"/>
          </a:xfrm>
        </p:spPr>
        <p:txBody>
          <a:bodyPr anchor="b"/>
          <a:lstStyle>
            <a:lvl1pPr marL="0" indent="0">
              <a:buNone/>
              <a:defRPr sz="3149" b="1"/>
            </a:lvl1pPr>
            <a:lvl2pPr marL="599853" indent="0">
              <a:buNone/>
              <a:defRPr sz="2625" b="1"/>
            </a:lvl2pPr>
            <a:lvl3pPr marL="1199707" indent="0">
              <a:buNone/>
              <a:defRPr sz="2361" b="1"/>
            </a:lvl3pPr>
            <a:lvl4pPr marL="1799562" indent="0">
              <a:buNone/>
              <a:defRPr sz="2101" b="1"/>
            </a:lvl4pPr>
            <a:lvl5pPr marL="2399416" indent="0">
              <a:buNone/>
              <a:defRPr sz="2101" b="1"/>
            </a:lvl5pPr>
            <a:lvl6pPr marL="2999271" indent="0">
              <a:buNone/>
              <a:defRPr sz="2101" b="1"/>
            </a:lvl6pPr>
            <a:lvl7pPr marL="3599121" indent="0">
              <a:buNone/>
              <a:defRPr sz="2101" b="1"/>
            </a:lvl7pPr>
            <a:lvl8pPr marL="4198976" indent="0">
              <a:buNone/>
              <a:defRPr sz="2101" b="1"/>
            </a:lvl8pPr>
            <a:lvl9pPr marL="4798829" indent="0">
              <a:buNone/>
              <a:defRPr sz="210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99961" y="2968310"/>
            <a:ext cx="7068926" cy="5392776"/>
          </a:xfrm>
        </p:spPr>
        <p:txBody>
          <a:bodyPr/>
          <a:lstStyle>
            <a:lvl1pPr>
              <a:defRPr sz="3149"/>
            </a:lvl1pPr>
            <a:lvl2pPr>
              <a:defRPr sz="2625"/>
            </a:lvl2pPr>
            <a:lvl3pPr>
              <a:defRPr sz="2361"/>
            </a:lvl3pPr>
            <a:lvl4pPr>
              <a:defRPr sz="2101"/>
            </a:lvl4pPr>
            <a:lvl5pPr>
              <a:defRPr sz="2101"/>
            </a:lvl5pPr>
            <a:lvl6pPr>
              <a:defRPr sz="2101"/>
            </a:lvl6pPr>
            <a:lvl7pPr>
              <a:defRPr sz="2101"/>
            </a:lvl7pPr>
            <a:lvl8pPr>
              <a:defRPr sz="2101"/>
            </a:lvl8pPr>
            <a:lvl9pPr>
              <a:defRPr sz="21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8127197" y="2095154"/>
            <a:ext cx="7071702" cy="873157"/>
          </a:xfrm>
        </p:spPr>
        <p:txBody>
          <a:bodyPr anchor="b"/>
          <a:lstStyle>
            <a:lvl1pPr marL="0" indent="0">
              <a:buNone/>
              <a:defRPr sz="3149" b="1"/>
            </a:lvl1pPr>
            <a:lvl2pPr marL="599853" indent="0">
              <a:buNone/>
              <a:defRPr sz="2625" b="1"/>
            </a:lvl2pPr>
            <a:lvl3pPr marL="1199707" indent="0">
              <a:buNone/>
              <a:defRPr sz="2361" b="1"/>
            </a:lvl3pPr>
            <a:lvl4pPr marL="1799562" indent="0">
              <a:buNone/>
              <a:defRPr sz="2101" b="1"/>
            </a:lvl4pPr>
            <a:lvl5pPr marL="2399416" indent="0">
              <a:buNone/>
              <a:defRPr sz="2101" b="1"/>
            </a:lvl5pPr>
            <a:lvl6pPr marL="2999271" indent="0">
              <a:buNone/>
              <a:defRPr sz="2101" b="1"/>
            </a:lvl6pPr>
            <a:lvl7pPr marL="3599121" indent="0">
              <a:buNone/>
              <a:defRPr sz="2101" b="1"/>
            </a:lvl7pPr>
            <a:lvl8pPr marL="4198976" indent="0">
              <a:buNone/>
              <a:defRPr sz="2101" b="1"/>
            </a:lvl8pPr>
            <a:lvl9pPr marL="4798829" indent="0">
              <a:buNone/>
              <a:defRPr sz="210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8127197" y="2968310"/>
            <a:ext cx="7071702" cy="5392776"/>
          </a:xfrm>
        </p:spPr>
        <p:txBody>
          <a:bodyPr/>
          <a:lstStyle>
            <a:lvl1pPr>
              <a:defRPr sz="3149"/>
            </a:lvl1pPr>
            <a:lvl2pPr>
              <a:defRPr sz="2625"/>
            </a:lvl2pPr>
            <a:lvl3pPr>
              <a:defRPr sz="2361"/>
            </a:lvl3pPr>
            <a:lvl4pPr>
              <a:defRPr sz="2101"/>
            </a:lvl4pPr>
            <a:lvl5pPr>
              <a:defRPr sz="2101"/>
            </a:lvl5pPr>
            <a:lvl6pPr>
              <a:defRPr sz="2101"/>
            </a:lvl6pPr>
            <a:lvl7pPr>
              <a:defRPr sz="2101"/>
            </a:lvl7pPr>
            <a:lvl8pPr>
              <a:defRPr sz="2101"/>
            </a:lvl8pPr>
            <a:lvl9pPr>
              <a:defRPr sz="21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ABC7C-C5F4-41D3-9EBE-0D6D1E41BCEF}" type="datetime1">
              <a:rPr lang="es-ES"/>
              <a:pPr>
                <a:defRPr/>
              </a:pPr>
              <a:t>01/07/2021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60AE0-7456-4C03-8A63-F8483D57DEB0}" type="slidenum">
              <a:rPr lang="es-ES" altLang="es-SV"/>
              <a:pPr>
                <a:defRPr/>
              </a:pPr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120222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7DCC6-09B7-4CC2-92E9-7AE82CAFBE99}" type="datetime1">
              <a:rPr lang="es-ES"/>
              <a:pPr>
                <a:defRPr/>
              </a:pPr>
              <a:t>01/07/2021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258EF-4B2A-48CF-84D7-1C75BED02FA2}" type="slidenum">
              <a:rPr lang="es-ES" altLang="es-SV"/>
              <a:pPr>
                <a:defRPr/>
              </a:pPr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119698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E829C-55E5-458B-8B5C-461F83BEAEC1}" type="datetime1">
              <a:rPr lang="es-ES"/>
              <a:pPr>
                <a:defRPr/>
              </a:pPr>
              <a:t>01/07/2021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B2FD1-BB33-4D92-8A43-78991A592F59}" type="slidenum">
              <a:rPr lang="es-ES" altLang="es-SV"/>
              <a:pPr>
                <a:defRPr/>
              </a:pPr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286074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9957" y="372668"/>
            <a:ext cx="5263504" cy="1585983"/>
          </a:xfrm>
        </p:spPr>
        <p:txBody>
          <a:bodyPr anchor="b"/>
          <a:lstStyle>
            <a:lvl1pPr algn="l">
              <a:defRPr sz="262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55115" y="372672"/>
            <a:ext cx="8943791" cy="7988415"/>
          </a:xfrm>
        </p:spPr>
        <p:txBody>
          <a:bodyPr/>
          <a:lstStyle>
            <a:lvl1pPr>
              <a:defRPr sz="4198"/>
            </a:lvl1pPr>
            <a:lvl2pPr>
              <a:defRPr sz="3672"/>
            </a:lvl2pPr>
            <a:lvl3pPr>
              <a:defRPr sz="3149"/>
            </a:lvl3pPr>
            <a:lvl4pPr>
              <a:defRPr sz="2625"/>
            </a:lvl4pPr>
            <a:lvl5pPr>
              <a:defRPr sz="2625"/>
            </a:lvl5pPr>
            <a:lvl6pPr>
              <a:defRPr sz="2625"/>
            </a:lvl6pPr>
            <a:lvl7pPr>
              <a:defRPr sz="2625"/>
            </a:lvl7pPr>
            <a:lvl8pPr>
              <a:defRPr sz="2625"/>
            </a:lvl8pPr>
            <a:lvl9pPr>
              <a:defRPr sz="26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99957" y="1958662"/>
            <a:ext cx="5263504" cy="6402432"/>
          </a:xfrm>
        </p:spPr>
        <p:txBody>
          <a:bodyPr/>
          <a:lstStyle>
            <a:lvl1pPr marL="0" indent="0">
              <a:buNone/>
              <a:defRPr sz="1835"/>
            </a:lvl1pPr>
            <a:lvl2pPr marL="599853" indent="0">
              <a:buNone/>
              <a:defRPr sz="1573"/>
            </a:lvl2pPr>
            <a:lvl3pPr marL="1199707" indent="0">
              <a:buNone/>
              <a:defRPr sz="1311"/>
            </a:lvl3pPr>
            <a:lvl4pPr marL="1799562" indent="0">
              <a:buNone/>
              <a:defRPr sz="1181"/>
            </a:lvl4pPr>
            <a:lvl5pPr marL="2399416" indent="0">
              <a:buNone/>
              <a:defRPr sz="1181"/>
            </a:lvl5pPr>
            <a:lvl6pPr marL="2999271" indent="0">
              <a:buNone/>
              <a:defRPr sz="1181"/>
            </a:lvl6pPr>
            <a:lvl7pPr marL="3599121" indent="0">
              <a:buNone/>
              <a:defRPr sz="1181"/>
            </a:lvl7pPr>
            <a:lvl8pPr marL="4198976" indent="0">
              <a:buNone/>
              <a:defRPr sz="1181"/>
            </a:lvl8pPr>
            <a:lvl9pPr marL="4798829" indent="0">
              <a:buNone/>
              <a:defRPr sz="118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F6E8C-3222-4055-B79C-5151A42A1373}" type="datetime1">
              <a:rPr lang="es-ES"/>
              <a:pPr>
                <a:defRPr/>
              </a:pPr>
              <a:t>01/07/2021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2024E-DD06-46FC-8EF7-D809317F748A}" type="slidenum">
              <a:rPr lang="es-ES" altLang="es-SV"/>
              <a:pPr>
                <a:defRPr/>
              </a:pPr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28826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5888" y="6551935"/>
            <a:ext cx="9599295" cy="773491"/>
          </a:xfrm>
        </p:spPr>
        <p:txBody>
          <a:bodyPr anchor="b"/>
          <a:lstStyle>
            <a:lvl1pPr algn="l">
              <a:defRPr sz="262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135888" y="836333"/>
            <a:ext cx="9599295" cy="5615940"/>
          </a:xfrm>
        </p:spPr>
        <p:txBody>
          <a:bodyPr/>
          <a:lstStyle>
            <a:lvl1pPr marL="0" indent="0">
              <a:buNone/>
              <a:defRPr sz="4198"/>
            </a:lvl1pPr>
            <a:lvl2pPr marL="599853" indent="0">
              <a:buNone/>
              <a:defRPr sz="3672"/>
            </a:lvl2pPr>
            <a:lvl3pPr marL="1199707" indent="0">
              <a:buNone/>
              <a:defRPr sz="3149"/>
            </a:lvl3pPr>
            <a:lvl4pPr marL="1799562" indent="0">
              <a:buNone/>
              <a:defRPr sz="2625"/>
            </a:lvl4pPr>
            <a:lvl5pPr marL="2399416" indent="0">
              <a:buNone/>
              <a:defRPr sz="2625"/>
            </a:lvl5pPr>
            <a:lvl6pPr marL="2999271" indent="0">
              <a:buNone/>
              <a:defRPr sz="2625"/>
            </a:lvl6pPr>
            <a:lvl7pPr marL="3599121" indent="0">
              <a:buNone/>
              <a:defRPr sz="2625"/>
            </a:lvl7pPr>
            <a:lvl8pPr marL="4198976" indent="0">
              <a:buNone/>
              <a:defRPr sz="2625"/>
            </a:lvl8pPr>
            <a:lvl9pPr marL="4798829" indent="0">
              <a:buNone/>
              <a:defRPr sz="2625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135888" y="7325431"/>
            <a:ext cx="9599295" cy="1098487"/>
          </a:xfrm>
        </p:spPr>
        <p:txBody>
          <a:bodyPr/>
          <a:lstStyle>
            <a:lvl1pPr marL="0" indent="0">
              <a:buNone/>
              <a:defRPr sz="1835"/>
            </a:lvl1pPr>
            <a:lvl2pPr marL="599853" indent="0">
              <a:buNone/>
              <a:defRPr sz="1573"/>
            </a:lvl2pPr>
            <a:lvl3pPr marL="1199707" indent="0">
              <a:buNone/>
              <a:defRPr sz="1311"/>
            </a:lvl3pPr>
            <a:lvl4pPr marL="1799562" indent="0">
              <a:buNone/>
              <a:defRPr sz="1181"/>
            </a:lvl4pPr>
            <a:lvl5pPr marL="2399416" indent="0">
              <a:buNone/>
              <a:defRPr sz="1181"/>
            </a:lvl5pPr>
            <a:lvl6pPr marL="2999271" indent="0">
              <a:buNone/>
              <a:defRPr sz="1181"/>
            </a:lvl6pPr>
            <a:lvl7pPr marL="3599121" indent="0">
              <a:buNone/>
              <a:defRPr sz="1181"/>
            </a:lvl7pPr>
            <a:lvl8pPr marL="4198976" indent="0">
              <a:buNone/>
              <a:defRPr sz="1181"/>
            </a:lvl8pPr>
            <a:lvl9pPr marL="4798829" indent="0">
              <a:buNone/>
              <a:defRPr sz="118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6152C-1AAB-4196-8B54-2C3157FA154B}" type="datetime1">
              <a:rPr lang="es-ES"/>
              <a:pPr>
                <a:defRPr/>
              </a:pPr>
              <a:t>01/07/2021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5732A-9B0D-4D40-AA22-FE1DBCBD8088}" type="slidenum">
              <a:rPr lang="es-ES" altLang="es-SV"/>
              <a:pPr>
                <a:defRPr/>
              </a:pPr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49461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374650"/>
            <a:ext cx="1439862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184400"/>
            <a:ext cx="14398625" cy="617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523288"/>
            <a:ext cx="37338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35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2EBADB-982E-4DAD-917A-494633D2D41C}" type="datetime1">
              <a:rPr lang="es-ES"/>
              <a:pPr>
                <a:defRPr/>
              </a:pPr>
              <a:t>01/07/2021</a:t>
            </a:fld>
            <a:endParaRPr lang="es-E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5763" y="8523288"/>
            <a:ext cx="50673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35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4925" y="8523288"/>
            <a:ext cx="37338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E56314C1-B72C-401D-866B-75C1BF585B8A}" type="slidenum">
              <a:rPr lang="es-ES" altLang="es-SV"/>
              <a:pPr>
                <a:defRPr/>
              </a:pPr>
              <a:t>‹Nº›</a:t>
            </a:fld>
            <a:endParaRPr lang="es-ES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5pPr>
      <a:lvl6pPr marL="599853" algn="ctr" rtl="0" eaLnBrk="0" fontAlgn="base" hangingPunct="0">
        <a:spcBef>
          <a:spcPct val="0"/>
        </a:spcBef>
        <a:spcAft>
          <a:spcPct val="0"/>
        </a:spcAft>
        <a:defRPr sz="5773">
          <a:solidFill>
            <a:schemeClr val="tx2"/>
          </a:solidFill>
          <a:latin typeface="Arial" charset="0"/>
          <a:cs typeface="Arial" charset="0"/>
        </a:defRPr>
      </a:lvl6pPr>
      <a:lvl7pPr marL="1199707" algn="ctr" rtl="0" eaLnBrk="0" fontAlgn="base" hangingPunct="0">
        <a:spcBef>
          <a:spcPct val="0"/>
        </a:spcBef>
        <a:spcAft>
          <a:spcPct val="0"/>
        </a:spcAft>
        <a:defRPr sz="5773">
          <a:solidFill>
            <a:schemeClr val="tx2"/>
          </a:solidFill>
          <a:latin typeface="Arial" charset="0"/>
          <a:cs typeface="Arial" charset="0"/>
        </a:defRPr>
      </a:lvl7pPr>
      <a:lvl8pPr marL="1799562" algn="ctr" rtl="0" eaLnBrk="0" fontAlgn="base" hangingPunct="0">
        <a:spcBef>
          <a:spcPct val="0"/>
        </a:spcBef>
        <a:spcAft>
          <a:spcPct val="0"/>
        </a:spcAft>
        <a:defRPr sz="5773">
          <a:solidFill>
            <a:schemeClr val="tx2"/>
          </a:solidFill>
          <a:latin typeface="Arial" charset="0"/>
          <a:cs typeface="Arial" charset="0"/>
        </a:defRPr>
      </a:lvl8pPr>
      <a:lvl9pPr marL="2399416" algn="ctr" rtl="0" eaLnBrk="0" fontAlgn="base" hangingPunct="0">
        <a:spcBef>
          <a:spcPct val="0"/>
        </a:spcBef>
        <a:spcAft>
          <a:spcPct val="0"/>
        </a:spcAft>
        <a:defRPr sz="5773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73138" indent="-373063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cs typeface="+mn-cs"/>
        </a:defRPr>
      </a:lvl2pPr>
      <a:lvl3pPr marL="1497013" indent="-296863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cs typeface="+mn-cs"/>
        </a:defRPr>
      </a:lvl3pPr>
      <a:lvl4pPr marL="2097088" indent="-296863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4pPr>
      <a:lvl5pPr marL="2697163" indent="-296863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5pPr>
      <a:lvl6pPr marL="3299196" indent="-299927" algn="l" rtl="0" eaLnBrk="0" fontAlgn="base" hangingPunct="0">
        <a:spcBef>
          <a:spcPct val="20000"/>
        </a:spcBef>
        <a:spcAft>
          <a:spcPct val="0"/>
        </a:spcAft>
        <a:buChar char="»"/>
        <a:defRPr sz="2625">
          <a:solidFill>
            <a:schemeClr val="tx1"/>
          </a:solidFill>
          <a:latin typeface="+mn-lt"/>
          <a:cs typeface="+mn-cs"/>
        </a:defRPr>
      </a:lvl6pPr>
      <a:lvl7pPr marL="3899049" indent="-299927" algn="l" rtl="0" eaLnBrk="0" fontAlgn="base" hangingPunct="0">
        <a:spcBef>
          <a:spcPct val="20000"/>
        </a:spcBef>
        <a:spcAft>
          <a:spcPct val="0"/>
        </a:spcAft>
        <a:buChar char="»"/>
        <a:defRPr sz="2625">
          <a:solidFill>
            <a:schemeClr val="tx1"/>
          </a:solidFill>
          <a:latin typeface="+mn-lt"/>
          <a:cs typeface="+mn-cs"/>
        </a:defRPr>
      </a:lvl7pPr>
      <a:lvl8pPr marL="4498904" indent="-299927" algn="l" rtl="0" eaLnBrk="0" fontAlgn="base" hangingPunct="0">
        <a:spcBef>
          <a:spcPct val="20000"/>
        </a:spcBef>
        <a:spcAft>
          <a:spcPct val="0"/>
        </a:spcAft>
        <a:buChar char="»"/>
        <a:defRPr sz="2625">
          <a:solidFill>
            <a:schemeClr val="tx1"/>
          </a:solidFill>
          <a:latin typeface="+mn-lt"/>
          <a:cs typeface="+mn-cs"/>
        </a:defRPr>
      </a:lvl8pPr>
      <a:lvl9pPr marL="5098757" indent="-299927" algn="l" rtl="0" eaLnBrk="0" fontAlgn="base" hangingPunct="0">
        <a:spcBef>
          <a:spcPct val="20000"/>
        </a:spcBef>
        <a:spcAft>
          <a:spcPct val="0"/>
        </a:spcAft>
        <a:buChar char="»"/>
        <a:defRPr sz="2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SV"/>
      </a:defPPr>
      <a:lvl1pPr marL="0" algn="l" defTabSz="1199707" rtl="0" eaLnBrk="1" latinLnBrk="0" hangingPunct="1">
        <a:defRPr sz="2361" kern="1200">
          <a:solidFill>
            <a:schemeClr val="tx1"/>
          </a:solidFill>
          <a:latin typeface="+mn-lt"/>
          <a:ea typeface="+mn-ea"/>
          <a:cs typeface="+mn-cs"/>
        </a:defRPr>
      </a:lvl1pPr>
      <a:lvl2pPr marL="599853" algn="l" defTabSz="1199707" rtl="0" eaLnBrk="1" latinLnBrk="0" hangingPunct="1">
        <a:defRPr sz="2361" kern="1200">
          <a:solidFill>
            <a:schemeClr val="tx1"/>
          </a:solidFill>
          <a:latin typeface="+mn-lt"/>
          <a:ea typeface="+mn-ea"/>
          <a:cs typeface="+mn-cs"/>
        </a:defRPr>
      </a:lvl2pPr>
      <a:lvl3pPr marL="1199707" algn="l" defTabSz="1199707" rtl="0" eaLnBrk="1" latinLnBrk="0" hangingPunct="1">
        <a:defRPr sz="2361" kern="1200">
          <a:solidFill>
            <a:schemeClr val="tx1"/>
          </a:solidFill>
          <a:latin typeface="+mn-lt"/>
          <a:ea typeface="+mn-ea"/>
          <a:cs typeface="+mn-cs"/>
        </a:defRPr>
      </a:lvl3pPr>
      <a:lvl4pPr marL="1799562" algn="l" defTabSz="1199707" rtl="0" eaLnBrk="1" latinLnBrk="0" hangingPunct="1">
        <a:defRPr sz="2361" kern="1200">
          <a:solidFill>
            <a:schemeClr val="tx1"/>
          </a:solidFill>
          <a:latin typeface="+mn-lt"/>
          <a:ea typeface="+mn-ea"/>
          <a:cs typeface="+mn-cs"/>
        </a:defRPr>
      </a:lvl4pPr>
      <a:lvl5pPr marL="2399416" algn="l" defTabSz="1199707" rtl="0" eaLnBrk="1" latinLnBrk="0" hangingPunct="1">
        <a:defRPr sz="2361" kern="1200">
          <a:solidFill>
            <a:schemeClr val="tx1"/>
          </a:solidFill>
          <a:latin typeface="+mn-lt"/>
          <a:ea typeface="+mn-ea"/>
          <a:cs typeface="+mn-cs"/>
        </a:defRPr>
      </a:lvl5pPr>
      <a:lvl6pPr marL="2999271" algn="l" defTabSz="1199707" rtl="0" eaLnBrk="1" latinLnBrk="0" hangingPunct="1">
        <a:defRPr sz="2361" kern="1200">
          <a:solidFill>
            <a:schemeClr val="tx1"/>
          </a:solidFill>
          <a:latin typeface="+mn-lt"/>
          <a:ea typeface="+mn-ea"/>
          <a:cs typeface="+mn-cs"/>
        </a:defRPr>
      </a:lvl6pPr>
      <a:lvl7pPr marL="3599121" algn="l" defTabSz="1199707" rtl="0" eaLnBrk="1" latinLnBrk="0" hangingPunct="1">
        <a:defRPr sz="2361" kern="1200">
          <a:solidFill>
            <a:schemeClr val="tx1"/>
          </a:solidFill>
          <a:latin typeface="+mn-lt"/>
          <a:ea typeface="+mn-ea"/>
          <a:cs typeface="+mn-cs"/>
        </a:defRPr>
      </a:lvl7pPr>
      <a:lvl8pPr marL="4198976" algn="l" defTabSz="1199707" rtl="0" eaLnBrk="1" latinLnBrk="0" hangingPunct="1">
        <a:defRPr sz="2361" kern="1200">
          <a:solidFill>
            <a:schemeClr val="tx1"/>
          </a:solidFill>
          <a:latin typeface="+mn-lt"/>
          <a:ea typeface="+mn-ea"/>
          <a:cs typeface="+mn-cs"/>
        </a:defRPr>
      </a:lvl8pPr>
      <a:lvl9pPr marL="4798829" algn="l" defTabSz="1199707" rtl="0" eaLnBrk="1" latinLnBrk="0" hangingPunct="1">
        <a:defRPr sz="23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10" Type="http://schemas.openxmlformats.org/officeDocument/2006/relationships/image" Target="../media/image21.png"/><Relationship Id="rId4" Type="http://schemas.openxmlformats.org/officeDocument/2006/relationships/image" Target="../media/image29.emf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30.png"/><Relationship Id="rId7" Type="http://schemas.openxmlformats.org/officeDocument/2006/relationships/slide" Target="slide15.xml"/><Relationship Id="rId12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5.png"/><Relationship Id="rId5" Type="http://schemas.openxmlformats.org/officeDocument/2006/relationships/image" Target="../media/image2.jpeg"/><Relationship Id="rId10" Type="http://schemas.openxmlformats.org/officeDocument/2006/relationships/slide" Target="slide18.xml"/><Relationship Id="rId4" Type="http://schemas.openxmlformats.org/officeDocument/2006/relationships/image" Target="../media/image35.emf"/><Relationship Id="rId9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7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7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7.pn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6.xml"/><Relationship Id="rId10" Type="http://schemas.openxmlformats.org/officeDocument/2006/relationships/slide" Target="slide2.xml"/><Relationship Id="rId4" Type="http://schemas.openxmlformats.org/officeDocument/2006/relationships/image" Target="../media/image43.emf"/><Relationship Id="rId9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19.xml"/><Relationship Id="rId3" Type="http://schemas.openxmlformats.org/officeDocument/2006/relationships/image" Target="../media/image4.jpeg"/><Relationship Id="rId7" Type="http://schemas.openxmlformats.org/officeDocument/2006/relationships/slide" Target="slide3.xml"/><Relationship Id="rId12" Type="http://schemas.openxmlformats.org/officeDocument/2006/relationships/slide" Target="slide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5" Type="http://schemas.openxmlformats.org/officeDocument/2006/relationships/slide" Target="slide28.xml"/><Relationship Id="rId10" Type="http://schemas.openxmlformats.org/officeDocument/2006/relationships/slide" Target="slide11.xml"/><Relationship Id="rId4" Type="http://schemas.openxmlformats.org/officeDocument/2006/relationships/image" Target="../media/image5.emf"/><Relationship Id="rId9" Type="http://schemas.openxmlformats.org/officeDocument/2006/relationships/slide" Target="slide4.xml"/><Relationship Id="rId14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3.png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3.png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25.xml"/><Relationship Id="rId3" Type="http://schemas.openxmlformats.org/officeDocument/2006/relationships/image" Target="../media/image30.png"/><Relationship Id="rId7" Type="http://schemas.openxmlformats.org/officeDocument/2006/relationships/slide" Target="slide26.xml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24.xml"/><Relationship Id="rId5" Type="http://schemas.openxmlformats.org/officeDocument/2006/relationships/image" Target="../media/image2.jpeg"/><Relationship Id="rId10" Type="http://schemas.openxmlformats.org/officeDocument/2006/relationships/slide" Target="slide2.xml"/><Relationship Id="rId4" Type="http://schemas.openxmlformats.org/officeDocument/2006/relationships/image" Target="../media/image48.emf"/><Relationship Id="rId9" Type="http://schemas.openxmlformats.org/officeDocument/2006/relationships/image" Target="../media/image25.png"/><Relationship Id="rId14" Type="http://schemas.openxmlformats.org/officeDocument/2006/relationships/slide" Target="slide2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0.png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7.png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7.png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7.png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3.png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3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3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12.png"/><Relationship Id="rId5" Type="http://schemas.openxmlformats.org/officeDocument/2006/relationships/slide" Target="slide4.xml"/><Relationship Id="rId10" Type="http://schemas.openxmlformats.org/officeDocument/2006/relationships/image" Target="../media/image11.png"/><Relationship Id="rId4" Type="http://schemas.openxmlformats.org/officeDocument/2006/relationships/slide" Target="slide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7.xml"/><Relationship Id="rId5" Type="http://schemas.openxmlformats.org/officeDocument/2006/relationships/image" Target="../media/image2.jpeg"/><Relationship Id="rId15" Type="http://schemas.openxmlformats.org/officeDocument/2006/relationships/image" Target="../media/image16.png"/><Relationship Id="rId10" Type="http://schemas.openxmlformats.org/officeDocument/2006/relationships/slide" Target="slide9.xml"/><Relationship Id="rId4" Type="http://schemas.openxmlformats.org/officeDocument/2006/relationships/image" Target="../media/image14.emf"/><Relationship Id="rId9" Type="http://schemas.openxmlformats.org/officeDocument/2006/relationships/slide" Target="slide8.xml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031078" y="7651750"/>
            <a:ext cx="107997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835" b="1" dirty="0">
                <a:latin typeface="+mj-lt"/>
              </a:rPr>
              <a:t>San </a:t>
            </a:r>
            <a:r>
              <a:rPr lang="en-US" sz="1835" b="1" dirty="0" smtClean="0">
                <a:latin typeface="+mj-lt"/>
              </a:rPr>
              <a:t>Salvador, </a:t>
            </a:r>
            <a:r>
              <a:rPr lang="en-US" sz="1835" b="1" dirty="0" smtClean="0">
                <a:latin typeface="+mj-lt"/>
              </a:rPr>
              <a:t>01</a:t>
            </a:r>
            <a:r>
              <a:rPr lang="en-US" sz="1835" b="1" dirty="0" smtClean="0">
                <a:latin typeface="+mj-lt"/>
              </a:rPr>
              <a:t> de Julio </a:t>
            </a:r>
            <a:r>
              <a:rPr lang="en-US" sz="1835" b="1" dirty="0" smtClean="0">
                <a:latin typeface="+mj-lt"/>
              </a:rPr>
              <a:t>de </a:t>
            </a:r>
            <a:r>
              <a:rPr lang="en-US" sz="1835" b="1" dirty="0" smtClean="0">
                <a:latin typeface="+mj-lt"/>
              </a:rPr>
              <a:t>2021</a:t>
            </a:r>
            <a:endParaRPr lang="en-US" sz="1835" b="1" dirty="0">
              <a:latin typeface="+mj-lt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42304" y="2884488"/>
            <a:ext cx="9586912" cy="144621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SV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ACTUALIZACIÓN </a:t>
            </a:r>
            <a:r>
              <a:rPr lang="es-SV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ESTRUCTURA ORGANIZATIVA </a:t>
            </a:r>
          </a:p>
          <a:p>
            <a:pPr fontAlgn="auto">
              <a:spcAft>
                <a:spcPts val="0"/>
              </a:spcAft>
              <a:defRPr/>
            </a:pPr>
            <a:r>
              <a:rPr lang="es-SV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CEFAFA 2021</a:t>
            </a:r>
          </a:p>
        </p:txBody>
      </p:sp>
      <p:cxnSp>
        <p:nvCxnSpPr>
          <p:cNvPr id="12" name="11 Conector recto"/>
          <p:cNvCxnSpPr/>
          <p:nvPr/>
        </p:nvCxnSpPr>
        <p:spPr>
          <a:xfrm>
            <a:off x="3948113" y="4679950"/>
            <a:ext cx="9515475" cy="0"/>
          </a:xfrm>
          <a:prstGeom prst="line">
            <a:avLst/>
          </a:prstGeom>
          <a:ln w="57150">
            <a:solidFill>
              <a:srgbClr val="419D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2 Subtítulo"/>
          <p:cNvSpPr txBox="1">
            <a:spLocks/>
          </p:cNvSpPr>
          <p:nvPr/>
        </p:nvSpPr>
        <p:spPr bwMode="auto">
          <a:xfrm>
            <a:off x="2996076" y="5129212"/>
            <a:ext cx="105457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s-SV" altLang="es-SV" sz="3672" b="1" dirty="0"/>
              <a:t>GERENCIA GENERAL</a:t>
            </a:r>
          </a:p>
          <a:p>
            <a:pPr algn="ctr" eaLnBrk="1" hangingPunct="1">
              <a:buFontTx/>
              <a:buNone/>
              <a:defRPr/>
            </a:pPr>
            <a:r>
              <a:rPr lang="es-SV" altLang="es-SV" sz="2361" b="1" dirty="0"/>
              <a:t>PLANIFICACIÓN</a:t>
            </a:r>
          </a:p>
        </p:txBody>
      </p:sp>
      <p:pic>
        <p:nvPicPr>
          <p:cNvPr id="2054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374650"/>
            <a:ext cx="91757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63" y="277813"/>
            <a:ext cx="9350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2909888" y="468313"/>
            <a:ext cx="10199687" cy="7524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B2FD1-BB33-4D92-8A43-78991A592F59}" type="slidenum">
              <a:rPr lang="es-ES" altLang="es-SV" smtClean="0"/>
              <a:pPr>
                <a:defRPr/>
              </a:pPr>
              <a:t>9</a:t>
            </a:fld>
            <a:endParaRPr lang="es-ES" alt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270" y="1897225"/>
            <a:ext cx="3554285" cy="165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110980" y="79151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3364705" y="743932"/>
            <a:ext cx="8391401" cy="475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SV" sz="2492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CENTRO FARMACÉUTICO DE LA </a:t>
            </a:r>
            <a:r>
              <a:rPr lang="es-SV" sz="2492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FUERZA ARMADA</a:t>
            </a:r>
            <a:endParaRPr lang="es-SV" sz="2492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7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719" y="454582"/>
            <a:ext cx="9159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113" y="434550"/>
            <a:ext cx="9159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Flecha abajo"/>
          <p:cNvSpPr/>
          <p:nvPr/>
        </p:nvSpPr>
        <p:spPr bwMode="auto">
          <a:xfrm>
            <a:off x="7692838" y="3815854"/>
            <a:ext cx="648072" cy="1152128"/>
          </a:xfrm>
          <a:prstGeom prst="downArrow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191100" y="5616054"/>
            <a:ext cx="5616624" cy="1754326"/>
          </a:xfrm>
          <a:prstGeom prst="rect">
            <a:avLst/>
          </a:prstGeom>
          <a:noFill/>
          <a:ln>
            <a:solidFill>
              <a:srgbClr val="23537F"/>
            </a:solidFill>
          </a:ln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Función: Brindar </a:t>
            </a:r>
            <a:r>
              <a:rPr lang="es-SV" dirty="0">
                <a:solidFill>
                  <a:srgbClr val="23537F"/>
                </a:solidFill>
                <a:latin typeface="Calibri Light" panose="020F0302020204030204" pitchFamily="34" charset="0"/>
              </a:rPr>
              <a:t>y mantener un ambiente de seguridad en las diferentes dependencias del </a:t>
            </a:r>
            <a:r>
              <a:rPr lang="es-SV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CEFAFA.</a:t>
            </a:r>
          </a:p>
          <a:p>
            <a:endParaRPr lang="es-SV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r>
              <a:rPr lang="es-SV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Número de Trabajadores/as: </a:t>
            </a:r>
            <a:r>
              <a:rPr lang="es-SV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1</a:t>
            </a:r>
          </a:p>
          <a:p>
            <a:r>
              <a:rPr lang="es-SV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Mujeres:0</a:t>
            </a:r>
            <a:endParaRPr lang="es-SV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r>
              <a:rPr lang="es-SV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Hombres:1</a:t>
            </a:r>
            <a:endParaRPr lang="es-SV" dirty="0">
              <a:solidFill>
                <a:srgbClr val="23537F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8 CuadroTexto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464425" y="7664450"/>
            <a:ext cx="1101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SV" altLang="es-SV" sz="4723" b="1" dirty="0">
                <a:sym typeface="Wingdings" panose="05000000000000000000" pitchFamily="2" charset="2"/>
                <a:hlinkClick r:id="rId5" action="ppaction://hlinksldjump"/>
              </a:rPr>
              <a:t></a:t>
            </a:r>
            <a:endParaRPr lang="es-SV" altLang="es-SV" sz="4723" b="1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7819393" y="2637382"/>
            <a:ext cx="360040" cy="314375"/>
          </a:xfrm>
          <a:prstGeom prst="rect">
            <a:avLst/>
          </a:prstGeom>
          <a:solidFill>
            <a:srgbClr val="296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3095625"/>
            <a:ext cx="8436049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12 CuadroTexto"/>
          <p:cNvSpPr txBox="1">
            <a:spLocks noChangeArrowheads="1"/>
          </p:cNvSpPr>
          <p:nvPr/>
        </p:nvSpPr>
        <p:spPr bwMode="auto">
          <a:xfrm>
            <a:off x="7473950" y="7704138"/>
            <a:ext cx="110172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SV" altLang="es-SV" sz="4723" b="1" dirty="0" smtClean="0">
                <a:sym typeface="Wingdings" panose="05000000000000000000" pitchFamily="2" charset="2"/>
                <a:hlinkClick r:id="rId5" action="ppaction://hlinksldjump"/>
              </a:rPr>
              <a:t> </a:t>
            </a:r>
            <a:endParaRPr lang="es-SV" altLang="es-SV" sz="4723" b="1" dirty="0"/>
          </a:p>
        </p:txBody>
      </p:sp>
      <p:pic>
        <p:nvPicPr>
          <p:cNvPr id="11268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9113"/>
            <a:ext cx="91757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338" y="420688"/>
            <a:ext cx="9366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2909888" y="612775"/>
            <a:ext cx="10199687" cy="7508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  <p:sp>
        <p:nvSpPr>
          <p:cNvPr id="11271" name="CuadroTexto 6"/>
          <p:cNvSpPr txBox="1">
            <a:spLocks noChangeArrowheads="1"/>
          </p:cNvSpPr>
          <p:nvPr/>
        </p:nvSpPr>
        <p:spPr bwMode="auto">
          <a:xfrm>
            <a:off x="4117975" y="5616054"/>
            <a:ext cx="352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altLang="es-MX" dirty="0">
                <a:hlinkClick r:id="rId8" action="ppaction://hlinksldjump"/>
              </a:rPr>
              <a:t>☼</a:t>
            </a:r>
            <a:endParaRPr lang="es-MX" altLang="es-MX" dirty="0"/>
          </a:p>
        </p:txBody>
      </p:sp>
      <p:sp>
        <p:nvSpPr>
          <p:cNvPr id="11272" name="CuadroTexto 7"/>
          <p:cNvSpPr txBox="1">
            <a:spLocks noChangeArrowheads="1"/>
          </p:cNvSpPr>
          <p:nvPr/>
        </p:nvSpPr>
        <p:spPr bwMode="auto">
          <a:xfrm>
            <a:off x="9007623" y="5570017"/>
            <a:ext cx="350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altLang="es-MX" dirty="0">
                <a:hlinkClick r:id="rId9" action="ppaction://hlinksldjump"/>
              </a:rPr>
              <a:t>☼</a:t>
            </a:r>
            <a:endParaRPr lang="es-MX" altLang="es-MX" dirty="0"/>
          </a:p>
        </p:txBody>
      </p:sp>
      <p:sp>
        <p:nvSpPr>
          <p:cNvPr id="11273" name="1 CuadroTexto"/>
          <p:cNvSpPr txBox="1">
            <a:spLocks noChangeArrowheads="1"/>
          </p:cNvSpPr>
          <p:nvPr/>
        </p:nvSpPr>
        <p:spPr bwMode="auto">
          <a:xfrm>
            <a:off x="9486231" y="1836688"/>
            <a:ext cx="3837284" cy="2308324"/>
          </a:xfrm>
          <a:prstGeom prst="rect">
            <a:avLst/>
          </a:prstGeom>
          <a:noFill/>
          <a:ln w="9525">
            <a:solidFill>
              <a:srgbClr val="2353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Función: Coordinar</a:t>
            </a:r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, ejecutar y controlar las operaciones administrativas orientadas a la agilización de procesos de apoyo logístico, control de inventarios y supervisión de la gestión del recurso humano.</a:t>
            </a:r>
          </a:p>
          <a:p>
            <a:pPr algn="just"/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Número de </a:t>
            </a:r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Trabajadores/as: </a:t>
            </a:r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17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Mujeres:7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Hombres:10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604" y="2264445"/>
            <a:ext cx="1203325" cy="83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 bwMode="auto">
          <a:xfrm>
            <a:off x="4470400" y="6840190"/>
            <a:ext cx="307182" cy="288032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9298929" y="6840190"/>
            <a:ext cx="483609" cy="288032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1 Rectángulo"/>
          <p:cNvSpPr/>
          <p:nvPr/>
        </p:nvSpPr>
        <p:spPr bwMode="auto">
          <a:xfrm>
            <a:off x="6991300" y="3743846"/>
            <a:ext cx="288032" cy="4011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8 CuadroTexto"/>
          <p:cNvSpPr txBox="1">
            <a:spLocks noChangeArrowheads="1"/>
          </p:cNvSpPr>
          <p:nvPr/>
        </p:nvSpPr>
        <p:spPr bwMode="auto">
          <a:xfrm>
            <a:off x="7464425" y="7664450"/>
            <a:ext cx="1101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SV" altLang="es-SV" sz="4723" b="1" dirty="0">
                <a:sym typeface="Wingdings" panose="05000000000000000000" pitchFamily="2" charset="2"/>
                <a:hlinkClick r:id="rId4" action="ppaction://hlinksldjump"/>
              </a:rPr>
              <a:t></a:t>
            </a:r>
            <a:endParaRPr lang="es-SV" altLang="es-SV" sz="4723" b="1" dirty="0"/>
          </a:p>
        </p:txBody>
      </p:sp>
      <p:pic>
        <p:nvPicPr>
          <p:cNvPr id="12291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46088"/>
            <a:ext cx="9159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63" y="350838"/>
            <a:ext cx="9366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2836863" y="539750"/>
            <a:ext cx="10201275" cy="7524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  <p:pic>
        <p:nvPicPr>
          <p:cNvPr id="12294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486" y="3455988"/>
            <a:ext cx="9257240" cy="38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2 CuadroTexto"/>
          <p:cNvSpPr txBox="1">
            <a:spLocks noChangeArrowheads="1"/>
          </p:cNvSpPr>
          <p:nvPr/>
        </p:nvSpPr>
        <p:spPr bwMode="auto">
          <a:xfrm>
            <a:off x="9550400" y="1947863"/>
            <a:ext cx="4249738" cy="2062162"/>
          </a:xfrm>
          <a:prstGeom prst="rect">
            <a:avLst/>
          </a:prstGeom>
          <a:noFill/>
          <a:ln w="9525">
            <a:solidFill>
              <a:srgbClr val="2353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/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Función: Crear</a:t>
            </a:r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, mantener y desarrollar el recurso humano con habilidades, motivación y satisfacción, orientados al logro de objetivos y metas de r la Institución.</a:t>
            </a:r>
          </a:p>
          <a:p>
            <a:pPr algn="just"/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Número de </a:t>
            </a:r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Trabajadores/as:4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Mujeres:2</a:t>
            </a: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Hombres: 2</a:t>
            </a:r>
          </a:p>
        </p:txBody>
      </p:sp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28" y="2519710"/>
            <a:ext cx="1513722" cy="76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 bwMode="auto">
          <a:xfrm>
            <a:off x="7518137" y="4175894"/>
            <a:ext cx="261938" cy="288032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4327004" y="6684247"/>
            <a:ext cx="261938" cy="16787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7518137" y="6768182"/>
            <a:ext cx="261938" cy="16787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10807724" y="6768182"/>
            <a:ext cx="261938" cy="16787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46088"/>
            <a:ext cx="9159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63" y="350838"/>
            <a:ext cx="9366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2836863" y="539750"/>
            <a:ext cx="10201275" cy="7524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  <p:sp>
        <p:nvSpPr>
          <p:cNvPr id="7" name="8 CuadroTexto"/>
          <p:cNvSpPr txBox="1">
            <a:spLocks noChangeArrowheads="1"/>
          </p:cNvSpPr>
          <p:nvPr/>
        </p:nvSpPr>
        <p:spPr bwMode="auto">
          <a:xfrm>
            <a:off x="7464425" y="7664450"/>
            <a:ext cx="1101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SV" altLang="es-SV" sz="4723" b="1" dirty="0">
                <a:sym typeface="Wingdings" panose="05000000000000000000" pitchFamily="2" charset="2"/>
                <a:hlinkClick r:id="rId6" action="ppaction://hlinksldjump"/>
              </a:rPr>
              <a:t></a:t>
            </a:r>
            <a:endParaRPr lang="es-SV" altLang="es-SV" sz="4723" b="1" dirty="0"/>
          </a:p>
        </p:txBody>
      </p:sp>
      <p:pic>
        <p:nvPicPr>
          <p:cNvPr id="13318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3455988"/>
            <a:ext cx="111601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1 CuadroTexto"/>
          <p:cNvSpPr txBox="1">
            <a:spLocks noChangeArrowheads="1"/>
          </p:cNvSpPr>
          <p:nvPr/>
        </p:nvSpPr>
        <p:spPr bwMode="auto">
          <a:xfrm>
            <a:off x="9871075" y="1871663"/>
            <a:ext cx="4321175" cy="2308225"/>
          </a:xfrm>
          <a:prstGeom prst="rect">
            <a:avLst/>
          </a:prstGeom>
          <a:noFill/>
          <a:ln w="9525">
            <a:solidFill>
              <a:srgbClr val="2353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Función: Coordinar </a:t>
            </a:r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las actividades relacionadas al apoyo logístico y mantenimiento en general de las oficinas Administrativas y sucursales del CEFAFA, contribuir con ello a la facilitación de las tareas y agilización de los procesos.</a:t>
            </a:r>
          </a:p>
          <a:p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Número de trabajadores/as: </a:t>
            </a:r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13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Mujeres:5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Hombres: </a:t>
            </a:r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8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</p:txBody>
      </p:sp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2416175"/>
            <a:ext cx="12017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 bwMode="auto">
          <a:xfrm>
            <a:off x="7806531" y="4167366"/>
            <a:ext cx="261938" cy="16787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3560762" y="6169943"/>
            <a:ext cx="261938" cy="16787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6530953" y="6199514"/>
            <a:ext cx="261938" cy="16787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9430544" y="6180191"/>
            <a:ext cx="261938" cy="16787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12218774" y="6264126"/>
            <a:ext cx="261938" cy="16787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75" y="2054413"/>
            <a:ext cx="12278380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46088"/>
            <a:ext cx="9159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63" y="350838"/>
            <a:ext cx="9366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2757488" y="495300"/>
            <a:ext cx="10201275" cy="7524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  <p:sp>
        <p:nvSpPr>
          <p:cNvPr id="14343" name="CuadroTexto 7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702403" y="4679950"/>
            <a:ext cx="350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altLang="es-MX" dirty="0">
                <a:hlinkClick r:id="rId7" action="ppaction://hlinksldjump"/>
              </a:rPr>
              <a:t>☼</a:t>
            </a:r>
            <a:endParaRPr lang="es-MX" altLang="es-MX" dirty="0"/>
          </a:p>
        </p:txBody>
      </p:sp>
      <p:sp>
        <p:nvSpPr>
          <p:cNvPr id="14344" name="CuadroTexto 8"/>
          <p:cNvSpPr txBox="1">
            <a:spLocks noChangeArrowheads="1"/>
          </p:cNvSpPr>
          <p:nvPr/>
        </p:nvSpPr>
        <p:spPr bwMode="auto">
          <a:xfrm>
            <a:off x="8617475" y="4679950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altLang="es-MX" dirty="0">
                <a:hlinkClick r:id="rId8" action="ppaction://hlinksldjump"/>
              </a:rPr>
              <a:t>☼</a:t>
            </a:r>
            <a:endParaRPr lang="es-MX" altLang="es-MX" dirty="0"/>
          </a:p>
        </p:txBody>
      </p:sp>
      <p:sp>
        <p:nvSpPr>
          <p:cNvPr id="14345" name="CuadroTexto 9"/>
          <p:cNvSpPr txBox="1">
            <a:spLocks noChangeArrowheads="1"/>
          </p:cNvSpPr>
          <p:nvPr/>
        </p:nvSpPr>
        <p:spPr bwMode="auto">
          <a:xfrm>
            <a:off x="4824957" y="4638803"/>
            <a:ext cx="352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altLang="es-MX" dirty="0">
                <a:hlinkClick r:id="rId9" action="ppaction://hlinksldjump"/>
              </a:rPr>
              <a:t>☼</a:t>
            </a:r>
            <a:endParaRPr lang="es-MX" altLang="es-MX" dirty="0"/>
          </a:p>
        </p:txBody>
      </p:sp>
      <p:sp>
        <p:nvSpPr>
          <p:cNvPr id="14346" name="CuadroTexto 10"/>
          <p:cNvSpPr txBox="1">
            <a:spLocks noChangeArrowheads="1"/>
          </p:cNvSpPr>
          <p:nvPr/>
        </p:nvSpPr>
        <p:spPr bwMode="auto">
          <a:xfrm>
            <a:off x="11714753" y="4638803"/>
            <a:ext cx="352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altLang="es-MX" dirty="0" smtClean="0">
                <a:hlinkClick r:id="rId10" action="ppaction://hlinksldjump"/>
              </a:rPr>
              <a:t>☼</a:t>
            </a:r>
            <a:endParaRPr lang="es-MX" altLang="es-MX" dirty="0"/>
          </a:p>
        </p:txBody>
      </p:sp>
      <p:sp>
        <p:nvSpPr>
          <p:cNvPr id="14347" name="2 CuadroTexto"/>
          <p:cNvSpPr txBox="1">
            <a:spLocks noChangeArrowheads="1"/>
          </p:cNvSpPr>
          <p:nvPr/>
        </p:nvSpPr>
        <p:spPr bwMode="auto">
          <a:xfrm>
            <a:off x="10096500" y="1727200"/>
            <a:ext cx="4599656" cy="2062103"/>
          </a:xfrm>
          <a:prstGeom prst="rect">
            <a:avLst/>
          </a:prstGeom>
          <a:noFill/>
          <a:ln w="9525">
            <a:solidFill>
              <a:srgbClr val="2353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Función: Dirigir </a:t>
            </a:r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la gestión financiera institucional, llevando a cabo la planificación, coordinación, integración y supervisión de las actividades de presupuesto, tesorería,  créditos y contabilidad.</a:t>
            </a:r>
          </a:p>
          <a:p>
            <a:pPr algn="just"/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Número de trabajadores/as: </a:t>
            </a:r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16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Mujeres:6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Hombres: </a:t>
            </a:r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10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2069992" y="5754925"/>
            <a:ext cx="213271" cy="361027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5177382" y="5777164"/>
            <a:ext cx="261938" cy="371396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8343370" y="5696782"/>
            <a:ext cx="274105" cy="268086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11527804" y="5746122"/>
            <a:ext cx="261938" cy="311618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17475" y="2430212"/>
            <a:ext cx="1209004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 bwMode="auto">
          <a:xfrm>
            <a:off x="6703268" y="2758251"/>
            <a:ext cx="216197" cy="2148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60663" y="7416254"/>
            <a:ext cx="819455" cy="819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SV" altLang="es-SV" sz="4723" b="1" dirty="0" smtClean="0">
                <a:solidFill>
                  <a:srgbClr val="000000"/>
                </a:solidFill>
                <a:sym typeface="Wingdings" panose="05000000000000000000" pitchFamily="2" charset="2"/>
                <a:hlinkClick r:id="rId12" action="ppaction://hlinksldjump"/>
              </a:rPr>
              <a:t></a:t>
            </a:r>
            <a:endParaRPr lang="es-SV" altLang="es-SV" sz="4723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46088"/>
            <a:ext cx="9159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63" y="350838"/>
            <a:ext cx="9366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2836863" y="539750"/>
            <a:ext cx="10201275" cy="7524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  <p:sp>
        <p:nvSpPr>
          <p:cNvPr id="7" name="7 CuadroTexto"/>
          <p:cNvSpPr txBox="1">
            <a:spLocks noChangeArrowheads="1"/>
          </p:cNvSpPr>
          <p:nvPr/>
        </p:nvSpPr>
        <p:spPr bwMode="auto">
          <a:xfrm>
            <a:off x="7534275" y="7516813"/>
            <a:ext cx="930275" cy="81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SV" altLang="es-SV" sz="4723" b="1" dirty="0" smtClean="0">
                <a:sym typeface="Wingdings" panose="05000000000000000000" pitchFamily="2" charset="2"/>
                <a:hlinkClick r:id="rId6" action="ppaction://hlinksldjump"/>
              </a:rPr>
              <a:t></a:t>
            </a:r>
            <a:endParaRPr lang="es-SV" altLang="es-SV" sz="4723" b="1" dirty="0"/>
          </a:p>
        </p:txBody>
      </p:sp>
      <p:pic>
        <p:nvPicPr>
          <p:cNvPr id="15366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3629025"/>
            <a:ext cx="354647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1 CuadroTexto"/>
          <p:cNvSpPr txBox="1">
            <a:spLocks noChangeArrowheads="1"/>
          </p:cNvSpPr>
          <p:nvPr/>
        </p:nvSpPr>
        <p:spPr bwMode="auto">
          <a:xfrm>
            <a:off x="10120313" y="2030413"/>
            <a:ext cx="4032250" cy="2062162"/>
          </a:xfrm>
          <a:prstGeom prst="rect">
            <a:avLst/>
          </a:prstGeom>
          <a:noFill/>
          <a:ln w="9525">
            <a:solidFill>
              <a:srgbClr val="2353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/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Función: Desarrollar </a:t>
            </a:r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las actividades relacionadas con la formulación del proyecto de presupuesto institucional, la ejecución, seguimiento y evaluación correspondiente.</a:t>
            </a:r>
          </a:p>
          <a:p>
            <a:pPr algn="just"/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Número de </a:t>
            </a:r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Trabajadores/as:1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Mujeres:1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Hombres: </a:t>
            </a:r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0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</p:txBody>
      </p:sp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2757488"/>
            <a:ext cx="12017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 bwMode="auto">
          <a:xfrm>
            <a:off x="7868444" y="4596015"/>
            <a:ext cx="261938" cy="16787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7819392" y="6696174"/>
            <a:ext cx="360040" cy="225200"/>
          </a:xfrm>
          <a:prstGeom prst="rect">
            <a:avLst/>
          </a:prstGeom>
          <a:solidFill>
            <a:srgbClr val="296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7 CuadroTexto"/>
          <p:cNvSpPr txBox="1">
            <a:spLocks noChangeArrowheads="1"/>
          </p:cNvSpPr>
          <p:nvPr/>
        </p:nvSpPr>
        <p:spPr bwMode="auto">
          <a:xfrm>
            <a:off x="7534275" y="7516813"/>
            <a:ext cx="930275" cy="81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SV" altLang="es-SV" sz="4723" b="1" dirty="0" smtClean="0">
                <a:sym typeface="Wingdings" panose="05000000000000000000" pitchFamily="2" charset="2"/>
                <a:hlinkClick r:id="rId4" action="ppaction://hlinksldjump"/>
              </a:rPr>
              <a:t></a:t>
            </a:r>
            <a:endParaRPr lang="es-SV" altLang="es-SV" sz="4723" b="1" dirty="0"/>
          </a:p>
        </p:txBody>
      </p:sp>
      <p:pic>
        <p:nvPicPr>
          <p:cNvPr id="16387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5613"/>
            <a:ext cx="9175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338" y="360363"/>
            <a:ext cx="9366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2909888" y="549275"/>
            <a:ext cx="10199687" cy="7524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  <p:pic>
        <p:nvPicPr>
          <p:cNvPr id="16390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3887788"/>
            <a:ext cx="10442575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1 CuadroTexto"/>
          <p:cNvSpPr txBox="1">
            <a:spLocks noChangeArrowheads="1"/>
          </p:cNvSpPr>
          <p:nvPr/>
        </p:nvSpPr>
        <p:spPr bwMode="auto">
          <a:xfrm>
            <a:off x="9583738" y="2303463"/>
            <a:ext cx="5040312" cy="2062162"/>
          </a:xfrm>
          <a:prstGeom prst="rect">
            <a:avLst/>
          </a:prstGeom>
          <a:noFill/>
          <a:ln w="9525">
            <a:solidFill>
              <a:srgbClr val="2353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/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Función: Diseñar </a:t>
            </a:r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el sistema de contabilidad de acuerdo con los requerimientos internos y dentro del marco general que se establezca para el subsistema de contabilidad gubernamental.</a:t>
            </a:r>
          </a:p>
          <a:p>
            <a:pPr algn="just"/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Número de </a:t>
            </a:r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Trabajadores/as:5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Mujeres:0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Hombres: </a:t>
            </a:r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5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</p:txBody>
      </p:sp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3030538"/>
            <a:ext cx="12065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 bwMode="auto">
          <a:xfrm>
            <a:off x="7866939" y="4512080"/>
            <a:ext cx="261938" cy="16787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3894956" y="6583574"/>
            <a:ext cx="360040" cy="225200"/>
          </a:xfrm>
          <a:prstGeom prst="rect">
            <a:avLst/>
          </a:prstGeom>
          <a:solidFill>
            <a:srgbClr val="296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6487244" y="6585533"/>
            <a:ext cx="360040" cy="225200"/>
          </a:xfrm>
          <a:prstGeom prst="rect">
            <a:avLst/>
          </a:prstGeom>
          <a:solidFill>
            <a:srgbClr val="296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9216748" y="6358374"/>
            <a:ext cx="360040" cy="225200"/>
          </a:xfrm>
          <a:prstGeom prst="rect">
            <a:avLst/>
          </a:prstGeom>
          <a:solidFill>
            <a:srgbClr val="296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11923874" y="6470974"/>
            <a:ext cx="180020" cy="225200"/>
          </a:xfrm>
          <a:prstGeom prst="rect">
            <a:avLst/>
          </a:prstGeom>
          <a:solidFill>
            <a:srgbClr val="296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8 CuadroTexto"/>
          <p:cNvSpPr txBox="1">
            <a:spLocks noChangeArrowheads="1"/>
          </p:cNvSpPr>
          <p:nvPr/>
        </p:nvSpPr>
        <p:spPr bwMode="auto">
          <a:xfrm>
            <a:off x="7464425" y="7664450"/>
            <a:ext cx="1101725" cy="81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SV" altLang="es-SV" sz="4723" b="1" dirty="0" smtClean="0">
                <a:sym typeface="Wingdings" panose="05000000000000000000" pitchFamily="2" charset="2"/>
                <a:hlinkClick r:id="rId4" action="ppaction://hlinksldjump"/>
              </a:rPr>
              <a:t></a:t>
            </a:r>
            <a:endParaRPr lang="es-SV" altLang="es-SV" sz="4723" b="1" dirty="0"/>
          </a:p>
        </p:txBody>
      </p:sp>
      <p:pic>
        <p:nvPicPr>
          <p:cNvPr id="17411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46088"/>
            <a:ext cx="9159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63" y="350838"/>
            <a:ext cx="9366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2836863" y="539750"/>
            <a:ext cx="10201275" cy="7524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  <p:pic>
        <p:nvPicPr>
          <p:cNvPr id="17414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716" y="2015654"/>
            <a:ext cx="8971757" cy="564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1 CuadroTexto"/>
          <p:cNvSpPr txBox="1">
            <a:spLocks noChangeArrowheads="1"/>
          </p:cNvSpPr>
          <p:nvPr/>
        </p:nvSpPr>
        <p:spPr bwMode="auto">
          <a:xfrm>
            <a:off x="9799638" y="1800225"/>
            <a:ext cx="4464050" cy="2062163"/>
          </a:xfrm>
          <a:prstGeom prst="rect">
            <a:avLst/>
          </a:prstGeom>
          <a:noFill/>
          <a:ln w="9525">
            <a:solidFill>
              <a:srgbClr val="2353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/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Función: Coordinar </a:t>
            </a:r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y controlar la gestión de Tesorería de la Institución a fin de asegurar un adecuado manejo y registro de las operaciones de los fondos que administra.</a:t>
            </a:r>
          </a:p>
          <a:p>
            <a:pPr algn="just"/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Número de Trabajadores/as: </a:t>
            </a:r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5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Mujeres:2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Hombres: 3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4399012" y="7040774"/>
            <a:ext cx="360040" cy="225200"/>
          </a:xfrm>
          <a:prstGeom prst="rect">
            <a:avLst/>
          </a:prstGeom>
          <a:solidFill>
            <a:srgbClr val="296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9007524" y="5256014"/>
            <a:ext cx="360040" cy="225200"/>
          </a:xfrm>
          <a:prstGeom prst="rect">
            <a:avLst/>
          </a:prstGeom>
          <a:solidFill>
            <a:srgbClr val="296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6040574" y="5030814"/>
            <a:ext cx="360040" cy="225200"/>
          </a:xfrm>
          <a:prstGeom prst="rect">
            <a:avLst/>
          </a:prstGeom>
          <a:solidFill>
            <a:srgbClr val="296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8276592" y="7153374"/>
            <a:ext cx="360040" cy="225200"/>
          </a:xfrm>
          <a:prstGeom prst="rect">
            <a:avLst/>
          </a:prstGeom>
          <a:solidFill>
            <a:srgbClr val="296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3013670" y="5256014"/>
            <a:ext cx="360040" cy="225200"/>
          </a:xfrm>
          <a:prstGeom prst="rect">
            <a:avLst/>
          </a:prstGeom>
          <a:solidFill>
            <a:srgbClr val="296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7464425" y="7040774"/>
            <a:ext cx="360040" cy="225200"/>
          </a:xfrm>
          <a:prstGeom prst="rect">
            <a:avLst/>
          </a:prstGeom>
          <a:solidFill>
            <a:srgbClr val="296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6040574" y="2747371"/>
            <a:ext cx="261938" cy="16787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0449" y="2281386"/>
            <a:ext cx="1209004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8 CuadroTexto"/>
          <p:cNvSpPr txBox="1">
            <a:spLocks noChangeArrowheads="1"/>
          </p:cNvSpPr>
          <p:nvPr/>
        </p:nvSpPr>
        <p:spPr bwMode="auto">
          <a:xfrm>
            <a:off x="7464425" y="7664450"/>
            <a:ext cx="1101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SV" altLang="es-SV" sz="4723" b="1" dirty="0">
                <a:sym typeface="Wingdings" panose="05000000000000000000" pitchFamily="2" charset="2"/>
                <a:hlinkClick r:id="rId4" action="ppaction://hlinksldjump"/>
              </a:rPr>
              <a:t></a:t>
            </a:r>
            <a:endParaRPr lang="es-SV" altLang="es-SV" sz="4723" b="1" dirty="0"/>
          </a:p>
        </p:txBody>
      </p:sp>
      <p:pic>
        <p:nvPicPr>
          <p:cNvPr id="18435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46088"/>
            <a:ext cx="9159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63" y="350838"/>
            <a:ext cx="9366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2836863" y="539750"/>
            <a:ext cx="10201275" cy="7524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  <p:pic>
        <p:nvPicPr>
          <p:cNvPr id="18438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3114675"/>
            <a:ext cx="76835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1 CuadroTexto"/>
          <p:cNvSpPr txBox="1">
            <a:spLocks noChangeArrowheads="1"/>
          </p:cNvSpPr>
          <p:nvPr/>
        </p:nvSpPr>
        <p:spPr bwMode="auto">
          <a:xfrm>
            <a:off x="10009188" y="1836738"/>
            <a:ext cx="4981575" cy="2062162"/>
          </a:xfrm>
          <a:prstGeom prst="rect">
            <a:avLst/>
          </a:prstGeom>
          <a:noFill/>
          <a:ln w="9525">
            <a:solidFill>
              <a:srgbClr val="2353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/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Función: Administrar </a:t>
            </a:r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la cartera de clientes a través de controles adecuados y la gestión efectiva de cobros, manteniendo un excelente servicio al cliente y generando ingresos adicionales.</a:t>
            </a:r>
          </a:p>
          <a:p>
            <a:pPr algn="just"/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Número de Trabajadores/as:4</a:t>
            </a:r>
          </a:p>
          <a:p>
            <a:pPr algn="just"/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Mujeres:3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Hombres: </a:t>
            </a:r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1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</p:txBody>
      </p:sp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6" y="2292226"/>
            <a:ext cx="1206500" cy="85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 bwMode="auto">
          <a:xfrm>
            <a:off x="7884318" y="3898900"/>
            <a:ext cx="261938" cy="249458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5748587" y="6552158"/>
            <a:ext cx="360040" cy="225200"/>
          </a:xfrm>
          <a:prstGeom prst="rect">
            <a:avLst/>
          </a:prstGeom>
          <a:solidFill>
            <a:srgbClr val="296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9829168" y="6552158"/>
            <a:ext cx="360040" cy="225200"/>
          </a:xfrm>
          <a:prstGeom prst="rect">
            <a:avLst/>
          </a:prstGeom>
          <a:solidFill>
            <a:srgbClr val="296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66" y="1765238"/>
            <a:ext cx="8134551" cy="608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9 CuadroTexto"/>
          <p:cNvSpPr txBox="1">
            <a:spLocks noChangeArrowheads="1"/>
          </p:cNvSpPr>
          <p:nvPr/>
        </p:nvSpPr>
        <p:spPr bwMode="auto">
          <a:xfrm>
            <a:off x="7621588" y="935990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SV" altLang="es-SV" sz="4723" b="1">
                <a:sym typeface="Wingdings" panose="05000000000000000000" pitchFamily="2" charset="2"/>
                <a:hlinkClick r:id="rId5" action="ppaction://hlinksldjump"/>
              </a:rPr>
              <a:t></a:t>
            </a:r>
            <a:endParaRPr lang="es-SV" altLang="es-SV" sz="4723" b="1"/>
          </a:p>
        </p:txBody>
      </p:sp>
      <p:pic>
        <p:nvPicPr>
          <p:cNvPr id="19460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9113"/>
            <a:ext cx="91757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338" y="420688"/>
            <a:ext cx="9366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2909888" y="612775"/>
            <a:ext cx="10199687" cy="7508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  <p:sp>
        <p:nvSpPr>
          <p:cNvPr id="19464" name="CuadroTexto 7"/>
          <p:cNvSpPr txBox="1">
            <a:spLocks noChangeArrowheads="1"/>
          </p:cNvSpPr>
          <p:nvPr/>
        </p:nvSpPr>
        <p:spPr bwMode="auto">
          <a:xfrm>
            <a:off x="9651387" y="5904086"/>
            <a:ext cx="352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altLang="es-MX" dirty="0" smtClean="0">
                <a:hlinkClick r:id="rId8" action="ppaction://hlinksldjump"/>
              </a:rPr>
              <a:t>☼</a:t>
            </a:r>
            <a:endParaRPr lang="es-MX" altLang="es-MX" dirty="0"/>
          </a:p>
        </p:txBody>
      </p:sp>
      <p:sp>
        <p:nvSpPr>
          <p:cNvPr id="19465" name="CuadroTexto 10"/>
          <p:cNvSpPr txBox="1">
            <a:spLocks noChangeArrowheads="1"/>
          </p:cNvSpPr>
          <p:nvPr/>
        </p:nvSpPr>
        <p:spPr bwMode="auto">
          <a:xfrm>
            <a:off x="14160697" y="5904086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altLang="es-MX" dirty="0">
                <a:hlinkClick r:id="rId9" action="ppaction://hlinksldjump"/>
              </a:rPr>
              <a:t>☼</a:t>
            </a:r>
            <a:endParaRPr lang="es-MX" altLang="es-MX" dirty="0"/>
          </a:p>
        </p:txBody>
      </p:sp>
      <p:sp>
        <p:nvSpPr>
          <p:cNvPr id="19466" name="2 CuadroTexto"/>
          <p:cNvSpPr txBox="1">
            <a:spLocks noChangeArrowheads="1"/>
          </p:cNvSpPr>
          <p:nvPr/>
        </p:nvSpPr>
        <p:spPr bwMode="auto">
          <a:xfrm>
            <a:off x="2065065" y="1892300"/>
            <a:ext cx="5581625" cy="2800350"/>
          </a:xfrm>
          <a:prstGeom prst="rect">
            <a:avLst/>
          </a:prstGeom>
          <a:noFill/>
          <a:ln w="9525">
            <a:solidFill>
              <a:srgbClr val="2353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Función: Planificar</a:t>
            </a:r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, coordinar y supervisar la adecuada ejecución de los Fondos: CEFAFA, de las Cotizaciones para Apoyo al COSAM y del programa de rehabilitación para los procesos de adquisiciones de las obras, bienes y servicios bajo los lineamientos de la LACAP, RELACAP y Manual de Procedimientos para el Ciclo de Gestión de Adquisiciones y Contrataciones de las Instituciones de la Administración Pública.</a:t>
            </a:r>
          </a:p>
          <a:p>
            <a:pPr algn="just"/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Número de </a:t>
            </a:r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Trabajadores/as:10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Mujeres:7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Hombres: </a:t>
            </a:r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3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</p:txBody>
      </p:sp>
      <p:sp>
        <p:nvSpPr>
          <p:cNvPr id="2" name="1 Flecha derecha"/>
          <p:cNvSpPr/>
          <p:nvPr/>
        </p:nvSpPr>
        <p:spPr bwMode="auto">
          <a:xfrm flipH="1">
            <a:off x="8347076" y="2257934"/>
            <a:ext cx="1316273" cy="504056"/>
          </a:xfrm>
          <a:prstGeom prst="rightArrow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13918700" y="4467450"/>
            <a:ext cx="360040" cy="225200"/>
          </a:xfrm>
          <a:prstGeom prst="rect">
            <a:avLst/>
          </a:prstGeom>
          <a:solidFill>
            <a:srgbClr val="296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13976076" y="7200230"/>
            <a:ext cx="360040" cy="225200"/>
          </a:xfrm>
          <a:prstGeom prst="rect">
            <a:avLst/>
          </a:prstGeom>
          <a:solidFill>
            <a:srgbClr val="296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9305398" y="7200230"/>
            <a:ext cx="360040" cy="225200"/>
          </a:xfrm>
          <a:prstGeom prst="rect">
            <a:avLst/>
          </a:prstGeom>
          <a:solidFill>
            <a:srgbClr val="296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2 Rectángulo"/>
          <p:cNvSpPr/>
          <p:nvPr/>
        </p:nvSpPr>
        <p:spPr bwMode="auto">
          <a:xfrm>
            <a:off x="11599812" y="2761990"/>
            <a:ext cx="217629" cy="2617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27621" y="7992318"/>
            <a:ext cx="819455" cy="819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SV" altLang="es-SV" sz="4723" b="1" dirty="0">
                <a:solidFill>
                  <a:srgbClr val="000000"/>
                </a:solidFill>
                <a:sym typeface="Wingdings" panose="05000000000000000000" pitchFamily="2" charset="2"/>
                <a:hlinkClick r:id="rId10" action="ppaction://hlinksldjump"/>
              </a:rPr>
              <a:t></a:t>
            </a:r>
            <a:endParaRPr lang="es-SV" altLang="es-SV" sz="4723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7" y="1048916"/>
            <a:ext cx="8247063" cy="821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287338"/>
            <a:ext cx="9175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100" y="282575"/>
            <a:ext cx="93503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2909888" y="323850"/>
            <a:ext cx="10199687" cy="7524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  <p:sp>
        <p:nvSpPr>
          <p:cNvPr id="3079" name="CuadroTexto 1"/>
          <p:cNvSpPr txBox="1">
            <a:spLocks noChangeArrowheads="1"/>
          </p:cNvSpPr>
          <p:nvPr/>
        </p:nvSpPr>
        <p:spPr bwMode="auto">
          <a:xfrm>
            <a:off x="7064375" y="996950"/>
            <a:ext cx="28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altLang="es-MX" dirty="0">
                <a:hlinkClick r:id="rId7" action="ppaction://hlinksldjump"/>
              </a:rPr>
              <a:t>◙</a:t>
            </a:r>
            <a:endParaRPr lang="es-MX" altLang="es-MX" dirty="0"/>
          </a:p>
        </p:txBody>
      </p:sp>
      <p:pic>
        <p:nvPicPr>
          <p:cNvPr id="4101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53" y="1727621"/>
            <a:ext cx="4270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036" y="2324102"/>
            <a:ext cx="4270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04" y="5004032"/>
            <a:ext cx="4270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53" y="4974711"/>
            <a:ext cx="4270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739" y="4974710"/>
            <a:ext cx="4270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269" y="4974709"/>
            <a:ext cx="4270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780" y="4977890"/>
            <a:ext cx="4270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12" y="1727620"/>
            <a:ext cx="4270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8 CuadroTexto"/>
          <p:cNvSpPr txBox="1">
            <a:spLocks noChangeArrowheads="1"/>
          </p:cNvSpPr>
          <p:nvPr/>
        </p:nvSpPr>
        <p:spPr bwMode="auto">
          <a:xfrm>
            <a:off x="7464425" y="7664450"/>
            <a:ext cx="1101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SV" altLang="es-SV" sz="4723" b="1" dirty="0">
                <a:sym typeface="Wingdings" panose="05000000000000000000" pitchFamily="2" charset="2"/>
                <a:hlinkClick r:id="rId4" action="ppaction://hlinksldjump"/>
              </a:rPr>
              <a:t></a:t>
            </a:r>
            <a:endParaRPr lang="es-SV" altLang="es-SV" sz="4723" b="1" dirty="0"/>
          </a:p>
        </p:txBody>
      </p:sp>
      <p:pic>
        <p:nvPicPr>
          <p:cNvPr id="20483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46088"/>
            <a:ext cx="9159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63" y="350838"/>
            <a:ext cx="9366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2836863" y="539750"/>
            <a:ext cx="10201275" cy="7524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  <p:pic>
        <p:nvPicPr>
          <p:cNvPr id="20486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71" y="2567856"/>
            <a:ext cx="11728683" cy="452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950740" y="2143100"/>
            <a:ext cx="4608512" cy="2308324"/>
          </a:xfrm>
          <a:prstGeom prst="rect">
            <a:avLst/>
          </a:prstGeom>
          <a:noFill/>
          <a:ln>
            <a:solidFill>
              <a:srgbClr val="23537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Función: Efectuar las Adquisiciones y Contrataciones en las modalidades de Licitación Pública, Libre Gestión y Contratación Directa, de Obras, Bienes y Servicios para el apoyo al COSAM.</a:t>
            </a:r>
          </a:p>
          <a:p>
            <a:pPr algn="just"/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endParaRPr lang="es-SV" sz="1600" dirty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Número de </a:t>
            </a:r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Trabajadores/as:6</a:t>
            </a:r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Mujeres:3</a:t>
            </a:r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Hombres:3</a:t>
            </a:r>
            <a:endParaRPr lang="es-SV" sz="1600" dirty="0">
              <a:solidFill>
                <a:srgbClr val="23537F"/>
              </a:solidFill>
              <a:latin typeface="Calibri Light" panose="020F0302020204030204" pitchFamily="34" charset="0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2" y="3025800"/>
            <a:ext cx="1133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 bwMode="auto">
          <a:xfrm>
            <a:off x="5680534" y="6190676"/>
            <a:ext cx="360040" cy="298649"/>
          </a:xfrm>
          <a:prstGeom prst="rect">
            <a:avLst/>
          </a:prstGeom>
          <a:solidFill>
            <a:srgbClr val="296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9723292" y="6151526"/>
            <a:ext cx="360040" cy="337800"/>
          </a:xfrm>
          <a:prstGeom prst="rect">
            <a:avLst/>
          </a:prstGeom>
          <a:solidFill>
            <a:srgbClr val="296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13760052" y="6227400"/>
            <a:ext cx="360040" cy="225200"/>
          </a:xfrm>
          <a:prstGeom prst="rect">
            <a:avLst/>
          </a:prstGeom>
          <a:solidFill>
            <a:srgbClr val="296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9723292" y="3568725"/>
            <a:ext cx="360040" cy="225200"/>
          </a:xfrm>
          <a:prstGeom prst="rect">
            <a:avLst/>
          </a:prstGeom>
          <a:solidFill>
            <a:srgbClr val="296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8 CuadroTexto"/>
          <p:cNvSpPr txBox="1">
            <a:spLocks noChangeArrowheads="1"/>
          </p:cNvSpPr>
          <p:nvPr/>
        </p:nvSpPr>
        <p:spPr bwMode="auto">
          <a:xfrm>
            <a:off x="7464425" y="7664450"/>
            <a:ext cx="1101725" cy="81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SV" altLang="es-SV" sz="4723" b="1" dirty="0" smtClean="0">
                <a:sym typeface="Wingdings" panose="05000000000000000000" pitchFamily="2" charset="2"/>
                <a:hlinkClick r:id="rId4" action="ppaction://hlinksldjump"/>
              </a:rPr>
              <a:t></a:t>
            </a:r>
            <a:endParaRPr lang="es-SV" altLang="es-SV" sz="4723" b="1" dirty="0"/>
          </a:p>
        </p:txBody>
      </p:sp>
      <p:pic>
        <p:nvPicPr>
          <p:cNvPr id="21507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46088"/>
            <a:ext cx="9159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63" y="350838"/>
            <a:ext cx="9366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2836863" y="539750"/>
            <a:ext cx="10201275" cy="7524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  <p:pic>
        <p:nvPicPr>
          <p:cNvPr id="21510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58" y="2462114"/>
            <a:ext cx="11092528" cy="453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238772" y="2371626"/>
            <a:ext cx="4680520" cy="2308324"/>
          </a:xfrm>
          <a:prstGeom prst="rect">
            <a:avLst/>
          </a:prstGeom>
          <a:noFill/>
          <a:ln>
            <a:solidFill>
              <a:srgbClr val="23537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Función: Efectuar las Adquisiciones y Contrataciones Institucionales en las modalidades de Licitación Pública, Libre Gestión y Contratación Directa, de Obras, Bienes y Servicios para el programa de Rehabilitación</a:t>
            </a:r>
          </a:p>
          <a:p>
            <a:pPr algn="just"/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endParaRPr lang="es-SV" sz="1600" dirty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Número de Trabajadores/as:4</a:t>
            </a:r>
          </a:p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Mujeres:4</a:t>
            </a:r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Hombres:0</a:t>
            </a:r>
            <a:endParaRPr lang="es-SV" sz="1600" dirty="0">
              <a:solidFill>
                <a:srgbClr val="23537F"/>
              </a:solidFill>
              <a:latin typeface="Calibri Light" panose="020F0302020204030204" pitchFamily="34" charset="0"/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3014613"/>
            <a:ext cx="1133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 bwMode="auto">
          <a:xfrm>
            <a:off x="9976802" y="3377947"/>
            <a:ext cx="496332" cy="225200"/>
          </a:xfrm>
          <a:prstGeom prst="rect">
            <a:avLst/>
          </a:prstGeom>
          <a:solidFill>
            <a:srgbClr val="296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6192974" y="6209666"/>
            <a:ext cx="360040" cy="225200"/>
          </a:xfrm>
          <a:prstGeom prst="rect">
            <a:avLst/>
          </a:prstGeom>
          <a:solidFill>
            <a:srgbClr val="296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9976802" y="6097066"/>
            <a:ext cx="360040" cy="337800"/>
          </a:xfrm>
          <a:prstGeom prst="rect">
            <a:avLst/>
          </a:prstGeom>
          <a:solidFill>
            <a:srgbClr val="296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13832060" y="6192118"/>
            <a:ext cx="360040" cy="225200"/>
          </a:xfrm>
          <a:prstGeom prst="rect">
            <a:avLst/>
          </a:prstGeom>
          <a:solidFill>
            <a:srgbClr val="296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50" y="1823049"/>
            <a:ext cx="9593511" cy="639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6088"/>
            <a:ext cx="9175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338" y="350838"/>
            <a:ext cx="9366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2909888" y="539750"/>
            <a:ext cx="10199687" cy="7524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  <p:sp>
        <p:nvSpPr>
          <p:cNvPr id="22538" name="CuadroTexto 9"/>
          <p:cNvSpPr txBox="1">
            <a:spLocks noChangeArrowheads="1"/>
          </p:cNvSpPr>
          <p:nvPr/>
        </p:nvSpPr>
        <p:spPr bwMode="auto">
          <a:xfrm>
            <a:off x="6240211" y="7066125"/>
            <a:ext cx="350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altLang="es-MX" dirty="0" smtClean="0">
                <a:hlinkClick r:id="rId7" action="ppaction://hlinksldjump"/>
              </a:rPr>
              <a:t>☼</a:t>
            </a:r>
            <a:endParaRPr lang="es-MX" altLang="es-MX" dirty="0"/>
          </a:p>
        </p:txBody>
      </p:sp>
      <p:sp>
        <p:nvSpPr>
          <p:cNvPr id="22539" name="CuadroTexto 10"/>
          <p:cNvSpPr txBox="1">
            <a:spLocks noChangeArrowheads="1"/>
          </p:cNvSpPr>
          <p:nvPr/>
        </p:nvSpPr>
        <p:spPr bwMode="auto">
          <a:xfrm>
            <a:off x="2204318" y="4310063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altLang="es-MX" dirty="0">
                <a:hlinkClick r:id="rId8" action="ppaction://hlinksldjump"/>
              </a:rPr>
              <a:t>☼</a:t>
            </a:r>
            <a:endParaRPr lang="es-MX" altLang="es-MX" dirty="0"/>
          </a:p>
        </p:txBody>
      </p:sp>
      <p:sp>
        <p:nvSpPr>
          <p:cNvPr id="2" name="1 CuadroTexto"/>
          <p:cNvSpPr txBox="1"/>
          <p:nvPr/>
        </p:nvSpPr>
        <p:spPr>
          <a:xfrm>
            <a:off x="9858646" y="1511598"/>
            <a:ext cx="5336653" cy="2800767"/>
          </a:xfrm>
          <a:prstGeom prst="rect">
            <a:avLst/>
          </a:prstGeom>
          <a:noFill/>
          <a:ln>
            <a:solidFill>
              <a:srgbClr val="23537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Función: Planificar, organizar, dirigir, controlar y coordinar eficientemente el sistema comercial, diseñando estrategias que permitan el logro de los objetivos institucionales, dirigiendo el desarrollo de las actividades de marketing y las condiciones de venta, encaminado al cumplimiento de las metas establecidas por la planeación estratégica.</a:t>
            </a:r>
          </a:p>
          <a:p>
            <a:pPr algn="just"/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endParaRPr lang="es-SV" sz="1600" dirty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Número de </a:t>
            </a:r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Trabajadores/as:104</a:t>
            </a:r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Mujeres:69</a:t>
            </a:r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Hombres:35</a:t>
            </a:r>
            <a:endParaRPr lang="es-SV" sz="1600" dirty="0">
              <a:solidFill>
                <a:srgbClr val="23537F"/>
              </a:solidFill>
              <a:latin typeface="Calibri Light" panose="020F0302020204030204" pitchFamily="34" charset="0"/>
            </a:endParaRPr>
          </a:p>
        </p:txBody>
      </p:sp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0449" y="2281386"/>
            <a:ext cx="1209004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 bwMode="auto">
          <a:xfrm>
            <a:off x="2555156" y="5481885"/>
            <a:ext cx="376088" cy="299959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5983188" y="5481885"/>
            <a:ext cx="400756" cy="231679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9373683" y="5597724"/>
            <a:ext cx="466607" cy="29996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19 Rectángulo"/>
          <p:cNvSpPr/>
          <p:nvPr/>
        </p:nvSpPr>
        <p:spPr bwMode="auto">
          <a:xfrm>
            <a:off x="4240484" y="7511521"/>
            <a:ext cx="261938" cy="287881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20 Rectángulo"/>
          <p:cNvSpPr/>
          <p:nvPr/>
        </p:nvSpPr>
        <p:spPr bwMode="auto">
          <a:xfrm>
            <a:off x="7529799" y="7520937"/>
            <a:ext cx="696626" cy="332363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2 Rectángulo"/>
          <p:cNvSpPr/>
          <p:nvPr/>
        </p:nvSpPr>
        <p:spPr bwMode="auto">
          <a:xfrm>
            <a:off x="6386654" y="3367235"/>
            <a:ext cx="400756" cy="40725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135906" y="7111369"/>
            <a:ext cx="819455" cy="819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SV" altLang="es-SV" sz="4723" b="1" dirty="0" smtClean="0">
                <a:solidFill>
                  <a:srgbClr val="000000"/>
                </a:solidFill>
                <a:sym typeface="Wingdings" panose="05000000000000000000" pitchFamily="2" charset="2"/>
                <a:hlinkClick r:id="rId10" action="ppaction://hlinksldjump"/>
              </a:rPr>
              <a:t></a:t>
            </a:r>
            <a:endParaRPr lang="es-SV" altLang="es-SV" sz="4723" b="1" dirty="0">
              <a:solidFill>
                <a:srgbClr val="000000"/>
              </a:solidFill>
            </a:endParaRPr>
          </a:p>
        </p:txBody>
      </p:sp>
      <p:pic>
        <p:nvPicPr>
          <p:cNvPr id="102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80" y="6959864"/>
            <a:ext cx="5000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542" y="4248149"/>
            <a:ext cx="5000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923" y="4267993"/>
            <a:ext cx="5000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8 CuadroTexto"/>
          <p:cNvSpPr txBox="1">
            <a:spLocks noChangeArrowheads="1"/>
          </p:cNvSpPr>
          <p:nvPr/>
        </p:nvSpPr>
        <p:spPr bwMode="auto">
          <a:xfrm>
            <a:off x="7464425" y="7664450"/>
            <a:ext cx="1101725" cy="81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SV" altLang="es-SV" sz="4723" b="1" dirty="0" smtClean="0">
                <a:sym typeface="Wingdings" panose="05000000000000000000" pitchFamily="2" charset="2"/>
                <a:hlinkClick r:id="rId4" action="ppaction://hlinksldjump"/>
              </a:rPr>
              <a:t></a:t>
            </a:r>
            <a:endParaRPr lang="es-SV" altLang="es-SV" sz="4723" b="1" dirty="0"/>
          </a:p>
        </p:txBody>
      </p:sp>
      <p:pic>
        <p:nvPicPr>
          <p:cNvPr id="23555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46088"/>
            <a:ext cx="9159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63" y="350838"/>
            <a:ext cx="9366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2836863" y="539750"/>
            <a:ext cx="10201275" cy="7524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  <p:pic>
        <p:nvPicPr>
          <p:cNvPr id="23558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406" y="2145379"/>
            <a:ext cx="7930873" cy="506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935516" y="1681312"/>
            <a:ext cx="5832648" cy="2554545"/>
          </a:xfrm>
          <a:prstGeom prst="rect">
            <a:avLst/>
          </a:prstGeom>
          <a:noFill/>
          <a:ln>
            <a:solidFill>
              <a:srgbClr val="23537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Función: Coordinar, liderar y dar seguimiento a los procesos de adquisición comercial mediante la determinación de las necesidades, una buena negociación, con los proveedores, para el abastecimiento ágil y oportuno de los productos que se comercializan en las Sucursales de Farmacias CEFAFA.</a:t>
            </a:r>
          </a:p>
          <a:p>
            <a:pPr algn="just"/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endParaRPr lang="es-SV" sz="1600" dirty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Número de Trabajadores/as:5</a:t>
            </a:r>
          </a:p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Mujeres:1</a:t>
            </a:r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Hombres:4</a:t>
            </a:r>
            <a:endParaRPr lang="es-SV" sz="1600" dirty="0">
              <a:solidFill>
                <a:srgbClr val="23537F"/>
              </a:solidFill>
              <a:latin typeface="Calibri Light" panose="020F0302020204030204" pitchFamily="34" charset="0"/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66" y="2841010"/>
            <a:ext cx="12128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 bwMode="auto">
          <a:xfrm>
            <a:off x="6302512" y="6265069"/>
            <a:ext cx="400756" cy="231679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6454912" y="6417469"/>
            <a:ext cx="400756" cy="231679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5427766" y="2996632"/>
            <a:ext cx="400756" cy="231679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3164328" y="6434363"/>
            <a:ext cx="400756" cy="231679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7737122" y="6335418"/>
            <a:ext cx="400756" cy="231679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8 CuadroTexto"/>
          <p:cNvSpPr txBox="1">
            <a:spLocks noChangeArrowheads="1"/>
          </p:cNvSpPr>
          <p:nvPr/>
        </p:nvSpPr>
        <p:spPr bwMode="auto">
          <a:xfrm>
            <a:off x="7464425" y="7664450"/>
            <a:ext cx="1101725" cy="81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SV" altLang="es-SV" sz="4723" b="1" dirty="0" smtClean="0">
                <a:sym typeface="Wingdings" panose="05000000000000000000" pitchFamily="2" charset="2"/>
                <a:hlinkClick r:id="rId4" action="ppaction://hlinksldjump"/>
              </a:rPr>
              <a:t></a:t>
            </a:r>
            <a:endParaRPr lang="es-SV" altLang="es-SV" sz="4723" b="1" dirty="0"/>
          </a:p>
        </p:txBody>
      </p:sp>
      <p:pic>
        <p:nvPicPr>
          <p:cNvPr id="24579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46088"/>
            <a:ext cx="9159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63" y="350838"/>
            <a:ext cx="9366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2836863" y="539750"/>
            <a:ext cx="10201275" cy="7524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  <p:pic>
        <p:nvPicPr>
          <p:cNvPr id="2458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48" y="2483867"/>
            <a:ext cx="8271406" cy="439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583588" y="1879183"/>
            <a:ext cx="5220643" cy="2800767"/>
          </a:xfrm>
          <a:prstGeom prst="rect">
            <a:avLst/>
          </a:prstGeom>
          <a:noFill/>
          <a:ln>
            <a:solidFill>
              <a:srgbClr val="23537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Función: Planificar, dirigir y supervisar, las actividades encaminadas a promover y fortalecer las relaciones con clientes corporativos y especiales, con el propósito de mantener la fidelización de los mismos, a largo plazo, mediante la implementación de estrategias de venta y un excelente servicio al cliente</a:t>
            </a:r>
          </a:p>
          <a:p>
            <a:pPr algn="just"/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endParaRPr lang="es-SV" sz="1600" dirty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Número de </a:t>
            </a:r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Trabajadores/as:4</a:t>
            </a:r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Mujeres:2</a:t>
            </a:r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Hombres.2</a:t>
            </a:r>
            <a:endParaRPr lang="es-SV" sz="1600" dirty="0">
              <a:solidFill>
                <a:srgbClr val="23537F"/>
              </a:solidFill>
              <a:latin typeface="Calibri Light" panose="020F0302020204030204" pitchFamily="34" charset="0"/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3008103"/>
            <a:ext cx="12128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 bwMode="auto">
          <a:xfrm>
            <a:off x="5958073" y="3362519"/>
            <a:ext cx="400756" cy="231679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3571278" y="6215675"/>
            <a:ext cx="400756" cy="231679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8405460" y="6033390"/>
            <a:ext cx="400756" cy="231679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8 CuadroTexto"/>
          <p:cNvSpPr txBox="1">
            <a:spLocks noChangeArrowheads="1"/>
          </p:cNvSpPr>
          <p:nvPr/>
        </p:nvSpPr>
        <p:spPr bwMode="auto">
          <a:xfrm>
            <a:off x="7464425" y="7664450"/>
            <a:ext cx="1101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SV" altLang="es-SV" sz="4723" b="1" dirty="0">
                <a:sym typeface="Wingdings" panose="05000000000000000000" pitchFamily="2" charset="2"/>
                <a:hlinkClick r:id="rId4" action="ppaction://hlinksldjump"/>
              </a:rPr>
              <a:t></a:t>
            </a:r>
            <a:endParaRPr lang="es-SV" altLang="es-SV" sz="4723" b="1" dirty="0"/>
          </a:p>
        </p:txBody>
      </p:sp>
      <p:pic>
        <p:nvPicPr>
          <p:cNvPr id="25603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46088"/>
            <a:ext cx="9159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63" y="350838"/>
            <a:ext cx="9366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2836863" y="539750"/>
            <a:ext cx="10201275" cy="7524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  <p:pic>
        <p:nvPicPr>
          <p:cNvPr id="25606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08" y="2375694"/>
            <a:ext cx="8856984" cy="47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655659" y="1439590"/>
            <a:ext cx="5688632" cy="3046988"/>
          </a:xfrm>
          <a:prstGeom prst="rect">
            <a:avLst/>
          </a:prstGeom>
          <a:noFill/>
          <a:ln>
            <a:solidFill>
              <a:srgbClr val="23537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Función: Coordinar y supervisar actividades encaminadas a la ejecución de un nivel óptimo en ventas en las farmacias del CEFAFA, con la finalidad maximizar, satisfacer y motivar al consumidor para elevar la rentabilidad de la institución por el incremento de su participación en el mercado al brindar un mejor servicio a los clientes a través de un abastecimiento oportuno, precios competitivos y cobertura geográfica a nivel nacional</a:t>
            </a:r>
          </a:p>
          <a:p>
            <a:pPr algn="just"/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endParaRPr lang="es-SV" sz="1600" dirty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Número de </a:t>
            </a:r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Trabajadores/as:5</a:t>
            </a:r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Mujeres:3</a:t>
            </a:r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Hombres:2</a:t>
            </a:r>
            <a:endParaRPr lang="es-SV" sz="1600" dirty="0">
              <a:solidFill>
                <a:srgbClr val="23537F"/>
              </a:solidFill>
              <a:latin typeface="Calibri Light" panose="020F0302020204030204" pitchFamily="34" charset="0"/>
            </a:endParaRP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2934812"/>
            <a:ext cx="12128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 bwMode="auto">
          <a:xfrm>
            <a:off x="8365772" y="6185790"/>
            <a:ext cx="569744" cy="310958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5946039" y="3221314"/>
            <a:ext cx="400756" cy="231679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3276764" y="6225429"/>
            <a:ext cx="400756" cy="231679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8 CuadroTexto"/>
          <p:cNvSpPr txBox="1">
            <a:spLocks noChangeArrowheads="1"/>
          </p:cNvSpPr>
          <p:nvPr/>
        </p:nvSpPr>
        <p:spPr bwMode="auto">
          <a:xfrm>
            <a:off x="7464425" y="7664450"/>
            <a:ext cx="1101725" cy="81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SV" altLang="es-SV" sz="4723" b="1" dirty="0" smtClean="0">
                <a:sym typeface="Wingdings" panose="05000000000000000000" pitchFamily="2" charset="2"/>
                <a:hlinkClick r:id="rId4" action="ppaction://hlinksldjump"/>
              </a:rPr>
              <a:t></a:t>
            </a:r>
            <a:endParaRPr lang="es-SV" altLang="es-SV" sz="4723" b="1" dirty="0"/>
          </a:p>
        </p:txBody>
      </p:sp>
      <p:pic>
        <p:nvPicPr>
          <p:cNvPr id="26627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46088"/>
            <a:ext cx="9159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63" y="350838"/>
            <a:ext cx="9366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2836863" y="539750"/>
            <a:ext cx="10201275" cy="7524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  <p:pic>
        <p:nvPicPr>
          <p:cNvPr id="26630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732" y="2537184"/>
            <a:ext cx="8070133" cy="428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611848" y="1879182"/>
            <a:ext cx="5228324" cy="2800767"/>
          </a:xfrm>
          <a:prstGeom prst="rect">
            <a:avLst/>
          </a:prstGeom>
          <a:noFill/>
          <a:ln>
            <a:solidFill>
              <a:srgbClr val="23537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Función: Identificar oportunidades en el mercado para el desarrollo de la marca, la creación e implementación de estrategias que permitan informar, persuadir, fidelizar clientes y definir estrategias de mercadeo para promover y detectar las necesidades del entorno a fin de considerar la satisfacción de las mismas.</a:t>
            </a:r>
          </a:p>
          <a:p>
            <a:pPr algn="just"/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endParaRPr lang="es-SV" sz="1600" dirty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Número de Trabajadores/as:4</a:t>
            </a:r>
          </a:p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Mujeres:4</a:t>
            </a:r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Hombres:</a:t>
            </a:r>
            <a:endParaRPr lang="es-SV" sz="1600" dirty="0">
              <a:solidFill>
                <a:srgbClr val="23537F"/>
              </a:solidFill>
              <a:latin typeface="Calibri Light" panose="020F0302020204030204" pitchFamily="34" charset="0"/>
            </a:endParaRP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002546"/>
            <a:ext cx="12128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 bwMode="auto">
          <a:xfrm>
            <a:off x="8038549" y="6134817"/>
            <a:ext cx="400756" cy="231679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3398479" y="6134818"/>
            <a:ext cx="400756" cy="231679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5713420" y="3440743"/>
            <a:ext cx="400756" cy="231679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8 CuadroTexto"/>
          <p:cNvSpPr txBox="1">
            <a:spLocks noChangeArrowheads="1"/>
          </p:cNvSpPr>
          <p:nvPr/>
        </p:nvSpPr>
        <p:spPr bwMode="auto">
          <a:xfrm>
            <a:off x="7464425" y="7664450"/>
            <a:ext cx="1101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SV" altLang="es-SV" sz="4723" b="1" dirty="0">
                <a:sym typeface="Wingdings" panose="05000000000000000000" pitchFamily="2" charset="2"/>
                <a:hlinkClick r:id="rId4" action="ppaction://hlinksldjump"/>
              </a:rPr>
              <a:t></a:t>
            </a:r>
            <a:endParaRPr lang="es-SV" altLang="es-SV" sz="4723" b="1" dirty="0"/>
          </a:p>
        </p:txBody>
      </p:sp>
      <p:pic>
        <p:nvPicPr>
          <p:cNvPr id="27651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46088"/>
            <a:ext cx="9159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63" y="350838"/>
            <a:ext cx="9366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2836863" y="539750"/>
            <a:ext cx="10201275" cy="7524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  <p:pic>
        <p:nvPicPr>
          <p:cNvPr id="27654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12" y="2591718"/>
            <a:ext cx="9374604" cy="450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413250" y="2861704"/>
            <a:ext cx="4896544" cy="1815882"/>
          </a:xfrm>
          <a:prstGeom prst="rect">
            <a:avLst/>
          </a:prstGeom>
          <a:noFill/>
          <a:ln>
            <a:solidFill>
              <a:srgbClr val="23537F"/>
            </a:solidFill>
          </a:ln>
        </p:spPr>
        <p:txBody>
          <a:bodyPr wrap="square" rtlCol="0">
            <a:spAutoFit/>
          </a:bodyPr>
          <a:lstStyle/>
          <a:p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Función: Desarrollar, </a:t>
            </a:r>
            <a:r>
              <a:rPr lang="es-SV" sz="1600" dirty="0">
                <a:solidFill>
                  <a:srgbClr val="23537F"/>
                </a:solidFill>
                <a:latin typeface="Calibri Light" panose="020F0302020204030204" pitchFamily="34" charset="0"/>
              </a:rPr>
              <a:t>maximizar y eficientizar los recursos en el manejo del transporte, control de inventario y la cadena abastecimiento.</a:t>
            </a:r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endParaRPr lang="es-SV" sz="1600" dirty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Número de </a:t>
            </a:r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Trabajadores/as:12</a:t>
            </a:r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Mujeres.2</a:t>
            </a:r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Hombres: </a:t>
            </a:r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10</a:t>
            </a:r>
            <a:endParaRPr lang="es-SV" sz="1600" dirty="0">
              <a:solidFill>
                <a:srgbClr val="23537F"/>
              </a:solidFill>
              <a:latin typeface="Calibri Light" panose="020F0302020204030204" pitchFamily="34" charset="0"/>
            </a:endParaRP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4425" y="3248785"/>
            <a:ext cx="151216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 bwMode="auto">
          <a:xfrm>
            <a:off x="10686136" y="6149229"/>
            <a:ext cx="400756" cy="347518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13832060" y="6380908"/>
            <a:ext cx="400756" cy="231679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7536744" y="6292473"/>
            <a:ext cx="400756" cy="231679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10693633" y="3537966"/>
            <a:ext cx="400756" cy="231679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8638"/>
            <a:ext cx="91757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338" y="431800"/>
            <a:ext cx="93662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 Título"/>
          <p:cNvSpPr txBox="1">
            <a:spLocks/>
          </p:cNvSpPr>
          <p:nvPr/>
        </p:nvSpPr>
        <p:spPr>
          <a:xfrm>
            <a:off x="2909888" y="622300"/>
            <a:ext cx="10199687" cy="7508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302668" y="2087662"/>
            <a:ext cx="5370686" cy="2554545"/>
          </a:xfrm>
          <a:prstGeom prst="rect">
            <a:avLst/>
          </a:prstGeom>
          <a:noFill/>
          <a:ln>
            <a:solidFill>
              <a:srgbClr val="23537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Función: Supervisar las actividades relacionadas al mantenimiento preventivo, control, operación y llenado de cilindros, control y etiquetado, así como llevar el control del CEFAFA con las buenas prácticas ante la DNM, de etiquetado, trazabilidad.</a:t>
            </a:r>
          </a:p>
          <a:p>
            <a:pPr algn="just"/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endParaRPr lang="es-SV" sz="1600" dirty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Número de </a:t>
            </a:r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Trabajadores/as:8</a:t>
            </a:r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Mujeres:3</a:t>
            </a:r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Hombres:5</a:t>
            </a:r>
            <a:endParaRPr lang="es-SV" sz="1600" dirty="0">
              <a:solidFill>
                <a:srgbClr val="23537F"/>
              </a:solidFill>
              <a:latin typeface="Calibri Light" panose="020F0302020204030204" pitchFamily="34" charset="0"/>
            </a:endParaRP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230" y="2620866"/>
            <a:ext cx="1517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599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SV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354" y="2072429"/>
            <a:ext cx="8892669" cy="477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617435" y="7344246"/>
            <a:ext cx="819455" cy="819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SV" altLang="es-SV" sz="4723" b="1" dirty="0" smtClean="0">
                <a:solidFill>
                  <a:srgbClr val="000000"/>
                </a:solidFill>
                <a:sym typeface="Wingdings" panose="05000000000000000000" pitchFamily="2" charset="2"/>
                <a:hlinkClick r:id="rId8" action="ppaction://hlinksldjump"/>
              </a:rPr>
              <a:t></a:t>
            </a:r>
            <a:endParaRPr lang="es-SV" altLang="es-SV" sz="4723" b="1" dirty="0">
              <a:solidFill>
                <a:srgbClr val="00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801281" y="4868580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altLang="es-MX" dirty="0">
                <a:solidFill>
                  <a:srgbClr val="000000"/>
                </a:solidFill>
                <a:hlinkClick r:id="rId9" action="ppaction://hlinksldjump"/>
              </a:rPr>
              <a:t>☼</a:t>
            </a:r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8638"/>
            <a:ext cx="91757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338" y="431800"/>
            <a:ext cx="93662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 Título"/>
          <p:cNvSpPr txBox="1">
            <a:spLocks/>
          </p:cNvSpPr>
          <p:nvPr/>
        </p:nvSpPr>
        <p:spPr>
          <a:xfrm>
            <a:off x="2909888" y="622300"/>
            <a:ext cx="10199687" cy="7508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  <p:sp>
        <p:nvSpPr>
          <p:cNvPr id="7" name="8 CuadroTexto"/>
          <p:cNvSpPr txBox="1">
            <a:spLocks noChangeArrowheads="1"/>
          </p:cNvSpPr>
          <p:nvPr/>
        </p:nvSpPr>
        <p:spPr bwMode="auto">
          <a:xfrm>
            <a:off x="7464425" y="7664450"/>
            <a:ext cx="1101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SV" altLang="es-SV" sz="4723" b="1" dirty="0">
                <a:sym typeface="Wingdings" panose="05000000000000000000" pitchFamily="2" charset="2"/>
                <a:hlinkClick r:id="rId6" action="ppaction://hlinksldjump"/>
              </a:rPr>
              <a:t></a:t>
            </a:r>
            <a:endParaRPr lang="es-SV" altLang="es-SV" sz="4723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5245170" y="5292328"/>
            <a:ext cx="5276713" cy="1569660"/>
          </a:xfrm>
          <a:prstGeom prst="rect">
            <a:avLst/>
          </a:prstGeom>
          <a:noFill/>
          <a:ln>
            <a:solidFill>
              <a:srgbClr val="23537F"/>
            </a:solidFill>
          </a:ln>
        </p:spPr>
        <p:txBody>
          <a:bodyPr wrap="square" rtlCol="0">
            <a:spAutoFit/>
          </a:bodyPr>
          <a:lstStyle/>
          <a:p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Función: Producir </a:t>
            </a:r>
            <a:r>
              <a:rPr lang="es-SV" sz="1600" dirty="0">
                <a:solidFill>
                  <a:srgbClr val="23537F"/>
                </a:solidFill>
                <a:latin typeface="Calibri Light" panose="020F0302020204030204" pitchFamily="34" charset="0"/>
              </a:rPr>
              <a:t>gases médicos de alta calidad a fin de proporcionar un mayor apoyo al Sistema de Sanidad Militar.</a:t>
            </a:r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endParaRPr lang="es-SV" sz="1600" dirty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Número de </a:t>
            </a:r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Trabajadores:5</a:t>
            </a:r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Mujeres:0</a:t>
            </a:r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Hombres:5</a:t>
            </a:r>
            <a:endParaRPr lang="es-SV" sz="1600" dirty="0">
              <a:solidFill>
                <a:srgbClr val="23537F"/>
              </a:solidFill>
              <a:latin typeface="Calibri Light" panose="020F0302020204030204" pitchFamily="34" charset="0"/>
            </a:endParaRP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63472" y="4094225"/>
            <a:ext cx="1348059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13" y="2087662"/>
            <a:ext cx="3654400" cy="160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8 CuadroTexto"/>
          <p:cNvSpPr txBox="1">
            <a:spLocks noChangeArrowheads="1"/>
          </p:cNvSpPr>
          <p:nvPr/>
        </p:nvSpPr>
        <p:spPr bwMode="auto">
          <a:xfrm>
            <a:off x="7646988" y="7943850"/>
            <a:ext cx="811212" cy="81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SV" altLang="es-SV" sz="4723" b="1" dirty="0" smtClean="0">
                <a:sym typeface="Wingdings" panose="05000000000000000000" pitchFamily="2" charset="2"/>
                <a:hlinkClick r:id="rId4" action="ppaction://hlinksldjump"/>
              </a:rPr>
              <a:t></a:t>
            </a:r>
            <a:endParaRPr lang="es-SV" altLang="es-SV" sz="4723" b="1" dirty="0"/>
          </a:p>
        </p:txBody>
      </p:sp>
      <p:pic>
        <p:nvPicPr>
          <p:cNvPr id="4099" name="Picture 2" descr="C:\Users\OFICIAL CEFAFA\Desktop\escudo-de-el-salvador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792163"/>
            <a:ext cx="9159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388" y="698500"/>
            <a:ext cx="93662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3175000" y="1114425"/>
            <a:ext cx="10201275" cy="7524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  <p:pic>
        <p:nvPicPr>
          <p:cNvPr id="410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157" y="3167063"/>
            <a:ext cx="7656512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4 CuadroTexto"/>
          <p:cNvSpPr txBox="1">
            <a:spLocks noChangeArrowheads="1"/>
          </p:cNvSpPr>
          <p:nvPr/>
        </p:nvSpPr>
        <p:spPr bwMode="auto">
          <a:xfrm>
            <a:off x="4281488" y="7362825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SV" altLang="es-SV"/>
          </a:p>
        </p:txBody>
      </p:sp>
      <p:sp>
        <p:nvSpPr>
          <p:cNvPr id="4104" name="10 CuadroTexto"/>
          <p:cNvSpPr txBox="1">
            <a:spLocks noChangeArrowheads="1"/>
          </p:cNvSpPr>
          <p:nvPr/>
        </p:nvSpPr>
        <p:spPr bwMode="auto">
          <a:xfrm>
            <a:off x="1518692" y="6578551"/>
            <a:ext cx="4897437" cy="2308324"/>
          </a:xfrm>
          <a:prstGeom prst="rect">
            <a:avLst/>
          </a:prstGeom>
          <a:noFill/>
          <a:ln w="9525">
            <a:solidFill>
              <a:srgbClr val="2353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/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Función: Es </a:t>
            </a:r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el órgano de ejecución del CEFAFA y están a su cargo las funciones administrativas y financieras, orientadas al cumplimiento de los objetivos fijados en la ley. Las gerencias de área son el soporte especializado para la Gestión de las  funciones operativas del CEFAFA.</a:t>
            </a:r>
          </a:p>
          <a:p>
            <a:pPr algn="just"/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Número de </a:t>
            </a:r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Trabajadores/as: </a:t>
            </a:r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20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Mujeres</a:t>
            </a:r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: 11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Hombres: </a:t>
            </a:r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9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</p:txBody>
      </p:sp>
      <p:sp>
        <p:nvSpPr>
          <p:cNvPr id="4105" name="28 CuadroTexto"/>
          <p:cNvSpPr txBox="1">
            <a:spLocks noChangeArrowheads="1"/>
          </p:cNvSpPr>
          <p:nvPr/>
        </p:nvSpPr>
        <p:spPr bwMode="auto">
          <a:xfrm>
            <a:off x="9727604" y="1800890"/>
            <a:ext cx="5226522" cy="2554545"/>
          </a:xfrm>
          <a:prstGeom prst="rect">
            <a:avLst/>
          </a:prstGeom>
          <a:noFill/>
          <a:ln w="9525">
            <a:solidFill>
              <a:srgbClr val="2353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Autoridad Máxima del CEFAFA, quienes ejercen la dirección de la Institución, el Consejo Directivo está formado por :</a:t>
            </a: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Un Director Presidente</a:t>
            </a: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Un Director Vicepresidente</a:t>
            </a: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Un Director Secretario</a:t>
            </a: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Dos Directores Vocales </a:t>
            </a:r>
          </a:p>
          <a:p>
            <a:pPr algn="just"/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Número de Integrantes: </a:t>
            </a:r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5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Mujeres;0</a:t>
            </a: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Hombres:5</a:t>
            </a:r>
          </a:p>
        </p:txBody>
      </p:sp>
      <p:sp>
        <p:nvSpPr>
          <p:cNvPr id="59" name="58 Flecha doblada"/>
          <p:cNvSpPr/>
          <p:nvPr/>
        </p:nvSpPr>
        <p:spPr bwMode="auto">
          <a:xfrm>
            <a:off x="8537219" y="2530525"/>
            <a:ext cx="830263" cy="495300"/>
          </a:xfrm>
          <a:prstGeom prst="bentArrow">
            <a:avLst/>
          </a:prstGeom>
          <a:noFill/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s-SV"/>
          </a:p>
        </p:txBody>
      </p:sp>
      <p:pic>
        <p:nvPicPr>
          <p:cNvPr id="410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7056438"/>
            <a:ext cx="10556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8" name="60 CuadroTexto"/>
          <p:cNvSpPr txBox="1">
            <a:spLocks noChangeArrowheads="1"/>
          </p:cNvSpPr>
          <p:nvPr/>
        </p:nvSpPr>
        <p:spPr bwMode="auto">
          <a:xfrm>
            <a:off x="222250" y="1871663"/>
            <a:ext cx="5545138" cy="2308324"/>
          </a:xfrm>
          <a:prstGeom prst="rect">
            <a:avLst/>
          </a:prstGeom>
          <a:solidFill>
            <a:srgbClr val="23537F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SV" altLang="es-SV" sz="1600" dirty="0" smtClean="0">
                <a:solidFill>
                  <a:schemeClr val="bg1"/>
                </a:solidFill>
                <a:latin typeface="Calibri Light" pitchFamily="34" charset="0"/>
              </a:rPr>
              <a:t>Función: Ejercer </a:t>
            </a:r>
            <a:r>
              <a:rPr lang="es-SV" altLang="es-SV" sz="1600" dirty="0">
                <a:solidFill>
                  <a:schemeClr val="bg1"/>
                </a:solidFill>
                <a:latin typeface="Calibri Light" pitchFamily="34" charset="0"/>
              </a:rPr>
              <a:t>control interno y efectuar recomendaciones que mejoren los procesos administrativos y financieros del CEFAFA, con el fin de mantener la economía, eficiencia y eficacia en el uso de los recursos, asegurando el cumplimiento de los aspectos legales que regulan el funcionamiento de la institución.</a:t>
            </a:r>
          </a:p>
          <a:p>
            <a:endParaRPr lang="es-SV" altLang="es-SV" sz="1600" dirty="0">
              <a:solidFill>
                <a:schemeClr val="bg1"/>
              </a:solidFill>
              <a:latin typeface="Calibri Light" pitchFamily="34" charset="0"/>
            </a:endParaRPr>
          </a:p>
          <a:p>
            <a:r>
              <a:rPr lang="es-SV" altLang="es-SV" sz="1600" dirty="0">
                <a:solidFill>
                  <a:schemeClr val="bg1"/>
                </a:solidFill>
                <a:latin typeface="Calibri Light" pitchFamily="34" charset="0"/>
              </a:rPr>
              <a:t>Número de </a:t>
            </a:r>
            <a:r>
              <a:rPr lang="es-SV" altLang="es-SV" sz="1600" dirty="0" smtClean="0">
                <a:solidFill>
                  <a:schemeClr val="bg1"/>
                </a:solidFill>
                <a:latin typeface="Calibri Light" pitchFamily="34" charset="0"/>
              </a:rPr>
              <a:t>Trabajadores/as: </a:t>
            </a:r>
            <a:r>
              <a:rPr lang="es-SV" altLang="es-SV" sz="1600" dirty="0">
                <a:solidFill>
                  <a:schemeClr val="bg1"/>
                </a:solidFill>
                <a:latin typeface="Calibri Light" pitchFamily="34" charset="0"/>
              </a:rPr>
              <a:t>4</a:t>
            </a:r>
            <a:endParaRPr lang="es-SV" altLang="es-SV" sz="1600" dirty="0">
              <a:solidFill>
                <a:schemeClr val="bg1"/>
              </a:solidFill>
              <a:latin typeface="Calibri Light" pitchFamily="34" charset="0"/>
            </a:endParaRPr>
          </a:p>
          <a:p>
            <a:r>
              <a:rPr lang="es-SV" altLang="es-SV" sz="1600" dirty="0">
                <a:solidFill>
                  <a:schemeClr val="bg1"/>
                </a:solidFill>
                <a:latin typeface="Calibri Light" pitchFamily="34" charset="0"/>
              </a:rPr>
              <a:t>Mujeres: </a:t>
            </a:r>
            <a:r>
              <a:rPr lang="es-SV" altLang="es-SV" sz="1600" dirty="0" smtClean="0">
                <a:solidFill>
                  <a:schemeClr val="bg1"/>
                </a:solidFill>
                <a:latin typeface="Calibri Light" pitchFamily="34" charset="0"/>
              </a:rPr>
              <a:t>3</a:t>
            </a:r>
            <a:endParaRPr lang="es-SV" altLang="es-SV" sz="1600" dirty="0">
              <a:solidFill>
                <a:schemeClr val="bg1"/>
              </a:solidFill>
              <a:latin typeface="Calibri Light" pitchFamily="34" charset="0"/>
            </a:endParaRPr>
          </a:p>
          <a:p>
            <a:r>
              <a:rPr lang="es-SV" altLang="es-SV" sz="1600" dirty="0">
                <a:solidFill>
                  <a:schemeClr val="bg1"/>
                </a:solidFill>
                <a:latin typeface="Calibri Light" pitchFamily="34" charset="0"/>
              </a:rPr>
              <a:t>Hombres; 1</a:t>
            </a:r>
          </a:p>
        </p:txBody>
      </p:sp>
      <p:pic>
        <p:nvPicPr>
          <p:cNvPr id="410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4269105"/>
            <a:ext cx="661987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0" name="62 CuadroTexto"/>
          <p:cNvSpPr txBox="1">
            <a:spLocks noChangeArrowheads="1"/>
          </p:cNvSpPr>
          <p:nvPr/>
        </p:nvSpPr>
        <p:spPr bwMode="auto">
          <a:xfrm>
            <a:off x="10375900" y="6911975"/>
            <a:ext cx="4176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SV" altLang="es-SV"/>
          </a:p>
        </p:txBody>
      </p:sp>
      <p:sp>
        <p:nvSpPr>
          <p:cNvPr id="2" name="1 CuadroTexto"/>
          <p:cNvSpPr txBox="1"/>
          <p:nvPr/>
        </p:nvSpPr>
        <p:spPr>
          <a:xfrm>
            <a:off x="10231660" y="6271608"/>
            <a:ext cx="4218410" cy="1569660"/>
          </a:xfrm>
          <a:prstGeom prst="rect">
            <a:avLst/>
          </a:prstGeom>
          <a:solidFill>
            <a:srgbClr val="23537F"/>
          </a:solidFill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r>
              <a:rPr lang="es-SV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Función: Profesional que presta el servicio de asesoramiento, en la materia propia de su especialidad,.</a:t>
            </a:r>
          </a:p>
          <a:p>
            <a:endParaRPr lang="es-SV" sz="16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s-SV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Número de Trabajadores/as: 0</a:t>
            </a:r>
          </a:p>
          <a:p>
            <a:r>
              <a:rPr lang="es-SV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En Proceso de Contratación </a:t>
            </a:r>
            <a:endParaRPr lang="es-SV" sz="1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609392" y="5130133"/>
            <a:ext cx="1054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 bwMode="auto">
          <a:xfrm>
            <a:off x="10375900" y="5018920"/>
            <a:ext cx="359816" cy="17102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3 Rectángulo"/>
          <p:cNvSpPr/>
          <p:nvPr/>
        </p:nvSpPr>
        <p:spPr bwMode="auto">
          <a:xfrm>
            <a:off x="5374481" y="5018920"/>
            <a:ext cx="261938" cy="18566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7921625" y="3699625"/>
            <a:ext cx="261938" cy="1856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19 Rectángulo"/>
          <p:cNvSpPr/>
          <p:nvPr/>
        </p:nvSpPr>
        <p:spPr bwMode="auto">
          <a:xfrm>
            <a:off x="7903889" y="6578551"/>
            <a:ext cx="261938" cy="1856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r="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757" y="2045321"/>
            <a:ext cx="11852275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446088"/>
            <a:ext cx="91598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175" y="350838"/>
            <a:ext cx="93503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2878138" y="539750"/>
            <a:ext cx="10199687" cy="7524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  <p:sp>
        <p:nvSpPr>
          <p:cNvPr id="5128" name="CuadroTexto 1"/>
          <p:cNvSpPr txBox="1">
            <a:spLocks noChangeArrowheads="1"/>
          </p:cNvSpPr>
          <p:nvPr/>
        </p:nvSpPr>
        <p:spPr bwMode="auto">
          <a:xfrm>
            <a:off x="4695825" y="3167063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altLang="es-MX" dirty="0">
                <a:hlinkClick r:id="rId7" action="ppaction://hlinksldjump"/>
              </a:rPr>
              <a:t>☼</a:t>
            </a:r>
            <a:endParaRPr lang="es-MX" altLang="es-MX" dirty="0"/>
          </a:p>
        </p:txBody>
      </p:sp>
      <p:sp>
        <p:nvSpPr>
          <p:cNvPr id="5129" name="CuadroTexto 8"/>
          <p:cNvSpPr txBox="1">
            <a:spLocks noChangeArrowheads="1"/>
          </p:cNvSpPr>
          <p:nvPr/>
        </p:nvSpPr>
        <p:spPr bwMode="auto">
          <a:xfrm>
            <a:off x="4686300" y="4103688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altLang="es-MX" dirty="0">
                <a:hlinkClick r:id="rId8" action="ppaction://hlinksldjump"/>
              </a:rPr>
              <a:t>☼</a:t>
            </a:r>
            <a:endParaRPr lang="es-MX" altLang="es-MX" dirty="0"/>
          </a:p>
        </p:txBody>
      </p:sp>
      <p:sp>
        <p:nvSpPr>
          <p:cNvPr id="5130" name="CuadroTexto 9"/>
          <p:cNvSpPr txBox="1">
            <a:spLocks noChangeArrowheads="1"/>
          </p:cNvSpPr>
          <p:nvPr/>
        </p:nvSpPr>
        <p:spPr bwMode="auto">
          <a:xfrm>
            <a:off x="10807700" y="403225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altLang="es-MX">
                <a:hlinkClick r:id="rId9" action="ppaction://hlinksldjump"/>
              </a:rPr>
              <a:t>☼</a:t>
            </a:r>
            <a:endParaRPr lang="es-MX" altLang="es-MX"/>
          </a:p>
        </p:txBody>
      </p:sp>
      <p:sp>
        <p:nvSpPr>
          <p:cNvPr id="5131" name="CuadroTexto 10"/>
          <p:cNvSpPr txBox="1">
            <a:spLocks noChangeArrowheads="1"/>
          </p:cNvSpPr>
          <p:nvPr/>
        </p:nvSpPr>
        <p:spPr bwMode="auto">
          <a:xfrm>
            <a:off x="10807700" y="5102225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altLang="es-MX">
                <a:hlinkClick r:id="rId10" action="ppaction://hlinksldjump"/>
              </a:rPr>
              <a:t>☼</a:t>
            </a:r>
            <a:endParaRPr lang="es-MX" altLang="es-MX"/>
          </a:p>
        </p:txBody>
      </p:sp>
      <p:sp>
        <p:nvSpPr>
          <p:cNvPr id="5132" name="CuadroTexto 8"/>
          <p:cNvSpPr txBox="1">
            <a:spLocks noChangeArrowheads="1"/>
          </p:cNvSpPr>
          <p:nvPr/>
        </p:nvSpPr>
        <p:spPr bwMode="auto">
          <a:xfrm>
            <a:off x="4686300" y="5173663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altLang="es-MX">
                <a:hlinkClick r:id="rId11" action="ppaction://hlinksldjump"/>
              </a:rPr>
              <a:t>☼</a:t>
            </a:r>
            <a:endParaRPr lang="es-MX" altLang="es-MX"/>
          </a:p>
        </p:txBody>
      </p:sp>
      <p:pic>
        <p:nvPicPr>
          <p:cNvPr id="1026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881" y="3167061"/>
            <a:ext cx="50006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99" y="7659679"/>
            <a:ext cx="1343980" cy="140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 bwMode="auto">
          <a:xfrm>
            <a:off x="5941219" y="3492904"/>
            <a:ext cx="261938" cy="16787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5942880" y="4572543"/>
            <a:ext cx="261938" cy="18566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9871620" y="5568950"/>
            <a:ext cx="261938" cy="18566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9855394" y="4566488"/>
            <a:ext cx="261938" cy="18566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5984081" y="5628520"/>
            <a:ext cx="261938" cy="18566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1 Rectángulo"/>
          <p:cNvSpPr/>
          <p:nvPr/>
        </p:nvSpPr>
        <p:spPr bwMode="auto">
          <a:xfrm>
            <a:off x="9871620" y="3413917"/>
            <a:ext cx="245712" cy="162922"/>
          </a:xfrm>
          <a:prstGeom prst="rect">
            <a:avLst/>
          </a:prstGeom>
          <a:solidFill>
            <a:srgbClr val="296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20 Rectángulo"/>
          <p:cNvSpPr/>
          <p:nvPr/>
        </p:nvSpPr>
        <p:spPr bwMode="auto">
          <a:xfrm>
            <a:off x="7847012" y="2375694"/>
            <a:ext cx="261938" cy="1856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21 Rectángulo"/>
          <p:cNvSpPr/>
          <p:nvPr/>
        </p:nvSpPr>
        <p:spPr bwMode="auto">
          <a:xfrm>
            <a:off x="12782809" y="6912198"/>
            <a:ext cx="261938" cy="1856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22 Rectángulo"/>
          <p:cNvSpPr/>
          <p:nvPr/>
        </p:nvSpPr>
        <p:spPr bwMode="auto">
          <a:xfrm>
            <a:off x="10303668" y="6951360"/>
            <a:ext cx="261938" cy="1856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23 Rectángulo"/>
          <p:cNvSpPr/>
          <p:nvPr/>
        </p:nvSpPr>
        <p:spPr bwMode="auto">
          <a:xfrm>
            <a:off x="7895925" y="7115755"/>
            <a:ext cx="261938" cy="1856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24 Rectángulo"/>
          <p:cNvSpPr/>
          <p:nvPr/>
        </p:nvSpPr>
        <p:spPr bwMode="auto">
          <a:xfrm>
            <a:off x="5479132" y="6969257"/>
            <a:ext cx="261938" cy="1856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25 Rectángulo"/>
          <p:cNvSpPr/>
          <p:nvPr/>
        </p:nvSpPr>
        <p:spPr bwMode="auto">
          <a:xfrm>
            <a:off x="3038475" y="6951360"/>
            <a:ext cx="261938" cy="1856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8 CuadroTexto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464425" y="7664450"/>
            <a:ext cx="1101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SV" altLang="es-SV" sz="4723" b="1" dirty="0">
                <a:sym typeface="Wingdings" panose="05000000000000000000" pitchFamily="2" charset="2"/>
                <a:hlinkClick r:id="rId4" action="ppaction://hlinksldjump"/>
              </a:rPr>
              <a:t></a:t>
            </a:r>
            <a:endParaRPr lang="es-SV" altLang="es-SV" sz="4723" b="1" dirty="0"/>
          </a:p>
        </p:txBody>
      </p:sp>
      <p:pic>
        <p:nvPicPr>
          <p:cNvPr id="6147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46088"/>
            <a:ext cx="9159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63" y="350838"/>
            <a:ext cx="9366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2836863" y="539750"/>
            <a:ext cx="10201275" cy="7524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  <p:pic>
        <p:nvPicPr>
          <p:cNvPr id="6150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79" y="3311798"/>
            <a:ext cx="9365809" cy="414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1 CuadroTexto"/>
          <p:cNvSpPr txBox="1">
            <a:spLocks noChangeArrowheads="1"/>
          </p:cNvSpPr>
          <p:nvPr/>
        </p:nvSpPr>
        <p:spPr bwMode="auto">
          <a:xfrm>
            <a:off x="9583588" y="2099057"/>
            <a:ext cx="4248472" cy="1815882"/>
          </a:xfrm>
          <a:prstGeom prst="rect">
            <a:avLst/>
          </a:prstGeom>
          <a:noFill/>
          <a:ln w="9525">
            <a:solidFill>
              <a:srgbClr val="2353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Función: Ejecutar </a:t>
            </a:r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los procesos relacionado con tecnología y sistemas de información alineados a la misión, visión y objetivos del CEFAFA.</a:t>
            </a:r>
          </a:p>
          <a:p>
            <a:pPr algn="just"/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Número de </a:t>
            </a:r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Trabajadores/as:8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Mujeres:0</a:t>
            </a: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Hombres: 8</a:t>
            </a:r>
          </a:p>
        </p:txBody>
      </p:sp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6" y="2702198"/>
            <a:ext cx="9509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 bwMode="auto">
          <a:xfrm>
            <a:off x="7557514" y="4103886"/>
            <a:ext cx="261938" cy="16787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10735716" y="6761375"/>
            <a:ext cx="417160" cy="251805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7557514" y="6929246"/>
            <a:ext cx="261938" cy="16787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4327004" y="6912198"/>
            <a:ext cx="261938" cy="16787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46088"/>
            <a:ext cx="9159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63" y="350838"/>
            <a:ext cx="9366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2836863" y="539750"/>
            <a:ext cx="10201275" cy="7524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  <p:sp>
        <p:nvSpPr>
          <p:cNvPr id="7" name="8 CuadroTexto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464425" y="7664450"/>
            <a:ext cx="1101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SV" altLang="es-SV" sz="4723" b="1" dirty="0">
                <a:sym typeface="Wingdings" panose="05000000000000000000" pitchFamily="2" charset="2"/>
                <a:hlinkClick r:id="rId6" action="ppaction://hlinksldjump"/>
              </a:rPr>
              <a:t></a:t>
            </a:r>
            <a:endParaRPr lang="es-SV" altLang="es-SV" sz="4723" b="1" dirty="0"/>
          </a:p>
        </p:txBody>
      </p:sp>
      <p:pic>
        <p:nvPicPr>
          <p:cNvPr id="7174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19" y="2981325"/>
            <a:ext cx="11752161" cy="385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172494"/>
            <a:ext cx="10795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2 CuadroTexto"/>
          <p:cNvSpPr txBox="1">
            <a:spLocks noChangeArrowheads="1"/>
          </p:cNvSpPr>
          <p:nvPr/>
        </p:nvSpPr>
        <p:spPr bwMode="auto">
          <a:xfrm>
            <a:off x="9545638" y="1693863"/>
            <a:ext cx="3854374" cy="1814512"/>
          </a:xfrm>
          <a:prstGeom prst="rect">
            <a:avLst/>
          </a:prstGeom>
          <a:noFill/>
          <a:ln w="9525">
            <a:solidFill>
              <a:srgbClr val="2353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Función: Verificar </a:t>
            </a:r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el cumplimiento del ordenamiento legal en cada una de las actividades del CEFAFA..</a:t>
            </a:r>
          </a:p>
          <a:p>
            <a:pPr algn="just"/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Número de </a:t>
            </a:r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Trabajadores/as: </a:t>
            </a:r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6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Mujeres: </a:t>
            </a:r>
            <a:r>
              <a:rPr lang="es-SV" altLang="es-SV" sz="1600" dirty="0" smtClean="0">
                <a:solidFill>
                  <a:srgbClr val="23537F"/>
                </a:solidFill>
                <a:latin typeface="Calibri Light" pitchFamily="34" charset="0"/>
              </a:rPr>
              <a:t>5</a:t>
            </a:r>
            <a:endParaRPr lang="es-SV" altLang="es-SV" sz="1600" dirty="0">
              <a:solidFill>
                <a:srgbClr val="23537F"/>
              </a:solidFill>
              <a:latin typeface="Calibri Light" pitchFamily="34" charset="0"/>
            </a:endParaRPr>
          </a:p>
          <a:p>
            <a:pPr algn="just"/>
            <a:r>
              <a:rPr lang="es-SV" altLang="es-SV" sz="1600" dirty="0">
                <a:solidFill>
                  <a:srgbClr val="23537F"/>
                </a:solidFill>
                <a:latin typeface="Calibri Light" pitchFamily="34" charset="0"/>
              </a:rPr>
              <a:t>Hombres: 1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3349993" y="6303815"/>
            <a:ext cx="261938" cy="16787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6198501" y="6316562"/>
            <a:ext cx="261938" cy="16787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7710191" y="3748562"/>
            <a:ext cx="261938" cy="16787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9414669" y="6316562"/>
            <a:ext cx="261938" cy="16787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12369006" y="6336134"/>
            <a:ext cx="261938" cy="16787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46088"/>
            <a:ext cx="9159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63" y="350838"/>
            <a:ext cx="9366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2836863" y="539750"/>
            <a:ext cx="10201275" cy="7524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  <p:sp>
        <p:nvSpPr>
          <p:cNvPr id="8" name="8 CuadroTexto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464425" y="7664450"/>
            <a:ext cx="1101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SV" altLang="es-SV" sz="4723" b="1" dirty="0">
                <a:sym typeface="Wingdings" panose="05000000000000000000" pitchFamily="2" charset="2"/>
                <a:hlinkClick r:id="rId6" action="ppaction://hlinksldjump"/>
              </a:rPr>
              <a:t></a:t>
            </a:r>
            <a:endParaRPr lang="es-SV" altLang="es-SV" sz="4723" b="1" dirty="0"/>
          </a:p>
        </p:txBody>
      </p:sp>
      <p:pic>
        <p:nvPicPr>
          <p:cNvPr id="8198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71" y="3154541"/>
            <a:ext cx="3759841" cy="41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151540" y="1831102"/>
            <a:ext cx="4392488" cy="2308324"/>
          </a:xfrm>
          <a:prstGeom prst="rect">
            <a:avLst/>
          </a:prstGeom>
          <a:noFill/>
          <a:ln>
            <a:solidFill>
              <a:srgbClr val="23537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Función</a:t>
            </a:r>
            <a:r>
              <a:rPr lang="es-SV" sz="1600" dirty="0">
                <a:solidFill>
                  <a:srgbClr val="23537F"/>
                </a:solidFill>
                <a:latin typeface="Calibri Light" panose="020F0302020204030204" pitchFamily="34" charset="0"/>
              </a:rPr>
              <a:t>:: Brindar asistencia y apoyo técnico al CEFAFA, en aspectos relacionados a la imagen y comunicaciones, orientado a asegurar una eficiente comunicación institucional integrada a nivel interno y externo</a:t>
            </a:r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endParaRPr lang="es-SV" sz="1600" dirty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Numero de Trabajadores/as:2</a:t>
            </a:r>
          </a:p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Mujeres:1</a:t>
            </a:r>
          </a:p>
          <a:p>
            <a:pPr algn="just"/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Hombres:1</a:t>
            </a:r>
            <a:endParaRPr lang="es-SV" sz="1600" dirty="0">
              <a:solidFill>
                <a:srgbClr val="23537F"/>
              </a:solidFill>
              <a:latin typeface="Calibri Light" panose="020F0302020204030204" pitchFamily="34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72" y="2159670"/>
            <a:ext cx="1138953" cy="75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 bwMode="auto">
          <a:xfrm>
            <a:off x="7045722" y="6396215"/>
            <a:ext cx="418703" cy="16787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7045722" y="4319910"/>
            <a:ext cx="261938" cy="239878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46088"/>
            <a:ext cx="9159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63" y="350838"/>
            <a:ext cx="9366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2836863" y="539750"/>
            <a:ext cx="10201275" cy="7524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  <p:sp>
        <p:nvSpPr>
          <p:cNvPr id="8" name="8 CuadroTexto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464425" y="7664450"/>
            <a:ext cx="1101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SV" altLang="es-SV" sz="4723" b="1" dirty="0">
                <a:sym typeface="Wingdings" panose="05000000000000000000" pitchFamily="2" charset="2"/>
                <a:hlinkClick r:id="rId6" action="ppaction://hlinksldjump"/>
              </a:rPr>
              <a:t></a:t>
            </a:r>
            <a:endParaRPr lang="es-SV" altLang="es-SV" sz="4723" b="1" dirty="0"/>
          </a:p>
        </p:txBody>
      </p:sp>
      <p:pic>
        <p:nvPicPr>
          <p:cNvPr id="922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453" y="2189803"/>
            <a:ext cx="3930059" cy="429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518692" y="2320070"/>
            <a:ext cx="4752528" cy="2062103"/>
          </a:xfrm>
          <a:prstGeom prst="rect">
            <a:avLst/>
          </a:prstGeom>
          <a:noFill/>
          <a:ln>
            <a:solidFill>
              <a:srgbClr val="23537F"/>
            </a:solidFill>
          </a:ln>
        </p:spPr>
        <p:txBody>
          <a:bodyPr wrap="square" rtlCol="0">
            <a:spAutoFit/>
          </a:bodyPr>
          <a:lstStyle/>
          <a:p>
            <a:r>
              <a:rPr lang="es-SV" sz="1600" dirty="0">
                <a:solidFill>
                  <a:srgbClr val="23537F"/>
                </a:solidFill>
                <a:latin typeface="Calibri Light" panose="020F0302020204030204" pitchFamily="34" charset="0"/>
              </a:rPr>
              <a:t>Función</a:t>
            </a:r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: Dirigir </a:t>
            </a:r>
            <a:r>
              <a:rPr lang="es-SV" sz="1600" dirty="0">
                <a:solidFill>
                  <a:srgbClr val="23537F"/>
                </a:solidFill>
                <a:latin typeface="Calibri Light" panose="020F0302020204030204" pitchFamily="34" charset="0"/>
              </a:rPr>
              <a:t>la elaboración, diseño y actualización permanente de los documentos que contienen la normativa institucional y procedimientos de conformidad al marco legal, con el propósito de contribuir a alcanzar los objetivos institucionales.</a:t>
            </a:r>
          </a:p>
          <a:p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Número de Trabajadores/as.1</a:t>
            </a:r>
          </a:p>
          <a:p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Mujeres:1</a:t>
            </a:r>
          </a:p>
          <a:p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Hombres:0</a:t>
            </a:r>
            <a:endParaRPr lang="es-SV" sz="1600" dirty="0">
              <a:solidFill>
                <a:srgbClr val="23537F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9439572" y="5844004"/>
            <a:ext cx="716795" cy="276105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9752524" y="3272422"/>
            <a:ext cx="409646" cy="157396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36" y="2991505"/>
            <a:ext cx="1193205" cy="56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FICIAL CEFAFA\Desktop\escudo-de-el-salvad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46088"/>
            <a:ext cx="9159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\\192.158.0.95\soutien1\OFICIAL\2015\DISEÑOS ABI\LOGOS\CEFAFA transparen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63" y="350838"/>
            <a:ext cx="9366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2836863" y="539750"/>
            <a:ext cx="10201275" cy="7524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SV" sz="249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FARMACÉUTICO DE LA FUERZA ARMADA</a:t>
            </a:r>
          </a:p>
        </p:txBody>
      </p:sp>
      <p:sp>
        <p:nvSpPr>
          <p:cNvPr id="7" name="8 CuadroTexto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464425" y="7664450"/>
            <a:ext cx="1101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SV" altLang="es-SV" sz="4723" b="1" dirty="0">
                <a:sym typeface="Wingdings" panose="05000000000000000000" pitchFamily="2" charset="2"/>
                <a:hlinkClick r:id="rId6" action="ppaction://hlinksldjump"/>
              </a:rPr>
              <a:t></a:t>
            </a:r>
            <a:endParaRPr lang="es-SV" altLang="es-SV" sz="4723" b="1" dirty="0"/>
          </a:p>
        </p:txBody>
      </p:sp>
      <p:pic>
        <p:nvPicPr>
          <p:cNvPr id="10246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48" y="3311798"/>
            <a:ext cx="11737304" cy="366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63700" y="2231677"/>
            <a:ext cx="4320480" cy="2554545"/>
          </a:xfrm>
          <a:prstGeom prst="rect">
            <a:avLst/>
          </a:prstGeom>
          <a:noFill/>
          <a:ln>
            <a:solidFill>
              <a:srgbClr val="23537F"/>
            </a:solidFill>
          </a:ln>
        </p:spPr>
        <p:txBody>
          <a:bodyPr wrap="square" rtlCol="0">
            <a:spAutoFit/>
          </a:bodyPr>
          <a:lstStyle/>
          <a:p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Función: Ejecutar </a:t>
            </a:r>
            <a:r>
              <a:rPr lang="es-SV" sz="1600" dirty="0">
                <a:solidFill>
                  <a:srgbClr val="23537F"/>
                </a:solidFill>
                <a:latin typeface="Calibri Light" panose="020F0302020204030204" pitchFamily="34" charset="0"/>
              </a:rPr>
              <a:t>el programa de rehabilitación y suplir las necesidades que demanden sus beneficiarios, para fortalecer la rehabilitación del personal activo, pensionado, personal con discapacidad de la Fuerza Armada y adscrito al programa de rehabilitación.</a:t>
            </a:r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endParaRPr lang="es-SV" sz="1600" dirty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Número de Trabajadores/as:18</a:t>
            </a:r>
          </a:p>
          <a:p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Mujeres:6</a:t>
            </a:r>
            <a:endParaRPr lang="es-SV" sz="1600" dirty="0" smtClean="0">
              <a:solidFill>
                <a:srgbClr val="23537F"/>
              </a:solidFill>
              <a:latin typeface="Calibri Light" panose="020F0302020204030204" pitchFamily="34" charset="0"/>
            </a:endParaRPr>
          </a:p>
          <a:p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Hombres: </a:t>
            </a:r>
            <a:r>
              <a:rPr lang="es-SV" sz="1600" dirty="0" smtClean="0">
                <a:solidFill>
                  <a:srgbClr val="23537F"/>
                </a:solidFill>
                <a:latin typeface="Calibri Light" panose="020F0302020204030204" pitchFamily="34" charset="0"/>
              </a:rPr>
              <a:t>12</a:t>
            </a:r>
            <a:endParaRPr lang="es-SV" sz="1600" dirty="0">
              <a:solidFill>
                <a:srgbClr val="23537F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4034" y="2461347"/>
            <a:ext cx="1096244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 bwMode="auto">
          <a:xfrm>
            <a:off x="7737475" y="4067010"/>
            <a:ext cx="261938" cy="16787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3364706" y="6358857"/>
            <a:ext cx="261938" cy="16787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6277518" y="6355457"/>
            <a:ext cx="261938" cy="167870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9223548" y="6420068"/>
            <a:ext cx="405954" cy="276105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12247884" y="6336133"/>
            <a:ext cx="383060" cy="360039"/>
          </a:xfrm>
          <a:prstGeom prst="rect">
            <a:avLst/>
          </a:prstGeom>
          <a:solidFill>
            <a:srgbClr val="2353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16112</TotalTime>
  <Words>1515</Words>
  <Application>Microsoft Office PowerPoint</Application>
  <PresentationFormat>Personalizado</PresentationFormat>
  <Paragraphs>262</Paragraphs>
  <Slides>29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CEFAFA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Analysis</dc:title>
  <dc:creator>CEFAFA</dc:creator>
  <cp:lastModifiedBy>Oficial de Informacion</cp:lastModifiedBy>
  <cp:revision>721</cp:revision>
  <cp:lastPrinted>2013-01-10T16:21:27Z</cp:lastPrinted>
  <dcterms:created xsi:type="dcterms:W3CDTF">2006-10-24T22:34:19Z</dcterms:created>
  <dcterms:modified xsi:type="dcterms:W3CDTF">2021-07-01T20:59:25Z</dcterms:modified>
</cp:coreProperties>
</file>