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/>
              <a:t>1.- </a:t>
            </a:r>
            <a:r>
              <a:rPr lang="es-SV" dirty="0" smtClean="0"/>
              <a:t>¿Usted </a:t>
            </a:r>
            <a:r>
              <a:rPr lang="es-SV" dirty="0"/>
              <a:t>conoce la finalidad con la que se le descuenta el 4% CEFAFA de su salario?</a:t>
            </a:r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039054514200058"/>
          <c:y val="0.21301504841405638"/>
          <c:w val="0.40578337068170256"/>
          <c:h val="0.7113165590249274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1.- Usted conoce la finalidad con la que se le descuenta el 4% CEFAFA de su salario?</c:v>
                </c:pt>
              </c:strCache>
            </c:strRef>
          </c:tx>
          <c:explosion val="25"/>
          <c:dPt>
            <c:idx val="1"/>
            <c:bubble3D val="0"/>
            <c:explosion val="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76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72087144575333517"/>
          <c:y val="0.51274639738099237"/>
          <c:w val="0.13596765502707797"/>
          <c:h val="7.263159326258319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2.- ¿Usted sabe los beneficios que se reciben gracias a el descuento de ese 4% ?</a:t>
            </a:r>
            <a:r>
              <a:rPr lang="es-SV" baseline="0" dirty="0" smtClean="0"/>
              <a:t> 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486905815343267"/>
          <c:y val="0.28868344097507259"/>
          <c:w val="0.40578337068170256"/>
          <c:h val="0.7113165590249274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2.- ¿Usted sabe los beneficios que se reciben gracias a el descuento de ese 4% ? </c:v>
                </c:pt>
              </c:strCache>
            </c:strRef>
          </c:tx>
          <c:explosion val="13"/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Hoja1!$A$2:$A$4</c:f>
              <c:strCache>
                <c:ptCount val="3"/>
                <c:pt idx="0">
                  <c:v>DESCUENTOS</c:v>
                </c:pt>
                <c:pt idx="1">
                  <c:v>COMPRA DE MEDICAMENTOS AL COSAM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20</c:v>
                </c:pt>
                <c:pt idx="1">
                  <c:v>60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9400036768474282"/>
          <c:y val="0.28246230890706547"/>
          <c:w val="0.24345196730144786"/>
          <c:h val="0.60908884482116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3.- ¿Sabe usted cual es la diferencia entre el 4% CEFAFA y el % de HM que se le descuenta? 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486905815343267"/>
          <c:y val="0.22326182493134336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13"/>
          <c:dPt>
            <c:idx val="0"/>
            <c:bubble3D val="0"/>
            <c:explosion val="0"/>
          </c:dPt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37</c:v>
                </c:pt>
                <c:pt idx="1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9400036768474282"/>
          <c:y val="0.28246230890706547"/>
          <c:w val="0.24345196730144786"/>
          <c:h val="0.60908884482116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4.- Qué</a:t>
            </a:r>
            <a:r>
              <a:rPr lang="es-SV" baseline="0" dirty="0" smtClean="0"/>
              <a:t> le gustaría saber específicamente del manejo del 4% CEFAFA?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456244105054393"/>
          <c:y val="0.22326182493134336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8"/>
          <c:dPt>
            <c:idx val="0"/>
            <c:bubble3D val="0"/>
          </c:dPt>
          <c:dPt>
            <c:idx val="1"/>
            <c:bubble3D val="0"/>
            <c:explosion val="6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Hoja1!$A$2:$A$4</c:f>
              <c:strCache>
                <c:ptCount val="3"/>
                <c:pt idx="0">
                  <c:v>EL DESTINO EXACTO DEL FONDO</c:v>
                </c:pt>
                <c:pt idx="1">
                  <c:v>TABLA DE DESCUENTOS SEGÚN SALARIO</c:v>
                </c:pt>
                <c:pt idx="2">
                  <c:v>SI EL MEDICAMENTO DONADO ES DE CALIDAD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52</c:v>
                </c:pt>
                <c:pt idx="1">
                  <c:v>5</c:v>
                </c:pt>
                <c:pt idx="2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9400036768474282"/>
          <c:y val="0.28246230890706547"/>
          <c:w val="0.24345196730144786"/>
          <c:h val="0.60908884482116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5.- ¿Ha</a:t>
            </a:r>
            <a:r>
              <a:rPr lang="es-SV" baseline="0" dirty="0" smtClean="0"/>
              <a:t> asistido alguna vez a la Rendición de Cuentas de CEFAFA?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560541502767977"/>
          <c:y val="0.2101775017225975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13"/>
          <c:dPt>
            <c:idx val="0"/>
            <c:bubble3D val="0"/>
            <c:explosion val="0"/>
          </c:dPt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22</c:v>
                </c:pt>
                <c:pt idx="1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8504334166187864"/>
          <c:y val="0.22489128678858372"/>
          <c:w val="0.28674425974529133"/>
          <c:h val="0.717537691092934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6.- ¿Porqué</a:t>
            </a:r>
            <a:r>
              <a:rPr lang="es-SV" baseline="0" dirty="0" smtClean="0"/>
              <a:t> medio le gustaría enterarse del manejo del fondo 4%?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560541502767977"/>
          <c:y val="0.2101775017225975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13"/>
          <c:dPt>
            <c:idx val="0"/>
            <c:bubble3D val="0"/>
            <c:explosion val="0"/>
          </c:dPt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CHARLAS EN UNIDADES MILITARES</c:v>
                </c:pt>
                <c:pt idx="1">
                  <c:v>REVISTA MILITAR</c:v>
                </c:pt>
                <c:pt idx="2">
                  <c:v>MENSAJE</c:v>
                </c:pt>
                <c:pt idx="3">
                  <c:v>REDES SOCIALES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35</c:v>
                </c:pt>
                <c:pt idx="1">
                  <c:v>7</c:v>
                </c:pt>
                <c:pt idx="2">
                  <c:v>21</c:v>
                </c:pt>
                <c:pt idx="3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75368178437123545"/>
          <c:y val="0.22489128678858372"/>
          <c:w val="0.24631821562876441"/>
          <c:h val="0.724898704672607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061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2910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9538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388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829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4445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5951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70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0461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576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967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5A023-783B-4C3C-AE1C-DF557B414C87}" type="datetimeFigureOut">
              <a:rPr lang="es-SV" smtClean="0"/>
              <a:t>28/08/2017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690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034009"/>
            <a:ext cx="7772400" cy="1470025"/>
          </a:xfrm>
        </p:spPr>
        <p:txBody>
          <a:bodyPr/>
          <a:lstStyle/>
          <a:p>
            <a:r>
              <a:rPr lang="es-SV" dirty="0" smtClean="0"/>
              <a:t>Encuestas a personal de Alta en la Fuerza </a:t>
            </a:r>
            <a:r>
              <a:rPr lang="es-SV" dirty="0" smtClean="0"/>
              <a:t>Armada 2017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1752600"/>
          </a:xfrm>
        </p:spPr>
        <p:txBody>
          <a:bodyPr/>
          <a:lstStyle/>
          <a:p>
            <a:r>
              <a:rPr lang="es-SV" dirty="0" smtClean="0"/>
              <a:t>Personal al que se le descuenta el </a:t>
            </a:r>
            <a:r>
              <a:rPr lang="es-SV" dirty="0" smtClean="0"/>
              <a:t>Fondo para apoyo al COSAM</a:t>
            </a:r>
            <a:endParaRPr lang="es-SV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03648" y="5063207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400" dirty="0" smtClean="0"/>
              <a:t>Muestra de </a:t>
            </a:r>
            <a:r>
              <a:rPr lang="es-SV" sz="2400" dirty="0" smtClean="0"/>
              <a:t>92 </a:t>
            </a:r>
            <a:r>
              <a:rPr lang="es-SV" sz="2400" dirty="0" smtClean="0"/>
              <a:t>personas al azar encuestadas en las diferentes Unidades Militares del país.</a:t>
            </a:r>
            <a:endParaRPr lang="es-SV" sz="2400" dirty="0"/>
          </a:p>
        </p:txBody>
      </p:sp>
      <p:pic>
        <p:nvPicPr>
          <p:cNvPr id="5" name="Picture 2" descr="\\192.158.0.95\soutien1\OFICIAL\2015\DISEÑOS ABI\LOGOS\logo1.2 grand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527" y="188640"/>
            <a:ext cx="1670561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8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991383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1043608" y="116632"/>
            <a:ext cx="6912768" cy="885452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CENTRO FARMACÉUTICO DE LA FUERZA ARMADA</a:t>
            </a:r>
          </a:p>
        </p:txBody>
      </p:sp>
    </p:spTree>
    <p:extLst>
      <p:ext uri="{BB962C8B-B14F-4D97-AF65-F5344CB8AC3E}">
        <p14:creationId xmlns:p14="http://schemas.microsoft.com/office/powerpoint/2010/main" val="13328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34379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1 Título"/>
          <p:cNvSpPr txBox="1">
            <a:spLocks/>
          </p:cNvSpPr>
          <p:nvPr/>
        </p:nvSpPr>
        <p:spPr>
          <a:xfrm>
            <a:off x="1043608" y="116632"/>
            <a:ext cx="6912768" cy="885452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CENTRO FARMACÉUTICO DE LA FUERZA ARMADA</a:t>
            </a:r>
          </a:p>
        </p:txBody>
      </p:sp>
    </p:spTree>
    <p:extLst>
      <p:ext uri="{BB962C8B-B14F-4D97-AF65-F5344CB8AC3E}">
        <p14:creationId xmlns:p14="http://schemas.microsoft.com/office/powerpoint/2010/main" val="77311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210774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1043608" y="116632"/>
            <a:ext cx="6912768" cy="885452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CENTRO FARMACÉUTICO DE LA FUERZA ARMADA</a:t>
            </a:r>
          </a:p>
        </p:txBody>
      </p:sp>
    </p:spTree>
    <p:extLst>
      <p:ext uri="{BB962C8B-B14F-4D97-AF65-F5344CB8AC3E}">
        <p14:creationId xmlns:p14="http://schemas.microsoft.com/office/powerpoint/2010/main" val="40524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765980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1043608" y="116632"/>
            <a:ext cx="6912768" cy="885452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CENTRO FARMACÉUTICO DE LA FUERZA ARMADA</a:t>
            </a:r>
          </a:p>
        </p:txBody>
      </p:sp>
    </p:spTree>
    <p:extLst>
      <p:ext uri="{BB962C8B-B14F-4D97-AF65-F5344CB8AC3E}">
        <p14:creationId xmlns:p14="http://schemas.microsoft.com/office/powerpoint/2010/main" val="323091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672011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1043608" y="116632"/>
            <a:ext cx="6912768" cy="885452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CENTRO FARMACÉUTICO DE LA FUERZA ARMADA</a:t>
            </a:r>
          </a:p>
        </p:txBody>
      </p:sp>
    </p:spTree>
    <p:extLst>
      <p:ext uri="{BB962C8B-B14F-4D97-AF65-F5344CB8AC3E}">
        <p14:creationId xmlns:p14="http://schemas.microsoft.com/office/powerpoint/2010/main" val="118864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132474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1043608" y="116632"/>
            <a:ext cx="6912768" cy="885452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CENTRO FARMACÉUTICO DE LA FUERZA ARMADA</a:t>
            </a:r>
          </a:p>
        </p:txBody>
      </p:sp>
    </p:spTree>
    <p:extLst>
      <p:ext uri="{BB962C8B-B14F-4D97-AF65-F5344CB8AC3E}">
        <p14:creationId xmlns:p14="http://schemas.microsoft.com/office/powerpoint/2010/main" val="2333074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180</Words>
  <Application>Microsoft Office PowerPoint</Application>
  <PresentationFormat>Presentación en pantalla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Encuestas a personal de Alta en la Fuerza Armada 2017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OFICIAL CEFAFA</dc:creator>
  <cp:lastModifiedBy>OFICIAL CEFAFA</cp:lastModifiedBy>
  <cp:revision>9</cp:revision>
  <dcterms:created xsi:type="dcterms:W3CDTF">2016-09-21T15:45:29Z</dcterms:created>
  <dcterms:modified xsi:type="dcterms:W3CDTF">2017-08-28T19:47:13Z</dcterms:modified>
</cp:coreProperties>
</file>