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SV" dirty="0"/>
              <a:t>1.- </a:t>
            </a:r>
            <a:r>
              <a:rPr lang="es-SV" dirty="0" smtClean="0"/>
              <a:t>¿Usted </a:t>
            </a:r>
            <a:r>
              <a:rPr lang="es-SV" dirty="0"/>
              <a:t>conoce la finalidad con la que se le descuenta el 4% CEFAFA de su salario?</a:t>
            </a:r>
          </a:p>
        </c:rich>
      </c:tx>
      <c:layout>
        <c:manualLayout>
          <c:xMode val="edge"/>
          <c:yMode val="edge"/>
          <c:x val="0.1230131476620978"/>
          <c:y val="5.33146205569952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039054514200058"/>
          <c:y val="0.21301504841405638"/>
          <c:w val="0.40578337068170256"/>
          <c:h val="0.7113165590249274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1.- Usted conoce la finalidad con la que se le descuenta el 4% CEFAFA de su salario?</c:v>
                </c:pt>
              </c:strCache>
            </c:strRef>
          </c:tx>
          <c:explosion val="25"/>
          <c:dPt>
            <c:idx val="1"/>
            <c:bubble3D val="0"/>
            <c:explosion val="0"/>
          </c:dPt>
          <c:dLbls>
            <c:txPr>
              <a:bodyPr/>
              <a:lstStyle/>
              <a:p>
                <a:pPr>
                  <a:defRPr sz="2400"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76</c:v>
                </c:pt>
                <c:pt idx="1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72087144575333517"/>
          <c:y val="0.51274639738099237"/>
          <c:w val="0.13596765502707797"/>
          <c:h val="7.2631593262583199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2.- ¿Usted sabe los beneficios que se reciben gracias a el descuento de ese 4% ?</a:t>
            </a:r>
            <a:r>
              <a:rPr lang="es-SV" baseline="0" dirty="0" smtClean="0"/>
              <a:t> </a:t>
            </a:r>
            <a:endParaRPr lang="es-SV" dirty="0"/>
          </a:p>
        </c:rich>
      </c:tx>
      <c:layout>
        <c:manualLayout>
          <c:xMode val="edge"/>
          <c:yMode val="edge"/>
          <c:x val="0.1230131476620978"/>
          <c:y val="5.33146205569952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486905815343267"/>
          <c:y val="0.28868344097507259"/>
          <c:w val="0.40578337068170256"/>
          <c:h val="0.7113165590249274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2.- ¿Usted sabe los beneficios que se reciben gracias a el descuento de ese 4% ? </c:v>
                </c:pt>
              </c:strCache>
            </c:strRef>
          </c:tx>
          <c:explosion val="13"/>
          <c:dPt>
            <c:idx val="1"/>
            <c:bubble3D val="0"/>
            <c:explosion val="10"/>
          </c:dPt>
          <c:dLbls>
            <c:txPr>
              <a:bodyPr/>
              <a:lstStyle/>
              <a:p>
                <a:pPr>
                  <a:defRPr sz="2400"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Hoja1!$A$2:$A$4</c:f>
              <c:strCache>
                <c:ptCount val="3"/>
                <c:pt idx="0">
                  <c:v>DESCUENTOS</c:v>
                </c:pt>
                <c:pt idx="1">
                  <c:v>COMPRA DE MEDICAMENTOS AL COSAM</c:v>
                </c:pt>
                <c:pt idx="2">
                  <c:v>NO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</c:v>
                </c:pt>
                <c:pt idx="1">
                  <c:v>70</c:v>
                </c:pt>
                <c:pt idx="2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69400036768474282"/>
          <c:y val="0.28246230890706547"/>
          <c:w val="0.24345196730144786"/>
          <c:h val="0.60908884482116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3.- ¿Sabe usted cual es la diferencia entre el 4% CEFAFA y el % de HM que se le descuenta? </a:t>
            </a:r>
            <a:endParaRPr lang="es-SV" dirty="0"/>
          </a:p>
        </c:rich>
      </c:tx>
      <c:layout>
        <c:manualLayout>
          <c:xMode val="edge"/>
          <c:yMode val="edge"/>
          <c:x val="0.1230131476620978"/>
          <c:y val="5.33146205569952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486905815343267"/>
          <c:y val="0.22326182493134336"/>
          <c:w val="0.44310431244363657"/>
          <c:h val="0.7767381750686566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3.- ¿Sabe usted cual es la diferencia entre el 4% CEFAFA y el % de HM que se le descuenta? </c:v>
                </c:pt>
              </c:strCache>
            </c:strRef>
          </c:tx>
          <c:explosion val="13"/>
          <c:dPt>
            <c:idx val="0"/>
            <c:bubble3D val="0"/>
            <c:explosion val="0"/>
          </c:dPt>
          <c:dPt>
            <c:idx val="1"/>
            <c:bubble3D val="0"/>
            <c:explosion val="10"/>
          </c:dPt>
          <c:dLbls>
            <c:txPr>
              <a:bodyPr/>
              <a:lstStyle/>
              <a:p>
                <a:pPr>
                  <a:defRPr sz="2400"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30</c:v>
                </c:pt>
                <c:pt idx="1">
                  <c:v>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69400036768474282"/>
          <c:y val="0.28246230890706547"/>
          <c:w val="0.24345196730144786"/>
          <c:h val="0.60908884482116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4.- Qué</a:t>
            </a:r>
            <a:r>
              <a:rPr lang="es-SV" baseline="0" dirty="0" smtClean="0"/>
              <a:t> le gustaría saber específicamente del manejo del 4% CEFAFA?</a:t>
            </a:r>
            <a:endParaRPr lang="es-SV" dirty="0"/>
          </a:p>
        </c:rich>
      </c:tx>
      <c:layout>
        <c:manualLayout>
          <c:xMode val="edge"/>
          <c:yMode val="edge"/>
          <c:x val="0.1230131476620978"/>
          <c:y val="5.33146205569952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5456244105054393"/>
          <c:y val="0.22326182493134336"/>
          <c:w val="0.44310431244363657"/>
          <c:h val="0.7767381750686566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3.- ¿Sabe usted cual es la diferencia entre el 4% CEFAFA y el % de HM que se le descuenta? </c:v>
                </c:pt>
              </c:strCache>
            </c:strRef>
          </c:tx>
          <c:explosion val="8"/>
          <c:dPt>
            <c:idx val="0"/>
            <c:bubble3D val="0"/>
          </c:dPt>
          <c:dPt>
            <c:idx val="1"/>
            <c:bubble3D val="0"/>
            <c:explosion val="6"/>
          </c:dPt>
          <c:dLbls>
            <c:txPr>
              <a:bodyPr/>
              <a:lstStyle/>
              <a:p>
                <a:pPr>
                  <a:defRPr sz="2400"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Hoja1!$A$2:$A$4</c:f>
              <c:strCache>
                <c:ptCount val="3"/>
                <c:pt idx="0">
                  <c:v>EL DESTINO EXACTO DEL FONDO</c:v>
                </c:pt>
                <c:pt idx="1">
                  <c:v>TABLA DE DESCUENTOS SEGÚN SALARIO</c:v>
                </c:pt>
                <c:pt idx="2">
                  <c:v>SI EL MEDICAMENTO DONADO ES DE CALIDAD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42</c:v>
                </c:pt>
                <c:pt idx="1">
                  <c:v>8</c:v>
                </c:pt>
                <c:pt idx="2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69400036768474282"/>
          <c:y val="0.28246230890706547"/>
          <c:w val="0.24345196730144786"/>
          <c:h val="0.60908884482116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5.- ¿Ha</a:t>
            </a:r>
            <a:r>
              <a:rPr lang="es-SV" baseline="0" dirty="0" smtClean="0"/>
              <a:t> asistido alguna vez a la Rendición de Cuentas de CEFAFA?</a:t>
            </a:r>
            <a:endParaRPr lang="es-SV" dirty="0"/>
          </a:p>
        </c:rich>
      </c:tx>
      <c:layout>
        <c:manualLayout>
          <c:xMode val="edge"/>
          <c:yMode val="edge"/>
          <c:x val="0.1230131476620978"/>
          <c:y val="5.33146205569952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560541502767977"/>
          <c:y val="0.2101775017225975"/>
          <c:w val="0.44310431244363657"/>
          <c:h val="0.7767381750686566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3.- ¿Sabe usted cual es la diferencia entre el 4% CEFAFA y el % de HM que se le descuenta? </c:v>
                </c:pt>
              </c:strCache>
            </c:strRef>
          </c:tx>
          <c:explosion val="13"/>
          <c:dPt>
            <c:idx val="0"/>
            <c:bubble3D val="0"/>
            <c:explosion val="0"/>
          </c:dPt>
          <c:dPt>
            <c:idx val="1"/>
            <c:bubble3D val="0"/>
            <c:explosion val="10"/>
          </c:dPt>
          <c:dLbls>
            <c:txPr>
              <a:bodyPr/>
              <a:lstStyle/>
              <a:p>
                <a:pPr>
                  <a:defRPr sz="2400"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Hoja1!$A$2:$A$3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12</c:v>
                </c:pt>
                <c:pt idx="1">
                  <c:v>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68504334166187864"/>
          <c:y val="0.22489128678858372"/>
          <c:w val="0.28674425974529133"/>
          <c:h val="0.7175376910929345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SV" dirty="0" smtClean="0"/>
              <a:t>6.- ¿Porqué</a:t>
            </a:r>
            <a:r>
              <a:rPr lang="es-SV" baseline="0" dirty="0" smtClean="0"/>
              <a:t> medio le gustaría enterarse del manejo del fondo 4%?</a:t>
            </a:r>
            <a:endParaRPr lang="es-SV" dirty="0"/>
          </a:p>
        </c:rich>
      </c:tx>
      <c:layout>
        <c:manualLayout>
          <c:xMode val="edge"/>
          <c:yMode val="edge"/>
          <c:x val="0.1230131476620978"/>
          <c:y val="5.33146205569952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560541502767977"/>
          <c:y val="0.2101775017225975"/>
          <c:w val="0.44310431244363657"/>
          <c:h val="0.7767381750686566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3.- ¿Sabe usted cual es la diferencia entre el 4% CEFAFA y el % de HM que se le descuenta? </c:v>
                </c:pt>
              </c:strCache>
            </c:strRef>
          </c:tx>
          <c:explosion val="13"/>
          <c:dPt>
            <c:idx val="0"/>
            <c:bubble3D val="0"/>
            <c:explosion val="0"/>
          </c:dPt>
          <c:dPt>
            <c:idx val="1"/>
            <c:bubble3D val="0"/>
            <c:explosion val="10"/>
          </c:dPt>
          <c:dLbls>
            <c:txPr>
              <a:bodyPr/>
              <a:lstStyle/>
              <a:p>
                <a:pPr>
                  <a:defRPr sz="2400"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Hoja1!$A$2:$A$5</c:f>
              <c:strCache>
                <c:ptCount val="4"/>
                <c:pt idx="0">
                  <c:v>CHARLAS EN UNIDADES MILITARES</c:v>
                </c:pt>
                <c:pt idx="1">
                  <c:v>REVISTA MILITAR</c:v>
                </c:pt>
                <c:pt idx="2">
                  <c:v>MENSAJE</c:v>
                </c:pt>
                <c:pt idx="3">
                  <c:v>REDES SOCIALES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40</c:v>
                </c:pt>
                <c:pt idx="1">
                  <c:v>8</c:v>
                </c:pt>
                <c:pt idx="2">
                  <c:v>10</c:v>
                </c:pt>
                <c:pt idx="3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68504334166187864"/>
          <c:y val="0.22489128678858372"/>
          <c:w val="0.28674425974529133"/>
          <c:h val="0.7175376910929345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21/09/2016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061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21/09/2016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2910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21/09/2016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95385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21/09/2016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03886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21/09/2016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8298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21/09/2016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4445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21/09/2016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59517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21/09/2016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270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21/09/2016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04618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21/09/2016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3576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A023-783B-4C3C-AE1C-DF557B414C87}" type="datetimeFigureOut">
              <a:rPr lang="es-SV" smtClean="0"/>
              <a:t>21/09/2016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9670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5A023-783B-4C3C-AE1C-DF557B414C87}" type="datetimeFigureOut">
              <a:rPr lang="es-SV" smtClean="0"/>
              <a:t>21/09/2016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ACCCF-4C12-40CB-AB56-E12C8F0CD9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6905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470025"/>
          </a:xfrm>
        </p:spPr>
        <p:txBody>
          <a:bodyPr/>
          <a:lstStyle/>
          <a:p>
            <a:r>
              <a:rPr lang="es-SV" dirty="0" smtClean="0"/>
              <a:t>Encuestas a personal de Alta en la Fuerza Armada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287415"/>
            <a:ext cx="6400800" cy="1752600"/>
          </a:xfrm>
        </p:spPr>
        <p:txBody>
          <a:bodyPr/>
          <a:lstStyle/>
          <a:p>
            <a:r>
              <a:rPr lang="es-SV" dirty="0" smtClean="0"/>
              <a:t>Personal al que se le descuenta el 4% que maneja el CEFAFA</a:t>
            </a:r>
            <a:endParaRPr lang="es-SV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403648" y="5063207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400" dirty="0" smtClean="0"/>
              <a:t>Muestra de 86 personas al azar encuestadas en las diferentes Unidades Militares del país.</a:t>
            </a:r>
            <a:endParaRPr lang="es-SV" sz="2400" dirty="0"/>
          </a:p>
        </p:txBody>
      </p:sp>
      <p:pic>
        <p:nvPicPr>
          <p:cNvPr id="1026" name="Picture 2" descr="C:\Users\OFICIAL CEFAFA\Desktop\LOGO CEFAFA 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1780" y="376890"/>
            <a:ext cx="4824536" cy="1238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82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-252536" y="184872"/>
            <a:ext cx="9577064" cy="6841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781415"/>
              </p:ext>
            </p:extLst>
          </p:nvPr>
        </p:nvGraphicFramePr>
        <p:xfrm>
          <a:off x="251520" y="16288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050" name="Picture 2" descr="C:\Users\OFICIAL CEFAFA\Desktop\LOGO CEFAFA CON FONDO AZUL 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62"/>
          <a:stretch/>
        </p:blipFill>
        <p:spPr bwMode="auto">
          <a:xfrm>
            <a:off x="6300192" y="188641"/>
            <a:ext cx="2664296" cy="616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82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5102446"/>
              </p:ext>
            </p:extLst>
          </p:nvPr>
        </p:nvGraphicFramePr>
        <p:xfrm>
          <a:off x="251520" y="16288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Rectángulo"/>
          <p:cNvSpPr/>
          <p:nvPr/>
        </p:nvSpPr>
        <p:spPr>
          <a:xfrm>
            <a:off x="-252536" y="184872"/>
            <a:ext cx="9577064" cy="6841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7" name="Picture 2" descr="C:\Users\OFICIAL CEFAFA\Desktop\LOGO CEFAFA CON FONDO AZUL 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62"/>
          <a:stretch/>
        </p:blipFill>
        <p:spPr bwMode="auto">
          <a:xfrm>
            <a:off x="6300192" y="188641"/>
            <a:ext cx="2664296" cy="616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11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1532496"/>
              </p:ext>
            </p:extLst>
          </p:nvPr>
        </p:nvGraphicFramePr>
        <p:xfrm>
          <a:off x="251520" y="16288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-252536" y="184872"/>
            <a:ext cx="9577064" cy="6841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6" name="Picture 2" descr="C:\Users\OFICIAL CEFAFA\Desktop\LOGO CEFAFA CON FONDO AZUL 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62"/>
          <a:stretch/>
        </p:blipFill>
        <p:spPr bwMode="auto">
          <a:xfrm>
            <a:off x="6300192" y="188641"/>
            <a:ext cx="2664296" cy="616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24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493567"/>
              </p:ext>
            </p:extLst>
          </p:nvPr>
        </p:nvGraphicFramePr>
        <p:xfrm>
          <a:off x="251520" y="16288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-252536" y="184872"/>
            <a:ext cx="9577064" cy="6841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6" name="Picture 2" descr="C:\Users\OFICIAL CEFAFA\Desktop\LOGO CEFAFA CON FONDO AZUL 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62"/>
          <a:stretch/>
        </p:blipFill>
        <p:spPr bwMode="auto">
          <a:xfrm>
            <a:off x="6300192" y="188641"/>
            <a:ext cx="2664296" cy="616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091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3008547"/>
              </p:ext>
            </p:extLst>
          </p:nvPr>
        </p:nvGraphicFramePr>
        <p:xfrm>
          <a:off x="251520" y="16288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-252536" y="184872"/>
            <a:ext cx="9577064" cy="6841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6" name="Picture 2" descr="C:\Users\OFICIAL CEFAFA\Desktop\LOGO CEFAFA CON FONDO AZUL 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62"/>
          <a:stretch/>
        </p:blipFill>
        <p:spPr bwMode="auto">
          <a:xfrm>
            <a:off x="6300192" y="188641"/>
            <a:ext cx="2664296" cy="616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8649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5449588"/>
              </p:ext>
            </p:extLst>
          </p:nvPr>
        </p:nvGraphicFramePr>
        <p:xfrm>
          <a:off x="251520" y="1628800"/>
          <a:ext cx="850728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Rectángulo"/>
          <p:cNvSpPr/>
          <p:nvPr/>
        </p:nvSpPr>
        <p:spPr>
          <a:xfrm>
            <a:off x="-252536" y="184872"/>
            <a:ext cx="9577064" cy="6841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6" name="Picture 2" descr="C:\Users\OFICIAL CEFAFA\Desktop\LOGO CEFAFA CON FONDO AZUL 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62"/>
          <a:stretch/>
        </p:blipFill>
        <p:spPr bwMode="auto">
          <a:xfrm>
            <a:off x="6300192" y="188641"/>
            <a:ext cx="2664296" cy="616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30747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144</Words>
  <Application>Microsoft Office PowerPoint</Application>
  <PresentationFormat>Presentación en pantalla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Encuestas a personal de Alta en la Fuerza Armada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OFICIAL CEFAFA</dc:creator>
  <cp:lastModifiedBy>OFICIAL CEFAFA</cp:lastModifiedBy>
  <cp:revision>4</cp:revision>
  <dcterms:created xsi:type="dcterms:W3CDTF">2016-09-21T15:45:29Z</dcterms:created>
  <dcterms:modified xsi:type="dcterms:W3CDTF">2016-09-21T16:19:16Z</dcterms:modified>
</cp:coreProperties>
</file>