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3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uario\Desktop\INVENTARIO%20DE%20RESERVA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uario\Desktop\INVENTARIO%20DE%20RESERVA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uario\Desktop\INVENTARIO%20DE%20RESERVA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Hoja1!$J$10</c:f>
              <c:strCache>
                <c:ptCount val="1"/>
                <c:pt idx="0">
                  <c:v>Reservas originales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92D05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Hoja1!$I$11:$I$20</c:f>
              <c:strCache>
                <c:ptCount val="10"/>
                <c:pt idx="0">
                  <c:v>MINED</c:v>
                </c:pt>
                <c:pt idx="1">
                  <c:v>FSV</c:v>
                </c:pt>
                <c:pt idx="2">
                  <c:v>MINEC</c:v>
                </c:pt>
                <c:pt idx="3">
                  <c:v>MAG</c:v>
                </c:pt>
                <c:pt idx="4">
                  <c:v>FOSAFFI</c:v>
                </c:pt>
                <c:pt idx="5">
                  <c:v>ISDEM</c:v>
                </c:pt>
                <c:pt idx="6">
                  <c:v>FOSOFAMILIA</c:v>
                </c:pt>
                <c:pt idx="7">
                  <c:v>LNB</c:v>
                </c:pt>
                <c:pt idx="8">
                  <c:v>ANDA</c:v>
                </c:pt>
                <c:pt idx="9">
                  <c:v>CENTA</c:v>
                </c:pt>
              </c:strCache>
            </c:strRef>
          </c:cat>
          <c:val>
            <c:numRef>
              <c:f>Hoja1!$J$11:$J$20</c:f>
              <c:numCache>
                <c:formatCode>General</c:formatCode>
                <c:ptCount val="10"/>
                <c:pt idx="0">
                  <c:v>762</c:v>
                </c:pt>
                <c:pt idx="1">
                  <c:v>571</c:v>
                </c:pt>
                <c:pt idx="2">
                  <c:v>495</c:v>
                </c:pt>
                <c:pt idx="3">
                  <c:v>461</c:v>
                </c:pt>
                <c:pt idx="4">
                  <c:v>396</c:v>
                </c:pt>
                <c:pt idx="5">
                  <c:v>230</c:v>
                </c:pt>
                <c:pt idx="6">
                  <c:v>193</c:v>
                </c:pt>
                <c:pt idx="7">
                  <c:v>180</c:v>
                </c:pt>
                <c:pt idx="8">
                  <c:v>175</c:v>
                </c:pt>
                <c:pt idx="9">
                  <c:v>132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60-4115-807F-B474852C8BF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373284128"/>
        <c:axId val="373286096"/>
      </c:barChart>
      <c:catAx>
        <c:axId val="3732841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5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3286096"/>
        <c:crosses val="autoZero"/>
        <c:auto val="1"/>
        <c:lblAlgn val="ctr"/>
        <c:lblOffset val="100"/>
        <c:noMultiLvlLbl val="0"/>
      </c:catAx>
      <c:valAx>
        <c:axId val="3732860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73284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PORCENTA</a:t>
            </a:r>
            <a:r>
              <a:rPr lang="en-US" b="1" baseline="0"/>
              <a:t>JE DE DISMINUCIÓN DE RESERVAS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'Hoja1 (2)'!$O$58</c:f>
              <c:strCache>
                <c:ptCount val="1"/>
                <c:pt idx="0">
                  <c:v>Instituciones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92D05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'Hoja1 (2)'!$N$60:$N$64</c:f>
              <c:strCache>
                <c:ptCount val="5"/>
                <c:pt idx="0">
                  <c:v>81%- 100%</c:v>
                </c:pt>
                <c:pt idx="1">
                  <c:v>61% - 80%</c:v>
                </c:pt>
                <c:pt idx="2">
                  <c:v>41% - 60%</c:v>
                </c:pt>
                <c:pt idx="3">
                  <c:v>21% - 40%</c:v>
                </c:pt>
                <c:pt idx="4">
                  <c:v>0% - 20%</c:v>
                </c:pt>
              </c:strCache>
            </c:strRef>
          </c:cat>
          <c:val>
            <c:numRef>
              <c:f>'Hoja1 (2)'!$O$60:$O$64</c:f>
              <c:numCache>
                <c:formatCode>General</c:formatCode>
                <c:ptCount val="5"/>
                <c:pt idx="0">
                  <c:v>16</c:v>
                </c:pt>
                <c:pt idx="1">
                  <c:v>2</c:v>
                </c:pt>
                <c:pt idx="2">
                  <c:v>2</c:v>
                </c:pt>
                <c:pt idx="3">
                  <c:v>4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39-47EF-9A9A-ED10600275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6788176"/>
        <c:axId val="466786864"/>
      </c:barChart>
      <c:valAx>
        <c:axId val="4667868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66788176"/>
        <c:crosses val="autoZero"/>
        <c:crossBetween val="between"/>
      </c:valAx>
      <c:catAx>
        <c:axId val="4667881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6678686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'Hoja1 (2)'!$C$46</c:f>
              <c:strCache>
                <c:ptCount val="1"/>
                <c:pt idx="0">
                  <c:v>Reservas actuales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92D05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'Hoja1 (2)'!$B$47:$B$57</c:f>
              <c:strCache>
                <c:ptCount val="11"/>
                <c:pt idx="0">
                  <c:v>MINED</c:v>
                </c:pt>
                <c:pt idx="1">
                  <c:v>INPEP</c:v>
                </c:pt>
                <c:pt idx="2">
                  <c:v>ANDA</c:v>
                </c:pt>
                <c:pt idx="3">
                  <c:v>DGME</c:v>
                </c:pt>
                <c:pt idx="4">
                  <c:v>MAG</c:v>
                </c:pt>
                <c:pt idx="5">
                  <c:v>CORSATUR</c:v>
                </c:pt>
                <c:pt idx="6">
                  <c:v>CEL</c:v>
                </c:pt>
                <c:pt idx="7">
                  <c:v>SSF</c:v>
                </c:pt>
                <c:pt idx="8">
                  <c:v>ANSP</c:v>
                </c:pt>
                <c:pt idx="9">
                  <c:v>MOP</c:v>
                </c:pt>
                <c:pt idx="10">
                  <c:v>CAPRES</c:v>
                </c:pt>
              </c:strCache>
            </c:strRef>
          </c:cat>
          <c:val>
            <c:numRef>
              <c:f>'Hoja1 (2)'!$C$47:$C$57</c:f>
              <c:numCache>
                <c:formatCode>General</c:formatCode>
                <c:ptCount val="11"/>
                <c:pt idx="0">
                  <c:v>61</c:v>
                </c:pt>
                <c:pt idx="1">
                  <c:v>57</c:v>
                </c:pt>
                <c:pt idx="2">
                  <c:v>39</c:v>
                </c:pt>
                <c:pt idx="3">
                  <c:v>35</c:v>
                </c:pt>
                <c:pt idx="4">
                  <c:v>30</c:v>
                </c:pt>
                <c:pt idx="5">
                  <c:v>23</c:v>
                </c:pt>
                <c:pt idx="6">
                  <c:v>20</c:v>
                </c:pt>
                <c:pt idx="7">
                  <c:v>20</c:v>
                </c:pt>
                <c:pt idx="8">
                  <c:v>17</c:v>
                </c:pt>
                <c:pt idx="9">
                  <c:v>17</c:v>
                </c:pt>
                <c:pt idx="10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9B-4EA2-9449-6850BCD2EC5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406693912"/>
        <c:axId val="406701128"/>
      </c:barChart>
      <c:catAx>
        <c:axId val="4066939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06701128"/>
        <c:crosses val="autoZero"/>
        <c:auto val="1"/>
        <c:lblAlgn val="ctr"/>
        <c:lblOffset val="100"/>
        <c:noMultiLvlLbl val="0"/>
      </c:catAx>
      <c:valAx>
        <c:axId val="4067011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06693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BE13-1E37-4F72-BB8E-2316AE4B2CFF}" type="datetimeFigureOut">
              <a:rPr lang="es-SV" smtClean="0"/>
              <a:t>01/09/2016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48A3-A6BC-4D14-9177-A520676581D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52682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BE13-1E37-4F72-BB8E-2316AE4B2CFF}" type="datetimeFigureOut">
              <a:rPr lang="es-SV" smtClean="0"/>
              <a:t>01/09/2016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48A3-A6BC-4D14-9177-A520676581D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80445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BE13-1E37-4F72-BB8E-2316AE4B2CFF}" type="datetimeFigureOut">
              <a:rPr lang="es-SV" smtClean="0"/>
              <a:t>01/09/2016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48A3-A6BC-4D14-9177-A520676581D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735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BE13-1E37-4F72-BB8E-2316AE4B2CFF}" type="datetimeFigureOut">
              <a:rPr lang="es-SV" smtClean="0"/>
              <a:t>01/09/2016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48A3-A6BC-4D14-9177-A520676581D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63542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BE13-1E37-4F72-BB8E-2316AE4B2CFF}" type="datetimeFigureOut">
              <a:rPr lang="es-SV" smtClean="0"/>
              <a:t>01/09/2016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48A3-A6BC-4D14-9177-A520676581D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36022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BE13-1E37-4F72-BB8E-2316AE4B2CFF}" type="datetimeFigureOut">
              <a:rPr lang="es-SV" smtClean="0"/>
              <a:t>01/09/2016</a:t>
            </a:fld>
            <a:endParaRPr lang="es-SV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48A3-A6BC-4D14-9177-A520676581D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49167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BE13-1E37-4F72-BB8E-2316AE4B2CFF}" type="datetimeFigureOut">
              <a:rPr lang="es-SV" smtClean="0"/>
              <a:t>01/09/2016</a:t>
            </a:fld>
            <a:endParaRPr lang="es-SV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48A3-A6BC-4D14-9177-A520676581D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71413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BE13-1E37-4F72-BB8E-2316AE4B2CFF}" type="datetimeFigureOut">
              <a:rPr lang="es-SV" smtClean="0"/>
              <a:t>01/09/2016</a:t>
            </a:fld>
            <a:endParaRPr lang="es-SV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48A3-A6BC-4D14-9177-A520676581D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07983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BE13-1E37-4F72-BB8E-2316AE4B2CFF}" type="datetimeFigureOut">
              <a:rPr lang="es-SV" smtClean="0"/>
              <a:t>01/09/2016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48A3-A6BC-4D14-9177-A520676581D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2219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BE13-1E37-4F72-BB8E-2316AE4B2CFF}" type="datetimeFigureOut">
              <a:rPr lang="es-SV" smtClean="0"/>
              <a:t>01/09/2016</a:t>
            </a:fld>
            <a:endParaRPr lang="es-SV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48A3-A6BC-4D14-9177-A520676581D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48091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BE13-1E37-4F72-BB8E-2316AE4B2CFF}" type="datetimeFigureOut">
              <a:rPr lang="es-SV" smtClean="0"/>
              <a:t>01/09/2016</a:t>
            </a:fld>
            <a:endParaRPr lang="es-SV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s-SV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48A3-A6BC-4D14-9177-A520676581D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74182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9BABE13-1E37-4F72-BB8E-2316AE4B2CFF}" type="datetimeFigureOut">
              <a:rPr lang="es-SV" smtClean="0"/>
              <a:t>01/09/2016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A29448A3-A6BC-4D14-9177-A520676581D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9471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5286" y="1241630"/>
            <a:ext cx="7195931" cy="342313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s-SV" sz="7200" dirty="0">
                <a:solidFill>
                  <a:schemeClr val="bg1"/>
                </a:solidFill>
              </a:rPr>
              <a:t>Proyecto de disminución de </a:t>
            </a:r>
            <a:r>
              <a:rPr lang="es-SV" sz="72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reservas</a:t>
            </a:r>
            <a:r>
              <a:rPr lang="es-SV" sz="7200" dirty="0">
                <a:solidFill>
                  <a:schemeClr val="bg1"/>
                </a:solidFill>
              </a:rPr>
              <a:t> en el Órgano Ejecutivo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450572" y="6248398"/>
            <a:ext cx="11463131" cy="4207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None/>
              <a:defRPr sz="2200" kern="1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Secretaría de Participación, Transparencia y Anticorrupción                          Junio – Agosto 2016</a:t>
            </a:r>
          </a:p>
        </p:txBody>
      </p:sp>
    </p:spTree>
    <p:extLst>
      <p:ext uri="{BB962C8B-B14F-4D97-AF65-F5344CB8AC3E}">
        <p14:creationId xmlns:p14="http://schemas.microsoft.com/office/powerpoint/2010/main" val="1656090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848139"/>
            <a:ext cx="3417933" cy="1023015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es-SV" sz="40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Escenario inicial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60154" y="2488811"/>
            <a:ext cx="2947482" cy="10230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400" dirty="0">
                <a:latin typeface="Calibri" panose="020F0502020204030204" pitchFamily="34" charset="0"/>
              </a:rPr>
              <a:t>Se inició el proyecto con un total de </a:t>
            </a:r>
            <a:r>
              <a:rPr lang="es-SV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rPr>
              <a:t>4,420</a:t>
            </a:r>
            <a:r>
              <a:rPr lang="es-SV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s-SV" sz="2400" dirty="0">
                <a:latin typeface="Calibri" panose="020F0502020204030204" pitchFamily="34" charset="0"/>
              </a:rPr>
              <a:t>reservas en 32 instituciones del Órgano Ejecutivo.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60154" y="4428943"/>
            <a:ext cx="2947482" cy="10230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600" dirty="0">
                <a:latin typeface="Calibri" panose="020F0502020204030204" pitchFamily="34" charset="0"/>
                <a:cs typeface="Arial" panose="020B0604020202020204" pitchFamily="34" charset="0"/>
              </a:rPr>
              <a:t>El </a:t>
            </a:r>
            <a:r>
              <a:rPr lang="es-SV" sz="2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81.3%</a:t>
            </a:r>
            <a:r>
              <a:rPr lang="es-SV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de las reservas </a:t>
            </a:r>
            <a:r>
              <a:rPr lang="es-SV" sz="2600" dirty="0">
                <a:latin typeface="Calibri" panose="020F0502020204030204" pitchFamily="34" charset="0"/>
                <a:cs typeface="Arial" panose="020B0604020202020204" pitchFamily="34" charset="0"/>
              </a:rPr>
              <a:t>estaba concentrado en 10 Instituciones. </a:t>
            </a: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6887396"/>
              </p:ext>
            </p:extLst>
          </p:nvPr>
        </p:nvGraphicFramePr>
        <p:xfrm>
          <a:off x="3564835" y="848139"/>
          <a:ext cx="7911548" cy="5327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4928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880603"/>
            <a:ext cx="3417933" cy="1023015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es-SV" sz="40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Proceso de revisión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225285" y="4161645"/>
            <a:ext cx="3061253" cy="10230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600" dirty="0">
                <a:latin typeface="Calibri" panose="020F0502020204030204" pitchFamily="34" charset="0"/>
              </a:rPr>
              <a:t>El total de reservas disminuidas fue </a:t>
            </a:r>
            <a:r>
              <a:rPr lang="es-SV" sz="3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3,994</a:t>
            </a:r>
            <a:r>
              <a:rPr lang="es-SV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s-SV" sz="2200" dirty="0">
                <a:solidFill>
                  <a:schemeClr val="bg1"/>
                </a:solidFill>
                <a:latin typeface="Calibri" panose="020F0502020204030204" pitchFamily="34" charset="0"/>
              </a:rPr>
              <a:t>(89.2% de las reservas iniciales)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219787" y="2315289"/>
            <a:ext cx="3066751" cy="10230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300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16</a:t>
            </a:r>
            <a:r>
              <a:rPr lang="es-SV" sz="2600" dirty="0">
                <a:latin typeface="Calibri" panose="020F0502020204030204" pitchFamily="34" charset="0"/>
                <a:cs typeface="Arial" panose="020B0604020202020204" pitchFamily="34" charset="0"/>
              </a:rPr>
              <a:t> instituciones bajaron entre el </a:t>
            </a:r>
            <a:r>
              <a:rPr lang="es-SV" sz="2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80% y 100% </a:t>
            </a:r>
            <a:r>
              <a:rPr lang="es-SV" sz="2600" dirty="0">
                <a:latin typeface="Calibri" panose="020F0502020204030204" pitchFamily="34" charset="0"/>
                <a:cs typeface="Arial" panose="020B0604020202020204" pitchFamily="34" charset="0"/>
              </a:rPr>
              <a:t>de sus reservas. </a:t>
            </a:r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1099928" y="6266343"/>
            <a:ext cx="9382541" cy="3477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None/>
              <a:defRPr sz="2200" kern="1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SV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Las 32 instituciones fueron agrupadas de acuerdo a su nivel de disminución</a:t>
            </a:r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5416122"/>
              </p:ext>
            </p:extLst>
          </p:nvPr>
        </p:nvGraphicFramePr>
        <p:xfrm>
          <a:off x="3684104" y="755375"/>
          <a:ext cx="7779026" cy="5327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2870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856887"/>
            <a:ext cx="3417933" cy="1023015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es-SV" sz="40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Escenario actual*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19270" y="4535279"/>
            <a:ext cx="3180521" cy="10230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80000"/>
              </a:lnSpc>
            </a:pPr>
            <a:r>
              <a:rPr lang="es-SV" sz="3400" dirty="0">
                <a:latin typeface="Calibri" panose="020F0502020204030204" pitchFamily="34" charset="0"/>
              </a:rPr>
              <a:t>El número actual de reservas es </a:t>
            </a:r>
            <a:r>
              <a:rPr lang="es-SV" sz="3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476</a:t>
            </a:r>
            <a:endParaRPr lang="es-SV" sz="3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235225" y="2539873"/>
            <a:ext cx="2947482" cy="10230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280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El </a:t>
            </a:r>
            <a:r>
              <a:rPr lang="es-SV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81% </a:t>
            </a:r>
            <a:r>
              <a:rPr lang="es-SV" sz="280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de las</a:t>
            </a:r>
            <a:r>
              <a:rPr lang="es-SV" sz="2800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i</a:t>
            </a:r>
            <a:r>
              <a:rPr lang="es-SV" sz="280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nstituciones tiene menos de 20 reservas.</a:t>
            </a:r>
          </a:p>
        </p:txBody>
      </p:sp>
      <p:sp>
        <p:nvSpPr>
          <p:cNvPr id="10" name="Subtítulo 2"/>
          <p:cNvSpPr txBox="1">
            <a:spLocks/>
          </p:cNvSpPr>
          <p:nvPr/>
        </p:nvSpPr>
        <p:spPr>
          <a:xfrm>
            <a:off x="0" y="6109864"/>
            <a:ext cx="3763620" cy="3477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None/>
              <a:defRPr sz="2200" kern="1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*En 32 instituciones revisadas</a:t>
            </a: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4905908"/>
              </p:ext>
            </p:extLst>
          </p:nvPr>
        </p:nvGraphicFramePr>
        <p:xfrm>
          <a:off x="3670853" y="715617"/>
          <a:ext cx="7858538" cy="539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2035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792535"/>
            <a:ext cx="3432313" cy="1500092"/>
          </a:xfrm>
        </p:spPr>
        <p:txBody>
          <a:bodyPr>
            <a:normAutofit/>
          </a:bodyPr>
          <a:lstStyle/>
          <a:p>
            <a:r>
              <a:rPr lang="es-SV" sz="3300" dirty="0"/>
              <a:t>OPORTUNIDADES </a:t>
            </a:r>
            <a:r>
              <a:rPr lang="es-SV" dirty="0"/>
              <a:t>DE </a:t>
            </a:r>
            <a:r>
              <a:rPr lang="es-SV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MEJORA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631096" y="671106"/>
            <a:ext cx="7726017" cy="52791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None/>
              <a:defRPr sz="2200" kern="1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s-SV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Fortalecer las relaciones entre las </a:t>
            </a:r>
            <a:r>
              <a:rPr lang="es-SV" sz="2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unidades jurídicas y los oficiales de información</a:t>
            </a:r>
            <a:r>
              <a:rPr lang="es-SV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de las instituciones para motivar las declaratorias de reserva de información.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s-SV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Robustecer el conocimiento y </a:t>
            </a:r>
            <a:r>
              <a:rPr lang="es-SV" sz="2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criterios de la clasificación de información</a:t>
            </a:r>
            <a:r>
              <a:rPr lang="es-SV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en las unidades administrativas de los entes obligados en relación a las declaratorias de reserva.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s-SV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Fomentar la </a:t>
            </a:r>
            <a:r>
              <a:rPr lang="es-SV" sz="2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coordinación entre el IAIP y la SPTA </a:t>
            </a:r>
            <a:r>
              <a:rPr lang="es-SV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para la capacitación en la clasificación de información en los entes obligados. </a:t>
            </a:r>
          </a:p>
          <a:p>
            <a:pPr marL="342900" indent="-342900" algn="ctr">
              <a:buFont typeface="Wingdings" panose="05000000000000000000" pitchFamily="2" charset="2"/>
              <a:buChar char="§"/>
            </a:pPr>
            <a:endParaRPr lang="es-SV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163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Anexo 1</a:t>
            </a:r>
            <a:br>
              <a:rPr lang="es-SV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SV" dirty="0">
                <a:latin typeface="Arial" panose="020B0604020202020204" pitchFamily="34" charset="0"/>
                <a:cs typeface="Arial" panose="020B0604020202020204" pitchFamily="34" charset="0"/>
              </a:rPr>
              <a:t>Reservas iniciales por institución</a:t>
            </a: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134941"/>
              </p:ext>
            </p:extLst>
          </p:nvPr>
        </p:nvGraphicFramePr>
        <p:xfrm>
          <a:off x="4001602" y="761380"/>
          <a:ext cx="6865181" cy="4794885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359537">
                  <a:extLst>
                    <a:ext uri="{9D8B030D-6E8A-4147-A177-3AD203B41FA5}">
                      <a16:colId xmlns:a16="http://schemas.microsoft.com/office/drawing/2014/main" val="3417971630"/>
                    </a:ext>
                  </a:extLst>
                </a:gridCol>
                <a:gridCol w="2089661">
                  <a:extLst>
                    <a:ext uri="{9D8B030D-6E8A-4147-A177-3AD203B41FA5}">
                      <a16:colId xmlns:a16="http://schemas.microsoft.com/office/drawing/2014/main" val="229375233"/>
                    </a:ext>
                  </a:extLst>
                </a:gridCol>
                <a:gridCol w="622766">
                  <a:extLst>
                    <a:ext uri="{9D8B030D-6E8A-4147-A177-3AD203B41FA5}">
                      <a16:colId xmlns:a16="http://schemas.microsoft.com/office/drawing/2014/main" val="2544150695"/>
                    </a:ext>
                  </a:extLst>
                </a:gridCol>
                <a:gridCol w="640652">
                  <a:extLst>
                    <a:ext uri="{9D8B030D-6E8A-4147-A177-3AD203B41FA5}">
                      <a16:colId xmlns:a16="http://schemas.microsoft.com/office/drawing/2014/main" val="886106241"/>
                    </a:ext>
                  </a:extLst>
                </a:gridCol>
                <a:gridCol w="350405">
                  <a:extLst>
                    <a:ext uri="{9D8B030D-6E8A-4147-A177-3AD203B41FA5}">
                      <a16:colId xmlns:a16="http://schemas.microsoft.com/office/drawing/2014/main" val="724989982"/>
                    </a:ext>
                  </a:extLst>
                </a:gridCol>
                <a:gridCol w="2306777">
                  <a:extLst>
                    <a:ext uri="{9D8B030D-6E8A-4147-A177-3AD203B41FA5}">
                      <a16:colId xmlns:a16="http://schemas.microsoft.com/office/drawing/2014/main" val="549750285"/>
                    </a:ext>
                  </a:extLst>
                </a:gridCol>
                <a:gridCol w="495383">
                  <a:extLst>
                    <a:ext uri="{9D8B030D-6E8A-4147-A177-3AD203B41FA5}">
                      <a16:colId xmlns:a16="http://schemas.microsoft.com/office/drawing/2014/main" val="2881145119"/>
                    </a:ext>
                  </a:extLst>
                </a:gridCol>
              </a:tblGrid>
              <a:tr h="161925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NÚMERO</a:t>
                      </a:r>
                      <a:r>
                        <a:rPr lang="es-SV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RESERVAS POR INSTITUCIÓN</a:t>
                      </a:r>
                    </a:p>
                    <a:p>
                      <a:pPr algn="ctr" fontAlgn="b"/>
                      <a:r>
                        <a:rPr lang="es-SV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 2016</a:t>
                      </a:r>
                    </a:p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2319396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MINED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762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CIFCO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45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79877503"/>
                  </a:ext>
                </a:extLst>
              </a:tr>
              <a:tr h="216383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FSV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571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Defensoría de Consumidor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44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9343283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MINEC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495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DGME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35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289060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MAG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461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MOP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649290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FOSAFFI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396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ENA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8320791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ISDEM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230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CAPRES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8720244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FOSOFAMILIA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193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AAC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42131414"/>
                  </a:ext>
                </a:extLst>
              </a:tr>
              <a:tr h="23729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LNB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180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CORSATUR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4835388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ANDA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175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DGCP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6975822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CENTA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132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ANSP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6804191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INPEP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124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IPSFA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0338415"/>
                  </a:ext>
                </a:extLst>
              </a:tr>
              <a:tr h="24309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CEL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107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FONAVIPO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741125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CORSAIN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84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CONSA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3383289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CAJA MUTUAL MINED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70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30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CNR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480194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SSF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57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31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AMP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2254946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BFA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46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32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FOSEP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01860239"/>
                  </a:ext>
                </a:extLst>
              </a:tr>
            </a:tbl>
          </a:graphicData>
        </a:graphic>
      </p:graphicFrame>
      <p:sp>
        <p:nvSpPr>
          <p:cNvPr id="7" name="Subtítulo 2"/>
          <p:cNvSpPr txBox="1">
            <a:spLocks/>
          </p:cNvSpPr>
          <p:nvPr/>
        </p:nvSpPr>
        <p:spPr>
          <a:xfrm>
            <a:off x="9568070" y="5556265"/>
            <a:ext cx="1510747" cy="3477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None/>
              <a:defRPr sz="2200" kern="1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SV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Total 4,420</a:t>
            </a:r>
          </a:p>
        </p:txBody>
      </p:sp>
    </p:spTree>
    <p:extLst>
      <p:ext uri="{BB962C8B-B14F-4D97-AF65-F5344CB8AC3E}">
        <p14:creationId xmlns:p14="http://schemas.microsoft.com/office/powerpoint/2010/main" val="897793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Anexo 2</a:t>
            </a:r>
            <a:br>
              <a:rPr lang="es-SV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SV" dirty="0">
                <a:latin typeface="Arial" panose="020B0604020202020204" pitchFamily="34" charset="0"/>
                <a:cs typeface="Arial" panose="020B0604020202020204" pitchFamily="34" charset="0"/>
              </a:rPr>
              <a:t>Reservas actuales por institución</a:t>
            </a: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9581322" y="5725020"/>
            <a:ext cx="1510747" cy="3477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None/>
              <a:defRPr sz="2200" kern="1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SV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Total 476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6575676"/>
              </p:ext>
            </p:extLst>
          </p:nvPr>
        </p:nvGraphicFramePr>
        <p:xfrm>
          <a:off x="3962399" y="781185"/>
          <a:ext cx="7129670" cy="4794885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266050">
                  <a:extLst>
                    <a:ext uri="{9D8B030D-6E8A-4147-A177-3AD203B41FA5}">
                      <a16:colId xmlns:a16="http://schemas.microsoft.com/office/drawing/2014/main" val="237687248"/>
                    </a:ext>
                  </a:extLst>
                </a:gridCol>
                <a:gridCol w="1947062">
                  <a:extLst>
                    <a:ext uri="{9D8B030D-6E8A-4147-A177-3AD203B41FA5}">
                      <a16:colId xmlns:a16="http://schemas.microsoft.com/office/drawing/2014/main" val="980104836"/>
                    </a:ext>
                  </a:extLst>
                </a:gridCol>
                <a:gridCol w="530087">
                  <a:extLst>
                    <a:ext uri="{9D8B030D-6E8A-4147-A177-3AD203B41FA5}">
                      <a16:colId xmlns:a16="http://schemas.microsoft.com/office/drawing/2014/main" val="3784995811"/>
                    </a:ext>
                  </a:extLst>
                </a:gridCol>
                <a:gridCol w="834278">
                  <a:extLst>
                    <a:ext uri="{9D8B030D-6E8A-4147-A177-3AD203B41FA5}">
                      <a16:colId xmlns:a16="http://schemas.microsoft.com/office/drawing/2014/main" val="1473083775"/>
                    </a:ext>
                  </a:extLst>
                </a:gridCol>
                <a:gridCol w="429803">
                  <a:extLst>
                    <a:ext uri="{9D8B030D-6E8A-4147-A177-3AD203B41FA5}">
                      <a16:colId xmlns:a16="http://schemas.microsoft.com/office/drawing/2014/main" val="2928427866"/>
                    </a:ext>
                  </a:extLst>
                </a:gridCol>
                <a:gridCol w="2565798">
                  <a:extLst>
                    <a:ext uri="{9D8B030D-6E8A-4147-A177-3AD203B41FA5}">
                      <a16:colId xmlns:a16="http://schemas.microsoft.com/office/drawing/2014/main" val="3552900530"/>
                    </a:ext>
                  </a:extLst>
                </a:gridCol>
                <a:gridCol w="556592">
                  <a:extLst>
                    <a:ext uri="{9D8B030D-6E8A-4147-A177-3AD203B41FA5}">
                      <a16:colId xmlns:a16="http://schemas.microsoft.com/office/drawing/2014/main" val="1956515653"/>
                    </a:ext>
                  </a:extLst>
                </a:gridCol>
              </a:tblGrid>
              <a:tr h="710216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SV" sz="1600" b="1" u="none" strike="noStrike" dirty="0">
                          <a:effectLst/>
                          <a:latin typeface="Calibri" panose="020F0502020204030204" pitchFamily="34" charset="0"/>
                        </a:rPr>
                        <a:t>NÚMERO</a:t>
                      </a:r>
                      <a:r>
                        <a:rPr lang="es-SV" sz="1600" b="1" u="none" strike="noStrike" baseline="0" dirty="0">
                          <a:effectLst/>
                          <a:latin typeface="Calibri" panose="020F0502020204030204" pitchFamily="34" charset="0"/>
                        </a:rPr>
                        <a:t> DE RESERVAS POR INSTITUCIÓN</a:t>
                      </a:r>
                    </a:p>
                    <a:p>
                      <a:pPr algn="ctr" fontAlgn="b"/>
                      <a:r>
                        <a:rPr lang="es-SV" sz="1600" b="1" u="none" strike="noStrike" baseline="0" dirty="0">
                          <a:effectLst/>
                          <a:latin typeface="Calibri" panose="020F0502020204030204" pitchFamily="34" charset="0"/>
                        </a:rPr>
                        <a:t>AGOSTO 2016</a:t>
                      </a:r>
                    </a:p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5977897"/>
                  </a:ext>
                </a:extLst>
              </a:tr>
              <a:tr h="24282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MINED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61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IPSFA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31794206"/>
                  </a:ext>
                </a:extLst>
              </a:tr>
              <a:tr h="24282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INPEP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57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MINEC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2615747"/>
                  </a:ext>
                </a:extLst>
              </a:tr>
              <a:tr h="24282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ANDA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39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CONSA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5282370"/>
                  </a:ext>
                </a:extLst>
              </a:tr>
              <a:tr h="24282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DGME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35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CNR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4043101"/>
                  </a:ext>
                </a:extLst>
              </a:tr>
              <a:tr h="24282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MAG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30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Defensoría de Consumidor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51581421"/>
                  </a:ext>
                </a:extLst>
              </a:tr>
              <a:tr h="24282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CORSATUR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CIFCO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09710315"/>
                  </a:ext>
                </a:extLst>
              </a:tr>
              <a:tr h="24282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CEL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FOSOFAMILIA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4884561"/>
                  </a:ext>
                </a:extLst>
              </a:tr>
              <a:tr h="24282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SSF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CENTA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22113373"/>
                  </a:ext>
                </a:extLst>
              </a:tr>
              <a:tr h="24282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ANSP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AMP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94903059"/>
                  </a:ext>
                </a:extLst>
              </a:tr>
              <a:tr h="24282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MOP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AAC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44031682"/>
                  </a:ext>
                </a:extLst>
              </a:tr>
              <a:tr h="24282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CAPRES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FOSEP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36311271"/>
                  </a:ext>
                </a:extLst>
              </a:tr>
              <a:tr h="24282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CORSAIN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LNB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64265085"/>
                  </a:ext>
                </a:extLst>
              </a:tr>
              <a:tr h="24282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FSV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29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FOSAFFI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7605492"/>
                  </a:ext>
                </a:extLst>
              </a:tr>
              <a:tr h="24282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ENA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30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BFA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3914722"/>
                  </a:ext>
                </a:extLst>
              </a:tr>
              <a:tr h="24282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DGCP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31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ISDEM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71764425"/>
                  </a:ext>
                </a:extLst>
              </a:tr>
              <a:tr h="24282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FONAVIPO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32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CAJA MUTUAL MINED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101052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0735817"/>
      </p:ext>
    </p:extLst>
  </p:cSld>
  <p:clrMapOvr>
    <a:masterClrMapping/>
  </p:clrMapOvr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Marco</Template>
  <TotalTime>172</TotalTime>
  <Words>429</Words>
  <Application>Microsoft Office PowerPoint</Application>
  <PresentationFormat>Panorámica</PresentationFormat>
  <Paragraphs>221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Corbel</vt:lpstr>
      <vt:lpstr>Wingdings</vt:lpstr>
      <vt:lpstr>Wingdings 2</vt:lpstr>
      <vt:lpstr>Marco</vt:lpstr>
      <vt:lpstr>Proyecto de disminución de reservas en el Órgano Ejecutivo</vt:lpstr>
      <vt:lpstr>Escenario inicial</vt:lpstr>
      <vt:lpstr>Proceso de revisión</vt:lpstr>
      <vt:lpstr>Escenario actual*</vt:lpstr>
      <vt:lpstr>OPORTUNIDADES DE MEJORA</vt:lpstr>
      <vt:lpstr>Anexo 1 Reservas iniciales por institución</vt:lpstr>
      <vt:lpstr>Anexo 2 Reservas actuales por institución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 de disminución de reservas en el Órgano Ejecutivo</dc:title>
  <dc:creator>Usuario</dc:creator>
  <cp:lastModifiedBy>Usuario</cp:lastModifiedBy>
  <cp:revision>17</cp:revision>
  <dcterms:created xsi:type="dcterms:W3CDTF">2016-08-31T20:27:11Z</dcterms:created>
  <dcterms:modified xsi:type="dcterms:W3CDTF">2016-09-01T19:19:36Z</dcterms:modified>
</cp:coreProperties>
</file>