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77" r:id="rId3"/>
    <p:sldId id="257" r:id="rId4"/>
    <p:sldId id="259" r:id="rId5"/>
    <p:sldId id="276" r:id="rId6"/>
    <p:sldId id="278" r:id="rId7"/>
    <p:sldId id="279" r:id="rId8"/>
    <p:sldId id="266" r:id="rId9"/>
    <p:sldId id="273" r:id="rId10"/>
    <p:sldId id="274" r:id="rId11"/>
    <p:sldId id="280" r:id="rId12"/>
    <p:sldId id="272" r:id="rId13"/>
    <p:sldId id="281" r:id="rId14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8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5" autoAdjust="0"/>
    <p:restoredTop sz="93634" autoAdjust="0"/>
  </p:normalViewPr>
  <p:slideViewPr>
    <p:cSldViewPr>
      <p:cViewPr varScale="1">
        <p:scale>
          <a:sx n="102" d="100"/>
          <a:sy n="102" d="100"/>
        </p:scale>
        <p:origin x="108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00F21-8266-43B2-9F37-536FD716CBE9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EC6A4-9658-442B-805A-8E37D1C3BAB1}" type="slidenum">
              <a:rPr lang="es-SV" smtClean="0"/>
              <a:pPr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1421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96F5F-C7A9-42A7-AC3E-F935871131BA}" type="datetimeFigureOut">
              <a:rPr lang="es-SV" smtClean="0"/>
              <a:pPr/>
              <a:t>20/08/2018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283CC-7A25-40B9-A0FE-012F7C600329}" type="slidenum">
              <a:rPr lang="es-SV" smtClean="0"/>
              <a:pPr/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417100">
            <a:off x="601739" y="2580398"/>
            <a:ext cx="8107454" cy="1470025"/>
          </a:xfrm>
        </p:spPr>
        <p:txBody>
          <a:bodyPr>
            <a:noAutofit/>
          </a:bodyPr>
          <a:lstStyle/>
          <a:p>
            <a:r>
              <a:rPr lang="es-SV" sz="6000" b="1" dirty="0">
                <a:solidFill>
                  <a:schemeClr val="tx2"/>
                </a:solidFill>
              </a:rPr>
              <a:t>RENDICIÓN DE CUENTAS</a:t>
            </a:r>
            <a:br>
              <a:rPr lang="es-SV" sz="6000" b="1" dirty="0">
                <a:solidFill>
                  <a:schemeClr val="tx2"/>
                </a:solidFill>
              </a:rPr>
            </a:br>
            <a:r>
              <a:rPr lang="es-SV" sz="6600" b="1" dirty="0">
                <a:solidFill>
                  <a:schemeClr val="tx2"/>
                </a:solidFill>
              </a:rPr>
              <a:t>2018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085184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25751"/>
              </p:ext>
            </p:extLst>
          </p:nvPr>
        </p:nvGraphicFramePr>
        <p:xfrm>
          <a:off x="179512" y="1875697"/>
          <a:ext cx="8743297" cy="4884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8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24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86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802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Eventos de promoción de los Seguros de Vida Voluntarios durante los meses de junio y noviembre.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convocaron más de 75,000 personas aseguradas en todo el periodo.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convocaron cerca de 14,000 personas aseguradas en este año de gestión.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107062"/>
                  </a:ext>
                </a:extLst>
              </a:tr>
              <a:tr h="1118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</a:rPr>
                        <a:t>6</a:t>
                      </a: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Estabilidad financiera: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Patrimonio total.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Reservas técnicas.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$40 millones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$11 millones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$69 millones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$15 millones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19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Contribución con la micro, pequeña y mediana empresa, así como con el Desarrollo Local, a través de la compra o contratación de bienes o servicios.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Más de $2.7 millones de dólares son las compras de bienes y servicios a estos sectores.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Cerca de $360 mil dólares son las compras de bienes y servicios a estos sectores.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2368650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481005"/>
              </p:ext>
            </p:extLst>
          </p:nvPr>
        </p:nvGraphicFramePr>
        <p:xfrm>
          <a:off x="179512" y="1052736"/>
          <a:ext cx="8784977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02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2014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2017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452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4660"/>
              </p:ext>
            </p:extLst>
          </p:nvPr>
        </p:nvGraphicFramePr>
        <p:xfrm>
          <a:off x="179512" y="1875697"/>
          <a:ext cx="8712968" cy="4916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392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166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481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Programa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US" sz="1600" b="1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Préstamos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Personales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7% de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interés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annual.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Hasta 20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años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plazo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Monto del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Préstamo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según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6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pago</a:t>
                      </a:r>
                      <a:r>
                        <a:rPr lang="en-US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1107062"/>
                  </a:ext>
                </a:extLst>
              </a:tr>
              <a:tr h="1118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600" b="1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Cartera por Departamento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AHUACHAPÁN              $174,928.41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CABAÑAS                      $189,619.41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CHALATENANGO         $</a:t>
                      </a:r>
                      <a:r>
                        <a:rPr lang="es-SV" sz="14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263,918.31 </a:t>
                      </a:r>
                      <a:endParaRPr lang="es-ES" sz="14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CUSCATLÁN                  $185,552.34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LIBERTAD                 $292,533.75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PAZ                           $121,941.71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UNIÓN                       $54,660.06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MORAZAN                    $177,340.95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 MIGUEL                $575,425.02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 SALVADOR           $851,051.58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 VICENTE               $ 303,044.87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SANTA ANA                  $584,604.52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SONSONATE                $139,594.03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USULUTAN                    $214,440.55</a:t>
                      </a:r>
                      <a:endParaRPr lang="es-SV" sz="14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089855"/>
              </p:ext>
            </p:extLst>
          </p:nvPr>
        </p:nvGraphicFramePr>
        <p:xfrm>
          <a:off x="179512" y="1052736"/>
          <a:ext cx="8712967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16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913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2017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B99F0C74-7B52-43A3-8F8D-C4950D2A1AE1}"/>
              </a:ext>
            </a:extLst>
          </p:cNvPr>
          <p:cNvSpPr txBox="1"/>
          <p:nvPr/>
        </p:nvSpPr>
        <p:spPr>
          <a:xfrm>
            <a:off x="6372200" y="3861048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solidFill>
                  <a:srgbClr val="FF0000"/>
                </a:solidFill>
              </a:rPr>
              <a:t>Por Género: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b="1" dirty="0">
                <a:solidFill>
                  <a:srgbClr val="FF0000"/>
                </a:solidFill>
              </a:rPr>
              <a:t>FEMENINO     60%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b="1" dirty="0">
                <a:solidFill>
                  <a:srgbClr val="FF0000"/>
                </a:solidFill>
              </a:rPr>
              <a:t>MASCULINO   40%</a:t>
            </a:r>
          </a:p>
        </p:txBody>
      </p:sp>
    </p:spTree>
    <p:extLst>
      <p:ext uri="{BB962C8B-B14F-4D97-AF65-F5344CB8AC3E}">
        <p14:creationId xmlns:p14="http://schemas.microsoft.com/office/powerpoint/2010/main" val="3103969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0990339">
            <a:off x="286846" y="990067"/>
            <a:ext cx="6305732" cy="96108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SV" sz="6600" b="1" dirty="0">
                <a:solidFill>
                  <a:srgbClr val="FF0000"/>
                </a:solidFill>
              </a:rPr>
              <a:t>PROYECTOS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886844"/>
            <a:ext cx="2987824" cy="152976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321898" y="188640"/>
            <a:ext cx="1570581" cy="6523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SV" b="1" dirty="0">
                <a:solidFill>
                  <a:schemeClr val="tx2"/>
                </a:solidFill>
              </a:rPr>
              <a:t>Rendición de </a:t>
            </a:r>
          </a:p>
          <a:p>
            <a:r>
              <a:rPr lang="es-SV" b="1" dirty="0">
                <a:solidFill>
                  <a:schemeClr val="tx2"/>
                </a:solidFill>
              </a:rPr>
              <a:t>Cuentas 2018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C6854C1F-5343-432A-BF59-A7EBDFAA3F0A}"/>
              </a:ext>
            </a:extLst>
          </p:cNvPr>
          <p:cNvSpPr txBox="1"/>
          <p:nvPr/>
        </p:nvSpPr>
        <p:spPr>
          <a:xfrm>
            <a:off x="1187624" y="2348880"/>
            <a:ext cx="726237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400" b="1" dirty="0">
                <a:solidFill>
                  <a:srgbClr val="FF0000"/>
                </a:solidFill>
              </a:rPr>
              <a:t>AMPLIACIÓN DE LAS LÍNEAS DE PRÉSTAMOS.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400" b="1" dirty="0">
                <a:solidFill>
                  <a:srgbClr val="FF0000"/>
                </a:solidFill>
              </a:rPr>
              <a:t>NUEVOS SEGUROS.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400" b="1" dirty="0">
                <a:solidFill>
                  <a:srgbClr val="FF0000"/>
                </a:solidFill>
              </a:rPr>
              <a:t>NUEVOS CENTROS CULTURALES Y RECREATIVOS.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400" b="1" dirty="0">
                <a:solidFill>
                  <a:srgbClr val="FF0000"/>
                </a:solidFill>
              </a:rPr>
              <a:t>IMPLEMENTACIÓN DE PROGRAMAS DE BIENESTAR SOCIAL PARA LA POBLACIÓN ASEGURADA Y SU GRUPO FAMILIAR.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 rot="20990339">
            <a:off x="498224" y="1556792"/>
            <a:ext cx="8229600" cy="1288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SV" sz="6600" dirty="0">
                <a:solidFill>
                  <a:schemeClr val="tx2"/>
                </a:solidFill>
              </a:rPr>
              <a:t>Gracias por su atención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861048"/>
            <a:ext cx="3475252" cy="1779329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321898" y="188640"/>
            <a:ext cx="1570581" cy="6523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SV" b="1" dirty="0">
                <a:solidFill>
                  <a:schemeClr val="tx2"/>
                </a:solidFill>
              </a:rPr>
              <a:t>Rendición de </a:t>
            </a:r>
          </a:p>
          <a:p>
            <a:r>
              <a:rPr lang="es-SV" b="1" dirty="0">
                <a:solidFill>
                  <a:schemeClr val="tx2"/>
                </a:solidFill>
              </a:rPr>
              <a:t>Cuentas 2018</a:t>
            </a:r>
          </a:p>
        </p:txBody>
      </p:sp>
    </p:spTree>
    <p:extLst>
      <p:ext uri="{BB962C8B-B14F-4D97-AF65-F5344CB8AC3E}">
        <p14:creationId xmlns:p14="http://schemas.microsoft.com/office/powerpoint/2010/main" val="331860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611560" y="1556792"/>
            <a:ext cx="792088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s-SV" sz="2400" b="1" dirty="0">
                <a:solidFill>
                  <a:srgbClr val="522398"/>
                </a:solidFill>
                <a:latin typeface="Century Gothic" panose="020B0502020202020204" pitchFamily="34" charset="0"/>
              </a:rPr>
              <a:t>AGENDA:</a:t>
            </a:r>
          </a:p>
          <a:p>
            <a:pPr marL="457200" indent="-457200"/>
            <a:r>
              <a:rPr lang="es-SV" sz="2400" b="1" dirty="0">
                <a:solidFill>
                  <a:srgbClr val="522398"/>
                </a:solidFill>
                <a:latin typeface="Century Gothic" panose="020B0502020202020204" pitchFamily="34" charset="0"/>
              </a:rPr>
              <a:t>Bienvenida.</a:t>
            </a:r>
          </a:p>
          <a:p>
            <a:pPr marL="457200" indent="-457200"/>
            <a:endParaRPr lang="es-SV" sz="900" b="1" dirty="0">
              <a:solidFill>
                <a:srgbClr val="522398"/>
              </a:solidFill>
              <a:latin typeface="Century Gothic" panose="020B0502020202020204" pitchFamily="34" charset="0"/>
            </a:endParaRPr>
          </a:p>
          <a:p>
            <a:pPr marL="457200" indent="-457200"/>
            <a:r>
              <a:rPr lang="es-SV" sz="2400" b="1" dirty="0">
                <a:solidFill>
                  <a:srgbClr val="522398"/>
                </a:solidFill>
                <a:latin typeface="Century Gothic" panose="020B0502020202020204" pitchFamily="34" charset="0"/>
              </a:rPr>
              <a:t>Inicio de la Audiencia Pública.</a:t>
            </a:r>
          </a:p>
          <a:p>
            <a:pPr marL="457200" indent="-457200"/>
            <a:endParaRPr lang="es-SV" sz="400" b="1" dirty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Palabras de Bienvenida.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Palabras del titular sobre los 9 años de gestión (5 min.)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Presentación de Informe de Rendición de Cuentas por parte de las autoridades (20 min.)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Preguntas y respuestas (10 min.)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SV" sz="2000" b="1" dirty="0">
                <a:latin typeface="Century Gothic" panose="020B0502020202020204" pitchFamily="34" charset="0"/>
              </a:rPr>
              <a:t>Palabras de Cierre (5 min.)</a:t>
            </a:r>
            <a:endParaRPr lang="es-SV" sz="2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000" b="1" dirty="0">
                <a:solidFill>
                  <a:schemeClr val="tx2"/>
                </a:solidFill>
              </a:rPr>
              <a:t>LA RENDICIÓN DE CUENTAS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95846" y="1426046"/>
            <a:ext cx="4973434" cy="466228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SV" sz="2200" dirty="0"/>
              <a:t>	</a:t>
            </a:r>
            <a:r>
              <a:rPr lang="es-SV" sz="2800" dirty="0">
                <a:solidFill>
                  <a:schemeClr val="tx2"/>
                </a:solidFill>
              </a:rPr>
              <a:t>Es la responsabilidad que tienen los funcionarios públicos de informar y explicar a la ciudadanía los resultados de su gestión, el uso de los recursos y de responder sobre sus decisiones y actuaciones.</a:t>
            </a:r>
          </a:p>
          <a:p>
            <a:pPr algn="just">
              <a:buNone/>
            </a:pPr>
            <a:endParaRPr lang="es-SV" sz="2800" dirty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800" dirty="0">
                <a:solidFill>
                  <a:schemeClr val="tx2"/>
                </a:solidFill>
              </a:rPr>
              <a:t>	Es una obligación que tienen los funcionarios públicos con la población.</a:t>
            </a:r>
          </a:p>
        </p:txBody>
      </p:sp>
      <p:pic>
        <p:nvPicPr>
          <p:cNvPr id="4" name="3 Imagen" descr="Captu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2" y="2083950"/>
            <a:ext cx="3338884" cy="288440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1333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3472" y="623423"/>
            <a:ext cx="8229600" cy="976777"/>
          </a:xfrm>
        </p:spPr>
        <p:txBody>
          <a:bodyPr>
            <a:normAutofit/>
          </a:bodyPr>
          <a:lstStyle/>
          <a:p>
            <a:r>
              <a:rPr lang="es-SV" sz="3000" b="1" dirty="0"/>
              <a:t>     </a:t>
            </a:r>
            <a:r>
              <a:rPr lang="es-SV" sz="3000" b="1" dirty="0">
                <a:solidFill>
                  <a:schemeClr val="tx2"/>
                </a:solidFill>
              </a:rPr>
              <a:t>OBJETIVOS DE LA RENDICIÓN DE CUENTAS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47199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SV" sz="2200" dirty="0">
                <a:solidFill>
                  <a:schemeClr val="tx2"/>
                </a:solidFill>
              </a:rPr>
              <a:t>1- </a:t>
            </a:r>
            <a:r>
              <a:rPr lang="es-SV" sz="3000" b="1" u="sng" dirty="0">
                <a:solidFill>
                  <a:schemeClr val="tx2"/>
                </a:solidFill>
              </a:rPr>
              <a:t>Explicar y justificar </a:t>
            </a:r>
            <a:r>
              <a:rPr lang="es-SV" sz="2200" dirty="0">
                <a:solidFill>
                  <a:schemeClr val="tx2"/>
                </a:solidFill>
              </a:rPr>
              <a:t>las decisiones relevantes de la gestión.</a:t>
            </a:r>
          </a:p>
          <a:p>
            <a:pPr algn="just">
              <a:buNone/>
            </a:pPr>
            <a:endParaRPr lang="es-SV" sz="2200" dirty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200" dirty="0">
                <a:solidFill>
                  <a:schemeClr val="tx2"/>
                </a:solidFill>
              </a:rPr>
              <a:t>2- </a:t>
            </a:r>
            <a:r>
              <a:rPr lang="es-SV" sz="3000" b="1" u="sng" dirty="0">
                <a:solidFill>
                  <a:schemeClr val="tx2"/>
                </a:solidFill>
              </a:rPr>
              <a:t>Dialogar con la población </a:t>
            </a:r>
            <a:r>
              <a:rPr lang="es-SV" sz="2200" dirty="0">
                <a:solidFill>
                  <a:schemeClr val="tx2"/>
                </a:solidFill>
              </a:rPr>
              <a:t>y fortalecer las prácticas de participación ciudadana.</a:t>
            </a:r>
          </a:p>
          <a:p>
            <a:pPr algn="just">
              <a:buNone/>
            </a:pPr>
            <a:endParaRPr lang="es-SV" sz="2200" dirty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SV" sz="2200" dirty="0">
                <a:solidFill>
                  <a:schemeClr val="tx2"/>
                </a:solidFill>
              </a:rPr>
              <a:t>3- </a:t>
            </a:r>
            <a:r>
              <a:rPr lang="es-SV" sz="3000" b="1" u="sng" dirty="0">
                <a:solidFill>
                  <a:schemeClr val="tx2"/>
                </a:solidFill>
              </a:rPr>
              <a:t>Responder</a:t>
            </a:r>
            <a:r>
              <a:rPr lang="es-SV" sz="2200" dirty="0">
                <a:solidFill>
                  <a:schemeClr val="tx2"/>
                </a:solidFill>
              </a:rPr>
              <a:t> sobre los avances, obstáculos, logros y dificultades relacionadas al cumplimiento del plan institucional.</a:t>
            </a:r>
          </a:p>
        </p:txBody>
      </p:sp>
      <p:pic>
        <p:nvPicPr>
          <p:cNvPr id="5" name="4 Imagen" descr="Captur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2500306"/>
            <a:ext cx="3801006" cy="250033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6769"/>
            <a:ext cx="1733178" cy="88738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07503" y="1052736"/>
          <a:ext cx="8640961" cy="576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 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2009 –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07504" y="1628801"/>
          <a:ext cx="8712968" cy="5051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2000" b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Reforma a la Ley de La Caja</a:t>
                      </a:r>
                      <a:endParaRPr lang="en-US" sz="2000" b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2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aprobaron las Reformas Sociales a la Ley de La Caja, entre las que se destacan: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Préstamos Personales.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Incremento de la edad de cobertura en el Seguro de Vida Opcional, de 70 a 80 años.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Devolución de un porcentaje de las primas pagadas en el Seguro de Vida Opcional, al cumplir 70 años de edad.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Implementación de Programas de Bienestar Social, para los asegurados y su grupo familiar.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8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Ampliar los tipos de seguros ofrecidos actualmente.</a:t>
                      </a:r>
                      <a:endParaRPr lang="en-US" sz="18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065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07503" y="1052736"/>
          <a:ext cx="8640961" cy="576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 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2009 –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756188"/>
              </p:ext>
            </p:extLst>
          </p:nvPr>
        </p:nvGraphicFramePr>
        <p:xfrm>
          <a:off x="107504" y="1628801"/>
          <a:ext cx="8712968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Inversión en el Programa de Préstamos Personales.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Monto de solicitudes aprobadas por $4,128,655.51 y 593 de personas beneficiadas</a:t>
                      </a:r>
                      <a:r>
                        <a:rPr lang="es-SV" sz="2000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faltan colocar más de $25,000,000.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Mejoría de la economía familiar del Programa de Préstamos de La Caja.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4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$49,552.45 </a:t>
                      </a: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 el MONTO MENSUAL</a:t>
                      </a:r>
                      <a:r>
                        <a:rPr lang="es-SV" sz="1800" b="1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se inyecta a la economía salvadoreña, mediante el ahorro generado a las familias beneficiadas con disminución de las cuotas que realizaba la población asegurada que tiene un préstamo con La Caja. 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5615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723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07503" y="1052736"/>
          <a:ext cx="8640961" cy="576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 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2009 –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07504" y="1628801"/>
          <a:ext cx="8712968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0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Crecimiento en el Patrimonio de La Caja.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recibió la institución</a:t>
                      </a:r>
                      <a:r>
                        <a:rPr lang="es-SV" sz="2000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un Patrimonio de $40 millones y en la actualidad supera los $69 millones de dólares.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8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Cercanía con la población asegurada.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Hemos contratado 15 nuevas personas para</a:t>
                      </a:r>
                      <a:r>
                        <a:rPr lang="es-SV" sz="2000" b="1" baseline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mejorar la atención y cercanía con la población asegurada y beneficiaria.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35615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20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023546"/>
              </p:ext>
            </p:extLst>
          </p:nvPr>
        </p:nvGraphicFramePr>
        <p:xfrm>
          <a:off x="251520" y="1052735"/>
          <a:ext cx="8892480" cy="579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9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165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901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881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LOGROS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2014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2017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50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es-SV" sz="16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Inversión en Responsabilidad Social con la población asegurada, relacionada con: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5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Talleres técnicos, vocacionales, culturales y deportivos.</a:t>
                      </a: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endParaRPr lang="es-SV" sz="15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s-SV" sz="15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Participación Ciudadana.</a:t>
                      </a:r>
                      <a:endParaRPr lang="en-US" sz="15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Equidad e Igualdad de Género.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$402,000.00, beneficiando a más de 39,000 personas.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$20,488.35, incluyendo a 7,823 asegurados.</a:t>
                      </a:r>
                      <a:endParaRPr lang="en-US" sz="15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5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kern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Durante la gestión 2014/2018, el monto invertido fue de $17,620.00.</a:t>
                      </a:r>
                      <a:endParaRPr lang="en-US" sz="1500" b="1" kern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  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$87,000.00, beneficiando a más de 14,000 personas aseguradas.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$4,801.25, incluyendo a 1,739 asegurados.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Durante la gestión 2017/2018, el monto invertido fue de $7,700.00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434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60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600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es-SV" sz="16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Apoyo a los docentes que laboran en el Proyecto Educativo de municipios libres del analfabetismo.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$208,000.00, beneficiando a más 28,000 personas.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SV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5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$84,000.00, beneficiando a más de 12,000 personas.</a:t>
                      </a:r>
                      <a:endParaRPr lang="en-US" sz="15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1733178" cy="887387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752817"/>
              </p:ext>
            </p:extLst>
          </p:nvPr>
        </p:nvGraphicFramePr>
        <p:xfrm>
          <a:off x="251520" y="1052736"/>
          <a:ext cx="8640960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2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0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100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1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dirty="0">
                          <a:solidFill>
                            <a:srgbClr val="FFFF00"/>
                          </a:solidFill>
                          <a:effectLst/>
                        </a:rPr>
                        <a:t>LOGROS</a:t>
                      </a:r>
                      <a:endParaRPr lang="es-SV" sz="16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2014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JUNIO 2017 –</a:t>
                      </a:r>
                      <a:endParaRPr lang="en-US" sz="1800" b="1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SV" sz="1800" b="1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MAYO 2018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1" dirty="0">
                          <a:solidFill>
                            <a:srgbClr val="FFFF00"/>
                          </a:solidFill>
                          <a:effectLst/>
                        </a:rPr>
                        <a:t> </a:t>
                      </a:r>
                      <a:endParaRPr lang="es-SV" sz="1800" b="1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668569"/>
              </p:ext>
            </p:extLst>
          </p:nvPr>
        </p:nvGraphicFramePr>
        <p:xfrm>
          <a:off x="251520" y="1762877"/>
          <a:ext cx="8640960" cy="4937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09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0081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Inversión en el Centro Cultural y Recreativo en San Miguel.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estima una inversión de  $18,000.00 y se atendieron a cerca de 27,500 personas.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6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estima una inversión de  $3,600.00 y se atendieron a cerca de 5,500 personas.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1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800" b="1" dirty="0">
                          <a:solidFill>
                            <a:srgbClr val="0070C0"/>
                          </a:solidFill>
                          <a:effectLst/>
                        </a:rPr>
                        <a:t>4</a:t>
                      </a:r>
                      <a:endParaRPr lang="es-SV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Pagos de seguros por: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 fallecimiento (SVO Y SVD) e incapacidad total y permanente.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endParaRPr lang="en-US" sz="1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Beneficios adicionales: 10% gastos funerarios, doble y triple indemnización, y devolución del 30% de las primas del SVO.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Valores de Rescate.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endParaRPr lang="es-SV" sz="1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lphaLcParenR"/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Vencimiento de plazo.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$14,289,535.60, beneficiando a 2,588 personas.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$1,177,946.86, significando 1,185 fallecidos más 54 asegurados que cumplieron de 70 años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$3,853,686.97, significando 4,924 asegurados.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$3935,401.72, significando 2,627 asegurados.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$1,224,845.26 beneficiando a 684 personas.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$207,934.76, significando 320 fallecidos más 54 asegurados que cumplieron de 70 años.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933,235.69, significando 1,146 asegurados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13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$1,076,191.16, significando 688 asegurados.</a:t>
                      </a:r>
                      <a:endParaRPr lang="en-US" sz="13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720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1786</TotalTime>
  <Words>778</Words>
  <Application>Microsoft Office PowerPoint</Application>
  <PresentationFormat>Presentación en pantalla (4:3)</PresentationFormat>
  <Paragraphs>189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Symbol</vt:lpstr>
      <vt:lpstr>Times New Roman</vt:lpstr>
      <vt:lpstr>Tema de Office</vt:lpstr>
      <vt:lpstr>RENDICIÓN DE CUENTAS 2018</vt:lpstr>
      <vt:lpstr>Presentación de PowerPoint</vt:lpstr>
      <vt:lpstr>LA RENDICIÓN DE CUENTAS</vt:lpstr>
      <vt:lpstr>     OBJETIVOS DE LA RENDICIÓN DE CUENTAS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sflores</dc:creator>
  <cp:lastModifiedBy>Cecilia Medina</cp:lastModifiedBy>
  <cp:revision>71</cp:revision>
  <cp:lastPrinted>2018-08-20T17:42:10Z</cp:lastPrinted>
  <dcterms:created xsi:type="dcterms:W3CDTF">2016-05-09T15:18:09Z</dcterms:created>
  <dcterms:modified xsi:type="dcterms:W3CDTF">2018-08-20T17:42:27Z</dcterms:modified>
</cp:coreProperties>
</file>