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62" r:id="rId5"/>
    <p:sldId id="259" r:id="rId6"/>
    <p:sldId id="261" r:id="rId7"/>
    <p:sldId id="263" r:id="rId8"/>
    <p:sldId id="327" r:id="rId9"/>
    <p:sldId id="265" r:id="rId10"/>
    <p:sldId id="266" r:id="rId11"/>
    <p:sldId id="324" r:id="rId12"/>
    <p:sldId id="267" r:id="rId13"/>
    <p:sldId id="268" r:id="rId14"/>
    <p:sldId id="318" r:id="rId15"/>
    <p:sldId id="328" r:id="rId16"/>
    <p:sldId id="299" r:id="rId17"/>
    <p:sldId id="325" r:id="rId18"/>
    <p:sldId id="300" r:id="rId19"/>
    <p:sldId id="301" r:id="rId20"/>
    <p:sldId id="282" r:id="rId21"/>
    <p:sldId id="302" r:id="rId22"/>
    <p:sldId id="326" r:id="rId23"/>
    <p:sldId id="303" r:id="rId24"/>
    <p:sldId id="277" r:id="rId25"/>
    <p:sldId id="279" r:id="rId26"/>
    <p:sldId id="278" r:id="rId27"/>
    <p:sldId id="280" r:id="rId28"/>
    <p:sldId id="281" r:id="rId29"/>
    <p:sldId id="304" r:id="rId30"/>
    <p:sldId id="286" r:id="rId31"/>
    <p:sldId id="290" r:id="rId32"/>
    <p:sldId id="308" r:id="rId33"/>
    <p:sldId id="329" r:id="rId34"/>
    <p:sldId id="305" r:id="rId35"/>
    <p:sldId id="321" r:id="rId36"/>
    <p:sldId id="322" r:id="rId37"/>
    <p:sldId id="323" r:id="rId38"/>
    <p:sldId id="306" r:id="rId39"/>
    <p:sldId id="319" r:id="rId40"/>
    <p:sldId id="307" r:id="rId41"/>
    <p:sldId id="309" r:id="rId42"/>
    <p:sldId id="310" r:id="rId43"/>
    <p:sldId id="311" r:id="rId44"/>
    <p:sldId id="312" r:id="rId45"/>
    <p:sldId id="313" r:id="rId46"/>
    <p:sldId id="314" r:id="rId47"/>
    <p:sldId id="315" r:id="rId48"/>
    <p:sldId id="316" r:id="rId49"/>
    <p:sldId id="317" r:id="rId50"/>
  </p:sldIdLst>
  <p:sldSz cx="9144000" cy="5715000" type="screen16x10"/>
  <p:notesSz cx="6858000" cy="9144000"/>
  <p:defaultText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318BFF"/>
    <a:srgbClr val="00A9E0"/>
    <a:srgbClr val="0023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368" autoAdjust="0"/>
    <p:restoredTop sz="93428" autoAdjust="0"/>
  </p:normalViewPr>
  <p:slideViewPr>
    <p:cSldViewPr>
      <p:cViewPr>
        <p:scale>
          <a:sx n="80" d="100"/>
          <a:sy n="80" d="100"/>
        </p:scale>
        <p:origin x="-804" y="-162"/>
      </p:cViewPr>
      <p:guideLst>
        <p:guide orient="horz" pos="180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8.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SV"/>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Hoja1!$B$1</c:f>
              <c:strCache>
                <c:ptCount val="1"/>
                <c:pt idx="0">
                  <c:v>Serie 1</c:v>
                </c:pt>
              </c:strCache>
            </c:strRef>
          </c:tx>
          <c:spPr>
            <a:solidFill>
              <a:schemeClr val="tx2"/>
            </a:solidFill>
          </c:spPr>
          <c:invertIfNegative val="0"/>
          <c:cat>
            <c:strRef>
              <c:f>Hoja1!$A$2:$A$4</c:f>
              <c:strCache>
                <c:ptCount val="3"/>
                <c:pt idx="0">
                  <c:v>14/15</c:v>
                </c:pt>
                <c:pt idx="1">
                  <c:v>15/16</c:v>
                </c:pt>
                <c:pt idx="2">
                  <c:v>16/17</c:v>
                </c:pt>
              </c:strCache>
            </c:strRef>
          </c:cat>
          <c:val>
            <c:numRef>
              <c:f>Hoja1!$B$2:$B$4</c:f>
              <c:numCache>
                <c:formatCode>_(* #,##0_);_(* \(#,##0\);_(* "-"??_);_(@_)</c:formatCode>
                <c:ptCount val="3"/>
                <c:pt idx="0">
                  <c:v>50312</c:v>
                </c:pt>
                <c:pt idx="1">
                  <c:v>49641.1</c:v>
                </c:pt>
                <c:pt idx="2" formatCode="#,##0">
                  <c:v>47795.7</c:v>
                </c:pt>
              </c:numCache>
            </c:numRef>
          </c:val>
        </c:ser>
        <c:dLbls>
          <c:dLblPos val="outEnd"/>
          <c:showLegendKey val="0"/>
          <c:showVal val="1"/>
          <c:showCatName val="0"/>
          <c:showSerName val="0"/>
          <c:showPercent val="0"/>
          <c:showBubbleSize val="0"/>
        </c:dLbls>
        <c:gapWidth val="10"/>
        <c:overlap val="11"/>
        <c:axId val="33131520"/>
        <c:axId val="38863616"/>
      </c:barChart>
      <c:catAx>
        <c:axId val="33131520"/>
        <c:scaling>
          <c:orientation val="minMax"/>
        </c:scaling>
        <c:delete val="0"/>
        <c:axPos val="b"/>
        <c:majorTickMark val="out"/>
        <c:minorTickMark val="none"/>
        <c:tickLblPos val="nextTo"/>
        <c:crossAx val="38863616"/>
        <c:crosses val="autoZero"/>
        <c:auto val="1"/>
        <c:lblAlgn val="ctr"/>
        <c:lblOffset val="100"/>
        <c:noMultiLvlLbl val="0"/>
      </c:catAx>
      <c:valAx>
        <c:axId val="38863616"/>
        <c:scaling>
          <c:orientation val="minMax"/>
        </c:scaling>
        <c:delete val="1"/>
        <c:axPos val="l"/>
        <c:numFmt formatCode="_(* #,##0_);_(* \(#,##0\);_(* &quot;-&quot;??_);_(@_)" sourceLinked="1"/>
        <c:majorTickMark val="out"/>
        <c:minorTickMark val="none"/>
        <c:tickLblPos val="nextTo"/>
        <c:crossAx val="33131520"/>
        <c:crosses val="autoZero"/>
        <c:crossBetween val="between"/>
      </c:valAx>
    </c:plotArea>
    <c:plotVisOnly val="1"/>
    <c:dispBlanksAs val="gap"/>
    <c:showDLblsOverMax val="0"/>
  </c:chart>
  <c:txPr>
    <a:bodyPr/>
    <a:lstStyle/>
    <a:p>
      <a:pPr>
        <a:defRPr sz="900" b="0">
          <a:latin typeface="Impact" panose="020B0806030902050204" pitchFamily="34" charset="0"/>
        </a:defRPr>
      </a:pPr>
      <a:endParaRPr lang="es-SV"/>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SV"/>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Hoja1!$B$1</c:f>
              <c:strCache>
                <c:ptCount val="1"/>
                <c:pt idx="0">
                  <c:v>Serie 1</c:v>
                </c:pt>
              </c:strCache>
            </c:strRef>
          </c:tx>
          <c:spPr>
            <a:solidFill>
              <a:schemeClr val="tx2"/>
            </a:solidFill>
          </c:spPr>
          <c:invertIfNegative val="0"/>
          <c:cat>
            <c:strRef>
              <c:f>Hoja1!$A$2:$A$4</c:f>
              <c:strCache>
                <c:ptCount val="3"/>
                <c:pt idx="0">
                  <c:v>14/15</c:v>
                </c:pt>
                <c:pt idx="1">
                  <c:v>15/16</c:v>
                </c:pt>
                <c:pt idx="2">
                  <c:v>16/17</c:v>
                </c:pt>
              </c:strCache>
            </c:strRef>
          </c:cat>
          <c:val>
            <c:numRef>
              <c:f>Hoja1!$B$2:$B$4</c:f>
              <c:numCache>
                <c:formatCode>"$"#,##0.0_);[Red]\("$"#,##0.0\)</c:formatCode>
                <c:ptCount val="3"/>
                <c:pt idx="0">
                  <c:v>29.9</c:v>
                </c:pt>
                <c:pt idx="1">
                  <c:v>27.9</c:v>
                </c:pt>
                <c:pt idx="2">
                  <c:v>30.6</c:v>
                </c:pt>
              </c:numCache>
            </c:numRef>
          </c:val>
        </c:ser>
        <c:dLbls>
          <c:dLblPos val="outEnd"/>
          <c:showLegendKey val="0"/>
          <c:showVal val="1"/>
          <c:showCatName val="0"/>
          <c:showSerName val="0"/>
          <c:showPercent val="0"/>
          <c:showBubbleSize val="0"/>
        </c:dLbls>
        <c:gapWidth val="10"/>
        <c:overlap val="11"/>
        <c:axId val="96051200"/>
        <c:axId val="96052736"/>
      </c:barChart>
      <c:catAx>
        <c:axId val="96051200"/>
        <c:scaling>
          <c:orientation val="minMax"/>
        </c:scaling>
        <c:delete val="0"/>
        <c:axPos val="b"/>
        <c:majorTickMark val="out"/>
        <c:minorTickMark val="none"/>
        <c:tickLblPos val="nextTo"/>
        <c:crossAx val="96052736"/>
        <c:crosses val="autoZero"/>
        <c:auto val="1"/>
        <c:lblAlgn val="ctr"/>
        <c:lblOffset val="100"/>
        <c:noMultiLvlLbl val="0"/>
      </c:catAx>
      <c:valAx>
        <c:axId val="96052736"/>
        <c:scaling>
          <c:orientation val="minMax"/>
        </c:scaling>
        <c:delete val="1"/>
        <c:axPos val="l"/>
        <c:numFmt formatCode="&quot;$&quot;#,##0.0_);[Red]\(&quot;$&quot;#,##0.0\)" sourceLinked="1"/>
        <c:majorTickMark val="out"/>
        <c:minorTickMark val="none"/>
        <c:tickLblPos val="nextTo"/>
        <c:crossAx val="96051200"/>
        <c:crosses val="autoZero"/>
        <c:crossBetween val="between"/>
      </c:valAx>
    </c:plotArea>
    <c:plotVisOnly val="1"/>
    <c:dispBlanksAs val="gap"/>
    <c:showDLblsOverMax val="0"/>
  </c:chart>
  <c:txPr>
    <a:bodyPr/>
    <a:lstStyle/>
    <a:p>
      <a:pPr>
        <a:defRPr sz="700" b="0">
          <a:latin typeface="Impact" panose="020B0806030902050204" pitchFamily="34" charset="0"/>
        </a:defRPr>
      </a:pPr>
      <a:endParaRPr lang="es-SV"/>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SV"/>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Hoja1!$B$1</c:f>
              <c:strCache>
                <c:ptCount val="1"/>
                <c:pt idx="0">
                  <c:v>Serie 1</c:v>
                </c:pt>
              </c:strCache>
            </c:strRef>
          </c:tx>
          <c:spPr>
            <a:solidFill>
              <a:schemeClr val="tx2"/>
            </a:solidFill>
          </c:spPr>
          <c:invertIfNegative val="0"/>
          <c:cat>
            <c:strRef>
              <c:f>Hoja1!$A$2:$A$4</c:f>
              <c:strCache>
                <c:ptCount val="3"/>
                <c:pt idx="0">
                  <c:v>14/15</c:v>
                </c:pt>
                <c:pt idx="1">
                  <c:v>15/16</c:v>
                </c:pt>
                <c:pt idx="2">
                  <c:v>16/17</c:v>
                </c:pt>
              </c:strCache>
            </c:strRef>
          </c:cat>
          <c:val>
            <c:numRef>
              <c:f>Hoja1!$B$2:$B$4</c:f>
              <c:numCache>
                <c:formatCode>"$"#,##0.00_);[Red]\("$"#,##0.00\)</c:formatCode>
                <c:ptCount val="3"/>
                <c:pt idx="0">
                  <c:v>2.37</c:v>
                </c:pt>
                <c:pt idx="1">
                  <c:v>2.09</c:v>
                </c:pt>
                <c:pt idx="2">
                  <c:v>2.15</c:v>
                </c:pt>
              </c:numCache>
            </c:numRef>
          </c:val>
        </c:ser>
        <c:dLbls>
          <c:dLblPos val="outEnd"/>
          <c:showLegendKey val="0"/>
          <c:showVal val="1"/>
          <c:showCatName val="0"/>
          <c:showSerName val="0"/>
          <c:showPercent val="0"/>
          <c:showBubbleSize val="0"/>
        </c:dLbls>
        <c:gapWidth val="10"/>
        <c:overlap val="11"/>
        <c:axId val="95823360"/>
        <c:axId val="95824896"/>
      </c:barChart>
      <c:catAx>
        <c:axId val="95823360"/>
        <c:scaling>
          <c:orientation val="minMax"/>
        </c:scaling>
        <c:delete val="0"/>
        <c:axPos val="b"/>
        <c:majorTickMark val="out"/>
        <c:minorTickMark val="none"/>
        <c:tickLblPos val="nextTo"/>
        <c:crossAx val="95824896"/>
        <c:crosses val="autoZero"/>
        <c:auto val="1"/>
        <c:lblAlgn val="ctr"/>
        <c:lblOffset val="100"/>
        <c:noMultiLvlLbl val="0"/>
      </c:catAx>
      <c:valAx>
        <c:axId val="95824896"/>
        <c:scaling>
          <c:orientation val="minMax"/>
        </c:scaling>
        <c:delete val="1"/>
        <c:axPos val="l"/>
        <c:numFmt formatCode="&quot;$&quot;#,##0.00_);[Red]\(&quot;$&quot;#,##0.00\)" sourceLinked="1"/>
        <c:majorTickMark val="out"/>
        <c:minorTickMark val="none"/>
        <c:tickLblPos val="nextTo"/>
        <c:crossAx val="95823360"/>
        <c:crosses val="autoZero"/>
        <c:crossBetween val="between"/>
      </c:valAx>
    </c:plotArea>
    <c:plotVisOnly val="1"/>
    <c:dispBlanksAs val="gap"/>
    <c:showDLblsOverMax val="0"/>
  </c:chart>
  <c:txPr>
    <a:bodyPr/>
    <a:lstStyle/>
    <a:p>
      <a:pPr>
        <a:defRPr sz="700" b="0">
          <a:latin typeface="Impact" panose="020B0806030902050204" pitchFamily="34" charset="0"/>
        </a:defRPr>
      </a:pPr>
      <a:endParaRPr lang="es-SV"/>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s-SV"/>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Hoja1!$B$1</c:f>
              <c:strCache>
                <c:ptCount val="1"/>
                <c:pt idx="0">
                  <c:v>Serie 1</c:v>
                </c:pt>
              </c:strCache>
            </c:strRef>
          </c:tx>
          <c:spPr>
            <a:solidFill>
              <a:schemeClr val="tx2"/>
            </a:solidFill>
          </c:spPr>
          <c:invertIfNegative val="0"/>
          <c:cat>
            <c:strRef>
              <c:f>Hoja1!$A$2:$A$4</c:f>
              <c:strCache>
                <c:ptCount val="3"/>
                <c:pt idx="0">
                  <c:v>14/15</c:v>
                </c:pt>
                <c:pt idx="1">
                  <c:v>15/16</c:v>
                </c:pt>
                <c:pt idx="2">
                  <c:v>16/17</c:v>
                </c:pt>
              </c:strCache>
            </c:strRef>
          </c:cat>
          <c:val>
            <c:numRef>
              <c:f>Hoja1!$B$2:$B$4</c:f>
              <c:numCache>
                <c:formatCode>"$"#,##0.00_);[Red]\("$"#,##0.00\)</c:formatCode>
                <c:ptCount val="3"/>
                <c:pt idx="0">
                  <c:v>4.5199999999999996</c:v>
                </c:pt>
                <c:pt idx="1">
                  <c:v>4.03</c:v>
                </c:pt>
                <c:pt idx="2">
                  <c:v>4.3899999999999997</c:v>
                </c:pt>
              </c:numCache>
            </c:numRef>
          </c:val>
        </c:ser>
        <c:dLbls>
          <c:dLblPos val="outEnd"/>
          <c:showLegendKey val="0"/>
          <c:showVal val="1"/>
          <c:showCatName val="0"/>
          <c:showSerName val="0"/>
          <c:showPercent val="0"/>
          <c:showBubbleSize val="0"/>
        </c:dLbls>
        <c:gapWidth val="10"/>
        <c:overlap val="11"/>
        <c:axId val="95881472"/>
        <c:axId val="95887360"/>
      </c:barChart>
      <c:catAx>
        <c:axId val="95881472"/>
        <c:scaling>
          <c:orientation val="minMax"/>
        </c:scaling>
        <c:delete val="0"/>
        <c:axPos val="b"/>
        <c:majorTickMark val="out"/>
        <c:minorTickMark val="none"/>
        <c:tickLblPos val="nextTo"/>
        <c:crossAx val="95887360"/>
        <c:crosses val="autoZero"/>
        <c:auto val="1"/>
        <c:lblAlgn val="ctr"/>
        <c:lblOffset val="100"/>
        <c:noMultiLvlLbl val="0"/>
      </c:catAx>
      <c:valAx>
        <c:axId val="95887360"/>
        <c:scaling>
          <c:orientation val="minMax"/>
        </c:scaling>
        <c:delete val="1"/>
        <c:axPos val="l"/>
        <c:numFmt formatCode="&quot;$&quot;#,##0.00_);[Red]\(&quot;$&quot;#,##0.00\)" sourceLinked="1"/>
        <c:majorTickMark val="out"/>
        <c:minorTickMark val="none"/>
        <c:tickLblPos val="nextTo"/>
        <c:crossAx val="95881472"/>
        <c:crosses val="autoZero"/>
        <c:crossBetween val="between"/>
      </c:valAx>
    </c:plotArea>
    <c:plotVisOnly val="1"/>
    <c:dispBlanksAs val="gap"/>
    <c:showDLblsOverMax val="0"/>
  </c:chart>
  <c:txPr>
    <a:bodyPr/>
    <a:lstStyle/>
    <a:p>
      <a:pPr>
        <a:defRPr sz="700" b="0">
          <a:latin typeface="Impact" panose="020B0806030902050204" pitchFamily="34" charset="0"/>
        </a:defRPr>
      </a:pPr>
      <a:endParaRPr lang="es-SV"/>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s-SV"/>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Hoja1!$B$1</c:f>
              <c:strCache>
                <c:ptCount val="1"/>
                <c:pt idx="0">
                  <c:v>Serie 1</c:v>
                </c:pt>
              </c:strCache>
            </c:strRef>
          </c:tx>
          <c:spPr>
            <a:solidFill>
              <a:schemeClr val="tx2"/>
            </a:solidFill>
          </c:spPr>
          <c:invertIfNegative val="0"/>
          <c:cat>
            <c:strRef>
              <c:f>Hoja1!$A$2:$A$4</c:f>
              <c:strCache>
                <c:ptCount val="3"/>
                <c:pt idx="0">
                  <c:v>14/15</c:v>
                </c:pt>
                <c:pt idx="1">
                  <c:v>15/16</c:v>
                </c:pt>
                <c:pt idx="2">
                  <c:v>16/17</c:v>
                </c:pt>
              </c:strCache>
            </c:strRef>
          </c:cat>
          <c:val>
            <c:numRef>
              <c:f>Hoja1!$B$2:$B$4</c:f>
              <c:numCache>
                <c:formatCode>"$"#,##0.00_);[Red]\("$"#,##0.00\)</c:formatCode>
                <c:ptCount val="3"/>
                <c:pt idx="0">
                  <c:v>1.61</c:v>
                </c:pt>
                <c:pt idx="1">
                  <c:v>1.39</c:v>
                </c:pt>
                <c:pt idx="2">
                  <c:v>1.95</c:v>
                </c:pt>
              </c:numCache>
            </c:numRef>
          </c:val>
        </c:ser>
        <c:dLbls>
          <c:dLblPos val="outEnd"/>
          <c:showLegendKey val="0"/>
          <c:showVal val="1"/>
          <c:showCatName val="0"/>
          <c:showSerName val="0"/>
          <c:showPercent val="0"/>
          <c:showBubbleSize val="0"/>
        </c:dLbls>
        <c:gapWidth val="10"/>
        <c:overlap val="11"/>
        <c:axId val="95917568"/>
        <c:axId val="95919104"/>
      </c:barChart>
      <c:catAx>
        <c:axId val="95917568"/>
        <c:scaling>
          <c:orientation val="minMax"/>
        </c:scaling>
        <c:delete val="0"/>
        <c:axPos val="b"/>
        <c:majorTickMark val="out"/>
        <c:minorTickMark val="none"/>
        <c:tickLblPos val="nextTo"/>
        <c:crossAx val="95919104"/>
        <c:crosses val="autoZero"/>
        <c:auto val="1"/>
        <c:lblAlgn val="ctr"/>
        <c:lblOffset val="100"/>
        <c:noMultiLvlLbl val="0"/>
      </c:catAx>
      <c:valAx>
        <c:axId val="95919104"/>
        <c:scaling>
          <c:orientation val="minMax"/>
        </c:scaling>
        <c:delete val="1"/>
        <c:axPos val="l"/>
        <c:numFmt formatCode="&quot;$&quot;#,##0.00_);[Red]\(&quot;$&quot;#,##0.00\)" sourceLinked="1"/>
        <c:majorTickMark val="out"/>
        <c:minorTickMark val="none"/>
        <c:tickLblPos val="nextTo"/>
        <c:crossAx val="95917568"/>
        <c:crosses val="autoZero"/>
        <c:crossBetween val="between"/>
      </c:valAx>
    </c:plotArea>
    <c:plotVisOnly val="1"/>
    <c:dispBlanksAs val="gap"/>
    <c:showDLblsOverMax val="0"/>
  </c:chart>
  <c:txPr>
    <a:bodyPr/>
    <a:lstStyle/>
    <a:p>
      <a:pPr>
        <a:defRPr sz="700" b="0">
          <a:latin typeface="Impact" panose="020B0806030902050204" pitchFamily="34" charset="0"/>
        </a:defRPr>
      </a:pPr>
      <a:endParaRPr lang="es-SV"/>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s-SV"/>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Hoja1!$B$1</c:f>
              <c:strCache>
                <c:ptCount val="1"/>
                <c:pt idx="0">
                  <c:v>Serie 1</c:v>
                </c:pt>
              </c:strCache>
            </c:strRef>
          </c:tx>
          <c:spPr>
            <a:solidFill>
              <a:schemeClr val="tx2"/>
            </a:solidFill>
          </c:spPr>
          <c:invertIfNegative val="0"/>
          <c:cat>
            <c:strRef>
              <c:f>Hoja1!$A$2:$A$4</c:f>
              <c:strCache>
                <c:ptCount val="3"/>
                <c:pt idx="0">
                  <c:v>14/15</c:v>
                </c:pt>
                <c:pt idx="1">
                  <c:v>15/16</c:v>
                </c:pt>
                <c:pt idx="2">
                  <c:v>16/17</c:v>
                </c:pt>
              </c:strCache>
            </c:strRef>
          </c:cat>
          <c:val>
            <c:numRef>
              <c:f>Hoja1!$B$2:$B$4</c:f>
              <c:numCache>
                <c:formatCode>"$"#,##0.00_);[Red]\("$"#,##0.00\)</c:formatCode>
                <c:ptCount val="3"/>
                <c:pt idx="0">
                  <c:v>1.87</c:v>
                </c:pt>
                <c:pt idx="1">
                  <c:v>3.07</c:v>
                </c:pt>
                <c:pt idx="2">
                  <c:v>2.78</c:v>
                </c:pt>
              </c:numCache>
            </c:numRef>
          </c:val>
        </c:ser>
        <c:dLbls>
          <c:dLblPos val="outEnd"/>
          <c:showLegendKey val="0"/>
          <c:showVal val="1"/>
          <c:showCatName val="0"/>
          <c:showSerName val="0"/>
          <c:showPercent val="0"/>
          <c:showBubbleSize val="0"/>
        </c:dLbls>
        <c:gapWidth val="10"/>
        <c:overlap val="11"/>
        <c:axId val="113771264"/>
        <c:axId val="113772800"/>
      </c:barChart>
      <c:catAx>
        <c:axId val="113771264"/>
        <c:scaling>
          <c:orientation val="minMax"/>
        </c:scaling>
        <c:delete val="0"/>
        <c:axPos val="b"/>
        <c:majorTickMark val="out"/>
        <c:minorTickMark val="none"/>
        <c:tickLblPos val="nextTo"/>
        <c:crossAx val="113772800"/>
        <c:crosses val="autoZero"/>
        <c:auto val="1"/>
        <c:lblAlgn val="ctr"/>
        <c:lblOffset val="100"/>
        <c:noMultiLvlLbl val="0"/>
      </c:catAx>
      <c:valAx>
        <c:axId val="113772800"/>
        <c:scaling>
          <c:orientation val="minMax"/>
        </c:scaling>
        <c:delete val="1"/>
        <c:axPos val="l"/>
        <c:numFmt formatCode="&quot;$&quot;#,##0.00_);[Red]\(&quot;$&quot;#,##0.00\)" sourceLinked="1"/>
        <c:majorTickMark val="out"/>
        <c:minorTickMark val="none"/>
        <c:tickLblPos val="nextTo"/>
        <c:crossAx val="113771264"/>
        <c:crosses val="autoZero"/>
        <c:crossBetween val="between"/>
      </c:valAx>
    </c:plotArea>
    <c:plotVisOnly val="1"/>
    <c:dispBlanksAs val="gap"/>
    <c:showDLblsOverMax val="0"/>
  </c:chart>
  <c:txPr>
    <a:bodyPr/>
    <a:lstStyle/>
    <a:p>
      <a:pPr>
        <a:defRPr sz="700" b="0">
          <a:latin typeface="Impact" panose="020B0806030902050204" pitchFamily="34" charset="0"/>
        </a:defRPr>
      </a:pPr>
      <a:endParaRPr lang="es-SV"/>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s-SV"/>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Hoja1!$B$1</c:f>
              <c:strCache>
                <c:ptCount val="1"/>
                <c:pt idx="0">
                  <c:v>Serie 1</c:v>
                </c:pt>
              </c:strCache>
            </c:strRef>
          </c:tx>
          <c:spPr>
            <a:solidFill>
              <a:schemeClr val="tx2"/>
            </a:solidFill>
          </c:spPr>
          <c:invertIfNegative val="0"/>
          <c:cat>
            <c:strRef>
              <c:f>Hoja1!$A$2:$A$4</c:f>
              <c:strCache>
                <c:ptCount val="3"/>
                <c:pt idx="0">
                  <c:v>14/15</c:v>
                </c:pt>
                <c:pt idx="1">
                  <c:v>15/16</c:v>
                </c:pt>
                <c:pt idx="2">
                  <c:v>16/17</c:v>
                </c:pt>
              </c:strCache>
            </c:strRef>
          </c:cat>
          <c:val>
            <c:numRef>
              <c:f>Hoja1!$B$2:$B$4</c:f>
              <c:numCache>
                <c:formatCode>"$"#,##0.00_);[Red]\("$"#,##0.00\)</c:formatCode>
                <c:ptCount val="3"/>
                <c:pt idx="0">
                  <c:v>1.1100000000000001</c:v>
                </c:pt>
                <c:pt idx="1">
                  <c:v>1.1299999999999999</c:v>
                </c:pt>
                <c:pt idx="2">
                  <c:v>0.87</c:v>
                </c:pt>
              </c:numCache>
            </c:numRef>
          </c:val>
        </c:ser>
        <c:dLbls>
          <c:dLblPos val="outEnd"/>
          <c:showLegendKey val="0"/>
          <c:showVal val="1"/>
          <c:showCatName val="0"/>
          <c:showSerName val="0"/>
          <c:showPercent val="0"/>
          <c:showBubbleSize val="0"/>
        </c:dLbls>
        <c:gapWidth val="10"/>
        <c:overlap val="11"/>
        <c:axId val="113780992"/>
        <c:axId val="113790976"/>
      </c:barChart>
      <c:catAx>
        <c:axId val="113780992"/>
        <c:scaling>
          <c:orientation val="minMax"/>
        </c:scaling>
        <c:delete val="0"/>
        <c:axPos val="b"/>
        <c:majorTickMark val="out"/>
        <c:minorTickMark val="none"/>
        <c:tickLblPos val="nextTo"/>
        <c:crossAx val="113790976"/>
        <c:crosses val="autoZero"/>
        <c:auto val="1"/>
        <c:lblAlgn val="ctr"/>
        <c:lblOffset val="100"/>
        <c:noMultiLvlLbl val="0"/>
      </c:catAx>
      <c:valAx>
        <c:axId val="113790976"/>
        <c:scaling>
          <c:orientation val="minMax"/>
        </c:scaling>
        <c:delete val="1"/>
        <c:axPos val="l"/>
        <c:numFmt formatCode="&quot;$&quot;#,##0.00_);[Red]\(&quot;$&quot;#,##0.00\)" sourceLinked="1"/>
        <c:majorTickMark val="out"/>
        <c:minorTickMark val="none"/>
        <c:tickLblPos val="nextTo"/>
        <c:crossAx val="113780992"/>
        <c:crosses val="autoZero"/>
        <c:crossBetween val="between"/>
      </c:valAx>
    </c:plotArea>
    <c:plotVisOnly val="1"/>
    <c:dispBlanksAs val="gap"/>
    <c:showDLblsOverMax val="0"/>
  </c:chart>
  <c:txPr>
    <a:bodyPr/>
    <a:lstStyle/>
    <a:p>
      <a:pPr>
        <a:defRPr sz="700" b="0">
          <a:latin typeface="Impact" panose="020B0806030902050204" pitchFamily="34" charset="0"/>
        </a:defRPr>
      </a:pPr>
      <a:endParaRPr lang="es-SV"/>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s-SV"/>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Hoja1!$B$1</c:f>
              <c:strCache>
                <c:ptCount val="1"/>
                <c:pt idx="0">
                  <c:v>Serie 1</c:v>
                </c:pt>
              </c:strCache>
            </c:strRef>
          </c:tx>
          <c:spPr>
            <a:solidFill>
              <a:schemeClr val="tx2"/>
            </a:solidFill>
          </c:spPr>
          <c:invertIfNegative val="0"/>
          <c:cat>
            <c:strRef>
              <c:f>Hoja1!$A$2:$A$4</c:f>
              <c:strCache>
                <c:ptCount val="3"/>
                <c:pt idx="0">
                  <c:v>14/15</c:v>
                </c:pt>
                <c:pt idx="1">
                  <c:v>15/16</c:v>
                </c:pt>
                <c:pt idx="2">
                  <c:v>16/17</c:v>
                </c:pt>
              </c:strCache>
            </c:strRef>
          </c:cat>
          <c:val>
            <c:numRef>
              <c:f>Hoja1!$B$2:$B$4</c:f>
              <c:numCache>
                <c:formatCode>0</c:formatCode>
                <c:ptCount val="3"/>
                <c:pt idx="0">
                  <c:v>18</c:v>
                </c:pt>
                <c:pt idx="1">
                  <c:v>41</c:v>
                </c:pt>
                <c:pt idx="2">
                  <c:v>66</c:v>
                </c:pt>
              </c:numCache>
            </c:numRef>
          </c:val>
        </c:ser>
        <c:dLbls>
          <c:dLblPos val="outEnd"/>
          <c:showLegendKey val="0"/>
          <c:showVal val="1"/>
          <c:showCatName val="0"/>
          <c:showSerName val="0"/>
          <c:showPercent val="0"/>
          <c:showBubbleSize val="0"/>
        </c:dLbls>
        <c:gapWidth val="10"/>
        <c:overlap val="11"/>
        <c:axId val="113852416"/>
        <c:axId val="113853952"/>
      </c:barChart>
      <c:catAx>
        <c:axId val="113852416"/>
        <c:scaling>
          <c:orientation val="minMax"/>
        </c:scaling>
        <c:delete val="0"/>
        <c:axPos val="b"/>
        <c:majorTickMark val="out"/>
        <c:minorTickMark val="none"/>
        <c:tickLblPos val="nextTo"/>
        <c:crossAx val="113853952"/>
        <c:crosses val="autoZero"/>
        <c:auto val="1"/>
        <c:lblAlgn val="ctr"/>
        <c:lblOffset val="100"/>
        <c:noMultiLvlLbl val="0"/>
      </c:catAx>
      <c:valAx>
        <c:axId val="113853952"/>
        <c:scaling>
          <c:orientation val="minMax"/>
        </c:scaling>
        <c:delete val="1"/>
        <c:axPos val="l"/>
        <c:numFmt formatCode="0" sourceLinked="1"/>
        <c:majorTickMark val="out"/>
        <c:minorTickMark val="none"/>
        <c:tickLblPos val="nextTo"/>
        <c:crossAx val="113852416"/>
        <c:crosses val="autoZero"/>
        <c:crossBetween val="between"/>
      </c:valAx>
    </c:plotArea>
    <c:plotVisOnly val="1"/>
    <c:dispBlanksAs val="gap"/>
    <c:showDLblsOverMax val="0"/>
  </c:chart>
  <c:txPr>
    <a:bodyPr/>
    <a:lstStyle/>
    <a:p>
      <a:pPr>
        <a:defRPr sz="700" b="0">
          <a:latin typeface="Impact" panose="020B0806030902050204" pitchFamily="34" charset="0"/>
        </a:defRPr>
      </a:pPr>
      <a:endParaRPr lang="es-SV"/>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s-SV"/>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Hoja1!$B$1</c:f>
              <c:strCache>
                <c:ptCount val="1"/>
                <c:pt idx="0">
                  <c:v>Serie 1</c:v>
                </c:pt>
              </c:strCache>
            </c:strRef>
          </c:tx>
          <c:spPr>
            <a:solidFill>
              <a:schemeClr val="tx2"/>
            </a:solidFill>
          </c:spPr>
          <c:invertIfNegative val="0"/>
          <c:cat>
            <c:strRef>
              <c:f>Hoja1!$A$2:$A$4</c:f>
              <c:strCache>
                <c:ptCount val="3"/>
                <c:pt idx="0">
                  <c:v>14/15</c:v>
                </c:pt>
                <c:pt idx="1">
                  <c:v>15/16</c:v>
                </c:pt>
                <c:pt idx="2">
                  <c:v>16/17</c:v>
                </c:pt>
              </c:strCache>
            </c:strRef>
          </c:cat>
          <c:val>
            <c:numRef>
              <c:f>Hoja1!$B$2:$B$4</c:f>
              <c:numCache>
                <c:formatCode>0</c:formatCode>
                <c:ptCount val="3"/>
                <c:pt idx="0">
                  <c:v>89</c:v>
                </c:pt>
                <c:pt idx="1">
                  <c:v>76</c:v>
                </c:pt>
                <c:pt idx="2">
                  <c:v>61</c:v>
                </c:pt>
              </c:numCache>
            </c:numRef>
          </c:val>
        </c:ser>
        <c:dLbls>
          <c:dLblPos val="outEnd"/>
          <c:showLegendKey val="0"/>
          <c:showVal val="1"/>
          <c:showCatName val="0"/>
          <c:showSerName val="0"/>
          <c:showPercent val="0"/>
          <c:showBubbleSize val="0"/>
        </c:dLbls>
        <c:gapWidth val="10"/>
        <c:overlap val="11"/>
        <c:axId val="113878528"/>
        <c:axId val="113880064"/>
      </c:barChart>
      <c:catAx>
        <c:axId val="113878528"/>
        <c:scaling>
          <c:orientation val="minMax"/>
        </c:scaling>
        <c:delete val="0"/>
        <c:axPos val="b"/>
        <c:majorTickMark val="out"/>
        <c:minorTickMark val="none"/>
        <c:tickLblPos val="nextTo"/>
        <c:crossAx val="113880064"/>
        <c:crosses val="autoZero"/>
        <c:auto val="1"/>
        <c:lblAlgn val="ctr"/>
        <c:lblOffset val="100"/>
        <c:noMultiLvlLbl val="0"/>
      </c:catAx>
      <c:valAx>
        <c:axId val="113880064"/>
        <c:scaling>
          <c:orientation val="minMax"/>
        </c:scaling>
        <c:delete val="1"/>
        <c:axPos val="l"/>
        <c:numFmt formatCode="0" sourceLinked="1"/>
        <c:majorTickMark val="out"/>
        <c:minorTickMark val="none"/>
        <c:tickLblPos val="nextTo"/>
        <c:crossAx val="113878528"/>
        <c:crosses val="autoZero"/>
        <c:crossBetween val="between"/>
      </c:valAx>
    </c:plotArea>
    <c:plotVisOnly val="1"/>
    <c:dispBlanksAs val="gap"/>
    <c:showDLblsOverMax val="0"/>
  </c:chart>
  <c:txPr>
    <a:bodyPr/>
    <a:lstStyle/>
    <a:p>
      <a:pPr>
        <a:defRPr sz="700" b="0">
          <a:latin typeface="Impact" panose="020B0806030902050204" pitchFamily="34" charset="0"/>
        </a:defRPr>
      </a:pPr>
      <a:endParaRPr lang="es-SV"/>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s-SV"/>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Hoja1!$B$1</c:f>
              <c:strCache>
                <c:ptCount val="1"/>
                <c:pt idx="0">
                  <c:v>Serie 1</c:v>
                </c:pt>
              </c:strCache>
            </c:strRef>
          </c:tx>
          <c:spPr>
            <a:solidFill>
              <a:schemeClr val="tx2"/>
            </a:solidFill>
          </c:spPr>
          <c:invertIfNegative val="0"/>
          <c:cat>
            <c:strRef>
              <c:f>Hoja1!$A$2:$A$4</c:f>
              <c:strCache>
                <c:ptCount val="3"/>
                <c:pt idx="0">
                  <c:v>14/15</c:v>
                </c:pt>
                <c:pt idx="1">
                  <c:v>15/16</c:v>
                </c:pt>
                <c:pt idx="2">
                  <c:v>16/17</c:v>
                </c:pt>
              </c:strCache>
            </c:strRef>
          </c:cat>
          <c:val>
            <c:numRef>
              <c:f>Hoja1!$B$2:$B$4</c:f>
              <c:numCache>
                <c:formatCode>_(* #,##0_);_(* \(#,##0\);_(* "-"??_);_(@_)</c:formatCode>
                <c:ptCount val="3"/>
                <c:pt idx="0">
                  <c:v>15702</c:v>
                </c:pt>
                <c:pt idx="1">
                  <c:v>16050</c:v>
                </c:pt>
                <c:pt idx="2" formatCode="#,##0">
                  <c:v>15557</c:v>
                </c:pt>
              </c:numCache>
            </c:numRef>
          </c:val>
        </c:ser>
        <c:dLbls>
          <c:dLblPos val="outEnd"/>
          <c:showLegendKey val="0"/>
          <c:showVal val="1"/>
          <c:showCatName val="0"/>
          <c:showSerName val="0"/>
          <c:showPercent val="0"/>
          <c:showBubbleSize val="0"/>
        </c:dLbls>
        <c:gapWidth val="10"/>
        <c:overlap val="11"/>
        <c:axId val="114342912"/>
        <c:axId val="114352896"/>
      </c:barChart>
      <c:catAx>
        <c:axId val="114342912"/>
        <c:scaling>
          <c:orientation val="minMax"/>
        </c:scaling>
        <c:delete val="0"/>
        <c:axPos val="b"/>
        <c:majorTickMark val="out"/>
        <c:minorTickMark val="none"/>
        <c:tickLblPos val="nextTo"/>
        <c:crossAx val="114352896"/>
        <c:crosses val="autoZero"/>
        <c:auto val="1"/>
        <c:lblAlgn val="ctr"/>
        <c:lblOffset val="100"/>
        <c:noMultiLvlLbl val="0"/>
      </c:catAx>
      <c:valAx>
        <c:axId val="114352896"/>
        <c:scaling>
          <c:orientation val="minMax"/>
        </c:scaling>
        <c:delete val="1"/>
        <c:axPos val="l"/>
        <c:numFmt formatCode="_(* #,##0_);_(* \(#,##0\);_(* &quot;-&quot;??_);_(@_)" sourceLinked="1"/>
        <c:majorTickMark val="out"/>
        <c:minorTickMark val="none"/>
        <c:tickLblPos val="nextTo"/>
        <c:crossAx val="114342912"/>
        <c:crosses val="autoZero"/>
        <c:crossBetween val="between"/>
      </c:valAx>
    </c:plotArea>
    <c:plotVisOnly val="1"/>
    <c:dispBlanksAs val="gap"/>
    <c:showDLblsOverMax val="0"/>
  </c:chart>
  <c:txPr>
    <a:bodyPr/>
    <a:lstStyle/>
    <a:p>
      <a:pPr>
        <a:defRPr sz="900" b="0">
          <a:latin typeface="Impact" panose="020B0806030902050204" pitchFamily="34" charset="0"/>
        </a:defRPr>
      </a:pPr>
      <a:endParaRPr lang="es-SV"/>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s-SV"/>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Hoja1!$B$1</c:f>
              <c:strCache>
                <c:ptCount val="1"/>
                <c:pt idx="0">
                  <c:v>Serie 1</c:v>
                </c:pt>
              </c:strCache>
            </c:strRef>
          </c:tx>
          <c:spPr>
            <a:solidFill>
              <a:schemeClr val="tx2"/>
            </a:solidFill>
          </c:spPr>
          <c:invertIfNegative val="0"/>
          <c:cat>
            <c:strRef>
              <c:f>Hoja1!$A$2:$A$4</c:f>
              <c:strCache>
                <c:ptCount val="3"/>
                <c:pt idx="0">
                  <c:v>14/15</c:v>
                </c:pt>
                <c:pt idx="1">
                  <c:v>15/16</c:v>
                </c:pt>
                <c:pt idx="2">
                  <c:v>16/17</c:v>
                </c:pt>
              </c:strCache>
            </c:strRef>
          </c:cat>
          <c:val>
            <c:numRef>
              <c:f>Hoja1!$B$2:$B$4</c:f>
              <c:numCache>
                <c:formatCode>_("$"* #,##0_);_("$"* \(#,##0\);_("$"* "-"??_);_(@_)</c:formatCode>
                <c:ptCount val="3"/>
                <c:pt idx="0">
                  <c:v>1649.4</c:v>
                </c:pt>
                <c:pt idx="1">
                  <c:v>1688.4</c:v>
                </c:pt>
                <c:pt idx="2">
                  <c:v>1806.2</c:v>
                </c:pt>
              </c:numCache>
            </c:numRef>
          </c:val>
        </c:ser>
        <c:dLbls>
          <c:dLblPos val="outEnd"/>
          <c:showLegendKey val="0"/>
          <c:showVal val="1"/>
          <c:showCatName val="0"/>
          <c:showSerName val="0"/>
          <c:showPercent val="0"/>
          <c:showBubbleSize val="0"/>
        </c:dLbls>
        <c:gapWidth val="10"/>
        <c:overlap val="11"/>
        <c:axId val="114393856"/>
        <c:axId val="114395392"/>
      </c:barChart>
      <c:catAx>
        <c:axId val="114393856"/>
        <c:scaling>
          <c:orientation val="minMax"/>
        </c:scaling>
        <c:delete val="0"/>
        <c:axPos val="b"/>
        <c:majorTickMark val="out"/>
        <c:minorTickMark val="none"/>
        <c:tickLblPos val="nextTo"/>
        <c:crossAx val="114395392"/>
        <c:crosses val="autoZero"/>
        <c:auto val="1"/>
        <c:lblAlgn val="ctr"/>
        <c:lblOffset val="100"/>
        <c:noMultiLvlLbl val="0"/>
      </c:catAx>
      <c:valAx>
        <c:axId val="114395392"/>
        <c:scaling>
          <c:orientation val="minMax"/>
        </c:scaling>
        <c:delete val="1"/>
        <c:axPos val="l"/>
        <c:numFmt formatCode="_(&quot;$&quot;* #,##0_);_(&quot;$&quot;* \(#,##0\);_(&quot;$&quot;* &quot;-&quot;??_);_(@_)" sourceLinked="1"/>
        <c:majorTickMark val="out"/>
        <c:minorTickMark val="none"/>
        <c:tickLblPos val="nextTo"/>
        <c:crossAx val="114393856"/>
        <c:crosses val="autoZero"/>
        <c:crossBetween val="between"/>
      </c:valAx>
    </c:plotArea>
    <c:plotVisOnly val="1"/>
    <c:dispBlanksAs val="gap"/>
    <c:showDLblsOverMax val="0"/>
  </c:chart>
  <c:txPr>
    <a:bodyPr/>
    <a:lstStyle/>
    <a:p>
      <a:pPr>
        <a:defRPr sz="900" b="0">
          <a:latin typeface="Impact" panose="020B0806030902050204" pitchFamily="34" charset="0"/>
        </a:defRPr>
      </a:pPr>
      <a:endParaRPr lang="es-SV"/>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SV"/>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Hoja1!$B$1</c:f>
              <c:strCache>
                <c:ptCount val="1"/>
                <c:pt idx="0">
                  <c:v>Serie 1</c:v>
                </c:pt>
              </c:strCache>
            </c:strRef>
          </c:tx>
          <c:spPr>
            <a:solidFill>
              <a:schemeClr val="tx2"/>
            </a:solidFill>
          </c:spPr>
          <c:invertIfNegative val="0"/>
          <c:cat>
            <c:strRef>
              <c:f>Hoja1!$A$2:$A$4</c:f>
              <c:strCache>
                <c:ptCount val="3"/>
                <c:pt idx="0">
                  <c:v>14/15</c:v>
                </c:pt>
                <c:pt idx="1">
                  <c:v>15/16</c:v>
                </c:pt>
                <c:pt idx="2">
                  <c:v>16/17</c:v>
                </c:pt>
              </c:strCache>
            </c:strRef>
          </c:cat>
          <c:val>
            <c:numRef>
              <c:f>Hoja1!$B$2:$B$4</c:f>
              <c:numCache>
                <c:formatCode>_("$"* #,##0.0_);_("$"* \(#,##0.0\);_("$"* "-"??_);_(@_)</c:formatCode>
                <c:ptCount val="3"/>
                <c:pt idx="0">
                  <c:v>147.9</c:v>
                </c:pt>
                <c:pt idx="1">
                  <c:v>155.80000000000001</c:v>
                </c:pt>
                <c:pt idx="2">
                  <c:v>161.4</c:v>
                </c:pt>
              </c:numCache>
            </c:numRef>
          </c:val>
        </c:ser>
        <c:dLbls>
          <c:dLblPos val="outEnd"/>
          <c:showLegendKey val="0"/>
          <c:showVal val="1"/>
          <c:showCatName val="0"/>
          <c:showSerName val="0"/>
          <c:showPercent val="0"/>
          <c:showBubbleSize val="0"/>
        </c:dLbls>
        <c:gapWidth val="10"/>
        <c:overlap val="11"/>
        <c:axId val="40637184"/>
        <c:axId val="40638720"/>
      </c:barChart>
      <c:catAx>
        <c:axId val="40637184"/>
        <c:scaling>
          <c:orientation val="minMax"/>
        </c:scaling>
        <c:delete val="0"/>
        <c:axPos val="b"/>
        <c:majorTickMark val="out"/>
        <c:minorTickMark val="none"/>
        <c:tickLblPos val="nextTo"/>
        <c:crossAx val="40638720"/>
        <c:crosses val="autoZero"/>
        <c:auto val="1"/>
        <c:lblAlgn val="ctr"/>
        <c:lblOffset val="100"/>
        <c:noMultiLvlLbl val="0"/>
      </c:catAx>
      <c:valAx>
        <c:axId val="40638720"/>
        <c:scaling>
          <c:orientation val="minMax"/>
        </c:scaling>
        <c:delete val="1"/>
        <c:axPos val="l"/>
        <c:numFmt formatCode="_(&quot;$&quot;* #,##0.0_);_(&quot;$&quot;* \(#,##0.0\);_(&quot;$&quot;* &quot;-&quot;??_);_(@_)" sourceLinked="1"/>
        <c:majorTickMark val="out"/>
        <c:minorTickMark val="none"/>
        <c:tickLblPos val="nextTo"/>
        <c:crossAx val="40637184"/>
        <c:crosses val="autoZero"/>
        <c:crossBetween val="between"/>
      </c:valAx>
    </c:plotArea>
    <c:plotVisOnly val="1"/>
    <c:dispBlanksAs val="gap"/>
    <c:showDLblsOverMax val="0"/>
  </c:chart>
  <c:txPr>
    <a:bodyPr/>
    <a:lstStyle/>
    <a:p>
      <a:pPr>
        <a:defRPr sz="900" b="0">
          <a:latin typeface="Impact" panose="020B0806030902050204" pitchFamily="34" charset="0"/>
        </a:defRPr>
      </a:pPr>
      <a:endParaRPr lang="es-SV"/>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s-SV"/>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Hoja1!$B$1</c:f>
              <c:strCache>
                <c:ptCount val="1"/>
                <c:pt idx="0">
                  <c:v>Serie 1</c:v>
                </c:pt>
              </c:strCache>
            </c:strRef>
          </c:tx>
          <c:spPr>
            <a:solidFill>
              <a:schemeClr val="tx2"/>
            </a:solidFill>
          </c:spPr>
          <c:invertIfNegative val="0"/>
          <c:cat>
            <c:strRef>
              <c:f>Hoja1!$A$2:$A$4</c:f>
              <c:strCache>
                <c:ptCount val="3"/>
                <c:pt idx="0">
                  <c:v>14/15</c:v>
                </c:pt>
                <c:pt idx="1">
                  <c:v>15/16</c:v>
                </c:pt>
                <c:pt idx="2">
                  <c:v>16/17</c:v>
                </c:pt>
              </c:strCache>
            </c:strRef>
          </c:cat>
          <c:val>
            <c:numRef>
              <c:f>Hoja1!$B$2:$B$4</c:f>
              <c:numCache>
                <c:formatCode>_("$"* #,##0.0_);_("$"* \(#,##0.0\);_("$"* "-"??_);_(@_)</c:formatCode>
                <c:ptCount val="3"/>
                <c:pt idx="0">
                  <c:v>25.9</c:v>
                </c:pt>
                <c:pt idx="1">
                  <c:v>27.1</c:v>
                </c:pt>
                <c:pt idx="2">
                  <c:v>28.1</c:v>
                </c:pt>
              </c:numCache>
            </c:numRef>
          </c:val>
        </c:ser>
        <c:dLbls>
          <c:dLblPos val="outEnd"/>
          <c:showLegendKey val="0"/>
          <c:showVal val="1"/>
          <c:showCatName val="0"/>
          <c:showSerName val="0"/>
          <c:showPercent val="0"/>
          <c:showBubbleSize val="0"/>
        </c:dLbls>
        <c:gapWidth val="10"/>
        <c:overlap val="11"/>
        <c:axId val="114419968"/>
        <c:axId val="115146752"/>
      </c:barChart>
      <c:catAx>
        <c:axId val="114419968"/>
        <c:scaling>
          <c:orientation val="minMax"/>
        </c:scaling>
        <c:delete val="0"/>
        <c:axPos val="b"/>
        <c:majorTickMark val="out"/>
        <c:minorTickMark val="none"/>
        <c:tickLblPos val="nextTo"/>
        <c:crossAx val="115146752"/>
        <c:crosses val="autoZero"/>
        <c:auto val="1"/>
        <c:lblAlgn val="ctr"/>
        <c:lblOffset val="100"/>
        <c:noMultiLvlLbl val="0"/>
      </c:catAx>
      <c:valAx>
        <c:axId val="115146752"/>
        <c:scaling>
          <c:orientation val="minMax"/>
        </c:scaling>
        <c:delete val="1"/>
        <c:axPos val="l"/>
        <c:numFmt formatCode="_(&quot;$&quot;* #,##0.0_);_(&quot;$&quot;* \(#,##0.0\);_(&quot;$&quot;* &quot;-&quot;??_);_(@_)" sourceLinked="1"/>
        <c:majorTickMark val="out"/>
        <c:minorTickMark val="none"/>
        <c:tickLblPos val="nextTo"/>
        <c:crossAx val="114419968"/>
        <c:crosses val="autoZero"/>
        <c:crossBetween val="between"/>
      </c:valAx>
    </c:plotArea>
    <c:plotVisOnly val="1"/>
    <c:dispBlanksAs val="gap"/>
    <c:showDLblsOverMax val="0"/>
  </c:chart>
  <c:txPr>
    <a:bodyPr/>
    <a:lstStyle/>
    <a:p>
      <a:pPr>
        <a:defRPr sz="900" b="0">
          <a:latin typeface="Impact" panose="020B0806030902050204" pitchFamily="34" charset="0"/>
        </a:defRPr>
      </a:pPr>
      <a:endParaRPr lang="es-SV"/>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s-SV"/>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Hoja1!$B$1</c:f>
              <c:strCache>
                <c:ptCount val="1"/>
                <c:pt idx="0">
                  <c:v>Serie 1</c:v>
                </c:pt>
              </c:strCache>
            </c:strRef>
          </c:tx>
          <c:spPr>
            <a:solidFill>
              <a:schemeClr val="tx2"/>
            </a:solidFill>
          </c:spPr>
          <c:invertIfNegative val="0"/>
          <c:cat>
            <c:strRef>
              <c:f>Hoja1!$A$2:$A$4</c:f>
              <c:strCache>
                <c:ptCount val="3"/>
                <c:pt idx="0">
                  <c:v>14/15</c:v>
                </c:pt>
                <c:pt idx="1">
                  <c:v>15/16</c:v>
                </c:pt>
                <c:pt idx="2">
                  <c:v>16/17</c:v>
                </c:pt>
              </c:strCache>
            </c:strRef>
          </c:cat>
          <c:val>
            <c:numRef>
              <c:f>Hoja1!$B$2:$B$4</c:f>
              <c:numCache>
                <c:formatCode>"$"#,##0.0_);[Red]\("$"#,##0.0\)</c:formatCode>
                <c:ptCount val="3"/>
                <c:pt idx="0">
                  <c:v>646.79999999999995</c:v>
                </c:pt>
                <c:pt idx="1">
                  <c:v>511</c:v>
                </c:pt>
                <c:pt idx="2">
                  <c:v>201.3</c:v>
                </c:pt>
              </c:numCache>
            </c:numRef>
          </c:val>
        </c:ser>
        <c:dLbls>
          <c:dLblPos val="outEnd"/>
          <c:showLegendKey val="0"/>
          <c:showVal val="1"/>
          <c:showCatName val="0"/>
          <c:showSerName val="0"/>
          <c:showPercent val="0"/>
          <c:showBubbleSize val="0"/>
        </c:dLbls>
        <c:gapWidth val="10"/>
        <c:overlap val="11"/>
        <c:axId val="115035136"/>
        <c:axId val="115053312"/>
      </c:barChart>
      <c:catAx>
        <c:axId val="115035136"/>
        <c:scaling>
          <c:orientation val="minMax"/>
        </c:scaling>
        <c:delete val="0"/>
        <c:axPos val="b"/>
        <c:majorTickMark val="out"/>
        <c:minorTickMark val="none"/>
        <c:tickLblPos val="nextTo"/>
        <c:crossAx val="115053312"/>
        <c:crosses val="autoZero"/>
        <c:auto val="1"/>
        <c:lblAlgn val="ctr"/>
        <c:lblOffset val="100"/>
        <c:noMultiLvlLbl val="0"/>
      </c:catAx>
      <c:valAx>
        <c:axId val="115053312"/>
        <c:scaling>
          <c:orientation val="minMax"/>
        </c:scaling>
        <c:delete val="1"/>
        <c:axPos val="l"/>
        <c:numFmt formatCode="&quot;$&quot;#,##0.0_);[Red]\(&quot;$&quot;#,##0.0\)" sourceLinked="1"/>
        <c:majorTickMark val="out"/>
        <c:minorTickMark val="none"/>
        <c:tickLblPos val="nextTo"/>
        <c:crossAx val="115035136"/>
        <c:crosses val="autoZero"/>
        <c:crossBetween val="between"/>
      </c:valAx>
    </c:plotArea>
    <c:plotVisOnly val="1"/>
    <c:dispBlanksAs val="gap"/>
    <c:showDLblsOverMax val="0"/>
  </c:chart>
  <c:txPr>
    <a:bodyPr/>
    <a:lstStyle/>
    <a:p>
      <a:pPr>
        <a:defRPr sz="700" b="0">
          <a:latin typeface="Impact" panose="020B0806030902050204" pitchFamily="34" charset="0"/>
        </a:defRPr>
      </a:pPr>
      <a:endParaRPr lang="es-SV"/>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s-SV"/>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Hoja1!$B$1</c:f>
              <c:strCache>
                <c:ptCount val="1"/>
                <c:pt idx="0">
                  <c:v>Serie 1</c:v>
                </c:pt>
              </c:strCache>
            </c:strRef>
          </c:tx>
          <c:spPr>
            <a:solidFill>
              <a:schemeClr val="tx2"/>
            </a:solidFill>
          </c:spPr>
          <c:invertIfNegative val="0"/>
          <c:cat>
            <c:strRef>
              <c:f>Hoja1!$A$2:$A$4</c:f>
              <c:strCache>
                <c:ptCount val="3"/>
                <c:pt idx="0">
                  <c:v>14/15</c:v>
                </c:pt>
                <c:pt idx="1">
                  <c:v>15/16</c:v>
                </c:pt>
                <c:pt idx="2">
                  <c:v>16/17</c:v>
                </c:pt>
              </c:strCache>
            </c:strRef>
          </c:cat>
          <c:val>
            <c:numRef>
              <c:f>Hoja1!$B$3:$B$4</c:f>
              <c:numCache>
                <c:formatCode>"$"#,##0.0_);[Red]\("$"#,##0.0\)</c:formatCode>
                <c:ptCount val="2"/>
                <c:pt idx="0">
                  <c:v>204.9</c:v>
                </c:pt>
                <c:pt idx="1">
                  <c:v>332.5</c:v>
                </c:pt>
              </c:numCache>
            </c:numRef>
          </c:val>
        </c:ser>
        <c:dLbls>
          <c:dLblPos val="outEnd"/>
          <c:showLegendKey val="0"/>
          <c:showVal val="1"/>
          <c:showCatName val="0"/>
          <c:showSerName val="0"/>
          <c:showPercent val="0"/>
          <c:showBubbleSize val="0"/>
        </c:dLbls>
        <c:gapWidth val="10"/>
        <c:overlap val="11"/>
        <c:axId val="115069696"/>
        <c:axId val="115071232"/>
      </c:barChart>
      <c:catAx>
        <c:axId val="115069696"/>
        <c:scaling>
          <c:orientation val="minMax"/>
        </c:scaling>
        <c:delete val="0"/>
        <c:axPos val="b"/>
        <c:majorTickMark val="out"/>
        <c:minorTickMark val="none"/>
        <c:tickLblPos val="nextTo"/>
        <c:crossAx val="115071232"/>
        <c:crosses val="autoZero"/>
        <c:auto val="1"/>
        <c:lblAlgn val="ctr"/>
        <c:lblOffset val="100"/>
        <c:noMultiLvlLbl val="0"/>
      </c:catAx>
      <c:valAx>
        <c:axId val="115071232"/>
        <c:scaling>
          <c:orientation val="minMax"/>
        </c:scaling>
        <c:delete val="1"/>
        <c:axPos val="l"/>
        <c:numFmt formatCode="&quot;$&quot;#,##0.0_);[Red]\(&quot;$&quot;#,##0.0\)" sourceLinked="1"/>
        <c:majorTickMark val="out"/>
        <c:minorTickMark val="none"/>
        <c:tickLblPos val="nextTo"/>
        <c:crossAx val="115069696"/>
        <c:crosses val="autoZero"/>
        <c:crossBetween val="between"/>
      </c:valAx>
    </c:plotArea>
    <c:plotVisOnly val="1"/>
    <c:dispBlanksAs val="gap"/>
    <c:showDLblsOverMax val="0"/>
  </c:chart>
  <c:txPr>
    <a:bodyPr/>
    <a:lstStyle/>
    <a:p>
      <a:pPr>
        <a:defRPr sz="700" b="0">
          <a:latin typeface="Impact" panose="020B0806030902050204" pitchFamily="34" charset="0"/>
        </a:defRPr>
      </a:pPr>
      <a:endParaRPr lang="es-SV"/>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s-SV"/>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Hoja1!$B$1</c:f>
              <c:strCache>
                <c:ptCount val="1"/>
                <c:pt idx="0">
                  <c:v>Serie 1</c:v>
                </c:pt>
              </c:strCache>
            </c:strRef>
          </c:tx>
          <c:spPr>
            <a:solidFill>
              <a:schemeClr val="tx2"/>
            </a:solidFill>
          </c:spPr>
          <c:invertIfNegative val="0"/>
          <c:cat>
            <c:strRef>
              <c:f>Hoja1!$A$2:$A$4</c:f>
              <c:strCache>
                <c:ptCount val="3"/>
                <c:pt idx="0">
                  <c:v>14/15</c:v>
                </c:pt>
                <c:pt idx="1">
                  <c:v>15/16</c:v>
                </c:pt>
                <c:pt idx="2">
                  <c:v>16/17</c:v>
                </c:pt>
              </c:strCache>
            </c:strRef>
          </c:cat>
          <c:val>
            <c:numRef>
              <c:f>Hoja1!$B$2:$B$4</c:f>
              <c:numCache>
                <c:formatCode>"$"#,##0.00_);[Red]\("$"#,##0.00\)</c:formatCode>
                <c:ptCount val="3"/>
                <c:pt idx="0">
                  <c:v>2.5299999999999998</c:v>
                </c:pt>
                <c:pt idx="1">
                  <c:v>2.84</c:v>
                </c:pt>
                <c:pt idx="2">
                  <c:v>2.76</c:v>
                </c:pt>
              </c:numCache>
            </c:numRef>
          </c:val>
        </c:ser>
        <c:dLbls>
          <c:dLblPos val="outEnd"/>
          <c:showLegendKey val="0"/>
          <c:showVal val="1"/>
          <c:showCatName val="0"/>
          <c:showSerName val="0"/>
          <c:showPercent val="0"/>
          <c:showBubbleSize val="0"/>
        </c:dLbls>
        <c:gapWidth val="10"/>
        <c:overlap val="11"/>
        <c:axId val="121104640"/>
        <c:axId val="121106432"/>
      </c:barChart>
      <c:catAx>
        <c:axId val="121104640"/>
        <c:scaling>
          <c:orientation val="minMax"/>
        </c:scaling>
        <c:delete val="0"/>
        <c:axPos val="b"/>
        <c:majorTickMark val="out"/>
        <c:minorTickMark val="none"/>
        <c:tickLblPos val="nextTo"/>
        <c:crossAx val="121106432"/>
        <c:crosses val="autoZero"/>
        <c:auto val="1"/>
        <c:lblAlgn val="ctr"/>
        <c:lblOffset val="100"/>
        <c:noMultiLvlLbl val="0"/>
      </c:catAx>
      <c:valAx>
        <c:axId val="121106432"/>
        <c:scaling>
          <c:orientation val="minMax"/>
        </c:scaling>
        <c:delete val="1"/>
        <c:axPos val="l"/>
        <c:numFmt formatCode="&quot;$&quot;#,##0.00_);[Red]\(&quot;$&quot;#,##0.00\)" sourceLinked="1"/>
        <c:majorTickMark val="out"/>
        <c:minorTickMark val="none"/>
        <c:tickLblPos val="nextTo"/>
        <c:crossAx val="121104640"/>
        <c:crosses val="autoZero"/>
        <c:crossBetween val="between"/>
      </c:valAx>
    </c:plotArea>
    <c:plotVisOnly val="1"/>
    <c:dispBlanksAs val="gap"/>
    <c:showDLblsOverMax val="0"/>
  </c:chart>
  <c:txPr>
    <a:bodyPr/>
    <a:lstStyle/>
    <a:p>
      <a:pPr>
        <a:defRPr sz="700" b="0">
          <a:latin typeface="Impact" panose="020B0806030902050204" pitchFamily="34" charset="0"/>
        </a:defRPr>
      </a:pPr>
      <a:endParaRPr lang="es-SV"/>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s-SV"/>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Hoja1!$B$1</c:f>
              <c:strCache>
                <c:ptCount val="1"/>
                <c:pt idx="0">
                  <c:v>Serie 1</c:v>
                </c:pt>
              </c:strCache>
            </c:strRef>
          </c:tx>
          <c:spPr>
            <a:solidFill>
              <a:schemeClr val="tx2"/>
            </a:solidFill>
          </c:spPr>
          <c:invertIfNegative val="0"/>
          <c:cat>
            <c:strRef>
              <c:f>Hoja1!$A$2:$A$4</c:f>
              <c:strCache>
                <c:ptCount val="3"/>
                <c:pt idx="0">
                  <c:v>14/15</c:v>
                </c:pt>
                <c:pt idx="1">
                  <c:v>15/16</c:v>
                </c:pt>
                <c:pt idx="2">
                  <c:v>16/17</c:v>
                </c:pt>
              </c:strCache>
            </c:strRef>
          </c:cat>
          <c:val>
            <c:numRef>
              <c:f>Hoja1!$B$2:$B$4</c:f>
              <c:numCache>
                <c:formatCode>"$"#,##0.0_);[Red]\("$"#,##0.0\)</c:formatCode>
                <c:ptCount val="3"/>
                <c:pt idx="0">
                  <c:v>346.1</c:v>
                </c:pt>
                <c:pt idx="1">
                  <c:v>114.4</c:v>
                </c:pt>
                <c:pt idx="2">
                  <c:v>106.7</c:v>
                </c:pt>
              </c:numCache>
            </c:numRef>
          </c:val>
        </c:ser>
        <c:dLbls>
          <c:dLblPos val="outEnd"/>
          <c:showLegendKey val="0"/>
          <c:showVal val="1"/>
          <c:showCatName val="0"/>
          <c:showSerName val="0"/>
          <c:showPercent val="0"/>
          <c:showBubbleSize val="0"/>
        </c:dLbls>
        <c:gapWidth val="10"/>
        <c:overlap val="11"/>
        <c:axId val="121005952"/>
        <c:axId val="121007488"/>
      </c:barChart>
      <c:catAx>
        <c:axId val="121005952"/>
        <c:scaling>
          <c:orientation val="minMax"/>
        </c:scaling>
        <c:delete val="0"/>
        <c:axPos val="b"/>
        <c:majorTickMark val="out"/>
        <c:minorTickMark val="none"/>
        <c:tickLblPos val="nextTo"/>
        <c:crossAx val="121007488"/>
        <c:crosses val="autoZero"/>
        <c:auto val="1"/>
        <c:lblAlgn val="ctr"/>
        <c:lblOffset val="100"/>
        <c:noMultiLvlLbl val="0"/>
      </c:catAx>
      <c:valAx>
        <c:axId val="121007488"/>
        <c:scaling>
          <c:orientation val="minMax"/>
        </c:scaling>
        <c:delete val="1"/>
        <c:axPos val="l"/>
        <c:numFmt formatCode="&quot;$&quot;#,##0.0_);[Red]\(&quot;$&quot;#,##0.0\)" sourceLinked="1"/>
        <c:majorTickMark val="out"/>
        <c:minorTickMark val="none"/>
        <c:tickLblPos val="nextTo"/>
        <c:crossAx val="121005952"/>
        <c:crosses val="autoZero"/>
        <c:crossBetween val="between"/>
      </c:valAx>
    </c:plotArea>
    <c:plotVisOnly val="1"/>
    <c:dispBlanksAs val="gap"/>
    <c:showDLblsOverMax val="0"/>
  </c:chart>
  <c:txPr>
    <a:bodyPr/>
    <a:lstStyle/>
    <a:p>
      <a:pPr>
        <a:defRPr sz="700" b="0">
          <a:latin typeface="Impact" panose="020B0806030902050204" pitchFamily="34" charset="0"/>
        </a:defRPr>
      </a:pPr>
      <a:endParaRPr lang="es-SV"/>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s-SV"/>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Hoja1!$B$1</c:f>
              <c:strCache>
                <c:ptCount val="1"/>
                <c:pt idx="0">
                  <c:v>Serie 1</c:v>
                </c:pt>
              </c:strCache>
            </c:strRef>
          </c:tx>
          <c:spPr>
            <a:solidFill>
              <a:schemeClr val="tx2"/>
            </a:solidFill>
          </c:spPr>
          <c:invertIfNegative val="0"/>
          <c:cat>
            <c:strRef>
              <c:f>Hoja1!$A$2:$A$4</c:f>
              <c:strCache>
                <c:ptCount val="3"/>
                <c:pt idx="0">
                  <c:v>14/15</c:v>
                </c:pt>
                <c:pt idx="1">
                  <c:v>15/16</c:v>
                </c:pt>
                <c:pt idx="2">
                  <c:v>16/17</c:v>
                </c:pt>
              </c:strCache>
            </c:strRef>
          </c:cat>
          <c:val>
            <c:numRef>
              <c:f>Hoja1!$B$2:$B$4</c:f>
              <c:numCache>
                <c:formatCode>"$"#,##0.00_);[Red]\("$"#,##0.00\)</c:formatCode>
                <c:ptCount val="3"/>
                <c:pt idx="0">
                  <c:v>5.95</c:v>
                </c:pt>
                <c:pt idx="1">
                  <c:v>5.62</c:v>
                </c:pt>
                <c:pt idx="2">
                  <c:v>3.57</c:v>
                </c:pt>
              </c:numCache>
            </c:numRef>
          </c:val>
        </c:ser>
        <c:dLbls>
          <c:dLblPos val="outEnd"/>
          <c:showLegendKey val="0"/>
          <c:showVal val="1"/>
          <c:showCatName val="0"/>
          <c:showSerName val="0"/>
          <c:showPercent val="0"/>
          <c:showBubbleSize val="0"/>
        </c:dLbls>
        <c:gapWidth val="10"/>
        <c:overlap val="11"/>
        <c:axId val="122248576"/>
        <c:axId val="122250368"/>
      </c:barChart>
      <c:catAx>
        <c:axId val="122248576"/>
        <c:scaling>
          <c:orientation val="minMax"/>
        </c:scaling>
        <c:delete val="0"/>
        <c:axPos val="b"/>
        <c:majorTickMark val="out"/>
        <c:minorTickMark val="none"/>
        <c:tickLblPos val="nextTo"/>
        <c:crossAx val="122250368"/>
        <c:crosses val="autoZero"/>
        <c:auto val="1"/>
        <c:lblAlgn val="ctr"/>
        <c:lblOffset val="100"/>
        <c:noMultiLvlLbl val="0"/>
      </c:catAx>
      <c:valAx>
        <c:axId val="122250368"/>
        <c:scaling>
          <c:orientation val="minMax"/>
        </c:scaling>
        <c:delete val="1"/>
        <c:axPos val="l"/>
        <c:numFmt formatCode="&quot;$&quot;#,##0.00_);[Red]\(&quot;$&quot;#,##0.00\)" sourceLinked="1"/>
        <c:majorTickMark val="out"/>
        <c:minorTickMark val="none"/>
        <c:tickLblPos val="nextTo"/>
        <c:crossAx val="122248576"/>
        <c:crosses val="autoZero"/>
        <c:crossBetween val="between"/>
      </c:valAx>
    </c:plotArea>
    <c:plotVisOnly val="1"/>
    <c:dispBlanksAs val="gap"/>
    <c:showDLblsOverMax val="0"/>
  </c:chart>
  <c:txPr>
    <a:bodyPr/>
    <a:lstStyle/>
    <a:p>
      <a:pPr>
        <a:defRPr sz="700" b="0">
          <a:latin typeface="Impact" panose="020B0806030902050204" pitchFamily="34" charset="0"/>
        </a:defRPr>
      </a:pPr>
      <a:endParaRPr lang="es-SV"/>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s-SV"/>
  <c:roundedCorners val="0"/>
  <mc:AlternateContent xmlns:mc="http://schemas.openxmlformats.org/markup-compatibility/2006">
    <mc:Choice xmlns:c14="http://schemas.microsoft.com/office/drawing/2007/8/2/chart" Requires="c14">
      <c14:style val="126"/>
    </mc:Choice>
    <mc:Fallback>
      <c:style val="26"/>
    </mc:Fallback>
  </mc:AlternateContent>
  <c:chart>
    <c:title>
      <c:layout/>
      <c:overlay val="0"/>
      <c:txPr>
        <a:bodyPr/>
        <a:lstStyle/>
        <a:p>
          <a:pPr>
            <a:defRPr sz="1100"/>
          </a:pPr>
          <a:endParaRPr lang="es-SV"/>
        </a:p>
      </c:txPr>
    </c:title>
    <c:autoTitleDeleted val="0"/>
    <c:plotArea>
      <c:layout>
        <c:manualLayout>
          <c:layoutTarget val="inner"/>
          <c:xMode val="edge"/>
          <c:yMode val="edge"/>
          <c:x val="6.8160738341317945E-2"/>
          <c:y val="0.31029912958195416"/>
          <c:w val="0.86367852331736406"/>
          <c:h val="0.38760205958072819"/>
        </c:manualLayout>
      </c:layout>
      <c:lineChart>
        <c:grouping val="standard"/>
        <c:varyColors val="0"/>
        <c:ser>
          <c:idx val="0"/>
          <c:order val="0"/>
          <c:tx>
            <c:strRef>
              <c:f>Hoja1!$B$1</c:f>
              <c:strCache>
                <c:ptCount val="1"/>
                <c:pt idx="0">
                  <c:v>Indicador de coeficiente patrimonial</c:v>
                </c:pt>
              </c:strCache>
            </c:strRef>
          </c:tx>
          <c:marker>
            <c:symbol val="none"/>
          </c:marker>
          <c:dLbls>
            <c:txPr>
              <a:bodyPr/>
              <a:lstStyle/>
              <a:p>
                <a:pPr>
                  <a:defRPr sz="900" b="1"/>
                </a:pPr>
                <a:endParaRPr lang="es-SV"/>
              </a:p>
            </c:txPr>
            <c:dLblPos val="t"/>
            <c:showLegendKey val="0"/>
            <c:showVal val="1"/>
            <c:showCatName val="0"/>
            <c:showSerName val="0"/>
            <c:showPercent val="0"/>
            <c:showBubbleSize val="0"/>
            <c:showLeaderLines val="0"/>
          </c:dLbls>
          <c:cat>
            <c:strRef>
              <c:f>Hoja1!$A$2:$A$7</c:f>
              <c:strCache>
                <c:ptCount val="6"/>
                <c:pt idx="0">
                  <c:v>2012</c:v>
                </c:pt>
                <c:pt idx="1">
                  <c:v>2013</c:v>
                </c:pt>
                <c:pt idx="2">
                  <c:v>2014</c:v>
                </c:pt>
                <c:pt idx="3">
                  <c:v>2015</c:v>
                </c:pt>
                <c:pt idx="4">
                  <c:v>2016</c:v>
                </c:pt>
                <c:pt idx="5">
                  <c:v>P. 2017</c:v>
                </c:pt>
              </c:strCache>
            </c:strRef>
          </c:cat>
          <c:val>
            <c:numRef>
              <c:f>Hoja1!$B$2:$B$7</c:f>
              <c:numCache>
                <c:formatCode>0.00</c:formatCode>
                <c:ptCount val="6"/>
                <c:pt idx="0">
                  <c:v>13.9</c:v>
                </c:pt>
                <c:pt idx="1">
                  <c:v>14.3</c:v>
                </c:pt>
                <c:pt idx="2">
                  <c:v>14.6</c:v>
                </c:pt>
                <c:pt idx="3">
                  <c:v>14.4</c:v>
                </c:pt>
                <c:pt idx="4">
                  <c:v>14</c:v>
                </c:pt>
                <c:pt idx="5">
                  <c:v>13.6</c:v>
                </c:pt>
              </c:numCache>
            </c:numRef>
          </c:val>
          <c:smooth val="0"/>
        </c:ser>
        <c:dLbls>
          <c:dLblPos val="t"/>
          <c:showLegendKey val="0"/>
          <c:showVal val="1"/>
          <c:showCatName val="0"/>
          <c:showSerName val="0"/>
          <c:showPercent val="0"/>
          <c:showBubbleSize val="0"/>
        </c:dLbls>
        <c:marker val="1"/>
        <c:smooth val="0"/>
        <c:axId val="5595904"/>
        <c:axId val="5598592"/>
      </c:lineChart>
      <c:catAx>
        <c:axId val="5595904"/>
        <c:scaling>
          <c:orientation val="minMax"/>
        </c:scaling>
        <c:delete val="0"/>
        <c:axPos val="b"/>
        <c:majorGridlines/>
        <c:numFmt formatCode="General" sourceLinked="1"/>
        <c:majorTickMark val="out"/>
        <c:minorTickMark val="none"/>
        <c:tickLblPos val="nextTo"/>
        <c:txPr>
          <a:bodyPr/>
          <a:lstStyle/>
          <a:p>
            <a:pPr>
              <a:defRPr sz="900" b="1"/>
            </a:pPr>
            <a:endParaRPr lang="es-SV"/>
          </a:p>
        </c:txPr>
        <c:crossAx val="5598592"/>
        <c:crosses val="autoZero"/>
        <c:auto val="1"/>
        <c:lblAlgn val="ctr"/>
        <c:lblOffset val="100"/>
        <c:noMultiLvlLbl val="0"/>
      </c:catAx>
      <c:valAx>
        <c:axId val="5598592"/>
        <c:scaling>
          <c:orientation val="minMax"/>
        </c:scaling>
        <c:delete val="1"/>
        <c:axPos val="l"/>
        <c:numFmt formatCode="0.00" sourceLinked="1"/>
        <c:majorTickMark val="out"/>
        <c:minorTickMark val="none"/>
        <c:tickLblPos val="nextTo"/>
        <c:crossAx val="5595904"/>
        <c:crosses val="autoZero"/>
        <c:crossBetween val="between"/>
      </c:valAx>
    </c:plotArea>
    <c:plotVisOnly val="1"/>
    <c:dispBlanksAs val="gap"/>
    <c:showDLblsOverMax val="0"/>
  </c:chart>
  <c:txPr>
    <a:bodyPr/>
    <a:lstStyle/>
    <a:p>
      <a:pPr>
        <a:defRPr sz="1800"/>
      </a:pPr>
      <a:endParaRPr lang="es-SV"/>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s-SV"/>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Hoja1!$B$1</c:f>
              <c:strCache>
                <c:ptCount val="1"/>
                <c:pt idx="0">
                  <c:v>Serie 1</c:v>
                </c:pt>
              </c:strCache>
            </c:strRef>
          </c:tx>
          <c:spPr>
            <a:solidFill>
              <a:schemeClr val="accent2"/>
            </a:solidFill>
          </c:spPr>
          <c:invertIfNegative val="0"/>
          <c:dLbls>
            <c:dLbl>
              <c:idx val="0"/>
              <c:layout/>
              <c:tx>
                <c:rich>
                  <a:bodyPr/>
                  <a:lstStyle/>
                  <a:p>
                    <a:r>
                      <a:rPr lang="en-US" sz="1400" dirty="0">
                        <a:solidFill>
                          <a:schemeClr val="accent2"/>
                        </a:solidFill>
                        <a:latin typeface="Impact" panose="020B0806030902050204" pitchFamily="34" charset="0"/>
                      </a:rPr>
                      <a:t>$</a:t>
                    </a:r>
                    <a:r>
                      <a:rPr lang="en-US" sz="1400" dirty="0" smtClean="0">
                        <a:solidFill>
                          <a:schemeClr val="accent2"/>
                        </a:solidFill>
                        <a:latin typeface="Impact" panose="020B0806030902050204" pitchFamily="34" charset="0"/>
                      </a:rPr>
                      <a:t>81.2</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tx>
                <c:rich>
                  <a:bodyPr/>
                  <a:lstStyle/>
                  <a:p>
                    <a:r>
                      <a:rPr lang="en-US" sz="1400" dirty="0">
                        <a:solidFill>
                          <a:schemeClr val="accent2"/>
                        </a:solidFill>
                        <a:latin typeface="Impact" panose="020B0806030902050204" pitchFamily="34" charset="0"/>
                      </a:rPr>
                      <a:t>$</a:t>
                    </a:r>
                    <a:r>
                      <a:rPr lang="en-US" sz="1400" dirty="0" smtClean="0">
                        <a:solidFill>
                          <a:schemeClr val="accent2"/>
                        </a:solidFill>
                        <a:latin typeface="Impact" panose="020B0806030902050204" pitchFamily="34" charset="0"/>
                      </a:rPr>
                      <a:t>97.6</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a:lstStyle/>
                  <a:p>
                    <a:r>
                      <a:rPr lang="en-US" sz="1400" dirty="0">
                        <a:solidFill>
                          <a:schemeClr val="accent2"/>
                        </a:solidFill>
                        <a:latin typeface="Impact" panose="020B0806030902050204" pitchFamily="34" charset="0"/>
                      </a:rPr>
                      <a:t>$</a:t>
                    </a:r>
                    <a:r>
                      <a:rPr lang="en-US" sz="1400" dirty="0" smtClean="0">
                        <a:solidFill>
                          <a:schemeClr val="accent2"/>
                        </a:solidFill>
                        <a:latin typeface="Impact" panose="020B0806030902050204" pitchFamily="34" charset="0"/>
                      </a:rPr>
                      <a:t>121.3</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tx>
                <c:rich>
                  <a:bodyPr/>
                  <a:lstStyle/>
                  <a:p>
                    <a:r>
                      <a:rPr lang="en-US" sz="1400" dirty="0">
                        <a:solidFill>
                          <a:schemeClr val="accent2"/>
                        </a:solidFill>
                        <a:latin typeface="Impact" panose="020B0806030902050204" pitchFamily="34" charset="0"/>
                      </a:rPr>
                      <a:t>$</a:t>
                    </a:r>
                    <a:r>
                      <a:rPr lang="en-US" sz="1400" dirty="0" smtClean="0">
                        <a:solidFill>
                          <a:schemeClr val="accent2"/>
                        </a:solidFill>
                        <a:latin typeface="Impact" panose="020B0806030902050204" pitchFamily="34" charset="0"/>
                      </a:rPr>
                      <a:t>132.6</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tx>
                <c:rich>
                  <a:bodyPr/>
                  <a:lstStyle/>
                  <a:p>
                    <a:r>
                      <a:rPr lang="en-US" sz="1400" dirty="0">
                        <a:solidFill>
                          <a:schemeClr val="accent2"/>
                        </a:solidFill>
                        <a:latin typeface="Impact" panose="020B0806030902050204" pitchFamily="34" charset="0"/>
                      </a:rPr>
                      <a:t>$</a:t>
                    </a:r>
                    <a:r>
                      <a:rPr lang="en-US" sz="1400" dirty="0" smtClean="0">
                        <a:solidFill>
                          <a:schemeClr val="accent2"/>
                        </a:solidFill>
                        <a:latin typeface="Impact" panose="020B0806030902050204" pitchFamily="34" charset="0"/>
                      </a:rPr>
                      <a:t>140.9</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tx>
                <c:rich>
                  <a:bodyPr/>
                  <a:lstStyle/>
                  <a:p>
                    <a:r>
                      <a:rPr lang="en-US" sz="1400" dirty="0">
                        <a:solidFill>
                          <a:schemeClr val="accent2"/>
                        </a:solidFill>
                        <a:latin typeface="Impact" panose="020B0806030902050204" pitchFamily="34" charset="0"/>
                      </a:rPr>
                      <a:t>$</a:t>
                    </a:r>
                    <a:r>
                      <a:rPr lang="en-US" sz="1400" dirty="0" smtClean="0">
                        <a:solidFill>
                          <a:schemeClr val="accent2"/>
                        </a:solidFill>
                        <a:latin typeface="Impact" panose="020B0806030902050204" pitchFamily="34" charset="0"/>
                      </a:rPr>
                      <a:t>146.6</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6"/>
              <c:layout/>
              <c:tx>
                <c:rich>
                  <a:bodyPr/>
                  <a:lstStyle/>
                  <a:p>
                    <a:r>
                      <a:rPr lang="en-US" sz="1400" dirty="0">
                        <a:solidFill>
                          <a:schemeClr val="accent2"/>
                        </a:solidFill>
                        <a:latin typeface="Impact" panose="020B0806030902050204" pitchFamily="34" charset="0"/>
                      </a:rPr>
                      <a:t>$</a:t>
                    </a:r>
                    <a:r>
                      <a:rPr lang="en-US" sz="1400" dirty="0" smtClean="0">
                        <a:solidFill>
                          <a:schemeClr val="accent2"/>
                        </a:solidFill>
                        <a:latin typeface="Impact" panose="020B0806030902050204" pitchFamily="34" charset="0"/>
                      </a:rPr>
                      <a:t>152.0</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Lst>
            </c:dLbl>
            <c:numFmt formatCode="&quot;$&quot;#,##0.00" sourceLinked="0"/>
            <c:txPr>
              <a:bodyPr rot="0" vert="horz"/>
              <a:lstStyle/>
              <a:p>
                <a:pPr>
                  <a:defRPr sz="1400">
                    <a:solidFill>
                      <a:schemeClr val="accent2"/>
                    </a:solidFill>
                    <a:latin typeface="Impact" panose="020B0806030902050204" pitchFamily="34" charset="0"/>
                  </a:defRPr>
                </a:pPr>
                <a:endParaRPr lang="es-S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Hoja1!$A$2:$A$10</c:f>
              <c:strCache>
                <c:ptCount val="9"/>
                <c:pt idx="0">
                  <c:v>2009</c:v>
                </c:pt>
                <c:pt idx="1">
                  <c:v>2010</c:v>
                </c:pt>
                <c:pt idx="2">
                  <c:v>2011</c:v>
                </c:pt>
                <c:pt idx="3">
                  <c:v>2012</c:v>
                </c:pt>
                <c:pt idx="4">
                  <c:v>2013</c:v>
                </c:pt>
                <c:pt idx="5">
                  <c:v>2014</c:v>
                </c:pt>
                <c:pt idx="6">
                  <c:v>2015</c:v>
                </c:pt>
                <c:pt idx="7">
                  <c:v>2016</c:v>
                </c:pt>
                <c:pt idx="8">
                  <c:v>2017 P.</c:v>
                </c:pt>
              </c:strCache>
            </c:strRef>
          </c:cat>
          <c:val>
            <c:numRef>
              <c:f>Hoja1!$B$2:$B$10</c:f>
              <c:numCache>
                <c:formatCode>General</c:formatCode>
                <c:ptCount val="9"/>
                <c:pt idx="0">
                  <c:v>81.2</c:v>
                </c:pt>
                <c:pt idx="1">
                  <c:v>97.6</c:v>
                </c:pt>
                <c:pt idx="2">
                  <c:v>121.3</c:v>
                </c:pt>
                <c:pt idx="3">
                  <c:v>132.6</c:v>
                </c:pt>
                <c:pt idx="4">
                  <c:v>140.9</c:v>
                </c:pt>
                <c:pt idx="5">
                  <c:v>146.6</c:v>
                </c:pt>
                <c:pt idx="6">
                  <c:v>152.30000000000001</c:v>
                </c:pt>
                <c:pt idx="7">
                  <c:v>158.80000000000001</c:v>
                </c:pt>
                <c:pt idx="8">
                  <c:v>167</c:v>
                </c:pt>
              </c:numCache>
            </c:numRef>
          </c:val>
        </c:ser>
        <c:dLbls>
          <c:dLblPos val="outEnd"/>
          <c:showLegendKey val="0"/>
          <c:showVal val="1"/>
          <c:showCatName val="0"/>
          <c:showSerName val="0"/>
          <c:showPercent val="0"/>
          <c:showBubbleSize val="0"/>
        </c:dLbls>
        <c:gapWidth val="219"/>
        <c:overlap val="-27"/>
        <c:axId val="91235072"/>
        <c:axId val="130981248"/>
      </c:barChart>
      <c:catAx>
        <c:axId val="91235072"/>
        <c:scaling>
          <c:orientation val="minMax"/>
        </c:scaling>
        <c:delete val="0"/>
        <c:axPos val="b"/>
        <c:numFmt formatCode="General" sourceLinked="1"/>
        <c:majorTickMark val="none"/>
        <c:minorTickMark val="none"/>
        <c:tickLblPos val="nextTo"/>
        <c:txPr>
          <a:bodyPr rot="-60000000" vert="horz"/>
          <a:lstStyle/>
          <a:p>
            <a:pPr>
              <a:defRPr sz="1400" b="0">
                <a:solidFill>
                  <a:schemeClr val="accent6"/>
                </a:solidFill>
                <a:latin typeface="Impact" panose="020B0806030902050204" pitchFamily="34" charset="0"/>
              </a:defRPr>
            </a:pPr>
            <a:endParaRPr lang="es-SV"/>
          </a:p>
        </c:txPr>
        <c:crossAx val="130981248"/>
        <c:crosses val="autoZero"/>
        <c:auto val="1"/>
        <c:lblAlgn val="ctr"/>
        <c:lblOffset val="100"/>
        <c:noMultiLvlLbl val="0"/>
      </c:catAx>
      <c:valAx>
        <c:axId val="130981248"/>
        <c:scaling>
          <c:orientation val="minMax"/>
        </c:scaling>
        <c:delete val="1"/>
        <c:axPos val="l"/>
        <c:numFmt formatCode="General" sourceLinked="1"/>
        <c:majorTickMark val="none"/>
        <c:minorTickMark val="none"/>
        <c:tickLblPos val="nextTo"/>
        <c:crossAx val="91235072"/>
        <c:crosses val="autoZero"/>
        <c:crossBetween val="between"/>
      </c:valAx>
    </c:plotArea>
    <c:plotVisOnly val="1"/>
    <c:dispBlanksAs val="gap"/>
    <c:showDLblsOverMax val="0"/>
  </c:chart>
  <c:txPr>
    <a:bodyPr/>
    <a:lstStyle/>
    <a:p>
      <a:pPr>
        <a:defRPr sz="1800"/>
      </a:pPr>
      <a:endParaRPr lang="es-SV"/>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s-SV"/>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Hoja1!$B$1</c:f>
              <c:strCache>
                <c:ptCount val="1"/>
                <c:pt idx="0">
                  <c:v>Serie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accent2"/>
                    </a:solidFill>
                    <a:latin typeface="Impact" panose="020B0806030902050204" pitchFamily="34" charset="0"/>
                    <a:ea typeface="+mn-ea"/>
                    <a:cs typeface="+mn-cs"/>
                  </a:defRPr>
                </a:pPr>
                <a:endParaRPr lang="es-SV"/>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Hoja1!$A$2:$A$10</c:f>
              <c:strCache>
                <c:ptCount val="9"/>
                <c:pt idx="0">
                  <c:v>2009</c:v>
                </c:pt>
                <c:pt idx="1">
                  <c:v>2010</c:v>
                </c:pt>
                <c:pt idx="2">
                  <c:v>2011</c:v>
                </c:pt>
                <c:pt idx="3">
                  <c:v>2012</c:v>
                </c:pt>
                <c:pt idx="4">
                  <c:v>2013</c:v>
                </c:pt>
                <c:pt idx="5">
                  <c:v>2014</c:v>
                </c:pt>
                <c:pt idx="6">
                  <c:v>2015</c:v>
                </c:pt>
                <c:pt idx="7">
                  <c:v>2016</c:v>
                </c:pt>
                <c:pt idx="8">
                  <c:v>2017 P.</c:v>
                </c:pt>
              </c:strCache>
            </c:strRef>
          </c:cat>
          <c:val>
            <c:numRef>
              <c:f>Hoja1!$B$2:$B$10</c:f>
              <c:numCache>
                <c:formatCode>_("$"* #,##0.0_);_("$"* \(#,##0.0\);_("$"* "-"??_);_(@_)</c:formatCode>
                <c:ptCount val="9"/>
                <c:pt idx="0">
                  <c:v>24.3</c:v>
                </c:pt>
                <c:pt idx="1">
                  <c:v>25.5</c:v>
                </c:pt>
                <c:pt idx="2">
                  <c:v>26.8</c:v>
                </c:pt>
                <c:pt idx="3">
                  <c:v>28.4</c:v>
                </c:pt>
                <c:pt idx="4">
                  <c:v>30.2</c:v>
                </c:pt>
                <c:pt idx="5">
                  <c:v>33.1</c:v>
                </c:pt>
                <c:pt idx="6">
                  <c:v>35.200000000000003</c:v>
                </c:pt>
                <c:pt idx="7">
                  <c:v>35.700000000000003</c:v>
                </c:pt>
                <c:pt idx="8">
                  <c:v>42.2</c:v>
                </c:pt>
              </c:numCache>
            </c:numRef>
          </c:val>
        </c:ser>
        <c:dLbls>
          <c:dLblPos val="outEnd"/>
          <c:showLegendKey val="0"/>
          <c:showVal val="1"/>
          <c:showCatName val="0"/>
          <c:showSerName val="0"/>
          <c:showPercent val="0"/>
          <c:showBubbleSize val="0"/>
        </c:dLbls>
        <c:gapWidth val="219"/>
        <c:overlap val="-27"/>
        <c:axId val="132448640"/>
        <c:axId val="132463232"/>
      </c:barChart>
      <c:catAx>
        <c:axId val="132448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6"/>
                </a:solidFill>
                <a:latin typeface="Impact" panose="020B0806030902050204" pitchFamily="34" charset="0"/>
                <a:ea typeface="+mn-ea"/>
                <a:cs typeface="+mn-cs"/>
              </a:defRPr>
            </a:pPr>
            <a:endParaRPr lang="es-SV"/>
          </a:p>
        </c:txPr>
        <c:crossAx val="132463232"/>
        <c:crosses val="autoZero"/>
        <c:auto val="1"/>
        <c:lblAlgn val="ctr"/>
        <c:lblOffset val="100"/>
        <c:noMultiLvlLbl val="0"/>
      </c:catAx>
      <c:valAx>
        <c:axId val="132463232"/>
        <c:scaling>
          <c:orientation val="minMax"/>
        </c:scaling>
        <c:delete val="1"/>
        <c:axPos val="l"/>
        <c:numFmt formatCode="_(&quot;$&quot;* #,##0.0_);_(&quot;$&quot;* \(#,##0.0\);_(&quot;$&quot;* &quot;-&quot;??_);_(@_)" sourceLinked="1"/>
        <c:majorTickMark val="none"/>
        <c:minorTickMark val="none"/>
        <c:tickLblPos val="nextTo"/>
        <c:crossAx val="1324486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SV"/>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es-SV"/>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Hoja1!$B$1</c:f>
              <c:strCache>
                <c:ptCount val="1"/>
                <c:pt idx="0">
                  <c:v>Préstamos</c:v>
                </c:pt>
              </c:strCache>
            </c:strRef>
          </c:tx>
          <c:spPr>
            <a:solidFill>
              <a:schemeClr val="accent2"/>
            </a:solidFill>
            <a:ln>
              <a:noFill/>
            </a:ln>
            <a:effectLst/>
          </c:spPr>
          <c:invertIfNegative val="0"/>
          <c:dLbls>
            <c:dLbl>
              <c:idx val="0"/>
              <c:layout>
                <c:manualLayout>
                  <c:x val="-1.1564871702204558E-2"/>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156487170220458E-2"/>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1564871702204554E-2"/>
                  <c:y val="-2.8871057555194942E-17"/>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0119262739429037E-2"/>
                  <c:y val="6.2992125984251968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0119262739428984E-2"/>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8.6736537766535209E-3"/>
                  <c:y val="6.2992125984251968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vert="horz"/>
              <a:lstStyle/>
              <a:p>
                <a:pPr>
                  <a:defRPr/>
                </a:pPr>
                <a:endParaRPr lang="es-SV"/>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Hoja1!$A$2:$A$10</c:f>
              <c:strCache>
                <c:ptCount val="9"/>
                <c:pt idx="0">
                  <c:v>2009</c:v>
                </c:pt>
                <c:pt idx="1">
                  <c:v>2010</c:v>
                </c:pt>
                <c:pt idx="2">
                  <c:v>2011</c:v>
                </c:pt>
                <c:pt idx="3">
                  <c:v>2012</c:v>
                </c:pt>
                <c:pt idx="4">
                  <c:v>2013</c:v>
                </c:pt>
                <c:pt idx="5">
                  <c:v>2014</c:v>
                </c:pt>
                <c:pt idx="6">
                  <c:v>2015</c:v>
                </c:pt>
                <c:pt idx="7">
                  <c:v>2016</c:v>
                </c:pt>
                <c:pt idx="8">
                  <c:v>2017 P. </c:v>
                </c:pt>
              </c:strCache>
            </c:strRef>
          </c:cat>
          <c:val>
            <c:numRef>
              <c:f>Hoja1!$B$2:$B$10</c:f>
              <c:numCache>
                <c:formatCode>_("$"* #,##0.0_);_("$"* \(#,##0.0\);_("$"* "-"??_);_(@_)</c:formatCode>
                <c:ptCount val="9"/>
                <c:pt idx="0">
                  <c:v>119.7</c:v>
                </c:pt>
                <c:pt idx="1">
                  <c:v>136.5</c:v>
                </c:pt>
                <c:pt idx="2">
                  <c:v>166.9</c:v>
                </c:pt>
                <c:pt idx="3">
                  <c:v>181.2</c:v>
                </c:pt>
                <c:pt idx="4">
                  <c:v>195.8</c:v>
                </c:pt>
                <c:pt idx="5">
                  <c:v>209.7</c:v>
                </c:pt>
                <c:pt idx="6">
                  <c:v>222.7</c:v>
                </c:pt>
                <c:pt idx="7">
                  <c:v>228.9</c:v>
                </c:pt>
                <c:pt idx="8">
                  <c:v>237.2</c:v>
                </c:pt>
              </c:numCache>
            </c:numRef>
          </c:val>
        </c:ser>
        <c:dLbls>
          <c:dLblPos val="outEnd"/>
          <c:showLegendKey val="0"/>
          <c:showVal val="1"/>
          <c:showCatName val="0"/>
          <c:showSerName val="0"/>
          <c:showPercent val="0"/>
          <c:showBubbleSize val="0"/>
        </c:dLbls>
        <c:gapWidth val="219"/>
        <c:overlap val="-27"/>
        <c:axId val="125262464"/>
        <c:axId val="125339136"/>
      </c:barChart>
      <c:catAx>
        <c:axId val="125262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solidFill>
                  <a:schemeClr val="accent6"/>
                </a:solidFill>
              </a:defRPr>
            </a:pPr>
            <a:endParaRPr lang="es-SV"/>
          </a:p>
        </c:txPr>
        <c:crossAx val="125339136"/>
        <c:crosses val="autoZero"/>
        <c:auto val="1"/>
        <c:lblAlgn val="ctr"/>
        <c:lblOffset val="100"/>
        <c:noMultiLvlLbl val="0"/>
      </c:catAx>
      <c:valAx>
        <c:axId val="125339136"/>
        <c:scaling>
          <c:orientation val="minMax"/>
        </c:scaling>
        <c:delete val="1"/>
        <c:axPos val="l"/>
        <c:numFmt formatCode="_(&quot;$&quot;* #,##0.0_);_(&quot;$&quot;* \(#,##0.0\);_(&quot;$&quot;* &quot;-&quot;??_);_(@_)" sourceLinked="1"/>
        <c:majorTickMark val="none"/>
        <c:minorTickMark val="none"/>
        <c:tickLblPos val="nextTo"/>
        <c:crossAx val="125262464"/>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chemeClr val="accent2"/>
          </a:solidFill>
          <a:latin typeface="Impact" panose="020B0806030902050204" pitchFamily="34" charset="0"/>
        </a:defRPr>
      </a:pPr>
      <a:endParaRPr lang="es-SV"/>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SV"/>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Hoja1!$B$1</c:f>
              <c:strCache>
                <c:ptCount val="1"/>
                <c:pt idx="0">
                  <c:v>Serie 1</c:v>
                </c:pt>
              </c:strCache>
            </c:strRef>
          </c:tx>
          <c:spPr>
            <a:solidFill>
              <a:schemeClr val="tx2"/>
            </a:solidFill>
          </c:spPr>
          <c:invertIfNegative val="0"/>
          <c:cat>
            <c:strRef>
              <c:f>Hoja1!$A$2:$A$4</c:f>
              <c:strCache>
                <c:ptCount val="3"/>
                <c:pt idx="0">
                  <c:v>14/15</c:v>
                </c:pt>
                <c:pt idx="1">
                  <c:v>15/16</c:v>
                </c:pt>
                <c:pt idx="2">
                  <c:v>16/17</c:v>
                </c:pt>
              </c:strCache>
            </c:strRef>
          </c:cat>
          <c:val>
            <c:numRef>
              <c:f>Hoja1!$B$2:$B$4</c:f>
              <c:numCache>
                <c:formatCode>"$"#,##0.00_);[Red]\("$"#,##0.00\)</c:formatCode>
                <c:ptCount val="3"/>
                <c:pt idx="0">
                  <c:v>84.4</c:v>
                </c:pt>
                <c:pt idx="1">
                  <c:v>82.4</c:v>
                </c:pt>
                <c:pt idx="2">
                  <c:v>93.7</c:v>
                </c:pt>
              </c:numCache>
            </c:numRef>
          </c:val>
        </c:ser>
        <c:dLbls>
          <c:dLblPos val="outEnd"/>
          <c:showLegendKey val="0"/>
          <c:showVal val="1"/>
          <c:showCatName val="0"/>
          <c:showSerName val="0"/>
          <c:showPercent val="0"/>
          <c:showBubbleSize val="0"/>
        </c:dLbls>
        <c:gapWidth val="10"/>
        <c:overlap val="11"/>
        <c:axId val="38557568"/>
        <c:axId val="38559104"/>
      </c:barChart>
      <c:catAx>
        <c:axId val="38557568"/>
        <c:scaling>
          <c:orientation val="minMax"/>
        </c:scaling>
        <c:delete val="0"/>
        <c:axPos val="b"/>
        <c:majorTickMark val="out"/>
        <c:minorTickMark val="none"/>
        <c:tickLblPos val="nextTo"/>
        <c:crossAx val="38559104"/>
        <c:crosses val="autoZero"/>
        <c:auto val="1"/>
        <c:lblAlgn val="ctr"/>
        <c:lblOffset val="100"/>
        <c:noMultiLvlLbl val="0"/>
      </c:catAx>
      <c:valAx>
        <c:axId val="38559104"/>
        <c:scaling>
          <c:orientation val="minMax"/>
        </c:scaling>
        <c:delete val="1"/>
        <c:axPos val="l"/>
        <c:numFmt formatCode="&quot;$&quot;#,##0.00_);[Red]\(&quot;$&quot;#,##0.00\)" sourceLinked="1"/>
        <c:majorTickMark val="out"/>
        <c:minorTickMark val="none"/>
        <c:tickLblPos val="nextTo"/>
        <c:crossAx val="38557568"/>
        <c:crosses val="autoZero"/>
        <c:crossBetween val="between"/>
      </c:valAx>
    </c:plotArea>
    <c:plotVisOnly val="1"/>
    <c:dispBlanksAs val="gap"/>
    <c:showDLblsOverMax val="0"/>
  </c:chart>
  <c:txPr>
    <a:bodyPr/>
    <a:lstStyle/>
    <a:p>
      <a:pPr>
        <a:defRPr sz="900" b="0">
          <a:latin typeface="Impact" panose="020B0806030902050204" pitchFamily="34" charset="0"/>
        </a:defRPr>
      </a:pPr>
      <a:endParaRPr lang="es-SV"/>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es-SV"/>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Hoja1!$B$1</c:f>
              <c:strCache>
                <c:ptCount val="1"/>
                <c:pt idx="0">
                  <c:v>Depósitos</c:v>
                </c:pt>
              </c:strCache>
            </c:strRef>
          </c:tx>
          <c:spPr>
            <a:solidFill>
              <a:schemeClr val="accent2"/>
            </a:solidFill>
            <a:ln>
              <a:noFill/>
            </a:ln>
            <a:effectLst/>
          </c:spPr>
          <c:invertIfNegative val="0"/>
          <c:dLbls>
            <c:dLbl>
              <c:idx val="0"/>
              <c:layout>
                <c:manualLayout>
                  <c:x val="-1.1564871702204558E-2"/>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156487170220458E-2"/>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1564871702204554E-2"/>
                  <c:y val="-2.8871057555194942E-17"/>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0119262739429037E-2"/>
                  <c:y val="6.2992125984251968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0119262739428984E-2"/>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8.6736537766535209E-3"/>
                  <c:y val="6.2992125984251968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vert="horz"/>
              <a:lstStyle/>
              <a:p>
                <a:pPr>
                  <a:defRPr/>
                </a:pPr>
                <a:endParaRPr lang="es-SV"/>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Hoja1!$A$2:$A$10</c:f>
              <c:strCache>
                <c:ptCount val="9"/>
                <c:pt idx="0">
                  <c:v>2009</c:v>
                </c:pt>
                <c:pt idx="1">
                  <c:v>2010</c:v>
                </c:pt>
                <c:pt idx="2">
                  <c:v>2011</c:v>
                </c:pt>
                <c:pt idx="3">
                  <c:v>2012</c:v>
                </c:pt>
                <c:pt idx="4">
                  <c:v>2013</c:v>
                </c:pt>
                <c:pt idx="5">
                  <c:v>2014</c:v>
                </c:pt>
                <c:pt idx="6">
                  <c:v>2015</c:v>
                </c:pt>
                <c:pt idx="7">
                  <c:v>2016</c:v>
                </c:pt>
                <c:pt idx="8">
                  <c:v>2017 P. </c:v>
                </c:pt>
              </c:strCache>
            </c:strRef>
          </c:cat>
          <c:val>
            <c:numRef>
              <c:f>Hoja1!$B$2:$B$10</c:f>
              <c:numCache>
                <c:formatCode>_("$"* #,##0.0_);_("$"* \(#,##0.0\);_("$"* "-"??_);_(@_)</c:formatCode>
                <c:ptCount val="9"/>
                <c:pt idx="0">
                  <c:v>152.4</c:v>
                </c:pt>
                <c:pt idx="1">
                  <c:v>174.8</c:v>
                </c:pt>
                <c:pt idx="2">
                  <c:v>176.6</c:v>
                </c:pt>
                <c:pt idx="3">
                  <c:v>191.6</c:v>
                </c:pt>
                <c:pt idx="4">
                  <c:v>209.1</c:v>
                </c:pt>
                <c:pt idx="5">
                  <c:v>211.3</c:v>
                </c:pt>
                <c:pt idx="6">
                  <c:v>236.8</c:v>
                </c:pt>
                <c:pt idx="7">
                  <c:v>242.7</c:v>
                </c:pt>
                <c:pt idx="8">
                  <c:v>261.3</c:v>
                </c:pt>
              </c:numCache>
            </c:numRef>
          </c:val>
        </c:ser>
        <c:dLbls>
          <c:dLblPos val="outEnd"/>
          <c:showLegendKey val="0"/>
          <c:showVal val="1"/>
          <c:showCatName val="0"/>
          <c:showSerName val="0"/>
          <c:showPercent val="0"/>
          <c:showBubbleSize val="0"/>
        </c:dLbls>
        <c:gapWidth val="219"/>
        <c:overlap val="-27"/>
        <c:axId val="41107456"/>
        <c:axId val="41110144"/>
      </c:barChart>
      <c:catAx>
        <c:axId val="41107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solidFill>
                  <a:schemeClr val="accent6"/>
                </a:solidFill>
              </a:defRPr>
            </a:pPr>
            <a:endParaRPr lang="es-SV"/>
          </a:p>
        </c:txPr>
        <c:crossAx val="41110144"/>
        <c:crosses val="autoZero"/>
        <c:auto val="1"/>
        <c:lblAlgn val="ctr"/>
        <c:lblOffset val="100"/>
        <c:noMultiLvlLbl val="0"/>
      </c:catAx>
      <c:valAx>
        <c:axId val="41110144"/>
        <c:scaling>
          <c:orientation val="minMax"/>
        </c:scaling>
        <c:delete val="1"/>
        <c:axPos val="l"/>
        <c:numFmt formatCode="_(&quot;$&quot;* #,##0.0_);_(&quot;$&quot;* \(#,##0.0\);_(&quot;$&quot;* &quot;-&quot;??_);_(@_)" sourceLinked="1"/>
        <c:majorTickMark val="none"/>
        <c:minorTickMark val="none"/>
        <c:tickLblPos val="nextTo"/>
        <c:crossAx val="41107456"/>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chemeClr val="accent2"/>
          </a:solidFill>
          <a:latin typeface="Impact" panose="020B0806030902050204" pitchFamily="34" charset="0"/>
        </a:defRPr>
      </a:pPr>
      <a:endParaRPr lang="es-SV"/>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SV"/>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Hoja1!$B$1</c:f>
              <c:strCache>
                <c:ptCount val="1"/>
                <c:pt idx="0">
                  <c:v>Serie 1</c:v>
                </c:pt>
              </c:strCache>
            </c:strRef>
          </c:tx>
          <c:spPr>
            <a:solidFill>
              <a:schemeClr val="tx2"/>
            </a:solidFill>
          </c:spPr>
          <c:invertIfNegative val="0"/>
          <c:cat>
            <c:strRef>
              <c:f>Hoja1!$A$2:$A$4</c:f>
              <c:strCache>
                <c:ptCount val="3"/>
                <c:pt idx="0">
                  <c:v>14/15</c:v>
                </c:pt>
                <c:pt idx="1">
                  <c:v>15/16</c:v>
                </c:pt>
                <c:pt idx="2">
                  <c:v>16/17</c:v>
                </c:pt>
              </c:strCache>
            </c:strRef>
          </c:cat>
          <c:val>
            <c:numRef>
              <c:f>Hoja1!$B$2:$B$4</c:f>
              <c:numCache>
                <c:formatCode>"$"#,##0.00_);[Red]\("$"#,##0.00\)</c:formatCode>
                <c:ptCount val="3"/>
                <c:pt idx="0">
                  <c:v>37.700000000000003</c:v>
                </c:pt>
                <c:pt idx="1">
                  <c:v>46.3</c:v>
                </c:pt>
                <c:pt idx="2">
                  <c:v>39.6</c:v>
                </c:pt>
              </c:numCache>
            </c:numRef>
          </c:val>
        </c:ser>
        <c:dLbls>
          <c:dLblPos val="outEnd"/>
          <c:showLegendKey val="0"/>
          <c:showVal val="1"/>
          <c:showCatName val="0"/>
          <c:showSerName val="0"/>
          <c:showPercent val="0"/>
          <c:showBubbleSize val="0"/>
        </c:dLbls>
        <c:gapWidth val="10"/>
        <c:overlap val="11"/>
        <c:axId val="38587776"/>
        <c:axId val="38642816"/>
      </c:barChart>
      <c:catAx>
        <c:axId val="38587776"/>
        <c:scaling>
          <c:orientation val="minMax"/>
        </c:scaling>
        <c:delete val="0"/>
        <c:axPos val="b"/>
        <c:majorTickMark val="out"/>
        <c:minorTickMark val="none"/>
        <c:tickLblPos val="nextTo"/>
        <c:crossAx val="38642816"/>
        <c:crosses val="autoZero"/>
        <c:auto val="1"/>
        <c:lblAlgn val="ctr"/>
        <c:lblOffset val="100"/>
        <c:noMultiLvlLbl val="0"/>
      </c:catAx>
      <c:valAx>
        <c:axId val="38642816"/>
        <c:scaling>
          <c:orientation val="minMax"/>
        </c:scaling>
        <c:delete val="1"/>
        <c:axPos val="l"/>
        <c:numFmt formatCode="&quot;$&quot;#,##0.00_);[Red]\(&quot;$&quot;#,##0.00\)" sourceLinked="1"/>
        <c:majorTickMark val="out"/>
        <c:minorTickMark val="none"/>
        <c:tickLblPos val="nextTo"/>
        <c:crossAx val="38587776"/>
        <c:crosses val="autoZero"/>
        <c:crossBetween val="between"/>
      </c:valAx>
    </c:plotArea>
    <c:plotVisOnly val="1"/>
    <c:dispBlanksAs val="gap"/>
    <c:showDLblsOverMax val="0"/>
  </c:chart>
  <c:txPr>
    <a:bodyPr/>
    <a:lstStyle/>
    <a:p>
      <a:pPr>
        <a:defRPr sz="900" b="0">
          <a:latin typeface="Impact" panose="020B0806030902050204" pitchFamily="34" charset="0"/>
        </a:defRPr>
      </a:pPr>
      <a:endParaRPr lang="es-SV"/>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SV"/>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Hoja1!$B$1</c:f>
              <c:strCache>
                <c:ptCount val="1"/>
                <c:pt idx="0">
                  <c:v>Serie 1</c:v>
                </c:pt>
              </c:strCache>
            </c:strRef>
          </c:tx>
          <c:spPr>
            <a:solidFill>
              <a:schemeClr val="tx2"/>
            </a:solidFill>
          </c:spPr>
          <c:invertIfNegative val="0"/>
          <c:cat>
            <c:strRef>
              <c:f>Hoja1!$A$2:$A$4</c:f>
              <c:strCache>
                <c:ptCount val="3"/>
                <c:pt idx="0">
                  <c:v>14/15</c:v>
                </c:pt>
                <c:pt idx="1">
                  <c:v>15/16</c:v>
                </c:pt>
                <c:pt idx="2">
                  <c:v>16/17</c:v>
                </c:pt>
              </c:strCache>
            </c:strRef>
          </c:cat>
          <c:val>
            <c:numRef>
              <c:f>Hoja1!$B$2:$B$4</c:f>
              <c:numCache>
                <c:formatCode>"$"#,##0.00_);[Red]\("$"#,##0.00\)</c:formatCode>
                <c:ptCount val="3"/>
                <c:pt idx="0">
                  <c:v>25.9</c:v>
                </c:pt>
                <c:pt idx="1">
                  <c:v>27.1</c:v>
                </c:pt>
                <c:pt idx="2">
                  <c:v>28</c:v>
                </c:pt>
              </c:numCache>
            </c:numRef>
          </c:val>
        </c:ser>
        <c:dLbls>
          <c:dLblPos val="outEnd"/>
          <c:showLegendKey val="0"/>
          <c:showVal val="1"/>
          <c:showCatName val="0"/>
          <c:showSerName val="0"/>
          <c:showPercent val="0"/>
          <c:showBubbleSize val="0"/>
        </c:dLbls>
        <c:gapWidth val="10"/>
        <c:overlap val="11"/>
        <c:axId val="38663296"/>
        <c:axId val="38664832"/>
      </c:barChart>
      <c:catAx>
        <c:axId val="38663296"/>
        <c:scaling>
          <c:orientation val="minMax"/>
        </c:scaling>
        <c:delete val="0"/>
        <c:axPos val="b"/>
        <c:majorTickMark val="out"/>
        <c:minorTickMark val="none"/>
        <c:tickLblPos val="nextTo"/>
        <c:crossAx val="38664832"/>
        <c:crosses val="autoZero"/>
        <c:auto val="1"/>
        <c:lblAlgn val="ctr"/>
        <c:lblOffset val="100"/>
        <c:noMultiLvlLbl val="0"/>
      </c:catAx>
      <c:valAx>
        <c:axId val="38664832"/>
        <c:scaling>
          <c:orientation val="minMax"/>
        </c:scaling>
        <c:delete val="1"/>
        <c:axPos val="l"/>
        <c:numFmt formatCode="&quot;$&quot;#,##0.00_);[Red]\(&quot;$&quot;#,##0.00\)" sourceLinked="1"/>
        <c:majorTickMark val="out"/>
        <c:minorTickMark val="none"/>
        <c:tickLblPos val="nextTo"/>
        <c:crossAx val="38663296"/>
        <c:crosses val="autoZero"/>
        <c:crossBetween val="between"/>
      </c:valAx>
    </c:plotArea>
    <c:plotVisOnly val="1"/>
    <c:dispBlanksAs val="gap"/>
    <c:showDLblsOverMax val="0"/>
  </c:chart>
  <c:txPr>
    <a:bodyPr/>
    <a:lstStyle/>
    <a:p>
      <a:pPr>
        <a:defRPr sz="900" b="0">
          <a:latin typeface="Impact" panose="020B0806030902050204" pitchFamily="34" charset="0"/>
        </a:defRPr>
      </a:pPr>
      <a:endParaRPr lang="es-SV"/>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SV"/>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Hoja1!$B$1</c:f>
              <c:strCache>
                <c:ptCount val="1"/>
                <c:pt idx="0">
                  <c:v>Serie 1</c:v>
                </c:pt>
              </c:strCache>
            </c:strRef>
          </c:tx>
          <c:spPr>
            <a:solidFill>
              <a:schemeClr val="tx2"/>
            </a:solidFill>
          </c:spPr>
          <c:invertIfNegative val="0"/>
          <c:cat>
            <c:strRef>
              <c:f>Hoja1!$A$2:$A$4</c:f>
              <c:strCache>
                <c:ptCount val="3"/>
                <c:pt idx="0">
                  <c:v>14/15</c:v>
                </c:pt>
                <c:pt idx="1">
                  <c:v>15/16</c:v>
                </c:pt>
                <c:pt idx="2">
                  <c:v>16/17</c:v>
                </c:pt>
              </c:strCache>
            </c:strRef>
          </c:cat>
          <c:val>
            <c:numRef>
              <c:f>Hoja1!$B$2:$B$4</c:f>
              <c:numCache>
                <c:formatCode>"$"#,##0.00_);[Red]\("$"#,##0.00\)</c:formatCode>
                <c:ptCount val="3"/>
                <c:pt idx="0">
                  <c:v>12.1</c:v>
                </c:pt>
                <c:pt idx="1">
                  <c:v>15</c:v>
                </c:pt>
                <c:pt idx="2">
                  <c:v>17.7</c:v>
                </c:pt>
              </c:numCache>
            </c:numRef>
          </c:val>
        </c:ser>
        <c:dLbls>
          <c:dLblPos val="outEnd"/>
          <c:showLegendKey val="0"/>
          <c:showVal val="1"/>
          <c:showCatName val="0"/>
          <c:showSerName val="0"/>
          <c:showPercent val="0"/>
          <c:showBubbleSize val="0"/>
        </c:dLbls>
        <c:gapWidth val="10"/>
        <c:overlap val="11"/>
        <c:axId val="38698368"/>
        <c:axId val="95949952"/>
      </c:barChart>
      <c:catAx>
        <c:axId val="38698368"/>
        <c:scaling>
          <c:orientation val="minMax"/>
        </c:scaling>
        <c:delete val="0"/>
        <c:axPos val="b"/>
        <c:majorTickMark val="out"/>
        <c:minorTickMark val="none"/>
        <c:tickLblPos val="nextTo"/>
        <c:crossAx val="95949952"/>
        <c:crosses val="autoZero"/>
        <c:auto val="1"/>
        <c:lblAlgn val="ctr"/>
        <c:lblOffset val="100"/>
        <c:noMultiLvlLbl val="0"/>
      </c:catAx>
      <c:valAx>
        <c:axId val="95949952"/>
        <c:scaling>
          <c:orientation val="minMax"/>
        </c:scaling>
        <c:delete val="1"/>
        <c:axPos val="l"/>
        <c:numFmt formatCode="&quot;$&quot;#,##0.00_);[Red]\(&quot;$&quot;#,##0.00\)" sourceLinked="1"/>
        <c:majorTickMark val="out"/>
        <c:minorTickMark val="none"/>
        <c:tickLblPos val="nextTo"/>
        <c:crossAx val="38698368"/>
        <c:crosses val="autoZero"/>
        <c:crossBetween val="between"/>
      </c:valAx>
    </c:plotArea>
    <c:plotVisOnly val="1"/>
    <c:dispBlanksAs val="gap"/>
    <c:showDLblsOverMax val="0"/>
  </c:chart>
  <c:txPr>
    <a:bodyPr/>
    <a:lstStyle/>
    <a:p>
      <a:pPr>
        <a:defRPr sz="700" b="0">
          <a:latin typeface="Impact" panose="020B0806030902050204" pitchFamily="34" charset="0"/>
        </a:defRPr>
      </a:pPr>
      <a:endParaRPr lang="es-SV"/>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SV"/>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Hoja1!$B$1</c:f>
              <c:strCache>
                <c:ptCount val="1"/>
                <c:pt idx="0">
                  <c:v>Serie 1</c:v>
                </c:pt>
              </c:strCache>
            </c:strRef>
          </c:tx>
          <c:spPr>
            <a:solidFill>
              <a:schemeClr val="tx2"/>
            </a:solidFill>
          </c:spPr>
          <c:invertIfNegative val="0"/>
          <c:cat>
            <c:strRef>
              <c:f>Hoja1!$A$2:$A$4</c:f>
              <c:strCache>
                <c:ptCount val="3"/>
                <c:pt idx="0">
                  <c:v>14/15</c:v>
                </c:pt>
                <c:pt idx="1">
                  <c:v>15/16</c:v>
                </c:pt>
                <c:pt idx="2">
                  <c:v>16/17</c:v>
                </c:pt>
              </c:strCache>
            </c:strRef>
          </c:cat>
          <c:val>
            <c:numRef>
              <c:f>Hoja1!$B$2:$B$4</c:f>
              <c:numCache>
                <c:formatCode>"$"#,##0.00_);[Red]\("$"#,##0.00\)</c:formatCode>
                <c:ptCount val="3"/>
                <c:pt idx="0">
                  <c:v>12.4</c:v>
                </c:pt>
                <c:pt idx="1">
                  <c:v>12</c:v>
                </c:pt>
                <c:pt idx="2">
                  <c:v>11</c:v>
                </c:pt>
              </c:numCache>
            </c:numRef>
          </c:val>
        </c:ser>
        <c:dLbls>
          <c:dLblPos val="outEnd"/>
          <c:showLegendKey val="0"/>
          <c:showVal val="1"/>
          <c:showCatName val="0"/>
          <c:showSerName val="0"/>
          <c:showPercent val="0"/>
          <c:showBubbleSize val="0"/>
        </c:dLbls>
        <c:gapWidth val="10"/>
        <c:overlap val="11"/>
        <c:axId val="95982720"/>
        <c:axId val="95984256"/>
      </c:barChart>
      <c:catAx>
        <c:axId val="95982720"/>
        <c:scaling>
          <c:orientation val="minMax"/>
        </c:scaling>
        <c:delete val="0"/>
        <c:axPos val="b"/>
        <c:majorTickMark val="out"/>
        <c:minorTickMark val="none"/>
        <c:tickLblPos val="nextTo"/>
        <c:crossAx val="95984256"/>
        <c:crosses val="autoZero"/>
        <c:auto val="1"/>
        <c:lblAlgn val="ctr"/>
        <c:lblOffset val="100"/>
        <c:noMultiLvlLbl val="0"/>
      </c:catAx>
      <c:valAx>
        <c:axId val="95984256"/>
        <c:scaling>
          <c:orientation val="minMax"/>
        </c:scaling>
        <c:delete val="1"/>
        <c:axPos val="l"/>
        <c:numFmt formatCode="&quot;$&quot;#,##0.00_);[Red]\(&quot;$&quot;#,##0.00\)" sourceLinked="1"/>
        <c:majorTickMark val="out"/>
        <c:minorTickMark val="none"/>
        <c:tickLblPos val="nextTo"/>
        <c:crossAx val="95982720"/>
        <c:crosses val="autoZero"/>
        <c:crossBetween val="between"/>
      </c:valAx>
    </c:plotArea>
    <c:plotVisOnly val="1"/>
    <c:dispBlanksAs val="gap"/>
    <c:showDLblsOverMax val="0"/>
  </c:chart>
  <c:txPr>
    <a:bodyPr/>
    <a:lstStyle/>
    <a:p>
      <a:pPr>
        <a:defRPr sz="700" b="0">
          <a:latin typeface="Impact" panose="020B0806030902050204" pitchFamily="34" charset="0"/>
        </a:defRPr>
      </a:pPr>
      <a:endParaRPr lang="es-SV"/>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SV"/>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Hoja1!$B$1</c:f>
              <c:strCache>
                <c:ptCount val="1"/>
                <c:pt idx="0">
                  <c:v>Serie 1</c:v>
                </c:pt>
              </c:strCache>
            </c:strRef>
          </c:tx>
          <c:spPr>
            <a:solidFill>
              <a:schemeClr val="tx2"/>
            </a:solidFill>
          </c:spPr>
          <c:invertIfNegative val="0"/>
          <c:cat>
            <c:strRef>
              <c:f>Hoja1!$A$2:$A$4</c:f>
              <c:strCache>
                <c:ptCount val="3"/>
                <c:pt idx="0">
                  <c:v>14/15</c:v>
                </c:pt>
                <c:pt idx="1">
                  <c:v>15/16</c:v>
                </c:pt>
                <c:pt idx="2">
                  <c:v>16/17</c:v>
                </c:pt>
              </c:strCache>
            </c:strRef>
          </c:cat>
          <c:val>
            <c:numRef>
              <c:f>Hoja1!$B$2:$B$4</c:f>
              <c:numCache>
                <c:formatCode>"$"#,##0.00_);[Red]\("$"#,##0.00\)</c:formatCode>
                <c:ptCount val="3"/>
                <c:pt idx="0">
                  <c:v>5.21</c:v>
                </c:pt>
                <c:pt idx="1">
                  <c:v>4.17</c:v>
                </c:pt>
                <c:pt idx="2">
                  <c:v>8.83</c:v>
                </c:pt>
              </c:numCache>
            </c:numRef>
          </c:val>
        </c:ser>
        <c:dLbls>
          <c:dLblPos val="outEnd"/>
          <c:showLegendKey val="0"/>
          <c:showVal val="1"/>
          <c:showCatName val="0"/>
          <c:showSerName val="0"/>
          <c:showPercent val="0"/>
          <c:showBubbleSize val="0"/>
        </c:dLbls>
        <c:gapWidth val="10"/>
        <c:overlap val="11"/>
        <c:axId val="96000640"/>
        <c:axId val="93819264"/>
      </c:barChart>
      <c:catAx>
        <c:axId val="96000640"/>
        <c:scaling>
          <c:orientation val="minMax"/>
        </c:scaling>
        <c:delete val="0"/>
        <c:axPos val="b"/>
        <c:majorTickMark val="out"/>
        <c:minorTickMark val="none"/>
        <c:tickLblPos val="nextTo"/>
        <c:crossAx val="93819264"/>
        <c:crosses val="autoZero"/>
        <c:auto val="1"/>
        <c:lblAlgn val="ctr"/>
        <c:lblOffset val="100"/>
        <c:noMultiLvlLbl val="0"/>
      </c:catAx>
      <c:valAx>
        <c:axId val="93819264"/>
        <c:scaling>
          <c:orientation val="minMax"/>
        </c:scaling>
        <c:delete val="1"/>
        <c:axPos val="l"/>
        <c:numFmt formatCode="&quot;$&quot;#,##0.00_);[Red]\(&quot;$&quot;#,##0.00\)" sourceLinked="1"/>
        <c:majorTickMark val="out"/>
        <c:minorTickMark val="none"/>
        <c:tickLblPos val="nextTo"/>
        <c:crossAx val="96000640"/>
        <c:crosses val="autoZero"/>
        <c:crossBetween val="between"/>
      </c:valAx>
    </c:plotArea>
    <c:plotVisOnly val="1"/>
    <c:dispBlanksAs val="gap"/>
    <c:showDLblsOverMax val="0"/>
  </c:chart>
  <c:txPr>
    <a:bodyPr/>
    <a:lstStyle/>
    <a:p>
      <a:pPr>
        <a:defRPr sz="700" b="0">
          <a:latin typeface="Impact" panose="020B0806030902050204" pitchFamily="34" charset="0"/>
        </a:defRPr>
      </a:pPr>
      <a:endParaRPr lang="es-SV"/>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SV"/>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Hoja1!$B$1</c:f>
              <c:strCache>
                <c:ptCount val="1"/>
                <c:pt idx="0">
                  <c:v>Serie 1</c:v>
                </c:pt>
              </c:strCache>
            </c:strRef>
          </c:tx>
          <c:spPr>
            <a:solidFill>
              <a:schemeClr val="tx2"/>
            </a:solidFill>
          </c:spPr>
          <c:invertIfNegative val="0"/>
          <c:cat>
            <c:strRef>
              <c:f>Hoja1!$A$2:$A$4</c:f>
              <c:strCache>
                <c:ptCount val="3"/>
                <c:pt idx="0">
                  <c:v>14/15</c:v>
                </c:pt>
                <c:pt idx="1">
                  <c:v>15/16</c:v>
                </c:pt>
                <c:pt idx="2">
                  <c:v>16/17</c:v>
                </c:pt>
              </c:strCache>
            </c:strRef>
          </c:cat>
          <c:val>
            <c:numRef>
              <c:f>Hoja1!$B$2:$B$4</c:f>
              <c:numCache>
                <c:formatCode>"$"#,##0.0_);[Red]\("$"#,##0.0\)</c:formatCode>
                <c:ptCount val="3"/>
                <c:pt idx="0">
                  <c:v>38.46</c:v>
                </c:pt>
                <c:pt idx="1">
                  <c:v>35.5</c:v>
                </c:pt>
                <c:pt idx="2">
                  <c:v>39.06</c:v>
                </c:pt>
              </c:numCache>
            </c:numRef>
          </c:val>
        </c:ser>
        <c:dLbls>
          <c:dLblPos val="outEnd"/>
          <c:showLegendKey val="0"/>
          <c:showVal val="1"/>
          <c:showCatName val="0"/>
          <c:showSerName val="0"/>
          <c:showPercent val="0"/>
          <c:showBubbleSize val="0"/>
        </c:dLbls>
        <c:gapWidth val="10"/>
        <c:overlap val="11"/>
        <c:axId val="93839744"/>
        <c:axId val="93841280"/>
      </c:barChart>
      <c:catAx>
        <c:axId val="93839744"/>
        <c:scaling>
          <c:orientation val="minMax"/>
        </c:scaling>
        <c:delete val="0"/>
        <c:axPos val="b"/>
        <c:majorTickMark val="out"/>
        <c:minorTickMark val="none"/>
        <c:tickLblPos val="nextTo"/>
        <c:crossAx val="93841280"/>
        <c:crosses val="autoZero"/>
        <c:auto val="1"/>
        <c:lblAlgn val="ctr"/>
        <c:lblOffset val="100"/>
        <c:noMultiLvlLbl val="0"/>
      </c:catAx>
      <c:valAx>
        <c:axId val="93841280"/>
        <c:scaling>
          <c:orientation val="minMax"/>
        </c:scaling>
        <c:delete val="1"/>
        <c:axPos val="l"/>
        <c:numFmt formatCode="&quot;$&quot;#,##0.0_);[Red]\(&quot;$&quot;#,##0.0\)" sourceLinked="1"/>
        <c:majorTickMark val="out"/>
        <c:minorTickMark val="none"/>
        <c:tickLblPos val="nextTo"/>
        <c:crossAx val="93839744"/>
        <c:crosses val="autoZero"/>
        <c:crossBetween val="between"/>
      </c:valAx>
    </c:plotArea>
    <c:plotVisOnly val="1"/>
    <c:dispBlanksAs val="gap"/>
    <c:showDLblsOverMax val="0"/>
  </c:chart>
  <c:txPr>
    <a:bodyPr/>
    <a:lstStyle/>
    <a:p>
      <a:pPr>
        <a:defRPr sz="700" b="0">
          <a:latin typeface="Impact" panose="020B0806030902050204" pitchFamily="34" charset="0"/>
        </a:defRPr>
      </a:pPr>
      <a:endParaRPr lang="es-SV"/>
    </a:p>
  </c:txPr>
  <c:externalData r:id="rId1">
    <c:autoUpdate val="0"/>
  </c:externalData>
</c:chartSpace>
</file>

<file path=ppt/diagrams/_rels/data1.xml.rels><?xml version="1.0" encoding="UTF-8" standalone="yes"?>
<Relationships xmlns="http://schemas.openxmlformats.org/package/2006/relationships"><Relationship Id="rId1" Type="http://schemas.openxmlformats.org/officeDocument/2006/relationships/image" Target="../media/image23.jpg"/></Relationships>
</file>

<file path=ppt/diagrams/_rels/data2.xml.rels><?xml version="1.0" encoding="UTF-8" standalone="yes"?>
<Relationships xmlns="http://schemas.openxmlformats.org/package/2006/relationships"><Relationship Id="rId1" Type="http://schemas.openxmlformats.org/officeDocument/2006/relationships/image" Target="../media/image24.png"/></Relationships>
</file>

<file path=ppt/diagrams/_rels/drawing1.xml.rels><?xml version="1.0" encoding="UTF-8" standalone="yes"?>
<Relationships xmlns="http://schemas.openxmlformats.org/package/2006/relationships"><Relationship Id="rId1" Type="http://schemas.openxmlformats.org/officeDocument/2006/relationships/image" Target="../media/image23.jpg"/></Relationships>
</file>

<file path=ppt/diagrams/_rels/drawing2.xml.rels><?xml version="1.0" encoding="UTF-8" standalone="yes"?>
<Relationships xmlns="http://schemas.openxmlformats.org/package/2006/relationships"><Relationship Id="rId1" Type="http://schemas.openxmlformats.org/officeDocument/2006/relationships/image" Target="../media/image2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294279-987D-44FC-9D01-52D8AE8DEAAA}"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es-SV"/>
        </a:p>
      </dgm:t>
    </dgm:pt>
    <dgm:pt modelId="{D34D923C-C96E-4C62-A752-90A43115DE0C}">
      <dgm:prSet phldrT="[Texto]" custT="1"/>
      <dgm:spPr>
        <a:noFill/>
        <a:ln>
          <a:noFill/>
        </a:ln>
      </dgm:spPr>
      <dgm:t>
        <a:bodyPr/>
        <a:lstStyle/>
        <a:p>
          <a:r>
            <a:rPr lang="es-SV" sz="1400" dirty="0" smtClean="0">
              <a:solidFill>
                <a:schemeClr val="tx1"/>
              </a:solidFill>
              <a:latin typeface="Impact" panose="020B0806030902050204" pitchFamily="34" charset="0"/>
            </a:rPr>
            <a:t>Fortalecer los programas de apoyo a los sectores estratégicos del país</a:t>
          </a:r>
          <a:endParaRPr lang="es-SV" sz="1400" dirty="0">
            <a:solidFill>
              <a:schemeClr val="tx1"/>
            </a:solidFill>
            <a:latin typeface="Impact" panose="020B0806030902050204" pitchFamily="34" charset="0"/>
          </a:endParaRPr>
        </a:p>
      </dgm:t>
    </dgm:pt>
    <dgm:pt modelId="{D161030C-ED98-407E-A677-BF969AA90278}" type="parTrans" cxnId="{54B5A08C-967B-4B0C-B5A6-BEB128AA6CFF}">
      <dgm:prSet/>
      <dgm:spPr/>
      <dgm:t>
        <a:bodyPr/>
        <a:lstStyle/>
        <a:p>
          <a:endParaRPr lang="es-SV" sz="1600"/>
        </a:p>
      </dgm:t>
    </dgm:pt>
    <dgm:pt modelId="{942B2411-5AD2-42CC-B0F3-99C03A7B02A8}" type="sibTrans" cxnId="{54B5A08C-967B-4B0C-B5A6-BEB128AA6CFF}">
      <dgm:prSet/>
      <dgm:spPr/>
      <dgm:t>
        <a:bodyPr/>
        <a:lstStyle/>
        <a:p>
          <a:endParaRPr lang="es-SV" sz="1600"/>
        </a:p>
      </dgm:t>
    </dgm:pt>
    <dgm:pt modelId="{F9CD76F4-6C98-43A4-96F3-079110E69CFD}">
      <dgm:prSet phldrT="[Texto]" custT="1"/>
      <dgm:spPr>
        <a:noFill/>
        <a:ln>
          <a:noFill/>
        </a:ln>
      </dgm:spPr>
      <dgm:t>
        <a:bodyPr/>
        <a:lstStyle/>
        <a:p>
          <a:r>
            <a:rPr lang="es-SV" sz="1400" dirty="0" smtClean="0">
              <a:solidFill>
                <a:schemeClr val="accent4">
                  <a:lumMod val="50000"/>
                </a:schemeClr>
              </a:solidFill>
              <a:latin typeface="Impact" panose="020B0806030902050204" pitchFamily="34" charset="0"/>
            </a:rPr>
            <a:t>Posicionamiento como banca de desarrollo</a:t>
          </a:r>
          <a:endParaRPr lang="es-SV" sz="1400" dirty="0">
            <a:solidFill>
              <a:schemeClr val="accent4">
                <a:lumMod val="50000"/>
              </a:schemeClr>
            </a:solidFill>
            <a:latin typeface="Impact" panose="020B0806030902050204" pitchFamily="34" charset="0"/>
          </a:endParaRPr>
        </a:p>
      </dgm:t>
    </dgm:pt>
    <dgm:pt modelId="{BD923237-AE1B-4C52-8233-DFB67EBEA669}" type="parTrans" cxnId="{80BA2D85-EB4E-455A-ABC0-D7C7FD193863}">
      <dgm:prSet/>
      <dgm:spPr/>
      <dgm:t>
        <a:bodyPr/>
        <a:lstStyle/>
        <a:p>
          <a:endParaRPr lang="es-SV" sz="1600"/>
        </a:p>
      </dgm:t>
    </dgm:pt>
    <dgm:pt modelId="{0D9EB7AE-D663-461F-A74A-5B76DF046DC2}" type="sibTrans" cxnId="{80BA2D85-EB4E-455A-ABC0-D7C7FD193863}">
      <dgm:prSet/>
      <dgm:spPr/>
      <dgm:t>
        <a:bodyPr/>
        <a:lstStyle/>
        <a:p>
          <a:endParaRPr lang="es-SV" sz="1600"/>
        </a:p>
      </dgm:t>
    </dgm:pt>
    <dgm:pt modelId="{B9EB0E8B-7451-4F5C-A7B3-7E9D9034B912}">
      <dgm:prSet phldrT="[Texto]" custT="1"/>
      <dgm:spPr>
        <a:noFill/>
        <a:ln>
          <a:noFill/>
        </a:ln>
      </dgm:spPr>
      <dgm:t>
        <a:bodyPr/>
        <a:lstStyle/>
        <a:p>
          <a:r>
            <a:rPr lang="es-SV" sz="1400" dirty="0" smtClean="0">
              <a:solidFill>
                <a:schemeClr val="accent2">
                  <a:lumMod val="75000"/>
                </a:schemeClr>
              </a:solidFill>
              <a:latin typeface="Impact" panose="020B0806030902050204" pitchFamily="34" charset="0"/>
            </a:rPr>
            <a:t>Crecimiento y diversificación en productos y servicios</a:t>
          </a:r>
          <a:endParaRPr lang="es-SV" sz="1400" dirty="0">
            <a:solidFill>
              <a:schemeClr val="accent2">
                <a:lumMod val="75000"/>
              </a:schemeClr>
            </a:solidFill>
            <a:latin typeface="Impact" panose="020B0806030902050204" pitchFamily="34" charset="0"/>
          </a:endParaRPr>
        </a:p>
      </dgm:t>
    </dgm:pt>
    <dgm:pt modelId="{936BC82E-4639-4C43-8582-F5CABDE74C74}" type="parTrans" cxnId="{87919EC3-2546-4CC0-907A-01A3230A0F17}">
      <dgm:prSet/>
      <dgm:spPr/>
      <dgm:t>
        <a:bodyPr/>
        <a:lstStyle/>
        <a:p>
          <a:endParaRPr lang="es-SV" sz="1600"/>
        </a:p>
      </dgm:t>
    </dgm:pt>
    <dgm:pt modelId="{588154FB-EF64-4363-97D0-DA9F867B6197}" type="sibTrans" cxnId="{87919EC3-2546-4CC0-907A-01A3230A0F17}">
      <dgm:prSet/>
      <dgm:spPr/>
      <dgm:t>
        <a:bodyPr/>
        <a:lstStyle/>
        <a:p>
          <a:endParaRPr lang="es-SV" sz="1600"/>
        </a:p>
      </dgm:t>
    </dgm:pt>
    <dgm:pt modelId="{82E23E9F-C2EA-472E-BBCE-9D02F04E644C}">
      <dgm:prSet phldrT="[Texto]" custT="1"/>
      <dgm:spPr>
        <a:noFill/>
        <a:ln>
          <a:noFill/>
        </a:ln>
      </dgm:spPr>
      <dgm:t>
        <a:bodyPr/>
        <a:lstStyle/>
        <a:p>
          <a:r>
            <a:rPr lang="es-SV" sz="1400" dirty="0" smtClean="0">
              <a:solidFill>
                <a:srgbClr val="000000"/>
              </a:solidFill>
              <a:latin typeface="Impact" panose="020B0806030902050204" pitchFamily="34" charset="0"/>
            </a:rPr>
            <a:t>Plan Estratégico Institucional 2015-2019</a:t>
          </a:r>
          <a:endParaRPr lang="es-SV" sz="1400" dirty="0">
            <a:solidFill>
              <a:srgbClr val="000000"/>
            </a:solidFill>
            <a:latin typeface="Impact" panose="020B0806030902050204" pitchFamily="34" charset="0"/>
          </a:endParaRPr>
        </a:p>
      </dgm:t>
    </dgm:pt>
    <dgm:pt modelId="{299B811D-4A94-4C2B-BDFB-2C1DA5A0F8AC}" type="parTrans" cxnId="{3C4B4038-AC35-44D3-B747-546A0B131DF6}">
      <dgm:prSet/>
      <dgm:spPr/>
      <dgm:t>
        <a:bodyPr/>
        <a:lstStyle/>
        <a:p>
          <a:endParaRPr lang="es-SV" sz="1600"/>
        </a:p>
      </dgm:t>
    </dgm:pt>
    <dgm:pt modelId="{FB2AC3E0-0D31-4C8A-B60B-4AD2C73E7BF8}" type="sibTrans" cxnId="{3C4B4038-AC35-44D3-B747-546A0B131DF6}">
      <dgm:prSet/>
      <dgm:spPr/>
      <dgm:t>
        <a:bodyPr/>
        <a:lstStyle/>
        <a:p>
          <a:endParaRPr lang="es-SV" sz="1600"/>
        </a:p>
      </dgm:t>
    </dgm:pt>
    <dgm:pt modelId="{FA57995A-E700-428D-A49C-EB0827E5F85B}">
      <dgm:prSet phldrT="[Texto]" custT="1"/>
      <dgm:spPr>
        <a:blipFill rotWithShape="0">
          <a:blip xmlns:r="http://schemas.openxmlformats.org/officeDocument/2006/relationships" r:embed="rId1"/>
          <a:stretch>
            <a:fillRect/>
          </a:stretch>
        </a:blipFill>
        <a:ln>
          <a:solidFill>
            <a:schemeClr val="tx2"/>
          </a:solidFill>
        </a:ln>
      </dgm:spPr>
      <dgm:t>
        <a:bodyPr/>
        <a:lstStyle/>
        <a:p>
          <a:endParaRPr lang="es-SV" sz="1400" dirty="0">
            <a:solidFill>
              <a:srgbClr val="000000"/>
            </a:solidFill>
            <a:latin typeface="Impact" panose="020B0806030902050204" pitchFamily="34" charset="0"/>
          </a:endParaRPr>
        </a:p>
      </dgm:t>
    </dgm:pt>
    <dgm:pt modelId="{D5A4FC27-9049-4740-9151-19880FC4F85C}" type="sibTrans" cxnId="{82B6B68D-164A-4A55-A7B4-C85019630690}">
      <dgm:prSet/>
      <dgm:spPr/>
      <dgm:t>
        <a:bodyPr/>
        <a:lstStyle/>
        <a:p>
          <a:endParaRPr lang="es-SV" sz="1600"/>
        </a:p>
      </dgm:t>
    </dgm:pt>
    <dgm:pt modelId="{6E4A3E27-8699-4F13-9E1E-196B00DEF581}" type="parTrans" cxnId="{82B6B68D-164A-4A55-A7B4-C85019630690}">
      <dgm:prSet/>
      <dgm:spPr/>
      <dgm:t>
        <a:bodyPr/>
        <a:lstStyle/>
        <a:p>
          <a:endParaRPr lang="es-SV" sz="1600"/>
        </a:p>
      </dgm:t>
    </dgm:pt>
    <dgm:pt modelId="{EF0DD357-6559-4EB6-B1BB-36854DB0C1E1}" type="pres">
      <dgm:prSet presAssocID="{54294279-987D-44FC-9D01-52D8AE8DEAAA}" presName="Name0" presStyleCnt="0">
        <dgm:presLayoutVars>
          <dgm:chPref val="1"/>
          <dgm:dir/>
          <dgm:animOne val="branch"/>
          <dgm:animLvl val="lvl"/>
          <dgm:resizeHandles/>
        </dgm:presLayoutVars>
      </dgm:prSet>
      <dgm:spPr/>
      <dgm:t>
        <a:bodyPr/>
        <a:lstStyle/>
        <a:p>
          <a:endParaRPr lang="es-SV"/>
        </a:p>
      </dgm:t>
    </dgm:pt>
    <dgm:pt modelId="{C00A6E6C-6B7D-4E8C-B40E-4346A70D531E}" type="pres">
      <dgm:prSet presAssocID="{FA57995A-E700-428D-A49C-EB0827E5F85B}" presName="vertOne" presStyleCnt="0"/>
      <dgm:spPr/>
      <dgm:t>
        <a:bodyPr/>
        <a:lstStyle/>
        <a:p>
          <a:endParaRPr lang="es-SV"/>
        </a:p>
      </dgm:t>
    </dgm:pt>
    <dgm:pt modelId="{891D3B59-7D06-4D52-B253-DD9AAC7A2771}" type="pres">
      <dgm:prSet presAssocID="{FA57995A-E700-428D-A49C-EB0827E5F85B}" presName="txOne" presStyleLbl="node0" presStyleIdx="0" presStyleCnt="5" custScaleX="105778">
        <dgm:presLayoutVars>
          <dgm:chPref val="3"/>
        </dgm:presLayoutVars>
      </dgm:prSet>
      <dgm:spPr>
        <a:prstGeom prst="ellipse">
          <a:avLst/>
        </a:prstGeom>
      </dgm:spPr>
      <dgm:t>
        <a:bodyPr/>
        <a:lstStyle/>
        <a:p>
          <a:endParaRPr lang="es-SV"/>
        </a:p>
      </dgm:t>
    </dgm:pt>
    <dgm:pt modelId="{C7E0EE38-2BEF-475D-AF0F-39E38540750A}" type="pres">
      <dgm:prSet presAssocID="{FA57995A-E700-428D-A49C-EB0827E5F85B}" presName="horzOne" presStyleCnt="0"/>
      <dgm:spPr/>
      <dgm:t>
        <a:bodyPr/>
        <a:lstStyle/>
        <a:p>
          <a:endParaRPr lang="es-SV"/>
        </a:p>
      </dgm:t>
    </dgm:pt>
    <dgm:pt modelId="{DF254072-0B25-4006-8A92-A79BD8039770}" type="pres">
      <dgm:prSet presAssocID="{D5A4FC27-9049-4740-9151-19880FC4F85C}" presName="sibSpaceOne" presStyleCnt="0"/>
      <dgm:spPr/>
      <dgm:t>
        <a:bodyPr/>
        <a:lstStyle/>
        <a:p>
          <a:endParaRPr lang="es-SV"/>
        </a:p>
      </dgm:t>
    </dgm:pt>
    <dgm:pt modelId="{00569664-7889-4F9C-8B04-6FACF17C0F6A}" type="pres">
      <dgm:prSet presAssocID="{82E23E9F-C2EA-472E-BBCE-9D02F04E644C}" presName="vertOne" presStyleCnt="0"/>
      <dgm:spPr/>
      <dgm:t>
        <a:bodyPr/>
        <a:lstStyle/>
        <a:p>
          <a:endParaRPr lang="es-SV"/>
        </a:p>
      </dgm:t>
    </dgm:pt>
    <dgm:pt modelId="{57B65073-6F1B-4C3D-B5DF-7310BC4C8BF9}" type="pres">
      <dgm:prSet presAssocID="{82E23E9F-C2EA-472E-BBCE-9D02F04E644C}" presName="txOne" presStyleLbl="node0" presStyleIdx="1" presStyleCnt="5">
        <dgm:presLayoutVars>
          <dgm:chPref val="3"/>
        </dgm:presLayoutVars>
      </dgm:prSet>
      <dgm:spPr/>
      <dgm:t>
        <a:bodyPr/>
        <a:lstStyle/>
        <a:p>
          <a:endParaRPr lang="es-SV"/>
        </a:p>
      </dgm:t>
    </dgm:pt>
    <dgm:pt modelId="{90BE94EB-296F-4ED5-A011-A7F82446AF72}" type="pres">
      <dgm:prSet presAssocID="{82E23E9F-C2EA-472E-BBCE-9D02F04E644C}" presName="horzOne" presStyleCnt="0"/>
      <dgm:spPr/>
      <dgm:t>
        <a:bodyPr/>
        <a:lstStyle/>
        <a:p>
          <a:endParaRPr lang="es-SV"/>
        </a:p>
      </dgm:t>
    </dgm:pt>
    <dgm:pt modelId="{9F6E033B-E197-4542-B704-507F7B0BEA67}" type="pres">
      <dgm:prSet presAssocID="{FB2AC3E0-0D31-4C8A-B60B-4AD2C73E7BF8}" presName="sibSpaceOne" presStyleCnt="0"/>
      <dgm:spPr/>
      <dgm:t>
        <a:bodyPr/>
        <a:lstStyle/>
        <a:p>
          <a:endParaRPr lang="es-SV"/>
        </a:p>
      </dgm:t>
    </dgm:pt>
    <dgm:pt modelId="{F0B09ECC-0D1F-4D73-A377-AD22B99EB9B4}" type="pres">
      <dgm:prSet presAssocID="{B9EB0E8B-7451-4F5C-A7B3-7E9D9034B912}" presName="vertOne" presStyleCnt="0"/>
      <dgm:spPr/>
      <dgm:t>
        <a:bodyPr/>
        <a:lstStyle/>
        <a:p>
          <a:endParaRPr lang="es-SV"/>
        </a:p>
      </dgm:t>
    </dgm:pt>
    <dgm:pt modelId="{F93B1F20-BD92-4B6C-9103-0131867F0D36}" type="pres">
      <dgm:prSet presAssocID="{B9EB0E8B-7451-4F5C-A7B3-7E9D9034B912}" presName="txOne" presStyleLbl="node0" presStyleIdx="2" presStyleCnt="5">
        <dgm:presLayoutVars>
          <dgm:chPref val="3"/>
        </dgm:presLayoutVars>
      </dgm:prSet>
      <dgm:spPr/>
      <dgm:t>
        <a:bodyPr/>
        <a:lstStyle/>
        <a:p>
          <a:endParaRPr lang="es-SV"/>
        </a:p>
      </dgm:t>
    </dgm:pt>
    <dgm:pt modelId="{A8A07CC5-D675-4D18-B6CE-293CFAA5520C}" type="pres">
      <dgm:prSet presAssocID="{B9EB0E8B-7451-4F5C-A7B3-7E9D9034B912}" presName="horzOne" presStyleCnt="0"/>
      <dgm:spPr/>
      <dgm:t>
        <a:bodyPr/>
        <a:lstStyle/>
        <a:p>
          <a:endParaRPr lang="es-SV"/>
        </a:p>
      </dgm:t>
    </dgm:pt>
    <dgm:pt modelId="{BCAE156D-5713-4CA6-A825-86AB9B54D062}" type="pres">
      <dgm:prSet presAssocID="{588154FB-EF64-4363-97D0-DA9F867B6197}" presName="sibSpaceOne" presStyleCnt="0"/>
      <dgm:spPr/>
      <dgm:t>
        <a:bodyPr/>
        <a:lstStyle/>
        <a:p>
          <a:endParaRPr lang="es-SV"/>
        </a:p>
      </dgm:t>
    </dgm:pt>
    <dgm:pt modelId="{250CD060-4011-45F2-B4AC-B6E056551DE5}" type="pres">
      <dgm:prSet presAssocID="{F9CD76F4-6C98-43A4-96F3-079110E69CFD}" presName="vertOne" presStyleCnt="0"/>
      <dgm:spPr/>
      <dgm:t>
        <a:bodyPr/>
        <a:lstStyle/>
        <a:p>
          <a:endParaRPr lang="es-SV"/>
        </a:p>
      </dgm:t>
    </dgm:pt>
    <dgm:pt modelId="{04ADA1F3-A8C5-4597-A1A0-114A6D97821E}" type="pres">
      <dgm:prSet presAssocID="{F9CD76F4-6C98-43A4-96F3-079110E69CFD}" presName="txOne" presStyleLbl="node0" presStyleIdx="3" presStyleCnt="5">
        <dgm:presLayoutVars>
          <dgm:chPref val="3"/>
        </dgm:presLayoutVars>
      </dgm:prSet>
      <dgm:spPr/>
      <dgm:t>
        <a:bodyPr/>
        <a:lstStyle/>
        <a:p>
          <a:endParaRPr lang="es-SV"/>
        </a:p>
      </dgm:t>
    </dgm:pt>
    <dgm:pt modelId="{A2886F6B-3108-4D4B-9736-587614619648}" type="pres">
      <dgm:prSet presAssocID="{F9CD76F4-6C98-43A4-96F3-079110E69CFD}" presName="horzOne" presStyleCnt="0"/>
      <dgm:spPr/>
      <dgm:t>
        <a:bodyPr/>
        <a:lstStyle/>
        <a:p>
          <a:endParaRPr lang="es-SV"/>
        </a:p>
      </dgm:t>
    </dgm:pt>
    <dgm:pt modelId="{9AEB6ED6-06B4-427A-BDC2-9300725C88B4}" type="pres">
      <dgm:prSet presAssocID="{0D9EB7AE-D663-461F-A74A-5B76DF046DC2}" presName="sibSpaceOne" presStyleCnt="0"/>
      <dgm:spPr/>
      <dgm:t>
        <a:bodyPr/>
        <a:lstStyle/>
        <a:p>
          <a:endParaRPr lang="es-SV"/>
        </a:p>
      </dgm:t>
    </dgm:pt>
    <dgm:pt modelId="{56430C6C-63BA-4D8E-A452-4054236F17BE}" type="pres">
      <dgm:prSet presAssocID="{D34D923C-C96E-4C62-A752-90A43115DE0C}" presName="vertOne" presStyleCnt="0"/>
      <dgm:spPr/>
      <dgm:t>
        <a:bodyPr/>
        <a:lstStyle/>
        <a:p>
          <a:endParaRPr lang="es-SV"/>
        </a:p>
      </dgm:t>
    </dgm:pt>
    <dgm:pt modelId="{315C29E2-A457-4385-8E62-0EB014B5E754}" type="pres">
      <dgm:prSet presAssocID="{D34D923C-C96E-4C62-A752-90A43115DE0C}" presName="txOne" presStyleLbl="node0" presStyleIdx="4" presStyleCnt="5">
        <dgm:presLayoutVars>
          <dgm:chPref val="3"/>
        </dgm:presLayoutVars>
      </dgm:prSet>
      <dgm:spPr/>
      <dgm:t>
        <a:bodyPr/>
        <a:lstStyle/>
        <a:p>
          <a:endParaRPr lang="es-SV"/>
        </a:p>
      </dgm:t>
    </dgm:pt>
    <dgm:pt modelId="{13B12101-3AC7-4288-AFDB-8C5749515389}" type="pres">
      <dgm:prSet presAssocID="{D34D923C-C96E-4C62-A752-90A43115DE0C}" presName="horzOne" presStyleCnt="0"/>
      <dgm:spPr/>
      <dgm:t>
        <a:bodyPr/>
        <a:lstStyle/>
        <a:p>
          <a:endParaRPr lang="es-SV"/>
        </a:p>
      </dgm:t>
    </dgm:pt>
  </dgm:ptLst>
  <dgm:cxnLst>
    <dgm:cxn modelId="{D6A3C171-A8E8-40F4-AA70-04592D73879D}" type="presOf" srcId="{B9EB0E8B-7451-4F5C-A7B3-7E9D9034B912}" destId="{F93B1F20-BD92-4B6C-9103-0131867F0D36}" srcOrd="0" destOrd="0" presId="urn:microsoft.com/office/officeart/2005/8/layout/hierarchy4"/>
    <dgm:cxn modelId="{54B5A08C-967B-4B0C-B5A6-BEB128AA6CFF}" srcId="{54294279-987D-44FC-9D01-52D8AE8DEAAA}" destId="{D34D923C-C96E-4C62-A752-90A43115DE0C}" srcOrd="4" destOrd="0" parTransId="{D161030C-ED98-407E-A677-BF969AA90278}" sibTransId="{942B2411-5AD2-42CC-B0F3-99C03A7B02A8}"/>
    <dgm:cxn modelId="{3C4B4038-AC35-44D3-B747-546A0B131DF6}" srcId="{54294279-987D-44FC-9D01-52D8AE8DEAAA}" destId="{82E23E9F-C2EA-472E-BBCE-9D02F04E644C}" srcOrd="1" destOrd="0" parTransId="{299B811D-4A94-4C2B-BDFB-2C1DA5A0F8AC}" sibTransId="{FB2AC3E0-0D31-4C8A-B60B-4AD2C73E7BF8}"/>
    <dgm:cxn modelId="{FAC6232E-9C97-4149-850D-DA329769A45E}" type="presOf" srcId="{F9CD76F4-6C98-43A4-96F3-079110E69CFD}" destId="{04ADA1F3-A8C5-4597-A1A0-114A6D97821E}" srcOrd="0" destOrd="0" presId="urn:microsoft.com/office/officeart/2005/8/layout/hierarchy4"/>
    <dgm:cxn modelId="{80BA2D85-EB4E-455A-ABC0-D7C7FD193863}" srcId="{54294279-987D-44FC-9D01-52D8AE8DEAAA}" destId="{F9CD76F4-6C98-43A4-96F3-079110E69CFD}" srcOrd="3" destOrd="0" parTransId="{BD923237-AE1B-4C52-8233-DFB67EBEA669}" sibTransId="{0D9EB7AE-D663-461F-A74A-5B76DF046DC2}"/>
    <dgm:cxn modelId="{C4F501E0-0EC0-4164-9490-DBCA9F40B1C5}" type="presOf" srcId="{FA57995A-E700-428D-A49C-EB0827E5F85B}" destId="{891D3B59-7D06-4D52-B253-DD9AAC7A2771}" srcOrd="0" destOrd="0" presId="urn:microsoft.com/office/officeart/2005/8/layout/hierarchy4"/>
    <dgm:cxn modelId="{82B6B68D-164A-4A55-A7B4-C85019630690}" srcId="{54294279-987D-44FC-9D01-52D8AE8DEAAA}" destId="{FA57995A-E700-428D-A49C-EB0827E5F85B}" srcOrd="0" destOrd="0" parTransId="{6E4A3E27-8699-4F13-9E1E-196B00DEF581}" sibTransId="{D5A4FC27-9049-4740-9151-19880FC4F85C}"/>
    <dgm:cxn modelId="{87919EC3-2546-4CC0-907A-01A3230A0F17}" srcId="{54294279-987D-44FC-9D01-52D8AE8DEAAA}" destId="{B9EB0E8B-7451-4F5C-A7B3-7E9D9034B912}" srcOrd="2" destOrd="0" parTransId="{936BC82E-4639-4C43-8582-F5CABDE74C74}" sibTransId="{588154FB-EF64-4363-97D0-DA9F867B6197}"/>
    <dgm:cxn modelId="{D899DCD7-65EE-42E6-9048-E431982CB4D6}" type="presOf" srcId="{D34D923C-C96E-4C62-A752-90A43115DE0C}" destId="{315C29E2-A457-4385-8E62-0EB014B5E754}" srcOrd="0" destOrd="0" presId="urn:microsoft.com/office/officeart/2005/8/layout/hierarchy4"/>
    <dgm:cxn modelId="{259A4F32-584E-4FEC-BD92-7926D7F149DB}" type="presOf" srcId="{54294279-987D-44FC-9D01-52D8AE8DEAAA}" destId="{EF0DD357-6559-4EB6-B1BB-36854DB0C1E1}" srcOrd="0" destOrd="0" presId="urn:microsoft.com/office/officeart/2005/8/layout/hierarchy4"/>
    <dgm:cxn modelId="{85659E9D-5422-4151-9B6C-826F2384B0C7}" type="presOf" srcId="{82E23E9F-C2EA-472E-BBCE-9D02F04E644C}" destId="{57B65073-6F1B-4C3D-B5DF-7310BC4C8BF9}" srcOrd="0" destOrd="0" presId="urn:microsoft.com/office/officeart/2005/8/layout/hierarchy4"/>
    <dgm:cxn modelId="{A0D8268F-58F0-4C08-B7A0-19F99973965D}" type="presParOf" srcId="{EF0DD357-6559-4EB6-B1BB-36854DB0C1E1}" destId="{C00A6E6C-6B7D-4E8C-B40E-4346A70D531E}" srcOrd="0" destOrd="0" presId="urn:microsoft.com/office/officeart/2005/8/layout/hierarchy4"/>
    <dgm:cxn modelId="{56F2A243-2C9D-4702-B61A-EA1EE72AC08F}" type="presParOf" srcId="{C00A6E6C-6B7D-4E8C-B40E-4346A70D531E}" destId="{891D3B59-7D06-4D52-B253-DD9AAC7A2771}" srcOrd="0" destOrd="0" presId="urn:microsoft.com/office/officeart/2005/8/layout/hierarchy4"/>
    <dgm:cxn modelId="{175BA6C7-F637-4306-A820-342214CBE97F}" type="presParOf" srcId="{C00A6E6C-6B7D-4E8C-B40E-4346A70D531E}" destId="{C7E0EE38-2BEF-475D-AF0F-39E38540750A}" srcOrd="1" destOrd="0" presId="urn:microsoft.com/office/officeart/2005/8/layout/hierarchy4"/>
    <dgm:cxn modelId="{ED203330-FDE6-4FAD-94AA-CC33DC1A6554}" type="presParOf" srcId="{EF0DD357-6559-4EB6-B1BB-36854DB0C1E1}" destId="{DF254072-0B25-4006-8A92-A79BD8039770}" srcOrd="1" destOrd="0" presId="urn:microsoft.com/office/officeart/2005/8/layout/hierarchy4"/>
    <dgm:cxn modelId="{6418319C-E76F-4E94-A0B6-861845BD284D}" type="presParOf" srcId="{EF0DD357-6559-4EB6-B1BB-36854DB0C1E1}" destId="{00569664-7889-4F9C-8B04-6FACF17C0F6A}" srcOrd="2" destOrd="0" presId="urn:microsoft.com/office/officeart/2005/8/layout/hierarchy4"/>
    <dgm:cxn modelId="{F6989A0E-59E2-49C4-8061-D57ACC3DEE48}" type="presParOf" srcId="{00569664-7889-4F9C-8B04-6FACF17C0F6A}" destId="{57B65073-6F1B-4C3D-B5DF-7310BC4C8BF9}" srcOrd="0" destOrd="0" presId="urn:microsoft.com/office/officeart/2005/8/layout/hierarchy4"/>
    <dgm:cxn modelId="{FA76156E-FC31-4798-A7A2-A9CAA57766D6}" type="presParOf" srcId="{00569664-7889-4F9C-8B04-6FACF17C0F6A}" destId="{90BE94EB-296F-4ED5-A011-A7F82446AF72}" srcOrd="1" destOrd="0" presId="urn:microsoft.com/office/officeart/2005/8/layout/hierarchy4"/>
    <dgm:cxn modelId="{FA9ABF60-142B-48BD-A944-C0AC27033613}" type="presParOf" srcId="{EF0DD357-6559-4EB6-B1BB-36854DB0C1E1}" destId="{9F6E033B-E197-4542-B704-507F7B0BEA67}" srcOrd="3" destOrd="0" presId="urn:microsoft.com/office/officeart/2005/8/layout/hierarchy4"/>
    <dgm:cxn modelId="{DC627DFA-F5A1-4CDA-AB9A-80DA9336B861}" type="presParOf" srcId="{EF0DD357-6559-4EB6-B1BB-36854DB0C1E1}" destId="{F0B09ECC-0D1F-4D73-A377-AD22B99EB9B4}" srcOrd="4" destOrd="0" presId="urn:microsoft.com/office/officeart/2005/8/layout/hierarchy4"/>
    <dgm:cxn modelId="{D512CC23-2CDC-48EC-8D01-93BCF135CEAF}" type="presParOf" srcId="{F0B09ECC-0D1F-4D73-A377-AD22B99EB9B4}" destId="{F93B1F20-BD92-4B6C-9103-0131867F0D36}" srcOrd="0" destOrd="0" presId="urn:microsoft.com/office/officeart/2005/8/layout/hierarchy4"/>
    <dgm:cxn modelId="{6AD9EF4D-6CEA-477E-B6CC-E8AFDA2A0178}" type="presParOf" srcId="{F0B09ECC-0D1F-4D73-A377-AD22B99EB9B4}" destId="{A8A07CC5-D675-4D18-B6CE-293CFAA5520C}" srcOrd="1" destOrd="0" presId="urn:microsoft.com/office/officeart/2005/8/layout/hierarchy4"/>
    <dgm:cxn modelId="{EEC5C398-C566-4369-BEE1-D88890AAB73A}" type="presParOf" srcId="{EF0DD357-6559-4EB6-B1BB-36854DB0C1E1}" destId="{BCAE156D-5713-4CA6-A825-86AB9B54D062}" srcOrd="5" destOrd="0" presId="urn:microsoft.com/office/officeart/2005/8/layout/hierarchy4"/>
    <dgm:cxn modelId="{0EDAF94E-F1B0-4E94-9FA9-1C9F20A37BBB}" type="presParOf" srcId="{EF0DD357-6559-4EB6-B1BB-36854DB0C1E1}" destId="{250CD060-4011-45F2-B4AC-B6E056551DE5}" srcOrd="6" destOrd="0" presId="urn:microsoft.com/office/officeart/2005/8/layout/hierarchy4"/>
    <dgm:cxn modelId="{CB9637B9-9A9F-4C07-B040-FA201B2720C2}" type="presParOf" srcId="{250CD060-4011-45F2-B4AC-B6E056551DE5}" destId="{04ADA1F3-A8C5-4597-A1A0-114A6D97821E}" srcOrd="0" destOrd="0" presId="urn:microsoft.com/office/officeart/2005/8/layout/hierarchy4"/>
    <dgm:cxn modelId="{5F71A685-0E78-4307-A344-492748AA49F9}" type="presParOf" srcId="{250CD060-4011-45F2-B4AC-B6E056551DE5}" destId="{A2886F6B-3108-4D4B-9736-587614619648}" srcOrd="1" destOrd="0" presId="urn:microsoft.com/office/officeart/2005/8/layout/hierarchy4"/>
    <dgm:cxn modelId="{B0EE9CB2-B8B8-44EB-BF7D-DB493E1F9470}" type="presParOf" srcId="{EF0DD357-6559-4EB6-B1BB-36854DB0C1E1}" destId="{9AEB6ED6-06B4-427A-BDC2-9300725C88B4}" srcOrd="7" destOrd="0" presId="urn:microsoft.com/office/officeart/2005/8/layout/hierarchy4"/>
    <dgm:cxn modelId="{142E4DB6-4E29-4FCB-8BDA-46D4DB0F2ED7}" type="presParOf" srcId="{EF0DD357-6559-4EB6-B1BB-36854DB0C1E1}" destId="{56430C6C-63BA-4D8E-A452-4054236F17BE}" srcOrd="8" destOrd="0" presId="urn:microsoft.com/office/officeart/2005/8/layout/hierarchy4"/>
    <dgm:cxn modelId="{9716D716-3A19-4067-BB24-BC927F18EFF1}" type="presParOf" srcId="{56430C6C-63BA-4D8E-A452-4054236F17BE}" destId="{315C29E2-A457-4385-8E62-0EB014B5E754}" srcOrd="0" destOrd="0" presId="urn:microsoft.com/office/officeart/2005/8/layout/hierarchy4"/>
    <dgm:cxn modelId="{3E975719-BD0D-46B3-AFDE-C5191B71EC7F}" type="presParOf" srcId="{56430C6C-63BA-4D8E-A452-4054236F17BE}" destId="{13B12101-3AC7-4288-AFDB-8C5749515389}"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294279-987D-44FC-9D01-52D8AE8DEAAA}" type="doc">
      <dgm:prSet loTypeId="urn:microsoft.com/office/officeart/2005/8/layout/hierarchy4" loCatId="hierarchy" qsTypeId="urn:microsoft.com/office/officeart/2005/8/quickstyle/simple1" qsCatId="simple" csTypeId="urn:microsoft.com/office/officeart/2005/8/colors/accent0_1" csCatId="mainScheme" phldr="1"/>
      <dgm:spPr/>
      <dgm:t>
        <a:bodyPr/>
        <a:lstStyle/>
        <a:p>
          <a:endParaRPr lang="es-SV"/>
        </a:p>
      </dgm:t>
    </dgm:pt>
    <dgm:pt modelId="{FA57995A-E700-428D-A49C-EB0827E5F85B}">
      <dgm:prSet phldrT="[Texto]"/>
      <dgm:spPr>
        <a:blipFill rotWithShape="0">
          <a:blip xmlns:r="http://schemas.openxmlformats.org/officeDocument/2006/relationships" r:embed="rId1"/>
          <a:stretch>
            <a:fillRect/>
          </a:stretch>
        </a:blipFill>
        <a:ln>
          <a:solidFill>
            <a:schemeClr val="tx2"/>
          </a:solidFill>
        </a:ln>
      </dgm:spPr>
      <dgm:t>
        <a:bodyPr/>
        <a:lstStyle/>
        <a:p>
          <a:endParaRPr lang="es-SV" b="0" dirty="0">
            <a:solidFill>
              <a:srgbClr val="000000"/>
            </a:solidFill>
            <a:latin typeface="Impact" panose="020B0806030902050204" pitchFamily="34" charset="0"/>
          </a:endParaRPr>
        </a:p>
      </dgm:t>
    </dgm:pt>
    <dgm:pt modelId="{6E4A3E27-8699-4F13-9E1E-196B00DEF581}" type="parTrans" cxnId="{82B6B68D-164A-4A55-A7B4-C85019630690}">
      <dgm:prSet/>
      <dgm:spPr/>
      <dgm:t>
        <a:bodyPr/>
        <a:lstStyle/>
        <a:p>
          <a:endParaRPr lang="es-SV" b="0">
            <a:solidFill>
              <a:srgbClr val="000000"/>
            </a:solidFill>
            <a:latin typeface="Impact" panose="020B0806030902050204" pitchFamily="34" charset="0"/>
          </a:endParaRPr>
        </a:p>
      </dgm:t>
    </dgm:pt>
    <dgm:pt modelId="{D5A4FC27-9049-4740-9151-19880FC4F85C}" type="sibTrans" cxnId="{82B6B68D-164A-4A55-A7B4-C85019630690}">
      <dgm:prSet/>
      <dgm:spPr/>
      <dgm:t>
        <a:bodyPr/>
        <a:lstStyle/>
        <a:p>
          <a:endParaRPr lang="es-SV" b="0">
            <a:solidFill>
              <a:srgbClr val="000000"/>
            </a:solidFill>
            <a:latin typeface="Impact" panose="020B0806030902050204" pitchFamily="34" charset="0"/>
          </a:endParaRPr>
        </a:p>
      </dgm:t>
    </dgm:pt>
    <dgm:pt modelId="{C4EC2B00-9B3D-4FDF-9593-B90CEAA0A8E3}">
      <dgm:prSet phldrT="[Texto]"/>
      <dgm:spPr>
        <a:noFill/>
        <a:ln>
          <a:noFill/>
        </a:ln>
      </dgm:spPr>
      <dgm:t>
        <a:bodyPr anchor="ctr"/>
        <a:lstStyle/>
        <a:p>
          <a:r>
            <a:rPr lang="es-SV" b="0" dirty="0" smtClean="0">
              <a:solidFill>
                <a:schemeClr val="tx1"/>
              </a:solidFill>
              <a:latin typeface="Impact" panose="020B0806030902050204" pitchFamily="34" charset="0"/>
            </a:rPr>
            <a:t>Fortalecimiento de los niveles de seguridad y soberanía alimentaria</a:t>
          </a:r>
          <a:endParaRPr lang="es-SV" b="0" dirty="0">
            <a:solidFill>
              <a:schemeClr val="tx1"/>
            </a:solidFill>
            <a:latin typeface="Impact" panose="020B0806030902050204" pitchFamily="34" charset="0"/>
          </a:endParaRPr>
        </a:p>
      </dgm:t>
    </dgm:pt>
    <dgm:pt modelId="{1305ED85-EAF1-4674-8AA7-58BA381FA5C2}" type="parTrans" cxnId="{357A0C1A-FF0F-4E46-9457-1C43CF5A3719}">
      <dgm:prSet/>
      <dgm:spPr/>
      <dgm:t>
        <a:bodyPr/>
        <a:lstStyle/>
        <a:p>
          <a:endParaRPr lang="es-SV" b="0">
            <a:solidFill>
              <a:srgbClr val="000000"/>
            </a:solidFill>
            <a:latin typeface="Impact" panose="020B0806030902050204" pitchFamily="34" charset="0"/>
          </a:endParaRPr>
        </a:p>
      </dgm:t>
    </dgm:pt>
    <dgm:pt modelId="{7F4203EA-99CA-4514-8E77-787955480EB8}" type="sibTrans" cxnId="{357A0C1A-FF0F-4E46-9457-1C43CF5A3719}">
      <dgm:prSet/>
      <dgm:spPr/>
      <dgm:t>
        <a:bodyPr/>
        <a:lstStyle/>
        <a:p>
          <a:endParaRPr lang="es-SV" b="0">
            <a:solidFill>
              <a:srgbClr val="000000"/>
            </a:solidFill>
            <a:latin typeface="Impact" panose="020B0806030902050204" pitchFamily="34" charset="0"/>
          </a:endParaRPr>
        </a:p>
      </dgm:t>
    </dgm:pt>
    <dgm:pt modelId="{6884EFBC-92C9-4AAF-AD99-96CD3FFB55A8}">
      <dgm:prSet phldrT="[Texto]"/>
      <dgm:spPr>
        <a:noFill/>
        <a:ln>
          <a:noFill/>
        </a:ln>
      </dgm:spPr>
      <dgm:t>
        <a:bodyPr anchor="ctr"/>
        <a:lstStyle/>
        <a:p>
          <a:r>
            <a:rPr lang="es-SV" b="0" dirty="0" smtClean="0">
              <a:solidFill>
                <a:schemeClr val="accent2">
                  <a:lumMod val="75000"/>
                </a:schemeClr>
              </a:solidFill>
              <a:latin typeface="Impact" panose="020B0806030902050204" pitchFamily="34" charset="0"/>
            </a:rPr>
            <a:t>Diversificar y ampliar los instrumentos financieros para el desarrollo productivo</a:t>
          </a:r>
          <a:endParaRPr lang="es-SV" b="0" dirty="0">
            <a:solidFill>
              <a:schemeClr val="accent2">
                <a:lumMod val="75000"/>
              </a:schemeClr>
            </a:solidFill>
            <a:latin typeface="Impact" panose="020B0806030902050204" pitchFamily="34" charset="0"/>
          </a:endParaRPr>
        </a:p>
      </dgm:t>
    </dgm:pt>
    <dgm:pt modelId="{EAF303E3-B9CE-42E2-B712-982E07E03104}" type="parTrans" cxnId="{7CDF0398-B691-4C9C-AA8D-F108B5026D90}">
      <dgm:prSet/>
      <dgm:spPr/>
      <dgm:t>
        <a:bodyPr/>
        <a:lstStyle/>
        <a:p>
          <a:endParaRPr lang="es-SV" b="0">
            <a:solidFill>
              <a:srgbClr val="000000"/>
            </a:solidFill>
            <a:latin typeface="Impact" panose="020B0806030902050204" pitchFamily="34" charset="0"/>
          </a:endParaRPr>
        </a:p>
      </dgm:t>
    </dgm:pt>
    <dgm:pt modelId="{2F6CEA7B-CF0A-49C4-9F38-D46BCB50A328}" type="sibTrans" cxnId="{7CDF0398-B691-4C9C-AA8D-F108B5026D90}">
      <dgm:prSet/>
      <dgm:spPr/>
      <dgm:t>
        <a:bodyPr/>
        <a:lstStyle/>
        <a:p>
          <a:endParaRPr lang="es-SV" b="0">
            <a:solidFill>
              <a:srgbClr val="000000"/>
            </a:solidFill>
            <a:latin typeface="Impact" panose="020B0806030902050204" pitchFamily="34" charset="0"/>
          </a:endParaRPr>
        </a:p>
      </dgm:t>
    </dgm:pt>
    <dgm:pt modelId="{215AAE57-DA3C-4EE0-8D75-9184CAD30D08}">
      <dgm:prSet phldrT="[Texto]"/>
      <dgm:spPr>
        <a:noFill/>
        <a:ln>
          <a:noFill/>
        </a:ln>
      </dgm:spPr>
      <dgm:t>
        <a:bodyPr anchor="ctr"/>
        <a:lstStyle/>
        <a:p>
          <a:r>
            <a:rPr lang="es-SV" b="0" dirty="0" smtClean="0">
              <a:solidFill>
                <a:schemeClr val="accent4">
                  <a:lumMod val="50000"/>
                </a:schemeClr>
              </a:solidFill>
              <a:latin typeface="Impact" panose="020B0806030902050204" pitchFamily="34" charset="0"/>
            </a:rPr>
            <a:t>Impulsar una estrategia de inclusión financiera</a:t>
          </a:r>
          <a:endParaRPr lang="es-SV" b="0" dirty="0">
            <a:solidFill>
              <a:schemeClr val="accent4">
                <a:lumMod val="50000"/>
              </a:schemeClr>
            </a:solidFill>
            <a:latin typeface="Impact" panose="020B0806030902050204" pitchFamily="34" charset="0"/>
          </a:endParaRPr>
        </a:p>
      </dgm:t>
    </dgm:pt>
    <dgm:pt modelId="{2F73190C-E4A5-44B0-B517-CF838C2147D8}" type="parTrans" cxnId="{F594D1F1-4DC8-45E5-B3C6-6CD4B4D643CC}">
      <dgm:prSet/>
      <dgm:spPr/>
      <dgm:t>
        <a:bodyPr/>
        <a:lstStyle/>
        <a:p>
          <a:endParaRPr lang="es-SV" b="0">
            <a:solidFill>
              <a:srgbClr val="000000"/>
            </a:solidFill>
            <a:latin typeface="Impact" panose="020B0806030902050204" pitchFamily="34" charset="0"/>
          </a:endParaRPr>
        </a:p>
      </dgm:t>
    </dgm:pt>
    <dgm:pt modelId="{1C254831-C305-43E8-95A6-4876EDD1F518}" type="sibTrans" cxnId="{F594D1F1-4DC8-45E5-B3C6-6CD4B4D643CC}">
      <dgm:prSet/>
      <dgm:spPr/>
      <dgm:t>
        <a:bodyPr/>
        <a:lstStyle/>
        <a:p>
          <a:endParaRPr lang="es-SV" b="0">
            <a:solidFill>
              <a:srgbClr val="000000"/>
            </a:solidFill>
            <a:latin typeface="Impact" panose="020B0806030902050204" pitchFamily="34" charset="0"/>
          </a:endParaRPr>
        </a:p>
      </dgm:t>
    </dgm:pt>
    <dgm:pt modelId="{2C2EB0EC-ECB8-41F9-ABA5-257EB6542141}">
      <dgm:prSet phldrT="[Texto]"/>
      <dgm:spPr>
        <a:noFill/>
        <a:ln>
          <a:noFill/>
        </a:ln>
      </dgm:spPr>
      <dgm:t>
        <a:bodyPr anchor="ctr"/>
        <a:lstStyle/>
        <a:p>
          <a:r>
            <a:rPr lang="es-SV" b="0" dirty="0" smtClean="0">
              <a:solidFill>
                <a:srgbClr val="000000"/>
              </a:solidFill>
              <a:latin typeface="Impact" panose="020B0806030902050204" pitchFamily="34" charset="0"/>
            </a:rPr>
            <a:t>Plan Quinquenal de Desarrollo 2014-2019</a:t>
          </a:r>
          <a:endParaRPr lang="es-SV" b="0" dirty="0">
            <a:solidFill>
              <a:srgbClr val="000000"/>
            </a:solidFill>
            <a:latin typeface="Impact" panose="020B0806030902050204" pitchFamily="34" charset="0"/>
          </a:endParaRPr>
        </a:p>
      </dgm:t>
    </dgm:pt>
    <dgm:pt modelId="{C61E6C28-E38D-4353-ADA6-D06EC89930F6}" type="parTrans" cxnId="{9DDD514D-0E4D-4641-942D-B5E561A862FC}">
      <dgm:prSet/>
      <dgm:spPr/>
      <dgm:t>
        <a:bodyPr/>
        <a:lstStyle/>
        <a:p>
          <a:endParaRPr lang="es-SV" b="0">
            <a:solidFill>
              <a:srgbClr val="000000"/>
            </a:solidFill>
            <a:latin typeface="Impact" panose="020B0806030902050204" pitchFamily="34" charset="0"/>
          </a:endParaRPr>
        </a:p>
      </dgm:t>
    </dgm:pt>
    <dgm:pt modelId="{B2EBA915-4FE3-48AF-9906-48FCDC4A8780}" type="sibTrans" cxnId="{9DDD514D-0E4D-4641-942D-B5E561A862FC}">
      <dgm:prSet/>
      <dgm:spPr/>
      <dgm:t>
        <a:bodyPr/>
        <a:lstStyle/>
        <a:p>
          <a:endParaRPr lang="es-SV" b="0">
            <a:solidFill>
              <a:srgbClr val="000000"/>
            </a:solidFill>
            <a:latin typeface="Impact" panose="020B0806030902050204" pitchFamily="34" charset="0"/>
          </a:endParaRPr>
        </a:p>
      </dgm:t>
    </dgm:pt>
    <dgm:pt modelId="{078285A6-5ADD-4C77-B28F-7F6F2E132A13}" type="pres">
      <dgm:prSet presAssocID="{54294279-987D-44FC-9D01-52D8AE8DEAAA}" presName="Name0" presStyleCnt="0">
        <dgm:presLayoutVars>
          <dgm:chPref val="1"/>
          <dgm:dir/>
          <dgm:animOne val="branch"/>
          <dgm:animLvl val="lvl"/>
          <dgm:resizeHandles/>
        </dgm:presLayoutVars>
      </dgm:prSet>
      <dgm:spPr/>
      <dgm:t>
        <a:bodyPr/>
        <a:lstStyle/>
        <a:p>
          <a:endParaRPr lang="es-SV"/>
        </a:p>
      </dgm:t>
    </dgm:pt>
    <dgm:pt modelId="{FCBEEF05-6995-46BE-B71D-3464D0676692}" type="pres">
      <dgm:prSet presAssocID="{FA57995A-E700-428D-A49C-EB0827E5F85B}" presName="vertOne" presStyleCnt="0"/>
      <dgm:spPr/>
      <dgm:t>
        <a:bodyPr/>
        <a:lstStyle/>
        <a:p>
          <a:endParaRPr lang="es-SV"/>
        </a:p>
      </dgm:t>
    </dgm:pt>
    <dgm:pt modelId="{04BDB008-457A-4599-B37E-AC7B261173B0}" type="pres">
      <dgm:prSet presAssocID="{FA57995A-E700-428D-A49C-EB0827E5F85B}" presName="txOne" presStyleLbl="node0" presStyleIdx="0" presStyleCnt="5" custScaleX="94393">
        <dgm:presLayoutVars>
          <dgm:chPref val="3"/>
        </dgm:presLayoutVars>
      </dgm:prSet>
      <dgm:spPr>
        <a:prstGeom prst="ellipse">
          <a:avLst/>
        </a:prstGeom>
      </dgm:spPr>
      <dgm:t>
        <a:bodyPr/>
        <a:lstStyle/>
        <a:p>
          <a:endParaRPr lang="es-SV"/>
        </a:p>
      </dgm:t>
    </dgm:pt>
    <dgm:pt modelId="{EC1045A9-CF6B-404F-B9EC-1395235E4F0E}" type="pres">
      <dgm:prSet presAssocID="{FA57995A-E700-428D-A49C-EB0827E5F85B}" presName="horzOne" presStyleCnt="0"/>
      <dgm:spPr/>
      <dgm:t>
        <a:bodyPr/>
        <a:lstStyle/>
        <a:p>
          <a:endParaRPr lang="es-SV"/>
        </a:p>
      </dgm:t>
    </dgm:pt>
    <dgm:pt modelId="{DC394AA2-D254-47C1-AD2F-75BCE03AC3DA}" type="pres">
      <dgm:prSet presAssocID="{D5A4FC27-9049-4740-9151-19880FC4F85C}" presName="sibSpaceOne" presStyleCnt="0"/>
      <dgm:spPr/>
      <dgm:t>
        <a:bodyPr/>
        <a:lstStyle/>
        <a:p>
          <a:endParaRPr lang="es-SV"/>
        </a:p>
      </dgm:t>
    </dgm:pt>
    <dgm:pt modelId="{0780438C-F761-48C0-96ED-B3116512C7A1}" type="pres">
      <dgm:prSet presAssocID="{2C2EB0EC-ECB8-41F9-ABA5-257EB6542141}" presName="vertOne" presStyleCnt="0"/>
      <dgm:spPr/>
      <dgm:t>
        <a:bodyPr/>
        <a:lstStyle/>
        <a:p>
          <a:endParaRPr lang="es-SV"/>
        </a:p>
      </dgm:t>
    </dgm:pt>
    <dgm:pt modelId="{3FBEBAF0-B3B9-4985-BF7B-6283EEBFCD68}" type="pres">
      <dgm:prSet presAssocID="{2C2EB0EC-ECB8-41F9-ABA5-257EB6542141}" presName="txOne" presStyleLbl="node0" presStyleIdx="1" presStyleCnt="5" custScaleX="86128" custLinFactNeighborX="-5664" custLinFactNeighborY="-9">
        <dgm:presLayoutVars>
          <dgm:chPref val="3"/>
        </dgm:presLayoutVars>
      </dgm:prSet>
      <dgm:spPr/>
      <dgm:t>
        <a:bodyPr/>
        <a:lstStyle/>
        <a:p>
          <a:endParaRPr lang="es-SV"/>
        </a:p>
      </dgm:t>
    </dgm:pt>
    <dgm:pt modelId="{A00E855B-5763-4748-9D10-3756078F5435}" type="pres">
      <dgm:prSet presAssocID="{2C2EB0EC-ECB8-41F9-ABA5-257EB6542141}" presName="horzOne" presStyleCnt="0"/>
      <dgm:spPr/>
      <dgm:t>
        <a:bodyPr/>
        <a:lstStyle/>
        <a:p>
          <a:endParaRPr lang="es-SV"/>
        </a:p>
      </dgm:t>
    </dgm:pt>
    <dgm:pt modelId="{D182784A-40B7-44F5-9CF1-D9DD0B1B552E}" type="pres">
      <dgm:prSet presAssocID="{B2EBA915-4FE3-48AF-9906-48FCDC4A8780}" presName="sibSpaceOne" presStyleCnt="0"/>
      <dgm:spPr/>
      <dgm:t>
        <a:bodyPr/>
        <a:lstStyle/>
        <a:p>
          <a:endParaRPr lang="es-SV"/>
        </a:p>
      </dgm:t>
    </dgm:pt>
    <dgm:pt modelId="{A64FA190-6D58-4164-96A9-06CEBBD80250}" type="pres">
      <dgm:prSet presAssocID="{6884EFBC-92C9-4AAF-AD99-96CD3FFB55A8}" presName="vertOne" presStyleCnt="0"/>
      <dgm:spPr/>
      <dgm:t>
        <a:bodyPr/>
        <a:lstStyle/>
        <a:p>
          <a:endParaRPr lang="es-SV"/>
        </a:p>
      </dgm:t>
    </dgm:pt>
    <dgm:pt modelId="{F3E1EB48-131B-4518-ACF8-E812A744E01A}" type="pres">
      <dgm:prSet presAssocID="{6884EFBC-92C9-4AAF-AD99-96CD3FFB55A8}" presName="txOne" presStyleLbl="node0" presStyleIdx="2" presStyleCnt="5" custScaleX="86128" custLinFactNeighborX="-3989" custLinFactNeighborY="-9">
        <dgm:presLayoutVars>
          <dgm:chPref val="3"/>
        </dgm:presLayoutVars>
      </dgm:prSet>
      <dgm:spPr/>
      <dgm:t>
        <a:bodyPr/>
        <a:lstStyle/>
        <a:p>
          <a:endParaRPr lang="es-SV"/>
        </a:p>
      </dgm:t>
    </dgm:pt>
    <dgm:pt modelId="{FEBC96C3-B76F-4F67-8C9C-24F34CA4194B}" type="pres">
      <dgm:prSet presAssocID="{6884EFBC-92C9-4AAF-AD99-96CD3FFB55A8}" presName="horzOne" presStyleCnt="0"/>
      <dgm:spPr/>
      <dgm:t>
        <a:bodyPr/>
        <a:lstStyle/>
        <a:p>
          <a:endParaRPr lang="es-SV"/>
        </a:p>
      </dgm:t>
    </dgm:pt>
    <dgm:pt modelId="{41E636C0-3EB3-49FF-AF98-34864768E030}" type="pres">
      <dgm:prSet presAssocID="{2F6CEA7B-CF0A-49C4-9F38-D46BCB50A328}" presName="sibSpaceOne" presStyleCnt="0"/>
      <dgm:spPr/>
      <dgm:t>
        <a:bodyPr/>
        <a:lstStyle/>
        <a:p>
          <a:endParaRPr lang="es-SV"/>
        </a:p>
      </dgm:t>
    </dgm:pt>
    <dgm:pt modelId="{25D78419-EDA9-4DF4-999A-D66EBE72380F}" type="pres">
      <dgm:prSet presAssocID="{215AAE57-DA3C-4EE0-8D75-9184CAD30D08}" presName="vertOne" presStyleCnt="0"/>
      <dgm:spPr/>
      <dgm:t>
        <a:bodyPr/>
        <a:lstStyle/>
        <a:p>
          <a:endParaRPr lang="es-SV"/>
        </a:p>
      </dgm:t>
    </dgm:pt>
    <dgm:pt modelId="{CB5EC1E6-2FAE-4791-BD7D-B63F320A870D}" type="pres">
      <dgm:prSet presAssocID="{215AAE57-DA3C-4EE0-8D75-9184CAD30D08}" presName="txOne" presStyleLbl="node0" presStyleIdx="3" presStyleCnt="5" custScaleX="86128" custLinFactNeighborX="-3308" custLinFactNeighborY="-9">
        <dgm:presLayoutVars>
          <dgm:chPref val="3"/>
        </dgm:presLayoutVars>
      </dgm:prSet>
      <dgm:spPr/>
      <dgm:t>
        <a:bodyPr/>
        <a:lstStyle/>
        <a:p>
          <a:endParaRPr lang="es-SV"/>
        </a:p>
      </dgm:t>
    </dgm:pt>
    <dgm:pt modelId="{734CC418-82B4-452C-A631-DEF41A525F3A}" type="pres">
      <dgm:prSet presAssocID="{215AAE57-DA3C-4EE0-8D75-9184CAD30D08}" presName="horzOne" presStyleCnt="0"/>
      <dgm:spPr/>
      <dgm:t>
        <a:bodyPr/>
        <a:lstStyle/>
        <a:p>
          <a:endParaRPr lang="es-SV"/>
        </a:p>
      </dgm:t>
    </dgm:pt>
    <dgm:pt modelId="{8211A599-79BE-4CED-819F-3AFC3E2D6005}" type="pres">
      <dgm:prSet presAssocID="{1C254831-C305-43E8-95A6-4876EDD1F518}" presName="sibSpaceOne" presStyleCnt="0"/>
      <dgm:spPr/>
      <dgm:t>
        <a:bodyPr/>
        <a:lstStyle/>
        <a:p>
          <a:endParaRPr lang="es-SV"/>
        </a:p>
      </dgm:t>
    </dgm:pt>
    <dgm:pt modelId="{5DDBCF9A-F216-4E72-8285-818F3C04AEE5}" type="pres">
      <dgm:prSet presAssocID="{C4EC2B00-9B3D-4FDF-9593-B90CEAA0A8E3}" presName="vertOne" presStyleCnt="0"/>
      <dgm:spPr/>
      <dgm:t>
        <a:bodyPr/>
        <a:lstStyle/>
        <a:p>
          <a:endParaRPr lang="es-SV"/>
        </a:p>
      </dgm:t>
    </dgm:pt>
    <dgm:pt modelId="{B4ACE539-7A5B-4573-80EF-63AC37789EBF}" type="pres">
      <dgm:prSet presAssocID="{C4EC2B00-9B3D-4FDF-9593-B90CEAA0A8E3}" presName="txOne" presStyleLbl="node0" presStyleIdx="4" presStyleCnt="5" custScaleX="86128">
        <dgm:presLayoutVars>
          <dgm:chPref val="3"/>
        </dgm:presLayoutVars>
      </dgm:prSet>
      <dgm:spPr/>
      <dgm:t>
        <a:bodyPr/>
        <a:lstStyle/>
        <a:p>
          <a:endParaRPr lang="es-SV"/>
        </a:p>
      </dgm:t>
    </dgm:pt>
    <dgm:pt modelId="{B3D6B6CD-BE86-474F-A38C-B484F3B03124}" type="pres">
      <dgm:prSet presAssocID="{C4EC2B00-9B3D-4FDF-9593-B90CEAA0A8E3}" presName="horzOne" presStyleCnt="0"/>
      <dgm:spPr/>
      <dgm:t>
        <a:bodyPr/>
        <a:lstStyle/>
        <a:p>
          <a:endParaRPr lang="es-SV"/>
        </a:p>
      </dgm:t>
    </dgm:pt>
  </dgm:ptLst>
  <dgm:cxnLst>
    <dgm:cxn modelId="{F594D1F1-4DC8-45E5-B3C6-6CD4B4D643CC}" srcId="{54294279-987D-44FC-9D01-52D8AE8DEAAA}" destId="{215AAE57-DA3C-4EE0-8D75-9184CAD30D08}" srcOrd="3" destOrd="0" parTransId="{2F73190C-E4A5-44B0-B517-CF838C2147D8}" sibTransId="{1C254831-C305-43E8-95A6-4876EDD1F518}"/>
    <dgm:cxn modelId="{7CDF0398-B691-4C9C-AA8D-F108B5026D90}" srcId="{54294279-987D-44FC-9D01-52D8AE8DEAAA}" destId="{6884EFBC-92C9-4AAF-AD99-96CD3FFB55A8}" srcOrd="2" destOrd="0" parTransId="{EAF303E3-B9CE-42E2-B712-982E07E03104}" sibTransId="{2F6CEA7B-CF0A-49C4-9F38-D46BCB50A328}"/>
    <dgm:cxn modelId="{71D2A08B-E7A9-4A10-AE05-5543BFB0D3D0}" type="presOf" srcId="{C4EC2B00-9B3D-4FDF-9593-B90CEAA0A8E3}" destId="{B4ACE539-7A5B-4573-80EF-63AC37789EBF}" srcOrd="0" destOrd="0" presId="urn:microsoft.com/office/officeart/2005/8/layout/hierarchy4"/>
    <dgm:cxn modelId="{786B1C56-88FD-4EB3-BB68-184E8328C92E}" type="presOf" srcId="{6884EFBC-92C9-4AAF-AD99-96CD3FFB55A8}" destId="{F3E1EB48-131B-4518-ACF8-E812A744E01A}" srcOrd="0" destOrd="0" presId="urn:microsoft.com/office/officeart/2005/8/layout/hierarchy4"/>
    <dgm:cxn modelId="{9DDD514D-0E4D-4641-942D-B5E561A862FC}" srcId="{54294279-987D-44FC-9D01-52D8AE8DEAAA}" destId="{2C2EB0EC-ECB8-41F9-ABA5-257EB6542141}" srcOrd="1" destOrd="0" parTransId="{C61E6C28-E38D-4353-ADA6-D06EC89930F6}" sibTransId="{B2EBA915-4FE3-48AF-9906-48FCDC4A8780}"/>
    <dgm:cxn modelId="{48F2CBF5-F113-4E39-AF0F-2ED699D389BE}" type="presOf" srcId="{FA57995A-E700-428D-A49C-EB0827E5F85B}" destId="{04BDB008-457A-4599-B37E-AC7B261173B0}" srcOrd="0" destOrd="0" presId="urn:microsoft.com/office/officeart/2005/8/layout/hierarchy4"/>
    <dgm:cxn modelId="{C5A72B19-C72E-47DB-8F3E-17EB72F61DB1}" type="presOf" srcId="{2C2EB0EC-ECB8-41F9-ABA5-257EB6542141}" destId="{3FBEBAF0-B3B9-4985-BF7B-6283EEBFCD68}" srcOrd="0" destOrd="0" presId="urn:microsoft.com/office/officeart/2005/8/layout/hierarchy4"/>
    <dgm:cxn modelId="{357A0C1A-FF0F-4E46-9457-1C43CF5A3719}" srcId="{54294279-987D-44FC-9D01-52D8AE8DEAAA}" destId="{C4EC2B00-9B3D-4FDF-9593-B90CEAA0A8E3}" srcOrd="4" destOrd="0" parTransId="{1305ED85-EAF1-4674-8AA7-58BA381FA5C2}" sibTransId="{7F4203EA-99CA-4514-8E77-787955480EB8}"/>
    <dgm:cxn modelId="{82B6B68D-164A-4A55-A7B4-C85019630690}" srcId="{54294279-987D-44FC-9D01-52D8AE8DEAAA}" destId="{FA57995A-E700-428D-A49C-EB0827E5F85B}" srcOrd="0" destOrd="0" parTransId="{6E4A3E27-8699-4F13-9E1E-196B00DEF581}" sibTransId="{D5A4FC27-9049-4740-9151-19880FC4F85C}"/>
    <dgm:cxn modelId="{D126CD72-4713-492B-A2CC-2066C6757535}" type="presOf" srcId="{215AAE57-DA3C-4EE0-8D75-9184CAD30D08}" destId="{CB5EC1E6-2FAE-4791-BD7D-B63F320A870D}" srcOrd="0" destOrd="0" presId="urn:microsoft.com/office/officeart/2005/8/layout/hierarchy4"/>
    <dgm:cxn modelId="{2AA849C3-8B45-4953-9BAD-E670592DFCF7}" type="presOf" srcId="{54294279-987D-44FC-9D01-52D8AE8DEAAA}" destId="{078285A6-5ADD-4C77-B28F-7F6F2E132A13}" srcOrd="0" destOrd="0" presId="urn:microsoft.com/office/officeart/2005/8/layout/hierarchy4"/>
    <dgm:cxn modelId="{7AA09D72-D21C-407F-992C-88C3E4E3AC34}" type="presParOf" srcId="{078285A6-5ADD-4C77-B28F-7F6F2E132A13}" destId="{FCBEEF05-6995-46BE-B71D-3464D0676692}" srcOrd="0" destOrd="0" presId="urn:microsoft.com/office/officeart/2005/8/layout/hierarchy4"/>
    <dgm:cxn modelId="{56F06B4A-41F5-40D6-8F05-4D1CDBBEB705}" type="presParOf" srcId="{FCBEEF05-6995-46BE-B71D-3464D0676692}" destId="{04BDB008-457A-4599-B37E-AC7B261173B0}" srcOrd="0" destOrd="0" presId="urn:microsoft.com/office/officeart/2005/8/layout/hierarchy4"/>
    <dgm:cxn modelId="{32ADE10A-F003-44B2-8B07-411A35094515}" type="presParOf" srcId="{FCBEEF05-6995-46BE-B71D-3464D0676692}" destId="{EC1045A9-CF6B-404F-B9EC-1395235E4F0E}" srcOrd="1" destOrd="0" presId="urn:microsoft.com/office/officeart/2005/8/layout/hierarchy4"/>
    <dgm:cxn modelId="{53BCD59E-40DA-4DC7-94C0-2AAE6F43B53C}" type="presParOf" srcId="{078285A6-5ADD-4C77-B28F-7F6F2E132A13}" destId="{DC394AA2-D254-47C1-AD2F-75BCE03AC3DA}" srcOrd="1" destOrd="0" presId="urn:microsoft.com/office/officeart/2005/8/layout/hierarchy4"/>
    <dgm:cxn modelId="{671F358F-125F-4844-9388-5888522645A6}" type="presParOf" srcId="{078285A6-5ADD-4C77-B28F-7F6F2E132A13}" destId="{0780438C-F761-48C0-96ED-B3116512C7A1}" srcOrd="2" destOrd="0" presId="urn:microsoft.com/office/officeart/2005/8/layout/hierarchy4"/>
    <dgm:cxn modelId="{237F2A42-8AFE-4154-94FE-369CFB64BC9C}" type="presParOf" srcId="{0780438C-F761-48C0-96ED-B3116512C7A1}" destId="{3FBEBAF0-B3B9-4985-BF7B-6283EEBFCD68}" srcOrd="0" destOrd="0" presId="urn:microsoft.com/office/officeart/2005/8/layout/hierarchy4"/>
    <dgm:cxn modelId="{37BDBBEE-40CC-479B-8F6D-E4BE8E41A219}" type="presParOf" srcId="{0780438C-F761-48C0-96ED-B3116512C7A1}" destId="{A00E855B-5763-4748-9D10-3756078F5435}" srcOrd="1" destOrd="0" presId="urn:microsoft.com/office/officeart/2005/8/layout/hierarchy4"/>
    <dgm:cxn modelId="{138ABD55-60E4-4CD3-9235-78930169BC36}" type="presParOf" srcId="{078285A6-5ADD-4C77-B28F-7F6F2E132A13}" destId="{D182784A-40B7-44F5-9CF1-D9DD0B1B552E}" srcOrd="3" destOrd="0" presId="urn:microsoft.com/office/officeart/2005/8/layout/hierarchy4"/>
    <dgm:cxn modelId="{E1E446AB-0439-43C0-A5D0-5B326A31B16D}" type="presParOf" srcId="{078285A6-5ADD-4C77-B28F-7F6F2E132A13}" destId="{A64FA190-6D58-4164-96A9-06CEBBD80250}" srcOrd="4" destOrd="0" presId="urn:microsoft.com/office/officeart/2005/8/layout/hierarchy4"/>
    <dgm:cxn modelId="{567B9FA2-F33A-4A08-9AAE-99EF28FACF12}" type="presParOf" srcId="{A64FA190-6D58-4164-96A9-06CEBBD80250}" destId="{F3E1EB48-131B-4518-ACF8-E812A744E01A}" srcOrd="0" destOrd="0" presId="urn:microsoft.com/office/officeart/2005/8/layout/hierarchy4"/>
    <dgm:cxn modelId="{6C9C73CD-C188-4430-AB62-9DB8521193A5}" type="presParOf" srcId="{A64FA190-6D58-4164-96A9-06CEBBD80250}" destId="{FEBC96C3-B76F-4F67-8C9C-24F34CA4194B}" srcOrd="1" destOrd="0" presId="urn:microsoft.com/office/officeart/2005/8/layout/hierarchy4"/>
    <dgm:cxn modelId="{0C92A902-4ED7-4239-9EE8-7DBB925B54A5}" type="presParOf" srcId="{078285A6-5ADD-4C77-B28F-7F6F2E132A13}" destId="{41E636C0-3EB3-49FF-AF98-34864768E030}" srcOrd="5" destOrd="0" presId="urn:microsoft.com/office/officeart/2005/8/layout/hierarchy4"/>
    <dgm:cxn modelId="{45B40DEE-BD8B-4B4C-B4FF-1D484E63E51E}" type="presParOf" srcId="{078285A6-5ADD-4C77-B28F-7F6F2E132A13}" destId="{25D78419-EDA9-4DF4-999A-D66EBE72380F}" srcOrd="6" destOrd="0" presId="urn:microsoft.com/office/officeart/2005/8/layout/hierarchy4"/>
    <dgm:cxn modelId="{FA89F219-46EA-4831-AB52-EC1FCB43ADD3}" type="presParOf" srcId="{25D78419-EDA9-4DF4-999A-D66EBE72380F}" destId="{CB5EC1E6-2FAE-4791-BD7D-B63F320A870D}" srcOrd="0" destOrd="0" presId="urn:microsoft.com/office/officeart/2005/8/layout/hierarchy4"/>
    <dgm:cxn modelId="{AD1F0B1D-5DA3-4920-A60C-4AC60DB3725F}" type="presParOf" srcId="{25D78419-EDA9-4DF4-999A-D66EBE72380F}" destId="{734CC418-82B4-452C-A631-DEF41A525F3A}" srcOrd="1" destOrd="0" presId="urn:microsoft.com/office/officeart/2005/8/layout/hierarchy4"/>
    <dgm:cxn modelId="{4AF93062-249A-4219-8E3B-6AAEE7F7E585}" type="presParOf" srcId="{078285A6-5ADD-4C77-B28F-7F6F2E132A13}" destId="{8211A599-79BE-4CED-819F-3AFC3E2D6005}" srcOrd="7" destOrd="0" presId="urn:microsoft.com/office/officeart/2005/8/layout/hierarchy4"/>
    <dgm:cxn modelId="{1410BDD0-B009-4A29-8A5D-28F51DA1CBAF}" type="presParOf" srcId="{078285A6-5ADD-4C77-B28F-7F6F2E132A13}" destId="{5DDBCF9A-F216-4E72-8285-818F3C04AEE5}" srcOrd="8" destOrd="0" presId="urn:microsoft.com/office/officeart/2005/8/layout/hierarchy4"/>
    <dgm:cxn modelId="{E080A005-F3F2-4CE4-8A55-2A1BCD8A8C7F}" type="presParOf" srcId="{5DDBCF9A-F216-4E72-8285-818F3C04AEE5}" destId="{B4ACE539-7A5B-4573-80EF-63AC37789EBF}" srcOrd="0" destOrd="0" presId="urn:microsoft.com/office/officeart/2005/8/layout/hierarchy4"/>
    <dgm:cxn modelId="{02D800AD-C0C4-4D88-B7E8-61756A22415B}" type="presParOf" srcId="{5DDBCF9A-F216-4E72-8285-818F3C04AEE5}" destId="{B3D6B6CD-BE86-474F-A38C-B484F3B03124}" srcOrd="1" destOrd="0" presId="urn:microsoft.com/office/officeart/2005/8/layout/hierarchy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FDAFAB5-9BC1-4176-A837-6152E696D54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s-SV"/>
        </a:p>
      </dgm:t>
    </dgm:pt>
    <dgm:pt modelId="{21FFB997-D057-4B68-AB7A-092D557ECB49}">
      <dgm:prSet phldrT="[Texto]"/>
      <dgm:spPr/>
      <dgm:t>
        <a:bodyPr/>
        <a:lstStyle/>
        <a:p>
          <a:r>
            <a:rPr lang="es-SV" dirty="0" smtClean="0">
              <a:solidFill>
                <a:schemeClr val="accent1"/>
              </a:solidFill>
              <a:latin typeface="Impact" panose="020B0806030902050204" pitchFamily="34" charset="0"/>
            </a:rPr>
            <a:t>Auditoría externa</a:t>
          </a:r>
          <a:endParaRPr lang="es-SV" dirty="0">
            <a:solidFill>
              <a:schemeClr val="accent1"/>
            </a:solidFill>
            <a:latin typeface="Impact" panose="020B0806030902050204" pitchFamily="34" charset="0"/>
          </a:endParaRPr>
        </a:p>
      </dgm:t>
    </dgm:pt>
    <dgm:pt modelId="{27672766-946F-441B-9435-EFA7CDAEDBFF}" type="sibTrans" cxnId="{5E9B948A-BDB5-4B30-A637-2B95258006B4}">
      <dgm:prSet/>
      <dgm:spPr/>
      <dgm:t>
        <a:bodyPr/>
        <a:lstStyle/>
        <a:p>
          <a:endParaRPr lang="es-SV">
            <a:latin typeface="Impact" panose="020B0806030902050204" pitchFamily="34" charset="0"/>
          </a:endParaRPr>
        </a:p>
      </dgm:t>
    </dgm:pt>
    <dgm:pt modelId="{3ECC6D50-CCA0-4692-83D2-F150B67297D8}" type="parTrans" cxnId="{5E9B948A-BDB5-4B30-A637-2B95258006B4}">
      <dgm:prSet/>
      <dgm:spPr/>
      <dgm:t>
        <a:bodyPr/>
        <a:lstStyle/>
        <a:p>
          <a:endParaRPr lang="es-SV">
            <a:latin typeface="Impact" panose="020B0806030902050204" pitchFamily="34" charset="0"/>
          </a:endParaRPr>
        </a:p>
      </dgm:t>
    </dgm:pt>
    <dgm:pt modelId="{B19E255F-7241-4CCF-AA1B-5E47A58DF130}">
      <dgm:prSet phldrT="[Texto]"/>
      <dgm:spPr/>
      <dgm:t>
        <a:bodyPr/>
        <a:lstStyle/>
        <a:p>
          <a:pPr algn="just"/>
          <a:r>
            <a:rPr lang="es-SV" dirty="0" smtClean="0">
              <a:latin typeface="Impact" panose="020B0806030902050204" pitchFamily="34" charset="0"/>
            </a:rPr>
            <a:t>“Basándonos  en nuestra revisión, no ha llegado a nuestro conocimiento ninguna cuestión que nos lleve a pensar que la información financiera intermedia adjunta no presenta en todos los aspectos materiales la situación financiera del Banco de Fomento Agropecuario al 30 de junio de 2017 de conformidad con las normas contables emitidas por la SSF”</a:t>
          </a:r>
          <a:endParaRPr lang="es-SV" dirty="0">
            <a:latin typeface="Impact" panose="020B0806030902050204" pitchFamily="34" charset="0"/>
          </a:endParaRPr>
        </a:p>
      </dgm:t>
    </dgm:pt>
    <dgm:pt modelId="{5D05F6E2-02FA-4FCE-A950-F1AD66597CC6}" type="parTrans" cxnId="{3AEAD0B5-E8FA-4E86-B210-D4815DD30C00}">
      <dgm:prSet/>
      <dgm:spPr/>
      <dgm:t>
        <a:bodyPr/>
        <a:lstStyle/>
        <a:p>
          <a:endParaRPr lang="es-SV">
            <a:latin typeface="Impact" panose="020B0806030902050204" pitchFamily="34" charset="0"/>
          </a:endParaRPr>
        </a:p>
      </dgm:t>
    </dgm:pt>
    <dgm:pt modelId="{48FFDF86-0B27-4FAC-BB0F-C1815FCAEC06}" type="sibTrans" cxnId="{3AEAD0B5-E8FA-4E86-B210-D4815DD30C00}">
      <dgm:prSet/>
      <dgm:spPr/>
      <dgm:t>
        <a:bodyPr/>
        <a:lstStyle/>
        <a:p>
          <a:endParaRPr lang="es-SV">
            <a:latin typeface="Impact" panose="020B0806030902050204" pitchFamily="34" charset="0"/>
          </a:endParaRPr>
        </a:p>
      </dgm:t>
    </dgm:pt>
    <dgm:pt modelId="{4D66C70C-DF38-4EBE-A655-88E4BE618702}">
      <dgm:prSet phldrT="[Texto]"/>
      <dgm:spPr/>
      <dgm:t>
        <a:bodyPr/>
        <a:lstStyle/>
        <a:p>
          <a:r>
            <a:rPr lang="es-SV" dirty="0" smtClean="0">
              <a:solidFill>
                <a:schemeClr val="accent2">
                  <a:lumMod val="75000"/>
                </a:schemeClr>
              </a:solidFill>
              <a:latin typeface="Impact" panose="020B0806030902050204" pitchFamily="34" charset="0"/>
            </a:rPr>
            <a:t>Elías y Asociados, 20 de julio de </a:t>
          </a:r>
          <a:r>
            <a:rPr lang="es-SV" dirty="0" smtClean="0">
              <a:solidFill>
                <a:schemeClr val="accent2">
                  <a:lumMod val="75000"/>
                </a:schemeClr>
              </a:solidFill>
              <a:latin typeface="Impact" panose="020B0806030902050204" pitchFamily="34" charset="0"/>
            </a:rPr>
            <a:t>2017</a:t>
          </a:r>
          <a:endParaRPr lang="es-SV" dirty="0">
            <a:solidFill>
              <a:schemeClr val="accent2">
                <a:lumMod val="75000"/>
              </a:schemeClr>
            </a:solidFill>
            <a:latin typeface="Impact" panose="020B0806030902050204" pitchFamily="34" charset="0"/>
          </a:endParaRPr>
        </a:p>
      </dgm:t>
    </dgm:pt>
    <dgm:pt modelId="{0EA4C8BE-D1F8-4E5F-B600-659FD8A4C13D}" type="parTrans" cxnId="{C604325A-0012-48E4-BCEC-D3DA008C74F7}">
      <dgm:prSet/>
      <dgm:spPr/>
      <dgm:t>
        <a:bodyPr/>
        <a:lstStyle/>
        <a:p>
          <a:endParaRPr lang="es-SV">
            <a:latin typeface="Impact" panose="020B0806030902050204" pitchFamily="34" charset="0"/>
          </a:endParaRPr>
        </a:p>
      </dgm:t>
    </dgm:pt>
    <dgm:pt modelId="{D251E883-3823-48CC-9E83-187A1A7F1047}" type="sibTrans" cxnId="{C604325A-0012-48E4-BCEC-D3DA008C74F7}">
      <dgm:prSet/>
      <dgm:spPr/>
      <dgm:t>
        <a:bodyPr/>
        <a:lstStyle/>
        <a:p>
          <a:endParaRPr lang="es-SV">
            <a:latin typeface="Impact" panose="020B0806030902050204" pitchFamily="34" charset="0"/>
          </a:endParaRPr>
        </a:p>
      </dgm:t>
    </dgm:pt>
    <dgm:pt modelId="{0EF9F2B8-FA50-46F9-9BF8-1AAD8B898280}" type="pres">
      <dgm:prSet presAssocID="{2FDAFAB5-9BC1-4176-A837-6152E696D54F}" presName="vert0" presStyleCnt="0">
        <dgm:presLayoutVars>
          <dgm:dir/>
          <dgm:animOne val="branch"/>
          <dgm:animLvl val="lvl"/>
        </dgm:presLayoutVars>
      </dgm:prSet>
      <dgm:spPr/>
      <dgm:t>
        <a:bodyPr/>
        <a:lstStyle/>
        <a:p>
          <a:endParaRPr lang="es-SV"/>
        </a:p>
      </dgm:t>
    </dgm:pt>
    <dgm:pt modelId="{83DADCC4-F312-4349-893B-844A6087A074}" type="pres">
      <dgm:prSet presAssocID="{21FFB997-D057-4B68-AB7A-092D557ECB49}" presName="thickLine" presStyleLbl="alignNode1" presStyleIdx="0" presStyleCnt="1"/>
      <dgm:spPr/>
    </dgm:pt>
    <dgm:pt modelId="{0E702608-A8F4-411E-8A40-B6FA29A3E5DC}" type="pres">
      <dgm:prSet presAssocID="{21FFB997-D057-4B68-AB7A-092D557ECB49}" presName="horz1" presStyleCnt="0"/>
      <dgm:spPr/>
    </dgm:pt>
    <dgm:pt modelId="{EF6F14FA-FB7B-439D-87DF-A85A2A9D2F13}" type="pres">
      <dgm:prSet presAssocID="{21FFB997-D057-4B68-AB7A-092D557ECB49}" presName="tx1" presStyleLbl="revTx" presStyleIdx="0" presStyleCnt="3"/>
      <dgm:spPr/>
      <dgm:t>
        <a:bodyPr/>
        <a:lstStyle/>
        <a:p>
          <a:endParaRPr lang="es-SV"/>
        </a:p>
      </dgm:t>
    </dgm:pt>
    <dgm:pt modelId="{796BFF2E-E127-497A-AE07-D41B5CB1F440}" type="pres">
      <dgm:prSet presAssocID="{21FFB997-D057-4B68-AB7A-092D557ECB49}" presName="vert1" presStyleCnt="0"/>
      <dgm:spPr/>
    </dgm:pt>
    <dgm:pt modelId="{98AE2948-C3EF-4A82-9B46-2BAF5DD1F857}" type="pres">
      <dgm:prSet presAssocID="{B19E255F-7241-4CCF-AA1B-5E47A58DF130}" presName="vertSpace2a" presStyleCnt="0"/>
      <dgm:spPr/>
    </dgm:pt>
    <dgm:pt modelId="{9A97D55E-E0EB-4147-A962-A8C44B621F23}" type="pres">
      <dgm:prSet presAssocID="{B19E255F-7241-4CCF-AA1B-5E47A58DF130}" presName="horz2" presStyleCnt="0"/>
      <dgm:spPr/>
    </dgm:pt>
    <dgm:pt modelId="{46D757F1-1C08-4D82-AD3B-3F7493DD6279}" type="pres">
      <dgm:prSet presAssocID="{B19E255F-7241-4CCF-AA1B-5E47A58DF130}" presName="horzSpace2" presStyleCnt="0"/>
      <dgm:spPr/>
    </dgm:pt>
    <dgm:pt modelId="{A3406570-26D5-4F2D-BE69-834F8A1B8DF3}" type="pres">
      <dgm:prSet presAssocID="{B19E255F-7241-4CCF-AA1B-5E47A58DF130}" presName="tx2" presStyleLbl="revTx" presStyleIdx="1" presStyleCnt="3"/>
      <dgm:spPr/>
      <dgm:t>
        <a:bodyPr/>
        <a:lstStyle/>
        <a:p>
          <a:endParaRPr lang="es-SV"/>
        </a:p>
      </dgm:t>
    </dgm:pt>
    <dgm:pt modelId="{3B510FA3-E70E-4251-9E5C-FB320ECA58B2}" type="pres">
      <dgm:prSet presAssocID="{B19E255F-7241-4CCF-AA1B-5E47A58DF130}" presName="vert2" presStyleCnt="0"/>
      <dgm:spPr/>
    </dgm:pt>
    <dgm:pt modelId="{FEC0FDEE-76F8-4574-AAD1-14E5419A9278}" type="pres">
      <dgm:prSet presAssocID="{B19E255F-7241-4CCF-AA1B-5E47A58DF130}" presName="thinLine2b" presStyleLbl="callout" presStyleIdx="0" presStyleCnt="2"/>
      <dgm:spPr/>
    </dgm:pt>
    <dgm:pt modelId="{DA412B8F-772C-4129-8C5B-E61989D6F7C8}" type="pres">
      <dgm:prSet presAssocID="{B19E255F-7241-4CCF-AA1B-5E47A58DF130}" presName="vertSpace2b" presStyleCnt="0"/>
      <dgm:spPr/>
    </dgm:pt>
    <dgm:pt modelId="{1DAD25CF-7462-4063-832D-0DF0CD904DD9}" type="pres">
      <dgm:prSet presAssocID="{4D66C70C-DF38-4EBE-A655-88E4BE618702}" presName="horz2" presStyleCnt="0"/>
      <dgm:spPr/>
    </dgm:pt>
    <dgm:pt modelId="{A55C58CA-B026-40BB-B827-88FF145A1B60}" type="pres">
      <dgm:prSet presAssocID="{4D66C70C-DF38-4EBE-A655-88E4BE618702}" presName="horzSpace2" presStyleCnt="0"/>
      <dgm:spPr/>
    </dgm:pt>
    <dgm:pt modelId="{F2058CCF-5F97-45ED-B4D5-A8FB28CDE31E}" type="pres">
      <dgm:prSet presAssocID="{4D66C70C-DF38-4EBE-A655-88E4BE618702}" presName="tx2" presStyleLbl="revTx" presStyleIdx="2" presStyleCnt="3" custScaleY="33439"/>
      <dgm:spPr/>
      <dgm:t>
        <a:bodyPr/>
        <a:lstStyle/>
        <a:p>
          <a:endParaRPr lang="es-SV"/>
        </a:p>
      </dgm:t>
    </dgm:pt>
    <dgm:pt modelId="{248274CF-9747-4CEA-8C51-60C272EBC176}" type="pres">
      <dgm:prSet presAssocID="{4D66C70C-DF38-4EBE-A655-88E4BE618702}" presName="vert2" presStyleCnt="0"/>
      <dgm:spPr/>
    </dgm:pt>
    <dgm:pt modelId="{A1717599-1F4D-4C55-B8C4-CCF6D0C1FF48}" type="pres">
      <dgm:prSet presAssocID="{4D66C70C-DF38-4EBE-A655-88E4BE618702}" presName="thinLine2b" presStyleLbl="callout" presStyleIdx="1" presStyleCnt="2"/>
      <dgm:spPr/>
    </dgm:pt>
    <dgm:pt modelId="{3FE6DF80-2228-451A-94C6-1C4D605EF5B2}" type="pres">
      <dgm:prSet presAssocID="{4D66C70C-DF38-4EBE-A655-88E4BE618702}" presName="vertSpace2b" presStyleCnt="0"/>
      <dgm:spPr/>
    </dgm:pt>
  </dgm:ptLst>
  <dgm:cxnLst>
    <dgm:cxn modelId="{1095746D-C9AF-4618-9BCA-9177D7A1F8D6}" type="presOf" srcId="{B19E255F-7241-4CCF-AA1B-5E47A58DF130}" destId="{A3406570-26D5-4F2D-BE69-834F8A1B8DF3}" srcOrd="0" destOrd="0" presId="urn:microsoft.com/office/officeart/2008/layout/LinedList"/>
    <dgm:cxn modelId="{8E8ADCDA-BCF6-4991-9840-2C5897175268}" type="presOf" srcId="{21FFB997-D057-4B68-AB7A-092D557ECB49}" destId="{EF6F14FA-FB7B-439D-87DF-A85A2A9D2F13}" srcOrd="0" destOrd="0" presId="urn:microsoft.com/office/officeart/2008/layout/LinedList"/>
    <dgm:cxn modelId="{5E9B948A-BDB5-4B30-A637-2B95258006B4}" srcId="{2FDAFAB5-9BC1-4176-A837-6152E696D54F}" destId="{21FFB997-D057-4B68-AB7A-092D557ECB49}" srcOrd="0" destOrd="0" parTransId="{3ECC6D50-CCA0-4692-83D2-F150B67297D8}" sibTransId="{27672766-946F-441B-9435-EFA7CDAEDBFF}"/>
    <dgm:cxn modelId="{C604325A-0012-48E4-BCEC-D3DA008C74F7}" srcId="{21FFB997-D057-4B68-AB7A-092D557ECB49}" destId="{4D66C70C-DF38-4EBE-A655-88E4BE618702}" srcOrd="1" destOrd="0" parTransId="{0EA4C8BE-D1F8-4E5F-B600-659FD8A4C13D}" sibTransId="{D251E883-3823-48CC-9E83-187A1A7F1047}"/>
    <dgm:cxn modelId="{3AEAD0B5-E8FA-4E86-B210-D4815DD30C00}" srcId="{21FFB997-D057-4B68-AB7A-092D557ECB49}" destId="{B19E255F-7241-4CCF-AA1B-5E47A58DF130}" srcOrd="0" destOrd="0" parTransId="{5D05F6E2-02FA-4FCE-A950-F1AD66597CC6}" sibTransId="{48FFDF86-0B27-4FAC-BB0F-C1815FCAEC06}"/>
    <dgm:cxn modelId="{E56DC238-E9D8-498F-84D6-0D3748080280}" type="presOf" srcId="{2FDAFAB5-9BC1-4176-A837-6152E696D54F}" destId="{0EF9F2B8-FA50-46F9-9BF8-1AAD8B898280}" srcOrd="0" destOrd="0" presId="urn:microsoft.com/office/officeart/2008/layout/LinedList"/>
    <dgm:cxn modelId="{9F4FE625-BBC4-4596-9DCC-3519C3BE6C0F}" type="presOf" srcId="{4D66C70C-DF38-4EBE-A655-88E4BE618702}" destId="{F2058CCF-5F97-45ED-B4D5-A8FB28CDE31E}" srcOrd="0" destOrd="0" presId="urn:microsoft.com/office/officeart/2008/layout/LinedList"/>
    <dgm:cxn modelId="{98B43C0F-F736-4B1D-B4A5-D35446F3D322}" type="presParOf" srcId="{0EF9F2B8-FA50-46F9-9BF8-1AAD8B898280}" destId="{83DADCC4-F312-4349-893B-844A6087A074}" srcOrd="0" destOrd="0" presId="urn:microsoft.com/office/officeart/2008/layout/LinedList"/>
    <dgm:cxn modelId="{D6AB06E7-3AFE-463B-A06D-551A855FBE71}" type="presParOf" srcId="{0EF9F2B8-FA50-46F9-9BF8-1AAD8B898280}" destId="{0E702608-A8F4-411E-8A40-B6FA29A3E5DC}" srcOrd="1" destOrd="0" presId="urn:microsoft.com/office/officeart/2008/layout/LinedList"/>
    <dgm:cxn modelId="{DDF9E0F3-5FC3-4E83-9DCB-BA2CC5989F4A}" type="presParOf" srcId="{0E702608-A8F4-411E-8A40-B6FA29A3E5DC}" destId="{EF6F14FA-FB7B-439D-87DF-A85A2A9D2F13}" srcOrd="0" destOrd="0" presId="urn:microsoft.com/office/officeart/2008/layout/LinedList"/>
    <dgm:cxn modelId="{5D5A8290-135C-4AA1-8650-A53FA54D0ABB}" type="presParOf" srcId="{0E702608-A8F4-411E-8A40-B6FA29A3E5DC}" destId="{796BFF2E-E127-497A-AE07-D41B5CB1F440}" srcOrd="1" destOrd="0" presId="urn:microsoft.com/office/officeart/2008/layout/LinedList"/>
    <dgm:cxn modelId="{798454C4-55FE-4285-9CCE-16C84AC00345}" type="presParOf" srcId="{796BFF2E-E127-497A-AE07-D41B5CB1F440}" destId="{98AE2948-C3EF-4A82-9B46-2BAF5DD1F857}" srcOrd="0" destOrd="0" presId="urn:microsoft.com/office/officeart/2008/layout/LinedList"/>
    <dgm:cxn modelId="{BDEA327F-EB5F-41A6-A78F-614910E082AD}" type="presParOf" srcId="{796BFF2E-E127-497A-AE07-D41B5CB1F440}" destId="{9A97D55E-E0EB-4147-A962-A8C44B621F23}" srcOrd="1" destOrd="0" presId="urn:microsoft.com/office/officeart/2008/layout/LinedList"/>
    <dgm:cxn modelId="{085F728B-DA76-48DD-925E-9048B6042BDD}" type="presParOf" srcId="{9A97D55E-E0EB-4147-A962-A8C44B621F23}" destId="{46D757F1-1C08-4D82-AD3B-3F7493DD6279}" srcOrd="0" destOrd="0" presId="urn:microsoft.com/office/officeart/2008/layout/LinedList"/>
    <dgm:cxn modelId="{49ACE3EB-1B2D-47E2-BBEC-3DE8273F2EEB}" type="presParOf" srcId="{9A97D55E-E0EB-4147-A962-A8C44B621F23}" destId="{A3406570-26D5-4F2D-BE69-834F8A1B8DF3}" srcOrd="1" destOrd="0" presId="urn:microsoft.com/office/officeart/2008/layout/LinedList"/>
    <dgm:cxn modelId="{A7732810-A853-4587-8B4B-C71917406F26}" type="presParOf" srcId="{9A97D55E-E0EB-4147-A962-A8C44B621F23}" destId="{3B510FA3-E70E-4251-9E5C-FB320ECA58B2}" srcOrd="2" destOrd="0" presId="urn:microsoft.com/office/officeart/2008/layout/LinedList"/>
    <dgm:cxn modelId="{79F3470B-6056-4CDB-8AB0-C22EDFA8E4F5}" type="presParOf" srcId="{796BFF2E-E127-497A-AE07-D41B5CB1F440}" destId="{FEC0FDEE-76F8-4574-AAD1-14E5419A9278}" srcOrd="2" destOrd="0" presId="urn:microsoft.com/office/officeart/2008/layout/LinedList"/>
    <dgm:cxn modelId="{7AB1710B-1F04-4F0A-A93D-4D33EA031B11}" type="presParOf" srcId="{796BFF2E-E127-497A-AE07-D41B5CB1F440}" destId="{DA412B8F-772C-4129-8C5B-E61989D6F7C8}" srcOrd="3" destOrd="0" presId="urn:microsoft.com/office/officeart/2008/layout/LinedList"/>
    <dgm:cxn modelId="{91E7C33C-A78A-4113-8946-2368CCBE8122}" type="presParOf" srcId="{796BFF2E-E127-497A-AE07-D41B5CB1F440}" destId="{1DAD25CF-7462-4063-832D-0DF0CD904DD9}" srcOrd="4" destOrd="0" presId="urn:microsoft.com/office/officeart/2008/layout/LinedList"/>
    <dgm:cxn modelId="{4BB363AB-4B11-4ADA-9D1E-A9D2225A9A9C}" type="presParOf" srcId="{1DAD25CF-7462-4063-832D-0DF0CD904DD9}" destId="{A55C58CA-B026-40BB-B827-88FF145A1B60}" srcOrd="0" destOrd="0" presId="urn:microsoft.com/office/officeart/2008/layout/LinedList"/>
    <dgm:cxn modelId="{4B81CCA6-84B1-4146-8E83-2E105ADF5609}" type="presParOf" srcId="{1DAD25CF-7462-4063-832D-0DF0CD904DD9}" destId="{F2058CCF-5F97-45ED-B4D5-A8FB28CDE31E}" srcOrd="1" destOrd="0" presId="urn:microsoft.com/office/officeart/2008/layout/LinedList"/>
    <dgm:cxn modelId="{9D7A9CC6-80DD-48EB-8A7B-4ED481DCF37E}" type="presParOf" srcId="{1DAD25CF-7462-4063-832D-0DF0CD904DD9}" destId="{248274CF-9747-4CEA-8C51-60C272EBC176}" srcOrd="2" destOrd="0" presId="urn:microsoft.com/office/officeart/2008/layout/LinedList"/>
    <dgm:cxn modelId="{5413B58D-A0A6-4D7E-8829-371953416694}" type="presParOf" srcId="{796BFF2E-E127-497A-AE07-D41B5CB1F440}" destId="{A1717599-1F4D-4C55-B8C4-CCF6D0C1FF48}" srcOrd="5" destOrd="0" presId="urn:microsoft.com/office/officeart/2008/layout/LinedList"/>
    <dgm:cxn modelId="{56D60A2B-57FB-4BD1-8E03-12329568E7FD}" type="presParOf" srcId="{796BFF2E-E127-497A-AE07-D41B5CB1F440}" destId="{3FE6DF80-2228-451A-94C6-1C4D605EF5B2}" srcOrd="6"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1D3B59-7D06-4D52-B253-DD9AAC7A2771}">
      <dsp:nvSpPr>
        <dsp:cNvPr id="0" name=""/>
        <dsp:cNvSpPr/>
      </dsp:nvSpPr>
      <dsp:spPr>
        <a:xfrm>
          <a:off x="5294" y="0"/>
          <a:ext cx="1619847" cy="1656000"/>
        </a:xfrm>
        <a:prstGeom prst="ellipse">
          <a:avLst/>
        </a:prstGeom>
        <a:blipFill rotWithShape="0">
          <a:blip xmlns:r="http://schemas.openxmlformats.org/officeDocument/2006/relationships" r:embed="rId1"/>
          <a:stretch>
            <a:fillRect/>
          </a:stretch>
        </a:blip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es-SV" sz="1400" kern="1200" dirty="0">
            <a:solidFill>
              <a:srgbClr val="000000"/>
            </a:solidFill>
            <a:latin typeface="Impact" panose="020B0806030902050204" pitchFamily="34" charset="0"/>
          </a:endParaRPr>
        </a:p>
      </dsp:txBody>
      <dsp:txXfrm>
        <a:off x="242515" y="242516"/>
        <a:ext cx="1145405" cy="1170968"/>
      </dsp:txXfrm>
    </dsp:sp>
    <dsp:sp modelId="{57B65073-6F1B-4C3D-B5DF-7310BC4C8BF9}">
      <dsp:nvSpPr>
        <dsp:cNvPr id="0" name=""/>
        <dsp:cNvSpPr/>
      </dsp:nvSpPr>
      <dsp:spPr>
        <a:xfrm>
          <a:off x="1882411" y="0"/>
          <a:ext cx="1531365" cy="1656000"/>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SV" sz="1400" kern="1200" dirty="0" smtClean="0">
              <a:solidFill>
                <a:srgbClr val="000000"/>
              </a:solidFill>
              <a:latin typeface="Impact" panose="020B0806030902050204" pitchFamily="34" charset="0"/>
            </a:rPr>
            <a:t>Plan Estratégico Institucional 2015-2019</a:t>
          </a:r>
          <a:endParaRPr lang="es-SV" sz="1400" kern="1200" dirty="0">
            <a:solidFill>
              <a:srgbClr val="000000"/>
            </a:solidFill>
            <a:latin typeface="Impact" panose="020B0806030902050204" pitchFamily="34" charset="0"/>
          </a:endParaRPr>
        </a:p>
      </dsp:txBody>
      <dsp:txXfrm>
        <a:off x="1927263" y="44852"/>
        <a:ext cx="1441661" cy="1566296"/>
      </dsp:txXfrm>
    </dsp:sp>
    <dsp:sp modelId="{F93B1F20-BD92-4B6C-9103-0131867F0D36}">
      <dsp:nvSpPr>
        <dsp:cNvPr id="0" name=""/>
        <dsp:cNvSpPr/>
      </dsp:nvSpPr>
      <dsp:spPr>
        <a:xfrm>
          <a:off x="3671046" y="0"/>
          <a:ext cx="1531365" cy="1656000"/>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SV" sz="1400" kern="1200" dirty="0" smtClean="0">
              <a:solidFill>
                <a:schemeClr val="accent2">
                  <a:lumMod val="75000"/>
                </a:schemeClr>
              </a:solidFill>
              <a:latin typeface="Impact" panose="020B0806030902050204" pitchFamily="34" charset="0"/>
            </a:rPr>
            <a:t>Crecimiento y diversificación en productos y servicios</a:t>
          </a:r>
          <a:endParaRPr lang="es-SV" sz="1400" kern="1200" dirty="0">
            <a:solidFill>
              <a:schemeClr val="accent2">
                <a:lumMod val="75000"/>
              </a:schemeClr>
            </a:solidFill>
            <a:latin typeface="Impact" panose="020B0806030902050204" pitchFamily="34" charset="0"/>
          </a:endParaRPr>
        </a:p>
      </dsp:txBody>
      <dsp:txXfrm>
        <a:off x="3715898" y="44852"/>
        <a:ext cx="1441661" cy="1566296"/>
      </dsp:txXfrm>
    </dsp:sp>
    <dsp:sp modelId="{04ADA1F3-A8C5-4597-A1A0-114A6D97821E}">
      <dsp:nvSpPr>
        <dsp:cNvPr id="0" name=""/>
        <dsp:cNvSpPr/>
      </dsp:nvSpPr>
      <dsp:spPr>
        <a:xfrm>
          <a:off x="5459681" y="0"/>
          <a:ext cx="1531365" cy="1656000"/>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SV" sz="1400" kern="1200" dirty="0" smtClean="0">
              <a:solidFill>
                <a:schemeClr val="accent4">
                  <a:lumMod val="50000"/>
                </a:schemeClr>
              </a:solidFill>
              <a:latin typeface="Impact" panose="020B0806030902050204" pitchFamily="34" charset="0"/>
            </a:rPr>
            <a:t>Posicionamiento como banca de desarrollo</a:t>
          </a:r>
          <a:endParaRPr lang="es-SV" sz="1400" kern="1200" dirty="0">
            <a:solidFill>
              <a:schemeClr val="accent4">
                <a:lumMod val="50000"/>
              </a:schemeClr>
            </a:solidFill>
            <a:latin typeface="Impact" panose="020B0806030902050204" pitchFamily="34" charset="0"/>
          </a:endParaRPr>
        </a:p>
      </dsp:txBody>
      <dsp:txXfrm>
        <a:off x="5504533" y="44852"/>
        <a:ext cx="1441661" cy="1566296"/>
      </dsp:txXfrm>
    </dsp:sp>
    <dsp:sp modelId="{315C29E2-A457-4385-8E62-0EB014B5E754}">
      <dsp:nvSpPr>
        <dsp:cNvPr id="0" name=""/>
        <dsp:cNvSpPr/>
      </dsp:nvSpPr>
      <dsp:spPr>
        <a:xfrm>
          <a:off x="7248316" y="0"/>
          <a:ext cx="1531365" cy="1656000"/>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SV" sz="1400" kern="1200" dirty="0" smtClean="0">
              <a:solidFill>
                <a:schemeClr val="tx1"/>
              </a:solidFill>
              <a:latin typeface="Impact" panose="020B0806030902050204" pitchFamily="34" charset="0"/>
            </a:rPr>
            <a:t>Fortalecer los programas de apoyo a los sectores estratégicos del país</a:t>
          </a:r>
          <a:endParaRPr lang="es-SV" sz="1400" kern="1200" dirty="0">
            <a:solidFill>
              <a:schemeClr val="tx1"/>
            </a:solidFill>
            <a:latin typeface="Impact" panose="020B0806030902050204" pitchFamily="34" charset="0"/>
          </a:endParaRPr>
        </a:p>
      </dsp:txBody>
      <dsp:txXfrm>
        <a:off x="7293168" y="44852"/>
        <a:ext cx="1441661" cy="15662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BDB008-457A-4599-B37E-AC7B261173B0}">
      <dsp:nvSpPr>
        <dsp:cNvPr id="0" name=""/>
        <dsp:cNvSpPr/>
      </dsp:nvSpPr>
      <dsp:spPr>
        <a:xfrm>
          <a:off x="1727" y="0"/>
          <a:ext cx="1637853" cy="1655886"/>
        </a:xfrm>
        <a:prstGeom prst="ellipse">
          <a:avLst/>
        </a:prstGeom>
        <a:blipFill rotWithShape="0">
          <a:blip xmlns:r="http://schemas.openxmlformats.org/officeDocument/2006/relationships" r:embed="rId1"/>
          <a:stretch>
            <a:fillRect/>
          </a:stretch>
        </a:blip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es-SV" sz="1400" b="0" kern="1200" dirty="0">
            <a:solidFill>
              <a:srgbClr val="000000"/>
            </a:solidFill>
            <a:latin typeface="Impact" panose="020B0806030902050204" pitchFamily="34" charset="0"/>
          </a:endParaRPr>
        </a:p>
      </dsp:txBody>
      <dsp:txXfrm>
        <a:off x="241585" y="242499"/>
        <a:ext cx="1158137" cy="1170888"/>
      </dsp:txXfrm>
    </dsp:sp>
    <dsp:sp modelId="{3FBEBAF0-B3B9-4985-BF7B-6283EEBFCD68}">
      <dsp:nvSpPr>
        <dsp:cNvPr id="0" name=""/>
        <dsp:cNvSpPr/>
      </dsp:nvSpPr>
      <dsp:spPr>
        <a:xfrm>
          <a:off x="1832806" y="0"/>
          <a:ext cx="1494443" cy="1655886"/>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SV" sz="1400" b="0" kern="1200" dirty="0" smtClean="0">
              <a:solidFill>
                <a:srgbClr val="000000"/>
              </a:solidFill>
              <a:latin typeface="Impact" panose="020B0806030902050204" pitchFamily="34" charset="0"/>
            </a:rPr>
            <a:t>Plan Quinquenal de Desarrollo 2014-2019</a:t>
          </a:r>
          <a:endParaRPr lang="es-SV" sz="1400" b="0" kern="1200" dirty="0">
            <a:solidFill>
              <a:srgbClr val="000000"/>
            </a:solidFill>
            <a:latin typeface="Impact" panose="020B0806030902050204" pitchFamily="34" charset="0"/>
          </a:endParaRPr>
        </a:p>
      </dsp:txBody>
      <dsp:txXfrm>
        <a:off x="1876577" y="43771"/>
        <a:ext cx="1406901" cy="1568344"/>
      </dsp:txXfrm>
    </dsp:sp>
    <dsp:sp modelId="{F3E1EB48-131B-4518-ACF8-E812A744E01A}">
      <dsp:nvSpPr>
        <dsp:cNvPr id="0" name=""/>
        <dsp:cNvSpPr/>
      </dsp:nvSpPr>
      <dsp:spPr>
        <a:xfrm>
          <a:off x="3647817" y="0"/>
          <a:ext cx="1494443" cy="1655886"/>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SV" sz="1400" b="0" kern="1200" dirty="0" smtClean="0">
              <a:solidFill>
                <a:schemeClr val="accent2">
                  <a:lumMod val="75000"/>
                </a:schemeClr>
              </a:solidFill>
              <a:latin typeface="Impact" panose="020B0806030902050204" pitchFamily="34" charset="0"/>
            </a:rPr>
            <a:t>Diversificar y ampliar los instrumentos financieros para el desarrollo productivo</a:t>
          </a:r>
          <a:endParaRPr lang="es-SV" sz="1400" b="0" kern="1200" dirty="0">
            <a:solidFill>
              <a:schemeClr val="accent2">
                <a:lumMod val="75000"/>
              </a:schemeClr>
            </a:solidFill>
            <a:latin typeface="Impact" panose="020B0806030902050204" pitchFamily="34" charset="0"/>
          </a:endParaRPr>
        </a:p>
      </dsp:txBody>
      <dsp:txXfrm>
        <a:off x="3691588" y="43771"/>
        <a:ext cx="1406901" cy="1568344"/>
      </dsp:txXfrm>
    </dsp:sp>
    <dsp:sp modelId="{CB5EC1E6-2FAE-4791-BD7D-B63F320A870D}">
      <dsp:nvSpPr>
        <dsp:cNvPr id="0" name=""/>
        <dsp:cNvSpPr/>
      </dsp:nvSpPr>
      <dsp:spPr>
        <a:xfrm>
          <a:off x="5445582" y="0"/>
          <a:ext cx="1494443" cy="1655886"/>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SV" sz="1400" b="0" kern="1200" dirty="0" smtClean="0">
              <a:solidFill>
                <a:schemeClr val="accent4">
                  <a:lumMod val="50000"/>
                </a:schemeClr>
              </a:solidFill>
              <a:latin typeface="Impact" panose="020B0806030902050204" pitchFamily="34" charset="0"/>
            </a:rPr>
            <a:t>Impulsar una estrategia de inclusión financiera</a:t>
          </a:r>
          <a:endParaRPr lang="es-SV" sz="1400" b="0" kern="1200" dirty="0">
            <a:solidFill>
              <a:schemeClr val="accent4">
                <a:lumMod val="50000"/>
              </a:schemeClr>
            </a:solidFill>
            <a:latin typeface="Impact" panose="020B0806030902050204" pitchFamily="34" charset="0"/>
          </a:endParaRPr>
        </a:p>
      </dsp:txBody>
      <dsp:txXfrm>
        <a:off x="5489353" y="43771"/>
        <a:ext cx="1406901" cy="1568344"/>
      </dsp:txXfrm>
    </dsp:sp>
    <dsp:sp modelId="{B4ACE539-7A5B-4573-80EF-63AC37789EBF}">
      <dsp:nvSpPr>
        <dsp:cNvPr id="0" name=""/>
        <dsp:cNvSpPr/>
      </dsp:nvSpPr>
      <dsp:spPr>
        <a:xfrm>
          <a:off x="7288928" y="0"/>
          <a:ext cx="1494443" cy="1655886"/>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SV" sz="1400" b="0" kern="1200" dirty="0" smtClean="0">
              <a:solidFill>
                <a:schemeClr val="tx1"/>
              </a:solidFill>
              <a:latin typeface="Impact" panose="020B0806030902050204" pitchFamily="34" charset="0"/>
            </a:rPr>
            <a:t>Fortalecimiento de los niveles de seguridad y soberanía alimentaria</a:t>
          </a:r>
          <a:endParaRPr lang="es-SV" sz="1400" b="0" kern="1200" dirty="0">
            <a:solidFill>
              <a:schemeClr val="tx1"/>
            </a:solidFill>
            <a:latin typeface="Impact" panose="020B0806030902050204" pitchFamily="34" charset="0"/>
          </a:endParaRPr>
        </a:p>
      </dsp:txBody>
      <dsp:txXfrm>
        <a:off x="7332699" y="43771"/>
        <a:ext cx="1406901" cy="15683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DADCC4-F312-4349-893B-844A6087A074}">
      <dsp:nvSpPr>
        <dsp:cNvPr id="0" name=""/>
        <dsp:cNvSpPr/>
      </dsp:nvSpPr>
      <dsp:spPr>
        <a:xfrm>
          <a:off x="0" y="0"/>
          <a:ext cx="7129463"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6F14FA-FB7B-439D-87DF-A85A2A9D2F13}">
      <dsp:nvSpPr>
        <dsp:cNvPr id="0" name=""/>
        <dsp:cNvSpPr/>
      </dsp:nvSpPr>
      <dsp:spPr>
        <a:xfrm>
          <a:off x="0" y="0"/>
          <a:ext cx="1425892" cy="4032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es-SV" sz="2500" kern="1200" dirty="0" smtClean="0">
              <a:solidFill>
                <a:schemeClr val="accent1"/>
              </a:solidFill>
              <a:latin typeface="Impact" panose="020B0806030902050204" pitchFamily="34" charset="0"/>
            </a:rPr>
            <a:t>Auditoría externa</a:t>
          </a:r>
          <a:endParaRPr lang="es-SV" sz="2500" kern="1200" dirty="0">
            <a:solidFill>
              <a:schemeClr val="accent1"/>
            </a:solidFill>
            <a:latin typeface="Impact" panose="020B0806030902050204" pitchFamily="34" charset="0"/>
          </a:endParaRPr>
        </a:p>
      </dsp:txBody>
      <dsp:txXfrm>
        <a:off x="0" y="0"/>
        <a:ext cx="1425892" cy="4032250"/>
      </dsp:txXfrm>
    </dsp:sp>
    <dsp:sp modelId="{A3406570-26D5-4F2D-BE69-834F8A1B8DF3}">
      <dsp:nvSpPr>
        <dsp:cNvPr id="0" name=""/>
        <dsp:cNvSpPr/>
      </dsp:nvSpPr>
      <dsp:spPr>
        <a:xfrm>
          <a:off x="1532834" y="135655"/>
          <a:ext cx="5596628" cy="2713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just" defTabSz="933450">
            <a:lnSpc>
              <a:spcPct val="90000"/>
            </a:lnSpc>
            <a:spcBef>
              <a:spcPct val="0"/>
            </a:spcBef>
            <a:spcAft>
              <a:spcPct val="35000"/>
            </a:spcAft>
          </a:pPr>
          <a:r>
            <a:rPr lang="es-SV" sz="2100" kern="1200" dirty="0" smtClean="0">
              <a:latin typeface="Impact" panose="020B0806030902050204" pitchFamily="34" charset="0"/>
            </a:rPr>
            <a:t>“Basándonos  en nuestra revisión, no ha llegado a nuestro conocimiento ninguna cuestión que nos lleve a pensar que la información financiera intermedia adjunta no presenta en todos los aspectos materiales la situación financiera del Banco de Fomento Agropecuario al 30 de junio de 2017 de conformidad con las normas contables emitidas por la SSF”</a:t>
          </a:r>
          <a:endParaRPr lang="es-SV" sz="2100" kern="1200" dirty="0">
            <a:latin typeface="Impact" panose="020B0806030902050204" pitchFamily="34" charset="0"/>
          </a:endParaRPr>
        </a:p>
      </dsp:txBody>
      <dsp:txXfrm>
        <a:off x="1532834" y="135655"/>
        <a:ext cx="5596628" cy="2713105"/>
      </dsp:txXfrm>
    </dsp:sp>
    <dsp:sp modelId="{FEC0FDEE-76F8-4574-AAD1-14E5419A9278}">
      <dsp:nvSpPr>
        <dsp:cNvPr id="0" name=""/>
        <dsp:cNvSpPr/>
      </dsp:nvSpPr>
      <dsp:spPr>
        <a:xfrm>
          <a:off x="1425892" y="2848760"/>
          <a:ext cx="570357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058CCF-5F97-45ED-B4D5-A8FB28CDE31E}">
      <dsp:nvSpPr>
        <dsp:cNvPr id="0" name=""/>
        <dsp:cNvSpPr/>
      </dsp:nvSpPr>
      <dsp:spPr>
        <a:xfrm>
          <a:off x="1532834" y="2984416"/>
          <a:ext cx="5596628" cy="9072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s-SV" sz="2100" kern="1200" dirty="0" smtClean="0">
              <a:solidFill>
                <a:schemeClr val="accent2">
                  <a:lumMod val="75000"/>
                </a:schemeClr>
              </a:solidFill>
              <a:latin typeface="Impact" panose="020B0806030902050204" pitchFamily="34" charset="0"/>
            </a:rPr>
            <a:t>Elías y Asociados, 20 de julio de </a:t>
          </a:r>
          <a:r>
            <a:rPr lang="es-SV" sz="2100" kern="1200" dirty="0" smtClean="0">
              <a:solidFill>
                <a:schemeClr val="accent2">
                  <a:lumMod val="75000"/>
                </a:schemeClr>
              </a:solidFill>
              <a:latin typeface="Impact" panose="020B0806030902050204" pitchFamily="34" charset="0"/>
            </a:rPr>
            <a:t>2017</a:t>
          </a:r>
          <a:endParaRPr lang="es-SV" sz="2100" kern="1200" dirty="0">
            <a:solidFill>
              <a:schemeClr val="accent2">
                <a:lumMod val="75000"/>
              </a:schemeClr>
            </a:solidFill>
            <a:latin typeface="Impact" panose="020B0806030902050204" pitchFamily="34" charset="0"/>
          </a:endParaRPr>
        </a:p>
      </dsp:txBody>
      <dsp:txXfrm>
        <a:off x="1532834" y="2984416"/>
        <a:ext cx="5596628" cy="907235"/>
      </dsp:txXfrm>
    </dsp:sp>
    <dsp:sp modelId="{A1717599-1F4D-4C55-B8C4-CCF6D0C1FF48}">
      <dsp:nvSpPr>
        <dsp:cNvPr id="0" name=""/>
        <dsp:cNvSpPr/>
      </dsp:nvSpPr>
      <dsp:spPr>
        <a:xfrm>
          <a:off x="1425892" y="3891651"/>
          <a:ext cx="570357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17.jpe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4671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072987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9421207"/>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467544" y="2425452"/>
            <a:ext cx="4320479" cy="1440160"/>
          </a:xfrm>
        </p:spPr>
        <p:txBody>
          <a:bodyPr anchor="t">
            <a:noAutofit/>
          </a:bodyPr>
          <a:lstStyle>
            <a:lvl1pPr marL="0" indent="0" algn="l" defTabSz="914400" rtl="0" eaLnBrk="1" latinLnBrk="0" hangingPunct="1">
              <a:spcBef>
                <a:spcPct val="0"/>
              </a:spcBef>
              <a:buFont typeface="Arial" pitchFamily="34" charset="0"/>
              <a:buNone/>
              <a:defRPr lang="es-SV" sz="3200" b="0" kern="1200" dirty="0">
                <a:solidFill>
                  <a:schemeClr val="tx1"/>
                </a:solidFill>
                <a:latin typeface="Impact" panose="020B0806030902050204" pitchFamily="34" charset="0"/>
                <a:ea typeface="+mj-ea"/>
                <a:cs typeface="Arial" pitchFamily="34" charset="0"/>
              </a:defRPr>
            </a:lvl1pPr>
          </a:lstStyle>
          <a:p>
            <a:r>
              <a:rPr lang="es-ES" dirty="0" smtClean="0"/>
              <a:t>Haga clic para modificar el estilo de título del patrón</a:t>
            </a:r>
            <a:endParaRPr lang="es-SV" dirty="0"/>
          </a:p>
        </p:txBody>
      </p:sp>
      <p:sp>
        <p:nvSpPr>
          <p:cNvPr id="6" name="5 Marcador de texto"/>
          <p:cNvSpPr>
            <a:spLocks noGrp="1"/>
          </p:cNvSpPr>
          <p:nvPr>
            <p:ph type="body" sz="quarter" idx="10"/>
          </p:nvPr>
        </p:nvSpPr>
        <p:spPr>
          <a:xfrm>
            <a:off x="467544" y="3865612"/>
            <a:ext cx="4321175" cy="863773"/>
          </a:xfrm>
        </p:spPr>
        <p:txBody>
          <a:bodyPr>
            <a:noAutofit/>
          </a:bodyPr>
          <a:lstStyle>
            <a:lvl1pPr marL="0" indent="0" algn="l" defTabSz="914400" rtl="0" eaLnBrk="1" latinLnBrk="0" hangingPunct="1">
              <a:spcBef>
                <a:spcPct val="0"/>
              </a:spcBef>
              <a:buFont typeface="Arial" pitchFamily="34" charset="0"/>
              <a:buNone/>
              <a:defRPr lang="es-ES" sz="2000" b="0" kern="1200" dirty="0" smtClean="0">
                <a:solidFill>
                  <a:srgbClr val="00A9E0"/>
                </a:solidFill>
                <a:latin typeface="Impact" panose="020B0806030902050204" pitchFamily="34" charset="0"/>
                <a:ea typeface="+mj-ea"/>
                <a:cs typeface="Arial" pitchFamily="34" charset="0"/>
              </a:defRPr>
            </a:lvl1pPr>
            <a:lvl2pPr marL="0" indent="0" algn="ctr" defTabSz="914400" rtl="0" eaLnBrk="1" latinLnBrk="0" hangingPunct="1">
              <a:spcBef>
                <a:spcPct val="0"/>
              </a:spcBef>
              <a:buFont typeface="Arial" pitchFamily="34" charset="0"/>
              <a:buNone/>
              <a:defRPr lang="es-ES" sz="4000" b="1" kern="1200" dirty="0" smtClean="0">
                <a:solidFill>
                  <a:schemeClr val="tx1"/>
                </a:solidFill>
                <a:latin typeface="Arial" pitchFamily="34" charset="0"/>
                <a:ea typeface="+mj-ea"/>
                <a:cs typeface="Arial" pitchFamily="34" charset="0"/>
              </a:defRPr>
            </a:lvl2pPr>
            <a:lvl3pPr marL="0" indent="0" algn="ctr" defTabSz="914400" rtl="0" eaLnBrk="1" latinLnBrk="0" hangingPunct="1">
              <a:spcBef>
                <a:spcPct val="0"/>
              </a:spcBef>
              <a:buFont typeface="Arial" pitchFamily="34" charset="0"/>
              <a:buNone/>
              <a:defRPr lang="es-ES" sz="4000" b="1" kern="1200" dirty="0" smtClean="0">
                <a:solidFill>
                  <a:schemeClr val="tx1"/>
                </a:solidFill>
                <a:latin typeface="Arial" pitchFamily="34" charset="0"/>
                <a:ea typeface="+mj-ea"/>
                <a:cs typeface="Arial" pitchFamily="34" charset="0"/>
              </a:defRPr>
            </a:lvl3pPr>
            <a:lvl4pPr marL="0" indent="0" algn="ctr" defTabSz="914400" rtl="0" eaLnBrk="1" latinLnBrk="0" hangingPunct="1">
              <a:spcBef>
                <a:spcPct val="0"/>
              </a:spcBef>
              <a:buFont typeface="Arial" pitchFamily="34" charset="0"/>
              <a:buNone/>
              <a:defRPr lang="es-ES" sz="4000" b="1" kern="1200" dirty="0" smtClean="0">
                <a:solidFill>
                  <a:schemeClr val="tx1"/>
                </a:solidFill>
                <a:latin typeface="Arial" pitchFamily="34" charset="0"/>
                <a:ea typeface="+mj-ea"/>
                <a:cs typeface="Arial" pitchFamily="34" charset="0"/>
              </a:defRPr>
            </a:lvl4pPr>
            <a:lvl5pPr marL="0" indent="0" algn="ctr" defTabSz="914400" rtl="0" eaLnBrk="1" latinLnBrk="0" hangingPunct="1">
              <a:spcBef>
                <a:spcPct val="0"/>
              </a:spcBef>
              <a:buFont typeface="Arial" pitchFamily="34" charset="0"/>
              <a:buNone/>
              <a:defRPr lang="es-SV" sz="4000" b="1" kern="1200" dirty="0">
                <a:solidFill>
                  <a:schemeClr val="tx1"/>
                </a:solidFill>
                <a:latin typeface="Arial" pitchFamily="34" charset="0"/>
                <a:ea typeface="+mj-ea"/>
                <a:cs typeface="Arial" pitchFamily="34" charset="0"/>
              </a:defRPr>
            </a:lvl5pPr>
          </a:lstStyle>
          <a:p>
            <a:pPr lvl="0"/>
            <a:r>
              <a:rPr lang="es-ES" dirty="0" smtClean="0"/>
              <a:t>Haga clic para modificar el estilo de texto del patrón</a:t>
            </a:r>
          </a:p>
        </p:txBody>
      </p:sp>
      <p:sp>
        <p:nvSpPr>
          <p:cNvPr id="8" name="7 Marcador de texto"/>
          <p:cNvSpPr>
            <a:spLocks noGrp="1"/>
          </p:cNvSpPr>
          <p:nvPr>
            <p:ph type="body" sz="quarter" idx="11"/>
          </p:nvPr>
        </p:nvSpPr>
        <p:spPr>
          <a:xfrm>
            <a:off x="467544" y="4729708"/>
            <a:ext cx="4321175" cy="433388"/>
          </a:xfrm>
        </p:spPr>
        <p:txBody>
          <a:bodyPr>
            <a:noAutofit/>
          </a:bodyPr>
          <a:lstStyle>
            <a:lvl1pPr marL="0" indent="0" algn="l" defTabSz="914400" rtl="0" eaLnBrk="1" latinLnBrk="0" hangingPunct="1">
              <a:spcBef>
                <a:spcPct val="0"/>
              </a:spcBef>
              <a:buFont typeface="Arial" pitchFamily="34" charset="0"/>
              <a:buNone/>
              <a:defRPr lang="es-ES" sz="1600" b="0" kern="1200" dirty="0" smtClean="0">
                <a:solidFill>
                  <a:schemeClr val="accent6">
                    <a:lumMod val="60000"/>
                    <a:lumOff val="40000"/>
                  </a:schemeClr>
                </a:solidFill>
                <a:latin typeface="Impact" panose="020B0806030902050204" pitchFamily="34" charset="0"/>
                <a:ea typeface="+mj-ea"/>
                <a:cs typeface="Arial" pitchFamily="34" charset="0"/>
              </a:defRPr>
            </a:lvl1pPr>
            <a:lvl2pPr marL="0" indent="0" algn="ctr" defTabSz="914400" rtl="0" eaLnBrk="1" latinLnBrk="0" hangingPunct="1">
              <a:spcBef>
                <a:spcPct val="0"/>
              </a:spcBef>
              <a:buFont typeface="Arial" pitchFamily="34" charset="0"/>
              <a:buNone/>
              <a:defRPr lang="es-ES" sz="4000" b="1" kern="1200" dirty="0" smtClean="0">
                <a:solidFill>
                  <a:schemeClr val="tx1"/>
                </a:solidFill>
                <a:latin typeface="Arial" pitchFamily="34" charset="0"/>
                <a:ea typeface="+mj-ea"/>
                <a:cs typeface="Arial" pitchFamily="34" charset="0"/>
              </a:defRPr>
            </a:lvl2pPr>
            <a:lvl3pPr marL="0" indent="0" algn="ctr" defTabSz="914400" rtl="0" eaLnBrk="1" latinLnBrk="0" hangingPunct="1">
              <a:spcBef>
                <a:spcPct val="0"/>
              </a:spcBef>
              <a:buFont typeface="Arial" pitchFamily="34" charset="0"/>
              <a:buNone/>
              <a:defRPr lang="es-ES" sz="4000" b="1" kern="1200" dirty="0" smtClean="0">
                <a:solidFill>
                  <a:schemeClr val="tx1"/>
                </a:solidFill>
                <a:latin typeface="Arial" pitchFamily="34" charset="0"/>
                <a:ea typeface="+mj-ea"/>
                <a:cs typeface="Arial" pitchFamily="34" charset="0"/>
              </a:defRPr>
            </a:lvl3pPr>
            <a:lvl4pPr marL="0" indent="0" algn="ctr" defTabSz="914400" rtl="0" eaLnBrk="1" latinLnBrk="0" hangingPunct="1">
              <a:spcBef>
                <a:spcPct val="0"/>
              </a:spcBef>
              <a:buFont typeface="Arial" pitchFamily="34" charset="0"/>
              <a:buNone/>
              <a:defRPr lang="es-ES" sz="4000" b="1" kern="1200" dirty="0" smtClean="0">
                <a:solidFill>
                  <a:schemeClr val="tx1"/>
                </a:solidFill>
                <a:latin typeface="Arial" pitchFamily="34" charset="0"/>
                <a:ea typeface="+mj-ea"/>
                <a:cs typeface="Arial" pitchFamily="34" charset="0"/>
              </a:defRPr>
            </a:lvl4pPr>
            <a:lvl5pPr marL="0" indent="0" algn="ctr" defTabSz="914400" rtl="0" eaLnBrk="1" latinLnBrk="0" hangingPunct="1">
              <a:spcBef>
                <a:spcPct val="0"/>
              </a:spcBef>
              <a:buFont typeface="Arial" pitchFamily="34" charset="0"/>
              <a:buNone/>
              <a:defRPr lang="es-ES" sz="4000" b="1" kern="1200" dirty="0" smtClean="0">
                <a:solidFill>
                  <a:schemeClr val="tx1"/>
                </a:solidFill>
                <a:latin typeface="Arial" pitchFamily="34" charset="0"/>
                <a:ea typeface="+mj-ea"/>
                <a:cs typeface="Arial" pitchFamily="34" charset="0"/>
              </a:defRPr>
            </a:lvl5pPr>
          </a:lstStyle>
          <a:p>
            <a:pPr lvl="0"/>
            <a:r>
              <a:rPr lang="es-ES" smtClean="0"/>
              <a:t>Haga clic para modificar el estilo de texto del patrón</a:t>
            </a:r>
          </a:p>
        </p:txBody>
      </p:sp>
    </p:spTree>
    <p:extLst>
      <p:ext uri="{BB962C8B-B14F-4D97-AF65-F5344CB8AC3E}">
        <p14:creationId xmlns:p14="http://schemas.microsoft.com/office/powerpoint/2010/main" val="385819336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3059832" y="2425452"/>
            <a:ext cx="5328592" cy="1440160"/>
          </a:xfrm>
        </p:spPr>
        <p:txBody>
          <a:bodyPr anchor="t">
            <a:noAutofit/>
          </a:bodyPr>
          <a:lstStyle>
            <a:lvl1pPr marL="0" indent="0" algn="l" defTabSz="914400" rtl="0" eaLnBrk="1" latinLnBrk="0" hangingPunct="1">
              <a:spcBef>
                <a:spcPct val="0"/>
              </a:spcBef>
              <a:buFont typeface="Arial" pitchFamily="34" charset="0"/>
              <a:buNone/>
              <a:defRPr lang="es-SV" sz="3200" b="0" kern="1200" dirty="0">
                <a:solidFill>
                  <a:schemeClr val="tx1"/>
                </a:solidFill>
                <a:latin typeface="Impact" panose="020B0806030902050204" pitchFamily="34" charset="0"/>
                <a:ea typeface="+mj-ea"/>
                <a:cs typeface="Arial" pitchFamily="34" charset="0"/>
              </a:defRPr>
            </a:lvl1pPr>
          </a:lstStyle>
          <a:p>
            <a:r>
              <a:rPr lang="es-ES" dirty="0" smtClean="0"/>
              <a:t>Haga clic para modificar el estilo de título del patrón</a:t>
            </a:r>
            <a:endParaRPr lang="es-SV" dirty="0"/>
          </a:p>
        </p:txBody>
      </p:sp>
      <p:sp>
        <p:nvSpPr>
          <p:cNvPr id="6" name="5 Marcador de texto"/>
          <p:cNvSpPr>
            <a:spLocks noGrp="1"/>
          </p:cNvSpPr>
          <p:nvPr>
            <p:ph type="body" sz="quarter" idx="10"/>
          </p:nvPr>
        </p:nvSpPr>
        <p:spPr>
          <a:xfrm>
            <a:off x="3059832" y="3865612"/>
            <a:ext cx="5329450" cy="863773"/>
          </a:xfrm>
        </p:spPr>
        <p:txBody>
          <a:bodyPr>
            <a:noAutofit/>
          </a:bodyPr>
          <a:lstStyle>
            <a:lvl1pPr marL="0" indent="0" algn="l" defTabSz="914400" rtl="0" eaLnBrk="1" latinLnBrk="0" hangingPunct="1">
              <a:spcBef>
                <a:spcPct val="0"/>
              </a:spcBef>
              <a:buFont typeface="Arial" pitchFamily="34" charset="0"/>
              <a:buNone/>
              <a:defRPr lang="es-ES" sz="2000" b="0" kern="1200" dirty="0" smtClean="0">
                <a:solidFill>
                  <a:srgbClr val="00A9E0"/>
                </a:solidFill>
                <a:latin typeface="Impact" panose="020B0806030902050204" pitchFamily="34" charset="0"/>
                <a:ea typeface="+mj-ea"/>
                <a:cs typeface="Arial" pitchFamily="34" charset="0"/>
              </a:defRPr>
            </a:lvl1pPr>
            <a:lvl2pPr marL="0" indent="0" algn="ctr" defTabSz="914400" rtl="0" eaLnBrk="1" latinLnBrk="0" hangingPunct="1">
              <a:spcBef>
                <a:spcPct val="0"/>
              </a:spcBef>
              <a:buFont typeface="Arial" pitchFamily="34" charset="0"/>
              <a:buNone/>
              <a:defRPr lang="es-ES" sz="4000" b="1" kern="1200" dirty="0" smtClean="0">
                <a:solidFill>
                  <a:schemeClr val="tx1"/>
                </a:solidFill>
                <a:latin typeface="Arial" pitchFamily="34" charset="0"/>
                <a:ea typeface="+mj-ea"/>
                <a:cs typeface="Arial" pitchFamily="34" charset="0"/>
              </a:defRPr>
            </a:lvl2pPr>
            <a:lvl3pPr marL="0" indent="0" algn="ctr" defTabSz="914400" rtl="0" eaLnBrk="1" latinLnBrk="0" hangingPunct="1">
              <a:spcBef>
                <a:spcPct val="0"/>
              </a:spcBef>
              <a:buFont typeface="Arial" pitchFamily="34" charset="0"/>
              <a:buNone/>
              <a:defRPr lang="es-ES" sz="4000" b="1" kern="1200" dirty="0" smtClean="0">
                <a:solidFill>
                  <a:schemeClr val="tx1"/>
                </a:solidFill>
                <a:latin typeface="Arial" pitchFamily="34" charset="0"/>
                <a:ea typeface="+mj-ea"/>
                <a:cs typeface="Arial" pitchFamily="34" charset="0"/>
              </a:defRPr>
            </a:lvl3pPr>
            <a:lvl4pPr marL="0" indent="0" algn="ctr" defTabSz="914400" rtl="0" eaLnBrk="1" latinLnBrk="0" hangingPunct="1">
              <a:spcBef>
                <a:spcPct val="0"/>
              </a:spcBef>
              <a:buFont typeface="Arial" pitchFamily="34" charset="0"/>
              <a:buNone/>
              <a:defRPr lang="es-ES" sz="4000" b="1" kern="1200" dirty="0" smtClean="0">
                <a:solidFill>
                  <a:schemeClr val="tx1"/>
                </a:solidFill>
                <a:latin typeface="Arial" pitchFamily="34" charset="0"/>
                <a:ea typeface="+mj-ea"/>
                <a:cs typeface="Arial" pitchFamily="34" charset="0"/>
              </a:defRPr>
            </a:lvl4pPr>
            <a:lvl5pPr marL="0" indent="0" algn="ctr" defTabSz="914400" rtl="0" eaLnBrk="1" latinLnBrk="0" hangingPunct="1">
              <a:spcBef>
                <a:spcPct val="0"/>
              </a:spcBef>
              <a:buFont typeface="Arial" pitchFamily="34" charset="0"/>
              <a:buNone/>
              <a:defRPr lang="es-SV" sz="4000" b="1" kern="1200" dirty="0">
                <a:solidFill>
                  <a:schemeClr val="tx1"/>
                </a:solidFill>
                <a:latin typeface="Arial" pitchFamily="34" charset="0"/>
                <a:ea typeface="+mj-ea"/>
                <a:cs typeface="Arial" pitchFamily="34" charset="0"/>
              </a:defRPr>
            </a:lvl5pPr>
          </a:lstStyle>
          <a:p>
            <a:pPr lvl="0"/>
            <a:r>
              <a:rPr lang="es-ES" dirty="0" smtClean="0"/>
              <a:t>Haga clic para modificar el estilo de texto del patrón</a:t>
            </a:r>
          </a:p>
        </p:txBody>
      </p:sp>
      <p:sp>
        <p:nvSpPr>
          <p:cNvPr id="8" name="7 Marcador de texto"/>
          <p:cNvSpPr>
            <a:spLocks noGrp="1"/>
          </p:cNvSpPr>
          <p:nvPr>
            <p:ph type="body" sz="quarter" idx="11"/>
          </p:nvPr>
        </p:nvSpPr>
        <p:spPr>
          <a:xfrm>
            <a:off x="3059832" y="4729708"/>
            <a:ext cx="5329450" cy="433388"/>
          </a:xfrm>
        </p:spPr>
        <p:txBody>
          <a:bodyPr>
            <a:noAutofit/>
          </a:bodyPr>
          <a:lstStyle>
            <a:lvl1pPr marL="0" indent="0" algn="l" defTabSz="914400" rtl="0" eaLnBrk="1" latinLnBrk="0" hangingPunct="1">
              <a:spcBef>
                <a:spcPct val="0"/>
              </a:spcBef>
              <a:buFont typeface="Arial" pitchFamily="34" charset="0"/>
              <a:buNone/>
              <a:defRPr lang="es-ES" sz="1600" b="0" kern="1200" dirty="0" smtClean="0">
                <a:solidFill>
                  <a:schemeClr val="accent6">
                    <a:lumMod val="60000"/>
                    <a:lumOff val="40000"/>
                  </a:schemeClr>
                </a:solidFill>
                <a:latin typeface="Impact" panose="020B0806030902050204" pitchFamily="34" charset="0"/>
                <a:ea typeface="+mj-ea"/>
                <a:cs typeface="Arial" pitchFamily="34" charset="0"/>
              </a:defRPr>
            </a:lvl1pPr>
            <a:lvl2pPr marL="0" indent="0" algn="ctr" defTabSz="914400" rtl="0" eaLnBrk="1" latinLnBrk="0" hangingPunct="1">
              <a:spcBef>
                <a:spcPct val="0"/>
              </a:spcBef>
              <a:buFont typeface="Arial" pitchFamily="34" charset="0"/>
              <a:buNone/>
              <a:defRPr lang="es-ES" sz="4000" b="1" kern="1200" dirty="0" smtClean="0">
                <a:solidFill>
                  <a:schemeClr val="tx1"/>
                </a:solidFill>
                <a:latin typeface="Arial" pitchFamily="34" charset="0"/>
                <a:ea typeface="+mj-ea"/>
                <a:cs typeface="Arial" pitchFamily="34" charset="0"/>
              </a:defRPr>
            </a:lvl2pPr>
            <a:lvl3pPr marL="0" indent="0" algn="ctr" defTabSz="914400" rtl="0" eaLnBrk="1" latinLnBrk="0" hangingPunct="1">
              <a:spcBef>
                <a:spcPct val="0"/>
              </a:spcBef>
              <a:buFont typeface="Arial" pitchFamily="34" charset="0"/>
              <a:buNone/>
              <a:defRPr lang="es-ES" sz="4000" b="1" kern="1200" dirty="0" smtClean="0">
                <a:solidFill>
                  <a:schemeClr val="tx1"/>
                </a:solidFill>
                <a:latin typeface="Arial" pitchFamily="34" charset="0"/>
                <a:ea typeface="+mj-ea"/>
                <a:cs typeface="Arial" pitchFamily="34" charset="0"/>
              </a:defRPr>
            </a:lvl3pPr>
            <a:lvl4pPr marL="0" indent="0" algn="ctr" defTabSz="914400" rtl="0" eaLnBrk="1" latinLnBrk="0" hangingPunct="1">
              <a:spcBef>
                <a:spcPct val="0"/>
              </a:spcBef>
              <a:buFont typeface="Arial" pitchFamily="34" charset="0"/>
              <a:buNone/>
              <a:defRPr lang="es-ES" sz="4000" b="1" kern="1200" dirty="0" smtClean="0">
                <a:solidFill>
                  <a:schemeClr val="tx1"/>
                </a:solidFill>
                <a:latin typeface="Arial" pitchFamily="34" charset="0"/>
                <a:ea typeface="+mj-ea"/>
                <a:cs typeface="Arial" pitchFamily="34" charset="0"/>
              </a:defRPr>
            </a:lvl4pPr>
            <a:lvl5pPr marL="0" indent="0" algn="ctr" defTabSz="914400" rtl="0" eaLnBrk="1" latinLnBrk="0" hangingPunct="1">
              <a:spcBef>
                <a:spcPct val="0"/>
              </a:spcBef>
              <a:buFont typeface="Arial" pitchFamily="34" charset="0"/>
              <a:buNone/>
              <a:defRPr lang="es-ES" sz="4000" b="1" kern="1200" dirty="0" smtClean="0">
                <a:solidFill>
                  <a:schemeClr val="tx1"/>
                </a:solidFill>
                <a:latin typeface="Arial" pitchFamily="34" charset="0"/>
                <a:ea typeface="+mj-ea"/>
                <a:cs typeface="Arial" pitchFamily="34" charset="0"/>
              </a:defRPr>
            </a:lvl5pPr>
          </a:lstStyle>
          <a:p>
            <a:pPr lvl="0"/>
            <a:r>
              <a:rPr lang="es-ES" smtClean="0"/>
              <a:t>Haga clic para modificar el estilo de texto del patrón</a:t>
            </a:r>
          </a:p>
        </p:txBody>
      </p:sp>
    </p:spTree>
    <p:extLst>
      <p:ext uri="{BB962C8B-B14F-4D97-AF65-F5344CB8AC3E}">
        <p14:creationId xmlns:p14="http://schemas.microsoft.com/office/powerpoint/2010/main" val="131678139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3 Imagen"/>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3568" y="724803"/>
            <a:ext cx="1622560" cy="1296144"/>
          </a:xfrm>
          <a:prstGeom prst="rect">
            <a:avLst/>
          </a:prstGeom>
        </p:spPr>
      </p:pic>
      <p:pic>
        <p:nvPicPr>
          <p:cNvPr id="5" name="4 Imagen"/>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3048" y="4169928"/>
            <a:ext cx="1623600" cy="820269"/>
          </a:xfrm>
          <a:prstGeom prst="rect">
            <a:avLst/>
          </a:prstGeom>
        </p:spPr>
      </p:pic>
      <p:pic>
        <p:nvPicPr>
          <p:cNvPr id="7" name="6 Imagen"/>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3048" y="2745750"/>
            <a:ext cx="1623600" cy="699375"/>
          </a:xfrm>
          <a:prstGeom prst="rect">
            <a:avLst/>
          </a:prstGeom>
        </p:spPr>
      </p:pic>
    </p:spTree>
    <p:extLst>
      <p:ext uri="{BB962C8B-B14F-4D97-AF65-F5344CB8AC3E}">
        <p14:creationId xmlns:p14="http://schemas.microsoft.com/office/powerpoint/2010/main" val="1885524449"/>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4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1835696" y="265212"/>
            <a:ext cx="7056784" cy="952500"/>
          </a:xfrm>
        </p:spPr>
        <p:txBody>
          <a:bodyPr/>
          <a:lstStyle>
            <a:lvl1pPr algn="l">
              <a:defRPr b="0">
                <a:solidFill>
                  <a:srgbClr val="002395"/>
                </a:solidFill>
                <a:latin typeface="Impact" panose="020B0806030902050204" pitchFamily="34" charset="0"/>
              </a:defRPr>
            </a:lvl1pPr>
          </a:lstStyle>
          <a:p>
            <a:r>
              <a:rPr lang="es-ES" dirty="0" smtClean="0"/>
              <a:t>Haga clic para modificar el estilo de título del patrón</a:t>
            </a:r>
            <a:endParaRPr lang="es-SV" dirty="0"/>
          </a:p>
        </p:txBody>
      </p:sp>
      <p:sp>
        <p:nvSpPr>
          <p:cNvPr id="3" name="2 Marcador de contenido"/>
          <p:cNvSpPr>
            <a:spLocks noGrp="1"/>
          </p:cNvSpPr>
          <p:nvPr>
            <p:ph idx="1"/>
          </p:nvPr>
        </p:nvSpPr>
        <p:spPr>
          <a:xfrm>
            <a:off x="1835696" y="1561356"/>
            <a:ext cx="7128792" cy="4032448"/>
          </a:xfrm>
        </p:spPr>
        <p:txBody>
          <a:bodyPr/>
          <a:lstStyle>
            <a:lvl1pPr>
              <a:defRPr>
                <a:solidFill>
                  <a:srgbClr val="002395"/>
                </a:solidFill>
                <a:latin typeface="Impact" panose="020B0806030902050204" pitchFamily="34" charset="0"/>
              </a:defRPr>
            </a:lvl1pPr>
            <a:lvl2pPr>
              <a:defRPr>
                <a:solidFill>
                  <a:srgbClr val="002395"/>
                </a:solidFill>
                <a:latin typeface="Impact" panose="020B0806030902050204" pitchFamily="34" charset="0"/>
              </a:defRPr>
            </a:lvl2pPr>
            <a:lvl3pPr>
              <a:defRPr>
                <a:solidFill>
                  <a:srgbClr val="002395"/>
                </a:solidFill>
                <a:latin typeface="Impact" panose="020B0806030902050204" pitchFamily="34" charset="0"/>
              </a:defRPr>
            </a:lvl3pPr>
            <a:lvl4pPr>
              <a:defRPr>
                <a:solidFill>
                  <a:srgbClr val="002395"/>
                </a:solidFill>
                <a:latin typeface="Impact" panose="020B0806030902050204" pitchFamily="34" charset="0"/>
              </a:defRPr>
            </a:lvl4pPr>
            <a:lvl5pPr>
              <a:defRPr>
                <a:solidFill>
                  <a:srgbClr val="002395"/>
                </a:solidFill>
                <a:latin typeface="Impact" panose="020B0806030902050204" pitchFamily="34" charset="0"/>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SV" dirty="0"/>
          </a:p>
        </p:txBody>
      </p:sp>
    </p:spTree>
    <p:extLst>
      <p:ext uri="{BB962C8B-B14F-4D97-AF65-F5344CB8AC3E}">
        <p14:creationId xmlns:p14="http://schemas.microsoft.com/office/powerpoint/2010/main" val="167563458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1 Título"/>
          <p:cNvSpPr>
            <a:spLocks noGrp="1"/>
          </p:cNvSpPr>
          <p:nvPr>
            <p:ph type="title"/>
          </p:nvPr>
        </p:nvSpPr>
        <p:spPr>
          <a:xfrm>
            <a:off x="179512" y="265212"/>
            <a:ext cx="7272808" cy="736476"/>
          </a:xfrm>
        </p:spPr>
        <p:txBody>
          <a:bodyPr/>
          <a:lstStyle>
            <a:lvl1pPr algn="l">
              <a:defRPr b="0">
                <a:solidFill>
                  <a:schemeClr val="tx1"/>
                </a:solidFill>
                <a:latin typeface="Impact" panose="020B0806030902050204" pitchFamily="34" charset="0"/>
              </a:defRPr>
            </a:lvl1pPr>
          </a:lstStyle>
          <a:p>
            <a:r>
              <a:rPr lang="es-ES" dirty="0" smtClean="0"/>
              <a:t>Haga clic para modificar el estilo de título del patrón</a:t>
            </a:r>
            <a:endParaRPr lang="es-SV" dirty="0"/>
          </a:p>
        </p:txBody>
      </p:sp>
      <p:sp>
        <p:nvSpPr>
          <p:cNvPr id="5" name="2 Marcador de contenido"/>
          <p:cNvSpPr>
            <a:spLocks noGrp="1"/>
          </p:cNvSpPr>
          <p:nvPr>
            <p:ph idx="1"/>
          </p:nvPr>
        </p:nvSpPr>
        <p:spPr>
          <a:xfrm>
            <a:off x="179512" y="1201316"/>
            <a:ext cx="7272808" cy="3816424"/>
          </a:xfrm>
        </p:spPr>
        <p:txBody>
          <a:bodyPr/>
          <a:lstStyle>
            <a:lvl1pPr>
              <a:defRPr b="0">
                <a:solidFill>
                  <a:schemeClr val="tx1"/>
                </a:solidFill>
                <a:latin typeface="Impact" panose="020B0806030902050204" pitchFamily="34" charset="0"/>
              </a:defRPr>
            </a:lvl1pPr>
            <a:lvl2pPr>
              <a:defRPr b="0">
                <a:solidFill>
                  <a:schemeClr val="tx1"/>
                </a:solidFill>
                <a:latin typeface="Impact" panose="020B0806030902050204" pitchFamily="34" charset="0"/>
              </a:defRPr>
            </a:lvl2pPr>
            <a:lvl3pPr>
              <a:defRPr b="0">
                <a:solidFill>
                  <a:schemeClr val="tx1"/>
                </a:solidFill>
                <a:latin typeface="Impact" panose="020B0806030902050204" pitchFamily="34" charset="0"/>
              </a:defRPr>
            </a:lvl3pPr>
            <a:lvl4pPr>
              <a:defRPr b="0">
                <a:solidFill>
                  <a:schemeClr val="tx1"/>
                </a:solidFill>
                <a:latin typeface="Impact" panose="020B0806030902050204" pitchFamily="34" charset="0"/>
              </a:defRPr>
            </a:lvl4pPr>
            <a:lvl5pPr>
              <a:defRPr b="0">
                <a:solidFill>
                  <a:schemeClr val="tx1"/>
                </a:solidFill>
                <a:latin typeface="Impact" panose="020B0806030902050204" pitchFamily="34" charset="0"/>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SV" dirty="0"/>
          </a:p>
        </p:txBody>
      </p:sp>
    </p:spTree>
    <p:extLst>
      <p:ext uri="{BB962C8B-B14F-4D97-AF65-F5344CB8AC3E}">
        <p14:creationId xmlns:p14="http://schemas.microsoft.com/office/powerpoint/2010/main" val="403841518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5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179512" y="265212"/>
            <a:ext cx="8784976" cy="736476"/>
          </a:xfrm>
        </p:spPr>
        <p:txBody>
          <a:bodyPr/>
          <a:lstStyle>
            <a:lvl1pPr algn="l">
              <a:defRPr b="0">
                <a:solidFill>
                  <a:schemeClr val="tx1"/>
                </a:solidFill>
                <a:latin typeface="Impact" panose="020B0806030902050204" pitchFamily="34" charset="0"/>
              </a:defRPr>
            </a:lvl1pPr>
          </a:lstStyle>
          <a:p>
            <a:r>
              <a:rPr lang="es-ES" dirty="0" smtClean="0"/>
              <a:t>Haga clic para modificar el estilo de título del patrón</a:t>
            </a:r>
            <a:endParaRPr lang="es-SV" dirty="0"/>
          </a:p>
        </p:txBody>
      </p:sp>
      <p:sp>
        <p:nvSpPr>
          <p:cNvPr id="3" name="2 Marcador de contenido"/>
          <p:cNvSpPr>
            <a:spLocks noGrp="1"/>
          </p:cNvSpPr>
          <p:nvPr>
            <p:ph idx="1"/>
          </p:nvPr>
        </p:nvSpPr>
        <p:spPr>
          <a:xfrm>
            <a:off x="179512" y="1201316"/>
            <a:ext cx="8784976" cy="3816424"/>
          </a:xfrm>
        </p:spPr>
        <p:txBody>
          <a:bodyPr/>
          <a:lstStyle>
            <a:lvl1pPr>
              <a:defRPr b="0">
                <a:solidFill>
                  <a:schemeClr val="tx1"/>
                </a:solidFill>
                <a:latin typeface="Impact" panose="020B0806030902050204" pitchFamily="34" charset="0"/>
              </a:defRPr>
            </a:lvl1pPr>
            <a:lvl2pPr>
              <a:defRPr b="0">
                <a:solidFill>
                  <a:schemeClr val="tx1"/>
                </a:solidFill>
                <a:latin typeface="Impact" panose="020B0806030902050204" pitchFamily="34" charset="0"/>
              </a:defRPr>
            </a:lvl2pPr>
            <a:lvl3pPr>
              <a:defRPr b="0">
                <a:solidFill>
                  <a:schemeClr val="tx1"/>
                </a:solidFill>
                <a:latin typeface="Impact" panose="020B0806030902050204" pitchFamily="34" charset="0"/>
              </a:defRPr>
            </a:lvl3pPr>
            <a:lvl4pPr>
              <a:defRPr b="0">
                <a:solidFill>
                  <a:schemeClr val="tx1"/>
                </a:solidFill>
                <a:latin typeface="Impact" panose="020B0806030902050204" pitchFamily="34" charset="0"/>
              </a:defRPr>
            </a:lvl4pPr>
            <a:lvl5pPr>
              <a:defRPr b="0">
                <a:solidFill>
                  <a:schemeClr val="tx1"/>
                </a:solidFill>
                <a:latin typeface="Impact" panose="020B0806030902050204" pitchFamily="34" charset="0"/>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SV" dirty="0"/>
          </a:p>
        </p:txBody>
      </p:sp>
    </p:spTree>
    <p:extLst>
      <p:ext uri="{BB962C8B-B14F-4D97-AF65-F5344CB8AC3E}">
        <p14:creationId xmlns:p14="http://schemas.microsoft.com/office/powerpoint/2010/main" val="86886994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1 Título"/>
          <p:cNvSpPr>
            <a:spLocks noGrp="1"/>
          </p:cNvSpPr>
          <p:nvPr>
            <p:ph type="title"/>
          </p:nvPr>
        </p:nvSpPr>
        <p:spPr>
          <a:xfrm>
            <a:off x="1691680" y="265212"/>
            <a:ext cx="5901746" cy="952500"/>
          </a:xfrm>
        </p:spPr>
        <p:txBody>
          <a:bodyPr/>
          <a:lstStyle>
            <a:lvl1pPr algn="l">
              <a:defRPr b="0">
                <a:solidFill>
                  <a:schemeClr val="tx1"/>
                </a:solidFill>
                <a:latin typeface="Impact" panose="020B0806030902050204" pitchFamily="34" charset="0"/>
              </a:defRPr>
            </a:lvl1pPr>
          </a:lstStyle>
          <a:p>
            <a:r>
              <a:rPr lang="es-ES" dirty="0" smtClean="0"/>
              <a:t>Haga clic para modificar el estilo de título del patrón</a:t>
            </a:r>
            <a:endParaRPr lang="es-SV" dirty="0"/>
          </a:p>
        </p:txBody>
      </p:sp>
      <p:sp>
        <p:nvSpPr>
          <p:cNvPr id="5" name="2 Marcador de contenido"/>
          <p:cNvSpPr>
            <a:spLocks noGrp="1"/>
          </p:cNvSpPr>
          <p:nvPr>
            <p:ph idx="1"/>
          </p:nvPr>
        </p:nvSpPr>
        <p:spPr>
          <a:xfrm>
            <a:off x="1706376" y="1417340"/>
            <a:ext cx="5900400" cy="3816424"/>
          </a:xfrm>
        </p:spPr>
        <p:txBody>
          <a:bodyPr/>
          <a:lstStyle>
            <a:lvl1pPr>
              <a:defRPr b="0">
                <a:solidFill>
                  <a:schemeClr val="tx1"/>
                </a:solidFill>
                <a:latin typeface="Impact" panose="020B0806030902050204" pitchFamily="34" charset="0"/>
              </a:defRPr>
            </a:lvl1pPr>
            <a:lvl2pPr>
              <a:defRPr b="0">
                <a:solidFill>
                  <a:schemeClr val="tx1"/>
                </a:solidFill>
                <a:latin typeface="Impact" panose="020B0806030902050204" pitchFamily="34" charset="0"/>
              </a:defRPr>
            </a:lvl2pPr>
            <a:lvl3pPr>
              <a:defRPr b="0">
                <a:solidFill>
                  <a:schemeClr val="tx1"/>
                </a:solidFill>
                <a:latin typeface="Impact" panose="020B0806030902050204" pitchFamily="34" charset="0"/>
              </a:defRPr>
            </a:lvl3pPr>
            <a:lvl4pPr>
              <a:defRPr b="0">
                <a:solidFill>
                  <a:schemeClr val="tx1"/>
                </a:solidFill>
                <a:latin typeface="Impact" panose="020B0806030902050204" pitchFamily="34" charset="0"/>
              </a:defRPr>
            </a:lvl4pPr>
            <a:lvl5pPr>
              <a:defRPr b="0">
                <a:solidFill>
                  <a:schemeClr val="tx1"/>
                </a:solidFill>
                <a:latin typeface="Impact" panose="020B0806030902050204" pitchFamily="34" charset="0"/>
              </a:defRPr>
            </a:lvl5p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SV" dirty="0"/>
          </a:p>
        </p:txBody>
      </p:sp>
    </p:spTree>
    <p:extLst>
      <p:ext uri="{BB962C8B-B14F-4D97-AF65-F5344CB8AC3E}">
        <p14:creationId xmlns:p14="http://schemas.microsoft.com/office/powerpoint/2010/main" val="296068644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479041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7620000"/>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1263054"/>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5096865"/>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326166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788689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3142727"/>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08468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1763688" y="193204"/>
            <a:ext cx="7200800" cy="952500"/>
          </a:xfrm>
          <a:prstGeom prst="rect">
            <a:avLst/>
          </a:prstGeom>
        </p:spPr>
        <p:txBody>
          <a:bodyPr vert="horz" lIns="91440" tIns="45720" rIns="91440" bIns="45720" rtlCol="0" anchor="ctr">
            <a:noAutofit/>
          </a:bodyPr>
          <a:lstStyle/>
          <a:p>
            <a:r>
              <a:rPr lang="es-ES" dirty="0" smtClean="0"/>
              <a:t>Haga clic para modificar el estilo de título del patrón</a:t>
            </a:r>
            <a:endParaRPr lang="es-SV" dirty="0"/>
          </a:p>
        </p:txBody>
      </p:sp>
      <p:sp>
        <p:nvSpPr>
          <p:cNvPr id="3" name="2 Marcador de texto"/>
          <p:cNvSpPr>
            <a:spLocks noGrp="1"/>
          </p:cNvSpPr>
          <p:nvPr>
            <p:ph type="body" idx="1"/>
          </p:nvPr>
        </p:nvSpPr>
        <p:spPr>
          <a:xfrm>
            <a:off x="1763688" y="1345332"/>
            <a:ext cx="7200800" cy="3900263"/>
          </a:xfrm>
          <a:prstGeom prst="rect">
            <a:avLst/>
          </a:prstGeom>
        </p:spPr>
        <p:txBody>
          <a:bodyPr vert="horz" lIns="91440" tIns="45720" rIns="91440" bIns="45720" rtlCol="0">
            <a:normAutofit/>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SV" dirty="0"/>
          </a:p>
        </p:txBody>
      </p:sp>
    </p:spTree>
    <p:extLst>
      <p:ext uri="{BB962C8B-B14F-4D97-AF65-F5344CB8AC3E}">
        <p14:creationId xmlns:p14="http://schemas.microsoft.com/office/powerpoint/2010/main" val="401724847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651" r:id="rId12"/>
    <p:sldLayoutId id="2147483690" r:id="rId13"/>
    <p:sldLayoutId id="2147483691" r:id="rId14"/>
    <p:sldLayoutId id="2147483686" r:id="rId15"/>
    <p:sldLayoutId id="2147483688" r:id="rId16"/>
    <p:sldLayoutId id="2147483687" r:id="rId17"/>
    <p:sldLayoutId id="2147483689" r:id="rId18"/>
  </p:sldLayoutIdLst>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par>
    </p:tnLst>
  </p:timing>
  <p:txStyles>
    <p:titleStyle>
      <a:lvl1pPr algn="l" defTabSz="914400" rtl="0" eaLnBrk="1" latinLnBrk="0" hangingPunct="1">
        <a:spcBef>
          <a:spcPct val="0"/>
        </a:spcBef>
        <a:buNone/>
        <a:defRPr sz="2800" b="0" kern="1200">
          <a:solidFill>
            <a:schemeClr val="tx2"/>
          </a:solidFill>
          <a:latin typeface="Impact" panose="020B0806030902050204"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b="0" kern="1200">
          <a:solidFill>
            <a:schemeClr val="tx2"/>
          </a:solidFill>
          <a:latin typeface="Impact" panose="020B0806030902050204"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b="0" kern="1200">
          <a:solidFill>
            <a:schemeClr val="tx2"/>
          </a:solidFill>
          <a:latin typeface="Impact" panose="020B0806030902050204"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b="0" kern="1200">
          <a:solidFill>
            <a:schemeClr val="tx2"/>
          </a:solidFill>
          <a:latin typeface="Impact" panose="020B0806030902050204"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b="0" kern="1200">
          <a:solidFill>
            <a:schemeClr val="tx2"/>
          </a:solidFill>
          <a:latin typeface="Impact" panose="020B0806030902050204"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b="0" kern="1200">
          <a:solidFill>
            <a:schemeClr val="tx2"/>
          </a:solidFill>
          <a:latin typeface="Impact" panose="020B080603090205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8" Type="http://schemas.openxmlformats.org/officeDocument/2006/relationships/chart" Target="../charts/chart11.xml"/><Relationship Id="rId3" Type="http://schemas.openxmlformats.org/officeDocument/2006/relationships/image" Target="../media/image39.png"/><Relationship Id="rId7" Type="http://schemas.openxmlformats.org/officeDocument/2006/relationships/chart" Target="../charts/chart10.xml"/><Relationship Id="rId2" Type="http://schemas.openxmlformats.org/officeDocument/2006/relationships/image" Target="../media/image38.png"/><Relationship Id="rId1" Type="http://schemas.openxmlformats.org/officeDocument/2006/relationships/slideLayout" Target="../slideLayouts/slideLayout15.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chart" Target="../charts/chart13.xml"/><Relationship Id="rId4" Type="http://schemas.openxmlformats.org/officeDocument/2006/relationships/image" Target="../media/image40.png"/><Relationship Id="rId9" Type="http://schemas.openxmlformats.org/officeDocument/2006/relationships/chart" Target="../charts/chart12.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chart" Target="../charts/chart17.xml"/><Relationship Id="rId2" Type="http://schemas.openxmlformats.org/officeDocument/2006/relationships/image" Target="../media/image43.png"/><Relationship Id="rId1" Type="http://schemas.openxmlformats.org/officeDocument/2006/relationships/slideLayout" Target="../slideLayouts/slideLayout15.xml"/><Relationship Id="rId6" Type="http://schemas.openxmlformats.org/officeDocument/2006/relationships/chart" Target="../charts/chart16.xml"/><Relationship Id="rId5" Type="http://schemas.openxmlformats.org/officeDocument/2006/relationships/chart" Target="../charts/chart15.xml"/><Relationship Id="rId4" Type="http://schemas.openxmlformats.org/officeDocument/2006/relationships/chart" Target="../charts/char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chart" Target="../charts/chart20.xml"/><Relationship Id="rId2" Type="http://schemas.openxmlformats.org/officeDocument/2006/relationships/image" Target="../media/image25.png"/><Relationship Id="rId1" Type="http://schemas.openxmlformats.org/officeDocument/2006/relationships/slideLayout" Target="../slideLayouts/slideLayout15.xml"/><Relationship Id="rId6" Type="http://schemas.openxmlformats.org/officeDocument/2006/relationships/image" Target="../media/image45.png"/><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7.png"/><Relationship Id="rId7"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Layout" Target="../slideLayouts/slideLayout15.xml"/><Relationship Id="rId6" Type="http://schemas.openxmlformats.org/officeDocument/2006/relationships/chart" Target="../charts/chart23.xml"/><Relationship Id="rId5" Type="http://schemas.openxmlformats.org/officeDocument/2006/relationships/chart" Target="../charts/chart22.xml"/><Relationship Id="rId4" Type="http://schemas.openxmlformats.org/officeDocument/2006/relationships/chart" Target="../charts/chart21.xml"/></Relationships>
</file>

<file path=ppt/slides/_rels/slide15.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image" Target="../media/image50.png"/><Relationship Id="rId1" Type="http://schemas.openxmlformats.org/officeDocument/2006/relationships/slideLayout" Target="../slideLayouts/slideLayout15.xml"/><Relationship Id="rId5" Type="http://schemas.openxmlformats.org/officeDocument/2006/relationships/image" Target="../media/image51.png"/><Relationship Id="rId4" Type="http://schemas.openxmlformats.org/officeDocument/2006/relationships/chart" Target="../charts/chart25.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5.xml"/><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5.xml"/><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5.png"/><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5.xml"/><Relationship Id="rId5" Type="http://schemas.openxmlformats.org/officeDocument/2006/relationships/image" Target="../media/image63.pn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3.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5.xml"/><Relationship Id="rId5" Type="http://schemas.openxmlformats.org/officeDocument/2006/relationships/image" Target="../media/image71.png"/><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5.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6.xml"/><Relationship Id="rId4" Type="http://schemas.openxmlformats.org/officeDocument/2006/relationships/image" Target="../media/image74.png"/></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5.xml"/><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5.xml"/><Relationship Id="rId5" Type="http://schemas.openxmlformats.org/officeDocument/2006/relationships/image" Target="../media/image81.png"/><Relationship Id="rId4" Type="http://schemas.openxmlformats.org/officeDocument/2006/relationships/image" Target="../media/image80.png"/></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5.xml"/><Relationship Id="rId4" Type="http://schemas.openxmlformats.org/officeDocument/2006/relationships/image" Target="../media/image84.png"/></Relationships>
</file>

<file path=ppt/slides/_rels/slide3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67.png"/><Relationship Id="rId1" Type="http://schemas.openxmlformats.org/officeDocument/2006/relationships/slideLayout" Target="../slideLayouts/slideLayout15.xml"/><Relationship Id="rId5" Type="http://schemas.openxmlformats.org/officeDocument/2006/relationships/image" Target="../media/image89.png"/><Relationship Id="rId4" Type="http://schemas.openxmlformats.org/officeDocument/2006/relationships/image" Target="../media/image88.png"/></Relationships>
</file>

<file path=ppt/slides/_rels/slide3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5.xml"/><Relationship Id="rId4" Type="http://schemas.openxmlformats.org/officeDocument/2006/relationships/image" Target="../media/image92.png"/></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5.xml"/><Relationship Id="rId5" Type="http://schemas.openxmlformats.org/officeDocument/2006/relationships/image" Target="../media/image96.png"/><Relationship Id="rId4" Type="http://schemas.openxmlformats.org/officeDocument/2006/relationships/image" Target="../media/image95.png"/></Relationships>
</file>

<file path=ppt/slides/_rels/slide4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image" Target="../media/image97.png"/><Relationship Id="rId1" Type="http://schemas.openxmlformats.org/officeDocument/2006/relationships/slideLayout" Target="../slideLayouts/slideLayout15.xml"/><Relationship Id="rId4" Type="http://schemas.openxmlformats.org/officeDocument/2006/relationships/image" Target="../media/image98.png"/></Relationships>
</file>

<file path=ppt/slides/_rels/slide4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5.xml"/><Relationship Id="rId4" Type="http://schemas.openxmlformats.org/officeDocument/2006/relationships/image" Target="../media/image101.png"/></Relationships>
</file>

<file path=ppt/slides/_rels/slide4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chart" Target="../charts/chart27.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chart" Target="../charts/chart29.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5.xml"/><Relationship Id="rId5" Type="http://schemas.openxmlformats.org/officeDocument/2006/relationships/image" Target="../media/image105.png"/><Relationship Id="rId4" Type="http://schemas.openxmlformats.org/officeDocument/2006/relationships/image" Target="../media/image10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 Id="rId5" Type="http://schemas.openxmlformats.org/officeDocument/2006/relationships/chart" Target="../charts/chart2.xml"/><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chart" Target="../charts/chart5.xml"/><Relationship Id="rId2" Type="http://schemas.openxmlformats.org/officeDocument/2006/relationships/image" Target="../media/image27.png"/><Relationship Id="rId1" Type="http://schemas.openxmlformats.org/officeDocument/2006/relationships/slideLayout" Target="../slideLayouts/slideLayout15.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5.xml"/><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chart" Target="../charts/chart8.xml"/><Relationship Id="rId3" Type="http://schemas.openxmlformats.org/officeDocument/2006/relationships/image" Target="../media/image35.png"/><Relationship Id="rId7" Type="http://schemas.openxmlformats.org/officeDocument/2006/relationships/chart" Target="../charts/chart7.xml"/><Relationship Id="rId2" Type="http://schemas.openxmlformats.org/officeDocument/2006/relationships/image" Target="../media/image34.png"/><Relationship Id="rId1" Type="http://schemas.openxmlformats.org/officeDocument/2006/relationships/slideLayout" Target="../slideLayouts/slideLayout15.xml"/><Relationship Id="rId6" Type="http://schemas.openxmlformats.org/officeDocument/2006/relationships/chart" Target="../charts/chart6.xml"/><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chart" Target="../charts/char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1920056"/>
            <a:ext cx="5328592" cy="1440160"/>
          </a:xfrm>
        </p:spPr>
        <p:txBody>
          <a:bodyPr/>
          <a:lstStyle/>
          <a:p>
            <a:r>
              <a:rPr lang="es-SV" sz="5400" b="0" dirty="0" smtClean="0"/>
              <a:t>Rendición de </a:t>
            </a:r>
            <a:br>
              <a:rPr lang="es-SV" sz="5400" b="0" dirty="0" smtClean="0"/>
            </a:br>
            <a:r>
              <a:rPr lang="es-SV" sz="5400" b="0" dirty="0" smtClean="0"/>
              <a:t>cuentas 2017</a:t>
            </a:r>
            <a:endParaRPr lang="es-SV" sz="5400" b="0" dirty="0"/>
          </a:p>
        </p:txBody>
      </p:sp>
      <p:sp>
        <p:nvSpPr>
          <p:cNvPr id="3" name="2 Marcador de texto"/>
          <p:cNvSpPr>
            <a:spLocks noGrp="1"/>
          </p:cNvSpPr>
          <p:nvPr>
            <p:ph type="body" sz="quarter" idx="10"/>
          </p:nvPr>
        </p:nvSpPr>
        <p:spPr>
          <a:xfrm>
            <a:off x="467544" y="3648248"/>
            <a:ext cx="5329450" cy="575741"/>
          </a:xfrm>
        </p:spPr>
        <p:txBody>
          <a:bodyPr/>
          <a:lstStyle/>
          <a:p>
            <a:r>
              <a:rPr lang="es-SV" b="0" dirty="0" smtClean="0"/>
              <a:t>Del 1 de junio de 2014 al 31 de </a:t>
            </a:r>
            <a:r>
              <a:rPr lang="es-SV" dirty="0" smtClean="0"/>
              <a:t>mayo </a:t>
            </a:r>
            <a:r>
              <a:rPr lang="es-SV" b="0" dirty="0" smtClean="0"/>
              <a:t>de 2017</a:t>
            </a:r>
            <a:endParaRPr lang="es-SV" b="0" dirty="0"/>
          </a:p>
        </p:txBody>
      </p:sp>
      <p:sp>
        <p:nvSpPr>
          <p:cNvPr id="4" name="3 Marcador de texto"/>
          <p:cNvSpPr>
            <a:spLocks noGrp="1"/>
          </p:cNvSpPr>
          <p:nvPr>
            <p:ph type="body" sz="quarter" idx="11"/>
          </p:nvPr>
        </p:nvSpPr>
        <p:spPr>
          <a:xfrm>
            <a:off x="467544" y="4224312"/>
            <a:ext cx="5329450" cy="433388"/>
          </a:xfrm>
        </p:spPr>
        <p:txBody>
          <a:bodyPr/>
          <a:lstStyle/>
          <a:p>
            <a:r>
              <a:rPr lang="es-SV" sz="2400" dirty="0" smtClean="0">
                <a:solidFill>
                  <a:schemeClr val="accent2"/>
                </a:solidFill>
              </a:rPr>
              <a:t>Banco de Fomento Agropecuario</a:t>
            </a:r>
            <a:endParaRPr lang="es-SV" sz="2400" dirty="0">
              <a:solidFill>
                <a:schemeClr val="accent2"/>
              </a:solidFill>
            </a:endParaRPr>
          </a:p>
        </p:txBody>
      </p:sp>
      <p:pic>
        <p:nvPicPr>
          <p:cNvPr id="10" name="9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648" y="431352"/>
            <a:ext cx="1622560" cy="1296144"/>
          </a:xfrm>
          <a:prstGeom prst="rect">
            <a:avLst/>
          </a:prstGeom>
        </p:spPr>
      </p:pic>
      <p:pic>
        <p:nvPicPr>
          <p:cNvPr id="11" name="10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6264" y="4813276"/>
            <a:ext cx="1623600" cy="820269"/>
          </a:xfrm>
          <a:prstGeom prst="rect">
            <a:avLst/>
          </a:prstGeom>
        </p:spPr>
      </p:pic>
      <p:pic>
        <p:nvPicPr>
          <p:cNvPr id="12" name="11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4873724"/>
            <a:ext cx="1623600" cy="699375"/>
          </a:xfrm>
          <a:prstGeom prst="rect">
            <a:avLst/>
          </a:prstGeom>
        </p:spPr>
      </p:pic>
    </p:spTree>
    <p:extLst>
      <p:ext uri="{BB962C8B-B14F-4D97-AF65-F5344CB8AC3E}">
        <p14:creationId xmlns:p14="http://schemas.microsoft.com/office/powerpoint/2010/main" val="32813024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58 Rectángulo"/>
          <p:cNvSpPr/>
          <p:nvPr/>
        </p:nvSpPr>
        <p:spPr>
          <a:xfrm>
            <a:off x="7390728" y="1193696"/>
            <a:ext cx="1501752"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60" name="59 Rectángulo"/>
          <p:cNvSpPr/>
          <p:nvPr/>
        </p:nvSpPr>
        <p:spPr>
          <a:xfrm>
            <a:off x="5525916" y="1201317"/>
            <a:ext cx="1501752"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61" name="60 Rectángulo"/>
          <p:cNvSpPr/>
          <p:nvPr/>
        </p:nvSpPr>
        <p:spPr>
          <a:xfrm>
            <a:off x="3639368" y="1201317"/>
            <a:ext cx="1501752"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62" name="61 Rectángulo"/>
          <p:cNvSpPr/>
          <p:nvPr/>
        </p:nvSpPr>
        <p:spPr>
          <a:xfrm>
            <a:off x="1763688" y="1201317"/>
            <a:ext cx="1501752"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63" name="62 Rectángulo"/>
          <p:cNvSpPr/>
          <p:nvPr/>
        </p:nvSpPr>
        <p:spPr>
          <a:xfrm>
            <a:off x="1547664" y="2444618"/>
            <a:ext cx="7596336" cy="461663"/>
          </a:xfrm>
          <a:prstGeom prst="rect">
            <a:avLst/>
          </a:prstGeom>
          <a:solidFill>
            <a:srgbClr val="318BFF">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4" name="3 Título"/>
          <p:cNvSpPr>
            <a:spLocks noGrp="1"/>
          </p:cNvSpPr>
          <p:nvPr>
            <p:ph type="title"/>
          </p:nvPr>
        </p:nvSpPr>
        <p:spPr/>
        <p:txBody>
          <a:bodyPr/>
          <a:lstStyle/>
          <a:p>
            <a:r>
              <a:rPr lang="es-SV" b="0" dirty="0" smtClean="0"/>
              <a:t>Desembolsos al sector granos básicos</a:t>
            </a:r>
            <a:br>
              <a:rPr lang="es-SV" b="0" dirty="0" smtClean="0"/>
            </a:br>
            <a:r>
              <a:rPr lang="es-SV" sz="2000" dirty="0">
                <a:solidFill>
                  <a:srgbClr val="318BFF"/>
                </a:solidFill>
              </a:rPr>
              <a:t>Del 1 de junio de 2014 al 31 de mayo de 2017</a:t>
            </a:r>
            <a:endParaRPr lang="es-SV" b="0" dirty="0"/>
          </a:p>
        </p:txBody>
      </p:sp>
      <p:grpSp>
        <p:nvGrpSpPr>
          <p:cNvPr id="9" name="8 Grupo"/>
          <p:cNvGrpSpPr/>
          <p:nvPr/>
        </p:nvGrpSpPr>
        <p:grpSpPr>
          <a:xfrm>
            <a:off x="3958244" y="1273444"/>
            <a:ext cx="864000" cy="1080000"/>
            <a:chOff x="5092703" y="3392038"/>
            <a:chExt cx="1161155" cy="1440000"/>
          </a:xfrm>
        </p:grpSpPr>
        <p:pic>
          <p:nvPicPr>
            <p:cNvPr id="2" name="1 Imagen"/>
            <p:cNvPicPr>
              <a:picLocks noChangeAspect="1"/>
            </p:cNvPicPr>
            <p:nvPr/>
          </p:nvPicPr>
          <p:blipFill rotWithShape="1">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l="19191" t="4498" r="18809" b="18613"/>
            <a:stretch/>
          </p:blipFill>
          <p:spPr>
            <a:xfrm>
              <a:off x="5092703" y="3392038"/>
              <a:ext cx="1161155" cy="1440000"/>
            </a:xfrm>
            <a:prstGeom prst="rect">
              <a:avLst/>
            </a:prstGeom>
          </p:spPr>
        </p:pic>
        <p:pic>
          <p:nvPicPr>
            <p:cNvPr id="7" name="6 Imagen"/>
            <p:cNvPicPr>
              <a:picLocks noChangeAspect="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l="14780" t="13325" r="14775" b="27503"/>
            <a:stretch/>
          </p:blipFill>
          <p:spPr>
            <a:xfrm>
              <a:off x="5439569" y="3915726"/>
              <a:ext cx="467421" cy="392624"/>
            </a:xfrm>
            <a:prstGeom prst="rect">
              <a:avLst/>
            </a:prstGeom>
          </p:spPr>
        </p:pic>
      </p:grpSp>
      <p:grpSp>
        <p:nvGrpSpPr>
          <p:cNvPr id="22" name="21 Grupo"/>
          <p:cNvGrpSpPr/>
          <p:nvPr/>
        </p:nvGrpSpPr>
        <p:grpSpPr>
          <a:xfrm>
            <a:off x="7718705" y="1273444"/>
            <a:ext cx="864000" cy="1080000"/>
            <a:chOff x="5796136" y="1418152"/>
            <a:chExt cx="1161155" cy="1440000"/>
          </a:xfrm>
        </p:grpSpPr>
        <p:pic>
          <p:nvPicPr>
            <p:cNvPr id="16" name="15 Imagen"/>
            <p:cNvPicPr>
              <a:picLocks noChangeAspect="1"/>
            </p:cNvPicPr>
            <p:nvPr/>
          </p:nvPicPr>
          <p:blipFill rotWithShape="1">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l="19191" t="4498" r="18809" b="18613"/>
            <a:stretch/>
          </p:blipFill>
          <p:spPr>
            <a:xfrm>
              <a:off x="5796136" y="1418152"/>
              <a:ext cx="1161155" cy="1440000"/>
            </a:xfrm>
            <a:prstGeom prst="rect">
              <a:avLst/>
            </a:prstGeom>
          </p:spPr>
        </p:pic>
        <p:pic>
          <p:nvPicPr>
            <p:cNvPr id="19" name="18 Imagen"/>
            <p:cNvPicPr>
              <a:picLocks noChangeAspect="1"/>
            </p:cNvPicPr>
            <p:nvPr/>
          </p:nvPicPr>
          <p:blipFill rotWithShape="1">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l="8000" t="2667" r="6666" b="16444"/>
            <a:stretch/>
          </p:blipFill>
          <p:spPr>
            <a:xfrm>
              <a:off x="6156177" y="1930134"/>
              <a:ext cx="432048" cy="409546"/>
            </a:xfrm>
            <a:prstGeom prst="rect">
              <a:avLst/>
            </a:prstGeom>
          </p:spPr>
        </p:pic>
      </p:grpSp>
      <p:grpSp>
        <p:nvGrpSpPr>
          <p:cNvPr id="21" name="20 Grupo"/>
          <p:cNvGrpSpPr/>
          <p:nvPr/>
        </p:nvGrpSpPr>
        <p:grpSpPr>
          <a:xfrm>
            <a:off x="5833924" y="1268099"/>
            <a:ext cx="864000" cy="1080000"/>
            <a:chOff x="7740352" y="2240912"/>
            <a:chExt cx="1161155" cy="1440000"/>
          </a:xfrm>
        </p:grpSpPr>
        <p:pic>
          <p:nvPicPr>
            <p:cNvPr id="18" name="17 Imagen"/>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19191" t="4498" r="18809" b="18613"/>
            <a:stretch/>
          </p:blipFill>
          <p:spPr>
            <a:xfrm>
              <a:off x="7740352" y="2240912"/>
              <a:ext cx="1161155" cy="1440000"/>
            </a:xfrm>
            <a:prstGeom prst="rect">
              <a:avLst/>
            </a:prstGeom>
          </p:spPr>
        </p:pic>
        <p:pic>
          <p:nvPicPr>
            <p:cNvPr id="20" name="19 Imagen"/>
            <p:cNvPicPr>
              <a:picLocks noChangeAspect="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l="7029" b="16920"/>
            <a:stretch/>
          </p:blipFill>
          <p:spPr>
            <a:xfrm>
              <a:off x="8066625" y="2713484"/>
              <a:ext cx="537823" cy="480602"/>
            </a:xfrm>
            <a:prstGeom prst="rect">
              <a:avLst/>
            </a:prstGeom>
          </p:spPr>
        </p:pic>
      </p:grpSp>
      <p:sp>
        <p:nvSpPr>
          <p:cNvPr id="26" name="25 CuadroTexto"/>
          <p:cNvSpPr txBox="1"/>
          <p:nvPr/>
        </p:nvSpPr>
        <p:spPr>
          <a:xfrm>
            <a:off x="1691680" y="2425452"/>
            <a:ext cx="1656184" cy="461665"/>
          </a:xfrm>
          <a:prstGeom prst="rect">
            <a:avLst/>
          </a:prstGeom>
          <a:noFill/>
        </p:spPr>
        <p:txBody>
          <a:bodyPr wrap="square" rtlCol="0">
            <a:spAutoFit/>
          </a:bodyPr>
          <a:lstStyle/>
          <a:p>
            <a:pPr algn="ctr"/>
            <a:r>
              <a:rPr lang="es-SV" sz="2400" dirty="0" smtClean="0">
                <a:solidFill>
                  <a:srgbClr val="000000"/>
                </a:solidFill>
                <a:latin typeface="Impact" panose="020B0806030902050204" pitchFamily="34" charset="0"/>
              </a:rPr>
              <a:t>Maíz</a:t>
            </a:r>
            <a:endParaRPr lang="es-SV" sz="2400" dirty="0">
              <a:solidFill>
                <a:srgbClr val="000000"/>
              </a:solidFill>
              <a:latin typeface="Impact" panose="020B0806030902050204" pitchFamily="34" charset="0"/>
            </a:endParaRPr>
          </a:p>
        </p:txBody>
      </p:sp>
      <p:sp>
        <p:nvSpPr>
          <p:cNvPr id="27" name="26 CuadroTexto"/>
          <p:cNvSpPr txBox="1"/>
          <p:nvPr/>
        </p:nvSpPr>
        <p:spPr>
          <a:xfrm>
            <a:off x="3499799" y="2444616"/>
            <a:ext cx="1792281" cy="461665"/>
          </a:xfrm>
          <a:prstGeom prst="rect">
            <a:avLst/>
          </a:prstGeom>
          <a:noFill/>
        </p:spPr>
        <p:txBody>
          <a:bodyPr wrap="square" rtlCol="0">
            <a:spAutoFit/>
          </a:bodyPr>
          <a:lstStyle/>
          <a:p>
            <a:pPr algn="ctr"/>
            <a:r>
              <a:rPr lang="es-SV" sz="2400" dirty="0" smtClean="0">
                <a:solidFill>
                  <a:srgbClr val="000000"/>
                </a:solidFill>
                <a:latin typeface="Impact" panose="020B0806030902050204" pitchFamily="34" charset="0"/>
              </a:rPr>
              <a:t>Frijol</a:t>
            </a:r>
            <a:endParaRPr lang="es-SV" sz="2400" dirty="0">
              <a:solidFill>
                <a:srgbClr val="000000"/>
              </a:solidFill>
              <a:latin typeface="Impact" panose="020B0806030902050204" pitchFamily="34" charset="0"/>
            </a:endParaRPr>
          </a:p>
        </p:txBody>
      </p:sp>
      <p:sp>
        <p:nvSpPr>
          <p:cNvPr id="28" name="27 CuadroTexto"/>
          <p:cNvSpPr txBox="1"/>
          <p:nvPr/>
        </p:nvSpPr>
        <p:spPr>
          <a:xfrm>
            <a:off x="5436096" y="2425452"/>
            <a:ext cx="1656184" cy="461665"/>
          </a:xfrm>
          <a:prstGeom prst="rect">
            <a:avLst/>
          </a:prstGeom>
          <a:noFill/>
        </p:spPr>
        <p:txBody>
          <a:bodyPr wrap="square" rtlCol="0">
            <a:spAutoFit/>
          </a:bodyPr>
          <a:lstStyle/>
          <a:p>
            <a:pPr algn="ctr"/>
            <a:r>
              <a:rPr lang="es-SV" sz="2400" dirty="0" smtClean="0">
                <a:solidFill>
                  <a:srgbClr val="000000"/>
                </a:solidFill>
                <a:latin typeface="Impact" panose="020B0806030902050204" pitchFamily="34" charset="0"/>
              </a:rPr>
              <a:t>Arroz</a:t>
            </a:r>
            <a:endParaRPr lang="es-SV" sz="2400" dirty="0">
              <a:solidFill>
                <a:srgbClr val="000000"/>
              </a:solidFill>
              <a:latin typeface="Impact" panose="020B0806030902050204" pitchFamily="34" charset="0"/>
            </a:endParaRPr>
          </a:p>
        </p:txBody>
      </p:sp>
      <p:sp>
        <p:nvSpPr>
          <p:cNvPr id="29" name="28 CuadroTexto"/>
          <p:cNvSpPr txBox="1"/>
          <p:nvPr/>
        </p:nvSpPr>
        <p:spPr>
          <a:xfrm>
            <a:off x="7236296" y="2444616"/>
            <a:ext cx="1792281" cy="461665"/>
          </a:xfrm>
          <a:prstGeom prst="rect">
            <a:avLst/>
          </a:prstGeom>
          <a:noFill/>
        </p:spPr>
        <p:txBody>
          <a:bodyPr wrap="square" rtlCol="0">
            <a:spAutoFit/>
          </a:bodyPr>
          <a:lstStyle/>
          <a:p>
            <a:pPr algn="ctr"/>
            <a:r>
              <a:rPr lang="es-SV" sz="2400" dirty="0" smtClean="0">
                <a:solidFill>
                  <a:srgbClr val="000000"/>
                </a:solidFill>
                <a:latin typeface="Impact" panose="020B0806030902050204" pitchFamily="34" charset="0"/>
              </a:rPr>
              <a:t>Maicillo</a:t>
            </a:r>
            <a:endParaRPr lang="es-SV" sz="2400" dirty="0">
              <a:solidFill>
                <a:srgbClr val="000000"/>
              </a:solidFill>
              <a:latin typeface="Impact" panose="020B0806030902050204" pitchFamily="34" charset="0"/>
            </a:endParaRPr>
          </a:p>
        </p:txBody>
      </p:sp>
      <p:grpSp>
        <p:nvGrpSpPr>
          <p:cNvPr id="14" name="13 Grupo"/>
          <p:cNvGrpSpPr/>
          <p:nvPr/>
        </p:nvGrpSpPr>
        <p:grpSpPr>
          <a:xfrm>
            <a:off x="2082564" y="1273444"/>
            <a:ext cx="864000" cy="1080000"/>
            <a:chOff x="4499992" y="2858152"/>
            <a:chExt cx="1161155" cy="1440000"/>
          </a:xfrm>
        </p:grpSpPr>
        <p:pic>
          <p:nvPicPr>
            <p:cNvPr id="11" name="10 Imagen"/>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l="19191" t="4498" r="18809" b="18613"/>
            <a:stretch/>
          </p:blipFill>
          <p:spPr>
            <a:xfrm>
              <a:off x="4499992" y="2858152"/>
              <a:ext cx="1161155" cy="1440000"/>
            </a:xfrm>
            <a:prstGeom prst="rect">
              <a:avLst/>
            </a:prstGeom>
          </p:spPr>
        </p:pic>
        <p:pic>
          <p:nvPicPr>
            <p:cNvPr id="13" name="12 Imagen"/>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30587" t="16640" r="32933" b="30453"/>
            <a:stretch/>
          </p:blipFill>
          <p:spPr>
            <a:xfrm>
              <a:off x="4928197" y="3366500"/>
              <a:ext cx="291875" cy="423304"/>
            </a:xfrm>
            <a:prstGeom prst="rect">
              <a:avLst/>
            </a:prstGeom>
          </p:spPr>
        </p:pic>
      </p:grpSp>
      <p:sp>
        <p:nvSpPr>
          <p:cNvPr id="65" name="64 CuadroTexto"/>
          <p:cNvSpPr txBox="1"/>
          <p:nvPr/>
        </p:nvSpPr>
        <p:spPr>
          <a:xfrm>
            <a:off x="1691680" y="3793604"/>
            <a:ext cx="1656184" cy="400110"/>
          </a:xfrm>
          <a:prstGeom prst="rect">
            <a:avLst/>
          </a:prstGeom>
          <a:noFill/>
        </p:spPr>
        <p:txBody>
          <a:bodyPr wrap="square" rtlCol="0">
            <a:spAutoFit/>
          </a:bodyPr>
          <a:lstStyle/>
          <a:p>
            <a:pPr algn="ctr"/>
            <a:r>
              <a:rPr lang="es-SV" sz="2000" dirty="0" smtClean="0">
                <a:latin typeface="Impact" panose="020B0806030902050204" pitchFamily="34" charset="0"/>
              </a:rPr>
              <a:t>56,532</a:t>
            </a:r>
            <a:endParaRPr lang="es-SV" sz="2000" dirty="0">
              <a:latin typeface="Impact" panose="020B0806030902050204" pitchFamily="34" charset="0"/>
            </a:endParaRPr>
          </a:p>
        </p:txBody>
      </p:sp>
      <p:sp>
        <p:nvSpPr>
          <p:cNvPr id="66" name="65 CuadroTexto"/>
          <p:cNvSpPr txBox="1"/>
          <p:nvPr/>
        </p:nvSpPr>
        <p:spPr>
          <a:xfrm>
            <a:off x="1691680" y="4077287"/>
            <a:ext cx="1656184" cy="276999"/>
          </a:xfrm>
          <a:prstGeom prst="rect">
            <a:avLst/>
          </a:prstGeom>
          <a:noFill/>
        </p:spPr>
        <p:txBody>
          <a:bodyPr wrap="square" rtlCol="0">
            <a:spAutoFit/>
          </a:bodyPr>
          <a:lstStyle/>
          <a:p>
            <a:pPr algn="ctr"/>
            <a:r>
              <a:rPr lang="es-SV" sz="1200" dirty="0" smtClean="0">
                <a:solidFill>
                  <a:schemeClr val="tx2"/>
                </a:solidFill>
                <a:latin typeface="Impact" panose="020B0806030902050204" pitchFamily="34" charset="0"/>
              </a:rPr>
              <a:t>Préstamos (85.7%) </a:t>
            </a:r>
            <a:endParaRPr lang="es-SV" sz="1200" dirty="0">
              <a:solidFill>
                <a:schemeClr val="tx2"/>
              </a:solidFill>
              <a:latin typeface="Impact" panose="020B0806030902050204" pitchFamily="34" charset="0"/>
            </a:endParaRPr>
          </a:p>
        </p:txBody>
      </p:sp>
      <p:sp>
        <p:nvSpPr>
          <p:cNvPr id="67" name="66 CuadroTexto"/>
          <p:cNvSpPr txBox="1"/>
          <p:nvPr/>
        </p:nvSpPr>
        <p:spPr>
          <a:xfrm>
            <a:off x="1691680" y="4441676"/>
            <a:ext cx="1656184" cy="400110"/>
          </a:xfrm>
          <a:prstGeom prst="rect">
            <a:avLst/>
          </a:prstGeom>
          <a:noFill/>
        </p:spPr>
        <p:txBody>
          <a:bodyPr wrap="square" rtlCol="0">
            <a:spAutoFit/>
          </a:bodyPr>
          <a:lstStyle/>
          <a:p>
            <a:pPr algn="ctr"/>
            <a:r>
              <a:rPr lang="es-SV" sz="2000" dirty="0" smtClean="0">
                <a:latin typeface="Impact" panose="020B0806030902050204" pitchFamily="34" charset="0"/>
              </a:rPr>
              <a:t>$88.5</a:t>
            </a:r>
            <a:endParaRPr lang="es-SV" sz="2000" dirty="0">
              <a:latin typeface="Impact" panose="020B0806030902050204" pitchFamily="34" charset="0"/>
            </a:endParaRPr>
          </a:p>
        </p:txBody>
      </p:sp>
      <p:sp>
        <p:nvSpPr>
          <p:cNvPr id="68" name="67 CuadroTexto"/>
          <p:cNvSpPr txBox="1"/>
          <p:nvPr/>
        </p:nvSpPr>
        <p:spPr>
          <a:xfrm>
            <a:off x="1691680" y="4713408"/>
            <a:ext cx="1656184" cy="276999"/>
          </a:xfrm>
          <a:prstGeom prst="rect">
            <a:avLst/>
          </a:prstGeom>
          <a:noFill/>
        </p:spPr>
        <p:txBody>
          <a:bodyPr wrap="square" rtlCol="0">
            <a:spAutoFit/>
          </a:bodyPr>
          <a:lstStyle/>
          <a:p>
            <a:pPr algn="ctr"/>
            <a:r>
              <a:rPr lang="es-SV" sz="1200" dirty="0" smtClean="0">
                <a:solidFill>
                  <a:schemeClr val="tx2"/>
                </a:solidFill>
                <a:latin typeface="Impact" panose="020B0806030902050204" pitchFamily="34" charset="0"/>
              </a:rPr>
              <a:t>Millones (78.3%)</a:t>
            </a:r>
            <a:endParaRPr lang="es-SV" sz="1200" dirty="0">
              <a:solidFill>
                <a:schemeClr val="tx2"/>
              </a:solidFill>
              <a:latin typeface="Impact" panose="020B0806030902050204" pitchFamily="34" charset="0"/>
            </a:endParaRPr>
          </a:p>
        </p:txBody>
      </p:sp>
      <p:sp>
        <p:nvSpPr>
          <p:cNvPr id="71" name="70 CuadroTexto"/>
          <p:cNvSpPr txBox="1"/>
          <p:nvPr/>
        </p:nvSpPr>
        <p:spPr>
          <a:xfrm>
            <a:off x="3563888" y="3793604"/>
            <a:ext cx="1656184" cy="400110"/>
          </a:xfrm>
          <a:prstGeom prst="rect">
            <a:avLst/>
          </a:prstGeom>
          <a:noFill/>
        </p:spPr>
        <p:txBody>
          <a:bodyPr wrap="square" rtlCol="0">
            <a:spAutoFit/>
          </a:bodyPr>
          <a:lstStyle/>
          <a:p>
            <a:pPr algn="ctr"/>
            <a:r>
              <a:rPr lang="es-SV" sz="2000" dirty="0" smtClean="0">
                <a:latin typeface="Impact" panose="020B0806030902050204" pitchFamily="34" charset="0"/>
              </a:rPr>
              <a:t>4,789</a:t>
            </a:r>
            <a:endParaRPr lang="es-SV" sz="2000" dirty="0">
              <a:latin typeface="Impact" panose="020B0806030902050204" pitchFamily="34" charset="0"/>
            </a:endParaRPr>
          </a:p>
        </p:txBody>
      </p:sp>
      <p:sp>
        <p:nvSpPr>
          <p:cNvPr id="72" name="71 CuadroTexto"/>
          <p:cNvSpPr txBox="1"/>
          <p:nvPr/>
        </p:nvSpPr>
        <p:spPr>
          <a:xfrm>
            <a:off x="3563888" y="4077287"/>
            <a:ext cx="1656184" cy="276999"/>
          </a:xfrm>
          <a:prstGeom prst="rect">
            <a:avLst/>
          </a:prstGeom>
          <a:noFill/>
        </p:spPr>
        <p:txBody>
          <a:bodyPr wrap="square" rtlCol="0">
            <a:spAutoFit/>
          </a:bodyPr>
          <a:lstStyle/>
          <a:p>
            <a:pPr algn="ctr"/>
            <a:r>
              <a:rPr lang="es-SV" sz="1200" dirty="0" smtClean="0">
                <a:solidFill>
                  <a:schemeClr val="tx2"/>
                </a:solidFill>
                <a:latin typeface="Impact" panose="020B0806030902050204" pitchFamily="34" charset="0"/>
              </a:rPr>
              <a:t>Préstamos (7.4%) </a:t>
            </a:r>
            <a:endParaRPr lang="es-SV" sz="1200" dirty="0">
              <a:solidFill>
                <a:schemeClr val="tx2"/>
              </a:solidFill>
              <a:latin typeface="Impact" panose="020B0806030902050204" pitchFamily="34" charset="0"/>
            </a:endParaRPr>
          </a:p>
        </p:txBody>
      </p:sp>
      <p:sp>
        <p:nvSpPr>
          <p:cNvPr id="73" name="72 CuadroTexto"/>
          <p:cNvSpPr txBox="1"/>
          <p:nvPr/>
        </p:nvSpPr>
        <p:spPr>
          <a:xfrm>
            <a:off x="3563888" y="4441676"/>
            <a:ext cx="1656184" cy="400110"/>
          </a:xfrm>
          <a:prstGeom prst="rect">
            <a:avLst/>
          </a:prstGeom>
          <a:noFill/>
        </p:spPr>
        <p:txBody>
          <a:bodyPr wrap="square" rtlCol="0">
            <a:spAutoFit/>
          </a:bodyPr>
          <a:lstStyle/>
          <a:p>
            <a:pPr algn="ctr"/>
            <a:r>
              <a:rPr lang="es-SV" sz="2000" dirty="0" smtClean="0">
                <a:latin typeface="Impact" panose="020B0806030902050204" pitchFamily="34" charset="0"/>
              </a:rPr>
              <a:t>$6.6</a:t>
            </a:r>
            <a:endParaRPr lang="es-SV" sz="2000" dirty="0">
              <a:latin typeface="Impact" panose="020B0806030902050204" pitchFamily="34" charset="0"/>
            </a:endParaRPr>
          </a:p>
        </p:txBody>
      </p:sp>
      <p:sp>
        <p:nvSpPr>
          <p:cNvPr id="74" name="73 CuadroTexto"/>
          <p:cNvSpPr txBox="1"/>
          <p:nvPr/>
        </p:nvSpPr>
        <p:spPr>
          <a:xfrm>
            <a:off x="3563888" y="4713408"/>
            <a:ext cx="1656184" cy="276999"/>
          </a:xfrm>
          <a:prstGeom prst="rect">
            <a:avLst/>
          </a:prstGeom>
          <a:noFill/>
        </p:spPr>
        <p:txBody>
          <a:bodyPr wrap="square" rtlCol="0">
            <a:spAutoFit/>
          </a:bodyPr>
          <a:lstStyle/>
          <a:p>
            <a:pPr algn="ctr"/>
            <a:r>
              <a:rPr lang="es-SV" sz="1200" dirty="0" smtClean="0">
                <a:solidFill>
                  <a:schemeClr val="tx2"/>
                </a:solidFill>
                <a:latin typeface="Impact" panose="020B0806030902050204" pitchFamily="34" charset="0"/>
              </a:rPr>
              <a:t>Millones (5.8%)</a:t>
            </a:r>
            <a:endParaRPr lang="es-SV" sz="1200" dirty="0">
              <a:solidFill>
                <a:schemeClr val="tx2"/>
              </a:solidFill>
              <a:latin typeface="Impact" panose="020B0806030902050204" pitchFamily="34" charset="0"/>
            </a:endParaRPr>
          </a:p>
        </p:txBody>
      </p:sp>
      <p:sp>
        <p:nvSpPr>
          <p:cNvPr id="77" name="76 CuadroTexto"/>
          <p:cNvSpPr txBox="1"/>
          <p:nvPr/>
        </p:nvSpPr>
        <p:spPr>
          <a:xfrm>
            <a:off x="5436096" y="3798547"/>
            <a:ext cx="1656184" cy="400110"/>
          </a:xfrm>
          <a:prstGeom prst="rect">
            <a:avLst/>
          </a:prstGeom>
          <a:noFill/>
        </p:spPr>
        <p:txBody>
          <a:bodyPr wrap="square" rtlCol="0">
            <a:spAutoFit/>
          </a:bodyPr>
          <a:lstStyle/>
          <a:p>
            <a:pPr algn="ctr"/>
            <a:r>
              <a:rPr lang="es-SV" sz="2000" dirty="0" smtClean="0">
                <a:latin typeface="Impact" panose="020B0806030902050204" pitchFamily="34" charset="0"/>
              </a:rPr>
              <a:t>1,849</a:t>
            </a:r>
            <a:endParaRPr lang="es-SV" sz="2000" dirty="0">
              <a:latin typeface="Impact" panose="020B0806030902050204" pitchFamily="34" charset="0"/>
            </a:endParaRPr>
          </a:p>
        </p:txBody>
      </p:sp>
      <p:sp>
        <p:nvSpPr>
          <p:cNvPr id="78" name="77 CuadroTexto"/>
          <p:cNvSpPr txBox="1"/>
          <p:nvPr/>
        </p:nvSpPr>
        <p:spPr>
          <a:xfrm>
            <a:off x="5436096" y="4082230"/>
            <a:ext cx="1656184" cy="276999"/>
          </a:xfrm>
          <a:prstGeom prst="rect">
            <a:avLst/>
          </a:prstGeom>
          <a:noFill/>
        </p:spPr>
        <p:txBody>
          <a:bodyPr wrap="square" rtlCol="0">
            <a:spAutoFit/>
          </a:bodyPr>
          <a:lstStyle/>
          <a:p>
            <a:pPr algn="ctr"/>
            <a:r>
              <a:rPr lang="es-SV" sz="1200" dirty="0" smtClean="0">
                <a:solidFill>
                  <a:schemeClr val="tx2"/>
                </a:solidFill>
                <a:latin typeface="Impact" panose="020B0806030902050204" pitchFamily="34" charset="0"/>
              </a:rPr>
              <a:t>Préstamos  (2.8%) </a:t>
            </a:r>
            <a:endParaRPr lang="es-SV" sz="1200" dirty="0">
              <a:solidFill>
                <a:schemeClr val="tx2"/>
              </a:solidFill>
              <a:latin typeface="Impact" panose="020B0806030902050204" pitchFamily="34" charset="0"/>
            </a:endParaRPr>
          </a:p>
        </p:txBody>
      </p:sp>
      <p:sp>
        <p:nvSpPr>
          <p:cNvPr id="79" name="78 CuadroTexto"/>
          <p:cNvSpPr txBox="1"/>
          <p:nvPr/>
        </p:nvSpPr>
        <p:spPr>
          <a:xfrm>
            <a:off x="5436096" y="4446619"/>
            <a:ext cx="1656184" cy="400110"/>
          </a:xfrm>
          <a:prstGeom prst="rect">
            <a:avLst/>
          </a:prstGeom>
          <a:noFill/>
        </p:spPr>
        <p:txBody>
          <a:bodyPr wrap="square" rtlCol="0">
            <a:spAutoFit/>
          </a:bodyPr>
          <a:lstStyle/>
          <a:p>
            <a:pPr algn="ctr"/>
            <a:r>
              <a:rPr lang="es-SV" sz="2000" dirty="0" smtClean="0">
                <a:latin typeface="Impact" panose="020B0806030902050204" pitchFamily="34" charset="0"/>
              </a:rPr>
              <a:t>$12.9</a:t>
            </a:r>
            <a:endParaRPr lang="es-SV" sz="2000" dirty="0">
              <a:latin typeface="Impact" panose="020B0806030902050204" pitchFamily="34" charset="0"/>
            </a:endParaRPr>
          </a:p>
        </p:txBody>
      </p:sp>
      <p:sp>
        <p:nvSpPr>
          <p:cNvPr id="80" name="79 CuadroTexto"/>
          <p:cNvSpPr txBox="1"/>
          <p:nvPr/>
        </p:nvSpPr>
        <p:spPr>
          <a:xfrm>
            <a:off x="5436096" y="4718351"/>
            <a:ext cx="1656184" cy="276999"/>
          </a:xfrm>
          <a:prstGeom prst="rect">
            <a:avLst/>
          </a:prstGeom>
          <a:noFill/>
        </p:spPr>
        <p:txBody>
          <a:bodyPr wrap="square" rtlCol="0">
            <a:spAutoFit/>
          </a:bodyPr>
          <a:lstStyle/>
          <a:p>
            <a:pPr algn="ctr"/>
            <a:r>
              <a:rPr lang="es-SV" sz="1200" dirty="0" smtClean="0">
                <a:solidFill>
                  <a:schemeClr val="tx2"/>
                </a:solidFill>
                <a:latin typeface="Impact" panose="020B0806030902050204" pitchFamily="34" charset="0"/>
              </a:rPr>
              <a:t>Millones (11.4%)</a:t>
            </a:r>
            <a:endParaRPr lang="es-SV" sz="1200" dirty="0">
              <a:solidFill>
                <a:schemeClr val="tx2"/>
              </a:solidFill>
              <a:latin typeface="Impact" panose="020B0806030902050204" pitchFamily="34" charset="0"/>
            </a:endParaRPr>
          </a:p>
        </p:txBody>
      </p:sp>
      <p:sp>
        <p:nvSpPr>
          <p:cNvPr id="83" name="82 CuadroTexto"/>
          <p:cNvSpPr txBox="1"/>
          <p:nvPr/>
        </p:nvSpPr>
        <p:spPr>
          <a:xfrm>
            <a:off x="7308304" y="3798547"/>
            <a:ext cx="1656184" cy="400110"/>
          </a:xfrm>
          <a:prstGeom prst="rect">
            <a:avLst/>
          </a:prstGeom>
          <a:noFill/>
        </p:spPr>
        <p:txBody>
          <a:bodyPr wrap="square" rtlCol="0">
            <a:spAutoFit/>
          </a:bodyPr>
          <a:lstStyle/>
          <a:p>
            <a:pPr algn="ctr"/>
            <a:r>
              <a:rPr lang="es-SV" sz="2000" dirty="0" smtClean="0">
                <a:latin typeface="Impact" panose="020B0806030902050204" pitchFamily="34" charset="0"/>
              </a:rPr>
              <a:t>2,736</a:t>
            </a:r>
            <a:endParaRPr lang="es-SV" sz="2000" dirty="0">
              <a:latin typeface="Impact" panose="020B0806030902050204" pitchFamily="34" charset="0"/>
            </a:endParaRPr>
          </a:p>
        </p:txBody>
      </p:sp>
      <p:sp>
        <p:nvSpPr>
          <p:cNvPr id="84" name="83 CuadroTexto"/>
          <p:cNvSpPr txBox="1"/>
          <p:nvPr/>
        </p:nvSpPr>
        <p:spPr>
          <a:xfrm>
            <a:off x="7308304" y="4082230"/>
            <a:ext cx="1656184" cy="276999"/>
          </a:xfrm>
          <a:prstGeom prst="rect">
            <a:avLst/>
          </a:prstGeom>
          <a:noFill/>
        </p:spPr>
        <p:txBody>
          <a:bodyPr wrap="square" rtlCol="0">
            <a:spAutoFit/>
          </a:bodyPr>
          <a:lstStyle/>
          <a:p>
            <a:pPr algn="ctr"/>
            <a:r>
              <a:rPr lang="es-SV" sz="1200" dirty="0" smtClean="0">
                <a:solidFill>
                  <a:schemeClr val="tx2"/>
                </a:solidFill>
                <a:latin typeface="Impact" panose="020B0806030902050204" pitchFamily="34" charset="0"/>
              </a:rPr>
              <a:t>Préstamos (4,1%)</a:t>
            </a:r>
            <a:endParaRPr lang="es-SV" sz="1200" dirty="0">
              <a:solidFill>
                <a:schemeClr val="tx2"/>
              </a:solidFill>
              <a:latin typeface="Impact" panose="020B0806030902050204" pitchFamily="34" charset="0"/>
            </a:endParaRPr>
          </a:p>
        </p:txBody>
      </p:sp>
      <p:sp>
        <p:nvSpPr>
          <p:cNvPr id="85" name="84 CuadroTexto"/>
          <p:cNvSpPr txBox="1"/>
          <p:nvPr/>
        </p:nvSpPr>
        <p:spPr>
          <a:xfrm>
            <a:off x="7308304" y="4369668"/>
            <a:ext cx="1656184" cy="400110"/>
          </a:xfrm>
          <a:prstGeom prst="rect">
            <a:avLst/>
          </a:prstGeom>
          <a:noFill/>
        </p:spPr>
        <p:txBody>
          <a:bodyPr wrap="square" rtlCol="0">
            <a:spAutoFit/>
          </a:bodyPr>
          <a:lstStyle/>
          <a:p>
            <a:pPr algn="ctr"/>
            <a:r>
              <a:rPr lang="es-SV" sz="2000" dirty="0" smtClean="0">
                <a:latin typeface="Impact" panose="020B0806030902050204" pitchFamily="34" charset="0"/>
              </a:rPr>
              <a:t>$5.0</a:t>
            </a:r>
            <a:endParaRPr lang="es-SV" sz="2000" dirty="0">
              <a:latin typeface="Impact" panose="020B0806030902050204" pitchFamily="34" charset="0"/>
            </a:endParaRPr>
          </a:p>
        </p:txBody>
      </p:sp>
      <p:sp>
        <p:nvSpPr>
          <p:cNvPr id="86" name="85 CuadroTexto"/>
          <p:cNvSpPr txBox="1"/>
          <p:nvPr/>
        </p:nvSpPr>
        <p:spPr>
          <a:xfrm>
            <a:off x="7308304" y="4641400"/>
            <a:ext cx="1656184" cy="276999"/>
          </a:xfrm>
          <a:prstGeom prst="rect">
            <a:avLst/>
          </a:prstGeom>
          <a:noFill/>
        </p:spPr>
        <p:txBody>
          <a:bodyPr wrap="square" rtlCol="0">
            <a:spAutoFit/>
          </a:bodyPr>
          <a:lstStyle/>
          <a:p>
            <a:pPr algn="ctr"/>
            <a:r>
              <a:rPr lang="es-SV" sz="1200" dirty="0" smtClean="0">
                <a:solidFill>
                  <a:schemeClr val="tx2"/>
                </a:solidFill>
                <a:latin typeface="Impact" panose="020B0806030902050204" pitchFamily="34" charset="0"/>
              </a:rPr>
              <a:t>Millones (4.4%)</a:t>
            </a:r>
            <a:endParaRPr lang="es-SV" sz="1200" dirty="0">
              <a:solidFill>
                <a:schemeClr val="tx2"/>
              </a:solidFill>
              <a:latin typeface="Impact" panose="020B0806030902050204" pitchFamily="34" charset="0"/>
            </a:endParaRPr>
          </a:p>
        </p:txBody>
      </p:sp>
      <p:sp>
        <p:nvSpPr>
          <p:cNvPr id="48" name="47 CuadroTexto"/>
          <p:cNvSpPr txBox="1"/>
          <p:nvPr/>
        </p:nvSpPr>
        <p:spPr>
          <a:xfrm>
            <a:off x="1691680" y="5017740"/>
            <a:ext cx="1656184" cy="400110"/>
          </a:xfrm>
          <a:prstGeom prst="rect">
            <a:avLst/>
          </a:prstGeom>
          <a:noFill/>
        </p:spPr>
        <p:txBody>
          <a:bodyPr wrap="square" rtlCol="0">
            <a:spAutoFit/>
          </a:bodyPr>
          <a:lstStyle/>
          <a:p>
            <a:pPr algn="ctr"/>
            <a:r>
              <a:rPr lang="es-SV" sz="2000" dirty="0">
                <a:latin typeface="Impact" panose="020B0806030902050204" pitchFamily="34" charset="0"/>
              </a:rPr>
              <a:t>1</a:t>
            </a:r>
            <a:r>
              <a:rPr lang="es-SV" sz="2000" dirty="0" smtClean="0">
                <a:latin typeface="Impact" panose="020B0806030902050204" pitchFamily="34" charset="0"/>
              </a:rPr>
              <a:t>%</a:t>
            </a:r>
          </a:p>
        </p:txBody>
      </p:sp>
      <p:sp>
        <p:nvSpPr>
          <p:cNvPr id="49" name="48 CuadroTexto"/>
          <p:cNvSpPr txBox="1"/>
          <p:nvPr/>
        </p:nvSpPr>
        <p:spPr>
          <a:xfrm>
            <a:off x="1691680" y="5276155"/>
            <a:ext cx="1656184" cy="461665"/>
          </a:xfrm>
          <a:prstGeom prst="rect">
            <a:avLst/>
          </a:prstGeom>
          <a:noFill/>
        </p:spPr>
        <p:txBody>
          <a:bodyPr wrap="square" rtlCol="0">
            <a:spAutoFit/>
          </a:bodyPr>
          <a:lstStyle/>
          <a:p>
            <a:pPr algn="ctr"/>
            <a:r>
              <a:rPr lang="es-SV" sz="1200" dirty="0" smtClean="0">
                <a:solidFill>
                  <a:schemeClr val="tx2"/>
                </a:solidFill>
                <a:latin typeface="Impact" panose="020B0806030902050204" pitchFamily="34" charset="0"/>
              </a:rPr>
              <a:t>Crecimiento promedio anual</a:t>
            </a:r>
            <a:endParaRPr lang="es-SV" sz="1200" dirty="0">
              <a:solidFill>
                <a:schemeClr val="tx2"/>
              </a:solidFill>
              <a:latin typeface="Impact" panose="020B0806030902050204" pitchFamily="34" charset="0"/>
            </a:endParaRPr>
          </a:p>
        </p:txBody>
      </p:sp>
      <p:sp>
        <p:nvSpPr>
          <p:cNvPr id="50" name="49 CuadroTexto"/>
          <p:cNvSpPr txBox="1"/>
          <p:nvPr/>
        </p:nvSpPr>
        <p:spPr>
          <a:xfrm>
            <a:off x="3563888" y="5017740"/>
            <a:ext cx="1656184" cy="400110"/>
          </a:xfrm>
          <a:prstGeom prst="rect">
            <a:avLst/>
          </a:prstGeom>
          <a:noFill/>
        </p:spPr>
        <p:txBody>
          <a:bodyPr wrap="square" rtlCol="0">
            <a:spAutoFit/>
          </a:bodyPr>
          <a:lstStyle/>
          <a:p>
            <a:pPr algn="ctr"/>
            <a:r>
              <a:rPr lang="es-SV" sz="2000" dirty="0" smtClean="0">
                <a:latin typeface="Impact" panose="020B0806030902050204" pitchFamily="34" charset="0"/>
              </a:rPr>
              <a:t>-4%</a:t>
            </a:r>
          </a:p>
        </p:txBody>
      </p:sp>
      <p:sp>
        <p:nvSpPr>
          <p:cNvPr id="51" name="50 CuadroTexto"/>
          <p:cNvSpPr txBox="1"/>
          <p:nvPr/>
        </p:nvSpPr>
        <p:spPr>
          <a:xfrm>
            <a:off x="3563888" y="5276155"/>
            <a:ext cx="1656184" cy="461665"/>
          </a:xfrm>
          <a:prstGeom prst="rect">
            <a:avLst/>
          </a:prstGeom>
          <a:noFill/>
        </p:spPr>
        <p:txBody>
          <a:bodyPr wrap="square" rtlCol="0">
            <a:spAutoFit/>
          </a:bodyPr>
          <a:lstStyle/>
          <a:p>
            <a:pPr algn="ctr"/>
            <a:r>
              <a:rPr lang="es-SV" sz="1200" dirty="0" smtClean="0">
                <a:solidFill>
                  <a:schemeClr val="tx2"/>
                </a:solidFill>
                <a:latin typeface="Impact" panose="020B0806030902050204" pitchFamily="34" charset="0"/>
              </a:rPr>
              <a:t>Decrecimiento promedio anual</a:t>
            </a:r>
            <a:endParaRPr lang="es-SV" sz="1200" dirty="0">
              <a:solidFill>
                <a:schemeClr val="tx2"/>
              </a:solidFill>
              <a:latin typeface="Impact" panose="020B0806030902050204" pitchFamily="34" charset="0"/>
            </a:endParaRPr>
          </a:p>
        </p:txBody>
      </p:sp>
      <p:sp>
        <p:nvSpPr>
          <p:cNvPr id="52" name="51 CuadroTexto"/>
          <p:cNvSpPr txBox="1"/>
          <p:nvPr/>
        </p:nvSpPr>
        <p:spPr>
          <a:xfrm>
            <a:off x="5436096" y="5017740"/>
            <a:ext cx="1656184" cy="400110"/>
          </a:xfrm>
          <a:prstGeom prst="rect">
            <a:avLst/>
          </a:prstGeom>
          <a:noFill/>
        </p:spPr>
        <p:txBody>
          <a:bodyPr wrap="square" rtlCol="0">
            <a:spAutoFit/>
          </a:bodyPr>
          <a:lstStyle/>
          <a:p>
            <a:pPr algn="ctr"/>
            <a:r>
              <a:rPr lang="es-SV" sz="2000" dirty="0">
                <a:latin typeface="Impact" panose="020B0806030902050204" pitchFamily="34" charset="0"/>
              </a:rPr>
              <a:t>4</a:t>
            </a:r>
            <a:r>
              <a:rPr lang="es-SV" sz="2000" dirty="0" smtClean="0">
                <a:latin typeface="Impact" panose="020B0806030902050204" pitchFamily="34" charset="0"/>
              </a:rPr>
              <a:t>%</a:t>
            </a:r>
          </a:p>
        </p:txBody>
      </p:sp>
      <p:sp>
        <p:nvSpPr>
          <p:cNvPr id="53" name="52 CuadroTexto"/>
          <p:cNvSpPr txBox="1"/>
          <p:nvPr/>
        </p:nvSpPr>
        <p:spPr>
          <a:xfrm>
            <a:off x="5436096" y="5276155"/>
            <a:ext cx="1656184" cy="461665"/>
          </a:xfrm>
          <a:prstGeom prst="rect">
            <a:avLst/>
          </a:prstGeom>
          <a:noFill/>
        </p:spPr>
        <p:txBody>
          <a:bodyPr wrap="square" rtlCol="0">
            <a:spAutoFit/>
          </a:bodyPr>
          <a:lstStyle/>
          <a:p>
            <a:pPr algn="ctr"/>
            <a:r>
              <a:rPr lang="es-SV" sz="1200" dirty="0" smtClean="0">
                <a:solidFill>
                  <a:schemeClr val="tx2"/>
                </a:solidFill>
                <a:latin typeface="Impact" panose="020B0806030902050204" pitchFamily="34" charset="0"/>
              </a:rPr>
              <a:t>Crecimiento promedio anual</a:t>
            </a:r>
            <a:endParaRPr lang="es-SV" sz="1200" dirty="0">
              <a:solidFill>
                <a:schemeClr val="tx2"/>
              </a:solidFill>
              <a:latin typeface="Impact" panose="020B0806030902050204" pitchFamily="34" charset="0"/>
            </a:endParaRPr>
          </a:p>
        </p:txBody>
      </p:sp>
      <p:sp>
        <p:nvSpPr>
          <p:cNvPr id="54" name="53 CuadroTexto"/>
          <p:cNvSpPr txBox="1"/>
          <p:nvPr/>
        </p:nvSpPr>
        <p:spPr>
          <a:xfrm>
            <a:off x="7308304" y="4945732"/>
            <a:ext cx="1656184" cy="400110"/>
          </a:xfrm>
          <a:prstGeom prst="rect">
            <a:avLst/>
          </a:prstGeom>
          <a:noFill/>
        </p:spPr>
        <p:txBody>
          <a:bodyPr wrap="square" rtlCol="0">
            <a:spAutoFit/>
          </a:bodyPr>
          <a:lstStyle/>
          <a:p>
            <a:pPr algn="ctr"/>
            <a:r>
              <a:rPr lang="es-SV" sz="2000" dirty="0" smtClean="0">
                <a:latin typeface="Impact" panose="020B0806030902050204" pitchFamily="34" charset="0"/>
              </a:rPr>
              <a:t>20%</a:t>
            </a:r>
          </a:p>
        </p:txBody>
      </p:sp>
      <p:sp>
        <p:nvSpPr>
          <p:cNvPr id="55" name="54 CuadroTexto"/>
          <p:cNvSpPr txBox="1"/>
          <p:nvPr/>
        </p:nvSpPr>
        <p:spPr>
          <a:xfrm>
            <a:off x="7308304" y="5276155"/>
            <a:ext cx="1656184" cy="461665"/>
          </a:xfrm>
          <a:prstGeom prst="rect">
            <a:avLst/>
          </a:prstGeom>
          <a:noFill/>
        </p:spPr>
        <p:txBody>
          <a:bodyPr wrap="square" rtlCol="0">
            <a:spAutoFit/>
          </a:bodyPr>
          <a:lstStyle/>
          <a:p>
            <a:pPr algn="ctr"/>
            <a:r>
              <a:rPr lang="es-SV" sz="1200" dirty="0" smtClean="0">
                <a:solidFill>
                  <a:schemeClr val="tx2"/>
                </a:solidFill>
                <a:latin typeface="Impact" panose="020B0806030902050204" pitchFamily="34" charset="0"/>
              </a:rPr>
              <a:t>Crecimiento promedio anual</a:t>
            </a:r>
            <a:endParaRPr lang="es-SV" sz="1200" dirty="0">
              <a:solidFill>
                <a:schemeClr val="tx2"/>
              </a:solidFill>
              <a:latin typeface="Impact" panose="020B0806030902050204" pitchFamily="34" charset="0"/>
            </a:endParaRPr>
          </a:p>
        </p:txBody>
      </p:sp>
      <p:graphicFrame>
        <p:nvGraphicFramePr>
          <p:cNvPr id="57" name="56 Gráfico"/>
          <p:cNvGraphicFramePr/>
          <p:nvPr>
            <p:extLst>
              <p:ext uri="{D42A27DB-BD31-4B8C-83A1-F6EECF244321}">
                <p14:modId xmlns:p14="http://schemas.microsoft.com/office/powerpoint/2010/main" val="1268048095"/>
              </p:ext>
            </p:extLst>
          </p:nvPr>
        </p:nvGraphicFramePr>
        <p:xfrm>
          <a:off x="1681684" y="2984470"/>
          <a:ext cx="1656184" cy="89162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8" name="57 Gráfico"/>
          <p:cNvGraphicFramePr/>
          <p:nvPr>
            <p:extLst>
              <p:ext uri="{D42A27DB-BD31-4B8C-83A1-F6EECF244321}">
                <p14:modId xmlns:p14="http://schemas.microsoft.com/office/powerpoint/2010/main" val="352260481"/>
              </p:ext>
            </p:extLst>
          </p:nvPr>
        </p:nvGraphicFramePr>
        <p:xfrm>
          <a:off x="3562151" y="2984470"/>
          <a:ext cx="1656184" cy="891623"/>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4" name="63 Gráfico"/>
          <p:cNvGraphicFramePr/>
          <p:nvPr>
            <p:extLst>
              <p:ext uri="{D42A27DB-BD31-4B8C-83A1-F6EECF244321}">
                <p14:modId xmlns:p14="http://schemas.microsoft.com/office/powerpoint/2010/main" val="4031895547"/>
              </p:ext>
            </p:extLst>
          </p:nvPr>
        </p:nvGraphicFramePr>
        <p:xfrm>
          <a:off x="5436096" y="2984470"/>
          <a:ext cx="1656184" cy="891623"/>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69" name="68 Gráfico"/>
          <p:cNvGraphicFramePr/>
          <p:nvPr>
            <p:extLst>
              <p:ext uri="{D42A27DB-BD31-4B8C-83A1-F6EECF244321}">
                <p14:modId xmlns:p14="http://schemas.microsoft.com/office/powerpoint/2010/main" val="3860098170"/>
              </p:ext>
            </p:extLst>
          </p:nvPr>
        </p:nvGraphicFramePr>
        <p:xfrm>
          <a:off x="7304344" y="2984470"/>
          <a:ext cx="1656184" cy="891623"/>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386494078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cBhvr additive="base">
                                        <p:cTn id="11" dur="500" fill="hold"/>
                                        <p:tgtEl>
                                          <p:spTgt spid="63"/>
                                        </p:tgtEl>
                                        <p:attrNameLst>
                                          <p:attrName>ppt_x</p:attrName>
                                        </p:attrNameLst>
                                      </p:cBhvr>
                                      <p:tavLst>
                                        <p:tav tm="0">
                                          <p:val>
                                            <p:strVal val="1+#ppt_w/2"/>
                                          </p:val>
                                        </p:tav>
                                        <p:tav tm="100000">
                                          <p:val>
                                            <p:strVal val="#ppt_x"/>
                                          </p:val>
                                        </p:tav>
                                      </p:tavLst>
                                    </p:anim>
                                    <p:anim calcmode="lin" valueType="num">
                                      <p:cBhvr additive="base">
                                        <p:cTn id="12" dur="500" fill="hold"/>
                                        <p:tgtEl>
                                          <p:spTgt spid="63"/>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2"/>
                                        </p:tgtEl>
                                        <p:attrNameLst>
                                          <p:attrName>style.visibility</p:attrName>
                                        </p:attrNameLst>
                                      </p:cBhvr>
                                      <p:to>
                                        <p:strVal val="visible"/>
                                      </p:to>
                                    </p:set>
                                    <p:anim calcmode="lin" valueType="num">
                                      <p:cBhvr additive="base">
                                        <p:cTn id="15" dur="500" fill="hold"/>
                                        <p:tgtEl>
                                          <p:spTgt spid="62"/>
                                        </p:tgtEl>
                                        <p:attrNameLst>
                                          <p:attrName>ppt_x</p:attrName>
                                        </p:attrNameLst>
                                      </p:cBhvr>
                                      <p:tavLst>
                                        <p:tav tm="0">
                                          <p:val>
                                            <p:strVal val="#ppt_x"/>
                                          </p:val>
                                        </p:tav>
                                        <p:tav tm="100000">
                                          <p:val>
                                            <p:strVal val="#ppt_x"/>
                                          </p:val>
                                        </p:tav>
                                      </p:tavLst>
                                    </p:anim>
                                    <p:anim calcmode="lin" valueType="num">
                                      <p:cBhvr additive="base">
                                        <p:cTn id="16" dur="500" fill="hold"/>
                                        <p:tgtEl>
                                          <p:spTgt spid="6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1"/>
                                        </p:tgtEl>
                                        <p:attrNameLst>
                                          <p:attrName>style.visibility</p:attrName>
                                        </p:attrNameLst>
                                      </p:cBhvr>
                                      <p:to>
                                        <p:strVal val="visible"/>
                                      </p:to>
                                    </p:set>
                                    <p:anim calcmode="lin" valueType="num">
                                      <p:cBhvr additive="base">
                                        <p:cTn id="19" dur="500" fill="hold"/>
                                        <p:tgtEl>
                                          <p:spTgt spid="61"/>
                                        </p:tgtEl>
                                        <p:attrNameLst>
                                          <p:attrName>ppt_x</p:attrName>
                                        </p:attrNameLst>
                                      </p:cBhvr>
                                      <p:tavLst>
                                        <p:tav tm="0">
                                          <p:val>
                                            <p:strVal val="#ppt_x"/>
                                          </p:val>
                                        </p:tav>
                                        <p:tav tm="100000">
                                          <p:val>
                                            <p:strVal val="#ppt_x"/>
                                          </p:val>
                                        </p:tav>
                                      </p:tavLst>
                                    </p:anim>
                                    <p:anim calcmode="lin" valueType="num">
                                      <p:cBhvr additive="base">
                                        <p:cTn id="20" dur="500" fill="hold"/>
                                        <p:tgtEl>
                                          <p:spTgt spid="6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0"/>
                                        </p:tgtEl>
                                        <p:attrNameLst>
                                          <p:attrName>style.visibility</p:attrName>
                                        </p:attrNameLst>
                                      </p:cBhvr>
                                      <p:to>
                                        <p:strVal val="visible"/>
                                      </p:to>
                                    </p:set>
                                    <p:anim calcmode="lin" valueType="num">
                                      <p:cBhvr additive="base">
                                        <p:cTn id="23" dur="500" fill="hold"/>
                                        <p:tgtEl>
                                          <p:spTgt spid="60"/>
                                        </p:tgtEl>
                                        <p:attrNameLst>
                                          <p:attrName>ppt_x</p:attrName>
                                        </p:attrNameLst>
                                      </p:cBhvr>
                                      <p:tavLst>
                                        <p:tav tm="0">
                                          <p:val>
                                            <p:strVal val="#ppt_x"/>
                                          </p:val>
                                        </p:tav>
                                        <p:tav tm="100000">
                                          <p:val>
                                            <p:strVal val="#ppt_x"/>
                                          </p:val>
                                        </p:tav>
                                      </p:tavLst>
                                    </p:anim>
                                    <p:anim calcmode="lin" valueType="num">
                                      <p:cBhvr additive="base">
                                        <p:cTn id="24" dur="500" fill="hold"/>
                                        <p:tgtEl>
                                          <p:spTgt spid="6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9"/>
                                        </p:tgtEl>
                                        <p:attrNameLst>
                                          <p:attrName>style.visibility</p:attrName>
                                        </p:attrNameLst>
                                      </p:cBhvr>
                                      <p:to>
                                        <p:strVal val="visible"/>
                                      </p:to>
                                    </p:set>
                                    <p:anim calcmode="lin" valueType="num">
                                      <p:cBhvr additive="base">
                                        <p:cTn id="27" dur="500" fill="hold"/>
                                        <p:tgtEl>
                                          <p:spTgt spid="59"/>
                                        </p:tgtEl>
                                        <p:attrNameLst>
                                          <p:attrName>ppt_x</p:attrName>
                                        </p:attrNameLst>
                                      </p:cBhvr>
                                      <p:tavLst>
                                        <p:tav tm="0">
                                          <p:val>
                                            <p:strVal val="#ppt_x"/>
                                          </p:val>
                                        </p:tav>
                                        <p:tav tm="100000">
                                          <p:val>
                                            <p:strVal val="#ppt_x"/>
                                          </p:val>
                                        </p:tav>
                                      </p:tavLst>
                                    </p:anim>
                                    <p:anim calcmode="lin" valueType="num">
                                      <p:cBhvr additive="base">
                                        <p:cTn id="28" dur="500" fill="hold"/>
                                        <p:tgtEl>
                                          <p:spTgt spid="59"/>
                                        </p:tgtEl>
                                        <p:attrNameLst>
                                          <p:attrName>ppt_y</p:attrName>
                                        </p:attrNameLst>
                                      </p:cBhvr>
                                      <p:tavLst>
                                        <p:tav tm="0">
                                          <p:val>
                                            <p:strVal val="1+#ppt_h/2"/>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anim calcmode="lin" valueType="num">
                                      <p:cBhvr>
                                        <p:cTn id="32" dur="500" fill="hold"/>
                                        <p:tgtEl>
                                          <p:spTgt spid="26"/>
                                        </p:tgtEl>
                                        <p:attrNameLst>
                                          <p:attrName>ppt_x</p:attrName>
                                        </p:attrNameLst>
                                      </p:cBhvr>
                                      <p:tavLst>
                                        <p:tav tm="0">
                                          <p:val>
                                            <p:strVal val="#ppt_x"/>
                                          </p:val>
                                        </p:tav>
                                        <p:tav tm="100000">
                                          <p:val>
                                            <p:strVal val="#ppt_x"/>
                                          </p:val>
                                        </p:tav>
                                      </p:tavLst>
                                    </p:anim>
                                    <p:anim calcmode="lin" valueType="num">
                                      <p:cBhvr>
                                        <p:cTn id="33" dur="500" fill="hold"/>
                                        <p:tgtEl>
                                          <p:spTgt spid="2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anim calcmode="lin" valueType="num">
                                      <p:cBhvr>
                                        <p:cTn id="37" dur="500" fill="hold"/>
                                        <p:tgtEl>
                                          <p:spTgt spid="14"/>
                                        </p:tgtEl>
                                        <p:attrNameLst>
                                          <p:attrName>ppt_x</p:attrName>
                                        </p:attrNameLst>
                                      </p:cBhvr>
                                      <p:tavLst>
                                        <p:tav tm="0">
                                          <p:val>
                                            <p:strVal val="#ppt_x"/>
                                          </p:val>
                                        </p:tav>
                                        <p:tav tm="100000">
                                          <p:val>
                                            <p:strVal val="#ppt_x"/>
                                          </p:val>
                                        </p:tav>
                                      </p:tavLst>
                                    </p:anim>
                                    <p:anim calcmode="lin" valueType="num">
                                      <p:cBhvr>
                                        <p:cTn id="38" dur="500" fill="hold"/>
                                        <p:tgtEl>
                                          <p:spTgt spid="1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65"/>
                                        </p:tgtEl>
                                        <p:attrNameLst>
                                          <p:attrName>style.visibility</p:attrName>
                                        </p:attrNameLst>
                                      </p:cBhvr>
                                      <p:to>
                                        <p:strVal val="visible"/>
                                      </p:to>
                                    </p:set>
                                    <p:animEffect transition="in" filter="fade">
                                      <p:cBhvr>
                                        <p:cTn id="41" dur="500"/>
                                        <p:tgtEl>
                                          <p:spTgt spid="65"/>
                                        </p:tgtEl>
                                      </p:cBhvr>
                                    </p:animEffect>
                                    <p:anim calcmode="lin" valueType="num">
                                      <p:cBhvr>
                                        <p:cTn id="42" dur="500" fill="hold"/>
                                        <p:tgtEl>
                                          <p:spTgt spid="65"/>
                                        </p:tgtEl>
                                        <p:attrNameLst>
                                          <p:attrName>ppt_x</p:attrName>
                                        </p:attrNameLst>
                                      </p:cBhvr>
                                      <p:tavLst>
                                        <p:tav tm="0">
                                          <p:val>
                                            <p:strVal val="#ppt_x"/>
                                          </p:val>
                                        </p:tav>
                                        <p:tav tm="100000">
                                          <p:val>
                                            <p:strVal val="#ppt_x"/>
                                          </p:val>
                                        </p:tav>
                                      </p:tavLst>
                                    </p:anim>
                                    <p:anim calcmode="lin" valueType="num">
                                      <p:cBhvr>
                                        <p:cTn id="43" dur="500" fill="hold"/>
                                        <p:tgtEl>
                                          <p:spTgt spid="6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66"/>
                                        </p:tgtEl>
                                        <p:attrNameLst>
                                          <p:attrName>style.visibility</p:attrName>
                                        </p:attrNameLst>
                                      </p:cBhvr>
                                      <p:to>
                                        <p:strVal val="visible"/>
                                      </p:to>
                                    </p:set>
                                    <p:animEffect transition="in" filter="fade">
                                      <p:cBhvr>
                                        <p:cTn id="46" dur="500"/>
                                        <p:tgtEl>
                                          <p:spTgt spid="66"/>
                                        </p:tgtEl>
                                      </p:cBhvr>
                                    </p:animEffect>
                                    <p:anim calcmode="lin" valueType="num">
                                      <p:cBhvr>
                                        <p:cTn id="47" dur="500" fill="hold"/>
                                        <p:tgtEl>
                                          <p:spTgt spid="66"/>
                                        </p:tgtEl>
                                        <p:attrNameLst>
                                          <p:attrName>ppt_x</p:attrName>
                                        </p:attrNameLst>
                                      </p:cBhvr>
                                      <p:tavLst>
                                        <p:tav tm="0">
                                          <p:val>
                                            <p:strVal val="#ppt_x"/>
                                          </p:val>
                                        </p:tav>
                                        <p:tav tm="100000">
                                          <p:val>
                                            <p:strVal val="#ppt_x"/>
                                          </p:val>
                                        </p:tav>
                                      </p:tavLst>
                                    </p:anim>
                                    <p:anim calcmode="lin" valueType="num">
                                      <p:cBhvr>
                                        <p:cTn id="48" dur="500" fill="hold"/>
                                        <p:tgtEl>
                                          <p:spTgt spid="66"/>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67"/>
                                        </p:tgtEl>
                                        <p:attrNameLst>
                                          <p:attrName>style.visibility</p:attrName>
                                        </p:attrNameLst>
                                      </p:cBhvr>
                                      <p:to>
                                        <p:strVal val="visible"/>
                                      </p:to>
                                    </p:set>
                                    <p:animEffect transition="in" filter="fade">
                                      <p:cBhvr>
                                        <p:cTn id="51" dur="500"/>
                                        <p:tgtEl>
                                          <p:spTgt spid="67"/>
                                        </p:tgtEl>
                                      </p:cBhvr>
                                    </p:animEffect>
                                    <p:anim calcmode="lin" valueType="num">
                                      <p:cBhvr>
                                        <p:cTn id="52" dur="500" fill="hold"/>
                                        <p:tgtEl>
                                          <p:spTgt spid="67"/>
                                        </p:tgtEl>
                                        <p:attrNameLst>
                                          <p:attrName>ppt_x</p:attrName>
                                        </p:attrNameLst>
                                      </p:cBhvr>
                                      <p:tavLst>
                                        <p:tav tm="0">
                                          <p:val>
                                            <p:strVal val="#ppt_x"/>
                                          </p:val>
                                        </p:tav>
                                        <p:tav tm="100000">
                                          <p:val>
                                            <p:strVal val="#ppt_x"/>
                                          </p:val>
                                        </p:tav>
                                      </p:tavLst>
                                    </p:anim>
                                    <p:anim calcmode="lin" valueType="num">
                                      <p:cBhvr>
                                        <p:cTn id="53" dur="500" fill="hold"/>
                                        <p:tgtEl>
                                          <p:spTgt spid="67"/>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68"/>
                                        </p:tgtEl>
                                        <p:attrNameLst>
                                          <p:attrName>style.visibility</p:attrName>
                                        </p:attrNameLst>
                                      </p:cBhvr>
                                      <p:to>
                                        <p:strVal val="visible"/>
                                      </p:to>
                                    </p:set>
                                    <p:animEffect transition="in" filter="fade">
                                      <p:cBhvr>
                                        <p:cTn id="56" dur="500"/>
                                        <p:tgtEl>
                                          <p:spTgt spid="68"/>
                                        </p:tgtEl>
                                      </p:cBhvr>
                                    </p:animEffect>
                                    <p:anim calcmode="lin" valueType="num">
                                      <p:cBhvr>
                                        <p:cTn id="57" dur="500" fill="hold"/>
                                        <p:tgtEl>
                                          <p:spTgt spid="68"/>
                                        </p:tgtEl>
                                        <p:attrNameLst>
                                          <p:attrName>ppt_x</p:attrName>
                                        </p:attrNameLst>
                                      </p:cBhvr>
                                      <p:tavLst>
                                        <p:tav tm="0">
                                          <p:val>
                                            <p:strVal val="#ppt_x"/>
                                          </p:val>
                                        </p:tav>
                                        <p:tav tm="100000">
                                          <p:val>
                                            <p:strVal val="#ppt_x"/>
                                          </p:val>
                                        </p:tav>
                                      </p:tavLst>
                                    </p:anim>
                                    <p:anim calcmode="lin" valueType="num">
                                      <p:cBhvr>
                                        <p:cTn id="58" dur="500" fill="hold"/>
                                        <p:tgtEl>
                                          <p:spTgt spid="68"/>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48"/>
                                        </p:tgtEl>
                                        <p:attrNameLst>
                                          <p:attrName>style.visibility</p:attrName>
                                        </p:attrNameLst>
                                      </p:cBhvr>
                                      <p:to>
                                        <p:strVal val="visible"/>
                                      </p:to>
                                    </p:set>
                                    <p:animEffect transition="in" filter="fade">
                                      <p:cBhvr>
                                        <p:cTn id="61" dur="500"/>
                                        <p:tgtEl>
                                          <p:spTgt spid="48"/>
                                        </p:tgtEl>
                                      </p:cBhvr>
                                    </p:animEffect>
                                    <p:anim calcmode="lin" valueType="num">
                                      <p:cBhvr>
                                        <p:cTn id="62" dur="500" fill="hold"/>
                                        <p:tgtEl>
                                          <p:spTgt spid="48"/>
                                        </p:tgtEl>
                                        <p:attrNameLst>
                                          <p:attrName>ppt_x</p:attrName>
                                        </p:attrNameLst>
                                      </p:cBhvr>
                                      <p:tavLst>
                                        <p:tav tm="0">
                                          <p:val>
                                            <p:strVal val="#ppt_x"/>
                                          </p:val>
                                        </p:tav>
                                        <p:tav tm="100000">
                                          <p:val>
                                            <p:strVal val="#ppt_x"/>
                                          </p:val>
                                        </p:tav>
                                      </p:tavLst>
                                    </p:anim>
                                    <p:anim calcmode="lin" valueType="num">
                                      <p:cBhvr>
                                        <p:cTn id="63" dur="500" fill="hold"/>
                                        <p:tgtEl>
                                          <p:spTgt spid="48"/>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49"/>
                                        </p:tgtEl>
                                        <p:attrNameLst>
                                          <p:attrName>style.visibility</p:attrName>
                                        </p:attrNameLst>
                                      </p:cBhvr>
                                      <p:to>
                                        <p:strVal val="visible"/>
                                      </p:to>
                                    </p:set>
                                    <p:animEffect transition="in" filter="fade">
                                      <p:cBhvr>
                                        <p:cTn id="66" dur="500"/>
                                        <p:tgtEl>
                                          <p:spTgt spid="49"/>
                                        </p:tgtEl>
                                      </p:cBhvr>
                                    </p:animEffect>
                                    <p:anim calcmode="lin" valueType="num">
                                      <p:cBhvr>
                                        <p:cTn id="67" dur="500" fill="hold"/>
                                        <p:tgtEl>
                                          <p:spTgt spid="49"/>
                                        </p:tgtEl>
                                        <p:attrNameLst>
                                          <p:attrName>ppt_x</p:attrName>
                                        </p:attrNameLst>
                                      </p:cBhvr>
                                      <p:tavLst>
                                        <p:tav tm="0">
                                          <p:val>
                                            <p:strVal val="#ppt_x"/>
                                          </p:val>
                                        </p:tav>
                                        <p:tav tm="100000">
                                          <p:val>
                                            <p:strVal val="#ppt_x"/>
                                          </p:val>
                                        </p:tav>
                                      </p:tavLst>
                                    </p:anim>
                                    <p:anim calcmode="lin" valueType="num">
                                      <p:cBhvr>
                                        <p:cTn id="68" dur="500" fill="hold"/>
                                        <p:tgtEl>
                                          <p:spTgt spid="49"/>
                                        </p:tgtEl>
                                        <p:attrNameLst>
                                          <p:attrName>ppt_y</p:attrName>
                                        </p:attrNameLst>
                                      </p:cBhvr>
                                      <p:tavLst>
                                        <p:tav tm="0">
                                          <p:val>
                                            <p:strVal val="#ppt_y+.1"/>
                                          </p:val>
                                        </p:tav>
                                        <p:tav tm="100000">
                                          <p:val>
                                            <p:strVal val="#ppt_y"/>
                                          </p:val>
                                        </p:tav>
                                      </p:tavLst>
                                    </p:anim>
                                  </p:childTnLst>
                                </p:cTn>
                              </p:par>
                            </p:childTnLst>
                          </p:cTn>
                        </p:par>
                        <p:par>
                          <p:cTn id="69" fill="hold">
                            <p:stCondLst>
                              <p:cond delay="500"/>
                            </p:stCondLst>
                            <p:childTnLst>
                              <p:par>
                                <p:cTn id="70" presetID="12" presetClass="entr" presetSubtype="4" fill="hold" grpId="0" nodeType="afterEffect">
                                  <p:stCondLst>
                                    <p:cond delay="0"/>
                                  </p:stCondLst>
                                  <p:childTnLst>
                                    <p:set>
                                      <p:cBhvr>
                                        <p:cTn id="71" dur="1" fill="hold">
                                          <p:stCondLst>
                                            <p:cond delay="0"/>
                                          </p:stCondLst>
                                        </p:cTn>
                                        <p:tgtEl>
                                          <p:spTgt spid="57">
                                            <p:graphicEl>
                                              <a:chart seriesIdx="-3" categoryIdx="-3" bldStep="gridLegend"/>
                                            </p:graphicEl>
                                          </p:spTgt>
                                        </p:tgtEl>
                                        <p:attrNameLst>
                                          <p:attrName>style.visibility</p:attrName>
                                        </p:attrNameLst>
                                      </p:cBhvr>
                                      <p:to>
                                        <p:strVal val="visible"/>
                                      </p:to>
                                    </p:set>
                                    <p:anim calcmode="lin" valueType="num">
                                      <p:cBhvr additive="base">
                                        <p:cTn id="72" dur="250"/>
                                        <p:tgtEl>
                                          <p:spTgt spid="57">
                                            <p:graphicEl>
                                              <a:chart seriesIdx="-3" categoryIdx="-3" bldStep="gridLegend"/>
                                            </p:graphicEl>
                                          </p:spTgt>
                                        </p:tgtEl>
                                        <p:attrNameLst>
                                          <p:attrName>ppt_y</p:attrName>
                                        </p:attrNameLst>
                                      </p:cBhvr>
                                      <p:tavLst>
                                        <p:tav tm="0">
                                          <p:val>
                                            <p:strVal val="#ppt_y+#ppt_h*1.125000"/>
                                          </p:val>
                                        </p:tav>
                                        <p:tav tm="100000">
                                          <p:val>
                                            <p:strVal val="#ppt_y"/>
                                          </p:val>
                                        </p:tav>
                                      </p:tavLst>
                                    </p:anim>
                                    <p:animEffect transition="in" filter="wipe(up)">
                                      <p:cBhvr>
                                        <p:cTn id="73" dur="250"/>
                                        <p:tgtEl>
                                          <p:spTgt spid="57">
                                            <p:graphicEl>
                                              <a:chart seriesIdx="-3" categoryIdx="-3" bldStep="gridLegend"/>
                                            </p:graphicEl>
                                          </p:spTgt>
                                        </p:tgtEl>
                                      </p:cBhvr>
                                    </p:animEffect>
                                  </p:childTnLst>
                                </p:cTn>
                              </p:par>
                            </p:childTnLst>
                          </p:cTn>
                        </p:par>
                        <p:par>
                          <p:cTn id="74" fill="hold">
                            <p:stCondLst>
                              <p:cond delay="750"/>
                            </p:stCondLst>
                            <p:childTnLst>
                              <p:par>
                                <p:cTn id="75" presetID="12" presetClass="entr" presetSubtype="4" fill="hold" grpId="0" nodeType="afterEffect">
                                  <p:stCondLst>
                                    <p:cond delay="0"/>
                                  </p:stCondLst>
                                  <p:childTnLst>
                                    <p:set>
                                      <p:cBhvr>
                                        <p:cTn id="76" dur="1" fill="hold">
                                          <p:stCondLst>
                                            <p:cond delay="0"/>
                                          </p:stCondLst>
                                        </p:cTn>
                                        <p:tgtEl>
                                          <p:spTgt spid="57">
                                            <p:graphicEl>
                                              <a:chart seriesIdx="-4" categoryIdx="0" bldStep="category"/>
                                            </p:graphicEl>
                                          </p:spTgt>
                                        </p:tgtEl>
                                        <p:attrNameLst>
                                          <p:attrName>style.visibility</p:attrName>
                                        </p:attrNameLst>
                                      </p:cBhvr>
                                      <p:to>
                                        <p:strVal val="visible"/>
                                      </p:to>
                                    </p:set>
                                    <p:anim calcmode="lin" valueType="num">
                                      <p:cBhvr additive="base">
                                        <p:cTn id="77" dur="250"/>
                                        <p:tgtEl>
                                          <p:spTgt spid="57">
                                            <p:graphicEl>
                                              <a:chart seriesIdx="-4" categoryIdx="0" bldStep="category"/>
                                            </p:graphicEl>
                                          </p:spTgt>
                                        </p:tgtEl>
                                        <p:attrNameLst>
                                          <p:attrName>ppt_y</p:attrName>
                                        </p:attrNameLst>
                                      </p:cBhvr>
                                      <p:tavLst>
                                        <p:tav tm="0">
                                          <p:val>
                                            <p:strVal val="#ppt_y+#ppt_h*1.125000"/>
                                          </p:val>
                                        </p:tav>
                                        <p:tav tm="100000">
                                          <p:val>
                                            <p:strVal val="#ppt_y"/>
                                          </p:val>
                                        </p:tav>
                                      </p:tavLst>
                                    </p:anim>
                                    <p:animEffect transition="in" filter="wipe(up)">
                                      <p:cBhvr>
                                        <p:cTn id="78" dur="250"/>
                                        <p:tgtEl>
                                          <p:spTgt spid="57">
                                            <p:graphicEl>
                                              <a:chart seriesIdx="-4" categoryIdx="0" bldStep="category"/>
                                            </p:graphicEl>
                                          </p:spTgt>
                                        </p:tgtEl>
                                      </p:cBhvr>
                                    </p:animEffect>
                                  </p:childTnLst>
                                </p:cTn>
                              </p:par>
                            </p:childTnLst>
                          </p:cTn>
                        </p:par>
                        <p:par>
                          <p:cTn id="79" fill="hold">
                            <p:stCondLst>
                              <p:cond delay="1000"/>
                            </p:stCondLst>
                            <p:childTnLst>
                              <p:par>
                                <p:cTn id="80" presetID="12" presetClass="entr" presetSubtype="4" fill="hold" grpId="0" nodeType="afterEffect">
                                  <p:stCondLst>
                                    <p:cond delay="0"/>
                                  </p:stCondLst>
                                  <p:childTnLst>
                                    <p:set>
                                      <p:cBhvr>
                                        <p:cTn id="81" dur="1" fill="hold">
                                          <p:stCondLst>
                                            <p:cond delay="0"/>
                                          </p:stCondLst>
                                        </p:cTn>
                                        <p:tgtEl>
                                          <p:spTgt spid="57">
                                            <p:graphicEl>
                                              <a:chart seriesIdx="-4" categoryIdx="1" bldStep="category"/>
                                            </p:graphicEl>
                                          </p:spTgt>
                                        </p:tgtEl>
                                        <p:attrNameLst>
                                          <p:attrName>style.visibility</p:attrName>
                                        </p:attrNameLst>
                                      </p:cBhvr>
                                      <p:to>
                                        <p:strVal val="visible"/>
                                      </p:to>
                                    </p:set>
                                    <p:anim calcmode="lin" valueType="num">
                                      <p:cBhvr additive="base">
                                        <p:cTn id="82" dur="250"/>
                                        <p:tgtEl>
                                          <p:spTgt spid="57">
                                            <p:graphicEl>
                                              <a:chart seriesIdx="-4" categoryIdx="1" bldStep="category"/>
                                            </p:graphicEl>
                                          </p:spTgt>
                                        </p:tgtEl>
                                        <p:attrNameLst>
                                          <p:attrName>ppt_y</p:attrName>
                                        </p:attrNameLst>
                                      </p:cBhvr>
                                      <p:tavLst>
                                        <p:tav tm="0">
                                          <p:val>
                                            <p:strVal val="#ppt_y+#ppt_h*1.125000"/>
                                          </p:val>
                                        </p:tav>
                                        <p:tav tm="100000">
                                          <p:val>
                                            <p:strVal val="#ppt_y"/>
                                          </p:val>
                                        </p:tav>
                                      </p:tavLst>
                                    </p:anim>
                                    <p:animEffect transition="in" filter="wipe(up)">
                                      <p:cBhvr>
                                        <p:cTn id="83" dur="250"/>
                                        <p:tgtEl>
                                          <p:spTgt spid="57">
                                            <p:graphicEl>
                                              <a:chart seriesIdx="-4" categoryIdx="1" bldStep="category"/>
                                            </p:graphicEl>
                                          </p:spTgt>
                                        </p:tgtEl>
                                      </p:cBhvr>
                                    </p:animEffect>
                                  </p:childTnLst>
                                </p:cTn>
                              </p:par>
                            </p:childTnLst>
                          </p:cTn>
                        </p:par>
                        <p:par>
                          <p:cTn id="84" fill="hold">
                            <p:stCondLst>
                              <p:cond delay="1250"/>
                            </p:stCondLst>
                            <p:childTnLst>
                              <p:par>
                                <p:cTn id="85" presetID="12" presetClass="entr" presetSubtype="4" fill="hold" grpId="0" nodeType="afterEffect">
                                  <p:stCondLst>
                                    <p:cond delay="0"/>
                                  </p:stCondLst>
                                  <p:childTnLst>
                                    <p:set>
                                      <p:cBhvr>
                                        <p:cTn id="86" dur="1" fill="hold">
                                          <p:stCondLst>
                                            <p:cond delay="0"/>
                                          </p:stCondLst>
                                        </p:cTn>
                                        <p:tgtEl>
                                          <p:spTgt spid="57">
                                            <p:graphicEl>
                                              <a:chart seriesIdx="-4" categoryIdx="2" bldStep="category"/>
                                            </p:graphicEl>
                                          </p:spTgt>
                                        </p:tgtEl>
                                        <p:attrNameLst>
                                          <p:attrName>style.visibility</p:attrName>
                                        </p:attrNameLst>
                                      </p:cBhvr>
                                      <p:to>
                                        <p:strVal val="visible"/>
                                      </p:to>
                                    </p:set>
                                    <p:anim calcmode="lin" valueType="num">
                                      <p:cBhvr additive="base">
                                        <p:cTn id="87" dur="250"/>
                                        <p:tgtEl>
                                          <p:spTgt spid="57">
                                            <p:graphicEl>
                                              <a:chart seriesIdx="-4" categoryIdx="2" bldStep="category"/>
                                            </p:graphicEl>
                                          </p:spTgt>
                                        </p:tgtEl>
                                        <p:attrNameLst>
                                          <p:attrName>ppt_y</p:attrName>
                                        </p:attrNameLst>
                                      </p:cBhvr>
                                      <p:tavLst>
                                        <p:tav tm="0">
                                          <p:val>
                                            <p:strVal val="#ppt_y+#ppt_h*1.125000"/>
                                          </p:val>
                                        </p:tav>
                                        <p:tav tm="100000">
                                          <p:val>
                                            <p:strVal val="#ppt_y"/>
                                          </p:val>
                                        </p:tav>
                                      </p:tavLst>
                                    </p:anim>
                                    <p:animEffect transition="in" filter="wipe(up)">
                                      <p:cBhvr>
                                        <p:cTn id="88" dur="250"/>
                                        <p:tgtEl>
                                          <p:spTgt spid="57">
                                            <p:graphicEl>
                                              <a:chart seriesIdx="-4" categoryIdx="2" bldStep="category"/>
                                            </p:graphicEl>
                                          </p:spTgt>
                                        </p:tgtEl>
                                      </p:cBhvr>
                                    </p:animEffect>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nodeType="clickEffect">
                                  <p:stCondLst>
                                    <p:cond delay="0"/>
                                  </p:stCondLst>
                                  <p:childTnLst>
                                    <p:set>
                                      <p:cBhvr>
                                        <p:cTn id="92" dur="1" fill="hold">
                                          <p:stCondLst>
                                            <p:cond delay="0"/>
                                          </p:stCondLst>
                                        </p:cTn>
                                        <p:tgtEl>
                                          <p:spTgt spid="9"/>
                                        </p:tgtEl>
                                        <p:attrNameLst>
                                          <p:attrName>style.visibility</p:attrName>
                                        </p:attrNameLst>
                                      </p:cBhvr>
                                      <p:to>
                                        <p:strVal val="visible"/>
                                      </p:to>
                                    </p:set>
                                    <p:animEffect transition="in" filter="fade">
                                      <p:cBhvr>
                                        <p:cTn id="93" dur="500"/>
                                        <p:tgtEl>
                                          <p:spTgt spid="9"/>
                                        </p:tgtEl>
                                      </p:cBhvr>
                                    </p:animEffect>
                                    <p:anim calcmode="lin" valueType="num">
                                      <p:cBhvr>
                                        <p:cTn id="94" dur="500" fill="hold"/>
                                        <p:tgtEl>
                                          <p:spTgt spid="9"/>
                                        </p:tgtEl>
                                        <p:attrNameLst>
                                          <p:attrName>ppt_x</p:attrName>
                                        </p:attrNameLst>
                                      </p:cBhvr>
                                      <p:tavLst>
                                        <p:tav tm="0">
                                          <p:val>
                                            <p:strVal val="#ppt_x"/>
                                          </p:val>
                                        </p:tav>
                                        <p:tav tm="100000">
                                          <p:val>
                                            <p:strVal val="#ppt_x"/>
                                          </p:val>
                                        </p:tav>
                                      </p:tavLst>
                                    </p:anim>
                                    <p:anim calcmode="lin" valueType="num">
                                      <p:cBhvr>
                                        <p:cTn id="95" dur="500" fill="hold"/>
                                        <p:tgtEl>
                                          <p:spTgt spid="9"/>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0"/>
                                  </p:stCondLst>
                                  <p:childTnLst>
                                    <p:set>
                                      <p:cBhvr>
                                        <p:cTn id="97" dur="1" fill="hold">
                                          <p:stCondLst>
                                            <p:cond delay="0"/>
                                          </p:stCondLst>
                                        </p:cTn>
                                        <p:tgtEl>
                                          <p:spTgt spid="27"/>
                                        </p:tgtEl>
                                        <p:attrNameLst>
                                          <p:attrName>style.visibility</p:attrName>
                                        </p:attrNameLst>
                                      </p:cBhvr>
                                      <p:to>
                                        <p:strVal val="visible"/>
                                      </p:to>
                                    </p:set>
                                    <p:animEffect transition="in" filter="fade">
                                      <p:cBhvr>
                                        <p:cTn id="98" dur="500"/>
                                        <p:tgtEl>
                                          <p:spTgt spid="27"/>
                                        </p:tgtEl>
                                      </p:cBhvr>
                                    </p:animEffect>
                                    <p:anim calcmode="lin" valueType="num">
                                      <p:cBhvr>
                                        <p:cTn id="99" dur="500" fill="hold"/>
                                        <p:tgtEl>
                                          <p:spTgt spid="27"/>
                                        </p:tgtEl>
                                        <p:attrNameLst>
                                          <p:attrName>ppt_x</p:attrName>
                                        </p:attrNameLst>
                                      </p:cBhvr>
                                      <p:tavLst>
                                        <p:tav tm="0">
                                          <p:val>
                                            <p:strVal val="#ppt_x"/>
                                          </p:val>
                                        </p:tav>
                                        <p:tav tm="100000">
                                          <p:val>
                                            <p:strVal val="#ppt_x"/>
                                          </p:val>
                                        </p:tav>
                                      </p:tavLst>
                                    </p:anim>
                                    <p:anim calcmode="lin" valueType="num">
                                      <p:cBhvr>
                                        <p:cTn id="100" dur="500" fill="hold"/>
                                        <p:tgtEl>
                                          <p:spTgt spid="27"/>
                                        </p:tgtEl>
                                        <p:attrNameLst>
                                          <p:attrName>ppt_y</p:attrName>
                                        </p:attrNameLst>
                                      </p:cBhvr>
                                      <p:tavLst>
                                        <p:tav tm="0">
                                          <p:val>
                                            <p:strVal val="#ppt_y+.1"/>
                                          </p:val>
                                        </p:tav>
                                        <p:tav tm="100000">
                                          <p:val>
                                            <p:strVal val="#ppt_y"/>
                                          </p:val>
                                        </p:tav>
                                      </p:tavLst>
                                    </p:anim>
                                  </p:childTnLst>
                                </p:cTn>
                              </p:par>
                              <p:par>
                                <p:cTn id="101" presetID="42" presetClass="entr" presetSubtype="0" fill="hold" grpId="0" nodeType="withEffect">
                                  <p:stCondLst>
                                    <p:cond delay="0"/>
                                  </p:stCondLst>
                                  <p:childTnLst>
                                    <p:set>
                                      <p:cBhvr>
                                        <p:cTn id="102" dur="1" fill="hold">
                                          <p:stCondLst>
                                            <p:cond delay="0"/>
                                          </p:stCondLst>
                                        </p:cTn>
                                        <p:tgtEl>
                                          <p:spTgt spid="71"/>
                                        </p:tgtEl>
                                        <p:attrNameLst>
                                          <p:attrName>style.visibility</p:attrName>
                                        </p:attrNameLst>
                                      </p:cBhvr>
                                      <p:to>
                                        <p:strVal val="visible"/>
                                      </p:to>
                                    </p:set>
                                    <p:animEffect transition="in" filter="fade">
                                      <p:cBhvr>
                                        <p:cTn id="103" dur="500"/>
                                        <p:tgtEl>
                                          <p:spTgt spid="71"/>
                                        </p:tgtEl>
                                      </p:cBhvr>
                                    </p:animEffect>
                                    <p:anim calcmode="lin" valueType="num">
                                      <p:cBhvr>
                                        <p:cTn id="104" dur="500" fill="hold"/>
                                        <p:tgtEl>
                                          <p:spTgt spid="71"/>
                                        </p:tgtEl>
                                        <p:attrNameLst>
                                          <p:attrName>ppt_x</p:attrName>
                                        </p:attrNameLst>
                                      </p:cBhvr>
                                      <p:tavLst>
                                        <p:tav tm="0">
                                          <p:val>
                                            <p:strVal val="#ppt_x"/>
                                          </p:val>
                                        </p:tav>
                                        <p:tav tm="100000">
                                          <p:val>
                                            <p:strVal val="#ppt_x"/>
                                          </p:val>
                                        </p:tav>
                                      </p:tavLst>
                                    </p:anim>
                                    <p:anim calcmode="lin" valueType="num">
                                      <p:cBhvr>
                                        <p:cTn id="105" dur="500" fill="hold"/>
                                        <p:tgtEl>
                                          <p:spTgt spid="71"/>
                                        </p:tgtEl>
                                        <p:attrNameLst>
                                          <p:attrName>ppt_y</p:attrName>
                                        </p:attrNameLst>
                                      </p:cBhvr>
                                      <p:tavLst>
                                        <p:tav tm="0">
                                          <p:val>
                                            <p:strVal val="#ppt_y+.1"/>
                                          </p:val>
                                        </p:tav>
                                        <p:tav tm="100000">
                                          <p:val>
                                            <p:strVal val="#ppt_y"/>
                                          </p:val>
                                        </p:tav>
                                      </p:tavLst>
                                    </p:anim>
                                  </p:childTnLst>
                                </p:cTn>
                              </p:par>
                              <p:par>
                                <p:cTn id="106" presetID="42" presetClass="entr" presetSubtype="0" fill="hold" grpId="0" nodeType="withEffect">
                                  <p:stCondLst>
                                    <p:cond delay="0"/>
                                  </p:stCondLst>
                                  <p:childTnLst>
                                    <p:set>
                                      <p:cBhvr>
                                        <p:cTn id="107" dur="1" fill="hold">
                                          <p:stCondLst>
                                            <p:cond delay="0"/>
                                          </p:stCondLst>
                                        </p:cTn>
                                        <p:tgtEl>
                                          <p:spTgt spid="72"/>
                                        </p:tgtEl>
                                        <p:attrNameLst>
                                          <p:attrName>style.visibility</p:attrName>
                                        </p:attrNameLst>
                                      </p:cBhvr>
                                      <p:to>
                                        <p:strVal val="visible"/>
                                      </p:to>
                                    </p:set>
                                    <p:animEffect transition="in" filter="fade">
                                      <p:cBhvr>
                                        <p:cTn id="108" dur="500"/>
                                        <p:tgtEl>
                                          <p:spTgt spid="72"/>
                                        </p:tgtEl>
                                      </p:cBhvr>
                                    </p:animEffect>
                                    <p:anim calcmode="lin" valueType="num">
                                      <p:cBhvr>
                                        <p:cTn id="109" dur="500" fill="hold"/>
                                        <p:tgtEl>
                                          <p:spTgt spid="72"/>
                                        </p:tgtEl>
                                        <p:attrNameLst>
                                          <p:attrName>ppt_x</p:attrName>
                                        </p:attrNameLst>
                                      </p:cBhvr>
                                      <p:tavLst>
                                        <p:tav tm="0">
                                          <p:val>
                                            <p:strVal val="#ppt_x"/>
                                          </p:val>
                                        </p:tav>
                                        <p:tav tm="100000">
                                          <p:val>
                                            <p:strVal val="#ppt_x"/>
                                          </p:val>
                                        </p:tav>
                                      </p:tavLst>
                                    </p:anim>
                                    <p:anim calcmode="lin" valueType="num">
                                      <p:cBhvr>
                                        <p:cTn id="110" dur="500" fill="hold"/>
                                        <p:tgtEl>
                                          <p:spTgt spid="72"/>
                                        </p:tgtEl>
                                        <p:attrNameLst>
                                          <p:attrName>ppt_y</p:attrName>
                                        </p:attrNameLst>
                                      </p:cBhvr>
                                      <p:tavLst>
                                        <p:tav tm="0">
                                          <p:val>
                                            <p:strVal val="#ppt_y+.1"/>
                                          </p:val>
                                        </p:tav>
                                        <p:tav tm="100000">
                                          <p:val>
                                            <p:strVal val="#ppt_y"/>
                                          </p:val>
                                        </p:tav>
                                      </p:tavLst>
                                    </p:anim>
                                  </p:childTnLst>
                                </p:cTn>
                              </p:par>
                              <p:par>
                                <p:cTn id="111" presetID="42" presetClass="entr" presetSubtype="0" fill="hold" grpId="0" nodeType="withEffect">
                                  <p:stCondLst>
                                    <p:cond delay="0"/>
                                  </p:stCondLst>
                                  <p:childTnLst>
                                    <p:set>
                                      <p:cBhvr>
                                        <p:cTn id="112" dur="1" fill="hold">
                                          <p:stCondLst>
                                            <p:cond delay="0"/>
                                          </p:stCondLst>
                                        </p:cTn>
                                        <p:tgtEl>
                                          <p:spTgt spid="73"/>
                                        </p:tgtEl>
                                        <p:attrNameLst>
                                          <p:attrName>style.visibility</p:attrName>
                                        </p:attrNameLst>
                                      </p:cBhvr>
                                      <p:to>
                                        <p:strVal val="visible"/>
                                      </p:to>
                                    </p:set>
                                    <p:animEffect transition="in" filter="fade">
                                      <p:cBhvr>
                                        <p:cTn id="113" dur="500"/>
                                        <p:tgtEl>
                                          <p:spTgt spid="73"/>
                                        </p:tgtEl>
                                      </p:cBhvr>
                                    </p:animEffect>
                                    <p:anim calcmode="lin" valueType="num">
                                      <p:cBhvr>
                                        <p:cTn id="114" dur="500" fill="hold"/>
                                        <p:tgtEl>
                                          <p:spTgt spid="73"/>
                                        </p:tgtEl>
                                        <p:attrNameLst>
                                          <p:attrName>ppt_x</p:attrName>
                                        </p:attrNameLst>
                                      </p:cBhvr>
                                      <p:tavLst>
                                        <p:tav tm="0">
                                          <p:val>
                                            <p:strVal val="#ppt_x"/>
                                          </p:val>
                                        </p:tav>
                                        <p:tav tm="100000">
                                          <p:val>
                                            <p:strVal val="#ppt_x"/>
                                          </p:val>
                                        </p:tav>
                                      </p:tavLst>
                                    </p:anim>
                                    <p:anim calcmode="lin" valueType="num">
                                      <p:cBhvr>
                                        <p:cTn id="115" dur="500" fill="hold"/>
                                        <p:tgtEl>
                                          <p:spTgt spid="73"/>
                                        </p:tgtEl>
                                        <p:attrNameLst>
                                          <p:attrName>ppt_y</p:attrName>
                                        </p:attrNameLst>
                                      </p:cBhvr>
                                      <p:tavLst>
                                        <p:tav tm="0">
                                          <p:val>
                                            <p:strVal val="#ppt_y+.1"/>
                                          </p:val>
                                        </p:tav>
                                        <p:tav tm="100000">
                                          <p:val>
                                            <p:strVal val="#ppt_y"/>
                                          </p:val>
                                        </p:tav>
                                      </p:tavLst>
                                    </p:anim>
                                  </p:childTnLst>
                                </p:cTn>
                              </p:par>
                              <p:par>
                                <p:cTn id="116" presetID="42" presetClass="entr" presetSubtype="0" fill="hold" grpId="0" nodeType="withEffect">
                                  <p:stCondLst>
                                    <p:cond delay="0"/>
                                  </p:stCondLst>
                                  <p:childTnLst>
                                    <p:set>
                                      <p:cBhvr>
                                        <p:cTn id="117" dur="1" fill="hold">
                                          <p:stCondLst>
                                            <p:cond delay="0"/>
                                          </p:stCondLst>
                                        </p:cTn>
                                        <p:tgtEl>
                                          <p:spTgt spid="74"/>
                                        </p:tgtEl>
                                        <p:attrNameLst>
                                          <p:attrName>style.visibility</p:attrName>
                                        </p:attrNameLst>
                                      </p:cBhvr>
                                      <p:to>
                                        <p:strVal val="visible"/>
                                      </p:to>
                                    </p:set>
                                    <p:animEffect transition="in" filter="fade">
                                      <p:cBhvr>
                                        <p:cTn id="118" dur="500"/>
                                        <p:tgtEl>
                                          <p:spTgt spid="74"/>
                                        </p:tgtEl>
                                      </p:cBhvr>
                                    </p:animEffect>
                                    <p:anim calcmode="lin" valueType="num">
                                      <p:cBhvr>
                                        <p:cTn id="119" dur="500" fill="hold"/>
                                        <p:tgtEl>
                                          <p:spTgt spid="74"/>
                                        </p:tgtEl>
                                        <p:attrNameLst>
                                          <p:attrName>ppt_x</p:attrName>
                                        </p:attrNameLst>
                                      </p:cBhvr>
                                      <p:tavLst>
                                        <p:tav tm="0">
                                          <p:val>
                                            <p:strVal val="#ppt_x"/>
                                          </p:val>
                                        </p:tav>
                                        <p:tav tm="100000">
                                          <p:val>
                                            <p:strVal val="#ppt_x"/>
                                          </p:val>
                                        </p:tav>
                                      </p:tavLst>
                                    </p:anim>
                                    <p:anim calcmode="lin" valueType="num">
                                      <p:cBhvr>
                                        <p:cTn id="120" dur="500" fill="hold"/>
                                        <p:tgtEl>
                                          <p:spTgt spid="74"/>
                                        </p:tgtEl>
                                        <p:attrNameLst>
                                          <p:attrName>ppt_y</p:attrName>
                                        </p:attrNameLst>
                                      </p:cBhvr>
                                      <p:tavLst>
                                        <p:tav tm="0">
                                          <p:val>
                                            <p:strVal val="#ppt_y+.1"/>
                                          </p:val>
                                        </p:tav>
                                        <p:tav tm="100000">
                                          <p:val>
                                            <p:strVal val="#ppt_y"/>
                                          </p:val>
                                        </p:tav>
                                      </p:tavLst>
                                    </p:anim>
                                  </p:childTnLst>
                                </p:cTn>
                              </p:par>
                              <p:par>
                                <p:cTn id="121" presetID="42" presetClass="entr" presetSubtype="0" fill="hold" grpId="0" nodeType="withEffect">
                                  <p:stCondLst>
                                    <p:cond delay="0"/>
                                  </p:stCondLst>
                                  <p:childTnLst>
                                    <p:set>
                                      <p:cBhvr>
                                        <p:cTn id="122" dur="1" fill="hold">
                                          <p:stCondLst>
                                            <p:cond delay="0"/>
                                          </p:stCondLst>
                                        </p:cTn>
                                        <p:tgtEl>
                                          <p:spTgt spid="50"/>
                                        </p:tgtEl>
                                        <p:attrNameLst>
                                          <p:attrName>style.visibility</p:attrName>
                                        </p:attrNameLst>
                                      </p:cBhvr>
                                      <p:to>
                                        <p:strVal val="visible"/>
                                      </p:to>
                                    </p:set>
                                    <p:animEffect transition="in" filter="fade">
                                      <p:cBhvr>
                                        <p:cTn id="123" dur="500"/>
                                        <p:tgtEl>
                                          <p:spTgt spid="50"/>
                                        </p:tgtEl>
                                      </p:cBhvr>
                                    </p:animEffect>
                                    <p:anim calcmode="lin" valueType="num">
                                      <p:cBhvr>
                                        <p:cTn id="124" dur="500" fill="hold"/>
                                        <p:tgtEl>
                                          <p:spTgt spid="50"/>
                                        </p:tgtEl>
                                        <p:attrNameLst>
                                          <p:attrName>ppt_x</p:attrName>
                                        </p:attrNameLst>
                                      </p:cBhvr>
                                      <p:tavLst>
                                        <p:tav tm="0">
                                          <p:val>
                                            <p:strVal val="#ppt_x"/>
                                          </p:val>
                                        </p:tav>
                                        <p:tav tm="100000">
                                          <p:val>
                                            <p:strVal val="#ppt_x"/>
                                          </p:val>
                                        </p:tav>
                                      </p:tavLst>
                                    </p:anim>
                                    <p:anim calcmode="lin" valueType="num">
                                      <p:cBhvr>
                                        <p:cTn id="125" dur="500" fill="hold"/>
                                        <p:tgtEl>
                                          <p:spTgt spid="50"/>
                                        </p:tgtEl>
                                        <p:attrNameLst>
                                          <p:attrName>ppt_y</p:attrName>
                                        </p:attrNameLst>
                                      </p:cBhvr>
                                      <p:tavLst>
                                        <p:tav tm="0">
                                          <p:val>
                                            <p:strVal val="#ppt_y+.1"/>
                                          </p:val>
                                        </p:tav>
                                        <p:tav tm="100000">
                                          <p:val>
                                            <p:strVal val="#ppt_y"/>
                                          </p:val>
                                        </p:tav>
                                      </p:tavLst>
                                    </p:anim>
                                  </p:childTnLst>
                                </p:cTn>
                              </p:par>
                              <p:par>
                                <p:cTn id="126" presetID="42" presetClass="entr" presetSubtype="0" fill="hold" grpId="0" nodeType="withEffect">
                                  <p:stCondLst>
                                    <p:cond delay="0"/>
                                  </p:stCondLst>
                                  <p:childTnLst>
                                    <p:set>
                                      <p:cBhvr>
                                        <p:cTn id="127" dur="1" fill="hold">
                                          <p:stCondLst>
                                            <p:cond delay="0"/>
                                          </p:stCondLst>
                                        </p:cTn>
                                        <p:tgtEl>
                                          <p:spTgt spid="51"/>
                                        </p:tgtEl>
                                        <p:attrNameLst>
                                          <p:attrName>style.visibility</p:attrName>
                                        </p:attrNameLst>
                                      </p:cBhvr>
                                      <p:to>
                                        <p:strVal val="visible"/>
                                      </p:to>
                                    </p:set>
                                    <p:animEffect transition="in" filter="fade">
                                      <p:cBhvr>
                                        <p:cTn id="128" dur="500"/>
                                        <p:tgtEl>
                                          <p:spTgt spid="51"/>
                                        </p:tgtEl>
                                      </p:cBhvr>
                                    </p:animEffect>
                                    <p:anim calcmode="lin" valueType="num">
                                      <p:cBhvr>
                                        <p:cTn id="129" dur="500" fill="hold"/>
                                        <p:tgtEl>
                                          <p:spTgt spid="51"/>
                                        </p:tgtEl>
                                        <p:attrNameLst>
                                          <p:attrName>ppt_x</p:attrName>
                                        </p:attrNameLst>
                                      </p:cBhvr>
                                      <p:tavLst>
                                        <p:tav tm="0">
                                          <p:val>
                                            <p:strVal val="#ppt_x"/>
                                          </p:val>
                                        </p:tav>
                                        <p:tav tm="100000">
                                          <p:val>
                                            <p:strVal val="#ppt_x"/>
                                          </p:val>
                                        </p:tav>
                                      </p:tavLst>
                                    </p:anim>
                                    <p:anim calcmode="lin" valueType="num">
                                      <p:cBhvr>
                                        <p:cTn id="130" dur="500" fill="hold"/>
                                        <p:tgtEl>
                                          <p:spTgt spid="51"/>
                                        </p:tgtEl>
                                        <p:attrNameLst>
                                          <p:attrName>ppt_y</p:attrName>
                                        </p:attrNameLst>
                                      </p:cBhvr>
                                      <p:tavLst>
                                        <p:tav tm="0">
                                          <p:val>
                                            <p:strVal val="#ppt_y+.1"/>
                                          </p:val>
                                        </p:tav>
                                        <p:tav tm="100000">
                                          <p:val>
                                            <p:strVal val="#ppt_y"/>
                                          </p:val>
                                        </p:tav>
                                      </p:tavLst>
                                    </p:anim>
                                  </p:childTnLst>
                                </p:cTn>
                              </p:par>
                            </p:childTnLst>
                          </p:cTn>
                        </p:par>
                        <p:par>
                          <p:cTn id="131" fill="hold">
                            <p:stCondLst>
                              <p:cond delay="500"/>
                            </p:stCondLst>
                            <p:childTnLst>
                              <p:par>
                                <p:cTn id="132" presetID="12" presetClass="entr" presetSubtype="4" fill="hold" grpId="0" nodeType="afterEffect">
                                  <p:stCondLst>
                                    <p:cond delay="0"/>
                                  </p:stCondLst>
                                  <p:childTnLst>
                                    <p:set>
                                      <p:cBhvr>
                                        <p:cTn id="133" dur="1" fill="hold">
                                          <p:stCondLst>
                                            <p:cond delay="0"/>
                                          </p:stCondLst>
                                        </p:cTn>
                                        <p:tgtEl>
                                          <p:spTgt spid="58">
                                            <p:graphicEl>
                                              <a:chart seriesIdx="-3" categoryIdx="-3" bldStep="gridLegend"/>
                                            </p:graphicEl>
                                          </p:spTgt>
                                        </p:tgtEl>
                                        <p:attrNameLst>
                                          <p:attrName>style.visibility</p:attrName>
                                        </p:attrNameLst>
                                      </p:cBhvr>
                                      <p:to>
                                        <p:strVal val="visible"/>
                                      </p:to>
                                    </p:set>
                                    <p:anim calcmode="lin" valueType="num">
                                      <p:cBhvr additive="base">
                                        <p:cTn id="134" dur="250"/>
                                        <p:tgtEl>
                                          <p:spTgt spid="58">
                                            <p:graphicEl>
                                              <a:chart seriesIdx="-3" categoryIdx="-3" bldStep="gridLegend"/>
                                            </p:graphicEl>
                                          </p:spTgt>
                                        </p:tgtEl>
                                        <p:attrNameLst>
                                          <p:attrName>ppt_y</p:attrName>
                                        </p:attrNameLst>
                                      </p:cBhvr>
                                      <p:tavLst>
                                        <p:tav tm="0">
                                          <p:val>
                                            <p:strVal val="#ppt_y+#ppt_h*1.125000"/>
                                          </p:val>
                                        </p:tav>
                                        <p:tav tm="100000">
                                          <p:val>
                                            <p:strVal val="#ppt_y"/>
                                          </p:val>
                                        </p:tav>
                                      </p:tavLst>
                                    </p:anim>
                                    <p:animEffect transition="in" filter="wipe(up)">
                                      <p:cBhvr>
                                        <p:cTn id="135" dur="250"/>
                                        <p:tgtEl>
                                          <p:spTgt spid="58">
                                            <p:graphicEl>
                                              <a:chart seriesIdx="-3" categoryIdx="-3" bldStep="gridLegend"/>
                                            </p:graphicEl>
                                          </p:spTgt>
                                        </p:tgtEl>
                                      </p:cBhvr>
                                    </p:animEffect>
                                  </p:childTnLst>
                                </p:cTn>
                              </p:par>
                            </p:childTnLst>
                          </p:cTn>
                        </p:par>
                        <p:par>
                          <p:cTn id="136" fill="hold">
                            <p:stCondLst>
                              <p:cond delay="750"/>
                            </p:stCondLst>
                            <p:childTnLst>
                              <p:par>
                                <p:cTn id="137" presetID="12" presetClass="entr" presetSubtype="4" fill="hold" grpId="0" nodeType="afterEffect">
                                  <p:stCondLst>
                                    <p:cond delay="0"/>
                                  </p:stCondLst>
                                  <p:childTnLst>
                                    <p:set>
                                      <p:cBhvr>
                                        <p:cTn id="138" dur="1" fill="hold">
                                          <p:stCondLst>
                                            <p:cond delay="0"/>
                                          </p:stCondLst>
                                        </p:cTn>
                                        <p:tgtEl>
                                          <p:spTgt spid="58">
                                            <p:graphicEl>
                                              <a:chart seriesIdx="-4" categoryIdx="0" bldStep="category"/>
                                            </p:graphicEl>
                                          </p:spTgt>
                                        </p:tgtEl>
                                        <p:attrNameLst>
                                          <p:attrName>style.visibility</p:attrName>
                                        </p:attrNameLst>
                                      </p:cBhvr>
                                      <p:to>
                                        <p:strVal val="visible"/>
                                      </p:to>
                                    </p:set>
                                    <p:anim calcmode="lin" valueType="num">
                                      <p:cBhvr additive="base">
                                        <p:cTn id="139" dur="250"/>
                                        <p:tgtEl>
                                          <p:spTgt spid="58">
                                            <p:graphicEl>
                                              <a:chart seriesIdx="-4" categoryIdx="0" bldStep="category"/>
                                            </p:graphicEl>
                                          </p:spTgt>
                                        </p:tgtEl>
                                        <p:attrNameLst>
                                          <p:attrName>ppt_y</p:attrName>
                                        </p:attrNameLst>
                                      </p:cBhvr>
                                      <p:tavLst>
                                        <p:tav tm="0">
                                          <p:val>
                                            <p:strVal val="#ppt_y+#ppt_h*1.125000"/>
                                          </p:val>
                                        </p:tav>
                                        <p:tav tm="100000">
                                          <p:val>
                                            <p:strVal val="#ppt_y"/>
                                          </p:val>
                                        </p:tav>
                                      </p:tavLst>
                                    </p:anim>
                                    <p:animEffect transition="in" filter="wipe(up)">
                                      <p:cBhvr>
                                        <p:cTn id="140" dur="250"/>
                                        <p:tgtEl>
                                          <p:spTgt spid="58">
                                            <p:graphicEl>
                                              <a:chart seriesIdx="-4" categoryIdx="0" bldStep="category"/>
                                            </p:graphicEl>
                                          </p:spTgt>
                                        </p:tgtEl>
                                      </p:cBhvr>
                                    </p:animEffect>
                                  </p:childTnLst>
                                </p:cTn>
                              </p:par>
                            </p:childTnLst>
                          </p:cTn>
                        </p:par>
                        <p:par>
                          <p:cTn id="141" fill="hold">
                            <p:stCondLst>
                              <p:cond delay="1000"/>
                            </p:stCondLst>
                            <p:childTnLst>
                              <p:par>
                                <p:cTn id="142" presetID="12" presetClass="entr" presetSubtype="4" fill="hold" grpId="0" nodeType="afterEffect">
                                  <p:stCondLst>
                                    <p:cond delay="0"/>
                                  </p:stCondLst>
                                  <p:childTnLst>
                                    <p:set>
                                      <p:cBhvr>
                                        <p:cTn id="143" dur="1" fill="hold">
                                          <p:stCondLst>
                                            <p:cond delay="0"/>
                                          </p:stCondLst>
                                        </p:cTn>
                                        <p:tgtEl>
                                          <p:spTgt spid="58">
                                            <p:graphicEl>
                                              <a:chart seriesIdx="-4" categoryIdx="1" bldStep="category"/>
                                            </p:graphicEl>
                                          </p:spTgt>
                                        </p:tgtEl>
                                        <p:attrNameLst>
                                          <p:attrName>style.visibility</p:attrName>
                                        </p:attrNameLst>
                                      </p:cBhvr>
                                      <p:to>
                                        <p:strVal val="visible"/>
                                      </p:to>
                                    </p:set>
                                    <p:anim calcmode="lin" valueType="num">
                                      <p:cBhvr additive="base">
                                        <p:cTn id="144" dur="250"/>
                                        <p:tgtEl>
                                          <p:spTgt spid="58">
                                            <p:graphicEl>
                                              <a:chart seriesIdx="-4" categoryIdx="1" bldStep="category"/>
                                            </p:graphicEl>
                                          </p:spTgt>
                                        </p:tgtEl>
                                        <p:attrNameLst>
                                          <p:attrName>ppt_y</p:attrName>
                                        </p:attrNameLst>
                                      </p:cBhvr>
                                      <p:tavLst>
                                        <p:tav tm="0">
                                          <p:val>
                                            <p:strVal val="#ppt_y+#ppt_h*1.125000"/>
                                          </p:val>
                                        </p:tav>
                                        <p:tav tm="100000">
                                          <p:val>
                                            <p:strVal val="#ppt_y"/>
                                          </p:val>
                                        </p:tav>
                                      </p:tavLst>
                                    </p:anim>
                                    <p:animEffect transition="in" filter="wipe(up)">
                                      <p:cBhvr>
                                        <p:cTn id="145" dur="250"/>
                                        <p:tgtEl>
                                          <p:spTgt spid="58">
                                            <p:graphicEl>
                                              <a:chart seriesIdx="-4" categoryIdx="1" bldStep="category"/>
                                            </p:graphicEl>
                                          </p:spTgt>
                                        </p:tgtEl>
                                      </p:cBhvr>
                                    </p:animEffect>
                                  </p:childTnLst>
                                </p:cTn>
                              </p:par>
                            </p:childTnLst>
                          </p:cTn>
                        </p:par>
                        <p:par>
                          <p:cTn id="146" fill="hold">
                            <p:stCondLst>
                              <p:cond delay="1250"/>
                            </p:stCondLst>
                            <p:childTnLst>
                              <p:par>
                                <p:cTn id="147" presetID="12" presetClass="entr" presetSubtype="4" fill="hold" grpId="0" nodeType="afterEffect">
                                  <p:stCondLst>
                                    <p:cond delay="0"/>
                                  </p:stCondLst>
                                  <p:childTnLst>
                                    <p:set>
                                      <p:cBhvr>
                                        <p:cTn id="148" dur="1" fill="hold">
                                          <p:stCondLst>
                                            <p:cond delay="0"/>
                                          </p:stCondLst>
                                        </p:cTn>
                                        <p:tgtEl>
                                          <p:spTgt spid="58">
                                            <p:graphicEl>
                                              <a:chart seriesIdx="-4" categoryIdx="2" bldStep="category"/>
                                            </p:graphicEl>
                                          </p:spTgt>
                                        </p:tgtEl>
                                        <p:attrNameLst>
                                          <p:attrName>style.visibility</p:attrName>
                                        </p:attrNameLst>
                                      </p:cBhvr>
                                      <p:to>
                                        <p:strVal val="visible"/>
                                      </p:to>
                                    </p:set>
                                    <p:anim calcmode="lin" valueType="num">
                                      <p:cBhvr additive="base">
                                        <p:cTn id="149" dur="250"/>
                                        <p:tgtEl>
                                          <p:spTgt spid="58">
                                            <p:graphicEl>
                                              <a:chart seriesIdx="-4" categoryIdx="2" bldStep="category"/>
                                            </p:graphicEl>
                                          </p:spTgt>
                                        </p:tgtEl>
                                        <p:attrNameLst>
                                          <p:attrName>ppt_y</p:attrName>
                                        </p:attrNameLst>
                                      </p:cBhvr>
                                      <p:tavLst>
                                        <p:tav tm="0">
                                          <p:val>
                                            <p:strVal val="#ppt_y+#ppt_h*1.125000"/>
                                          </p:val>
                                        </p:tav>
                                        <p:tav tm="100000">
                                          <p:val>
                                            <p:strVal val="#ppt_y"/>
                                          </p:val>
                                        </p:tav>
                                      </p:tavLst>
                                    </p:anim>
                                    <p:animEffect transition="in" filter="wipe(up)">
                                      <p:cBhvr>
                                        <p:cTn id="150" dur="250"/>
                                        <p:tgtEl>
                                          <p:spTgt spid="58">
                                            <p:graphicEl>
                                              <a:chart seriesIdx="-4" categoryIdx="2" bldStep="category"/>
                                            </p:graphicEl>
                                          </p:spTgt>
                                        </p:tgtEl>
                                      </p:cBhvr>
                                    </p:animEffect>
                                  </p:childTnLst>
                                </p:cTn>
                              </p:par>
                            </p:childTnLst>
                          </p:cTn>
                        </p:par>
                      </p:childTnLst>
                    </p:cTn>
                  </p:par>
                  <p:par>
                    <p:cTn id="151" fill="hold">
                      <p:stCondLst>
                        <p:cond delay="indefinite"/>
                      </p:stCondLst>
                      <p:childTnLst>
                        <p:par>
                          <p:cTn id="152" fill="hold">
                            <p:stCondLst>
                              <p:cond delay="0"/>
                            </p:stCondLst>
                            <p:childTnLst>
                              <p:par>
                                <p:cTn id="153" presetID="42" presetClass="entr" presetSubtype="0" fill="hold" nodeType="clickEffect">
                                  <p:stCondLst>
                                    <p:cond delay="0"/>
                                  </p:stCondLst>
                                  <p:childTnLst>
                                    <p:set>
                                      <p:cBhvr>
                                        <p:cTn id="154" dur="1" fill="hold">
                                          <p:stCondLst>
                                            <p:cond delay="0"/>
                                          </p:stCondLst>
                                        </p:cTn>
                                        <p:tgtEl>
                                          <p:spTgt spid="21"/>
                                        </p:tgtEl>
                                        <p:attrNameLst>
                                          <p:attrName>style.visibility</p:attrName>
                                        </p:attrNameLst>
                                      </p:cBhvr>
                                      <p:to>
                                        <p:strVal val="visible"/>
                                      </p:to>
                                    </p:set>
                                    <p:animEffect transition="in" filter="fade">
                                      <p:cBhvr>
                                        <p:cTn id="155" dur="500"/>
                                        <p:tgtEl>
                                          <p:spTgt spid="21"/>
                                        </p:tgtEl>
                                      </p:cBhvr>
                                    </p:animEffect>
                                    <p:anim calcmode="lin" valueType="num">
                                      <p:cBhvr>
                                        <p:cTn id="156" dur="500" fill="hold"/>
                                        <p:tgtEl>
                                          <p:spTgt spid="21"/>
                                        </p:tgtEl>
                                        <p:attrNameLst>
                                          <p:attrName>ppt_x</p:attrName>
                                        </p:attrNameLst>
                                      </p:cBhvr>
                                      <p:tavLst>
                                        <p:tav tm="0">
                                          <p:val>
                                            <p:strVal val="#ppt_x"/>
                                          </p:val>
                                        </p:tav>
                                        <p:tav tm="100000">
                                          <p:val>
                                            <p:strVal val="#ppt_x"/>
                                          </p:val>
                                        </p:tav>
                                      </p:tavLst>
                                    </p:anim>
                                    <p:anim calcmode="lin" valueType="num">
                                      <p:cBhvr>
                                        <p:cTn id="157" dur="500" fill="hold"/>
                                        <p:tgtEl>
                                          <p:spTgt spid="21"/>
                                        </p:tgtEl>
                                        <p:attrNameLst>
                                          <p:attrName>ppt_y</p:attrName>
                                        </p:attrNameLst>
                                      </p:cBhvr>
                                      <p:tavLst>
                                        <p:tav tm="0">
                                          <p:val>
                                            <p:strVal val="#ppt_y+.1"/>
                                          </p:val>
                                        </p:tav>
                                        <p:tav tm="100000">
                                          <p:val>
                                            <p:strVal val="#ppt_y"/>
                                          </p:val>
                                        </p:tav>
                                      </p:tavLst>
                                    </p:anim>
                                  </p:childTnLst>
                                </p:cTn>
                              </p:par>
                              <p:par>
                                <p:cTn id="158" presetID="42" presetClass="entr" presetSubtype="0" fill="hold" grpId="0" nodeType="withEffect">
                                  <p:stCondLst>
                                    <p:cond delay="0"/>
                                  </p:stCondLst>
                                  <p:childTnLst>
                                    <p:set>
                                      <p:cBhvr>
                                        <p:cTn id="159" dur="1" fill="hold">
                                          <p:stCondLst>
                                            <p:cond delay="0"/>
                                          </p:stCondLst>
                                        </p:cTn>
                                        <p:tgtEl>
                                          <p:spTgt spid="28"/>
                                        </p:tgtEl>
                                        <p:attrNameLst>
                                          <p:attrName>style.visibility</p:attrName>
                                        </p:attrNameLst>
                                      </p:cBhvr>
                                      <p:to>
                                        <p:strVal val="visible"/>
                                      </p:to>
                                    </p:set>
                                    <p:animEffect transition="in" filter="fade">
                                      <p:cBhvr>
                                        <p:cTn id="160" dur="500"/>
                                        <p:tgtEl>
                                          <p:spTgt spid="28"/>
                                        </p:tgtEl>
                                      </p:cBhvr>
                                    </p:animEffect>
                                    <p:anim calcmode="lin" valueType="num">
                                      <p:cBhvr>
                                        <p:cTn id="161" dur="500" fill="hold"/>
                                        <p:tgtEl>
                                          <p:spTgt spid="28"/>
                                        </p:tgtEl>
                                        <p:attrNameLst>
                                          <p:attrName>ppt_x</p:attrName>
                                        </p:attrNameLst>
                                      </p:cBhvr>
                                      <p:tavLst>
                                        <p:tav tm="0">
                                          <p:val>
                                            <p:strVal val="#ppt_x"/>
                                          </p:val>
                                        </p:tav>
                                        <p:tav tm="100000">
                                          <p:val>
                                            <p:strVal val="#ppt_x"/>
                                          </p:val>
                                        </p:tav>
                                      </p:tavLst>
                                    </p:anim>
                                    <p:anim calcmode="lin" valueType="num">
                                      <p:cBhvr>
                                        <p:cTn id="162" dur="500" fill="hold"/>
                                        <p:tgtEl>
                                          <p:spTgt spid="28"/>
                                        </p:tgtEl>
                                        <p:attrNameLst>
                                          <p:attrName>ppt_y</p:attrName>
                                        </p:attrNameLst>
                                      </p:cBhvr>
                                      <p:tavLst>
                                        <p:tav tm="0">
                                          <p:val>
                                            <p:strVal val="#ppt_y+.1"/>
                                          </p:val>
                                        </p:tav>
                                        <p:tav tm="100000">
                                          <p:val>
                                            <p:strVal val="#ppt_y"/>
                                          </p:val>
                                        </p:tav>
                                      </p:tavLst>
                                    </p:anim>
                                  </p:childTnLst>
                                </p:cTn>
                              </p:par>
                              <p:par>
                                <p:cTn id="163" presetID="42" presetClass="entr" presetSubtype="0" fill="hold" grpId="0" nodeType="withEffect">
                                  <p:stCondLst>
                                    <p:cond delay="0"/>
                                  </p:stCondLst>
                                  <p:childTnLst>
                                    <p:set>
                                      <p:cBhvr>
                                        <p:cTn id="164" dur="1" fill="hold">
                                          <p:stCondLst>
                                            <p:cond delay="0"/>
                                          </p:stCondLst>
                                        </p:cTn>
                                        <p:tgtEl>
                                          <p:spTgt spid="77"/>
                                        </p:tgtEl>
                                        <p:attrNameLst>
                                          <p:attrName>style.visibility</p:attrName>
                                        </p:attrNameLst>
                                      </p:cBhvr>
                                      <p:to>
                                        <p:strVal val="visible"/>
                                      </p:to>
                                    </p:set>
                                    <p:animEffect transition="in" filter="fade">
                                      <p:cBhvr>
                                        <p:cTn id="165" dur="500"/>
                                        <p:tgtEl>
                                          <p:spTgt spid="77"/>
                                        </p:tgtEl>
                                      </p:cBhvr>
                                    </p:animEffect>
                                    <p:anim calcmode="lin" valueType="num">
                                      <p:cBhvr>
                                        <p:cTn id="166" dur="500" fill="hold"/>
                                        <p:tgtEl>
                                          <p:spTgt spid="77"/>
                                        </p:tgtEl>
                                        <p:attrNameLst>
                                          <p:attrName>ppt_x</p:attrName>
                                        </p:attrNameLst>
                                      </p:cBhvr>
                                      <p:tavLst>
                                        <p:tav tm="0">
                                          <p:val>
                                            <p:strVal val="#ppt_x"/>
                                          </p:val>
                                        </p:tav>
                                        <p:tav tm="100000">
                                          <p:val>
                                            <p:strVal val="#ppt_x"/>
                                          </p:val>
                                        </p:tav>
                                      </p:tavLst>
                                    </p:anim>
                                    <p:anim calcmode="lin" valueType="num">
                                      <p:cBhvr>
                                        <p:cTn id="167" dur="500" fill="hold"/>
                                        <p:tgtEl>
                                          <p:spTgt spid="77"/>
                                        </p:tgtEl>
                                        <p:attrNameLst>
                                          <p:attrName>ppt_y</p:attrName>
                                        </p:attrNameLst>
                                      </p:cBhvr>
                                      <p:tavLst>
                                        <p:tav tm="0">
                                          <p:val>
                                            <p:strVal val="#ppt_y+.1"/>
                                          </p:val>
                                        </p:tav>
                                        <p:tav tm="100000">
                                          <p:val>
                                            <p:strVal val="#ppt_y"/>
                                          </p:val>
                                        </p:tav>
                                      </p:tavLst>
                                    </p:anim>
                                  </p:childTnLst>
                                </p:cTn>
                              </p:par>
                              <p:par>
                                <p:cTn id="168" presetID="42" presetClass="entr" presetSubtype="0" fill="hold" grpId="0" nodeType="withEffect">
                                  <p:stCondLst>
                                    <p:cond delay="0"/>
                                  </p:stCondLst>
                                  <p:childTnLst>
                                    <p:set>
                                      <p:cBhvr>
                                        <p:cTn id="169" dur="1" fill="hold">
                                          <p:stCondLst>
                                            <p:cond delay="0"/>
                                          </p:stCondLst>
                                        </p:cTn>
                                        <p:tgtEl>
                                          <p:spTgt spid="78"/>
                                        </p:tgtEl>
                                        <p:attrNameLst>
                                          <p:attrName>style.visibility</p:attrName>
                                        </p:attrNameLst>
                                      </p:cBhvr>
                                      <p:to>
                                        <p:strVal val="visible"/>
                                      </p:to>
                                    </p:set>
                                    <p:animEffect transition="in" filter="fade">
                                      <p:cBhvr>
                                        <p:cTn id="170" dur="500"/>
                                        <p:tgtEl>
                                          <p:spTgt spid="78"/>
                                        </p:tgtEl>
                                      </p:cBhvr>
                                    </p:animEffect>
                                    <p:anim calcmode="lin" valueType="num">
                                      <p:cBhvr>
                                        <p:cTn id="171" dur="500" fill="hold"/>
                                        <p:tgtEl>
                                          <p:spTgt spid="78"/>
                                        </p:tgtEl>
                                        <p:attrNameLst>
                                          <p:attrName>ppt_x</p:attrName>
                                        </p:attrNameLst>
                                      </p:cBhvr>
                                      <p:tavLst>
                                        <p:tav tm="0">
                                          <p:val>
                                            <p:strVal val="#ppt_x"/>
                                          </p:val>
                                        </p:tav>
                                        <p:tav tm="100000">
                                          <p:val>
                                            <p:strVal val="#ppt_x"/>
                                          </p:val>
                                        </p:tav>
                                      </p:tavLst>
                                    </p:anim>
                                    <p:anim calcmode="lin" valueType="num">
                                      <p:cBhvr>
                                        <p:cTn id="172" dur="500" fill="hold"/>
                                        <p:tgtEl>
                                          <p:spTgt spid="78"/>
                                        </p:tgtEl>
                                        <p:attrNameLst>
                                          <p:attrName>ppt_y</p:attrName>
                                        </p:attrNameLst>
                                      </p:cBhvr>
                                      <p:tavLst>
                                        <p:tav tm="0">
                                          <p:val>
                                            <p:strVal val="#ppt_y+.1"/>
                                          </p:val>
                                        </p:tav>
                                        <p:tav tm="100000">
                                          <p:val>
                                            <p:strVal val="#ppt_y"/>
                                          </p:val>
                                        </p:tav>
                                      </p:tavLst>
                                    </p:anim>
                                  </p:childTnLst>
                                </p:cTn>
                              </p:par>
                              <p:par>
                                <p:cTn id="173" presetID="42" presetClass="entr" presetSubtype="0" fill="hold" grpId="0" nodeType="withEffect">
                                  <p:stCondLst>
                                    <p:cond delay="0"/>
                                  </p:stCondLst>
                                  <p:childTnLst>
                                    <p:set>
                                      <p:cBhvr>
                                        <p:cTn id="174" dur="1" fill="hold">
                                          <p:stCondLst>
                                            <p:cond delay="0"/>
                                          </p:stCondLst>
                                        </p:cTn>
                                        <p:tgtEl>
                                          <p:spTgt spid="79"/>
                                        </p:tgtEl>
                                        <p:attrNameLst>
                                          <p:attrName>style.visibility</p:attrName>
                                        </p:attrNameLst>
                                      </p:cBhvr>
                                      <p:to>
                                        <p:strVal val="visible"/>
                                      </p:to>
                                    </p:set>
                                    <p:animEffect transition="in" filter="fade">
                                      <p:cBhvr>
                                        <p:cTn id="175" dur="500"/>
                                        <p:tgtEl>
                                          <p:spTgt spid="79"/>
                                        </p:tgtEl>
                                      </p:cBhvr>
                                    </p:animEffect>
                                    <p:anim calcmode="lin" valueType="num">
                                      <p:cBhvr>
                                        <p:cTn id="176" dur="500" fill="hold"/>
                                        <p:tgtEl>
                                          <p:spTgt spid="79"/>
                                        </p:tgtEl>
                                        <p:attrNameLst>
                                          <p:attrName>ppt_x</p:attrName>
                                        </p:attrNameLst>
                                      </p:cBhvr>
                                      <p:tavLst>
                                        <p:tav tm="0">
                                          <p:val>
                                            <p:strVal val="#ppt_x"/>
                                          </p:val>
                                        </p:tav>
                                        <p:tav tm="100000">
                                          <p:val>
                                            <p:strVal val="#ppt_x"/>
                                          </p:val>
                                        </p:tav>
                                      </p:tavLst>
                                    </p:anim>
                                    <p:anim calcmode="lin" valueType="num">
                                      <p:cBhvr>
                                        <p:cTn id="177" dur="500" fill="hold"/>
                                        <p:tgtEl>
                                          <p:spTgt spid="79"/>
                                        </p:tgtEl>
                                        <p:attrNameLst>
                                          <p:attrName>ppt_y</p:attrName>
                                        </p:attrNameLst>
                                      </p:cBhvr>
                                      <p:tavLst>
                                        <p:tav tm="0">
                                          <p:val>
                                            <p:strVal val="#ppt_y+.1"/>
                                          </p:val>
                                        </p:tav>
                                        <p:tav tm="100000">
                                          <p:val>
                                            <p:strVal val="#ppt_y"/>
                                          </p:val>
                                        </p:tav>
                                      </p:tavLst>
                                    </p:anim>
                                  </p:childTnLst>
                                </p:cTn>
                              </p:par>
                              <p:par>
                                <p:cTn id="178" presetID="42" presetClass="entr" presetSubtype="0" fill="hold" grpId="0" nodeType="withEffect">
                                  <p:stCondLst>
                                    <p:cond delay="0"/>
                                  </p:stCondLst>
                                  <p:childTnLst>
                                    <p:set>
                                      <p:cBhvr>
                                        <p:cTn id="179" dur="1" fill="hold">
                                          <p:stCondLst>
                                            <p:cond delay="0"/>
                                          </p:stCondLst>
                                        </p:cTn>
                                        <p:tgtEl>
                                          <p:spTgt spid="80"/>
                                        </p:tgtEl>
                                        <p:attrNameLst>
                                          <p:attrName>style.visibility</p:attrName>
                                        </p:attrNameLst>
                                      </p:cBhvr>
                                      <p:to>
                                        <p:strVal val="visible"/>
                                      </p:to>
                                    </p:set>
                                    <p:animEffect transition="in" filter="fade">
                                      <p:cBhvr>
                                        <p:cTn id="180" dur="500"/>
                                        <p:tgtEl>
                                          <p:spTgt spid="80"/>
                                        </p:tgtEl>
                                      </p:cBhvr>
                                    </p:animEffect>
                                    <p:anim calcmode="lin" valueType="num">
                                      <p:cBhvr>
                                        <p:cTn id="181" dur="500" fill="hold"/>
                                        <p:tgtEl>
                                          <p:spTgt spid="80"/>
                                        </p:tgtEl>
                                        <p:attrNameLst>
                                          <p:attrName>ppt_x</p:attrName>
                                        </p:attrNameLst>
                                      </p:cBhvr>
                                      <p:tavLst>
                                        <p:tav tm="0">
                                          <p:val>
                                            <p:strVal val="#ppt_x"/>
                                          </p:val>
                                        </p:tav>
                                        <p:tav tm="100000">
                                          <p:val>
                                            <p:strVal val="#ppt_x"/>
                                          </p:val>
                                        </p:tav>
                                      </p:tavLst>
                                    </p:anim>
                                    <p:anim calcmode="lin" valueType="num">
                                      <p:cBhvr>
                                        <p:cTn id="182" dur="500" fill="hold"/>
                                        <p:tgtEl>
                                          <p:spTgt spid="80"/>
                                        </p:tgtEl>
                                        <p:attrNameLst>
                                          <p:attrName>ppt_y</p:attrName>
                                        </p:attrNameLst>
                                      </p:cBhvr>
                                      <p:tavLst>
                                        <p:tav tm="0">
                                          <p:val>
                                            <p:strVal val="#ppt_y+.1"/>
                                          </p:val>
                                        </p:tav>
                                        <p:tav tm="100000">
                                          <p:val>
                                            <p:strVal val="#ppt_y"/>
                                          </p:val>
                                        </p:tav>
                                      </p:tavLst>
                                    </p:anim>
                                  </p:childTnLst>
                                </p:cTn>
                              </p:par>
                              <p:par>
                                <p:cTn id="183" presetID="42" presetClass="entr" presetSubtype="0" fill="hold" grpId="0" nodeType="withEffect">
                                  <p:stCondLst>
                                    <p:cond delay="0"/>
                                  </p:stCondLst>
                                  <p:childTnLst>
                                    <p:set>
                                      <p:cBhvr>
                                        <p:cTn id="184" dur="1" fill="hold">
                                          <p:stCondLst>
                                            <p:cond delay="0"/>
                                          </p:stCondLst>
                                        </p:cTn>
                                        <p:tgtEl>
                                          <p:spTgt spid="52"/>
                                        </p:tgtEl>
                                        <p:attrNameLst>
                                          <p:attrName>style.visibility</p:attrName>
                                        </p:attrNameLst>
                                      </p:cBhvr>
                                      <p:to>
                                        <p:strVal val="visible"/>
                                      </p:to>
                                    </p:set>
                                    <p:animEffect transition="in" filter="fade">
                                      <p:cBhvr>
                                        <p:cTn id="185" dur="500"/>
                                        <p:tgtEl>
                                          <p:spTgt spid="52"/>
                                        </p:tgtEl>
                                      </p:cBhvr>
                                    </p:animEffect>
                                    <p:anim calcmode="lin" valueType="num">
                                      <p:cBhvr>
                                        <p:cTn id="186" dur="500" fill="hold"/>
                                        <p:tgtEl>
                                          <p:spTgt spid="52"/>
                                        </p:tgtEl>
                                        <p:attrNameLst>
                                          <p:attrName>ppt_x</p:attrName>
                                        </p:attrNameLst>
                                      </p:cBhvr>
                                      <p:tavLst>
                                        <p:tav tm="0">
                                          <p:val>
                                            <p:strVal val="#ppt_x"/>
                                          </p:val>
                                        </p:tav>
                                        <p:tav tm="100000">
                                          <p:val>
                                            <p:strVal val="#ppt_x"/>
                                          </p:val>
                                        </p:tav>
                                      </p:tavLst>
                                    </p:anim>
                                    <p:anim calcmode="lin" valueType="num">
                                      <p:cBhvr>
                                        <p:cTn id="187" dur="500" fill="hold"/>
                                        <p:tgtEl>
                                          <p:spTgt spid="52"/>
                                        </p:tgtEl>
                                        <p:attrNameLst>
                                          <p:attrName>ppt_y</p:attrName>
                                        </p:attrNameLst>
                                      </p:cBhvr>
                                      <p:tavLst>
                                        <p:tav tm="0">
                                          <p:val>
                                            <p:strVal val="#ppt_y+.1"/>
                                          </p:val>
                                        </p:tav>
                                        <p:tav tm="100000">
                                          <p:val>
                                            <p:strVal val="#ppt_y"/>
                                          </p:val>
                                        </p:tav>
                                      </p:tavLst>
                                    </p:anim>
                                  </p:childTnLst>
                                </p:cTn>
                              </p:par>
                              <p:par>
                                <p:cTn id="188" presetID="42" presetClass="entr" presetSubtype="0" fill="hold" grpId="0" nodeType="withEffect">
                                  <p:stCondLst>
                                    <p:cond delay="0"/>
                                  </p:stCondLst>
                                  <p:childTnLst>
                                    <p:set>
                                      <p:cBhvr>
                                        <p:cTn id="189" dur="1" fill="hold">
                                          <p:stCondLst>
                                            <p:cond delay="0"/>
                                          </p:stCondLst>
                                        </p:cTn>
                                        <p:tgtEl>
                                          <p:spTgt spid="53"/>
                                        </p:tgtEl>
                                        <p:attrNameLst>
                                          <p:attrName>style.visibility</p:attrName>
                                        </p:attrNameLst>
                                      </p:cBhvr>
                                      <p:to>
                                        <p:strVal val="visible"/>
                                      </p:to>
                                    </p:set>
                                    <p:animEffect transition="in" filter="fade">
                                      <p:cBhvr>
                                        <p:cTn id="190" dur="500"/>
                                        <p:tgtEl>
                                          <p:spTgt spid="53"/>
                                        </p:tgtEl>
                                      </p:cBhvr>
                                    </p:animEffect>
                                    <p:anim calcmode="lin" valueType="num">
                                      <p:cBhvr>
                                        <p:cTn id="191" dur="500" fill="hold"/>
                                        <p:tgtEl>
                                          <p:spTgt spid="53"/>
                                        </p:tgtEl>
                                        <p:attrNameLst>
                                          <p:attrName>ppt_x</p:attrName>
                                        </p:attrNameLst>
                                      </p:cBhvr>
                                      <p:tavLst>
                                        <p:tav tm="0">
                                          <p:val>
                                            <p:strVal val="#ppt_x"/>
                                          </p:val>
                                        </p:tav>
                                        <p:tav tm="100000">
                                          <p:val>
                                            <p:strVal val="#ppt_x"/>
                                          </p:val>
                                        </p:tav>
                                      </p:tavLst>
                                    </p:anim>
                                    <p:anim calcmode="lin" valueType="num">
                                      <p:cBhvr>
                                        <p:cTn id="192" dur="500" fill="hold"/>
                                        <p:tgtEl>
                                          <p:spTgt spid="53"/>
                                        </p:tgtEl>
                                        <p:attrNameLst>
                                          <p:attrName>ppt_y</p:attrName>
                                        </p:attrNameLst>
                                      </p:cBhvr>
                                      <p:tavLst>
                                        <p:tav tm="0">
                                          <p:val>
                                            <p:strVal val="#ppt_y+.1"/>
                                          </p:val>
                                        </p:tav>
                                        <p:tav tm="100000">
                                          <p:val>
                                            <p:strVal val="#ppt_y"/>
                                          </p:val>
                                        </p:tav>
                                      </p:tavLst>
                                    </p:anim>
                                  </p:childTnLst>
                                </p:cTn>
                              </p:par>
                            </p:childTnLst>
                          </p:cTn>
                        </p:par>
                        <p:par>
                          <p:cTn id="193" fill="hold">
                            <p:stCondLst>
                              <p:cond delay="500"/>
                            </p:stCondLst>
                            <p:childTnLst>
                              <p:par>
                                <p:cTn id="194" presetID="12" presetClass="entr" presetSubtype="4" fill="hold" grpId="0" nodeType="afterEffect">
                                  <p:stCondLst>
                                    <p:cond delay="0"/>
                                  </p:stCondLst>
                                  <p:childTnLst>
                                    <p:set>
                                      <p:cBhvr>
                                        <p:cTn id="195" dur="1" fill="hold">
                                          <p:stCondLst>
                                            <p:cond delay="0"/>
                                          </p:stCondLst>
                                        </p:cTn>
                                        <p:tgtEl>
                                          <p:spTgt spid="64">
                                            <p:graphicEl>
                                              <a:chart seriesIdx="-3" categoryIdx="-3" bldStep="gridLegend"/>
                                            </p:graphicEl>
                                          </p:spTgt>
                                        </p:tgtEl>
                                        <p:attrNameLst>
                                          <p:attrName>style.visibility</p:attrName>
                                        </p:attrNameLst>
                                      </p:cBhvr>
                                      <p:to>
                                        <p:strVal val="visible"/>
                                      </p:to>
                                    </p:set>
                                    <p:anim calcmode="lin" valueType="num">
                                      <p:cBhvr additive="base">
                                        <p:cTn id="196" dur="250"/>
                                        <p:tgtEl>
                                          <p:spTgt spid="64">
                                            <p:graphicEl>
                                              <a:chart seriesIdx="-3" categoryIdx="-3" bldStep="gridLegend"/>
                                            </p:graphicEl>
                                          </p:spTgt>
                                        </p:tgtEl>
                                        <p:attrNameLst>
                                          <p:attrName>ppt_y</p:attrName>
                                        </p:attrNameLst>
                                      </p:cBhvr>
                                      <p:tavLst>
                                        <p:tav tm="0">
                                          <p:val>
                                            <p:strVal val="#ppt_y+#ppt_h*1.125000"/>
                                          </p:val>
                                        </p:tav>
                                        <p:tav tm="100000">
                                          <p:val>
                                            <p:strVal val="#ppt_y"/>
                                          </p:val>
                                        </p:tav>
                                      </p:tavLst>
                                    </p:anim>
                                    <p:animEffect transition="in" filter="wipe(up)">
                                      <p:cBhvr>
                                        <p:cTn id="197" dur="250"/>
                                        <p:tgtEl>
                                          <p:spTgt spid="64">
                                            <p:graphicEl>
                                              <a:chart seriesIdx="-3" categoryIdx="-3" bldStep="gridLegend"/>
                                            </p:graphicEl>
                                          </p:spTgt>
                                        </p:tgtEl>
                                      </p:cBhvr>
                                    </p:animEffect>
                                  </p:childTnLst>
                                </p:cTn>
                              </p:par>
                            </p:childTnLst>
                          </p:cTn>
                        </p:par>
                        <p:par>
                          <p:cTn id="198" fill="hold">
                            <p:stCondLst>
                              <p:cond delay="750"/>
                            </p:stCondLst>
                            <p:childTnLst>
                              <p:par>
                                <p:cTn id="199" presetID="12" presetClass="entr" presetSubtype="4" fill="hold" grpId="0" nodeType="afterEffect">
                                  <p:stCondLst>
                                    <p:cond delay="0"/>
                                  </p:stCondLst>
                                  <p:childTnLst>
                                    <p:set>
                                      <p:cBhvr>
                                        <p:cTn id="200" dur="1" fill="hold">
                                          <p:stCondLst>
                                            <p:cond delay="0"/>
                                          </p:stCondLst>
                                        </p:cTn>
                                        <p:tgtEl>
                                          <p:spTgt spid="64">
                                            <p:graphicEl>
                                              <a:chart seriesIdx="-4" categoryIdx="0" bldStep="category"/>
                                            </p:graphicEl>
                                          </p:spTgt>
                                        </p:tgtEl>
                                        <p:attrNameLst>
                                          <p:attrName>style.visibility</p:attrName>
                                        </p:attrNameLst>
                                      </p:cBhvr>
                                      <p:to>
                                        <p:strVal val="visible"/>
                                      </p:to>
                                    </p:set>
                                    <p:anim calcmode="lin" valueType="num">
                                      <p:cBhvr additive="base">
                                        <p:cTn id="201" dur="250"/>
                                        <p:tgtEl>
                                          <p:spTgt spid="64">
                                            <p:graphicEl>
                                              <a:chart seriesIdx="-4" categoryIdx="0" bldStep="category"/>
                                            </p:graphicEl>
                                          </p:spTgt>
                                        </p:tgtEl>
                                        <p:attrNameLst>
                                          <p:attrName>ppt_y</p:attrName>
                                        </p:attrNameLst>
                                      </p:cBhvr>
                                      <p:tavLst>
                                        <p:tav tm="0">
                                          <p:val>
                                            <p:strVal val="#ppt_y+#ppt_h*1.125000"/>
                                          </p:val>
                                        </p:tav>
                                        <p:tav tm="100000">
                                          <p:val>
                                            <p:strVal val="#ppt_y"/>
                                          </p:val>
                                        </p:tav>
                                      </p:tavLst>
                                    </p:anim>
                                    <p:animEffect transition="in" filter="wipe(up)">
                                      <p:cBhvr>
                                        <p:cTn id="202" dur="250"/>
                                        <p:tgtEl>
                                          <p:spTgt spid="64">
                                            <p:graphicEl>
                                              <a:chart seriesIdx="-4" categoryIdx="0" bldStep="category"/>
                                            </p:graphicEl>
                                          </p:spTgt>
                                        </p:tgtEl>
                                      </p:cBhvr>
                                    </p:animEffect>
                                  </p:childTnLst>
                                </p:cTn>
                              </p:par>
                            </p:childTnLst>
                          </p:cTn>
                        </p:par>
                        <p:par>
                          <p:cTn id="203" fill="hold">
                            <p:stCondLst>
                              <p:cond delay="1000"/>
                            </p:stCondLst>
                            <p:childTnLst>
                              <p:par>
                                <p:cTn id="204" presetID="12" presetClass="entr" presetSubtype="4" fill="hold" grpId="0" nodeType="afterEffect">
                                  <p:stCondLst>
                                    <p:cond delay="0"/>
                                  </p:stCondLst>
                                  <p:childTnLst>
                                    <p:set>
                                      <p:cBhvr>
                                        <p:cTn id="205" dur="1" fill="hold">
                                          <p:stCondLst>
                                            <p:cond delay="0"/>
                                          </p:stCondLst>
                                        </p:cTn>
                                        <p:tgtEl>
                                          <p:spTgt spid="64">
                                            <p:graphicEl>
                                              <a:chart seriesIdx="-4" categoryIdx="1" bldStep="category"/>
                                            </p:graphicEl>
                                          </p:spTgt>
                                        </p:tgtEl>
                                        <p:attrNameLst>
                                          <p:attrName>style.visibility</p:attrName>
                                        </p:attrNameLst>
                                      </p:cBhvr>
                                      <p:to>
                                        <p:strVal val="visible"/>
                                      </p:to>
                                    </p:set>
                                    <p:anim calcmode="lin" valueType="num">
                                      <p:cBhvr additive="base">
                                        <p:cTn id="206" dur="250"/>
                                        <p:tgtEl>
                                          <p:spTgt spid="64">
                                            <p:graphicEl>
                                              <a:chart seriesIdx="-4" categoryIdx="1" bldStep="category"/>
                                            </p:graphicEl>
                                          </p:spTgt>
                                        </p:tgtEl>
                                        <p:attrNameLst>
                                          <p:attrName>ppt_y</p:attrName>
                                        </p:attrNameLst>
                                      </p:cBhvr>
                                      <p:tavLst>
                                        <p:tav tm="0">
                                          <p:val>
                                            <p:strVal val="#ppt_y+#ppt_h*1.125000"/>
                                          </p:val>
                                        </p:tav>
                                        <p:tav tm="100000">
                                          <p:val>
                                            <p:strVal val="#ppt_y"/>
                                          </p:val>
                                        </p:tav>
                                      </p:tavLst>
                                    </p:anim>
                                    <p:animEffect transition="in" filter="wipe(up)">
                                      <p:cBhvr>
                                        <p:cTn id="207" dur="250"/>
                                        <p:tgtEl>
                                          <p:spTgt spid="64">
                                            <p:graphicEl>
                                              <a:chart seriesIdx="-4" categoryIdx="1" bldStep="category"/>
                                            </p:graphicEl>
                                          </p:spTgt>
                                        </p:tgtEl>
                                      </p:cBhvr>
                                    </p:animEffect>
                                  </p:childTnLst>
                                </p:cTn>
                              </p:par>
                            </p:childTnLst>
                          </p:cTn>
                        </p:par>
                        <p:par>
                          <p:cTn id="208" fill="hold">
                            <p:stCondLst>
                              <p:cond delay="1250"/>
                            </p:stCondLst>
                            <p:childTnLst>
                              <p:par>
                                <p:cTn id="209" presetID="12" presetClass="entr" presetSubtype="4" fill="hold" grpId="0" nodeType="afterEffect">
                                  <p:stCondLst>
                                    <p:cond delay="0"/>
                                  </p:stCondLst>
                                  <p:childTnLst>
                                    <p:set>
                                      <p:cBhvr>
                                        <p:cTn id="210" dur="1" fill="hold">
                                          <p:stCondLst>
                                            <p:cond delay="0"/>
                                          </p:stCondLst>
                                        </p:cTn>
                                        <p:tgtEl>
                                          <p:spTgt spid="64">
                                            <p:graphicEl>
                                              <a:chart seriesIdx="-4" categoryIdx="2" bldStep="category"/>
                                            </p:graphicEl>
                                          </p:spTgt>
                                        </p:tgtEl>
                                        <p:attrNameLst>
                                          <p:attrName>style.visibility</p:attrName>
                                        </p:attrNameLst>
                                      </p:cBhvr>
                                      <p:to>
                                        <p:strVal val="visible"/>
                                      </p:to>
                                    </p:set>
                                    <p:anim calcmode="lin" valueType="num">
                                      <p:cBhvr additive="base">
                                        <p:cTn id="211" dur="250"/>
                                        <p:tgtEl>
                                          <p:spTgt spid="64">
                                            <p:graphicEl>
                                              <a:chart seriesIdx="-4" categoryIdx="2" bldStep="category"/>
                                            </p:graphicEl>
                                          </p:spTgt>
                                        </p:tgtEl>
                                        <p:attrNameLst>
                                          <p:attrName>ppt_y</p:attrName>
                                        </p:attrNameLst>
                                      </p:cBhvr>
                                      <p:tavLst>
                                        <p:tav tm="0">
                                          <p:val>
                                            <p:strVal val="#ppt_y+#ppt_h*1.125000"/>
                                          </p:val>
                                        </p:tav>
                                        <p:tav tm="100000">
                                          <p:val>
                                            <p:strVal val="#ppt_y"/>
                                          </p:val>
                                        </p:tav>
                                      </p:tavLst>
                                    </p:anim>
                                    <p:animEffect transition="in" filter="wipe(up)">
                                      <p:cBhvr>
                                        <p:cTn id="212" dur="250"/>
                                        <p:tgtEl>
                                          <p:spTgt spid="64">
                                            <p:graphicEl>
                                              <a:chart seriesIdx="-4" categoryIdx="2" bldStep="category"/>
                                            </p:graphicEl>
                                          </p:spTgt>
                                        </p:tgtEl>
                                      </p:cBhvr>
                                    </p:animEffect>
                                  </p:childTnLst>
                                </p:cTn>
                              </p:par>
                            </p:childTnLst>
                          </p:cTn>
                        </p:par>
                      </p:childTnLst>
                    </p:cTn>
                  </p:par>
                  <p:par>
                    <p:cTn id="213" fill="hold">
                      <p:stCondLst>
                        <p:cond delay="indefinite"/>
                      </p:stCondLst>
                      <p:childTnLst>
                        <p:par>
                          <p:cTn id="214" fill="hold">
                            <p:stCondLst>
                              <p:cond delay="0"/>
                            </p:stCondLst>
                            <p:childTnLst>
                              <p:par>
                                <p:cTn id="215" presetID="42" presetClass="entr" presetSubtype="0" fill="hold" nodeType="clickEffect">
                                  <p:stCondLst>
                                    <p:cond delay="0"/>
                                  </p:stCondLst>
                                  <p:childTnLst>
                                    <p:set>
                                      <p:cBhvr>
                                        <p:cTn id="216" dur="1" fill="hold">
                                          <p:stCondLst>
                                            <p:cond delay="0"/>
                                          </p:stCondLst>
                                        </p:cTn>
                                        <p:tgtEl>
                                          <p:spTgt spid="22"/>
                                        </p:tgtEl>
                                        <p:attrNameLst>
                                          <p:attrName>style.visibility</p:attrName>
                                        </p:attrNameLst>
                                      </p:cBhvr>
                                      <p:to>
                                        <p:strVal val="visible"/>
                                      </p:to>
                                    </p:set>
                                    <p:animEffect transition="in" filter="fade">
                                      <p:cBhvr>
                                        <p:cTn id="217" dur="500"/>
                                        <p:tgtEl>
                                          <p:spTgt spid="22"/>
                                        </p:tgtEl>
                                      </p:cBhvr>
                                    </p:animEffect>
                                    <p:anim calcmode="lin" valueType="num">
                                      <p:cBhvr>
                                        <p:cTn id="218" dur="500" fill="hold"/>
                                        <p:tgtEl>
                                          <p:spTgt spid="22"/>
                                        </p:tgtEl>
                                        <p:attrNameLst>
                                          <p:attrName>ppt_x</p:attrName>
                                        </p:attrNameLst>
                                      </p:cBhvr>
                                      <p:tavLst>
                                        <p:tav tm="0">
                                          <p:val>
                                            <p:strVal val="#ppt_x"/>
                                          </p:val>
                                        </p:tav>
                                        <p:tav tm="100000">
                                          <p:val>
                                            <p:strVal val="#ppt_x"/>
                                          </p:val>
                                        </p:tav>
                                      </p:tavLst>
                                    </p:anim>
                                    <p:anim calcmode="lin" valueType="num">
                                      <p:cBhvr>
                                        <p:cTn id="219" dur="500" fill="hold"/>
                                        <p:tgtEl>
                                          <p:spTgt spid="22"/>
                                        </p:tgtEl>
                                        <p:attrNameLst>
                                          <p:attrName>ppt_y</p:attrName>
                                        </p:attrNameLst>
                                      </p:cBhvr>
                                      <p:tavLst>
                                        <p:tav tm="0">
                                          <p:val>
                                            <p:strVal val="#ppt_y+.1"/>
                                          </p:val>
                                        </p:tav>
                                        <p:tav tm="100000">
                                          <p:val>
                                            <p:strVal val="#ppt_y"/>
                                          </p:val>
                                        </p:tav>
                                      </p:tavLst>
                                    </p:anim>
                                  </p:childTnLst>
                                </p:cTn>
                              </p:par>
                              <p:par>
                                <p:cTn id="220" presetID="42" presetClass="entr" presetSubtype="0" fill="hold" grpId="0" nodeType="withEffect">
                                  <p:stCondLst>
                                    <p:cond delay="0"/>
                                  </p:stCondLst>
                                  <p:childTnLst>
                                    <p:set>
                                      <p:cBhvr>
                                        <p:cTn id="221" dur="1" fill="hold">
                                          <p:stCondLst>
                                            <p:cond delay="0"/>
                                          </p:stCondLst>
                                        </p:cTn>
                                        <p:tgtEl>
                                          <p:spTgt spid="29"/>
                                        </p:tgtEl>
                                        <p:attrNameLst>
                                          <p:attrName>style.visibility</p:attrName>
                                        </p:attrNameLst>
                                      </p:cBhvr>
                                      <p:to>
                                        <p:strVal val="visible"/>
                                      </p:to>
                                    </p:set>
                                    <p:animEffect transition="in" filter="fade">
                                      <p:cBhvr>
                                        <p:cTn id="222" dur="500"/>
                                        <p:tgtEl>
                                          <p:spTgt spid="29"/>
                                        </p:tgtEl>
                                      </p:cBhvr>
                                    </p:animEffect>
                                    <p:anim calcmode="lin" valueType="num">
                                      <p:cBhvr>
                                        <p:cTn id="223" dur="500" fill="hold"/>
                                        <p:tgtEl>
                                          <p:spTgt spid="29"/>
                                        </p:tgtEl>
                                        <p:attrNameLst>
                                          <p:attrName>ppt_x</p:attrName>
                                        </p:attrNameLst>
                                      </p:cBhvr>
                                      <p:tavLst>
                                        <p:tav tm="0">
                                          <p:val>
                                            <p:strVal val="#ppt_x"/>
                                          </p:val>
                                        </p:tav>
                                        <p:tav tm="100000">
                                          <p:val>
                                            <p:strVal val="#ppt_x"/>
                                          </p:val>
                                        </p:tav>
                                      </p:tavLst>
                                    </p:anim>
                                    <p:anim calcmode="lin" valueType="num">
                                      <p:cBhvr>
                                        <p:cTn id="224" dur="500" fill="hold"/>
                                        <p:tgtEl>
                                          <p:spTgt spid="29"/>
                                        </p:tgtEl>
                                        <p:attrNameLst>
                                          <p:attrName>ppt_y</p:attrName>
                                        </p:attrNameLst>
                                      </p:cBhvr>
                                      <p:tavLst>
                                        <p:tav tm="0">
                                          <p:val>
                                            <p:strVal val="#ppt_y+.1"/>
                                          </p:val>
                                        </p:tav>
                                        <p:tav tm="100000">
                                          <p:val>
                                            <p:strVal val="#ppt_y"/>
                                          </p:val>
                                        </p:tav>
                                      </p:tavLst>
                                    </p:anim>
                                  </p:childTnLst>
                                </p:cTn>
                              </p:par>
                              <p:par>
                                <p:cTn id="225" presetID="42" presetClass="entr" presetSubtype="0" fill="hold" grpId="0" nodeType="withEffect">
                                  <p:stCondLst>
                                    <p:cond delay="0"/>
                                  </p:stCondLst>
                                  <p:childTnLst>
                                    <p:set>
                                      <p:cBhvr>
                                        <p:cTn id="226" dur="1" fill="hold">
                                          <p:stCondLst>
                                            <p:cond delay="0"/>
                                          </p:stCondLst>
                                        </p:cTn>
                                        <p:tgtEl>
                                          <p:spTgt spid="83"/>
                                        </p:tgtEl>
                                        <p:attrNameLst>
                                          <p:attrName>style.visibility</p:attrName>
                                        </p:attrNameLst>
                                      </p:cBhvr>
                                      <p:to>
                                        <p:strVal val="visible"/>
                                      </p:to>
                                    </p:set>
                                    <p:animEffect transition="in" filter="fade">
                                      <p:cBhvr>
                                        <p:cTn id="227" dur="500"/>
                                        <p:tgtEl>
                                          <p:spTgt spid="83"/>
                                        </p:tgtEl>
                                      </p:cBhvr>
                                    </p:animEffect>
                                    <p:anim calcmode="lin" valueType="num">
                                      <p:cBhvr>
                                        <p:cTn id="228" dur="500" fill="hold"/>
                                        <p:tgtEl>
                                          <p:spTgt spid="83"/>
                                        </p:tgtEl>
                                        <p:attrNameLst>
                                          <p:attrName>ppt_x</p:attrName>
                                        </p:attrNameLst>
                                      </p:cBhvr>
                                      <p:tavLst>
                                        <p:tav tm="0">
                                          <p:val>
                                            <p:strVal val="#ppt_x"/>
                                          </p:val>
                                        </p:tav>
                                        <p:tav tm="100000">
                                          <p:val>
                                            <p:strVal val="#ppt_x"/>
                                          </p:val>
                                        </p:tav>
                                      </p:tavLst>
                                    </p:anim>
                                    <p:anim calcmode="lin" valueType="num">
                                      <p:cBhvr>
                                        <p:cTn id="229" dur="500" fill="hold"/>
                                        <p:tgtEl>
                                          <p:spTgt spid="83"/>
                                        </p:tgtEl>
                                        <p:attrNameLst>
                                          <p:attrName>ppt_y</p:attrName>
                                        </p:attrNameLst>
                                      </p:cBhvr>
                                      <p:tavLst>
                                        <p:tav tm="0">
                                          <p:val>
                                            <p:strVal val="#ppt_y+.1"/>
                                          </p:val>
                                        </p:tav>
                                        <p:tav tm="100000">
                                          <p:val>
                                            <p:strVal val="#ppt_y"/>
                                          </p:val>
                                        </p:tav>
                                      </p:tavLst>
                                    </p:anim>
                                  </p:childTnLst>
                                </p:cTn>
                              </p:par>
                              <p:par>
                                <p:cTn id="230" presetID="42" presetClass="entr" presetSubtype="0" fill="hold" grpId="0" nodeType="withEffect">
                                  <p:stCondLst>
                                    <p:cond delay="0"/>
                                  </p:stCondLst>
                                  <p:childTnLst>
                                    <p:set>
                                      <p:cBhvr>
                                        <p:cTn id="231" dur="1" fill="hold">
                                          <p:stCondLst>
                                            <p:cond delay="0"/>
                                          </p:stCondLst>
                                        </p:cTn>
                                        <p:tgtEl>
                                          <p:spTgt spid="84"/>
                                        </p:tgtEl>
                                        <p:attrNameLst>
                                          <p:attrName>style.visibility</p:attrName>
                                        </p:attrNameLst>
                                      </p:cBhvr>
                                      <p:to>
                                        <p:strVal val="visible"/>
                                      </p:to>
                                    </p:set>
                                    <p:animEffect transition="in" filter="fade">
                                      <p:cBhvr>
                                        <p:cTn id="232" dur="500"/>
                                        <p:tgtEl>
                                          <p:spTgt spid="84"/>
                                        </p:tgtEl>
                                      </p:cBhvr>
                                    </p:animEffect>
                                    <p:anim calcmode="lin" valueType="num">
                                      <p:cBhvr>
                                        <p:cTn id="233" dur="500" fill="hold"/>
                                        <p:tgtEl>
                                          <p:spTgt spid="84"/>
                                        </p:tgtEl>
                                        <p:attrNameLst>
                                          <p:attrName>ppt_x</p:attrName>
                                        </p:attrNameLst>
                                      </p:cBhvr>
                                      <p:tavLst>
                                        <p:tav tm="0">
                                          <p:val>
                                            <p:strVal val="#ppt_x"/>
                                          </p:val>
                                        </p:tav>
                                        <p:tav tm="100000">
                                          <p:val>
                                            <p:strVal val="#ppt_x"/>
                                          </p:val>
                                        </p:tav>
                                      </p:tavLst>
                                    </p:anim>
                                    <p:anim calcmode="lin" valueType="num">
                                      <p:cBhvr>
                                        <p:cTn id="234" dur="500" fill="hold"/>
                                        <p:tgtEl>
                                          <p:spTgt spid="84"/>
                                        </p:tgtEl>
                                        <p:attrNameLst>
                                          <p:attrName>ppt_y</p:attrName>
                                        </p:attrNameLst>
                                      </p:cBhvr>
                                      <p:tavLst>
                                        <p:tav tm="0">
                                          <p:val>
                                            <p:strVal val="#ppt_y+.1"/>
                                          </p:val>
                                        </p:tav>
                                        <p:tav tm="100000">
                                          <p:val>
                                            <p:strVal val="#ppt_y"/>
                                          </p:val>
                                        </p:tav>
                                      </p:tavLst>
                                    </p:anim>
                                  </p:childTnLst>
                                </p:cTn>
                              </p:par>
                              <p:par>
                                <p:cTn id="235" presetID="42" presetClass="entr" presetSubtype="0" fill="hold" grpId="0" nodeType="withEffect">
                                  <p:stCondLst>
                                    <p:cond delay="0"/>
                                  </p:stCondLst>
                                  <p:childTnLst>
                                    <p:set>
                                      <p:cBhvr>
                                        <p:cTn id="236" dur="1" fill="hold">
                                          <p:stCondLst>
                                            <p:cond delay="0"/>
                                          </p:stCondLst>
                                        </p:cTn>
                                        <p:tgtEl>
                                          <p:spTgt spid="85"/>
                                        </p:tgtEl>
                                        <p:attrNameLst>
                                          <p:attrName>style.visibility</p:attrName>
                                        </p:attrNameLst>
                                      </p:cBhvr>
                                      <p:to>
                                        <p:strVal val="visible"/>
                                      </p:to>
                                    </p:set>
                                    <p:animEffect transition="in" filter="fade">
                                      <p:cBhvr>
                                        <p:cTn id="237" dur="500"/>
                                        <p:tgtEl>
                                          <p:spTgt spid="85"/>
                                        </p:tgtEl>
                                      </p:cBhvr>
                                    </p:animEffect>
                                    <p:anim calcmode="lin" valueType="num">
                                      <p:cBhvr>
                                        <p:cTn id="238" dur="500" fill="hold"/>
                                        <p:tgtEl>
                                          <p:spTgt spid="85"/>
                                        </p:tgtEl>
                                        <p:attrNameLst>
                                          <p:attrName>ppt_x</p:attrName>
                                        </p:attrNameLst>
                                      </p:cBhvr>
                                      <p:tavLst>
                                        <p:tav tm="0">
                                          <p:val>
                                            <p:strVal val="#ppt_x"/>
                                          </p:val>
                                        </p:tav>
                                        <p:tav tm="100000">
                                          <p:val>
                                            <p:strVal val="#ppt_x"/>
                                          </p:val>
                                        </p:tav>
                                      </p:tavLst>
                                    </p:anim>
                                    <p:anim calcmode="lin" valueType="num">
                                      <p:cBhvr>
                                        <p:cTn id="239" dur="500" fill="hold"/>
                                        <p:tgtEl>
                                          <p:spTgt spid="85"/>
                                        </p:tgtEl>
                                        <p:attrNameLst>
                                          <p:attrName>ppt_y</p:attrName>
                                        </p:attrNameLst>
                                      </p:cBhvr>
                                      <p:tavLst>
                                        <p:tav tm="0">
                                          <p:val>
                                            <p:strVal val="#ppt_y+.1"/>
                                          </p:val>
                                        </p:tav>
                                        <p:tav tm="100000">
                                          <p:val>
                                            <p:strVal val="#ppt_y"/>
                                          </p:val>
                                        </p:tav>
                                      </p:tavLst>
                                    </p:anim>
                                  </p:childTnLst>
                                </p:cTn>
                              </p:par>
                              <p:par>
                                <p:cTn id="240" presetID="42" presetClass="entr" presetSubtype="0" fill="hold" grpId="0" nodeType="withEffect">
                                  <p:stCondLst>
                                    <p:cond delay="0"/>
                                  </p:stCondLst>
                                  <p:childTnLst>
                                    <p:set>
                                      <p:cBhvr>
                                        <p:cTn id="241" dur="1" fill="hold">
                                          <p:stCondLst>
                                            <p:cond delay="0"/>
                                          </p:stCondLst>
                                        </p:cTn>
                                        <p:tgtEl>
                                          <p:spTgt spid="86"/>
                                        </p:tgtEl>
                                        <p:attrNameLst>
                                          <p:attrName>style.visibility</p:attrName>
                                        </p:attrNameLst>
                                      </p:cBhvr>
                                      <p:to>
                                        <p:strVal val="visible"/>
                                      </p:to>
                                    </p:set>
                                    <p:animEffect transition="in" filter="fade">
                                      <p:cBhvr>
                                        <p:cTn id="242" dur="500"/>
                                        <p:tgtEl>
                                          <p:spTgt spid="86"/>
                                        </p:tgtEl>
                                      </p:cBhvr>
                                    </p:animEffect>
                                    <p:anim calcmode="lin" valueType="num">
                                      <p:cBhvr>
                                        <p:cTn id="243" dur="500" fill="hold"/>
                                        <p:tgtEl>
                                          <p:spTgt spid="86"/>
                                        </p:tgtEl>
                                        <p:attrNameLst>
                                          <p:attrName>ppt_x</p:attrName>
                                        </p:attrNameLst>
                                      </p:cBhvr>
                                      <p:tavLst>
                                        <p:tav tm="0">
                                          <p:val>
                                            <p:strVal val="#ppt_x"/>
                                          </p:val>
                                        </p:tav>
                                        <p:tav tm="100000">
                                          <p:val>
                                            <p:strVal val="#ppt_x"/>
                                          </p:val>
                                        </p:tav>
                                      </p:tavLst>
                                    </p:anim>
                                    <p:anim calcmode="lin" valueType="num">
                                      <p:cBhvr>
                                        <p:cTn id="244" dur="500" fill="hold"/>
                                        <p:tgtEl>
                                          <p:spTgt spid="86"/>
                                        </p:tgtEl>
                                        <p:attrNameLst>
                                          <p:attrName>ppt_y</p:attrName>
                                        </p:attrNameLst>
                                      </p:cBhvr>
                                      <p:tavLst>
                                        <p:tav tm="0">
                                          <p:val>
                                            <p:strVal val="#ppt_y+.1"/>
                                          </p:val>
                                        </p:tav>
                                        <p:tav tm="100000">
                                          <p:val>
                                            <p:strVal val="#ppt_y"/>
                                          </p:val>
                                        </p:tav>
                                      </p:tavLst>
                                    </p:anim>
                                  </p:childTnLst>
                                </p:cTn>
                              </p:par>
                              <p:par>
                                <p:cTn id="245" presetID="42" presetClass="entr" presetSubtype="0" fill="hold" grpId="1" nodeType="withEffect">
                                  <p:stCondLst>
                                    <p:cond delay="0"/>
                                  </p:stCondLst>
                                  <p:childTnLst>
                                    <p:set>
                                      <p:cBhvr>
                                        <p:cTn id="246" dur="1" fill="hold">
                                          <p:stCondLst>
                                            <p:cond delay="0"/>
                                          </p:stCondLst>
                                        </p:cTn>
                                        <p:tgtEl>
                                          <p:spTgt spid="54"/>
                                        </p:tgtEl>
                                        <p:attrNameLst>
                                          <p:attrName>style.visibility</p:attrName>
                                        </p:attrNameLst>
                                      </p:cBhvr>
                                      <p:to>
                                        <p:strVal val="visible"/>
                                      </p:to>
                                    </p:set>
                                    <p:animEffect transition="in" filter="fade">
                                      <p:cBhvr>
                                        <p:cTn id="247" dur="500"/>
                                        <p:tgtEl>
                                          <p:spTgt spid="54"/>
                                        </p:tgtEl>
                                      </p:cBhvr>
                                    </p:animEffect>
                                    <p:anim calcmode="lin" valueType="num">
                                      <p:cBhvr>
                                        <p:cTn id="248" dur="500" fill="hold"/>
                                        <p:tgtEl>
                                          <p:spTgt spid="54"/>
                                        </p:tgtEl>
                                        <p:attrNameLst>
                                          <p:attrName>ppt_x</p:attrName>
                                        </p:attrNameLst>
                                      </p:cBhvr>
                                      <p:tavLst>
                                        <p:tav tm="0">
                                          <p:val>
                                            <p:strVal val="#ppt_x"/>
                                          </p:val>
                                        </p:tav>
                                        <p:tav tm="100000">
                                          <p:val>
                                            <p:strVal val="#ppt_x"/>
                                          </p:val>
                                        </p:tav>
                                      </p:tavLst>
                                    </p:anim>
                                    <p:anim calcmode="lin" valueType="num">
                                      <p:cBhvr>
                                        <p:cTn id="249" dur="500" fill="hold"/>
                                        <p:tgtEl>
                                          <p:spTgt spid="54"/>
                                        </p:tgtEl>
                                        <p:attrNameLst>
                                          <p:attrName>ppt_y</p:attrName>
                                        </p:attrNameLst>
                                      </p:cBhvr>
                                      <p:tavLst>
                                        <p:tav tm="0">
                                          <p:val>
                                            <p:strVal val="#ppt_y+.1"/>
                                          </p:val>
                                        </p:tav>
                                        <p:tav tm="100000">
                                          <p:val>
                                            <p:strVal val="#ppt_y"/>
                                          </p:val>
                                        </p:tav>
                                      </p:tavLst>
                                    </p:anim>
                                  </p:childTnLst>
                                </p:cTn>
                              </p:par>
                              <p:par>
                                <p:cTn id="250" presetID="42" presetClass="entr" presetSubtype="0" fill="hold" grpId="1" nodeType="withEffect">
                                  <p:stCondLst>
                                    <p:cond delay="0"/>
                                  </p:stCondLst>
                                  <p:childTnLst>
                                    <p:set>
                                      <p:cBhvr>
                                        <p:cTn id="251" dur="1" fill="hold">
                                          <p:stCondLst>
                                            <p:cond delay="0"/>
                                          </p:stCondLst>
                                        </p:cTn>
                                        <p:tgtEl>
                                          <p:spTgt spid="55"/>
                                        </p:tgtEl>
                                        <p:attrNameLst>
                                          <p:attrName>style.visibility</p:attrName>
                                        </p:attrNameLst>
                                      </p:cBhvr>
                                      <p:to>
                                        <p:strVal val="visible"/>
                                      </p:to>
                                    </p:set>
                                    <p:animEffect transition="in" filter="fade">
                                      <p:cBhvr>
                                        <p:cTn id="252" dur="500"/>
                                        <p:tgtEl>
                                          <p:spTgt spid="55"/>
                                        </p:tgtEl>
                                      </p:cBhvr>
                                    </p:animEffect>
                                    <p:anim calcmode="lin" valueType="num">
                                      <p:cBhvr>
                                        <p:cTn id="253" dur="500" fill="hold"/>
                                        <p:tgtEl>
                                          <p:spTgt spid="55"/>
                                        </p:tgtEl>
                                        <p:attrNameLst>
                                          <p:attrName>ppt_x</p:attrName>
                                        </p:attrNameLst>
                                      </p:cBhvr>
                                      <p:tavLst>
                                        <p:tav tm="0">
                                          <p:val>
                                            <p:strVal val="#ppt_x"/>
                                          </p:val>
                                        </p:tav>
                                        <p:tav tm="100000">
                                          <p:val>
                                            <p:strVal val="#ppt_x"/>
                                          </p:val>
                                        </p:tav>
                                      </p:tavLst>
                                    </p:anim>
                                    <p:anim calcmode="lin" valueType="num">
                                      <p:cBhvr>
                                        <p:cTn id="254" dur="500" fill="hold"/>
                                        <p:tgtEl>
                                          <p:spTgt spid="55"/>
                                        </p:tgtEl>
                                        <p:attrNameLst>
                                          <p:attrName>ppt_y</p:attrName>
                                        </p:attrNameLst>
                                      </p:cBhvr>
                                      <p:tavLst>
                                        <p:tav tm="0">
                                          <p:val>
                                            <p:strVal val="#ppt_y+.1"/>
                                          </p:val>
                                        </p:tav>
                                        <p:tav tm="100000">
                                          <p:val>
                                            <p:strVal val="#ppt_y"/>
                                          </p:val>
                                        </p:tav>
                                      </p:tavLst>
                                    </p:anim>
                                  </p:childTnLst>
                                </p:cTn>
                              </p:par>
                            </p:childTnLst>
                          </p:cTn>
                        </p:par>
                        <p:par>
                          <p:cTn id="255" fill="hold">
                            <p:stCondLst>
                              <p:cond delay="500"/>
                            </p:stCondLst>
                            <p:childTnLst>
                              <p:par>
                                <p:cTn id="256" presetID="12" presetClass="entr" presetSubtype="4" fill="hold" grpId="0" nodeType="afterEffect">
                                  <p:stCondLst>
                                    <p:cond delay="0"/>
                                  </p:stCondLst>
                                  <p:childTnLst>
                                    <p:set>
                                      <p:cBhvr>
                                        <p:cTn id="257" dur="1" fill="hold">
                                          <p:stCondLst>
                                            <p:cond delay="0"/>
                                          </p:stCondLst>
                                        </p:cTn>
                                        <p:tgtEl>
                                          <p:spTgt spid="69">
                                            <p:graphicEl>
                                              <a:chart seriesIdx="-3" categoryIdx="-3" bldStep="gridLegend"/>
                                            </p:graphicEl>
                                          </p:spTgt>
                                        </p:tgtEl>
                                        <p:attrNameLst>
                                          <p:attrName>style.visibility</p:attrName>
                                        </p:attrNameLst>
                                      </p:cBhvr>
                                      <p:to>
                                        <p:strVal val="visible"/>
                                      </p:to>
                                    </p:set>
                                    <p:anim calcmode="lin" valueType="num">
                                      <p:cBhvr additive="base">
                                        <p:cTn id="258" dur="250"/>
                                        <p:tgtEl>
                                          <p:spTgt spid="69">
                                            <p:graphicEl>
                                              <a:chart seriesIdx="-3" categoryIdx="-3" bldStep="gridLegend"/>
                                            </p:graphicEl>
                                          </p:spTgt>
                                        </p:tgtEl>
                                        <p:attrNameLst>
                                          <p:attrName>ppt_y</p:attrName>
                                        </p:attrNameLst>
                                      </p:cBhvr>
                                      <p:tavLst>
                                        <p:tav tm="0">
                                          <p:val>
                                            <p:strVal val="#ppt_y+#ppt_h*1.125000"/>
                                          </p:val>
                                        </p:tav>
                                        <p:tav tm="100000">
                                          <p:val>
                                            <p:strVal val="#ppt_y"/>
                                          </p:val>
                                        </p:tav>
                                      </p:tavLst>
                                    </p:anim>
                                    <p:animEffect transition="in" filter="wipe(up)">
                                      <p:cBhvr>
                                        <p:cTn id="259" dur="250"/>
                                        <p:tgtEl>
                                          <p:spTgt spid="69">
                                            <p:graphicEl>
                                              <a:chart seriesIdx="-3" categoryIdx="-3" bldStep="gridLegend"/>
                                            </p:graphicEl>
                                          </p:spTgt>
                                        </p:tgtEl>
                                      </p:cBhvr>
                                    </p:animEffect>
                                  </p:childTnLst>
                                </p:cTn>
                              </p:par>
                            </p:childTnLst>
                          </p:cTn>
                        </p:par>
                        <p:par>
                          <p:cTn id="260" fill="hold">
                            <p:stCondLst>
                              <p:cond delay="750"/>
                            </p:stCondLst>
                            <p:childTnLst>
                              <p:par>
                                <p:cTn id="261" presetID="12" presetClass="entr" presetSubtype="4" fill="hold" grpId="0" nodeType="afterEffect">
                                  <p:stCondLst>
                                    <p:cond delay="0"/>
                                  </p:stCondLst>
                                  <p:childTnLst>
                                    <p:set>
                                      <p:cBhvr>
                                        <p:cTn id="262" dur="1" fill="hold">
                                          <p:stCondLst>
                                            <p:cond delay="0"/>
                                          </p:stCondLst>
                                        </p:cTn>
                                        <p:tgtEl>
                                          <p:spTgt spid="69">
                                            <p:graphicEl>
                                              <a:chart seriesIdx="-4" categoryIdx="0" bldStep="category"/>
                                            </p:graphicEl>
                                          </p:spTgt>
                                        </p:tgtEl>
                                        <p:attrNameLst>
                                          <p:attrName>style.visibility</p:attrName>
                                        </p:attrNameLst>
                                      </p:cBhvr>
                                      <p:to>
                                        <p:strVal val="visible"/>
                                      </p:to>
                                    </p:set>
                                    <p:anim calcmode="lin" valueType="num">
                                      <p:cBhvr additive="base">
                                        <p:cTn id="263" dur="250"/>
                                        <p:tgtEl>
                                          <p:spTgt spid="69">
                                            <p:graphicEl>
                                              <a:chart seriesIdx="-4" categoryIdx="0" bldStep="category"/>
                                            </p:graphicEl>
                                          </p:spTgt>
                                        </p:tgtEl>
                                        <p:attrNameLst>
                                          <p:attrName>ppt_y</p:attrName>
                                        </p:attrNameLst>
                                      </p:cBhvr>
                                      <p:tavLst>
                                        <p:tav tm="0">
                                          <p:val>
                                            <p:strVal val="#ppt_y+#ppt_h*1.125000"/>
                                          </p:val>
                                        </p:tav>
                                        <p:tav tm="100000">
                                          <p:val>
                                            <p:strVal val="#ppt_y"/>
                                          </p:val>
                                        </p:tav>
                                      </p:tavLst>
                                    </p:anim>
                                    <p:animEffect transition="in" filter="wipe(up)">
                                      <p:cBhvr>
                                        <p:cTn id="264" dur="250"/>
                                        <p:tgtEl>
                                          <p:spTgt spid="69">
                                            <p:graphicEl>
                                              <a:chart seriesIdx="-4" categoryIdx="0" bldStep="category"/>
                                            </p:graphicEl>
                                          </p:spTgt>
                                        </p:tgtEl>
                                      </p:cBhvr>
                                    </p:animEffect>
                                  </p:childTnLst>
                                </p:cTn>
                              </p:par>
                            </p:childTnLst>
                          </p:cTn>
                        </p:par>
                        <p:par>
                          <p:cTn id="265" fill="hold">
                            <p:stCondLst>
                              <p:cond delay="1000"/>
                            </p:stCondLst>
                            <p:childTnLst>
                              <p:par>
                                <p:cTn id="266" presetID="12" presetClass="entr" presetSubtype="4" fill="hold" grpId="0" nodeType="afterEffect">
                                  <p:stCondLst>
                                    <p:cond delay="0"/>
                                  </p:stCondLst>
                                  <p:childTnLst>
                                    <p:set>
                                      <p:cBhvr>
                                        <p:cTn id="267" dur="1" fill="hold">
                                          <p:stCondLst>
                                            <p:cond delay="0"/>
                                          </p:stCondLst>
                                        </p:cTn>
                                        <p:tgtEl>
                                          <p:spTgt spid="69">
                                            <p:graphicEl>
                                              <a:chart seriesIdx="-4" categoryIdx="1" bldStep="category"/>
                                            </p:graphicEl>
                                          </p:spTgt>
                                        </p:tgtEl>
                                        <p:attrNameLst>
                                          <p:attrName>style.visibility</p:attrName>
                                        </p:attrNameLst>
                                      </p:cBhvr>
                                      <p:to>
                                        <p:strVal val="visible"/>
                                      </p:to>
                                    </p:set>
                                    <p:anim calcmode="lin" valueType="num">
                                      <p:cBhvr additive="base">
                                        <p:cTn id="268" dur="250"/>
                                        <p:tgtEl>
                                          <p:spTgt spid="69">
                                            <p:graphicEl>
                                              <a:chart seriesIdx="-4" categoryIdx="1" bldStep="category"/>
                                            </p:graphicEl>
                                          </p:spTgt>
                                        </p:tgtEl>
                                        <p:attrNameLst>
                                          <p:attrName>ppt_y</p:attrName>
                                        </p:attrNameLst>
                                      </p:cBhvr>
                                      <p:tavLst>
                                        <p:tav tm="0">
                                          <p:val>
                                            <p:strVal val="#ppt_y+#ppt_h*1.125000"/>
                                          </p:val>
                                        </p:tav>
                                        <p:tav tm="100000">
                                          <p:val>
                                            <p:strVal val="#ppt_y"/>
                                          </p:val>
                                        </p:tav>
                                      </p:tavLst>
                                    </p:anim>
                                    <p:animEffect transition="in" filter="wipe(up)">
                                      <p:cBhvr>
                                        <p:cTn id="269" dur="250"/>
                                        <p:tgtEl>
                                          <p:spTgt spid="69">
                                            <p:graphicEl>
                                              <a:chart seriesIdx="-4" categoryIdx="1" bldStep="category"/>
                                            </p:graphicEl>
                                          </p:spTgt>
                                        </p:tgtEl>
                                      </p:cBhvr>
                                    </p:animEffect>
                                  </p:childTnLst>
                                </p:cTn>
                              </p:par>
                            </p:childTnLst>
                          </p:cTn>
                        </p:par>
                        <p:par>
                          <p:cTn id="270" fill="hold">
                            <p:stCondLst>
                              <p:cond delay="1250"/>
                            </p:stCondLst>
                            <p:childTnLst>
                              <p:par>
                                <p:cTn id="271" presetID="12" presetClass="entr" presetSubtype="4" fill="hold" grpId="0" nodeType="afterEffect">
                                  <p:stCondLst>
                                    <p:cond delay="0"/>
                                  </p:stCondLst>
                                  <p:childTnLst>
                                    <p:set>
                                      <p:cBhvr>
                                        <p:cTn id="272" dur="1" fill="hold">
                                          <p:stCondLst>
                                            <p:cond delay="0"/>
                                          </p:stCondLst>
                                        </p:cTn>
                                        <p:tgtEl>
                                          <p:spTgt spid="69">
                                            <p:graphicEl>
                                              <a:chart seriesIdx="-4" categoryIdx="2" bldStep="category"/>
                                            </p:graphicEl>
                                          </p:spTgt>
                                        </p:tgtEl>
                                        <p:attrNameLst>
                                          <p:attrName>style.visibility</p:attrName>
                                        </p:attrNameLst>
                                      </p:cBhvr>
                                      <p:to>
                                        <p:strVal val="visible"/>
                                      </p:to>
                                    </p:set>
                                    <p:anim calcmode="lin" valueType="num">
                                      <p:cBhvr additive="base">
                                        <p:cTn id="273" dur="250"/>
                                        <p:tgtEl>
                                          <p:spTgt spid="69">
                                            <p:graphicEl>
                                              <a:chart seriesIdx="-4" categoryIdx="2" bldStep="category"/>
                                            </p:graphicEl>
                                          </p:spTgt>
                                        </p:tgtEl>
                                        <p:attrNameLst>
                                          <p:attrName>ppt_y</p:attrName>
                                        </p:attrNameLst>
                                      </p:cBhvr>
                                      <p:tavLst>
                                        <p:tav tm="0">
                                          <p:val>
                                            <p:strVal val="#ppt_y+#ppt_h*1.125000"/>
                                          </p:val>
                                        </p:tav>
                                        <p:tav tm="100000">
                                          <p:val>
                                            <p:strVal val="#ppt_y"/>
                                          </p:val>
                                        </p:tav>
                                      </p:tavLst>
                                    </p:anim>
                                    <p:animEffect transition="in" filter="wipe(up)">
                                      <p:cBhvr>
                                        <p:cTn id="274" dur="250"/>
                                        <p:tgtEl>
                                          <p:spTgt spid="69">
                                            <p:graphicEl>
                                              <a:chart seriesIdx="-4" categoryIdx="2" bldStep="category"/>
                                            </p:graphicEl>
                                          </p:spTgt>
                                        </p:tgtEl>
                                      </p:cBhvr>
                                    </p:animEffect>
                                  </p:childTnLst>
                                </p:cTn>
                              </p:par>
                            </p:childTnLst>
                          </p:cTn>
                        </p:par>
                        <p:par>
                          <p:cTn id="275" fill="hold">
                            <p:stCondLst>
                              <p:cond delay="1500"/>
                            </p:stCondLst>
                            <p:childTnLst>
                              <p:par>
                                <p:cTn id="276" presetID="6" presetClass="emph" presetSubtype="0" fill="hold" grpId="0" nodeType="afterEffect">
                                  <p:stCondLst>
                                    <p:cond delay="0"/>
                                  </p:stCondLst>
                                  <p:childTnLst>
                                    <p:animScale>
                                      <p:cBhvr>
                                        <p:cTn id="277" dur="500" fill="hold"/>
                                        <p:tgtEl>
                                          <p:spTgt spid="54"/>
                                        </p:tgtEl>
                                      </p:cBhvr>
                                      <p:by x="150000" y="150000"/>
                                    </p:animScale>
                                  </p:childTnLst>
                                </p:cTn>
                              </p:par>
                              <p:par>
                                <p:cTn id="278" presetID="6" presetClass="emph" presetSubtype="0" fill="hold" grpId="0" nodeType="withEffect">
                                  <p:stCondLst>
                                    <p:cond delay="0"/>
                                  </p:stCondLst>
                                  <p:childTnLst>
                                    <p:animScale>
                                      <p:cBhvr>
                                        <p:cTn id="279" dur="500" fill="hold"/>
                                        <p:tgtEl>
                                          <p:spTgt spid="5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1" grpId="0" animBg="1"/>
      <p:bldP spid="62" grpId="0" animBg="1"/>
      <p:bldP spid="63" grpId="0" animBg="1"/>
      <p:bldP spid="4" grpId="0"/>
      <p:bldP spid="26" grpId="0"/>
      <p:bldP spid="27" grpId="0"/>
      <p:bldP spid="28" grpId="0"/>
      <p:bldP spid="29" grpId="0"/>
      <p:bldP spid="65" grpId="0"/>
      <p:bldP spid="66" grpId="0"/>
      <p:bldP spid="67" grpId="0"/>
      <p:bldP spid="68" grpId="0"/>
      <p:bldP spid="71" grpId="0"/>
      <p:bldP spid="72" grpId="0"/>
      <p:bldP spid="73" grpId="0"/>
      <p:bldP spid="74" grpId="0"/>
      <p:bldP spid="77" grpId="0"/>
      <p:bldP spid="78" grpId="0"/>
      <p:bldP spid="79" grpId="0"/>
      <p:bldP spid="80" grpId="0"/>
      <p:bldP spid="83" grpId="0"/>
      <p:bldP spid="84" grpId="0"/>
      <p:bldP spid="85" grpId="0"/>
      <p:bldP spid="86" grpId="0"/>
      <p:bldP spid="48" grpId="0"/>
      <p:bldP spid="49" grpId="0"/>
      <p:bldP spid="50" grpId="0"/>
      <p:bldP spid="51" grpId="0"/>
      <p:bldP spid="52" grpId="0"/>
      <p:bldP spid="53" grpId="0"/>
      <p:bldP spid="54" grpId="0"/>
      <p:bldP spid="54" grpId="1"/>
      <p:bldP spid="55" grpId="0"/>
      <p:bldP spid="55" grpId="1"/>
      <p:bldGraphic spid="57" grpId="0">
        <p:bldSub>
          <a:bldChart bld="category"/>
        </p:bldSub>
      </p:bldGraphic>
      <p:bldGraphic spid="58" grpId="0">
        <p:bldSub>
          <a:bldChart bld="category"/>
        </p:bldSub>
      </p:bldGraphic>
      <p:bldGraphic spid="64" grpId="0">
        <p:bldSub>
          <a:bldChart bld="category"/>
        </p:bldSub>
      </p:bldGraphic>
      <p:bldGraphic spid="69" grpId="0">
        <p:bldSub>
          <a:bldChart bld="category"/>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1727684" y="265212"/>
            <a:ext cx="7416316" cy="952500"/>
          </a:xfrm>
        </p:spPr>
        <p:txBody>
          <a:bodyPr/>
          <a:lstStyle/>
          <a:p>
            <a:r>
              <a:rPr lang="es-SV" sz="2400" b="0" dirty="0" smtClean="0"/>
              <a:t>Desembolsos para la producción de semillas certificadas</a:t>
            </a:r>
            <a:br>
              <a:rPr lang="es-SV" sz="2400" b="0" dirty="0" smtClean="0"/>
            </a:br>
            <a:r>
              <a:rPr lang="es-SV" sz="1800" dirty="0">
                <a:solidFill>
                  <a:srgbClr val="318BFF"/>
                </a:solidFill>
              </a:rPr>
              <a:t>Del 1 de junio de 2014 al 31 de mayo de 2017</a:t>
            </a:r>
            <a:endParaRPr lang="es-SV" sz="1800" b="0" dirty="0"/>
          </a:p>
        </p:txBody>
      </p:sp>
      <p:sp>
        <p:nvSpPr>
          <p:cNvPr id="54" name="53 Rectángulo"/>
          <p:cNvSpPr/>
          <p:nvPr/>
        </p:nvSpPr>
        <p:spPr>
          <a:xfrm>
            <a:off x="5608472" y="1201317"/>
            <a:ext cx="3139992"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55" name="54 Rectángulo"/>
          <p:cNvSpPr/>
          <p:nvPr/>
        </p:nvSpPr>
        <p:spPr>
          <a:xfrm>
            <a:off x="2051720" y="1201317"/>
            <a:ext cx="3139992"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pic>
        <p:nvPicPr>
          <p:cNvPr id="3" name="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6257" y="1273444"/>
            <a:ext cx="1115090" cy="1080000"/>
          </a:xfrm>
          <a:prstGeom prst="rect">
            <a:avLst/>
          </a:prstGeom>
          <a:noFill/>
          <a:ln>
            <a:noFill/>
          </a:ln>
        </p:spPr>
      </p:pic>
      <p:pic>
        <p:nvPicPr>
          <p:cNvPr id="5" name="4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6064" y="1273444"/>
            <a:ext cx="865210" cy="1080000"/>
          </a:xfrm>
          <a:prstGeom prst="rect">
            <a:avLst/>
          </a:prstGeom>
          <a:noFill/>
          <a:ln>
            <a:noFill/>
          </a:ln>
        </p:spPr>
      </p:pic>
      <p:sp>
        <p:nvSpPr>
          <p:cNvPr id="22" name="21 Rectángulo"/>
          <p:cNvSpPr/>
          <p:nvPr/>
        </p:nvSpPr>
        <p:spPr>
          <a:xfrm>
            <a:off x="1547664" y="2372611"/>
            <a:ext cx="7596336" cy="360000"/>
          </a:xfrm>
          <a:prstGeom prst="rect">
            <a:avLst/>
          </a:prstGeom>
          <a:solidFill>
            <a:srgbClr val="318BFF">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23" name="22 CuadroTexto"/>
          <p:cNvSpPr txBox="1"/>
          <p:nvPr/>
        </p:nvSpPr>
        <p:spPr>
          <a:xfrm>
            <a:off x="2820233" y="2304663"/>
            <a:ext cx="1656184" cy="461665"/>
          </a:xfrm>
          <a:prstGeom prst="rect">
            <a:avLst/>
          </a:prstGeom>
          <a:noFill/>
        </p:spPr>
        <p:txBody>
          <a:bodyPr wrap="square" rtlCol="0">
            <a:spAutoFit/>
          </a:bodyPr>
          <a:lstStyle/>
          <a:p>
            <a:pPr algn="ctr"/>
            <a:r>
              <a:rPr lang="es-SV" sz="2400" dirty="0" smtClean="0">
                <a:solidFill>
                  <a:srgbClr val="000000"/>
                </a:solidFill>
                <a:latin typeface="Impact" panose="020B0806030902050204" pitchFamily="34" charset="0"/>
              </a:rPr>
              <a:t>Maíz</a:t>
            </a:r>
            <a:endParaRPr lang="es-SV" sz="2400" dirty="0">
              <a:solidFill>
                <a:srgbClr val="000000"/>
              </a:solidFill>
              <a:latin typeface="Impact" panose="020B0806030902050204" pitchFamily="34" charset="0"/>
            </a:endParaRPr>
          </a:p>
        </p:txBody>
      </p:sp>
      <p:sp>
        <p:nvSpPr>
          <p:cNvPr id="24" name="23 CuadroTexto"/>
          <p:cNvSpPr txBox="1"/>
          <p:nvPr/>
        </p:nvSpPr>
        <p:spPr>
          <a:xfrm>
            <a:off x="6174316" y="2323827"/>
            <a:ext cx="1792281" cy="461665"/>
          </a:xfrm>
          <a:prstGeom prst="rect">
            <a:avLst/>
          </a:prstGeom>
          <a:noFill/>
        </p:spPr>
        <p:txBody>
          <a:bodyPr wrap="square" rtlCol="0">
            <a:spAutoFit/>
          </a:bodyPr>
          <a:lstStyle/>
          <a:p>
            <a:pPr algn="ctr"/>
            <a:r>
              <a:rPr lang="es-SV" sz="2400" dirty="0" smtClean="0">
                <a:solidFill>
                  <a:srgbClr val="000000"/>
                </a:solidFill>
                <a:latin typeface="Impact" panose="020B0806030902050204" pitchFamily="34" charset="0"/>
              </a:rPr>
              <a:t>Frijol</a:t>
            </a:r>
            <a:endParaRPr lang="es-SV" sz="2400" dirty="0">
              <a:solidFill>
                <a:srgbClr val="000000"/>
              </a:solidFill>
              <a:latin typeface="Impact" panose="020B0806030902050204" pitchFamily="34" charset="0"/>
            </a:endParaRPr>
          </a:p>
        </p:txBody>
      </p:sp>
      <p:sp>
        <p:nvSpPr>
          <p:cNvPr id="25" name="24 CuadroTexto"/>
          <p:cNvSpPr txBox="1"/>
          <p:nvPr/>
        </p:nvSpPr>
        <p:spPr>
          <a:xfrm>
            <a:off x="2296104" y="3778231"/>
            <a:ext cx="1092549" cy="400110"/>
          </a:xfrm>
          <a:prstGeom prst="rect">
            <a:avLst/>
          </a:prstGeom>
          <a:noFill/>
        </p:spPr>
        <p:txBody>
          <a:bodyPr wrap="square" rtlCol="0">
            <a:spAutoFit/>
          </a:bodyPr>
          <a:lstStyle/>
          <a:p>
            <a:pPr algn="ctr"/>
            <a:r>
              <a:rPr lang="es-SV" sz="2000" dirty="0" smtClean="0">
                <a:latin typeface="Impact" panose="020B0806030902050204" pitchFamily="34" charset="0"/>
              </a:rPr>
              <a:t>151</a:t>
            </a:r>
            <a:endParaRPr lang="es-SV" sz="2000" dirty="0">
              <a:latin typeface="Impact" panose="020B0806030902050204" pitchFamily="34" charset="0"/>
            </a:endParaRPr>
          </a:p>
        </p:txBody>
      </p:sp>
      <p:sp>
        <p:nvSpPr>
          <p:cNvPr id="26" name="25 CuadroTexto"/>
          <p:cNvSpPr txBox="1"/>
          <p:nvPr/>
        </p:nvSpPr>
        <p:spPr>
          <a:xfrm>
            <a:off x="2296104" y="4103122"/>
            <a:ext cx="1092549" cy="338554"/>
          </a:xfrm>
          <a:prstGeom prst="rect">
            <a:avLst/>
          </a:prstGeom>
          <a:noFill/>
        </p:spPr>
        <p:txBody>
          <a:bodyPr wrap="square" rtlCol="0">
            <a:spAutoFit/>
          </a:bodyPr>
          <a:lstStyle/>
          <a:p>
            <a:pPr algn="ctr"/>
            <a:r>
              <a:rPr lang="es-SV" sz="1600" dirty="0" smtClean="0">
                <a:solidFill>
                  <a:schemeClr val="tx2"/>
                </a:solidFill>
                <a:latin typeface="Impact" panose="020B0806030902050204" pitchFamily="34" charset="0"/>
              </a:rPr>
              <a:t>Préstamos</a:t>
            </a:r>
            <a:endParaRPr lang="es-SV" sz="1600" dirty="0">
              <a:solidFill>
                <a:schemeClr val="tx2"/>
              </a:solidFill>
              <a:latin typeface="Impact" panose="020B0806030902050204" pitchFamily="34" charset="0"/>
            </a:endParaRPr>
          </a:p>
        </p:txBody>
      </p:sp>
      <p:sp>
        <p:nvSpPr>
          <p:cNvPr id="27" name="26 CuadroTexto"/>
          <p:cNvSpPr txBox="1"/>
          <p:nvPr/>
        </p:nvSpPr>
        <p:spPr>
          <a:xfrm>
            <a:off x="3816420" y="3765052"/>
            <a:ext cx="1094400" cy="400110"/>
          </a:xfrm>
          <a:prstGeom prst="rect">
            <a:avLst/>
          </a:prstGeom>
          <a:noFill/>
        </p:spPr>
        <p:txBody>
          <a:bodyPr wrap="square" rtlCol="0">
            <a:spAutoFit/>
          </a:bodyPr>
          <a:lstStyle/>
          <a:p>
            <a:pPr algn="ctr"/>
            <a:r>
              <a:rPr lang="es-SV" sz="2000" dirty="0" smtClean="0">
                <a:latin typeface="Impact" panose="020B0806030902050204" pitchFamily="34" charset="0"/>
              </a:rPr>
              <a:t>$7.73</a:t>
            </a:r>
            <a:endParaRPr lang="es-SV" sz="2000" dirty="0">
              <a:latin typeface="Impact" panose="020B0806030902050204" pitchFamily="34" charset="0"/>
            </a:endParaRPr>
          </a:p>
        </p:txBody>
      </p:sp>
      <p:sp>
        <p:nvSpPr>
          <p:cNvPr id="28" name="27 CuadroTexto"/>
          <p:cNvSpPr txBox="1"/>
          <p:nvPr/>
        </p:nvSpPr>
        <p:spPr>
          <a:xfrm>
            <a:off x="3535528" y="4103122"/>
            <a:ext cx="1656184" cy="338554"/>
          </a:xfrm>
          <a:prstGeom prst="rect">
            <a:avLst/>
          </a:prstGeom>
          <a:noFill/>
        </p:spPr>
        <p:txBody>
          <a:bodyPr wrap="square" rtlCol="0">
            <a:spAutoFit/>
          </a:bodyPr>
          <a:lstStyle/>
          <a:p>
            <a:pPr algn="ctr"/>
            <a:r>
              <a:rPr lang="es-SV" sz="1600" dirty="0" smtClean="0">
                <a:solidFill>
                  <a:schemeClr val="tx2"/>
                </a:solidFill>
                <a:latin typeface="Impact" panose="020B0806030902050204" pitchFamily="34" charset="0"/>
              </a:rPr>
              <a:t>Millones</a:t>
            </a:r>
            <a:endParaRPr lang="es-SV" sz="1600" dirty="0">
              <a:solidFill>
                <a:schemeClr val="tx2"/>
              </a:solidFill>
              <a:latin typeface="Impact" panose="020B0806030902050204" pitchFamily="34" charset="0"/>
            </a:endParaRPr>
          </a:p>
        </p:txBody>
      </p:sp>
      <p:sp>
        <p:nvSpPr>
          <p:cNvPr id="29" name="28 CuadroTexto"/>
          <p:cNvSpPr txBox="1"/>
          <p:nvPr/>
        </p:nvSpPr>
        <p:spPr>
          <a:xfrm>
            <a:off x="2820233" y="4657700"/>
            <a:ext cx="1656184" cy="400110"/>
          </a:xfrm>
          <a:prstGeom prst="rect">
            <a:avLst/>
          </a:prstGeom>
          <a:noFill/>
        </p:spPr>
        <p:txBody>
          <a:bodyPr wrap="square" rtlCol="0">
            <a:spAutoFit/>
          </a:bodyPr>
          <a:lstStyle/>
          <a:p>
            <a:pPr algn="ctr"/>
            <a:r>
              <a:rPr lang="es-SV" sz="2000" dirty="0" smtClean="0">
                <a:latin typeface="Impact" panose="020B0806030902050204" pitchFamily="34" charset="0"/>
              </a:rPr>
              <a:t>$61,874.94</a:t>
            </a:r>
            <a:endParaRPr lang="es-SV" sz="2000" dirty="0">
              <a:latin typeface="Impact" panose="020B0806030902050204" pitchFamily="34" charset="0"/>
            </a:endParaRPr>
          </a:p>
        </p:txBody>
      </p:sp>
      <p:sp>
        <p:nvSpPr>
          <p:cNvPr id="30" name="29 CuadroTexto"/>
          <p:cNvSpPr txBox="1"/>
          <p:nvPr/>
        </p:nvSpPr>
        <p:spPr>
          <a:xfrm>
            <a:off x="2820233" y="4956765"/>
            <a:ext cx="1656184" cy="338554"/>
          </a:xfrm>
          <a:prstGeom prst="rect">
            <a:avLst/>
          </a:prstGeom>
          <a:noFill/>
        </p:spPr>
        <p:txBody>
          <a:bodyPr wrap="square" rtlCol="0">
            <a:spAutoFit/>
          </a:bodyPr>
          <a:lstStyle/>
          <a:p>
            <a:pPr algn="ctr"/>
            <a:r>
              <a:rPr lang="es-SV" sz="1600" dirty="0" smtClean="0">
                <a:solidFill>
                  <a:schemeClr val="tx2"/>
                </a:solidFill>
                <a:latin typeface="Impact" panose="020B0806030902050204" pitchFamily="34" charset="0"/>
              </a:rPr>
              <a:t>Monto promedio</a:t>
            </a:r>
            <a:endParaRPr lang="es-SV" sz="1600" dirty="0">
              <a:solidFill>
                <a:schemeClr val="tx2"/>
              </a:solidFill>
              <a:latin typeface="Impact" panose="020B0806030902050204" pitchFamily="34" charset="0"/>
            </a:endParaRPr>
          </a:p>
        </p:txBody>
      </p:sp>
      <p:graphicFrame>
        <p:nvGraphicFramePr>
          <p:cNvPr id="37" name="36 Gráfico"/>
          <p:cNvGraphicFramePr/>
          <p:nvPr>
            <p:extLst>
              <p:ext uri="{D42A27DB-BD31-4B8C-83A1-F6EECF244321}">
                <p14:modId xmlns:p14="http://schemas.microsoft.com/office/powerpoint/2010/main" val="1062089211"/>
              </p:ext>
            </p:extLst>
          </p:nvPr>
        </p:nvGraphicFramePr>
        <p:xfrm>
          <a:off x="3593802" y="2851390"/>
          <a:ext cx="1597910" cy="89162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9" name="38 Gráfico"/>
          <p:cNvGraphicFramePr/>
          <p:nvPr>
            <p:extLst>
              <p:ext uri="{D42A27DB-BD31-4B8C-83A1-F6EECF244321}">
                <p14:modId xmlns:p14="http://schemas.microsoft.com/office/powerpoint/2010/main" val="4197055930"/>
              </p:ext>
            </p:extLst>
          </p:nvPr>
        </p:nvGraphicFramePr>
        <p:xfrm>
          <a:off x="7178468" y="2829973"/>
          <a:ext cx="1544420" cy="891623"/>
        </p:xfrm>
        <a:graphic>
          <a:graphicData uri="http://schemas.openxmlformats.org/drawingml/2006/chart">
            <c:chart xmlns:c="http://schemas.openxmlformats.org/drawingml/2006/chart" xmlns:r="http://schemas.openxmlformats.org/officeDocument/2006/relationships" r:id="rId5"/>
          </a:graphicData>
        </a:graphic>
      </p:graphicFrame>
      <p:sp>
        <p:nvSpPr>
          <p:cNvPr id="40" name="39 CuadroTexto"/>
          <p:cNvSpPr txBox="1"/>
          <p:nvPr/>
        </p:nvSpPr>
        <p:spPr>
          <a:xfrm>
            <a:off x="5620075" y="3753534"/>
            <a:ext cx="1400197" cy="400110"/>
          </a:xfrm>
          <a:prstGeom prst="rect">
            <a:avLst/>
          </a:prstGeom>
          <a:noFill/>
        </p:spPr>
        <p:txBody>
          <a:bodyPr wrap="square" rtlCol="0">
            <a:spAutoFit/>
          </a:bodyPr>
          <a:lstStyle/>
          <a:p>
            <a:pPr algn="ctr"/>
            <a:r>
              <a:rPr lang="es-SV" sz="2000" dirty="0" smtClean="0">
                <a:latin typeface="Impact" panose="020B0806030902050204" pitchFamily="34" charset="0"/>
              </a:rPr>
              <a:t>226</a:t>
            </a:r>
            <a:endParaRPr lang="es-SV" sz="2000" dirty="0">
              <a:latin typeface="Impact" panose="020B0806030902050204" pitchFamily="34" charset="0"/>
            </a:endParaRPr>
          </a:p>
        </p:txBody>
      </p:sp>
      <p:sp>
        <p:nvSpPr>
          <p:cNvPr id="41" name="40 CuadroTexto"/>
          <p:cNvSpPr txBox="1"/>
          <p:nvPr/>
        </p:nvSpPr>
        <p:spPr>
          <a:xfrm>
            <a:off x="5620075" y="4103122"/>
            <a:ext cx="1400197" cy="338554"/>
          </a:xfrm>
          <a:prstGeom prst="rect">
            <a:avLst/>
          </a:prstGeom>
          <a:noFill/>
        </p:spPr>
        <p:txBody>
          <a:bodyPr wrap="square" rtlCol="0">
            <a:spAutoFit/>
          </a:bodyPr>
          <a:lstStyle/>
          <a:p>
            <a:pPr algn="ctr"/>
            <a:r>
              <a:rPr lang="es-SV" sz="1600" dirty="0" smtClean="0">
                <a:solidFill>
                  <a:schemeClr val="tx2"/>
                </a:solidFill>
                <a:latin typeface="Impact" panose="020B0806030902050204" pitchFamily="34" charset="0"/>
              </a:rPr>
              <a:t>Préstamos</a:t>
            </a:r>
            <a:endParaRPr lang="es-SV" sz="1600" dirty="0">
              <a:solidFill>
                <a:schemeClr val="tx2"/>
              </a:solidFill>
              <a:latin typeface="Impact" panose="020B0806030902050204" pitchFamily="34" charset="0"/>
            </a:endParaRPr>
          </a:p>
        </p:txBody>
      </p:sp>
      <p:sp>
        <p:nvSpPr>
          <p:cNvPr id="42" name="41 CuadroTexto"/>
          <p:cNvSpPr txBox="1"/>
          <p:nvPr/>
        </p:nvSpPr>
        <p:spPr>
          <a:xfrm>
            <a:off x="7236296" y="3744236"/>
            <a:ext cx="1512168" cy="400110"/>
          </a:xfrm>
          <a:prstGeom prst="rect">
            <a:avLst/>
          </a:prstGeom>
          <a:noFill/>
        </p:spPr>
        <p:txBody>
          <a:bodyPr wrap="square" rtlCol="0">
            <a:spAutoFit/>
          </a:bodyPr>
          <a:lstStyle/>
          <a:p>
            <a:pPr algn="ctr"/>
            <a:r>
              <a:rPr lang="es-SV" sz="2000" dirty="0" smtClean="0">
                <a:latin typeface="Impact" panose="020B0806030902050204" pitchFamily="34" charset="0"/>
              </a:rPr>
              <a:t>$3.11</a:t>
            </a:r>
            <a:endParaRPr lang="es-SV" sz="2000" dirty="0">
              <a:latin typeface="Impact" panose="020B0806030902050204" pitchFamily="34" charset="0"/>
            </a:endParaRPr>
          </a:p>
        </p:txBody>
      </p:sp>
      <p:sp>
        <p:nvSpPr>
          <p:cNvPr id="43" name="42 CuadroTexto"/>
          <p:cNvSpPr txBox="1"/>
          <p:nvPr/>
        </p:nvSpPr>
        <p:spPr>
          <a:xfrm>
            <a:off x="7236296" y="4103122"/>
            <a:ext cx="1512168" cy="338554"/>
          </a:xfrm>
          <a:prstGeom prst="rect">
            <a:avLst/>
          </a:prstGeom>
          <a:noFill/>
        </p:spPr>
        <p:txBody>
          <a:bodyPr wrap="square" rtlCol="0">
            <a:spAutoFit/>
          </a:bodyPr>
          <a:lstStyle/>
          <a:p>
            <a:pPr algn="ctr"/>
            <a:r>
              <a:rPr lang="es-SV" sz="1600" dirty="0" smtClean="0">
                <a:solidFill>
                  <a:schemeClr val="tx2"/>
                </a:solidFill>
                <a:latin typeface="Impact" panose="020B0806030902050204" pitchFamily="34" charset="0"/>
              </a:rPr>
              <a:t>Millones</a:t>
            </a:r>
            <a:endParaRPr lang="es-SV" sz="1600" dirty="0">
              <a:solidFill>
                <a:schemeClr val="tx2"/>
              </a:solidFill>
              <a:latin typeface="Impact" panose="020B0806030902050204" pitchFamily="34" charset="0"/>
            </a:endParaRPr>
          </a:p>
        </p:txBody>
      </p:sp>
      <p:sp>
        <p:nvSpPr>
          <p:cNvPr id="44" name="43 CuadroTexto"/>
          <p:cNvSpPr txBox="1"/>
          <p:nvPr/>
        </p:nvSpPr>
        <p:spPr>
          <a:xfrm>
            <a:off x="6372200" y="4657700"/>
            <a:ext cx="1656184" cy="400110"/>
          </a:xfrm>
          <a:prstGeom prst="rect">
            <a:avLst/>
          </a:prstGeom>
          <a:noFill/>
        </p:spPr>
        <p:txBody>
          <a:bodyPr wrap="square" rtlCol="0">
            <a:spAutoFit/>
          </a:bodyPr>
          <a:lstStyle/>
          <a:p>
            <a:pPr algn="ctr"/>
            <a:r>
              <a:rPr lang="es-SV" sz="2000" dirty="0" smtClean="0">
                <a:latin typeface="Impact" panose="020B0806030902050204" pitchFamily="34" charset="0"/>
              </a:rPr>
              <a:t>$13,795.64</a:t>
            </a:r>
            <a:endParaRPr lang="es-SV" sz="2000" dirty="0">
              <a:latin typeface="Impact" panose="020B0806030902050204" pitchFamily="34" charset="0"/>
            </a:endParaRPr>
          </a:p>
        </p:txBody>
      </p:sp>
      <p:sp>
        <p:nvSpPr>
          <p:cNvPr id="45" name="44 CuadroTexto"/>
          <p:cNvSpPr txBox="1"/>
          <p:nvPr/>
        </p:nvSpPr>
        <p:spPr>
          <a:xfrm>
            <a:off x="6372200" y="4967218"/>
            <a:ext cx="1656184" cy="338554"/>
          </a:xfrm>
          <a:prstGeom prst="rect">
            <a:avLst/>
          </a:prstGeom>
          <a:noFill/>
        </p:spPr>
        <p:txBody>
          <a:bodyPr wrap="square" rtlCol="0">
            <a:spAutoFit/>
          </a:bodyPr>
          <a:lstStyle/>
          <a:p>
            <a:pPr algn="ctr"/>
            <a:r>
              <a:rPr lang="es-SV" sz="1600" dirty="0" smtClean="0">
                <a:solidFill>
                  <a:schemeClr val="tx2"/>
                </a:solidFill>
                <a:latin typeface="Impact" panose="020B0806030902050204" pitchFamily="34" charset="0"/>
              </a:rPr>
              <a:t>Monto promedio</a:t>
            </a:r>
            <a:endParaRPr lang="es-SV" sz="1600" dirty="0">
              <a:solidFill>
                <a:schemeClr val="tx2"/>
              </a:solidFill>
              <a:latin typeface="Impact" panose="020B0806030902050204" pitchFamily="34" charset="0"/>
            </a:endParaRPr>
          </a:p>
        </p:txBody>
      </p:sp>
      <p:graphicFrame>
        <p:nvGraphicFramePr>
          <p:cNvPr id="35" name="34 Gráfico"/>
          <p:cNvGraphicFramePr/>
          <p:nvPr>
            <p:extLst>
              <p:ext uri="{D42A27DB-BD31-4B8C-83A1-F6EECF244321}">
                <p14:modId xmlns:p14="http://schemas.microsoft.com/office/powerpoint/2010/main" val="2369267037"/>
              </p:ext>
            </p:extLst>
          </p:nvPr>
        </p:nvGraphicFramePr>
        <p:xfrm>
          <a:off x="2051720" y="2851390"/>
          <a:ext cx="1597910" cy="89162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6" name="35 Gráfico"/>
          <p:cNvGraphicFramePr/>
          <p:nvPr>
            <p:extLst>
              <p:ext uri="{D42A27DB-BD31-4B8C-83A1-F6EECF244321}">
                <p14:modId xmlns:p14="http://schemas.microsoft.com/office/powerpoint/2010/main" val="2315967484"/>
              </p:ext>
            </p:extLst>
          </p:nvPr>
        </p:nvGraphicFramePr>
        <p:xfrm>
          <a:off x="5594993" y="2869732"/>
          <a:ext cx="1544420" cy="891623"/>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142010507"/>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1+#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anim calcmode="lin" valueType="num">
                                      <p:cBhvr additive="base">
                                        <p:cTn id="15" dur="500" fill="hold"/>
                                        <p:tgtEl>
                                          <p:spTgt spid="55"/>
                                        </p:tgtEl>
                                        <p:attrNameLst>
                                          <p:attrName>ppt_x</p:attrName>
                                        </p:attrNameLst>
                                      </p:cBhvr>
                                      <p:tavLst>
                                        <p:tav tm="0">
                                          <p:val>
                                            <p:strVal val="#ppt_x"/>
                                          </p:val>
                                        </p:tav>
                                        <p:tav tm="100000">
                                          <p:val>
                                            <p:strVal val="#ppt_x"/>
                                          </p:val>
                                        </p:tav>
                                      </p:tavLst>
                                    </p:anim>
                                    <p:anim calcmode="lin" valueType="num">
                                      <p:cBhvr additive="base">
                                        <p:cTn id="16" dur="500" fill="hold"/>
                                        <p:tgtEl>
                                          <p:spTgt spid="5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additive="base">
                                        <p:cTn id="19" dur="500" fill="hold"/>
                                        <p:tgtEl>
                                          <p:spTgt spid="54"/>
                                        </p:tgtEl>
                                        <p:attrNameLst>
                                          <p:attrName>ppt_x</p:attrName>
                                        </p:attrNameLst>
                                      </p:cBhvr>
                                      <p:tavLst>
                                        <p:tav tm="0">
                                          <p:val>
                                            <p:strVal val="#ppt_x"/>
                                          </p:val>
                                        </p:tav>
                                        <p:tav tm="100000">
                                          <p:val>
                                            <p:strVal val="#ppt_x"/>
                                          </p:val>
                                        </p:tav>
                                      </p:tavLst>
                                    </p:anim>
                                    <p:anim calcmode="lin" valueType="num">
                                      <p:cBhvr additive="base">
                                        <p:cTn id="20" dur="500" fill="hold"/>
                                        <p:tgtEl>
                                          <p:spTgt spid="54"/>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42"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anim calcmode="lin" valueType="num">
                                      <p:cBhvr>
                                        <p:cTn id="25" dur="500" fill="hold"/>
                                        <p:tgtEl>
                                          <p:spTgt spid="3"/>
                                        </p:tgtEl>
                                        <p:attrNameLst>
                                          <p:attrName>ppt_x</p:attrName>
                                        </p:attrNameLst>
                                      </p:cBhvr>
                                      <p:tavLst>
                                        <p:tav tm="0">
                                          <p:val>
                                            <p:strVal val="#ppt_x"/>
                                          </p:val>
                                        </p:tav>
                                        <p:tav tm="100000">
                                          <p:val>
                                            <p:strVal val="#ppt_x"/>
                                          </p:val>
                                        </p:tav>
                                      </p:tavLst>
                                    </p:anim>
                                    <p:anim calcmode="lin" valueType="num">
                                      <p:cBhvr>
                                        <p:cTn id="26" dur="5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anim calcmode="lin" valueType="num">
                                      <p:cBhvr>
                                        <p:cTn id="30" dur="500" fill="hold"/>
                                        <p:tgtEl>
                                          <p:spTgt spid="23"/>
                                        </p:tgtEl>
                                        <p:attrNameLst>
                                          <p:attrName>ppt_x</p:attrName>
                                        </p:attrNameLst>
                                      </p:cBhvr>
                                      <p:tavLst>
                                        <p:tav tm="0">
                                          <p:val>
                                            <p:strVal val="#ppt_x"/>
                                          </p:val>
                                        </p:tav>
                                        <p:tav tm="100000">
                                          <p:val>
                                            <p:strVal val="#ppt_x"/>
                                          </p:val>
                                        </p:tav>
                                      </p:tavLst>
                                    </p:anim>
                                    <p:anim calcmode="lin" valueType="num">
                                      <p:cBhvr>
                                        <p:cTn id="31" dur="500" fill="hold"/>
                                        <p:tgtEl>
                                          <p:spTgt spid="2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anim calcmode="lin" valueType="num">
                                      <p:cBhvr>
                                        <p:cTn id="35" dur="500" fill="hold"/>
                                        <p:tgtEl>
                                          <p:spTgt spid="25"/>
                                        </p:tgtEl>
                                        <p:attrNameLst>
                                          <p:attrName>ppt_x</p:attrName>
                                        </p:attrNameLst>
                                      </p:cBhvr>
                                      <p:tavLst>
                                        <p:tav tm="0">
                                          <p:val>
                                            <p:strVal val="#ppt_x"/>
                                          </p:val>
                                        </p:tav>
                                        <p:tav tm="100000">
                                          <p:val>
                                            <p:strVal val="#ppt_x"/>
                                          </p:val>
                                        </p:tav>
                                      </p:tavLst>
                                    </p:anim>
                                    <p:anim calcmode="lin" valueType="num">
                                      <p:cBhvr>
                                        <p:cTn id="36" dur="500" fill="hold"/>
                                        <p:tgtEl>
                                          <p:spTgt spid="2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anim calcmode="lin" valueType="num">
                                      <p:cBhvr>
                                        <p:cTn id="40" dur="500" fill="hold"/>
                                        <p:tgtEl>
                                          <p:spTgt spid="26"/>
                                        </p:tgtEl>
                                        <p:attrNameLst>
                                          <p:attrName>ppt_x</p:attrName>
                                        </p:attrNameLst>
                                      </p:cBhvr>
                                      <p:tavLst>
                                        <p:tav tm="0">
                                          <p:val>
                                            <p:strVal val="#ppt_x"/>
                                          </p:val>
                                        </p:tav>
                                        <p:tav tm="100000">
                                          <p:val>
                                            <p:strVal val="#ppt_x"/>
                                          </p:val>
                                        </p:tav>
                                      </p:tavLst>
                                    </p:anim>
                                    <p:anim calcmode="lin" valueType="num">
                                      <p:cBhvr>
                                        <p:cTn id="41" dur="500" fill="hold"/>
                                        <p:tgtEl>
                                          <p:spTgt spid="2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500"/>
                                        <p:tgtEl>
                                          <p:spTgt spid="27"/>
                                        </p:tgtEl>
                                      </p:cBhvr>
                                    </p:animEffect>
                                    <p:anim calcmode="lin" valueType="num">
                                      <p:cBhvr>
                                        <p:cTn id="45" dur="500" fill="hold"/>
                                        <p:tgtEl>
                                          <p:spTgt spid="27"/>
                                        </p:tgtEl>
                                        <p:attrNameLst>
                                          <p:attrName>ppt_x</p:attrName>
                                        </p:attrNameLst>
                                      </p:cBhvr>
                                      <p:tavLst>
                                        <p:tav tm="0">
                                          <p:val>
                                            <p:strVal val="#ppt_x"/>
                                          </p:val>
                                        </p:tav>
                                        <p:tav tm="100000">
                                          <p:val>
                                            <p:strVal val="#ppt_x"/>
                                          </p:val>
                                        </p:tav>
                                      </p:tavLst>
                                    </p:anim>
                                    <p:anim calcmode="lin" valueType="num">
                                      <p:cBhvr>
                                        <p:cTn id="46" dur="500" fill="hold"/>
                                        <p:tgtEl>
                                          <p:spTgt spid="27"/>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500"/>
                                        <p:tgtEl>
                                          <p:spTgt spid="28"/>
                                        </p:tgtEl>
                                      </p:cBhvr>
                                    </p:animEffect>
                                    <p:anim calcmode="lin" valueType="num">
                                      <p:cBhvr>
                                        <p:cTn id="50" dur="500" fill="hold"/>
                                        <p:tgtEl>
                                          <p:spTgt spid="28"/>
                                        </p:tgtEl>
                                        <p:attrNameLst>
                                          <p:attrName>ppt_x</p:attrName>
                                        </p:attrNameLst>
                                      </p:cBhvr>
                                      <p:tavLst>
                                        <p:tav tm="0">
                                          <p:val>
                                            <p:strVal val="#ppt_x"/>
                                          </p:val>
                                        </p:tav>
                                        <p:tav tm="100000">
                                          <p:val>
                                            <p:strVal val="#ppt_x"/>
                                          </p:val>
                                        </p:tav>
                                      </p:tavLst>
                                    </p:anim>
                                    <p:anim calcmode="lin" valueType="num">
                                      <p:cBhvr>
                                        <p:cTn id="51" dur="500" fill="hold"/>
                                        <p:tgtEl>
                                          <p:spTgt spid="28"/>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500"/>
                                        <p:tgtEl>
                                          <p:spTgt spid="29"/>
                                        </p:tgtEl>
                                      </p:cBhvr>
                                    </p:animEffect>
                                    <p:anim calcmode="lin" valueType="num">
                                      <p:cBhvr>
                                        <p:cTn id="55" dur="500" fill="hold"/>
                                        <p:tgtEl>
                                          <p:spTgt spid="29"/>
                                        </p:tgtEl>
                                        <p:attrNameLst>
                                          <p:attrName>ppt_x</p:attrName>
                                        </p:attrNameLst>
                                      </p:cBhvr>
                                      <p:tavLst>
                                        <p:tav tm="0">
                                          <p:val>
                                            <p:strVal val="#ppt_x"/>
                                          </p:val>
                                        </p:tav>
                                        <p:tav tm="100000">
                                          <p:val>
                                            <p:strVal val="#ppt_x"/>
                                          </p:val>
                                        </p:tav>
                                      </p:tavLst>
                                    </p:anim>
                                    <p:anim calcmode="lin" valueType="num">
                                      <p:cBhvr>
                                        <p:cTn id="56" dur="500" fill="hold"/>
                                        <p:tgtEl>
                                          <p:spTgt spid="29"/>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500"/>
                                        <p:tgtEl>
                                          <p:spTgt spid="30"/>
                                        </p:tgtEl>
                                      </p:cBhvr>
                                    </p:animEffect>
                                    <p:anim calcmode="lin" valueType="num">
                                      <p:cBhvr>
                                        <p:cTn id="60" dur="500" fill="hold"/>
                                        <p:tgtEl>
                                          <p:spTgt spid="30"/>
                                        </p:tgtEl>
                                        <p:attrNameLst>
                                          <p:attrName>ppt_x</p:attrName>
                                        </p:attrNameLst>
                                      </p:cBhvr>
                                      <p:tavLst>
                                        <p:tav tm="0">
                                          <p:val>
                                            <p:strVal val="#ppt_x"/>
                                          </p:val>
                                        </p:tav>
                                        <p:tav tm="100000">
                                          <p:val>
                                            <p:strVal val="#ppt_x"/>
                                          </p:val>
                                        </p:tav>
                                      </p:tavLst>
                                    </p:anim>
                                    <p:anim calcmode="lin" valueType="num">
                                      <p:cBhvr>
                                        <p:cTn id="61" dur="500" fill="hold"/>
                                        <p:tgtEl>
                                          <p:spTgt spid="30"/>
                                        </p:tgtEl>
                                        <p:attrNameLst>
                                          <p:attrName>ppt_y</p:attrName>
                                        </p:attrNameLst>
                                      </p:cBhvr>
                                      <p:tavLst>
                                        <p:tav tm="0">
                                          <p:val>
                                            <p:strVal val="#ppt_y+.1"/>
                                          </p:val>
                                        </p:tav>
                                        <p:tav tm="100000">
                                          <p:val>
                                            <p:strVal val="#ppt_y"/>
                                          </p:val>
                                        </p:tav>
                                      </p:tavLst>
                                    </p:anim>
                                  </p:childTnLst>
                                </p:cTn>
                              </p:par>
                            </p:childTnLst>
                          </p:cTn>
                        </p:par>
                        <p:par>
                          <p:cTn id="62" fill="hold">
                            <p:stCondLst>
                              <p:cond delay="1000"/>
                            </p:stCondLst>
                            <p:childTnLst>
                              <p:par>
                                <p:cTn id="63" presetID="12" presetClass="entr" presetSubtype="4" fill="hold" grpId="0" nodeType="afterEffect">
                                  <p:stCondLst>
                                    <p:cond delay="0"/>
                                  </p:stCondLst>
                                  <p:childTnLst>
                                    <p:set>
                                      <p:cBhvr>
                                        <p:cTn id="64" dur="1" fill="hold">
                                          <p:stCondLst>
                                            <p:cond delay="0"/>
                                          </p:stCondLst>
                                        </p:cTn>
                                        <p:tgtEl>
                                          <p:spTgt spid="35">
                                            <p:graphicEl>
                                              <a:chart seriesIdx="-3" categoryIdx="-3" bldStep="gridLegend"/>
                                            </p:graphicEl>
                                          </p:spTgt>
                                        </p:tgtEl>
                                        <p:attrNameLst>
                                          <p:attrName>style.visibility</p:attrName>
                                        </p:attrNameLst>
                                      </p:cBhvr>
                                      <p:to>
                                        <p:strVal val="visible"/>
                                      </p:to>
                                    </p:set>
                                    <p:anim calcmode="lin" valueType="num">
                                      <p:cBhvr additive="base">
                                        <p:cTn id="65" dur="250"/>
                                        <p:tgtEl>
                                          <p:spTgt spid="35">
                                            <p:graphicEl>
                                              <a:chart seriesIdx="-3" categoryIdx="-3" bldStep="gridLegend"/>
                                            </p:graphicEl>
                                          </p:spTgt>
                                        </p:tgtEl>
                                        <p:attrNameLst>
                                          <p:attrName>ppt_y</p:attrName>
                                        </p:attrNameLst>
                                      </p:cBhvr>
                                      <p:tavLst>
                                        <p:tav tm="0">
                                          <p:val>
                                            <p:strVal val="#ppt_y+#ppt_h*1.125000"/>
                                          </p:val>
                                        </p:tav>
                                        <p:tav tm="100000">
                                          <p:val>
                                            <p:strVal val="#ppt_y"/>
                                          </p:val>
                                        </p:tav>
                                      </p:tavLst>
                                    </p:anim>
                                    <p:animEffect transition="in" filter="wipe(up)">
                                      <p:cBhvr>
                                        <p:cTn id="66" dur="250"/>
                                        <p:tgtEl>
                                          <p:spTgt spid="35">
                                            <p:graphicEl>
                                              <a:chart seriesIdx="-3" categoryIdx="-3" bldStep="gridLegend"/>
                                            </p:graphicEl>
                                          </p:spTgt>
                                        </p:tgtEl>
                                      </p:cBhvr>
                                    </p:animEffect>
                                  </p:childTnLst>
                                </p:cTn>
                              </p:par>
                              <p:par>
                                <p:cTn id="67" presetID="12" presetClass="entr" presetSubtype="4" fill="hold" grpId="0" nodeType="withEffect">
                                  <p:stCondLst>
                                    <p:cond delay="0"/>
                                  </p:stCondLst>
                                  <p:childTnLst>
                                    <p:set>
                                      <p:cBhvr>
                                        <p:cTn id="68" dur="1" fill="hold">
                                          <p:stCondLst>
                                            <p:cond delay="0"/>
                                          </p:stCondLst>
                                        </p:cTn>
                                        <p:tgtEl>
                                          <p:spTgt spid="37">
                                            <p:graphicEl>
                                              <a:chart seriesIdx="-3" categoryIdx="-3" bldStep="gridLegend"/>
                                            </p:graphicEl>
                                          </p:spTgt>
                                        </p:tgtEl>
                                        <p:attrNameLst>
                                          <p:attrName>style.visibility</p:attrName>
                                        </p:attrNameLst>
                                      </p:cBhvr>
                                      <p:to>
                                        <p:strVal val="visible"/>
                                      </p:to>
                                    </p:set>
                                    <p:anim calcmode="lin" valueType="num">
                                      <p:cBhvr additive="base">
                                        <p:cTn id="69" dur="250"/>
                                        <p:tgtEl>
                                          <p:spTgt spid="37">
                                            <p:graphicEl>
                                              <a:chart seriesIdx="-3" categoryIdx="-3" bldStep="gridLegend"/>
                                            </p:graphicEl>
                                          </p:spTgt>
                                        </p:tgtEl>
                                        <p:attrNameLst>
                                          <p:attrName>ppt_y</p:attrName>
                                        </p:attrNameLst>
                                      </p:cBhvr>
                                      <p:tavLst>
                                        <p:tav tm="0">
                                          <p:val>
                                            <p:strVal val="#ppt_y+#ppt_h*1.125000"/>
                                          </p:val>
                                        </p:tav>
                                        <p:tav tm="100000">
                                          <p:val>
                                            <p:strVal val="#ppt_y"/>
                                          </p:val>
                                        </p:tav>
                                      </p:tavLst>
                                    </p:anim>
                                    <p:animEffect transition="in" filter="wipe(up)">
                                      <p:cBhvr>
                                        <p:cTn id="70" dur="250"/>
                                        <p:tgtEl>
                                          <p:spTgt spid="37">
                                            <p:graphicEl>
                                              <a:chart seriesIdx="-3" categoryIdx="-3" bldStep="gridLegend"/>
                                            </p:graphicEl>
                                          </p:spTgt>
                                        </p:tgtEl>
                                      </p:cBhvr>
                                    </p:animEffect>
                                  </p:childTnLst>
                                </p:cTn>
                              </p:par>
                            </p:childTnLst>
                          </p:cTn>
                        </p:par>
                        <p:par>
                          <p:cTn id="71" fill="hold">
                            <p:stCondLst>
                              <p:cond delay="1250"/>
                            </p:stCondLst>
                            <p:childTnLst>
                              <p:par>
                                <p:cTn id="72" presetID="12" presetClass="entr" presetSubtype="4" fill="hold" grpId="0" nodeType="afterEffect">
                                  <p:stCondLst>
                                    <p:cond delay="0"/>
                                  </p:stCondLst>
                                  <p:childTnLst>
                                    <p:set>
                                      <p:cBhvr>
                                        <p:cTn id="73" dur="1" fill="hold">
                                          <p:stCondLst>
                                            <p:cond delay="0"/>
                                          </p:stCondLst>
                                        </p:cTn>
                                        <p:tgtEl>
                                          <p:spTgt spid="35">
                                            <p:graphicEl>
                                              <a:chart seriesIdx="-4" categoryIdx="0" bldStep="category"/>
                                            </p:graphicEl>
                                          </p:spTgt>
                                        </p:tgtEl>
                                        <p:attrNameLst>
                                          <p:attrName>style.visibility</p:attrName>
                                        </p:attrNameLst>
                                      </p:cBhvr>
                                      <p:to>
                                        <p:strVal val="visible"/>
                                      </p:to>
                                    </p:set>
                                    <p:anim calcmode="lin" valueType="num">
                                      <p:cBhvr additive="base">
                                        <p:cTn id="74" dur="250"/>
                                        <p:tgtEl>
                                          <p:spTgt spid="35">
                                            <p:graphicEl>
                                              <a:chart seriesIdx="-4" categoryIdx="0" bldStep="category"/>
                                            </p:graphicEl>
                                          </p:spTgt>
                                        </p:tgtEl>
                                        <p:attrNameLst>
                                          <p:attrName>ppt_y</p:attrName>
                                        </p:attrNameLst>
                                      </p:cBhvr>
                                      <p:tavLst>
                                        <p:tav tm="0">
                                          <p:val>
                                            <p:strVal val="#ppt_y+#ppt_h*1.125000"/>
                                          </p:val>
                                        </p:tav>
                                        <p:tav tm="100000">
                                          <p:val>
                                            <p:strVal val="#ppt_y"/>
                                          </p:val>
                                        </p:tav>
                                      </p:tavLst>
                                    </p:anim>
                                    <p:animEffect transition="in" filter="wipe(up)">
                                      <p:cBhvr>
                                        <p:cTn id="75" dur="250"/>
                                        <p:tgtEl>
                                          <p:spTgt spid="35">
                                            <p:graphicEl>
                                              <a:chart seriesIdx="-4" categoryIdx="0" bldStep="category"/>
                                            </p:graphicEl>
                                          </p:spTgt>
                                        </p:tgtEl>
                                      </p:cBhvr>
                                    </p:animEffect>
                                  </p:childTnLst>
                                </p:cTn>
                              </p:par>
                              <p:par>
                                <p:cTn id="76" presetID="12" presetClass="entr" presetSubtype="4" fill="hold" grpId="0" nodeType="withEffect">
                                  <p:stCondLst>
                                    <p:cond delay="0"/>
                                  </p:stCondLst>
                                  <p:childTnLst>
                                    <p:set>
                                      <p:cBhvr>
                                        <p:cTn id="77" dur="1" fill="hold">
                                          <p:stCondLst>
                                            <p:cond delay="0"/>
                                          </p:stCondLst>
                                        </p:cTn>
                                        <p:tgtEl>
                                          <p:spTgt spid="37">
                                            <p:graphicEl>
                                              <a:chart seriesIdx="-4" categoryIdx="0" bldStep="category"/>
                                            </p:graphicEl>
                                          </p:spTgt>
                                        </p:tgtEl>
                                        <p:attrNameLst>
                                          <p:attrName>style.visibility</p:attrName>
                                        </p:attrNameLst>
                                      </p:cBhvr>
                                      <p:to>
                                        <p:strVal val="visible"/>
                                      </p:to>
                                    </p:set>
                                    <p:anim calcmode="lin" valueType="num">
                                      <p:cBhvr additive="base">
                                        <p:cTn id="78" dur="250"/>
                                        <p:tgtEl>
                                          <p:spTgt spid="37">
                                            <p:graphicEl>
                                              <a:chart seriesIdx="-4" categoryIdx="0" bldStep="category"/>
                                            </p:graphicEl>
                                          </p:spTgt>
                                        </p:tgtEl>
                                        <p:attrNameLst>
                                          <p:attrName>ppt_y</p:attrName>
                                        </p:attrNameLst>
                                      </p:cBhvr>
                                      <p:tavLst>
                                        <p:tav tm="0">
                                          <p:val>
                                            <p:strVal val="#ppt_y+#ppt_h*1.125000"/>
                                          </p:val>
                                        </p:tav>
                                        <p:tav tm="100000">
                                          <p:val>
                                            <p:strVal val="#ppt_y"/>
                                          </p:val>
                                        </p:tav>
                                      </p:tavLst>
                                    </p:anim>
                                    <p:animEffect transition="in" filter="wipe(up)">
                                      <p:cBhvr>
                                        <p:cTn id="79" dur="250"/>
                                        <p:tgtEl>
                                          <p:spTgt spid="37">
                                            <p:graphicEl>
                                              <a:chart seriesIdx="-4" categoryIdx="0" bldStep="category"/>
                                            </p:graphicEl>
                                          </p:spTgt>
                                        </p:tgtEl>
                                      </p:cBhvr>
                                    </p:animEffect>
                                  </p:childTnLst>
                                </p:cTn>
                              </p:par>
                            </p:childTnLst>
                          </p:cTn>
                        </p:par>
                        <p:par>
                          <p:cTn id="80" fill="hold">
                            <p:stCondLst>
                              <p:cond delay="1500"/>
                            </p:stCondLst>
                            <p:childTnLst>
                              <p:par>
                                <p:cTn id="81" presetID="12" presetClass="entr" presetSubtype="4" fill="hold" grpId="0" nodeType="afterEffect">
                                  <p:stCondLst>
                                    <p:cond delay="0"/>
                                  </p:stCondLst>
                                  <p:childTnLst>
                                    <p:set>
                                      <p:cBhvr>
                                        <p:cTn id="82" dur="1" fill="hold">
                                          <p:stCondLst>
                                            <p:cond delay="0"/>
                                          </p:stCondLst>
                                        </p:cTn>
                                        <p:tgtEl>
                                          <p:spTgt spid="35">
                                            <p:graphicEl>
                                              <a:chart seriesIdx="-4" categoryIdx="1" bldStep="category"/>
                                            </p:graphicEl>
                                          </p:spTgt>
                                        </p:tgtEl>
                                        <p:attrNameLst>
                                          <p:attrName>style.visibility</p:attrName>
                                        </p:attrNameLst>
                                      </p:cBhvr>
                                      <p:to>
                                        <p:strVal val="visible"/>
                                      </p:to>
                                    </p:set>
                                    <p:anim calcmode="lin" valueType="num">
                                      <p:cBhvr additive="base">
                                        <p:cTn id="83" dur="250"/>
                                        <p:tgtEl>
                                          <p:spTgt spid="35">
                                            <p:graphicEl>
                                              <a:chart seriesIdx="-4" categoryIdx="1" bldStep="category"/>
                                            </p:graphicEl>
                                          </p:spTgt>
                                        </p:tgtEl>
                                        <p:attrNameLst>
                                          <p:attrName>ppt_y</p:attrName>
                                        </p:attrNameLst>
                                      </p:cBhvr>
                                      <p:tavLst>
                                        <p:tav tm="0">
                                          <p:val>
                                            <p:strVal val="#ppt_y+#ppt_h*1.125000"/>
                                          </p:val>
                                        </p:tav>
                                        <p:tav tm="100000">
                                          <p:val>
                                            <p:strVal val="#ppt_y"/>
                                          </p:val>
                                        </p:tav>
                                      </p:tavLst>
                                    </p:anim>
                                    <p:animEffect transition="in" filter="wipe(up)">
                                      <p:cBhvr>
                                        <p:cTn id="84" dur="250"/>
                                        <p:tgtEl>
                                          <p:spTgt spid="35">
                                            <p:graphicEl>
                                              <a:chart seriesIdx="-4" categoryIdx="1" bldStep="category"/>
                                            </p:graphicEl>
                                          </p:spTgt>
                                        </p:tgtEl>
                                      </p:cBhvr>
                                    </p:animEffect>
                                  </p:childTnLst>
                                </p:cTn>
                              </p:par>
                              <p:par>
                                <p:cTn id="85" presetID="12" presetClass="entr" presetSubtype="4" fill="hold" grpId="0" nodeType="withEffect">
                                  <p:stCondLst>
                                    <p:cond delay="0"/>
                                  </p:stCondLst>
                                  <p:childTnLst>
                                    <p:set>
                                      <p:cBhvr>
                                        <p:cTn id="86" dur="1" fill="hold">
                                          <p:stCondLst>
                                            <p:cond delay="0"/>
                                          </p:stCondLst>
                                        </p:cTn>
                                        <p:tgtEl>
                                          <p:spTgt spid="37">
                                            <p:graphicEl>
                                              <a:chart seriesIdx="-4" categoryIdx="1" bldStep="category"/>
                                            </p:graphicEl>
                                          </p:spTgt>
                                        </p:tgtEl>
                                        <p:attrNameLst>
                                          <p:attrName>style.visibility</p:attrName>
                                        </p:attrNameLst>
                                      </p:cBhvr>
                                      <p:to>
                                        <p:strVal val="visible"/>
                                      </p:to>
                                    </p:set>
                                    <p:anim calcmode="lin" valueType="num">
                                      <p:cBhvr additive="base">
                                        <p:cTn id="87" dur="250"/>
                                        <p:tgtEl>
                                          <p:spTgt spid="37">
                                            <p:graphicEl>
                                              <a:chart seriesIdx="-4" categoryIdx="1" bldStep="category"/>
                                            </p:graphicEl>
                                          </p:spTgt>
                                        </p:tgtEl>
                                        <p:attrNameLst>
                                          <p:attrName>ppt_y</p:attrName>
                                        </p:attrNameLst>
                                      </p:cBhvr>
                                      <p:tavLst>
                                        <p:tav tm="0">
                                          <p:val>
                                            <p:strVal val="#ppt_y+#ppt_h*1.125000"/>
                                          </p:val>
                                        </p:tav>
                                        <p:tav tm="100000">
                                          <p:val>
                                            <p:strVal val="#ppt_y"/>
                                          </p:val>
                                        </p:tav>
                                      </p:tavLst>
                                    </p:anim>
                                    <p:animEffect transition="in" filter="wipe(up)">
                                      <p:cBhvr>
                                        <p:cTn id="88" dur="250"/>
                                        <p:tgtEl>
                                          <p:spTgt spid="37">
                                            <p:graphicEl>
                                              <a:chart seriesIdx="-4" categoryIdx="1" bldStep="category"/>
                                            </p:graphicEl>
                                          </p:spTgt>
                                        </p:tgtEl>
                                      </p:cBhvr>
                                    </p:animEffect>
                                  </p:childTnLst>
                                </p:cTn>
                              </p:par>
                            </p:childTnLst>
                          </p:cTn>
                        </p:par>
                        <p:par>
                          <p:cTn id="89" fill="hold">
                            <p:stCondLst>
                              <p:cond delay="1750"/>
                            </p:stCondLst>
                            <p:childTnLst>
                              <p:par>
                                <p:cTn id="90" presetID="12" presetClass="entr" presetSubtype="4" fill="hold" grpId="0" nodeType="afterEffect">
                                  <p:stCondLst>
                                    <p:cond delay="0"/>
                                  </p:stCondLst>
                                  <p:childTnLst>
                                    <p:set>
                                      <p:cBhvr>
                                        <p:cTn id="91" dur="1" fill="hold">
                                          <p:stCondLst>
                                            <p:cond delay="0"/>
                                          </p:stCondLst>
                                        </p:cTn>
                                        <p:tgtEl>
                                          <p:spTgt spid="35">
                                            <p:graphicEl>
                                              <a:chart seriesIdx="-4" categoryIdx="2" bldStep="category"/>
                                            </p:graphicEl>
                                          </p:spTgt>
                                        </p:tgtEl>
                                        <p:attrNameLst>
                                          <p:attrName>style.visibility</p:attrName>
                                        </p:attrNameLst>
                                      </p:cBhvr>
                                      <p:to>
                                        <p:strVal val="visible"/>
                                      </p:to>
                                    </p:set>
                                    <p:anim calcmode="lin" valueType="num">
                                      <p:cBhvr additive="base">
                                        <p:cTn id="92" dur="250"/>
                                        <p:tgtEl>
                                          <p:spTgt spid="35">
                                            <p:graphicEl>
                                              <a:chart seriesIdx="-4" categoryIdx="2" bldStep="category"/>
                                            </p:graphicEl>
                                          </p:spTgt>
                                        </p:tgtEl>
                                        <p:attrNameLst>
                                          <p:attrName>ppt_y</p:attrName>
                                        </p:attrNameLst>
                                      </p:cBhvr>
                                      <p:tavLst>
                                        <p:tav tm="0">
                                          <p:val>
                                            <p:strVal val="#ppt_y+#ppt_h*1.125000"/>
                                          </p:val>
                                        </p:tav>
                                        <p:tav tm="100000">
                                          <p:val>
                                            <p:strVal val="#ppt_y"/>
                                          </p:val>
                                        </p:tav>
                                      </p:tavLst>
                                    </p:anim>
                                    <p:animEffect transition="in" filter="wipe(up)">
                                      <p:cBhvr>
                                        <p:cTn id="93" dur="250"/>
                                        <p:tgtEl>
                                          <p:spTgt spid="35">
                                            <p:graphicEl>
                                              <a:chart seriesIdx="-4" categoryIdx="2" bldStep="category"/>
                                            </p:graphicEl>
                                          </p:spTgt>
                                        </p:tgtEl>
                                      </p:cBhvr>
                                    </p:animEffect>
                                  </p:childTnLst>
                                </p:cTn>
                              </p:par>
                              <p:par>
                                <p:cTn id="94" presetID="12" presetClass="entr" presetSubtype="4" fill="hold" grpId="0" nodeType="withEffect">
                                  <p:stCondLst>
                                    <p:cond delay="0"/>
                                  </p:stCondLst>
                                  <p:childTnLst>
                                    <p:set>
                                      <p:cBhvr>
                                        <p:cTn id="95" dur="1" fill="hold">
                                          <p:stCondLst>
                                            <p:cond delay="0"/>
                                          </p:stCondLst>
                                        </p:cTn>
                                        <p:tgtEl>
                                          <p:spTgt spid="37">
                                            <p:graphicEl>
                                              <a:chart seriesIdx="-4" categoryIdx="2" bldStep="category"/>
                                            </p:graphicEl>
                                          </p:spTgt>
                                        </p:tgtEl>
                                        <p:attrNameLst>
                                          <p:attrName>style.visibility</p:attrName>
                                        </p:attrNameLst>
                                      </p:cBhvr>
                                      <p:to>
                                        <p:strVal val="visible"/>
                                      </p:to>
                                    </p:set>
                                    <p:anim calcmode="lin" valueType="num">
                                      <p:cBhvr additive="base">
                                        <p:cTn id="96" dur="250"/>
                                        <p:tgtEl>
                                          <p:spTgt spid="37">
                                            <p:graphicEl>
                                              <a:chart seriesIdx="-4" categoryIdx="2" bldStep="category"/>
                                            </p:graphicEl>
                                          </p:spTgt>
                                        </p:tgtEl>
                                        <p:attrNameLst>
                                          <p:attrName>ppt_y</p:attrName>
                                        </p:attrNameLst>
                                      </p:cBhvr>
                                      <p:tavLst>
                                        <p:tav tm="0">
                                          <p:val>
                                            <p:strVal val="#ppt_y+#ppt_h*1.125000"/>
                                          </p:val>
                                        </p:tav>
                                        <p:tav tm="100000">
                                          <p:val>
                                            <p:strVal val="#ppt_y"/>
                                          </p:val>
                                        </p:tav>
                                      </p:tavLst>
                                    </p:anim>
                                    <p:animEffect transition="in" filter="wipe(up)">
                                      <p:cBhvr>
                                        <p:cTn id="97" dur="250"/>
                                        <p:tgtEl>
                                          <p:spTgt spid="37">
                                            <p:graphicEl>
                                              <a:chart seriesIdx="-4" categoryIdx="2" bldStep="category"/>
                                            </p:graphicEl>
                                          </p:spTgt>
                                        </p:tgtEl>
                                      </p:cBhvr>
                                    </p:animEffect>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nodeType="clickEffect">
                                  <p:stCondLst>
                                    <p:cond delay="0"/>
                                  </p:stCondLst>
                                  <p:childTnLst>
                                    <p:set>
                                      <p:cBhvr>
                                        <p:cTn id="101" dur="1" fill="hold">
                                          <p:stCondLst>
                                            <p:cond delay="0"/>
                                          </p:stCondLst>
                                        </p:cTn>
                                        <p:tgtEl>
                                          <p:spTgt spid="5"/>
                                        </p:tgtEl>
                                        <p:attrNameLst>
                                          <p:attrName>style.visibility</p:attrName>
                                        </p:attrNameLst>
                                      </p:cBhvr>
                                      <p:to>
                                        <p:strVal val="visible"/>
                                      </p:to>
                                    </p:set>
                                    <p:animEffect transition="in" filter="fade">
                                      <p:cBhvr>
                                        <p:cTn id="102" dur="500"/>
                                        <p:tgtEl>
                                          <p:spTgt spid="5"/>
                                        </p:tgtEl>
                                      </p:cBhvr>
                                    </p:animEffect>
                                    <p:anim calcmode="lin" valueType="num">
                                      <p:cBhvr>
                                        <p:cTn id="103" dur="500" fill="hold"/>
                                        <p:tgtEl>
                                          <p:spTgt spid="5"/>
                                        </p:tgtEl>
                                        <p:attrNameLst>
                                          <p:attrName>ppt_x</p:attrName>
                                        </p:attrNameLst>
                                      </p:cBhvr>
                                      <p:tavLst>
                                        <p:tav tm="0">
                                          <p:val>
                                            <p:strVal val="#ppt_x"/>
                                          </p:val>
                                        </p:tav>
                                        <p:tav tm="100000">
                                          <p:val>
                                            <p:strVal val="#ppt_x"/>
                                          </p:val>
                                        </p:tav>
                                      </p:tavLst>
                                    </p:anim>
                                    <p:anim calcmode="lin" valueType="num">
                                      <p:cBhvr>
                                        <p:cTn id="104" dur="500" fill="hold"/>
                                        <p:tgtEl>
                                          <p:spTgt spid="5"/>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24"/>
                                        </p:tgtEl>
                                        <p:attrNameLst>
                                          <p:attrName>style.visibility</p:attrName>
                                        </p:attrNameLst>
                                      </p:cBhvr>
                                      <p:to>
                                        <p:strVal val="visible"/>
                                      </p:to>
                                    </p:set>
                                    <p:animEffect transition="in" filter="fade">
                                      <p:cBhvr>
                                        <p:cTn id="107" dur="500"/>
                                        <p:tgtEl>
                                          <p:spTgt spid="24"/>
                                        </p:tgtEl>
                                      </p:cBhvr>
                                    </p:animEffect>
                                    <p:anim calcmode="lin" valueType="num">
                                      <p:cBhvr>
                                        <p:cTn id="108" dur="500" fill="hold"/>
                                        <p:tgtEl>
                                          <p:spTgt spid="24"/>
                                        </p:tgtEl>
                                        <p:attrNameLst>
                                          <p:attrName>ppt_x</p:attrName>
                                        </p:attrNameLst>
                                      </p:cBhvr>
                                      <p:tavLst>
                                        <p:tav tm="0">
                                          <p:val>
                                            <p:strVal val="#ppt_x"/>
                                          </p:val>
                                        </p:tav>
                                        <p:tav tm="100000">
                                          <p:val>
                                            <p:strVal val="#ppt_x"/>
                                          </p:val>
                                        </p:tav>
                                      </p:tavLst>
                                    </p:anim>
                                    <p:anim calcmode="lin" valueType="num">
                                      <p:cBhvr>
                                        <p:cTn id="109" dur="500" fill="hold"/>
                                        <p:tgtEl>
                                          <p:spTgt spid="24"/>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40"/>
                                        </p:tgtEl>
                                        <p:attrNameLst>
                                          <p:attrName>style.visibility</p:attrName>
                                        </p:attrNameLst>
                                      </p:cBhvr>
                                      <p:to>
                                        <p:strVal val="visible"/>
                                      </p:to>
                                    </p:set>
                                    <p:animEffect transition="in" filter="fade">
                                      <p:cBhvr>
                                        <p:cTn id="112" dur="500"/>
                                        <p:tgtEl>
                                          <p:spTgt spid="40"/>
                                        </p:tgtEl>
                                      </p:cBhvr>
                                    </p:animEffect>
                                    <p:anim calcmode="lin" valueType="num">
                                      <p:cBhvr>
                                        <p:cTn id="113" dur="500" fill="hold"/>
                                        <p:tgtEl>
                                          <p:spTgt spid="40"/>
                                        </p:tgtEl>
                                        <p:attrNameLst>
                                          <p:attrName>ppt_x</p:attrName>
                                        </p:attrNameLst>
                                      </p:cBhvr>
                                      <p:tavLst>
                                        <p:tav tm="0">
                                          <p:val>
                                            <p:strVal val="#ppt_x"/>
                                          </p:val>
                                        </p:tav>
                                        <p:tav tm="100000">
                                          <p:val>
                                            <p:strVal val="#ppt_x"/>
                                          </p:val>
                                        </p:tav>
                                      </p:tavLst>
                                    </p:anim>
                                    <p:anim calcmode="lin" valueType="num">
                                      <p:cBhvr>
                                        <p:cTn id="114" dur="500" fill="hold"/>
                                        <p:tgtEl>
                                          <p:spTgt spid="40"/>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41"/>
                                        </p:tgtEl>
                                        <p:attrNameLst>
                                          <p:attrName>style.visibility</p:attrName>
                                        </p:attrNameLst>
                                      </p:cBhvr>
                                      <p:to>
                                        <p:strVal val="visible"/>
                                      </p:to>
                                    </p:set>
                                    <p:animEffect transition="in" filter="fade">
                                      <p:cBhvr>
                                        <p:cTn id="117" dur="500"/>
                                        <p:tgtEl>
                                          <p:spTgt spid="41"/>
                                        </p:tgtEl>
                                      </p:cBhvr>
                                    </p:animEffect>
                                    <p:anim calcmode="lin" valueType="num">
                                      <p:cBhvr>
                                        <p:cTn id="118" dur="500" fill="hold"/>
                                        <p:tgtEl>
                                          <p:spTgt spid="41"/>
                                        </p:tgtEl>
                                        <p:attrNameLst>
                                          <p:attrName>ppt_x</p:attrName>
                                        </p:attrNameLst>
                                      </p:cBhvr>
                                      <p:tavLst>
                                        <p:tav tm="0">
                                          <p:val>
                                            <p:strVal val="#ppt_x"/>
                                          </p:val>
                                        </p:tav>
                                        <p:tav tm="100000">
                                          <p:val>
                                            <p:strVal val="#ppt_x"/>
                                          </p:val>
                                        </p:tav>
                                      </p:tavLst>
                                    </p:anim>
                                    <p:anim calcmode="lin" valueType="num">
                                      <p:cBhvr>
                                        <p:cTn id="119" dur="500" fill="hold"/>
                                        <p:tgtEl>
                                          <p:spTgt spid="41"/>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42"/>
                                        </p:tgtEl>
                                        <p:attrNameLst>
                                          <p:attrName>style.visibility</p:attrName>
                                        </p:attrNameLst>
                                      </p:cBhvr>
                                      <p:to>
                                        <p:strVal val="visible"/>
                                      </p:to>
                                    </p:set>
                                    <p:animEffect transition="in" filter="fade">
                                      <p:cBhvr>
                                        <p:cTn id="122" dur="500"/>
                                        <p:tgtEl>
                                          <p:spTgt spid="42"/>
                                        </p:tgtEl>
                                      </p:cBhvr>
                                    </p:animEffect>
                                    <p:anim calcmode="lin" valueType="num">
                                      <p:cBhvr>
                                        <p:cTn id="123" dur="500" fill="hold"/>
                                        <p:tgtEl>
                                          <p:spTgt spid="42"/>
                                        </p:tgtEl>
                                        <p:attrNameLst>
                                          <p:attrName>ppt_x</p:attrName>
                                        </p:attrNameLst>
                                      </p:cBhvr>
                                      <p:tavLst>
                                        <p:tav tm="0">
                                          <p:val>
                                            <p:strVal val="#ppt_x"/>
                                          </p:val>
                                        </p:tav>
                                        <p:tav tm="100000">
                                          <p:val>
                                            <p:strVal val="#ppt_x"/>
                                          </p:val>
                                        </p:tav>
                                      </p:tavLst>
                                    </p:anim>
                                    <p:anim calcmode="lin" valueType="num">
                                      <p:cBhvr>
                                        <p:cTn id="124" dur="500" fill="hold"/>
                                        <p:tgtEl>
                                          <p:spTgt spid="42"/>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43"/>
                                        </p:tgtEl>
                                        <p:attrNameLst>
                                          <p:attrName>style.visibility</p:attrName>
                                        </p:attrNameLst>
                                      </p:cBhvr>
                                      <p:to>
                                        <p:strVal val="visible"/>
                                      </p:to>
                                    </p:set>
                                    <p:animEffect transition="in" filter="fade">
                                      <p:cBhvr>
                                        <p:cTn id="127" dur="500"/>
                                        <p:tgtEl>
                                          <p:spTgt spid="43"/>
                                        </p:tgtEl>
                                      </p:cBhvr>
                                    </p:animEffect>
                                    <p:anim calcmode="lin" valueType="num">
                                      <p:cBhvr>
                                        <p:cTn id="128" dur="500" fill="hold"/>
                                        <p:tgtEl>
                                          <p:spTgt spid="43"/>
                                        </p:tgtEl>
                                        <p:attrNameLst>
                                          <p:attrName>ppt_x</p:attrName>
                                        </p:attrNameLst>
                                      </p:cBhvr>
                                      <p:tavLst>
                                        <p:tav tm="0">
                                          <p:val>
                                            <p:strVal val="#ppt_x"/>
                                          </p:val>
                                        </p:tav>
                                        <p:tav tm="100000">
                                          <p:val>
                                            <p:strVal val="#ppt_x"/>
                                          </p:val>
                                        </p:tav>
                                      </p:tavLst>
                                    </p:anim>
                                    <p:anim calcmode="lin" valueType="num">
                                      <p:cBhvr>
                                        <p:cTn id="129" dur="500" fill="hold"/>
                                        <p:tgtEl>
                                          <p:spTgt spid="43"/>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0"/>
                                  </p:stCondLst>
                                  <p:childTnLst>
                                    <p:set>
                                      <p:cBhvr>
                                        <p:cTn id="131" dur="1" fill="hold">
                                          <p:stCondLst>
                                            <p:cond delay="0"/>
                                          </p:stCondLst>
                                        </p:cTn>
                                        <p:tgtEl>
                                          <p:spTgt spid="44"/>
                                        </p:tgtEl>
                                        <p:attrNameLst>
                                          <p:attrName>style.visibility</p:attrName>
                                        </p:attrNameLst>
                                      </p:cBhvr>
                                      <p:to>
                                        <p:strVal val="visible"/>
                                      </p:to>
                                    </p:set>
                                    <p:animEffect transition="in" filter="fade">
                                      <p:cBhvr>
                                        <p:cTn id="132" dur="500"/>
                                        <p:tgtEl>
                                          <p:spTgt spid="44"/>
                                        </p:tgtEl>
                                      </p:cBhvr>
                                    </p:animEffect>
                                    <p:anim calcmode="lin" valueType="num">
                                      <p:cBhvr>
                                        <p:cTn id="133" dur="500" fill="hold"/>
                                        <p:tgtEl>
                                          <p:spTgt spid="44"/>
                                        </p:tgtEl>
                                        <p:attrNameLst>
                                          <p:attrName>ppt_x</p:attrName>
                                        </p:attrNameLst>
                                      </p:cBhvr>
                                      <p:tavLst>
                                        <p:tav tm="0">
                                          <p:val>
                                            <p:strVal val="#ppt_x"/>
                                          </p:val>
                                        </p:tav>
                                        <p:tav tm="100000">
                                          <p:val>
                                            <p:strVal val="#ppt_x"/>
                                          </p:val>
                                        </p:tav>
                                      </p:tavLst>
                                    </p:anim>
                                    <p:anim calcmode="lin" valueType="num">
                                      <p:cBhvr>
                                        <p:cTn id="134" dur="500" fill="hold"/>
                                        <p:tgtEl>
                                          <p:spTgt spid="44"/>
                                        </p:tgtEl>
                                        <p:attrNameLst>
                                          <p:attrName>ppt_y</p:attrName>
                                        </p:attrNameLst>
                                      </p:cBhvr>
                                      <p:tavLst>
                                        <p:tav tm="0">
                                          <p:val>
                                            <p:strVal val="#ppt_y+.1"/>
                                          </p:val>
                                        </p:tav>
                                        <p:tav tm="100000">
                                          <p:val>
                                            <p:strVal val="#ppt_y"/>
                                          </p:val>
                                        </p:tav>
                                      </p:tavLst>
                                    </p:anim>
                                  </p:childTnLst>
                                </p:cTn>
                              </p:par>
                              <p:par>
                                <p:cTn id="135" presetID="42" presetClass="entr" presetSubtype="0" fill="hold" grpId="0" nodeType="withEffect">
                                  <p:stCondLst>
                                    <p:cond delay="0"/>
                                  </p:stCondLst>
                                  <p:childTnLst>
                                    <p:set>
                                      <p:cBhvr>
                                        <p:cTn id="136" dur="1" fill="hold">
                                          <p:stCondLst>
                                            <p:cond delay="0"/>
                                          </p:stCondLst>
                                        </p:cTn>
                                        <p:tgtEl>
                                          <p:spTgt spid="45"/>
                                        </p:tgtEl>
                                        <p:attrNameLst>
                                          <p:attrName>style.visibility</p:attrName>
                                        </p:attrNameLst>
                                      </p:cBhvr>
                                      <p:to>
                                        <p:strVal val="visible"/>
                                      </p:to>
                                    </p:set>
                                    <p:animEffect transition="in" filter="fade">
                                      <p:cBhvr>
                                        <p:cTn id="137" dur="500"/>
                                        <p:tgtEl>
                                          <p:spTgt spid="45"/>
                                        </p:tgtEl>
                                      </p:cBhvr>
                                    </p:animEffect>
                                    <p:anim calcmode="lin" valueType="num">
                                      <p:cBhvr>
                                        <p:cTn id="138" dur="500" fill="hold"/>
                                        <p:tgtEl>
                                          <p:spTgt spid="45"/>
                                        </p:tgtEl>
                                        <p:attrNameLst>
                                          <p:attrName>ppt_x</p:attrName>
                                        </p:attrNameLst>
                                      </p:cBhvr>
                                      <p:tavLst>
                                        <p:tav tm="0">
                                          <p:val>
                                            <p:strVal val="#ppt_x"/>
                                          </p:val>
                                        </p:tav>
                                        <p:tav tm="100000">
                                          <p:val>
                                            <p:strVal val="#ppt_x"/>
                                          </p:val>
                                        </p:tav>
                                      </p:tavLst>
                                    </p:anim>
                                    <p:anim calcmode="lin" valueType="num">
                                      <p:cBhvr>
                                        <p:cTn id="139" dur="500" fill="hold"/>
                                        <p:tgtEl>
                                          <p:spTgt spid="45"/>
                                        </p:tgtEl>
                                        <p:attrNameLst>
                                          <p:attrName>ppt_y</p:attrName>
                                        </p:attrNameLst>
                                      </p:cBhvr>
                                      <p:tavLst>
                                        <p:tav tm="0">
                                          <p:val>
                                            <p:strVal val="#ppt_y+.1"/>
                                          </p:val>
                                        </p:tav>
                                        <p:tav tm="100000">
                                          <p:val>
                                            <p:strVal val="#ppt_y"/>
                                          </p:val>
                                        </p:tav>
                                      </p:tavLst>
                                    </p:anim>
                                  </p:childTnLst>
                                </p:cTn>
                              </p:par>
                            </p:childTnLst>
                          </p:cTn>
                        </p:par>
                        <p:par>
                          <p:cTn id="140" fill="hold">
                            <p:stCondLst>
                              <p:cond delay="500"/>
                            </p:stCondLst>
                            <p:childTnLst>
                              <p:par>
                                <p:cTn id="141" presetID="12" presetClass="entr" presetSubtype="4" fill="hold" grpId="0" nodeType="afterEffect">
                                  <p:stCondLst>
                                    <p:cond delay="0"/>
                                  </p:stCondLst>
                                  <p:childTnLst>
                                    <p:set>
                                      <p:cBhvr>
                                        <p:cTn id="142" dur="1" fill="hold">
                                          <p:stCondLst>
                                            <p:cond delay="0"/>
                                          </p:stCondLst>
                                        </p:cTn>
                                        <p:tgtEl>
                                          <p:spTgt spid="36">
                                            <p:graphicEl>
                                              <a:chart seriesIdx="-3" categoryIdx="-3" bldStep="gridLegend"/>
                                            </p:graphicEl>
                                          </p:spTgt>
                                        </p:tgtEl>
                                        <p:attrNameLst>
                                          <p:attrName>style.visibility</p:attrName>
                                        </p:attrNameLst>
                                      </p:cBhvr>
                                      <p:to>
                                        <p:strVal val="visible"/>
                                      </p:to>
                                    </p:set>
                                    <p:anim calcmode="lin" valueType="num">
                                      <p:cBhvr additive="base">
                                        <p:cTn id="143" dur="250"/>
                                        <p:tgtEl>
                                          <p:spTgt spid="36">
                                            <p:graphicEl>
                                              <a:chart seriesIdx="-3" categoryIdx="-3" bldStep="gridLegend"/>
                                            </p:graphicEl>
                                          </p:spTgt>
                                        </p:tgtEl>
                                        <p:attrNameLst>
                                          <p:attrName>ppt_y</p:attrName>
                                        </p:attrNameLst>
                                      </p:cBhvr>
                                      <p:tavLst>
                                        <p:tav tm="0">
                                          <p:val>
                                            <p:strVal val="#ppt_y+#ppt_h*1.125000"/>
                                          </p:val>
                                        </p:tav>
                                        <p:tav tm="100000">
                                          <p:val>
                                            <p:strVal val="#ppt_y"/>
                                          </p:val>
                                        </p:tav>
                                      </p:tavLst>
                                    </p:anim>
                                    <p:animEffect transition="in" filter="wipe(up)">
                                      <p:cBhvr>
                                        <p:cTn id="144" dur="250"/>
                                        <p:tgtEl>
                                          <p:spTgt spid="36">
                                            <p:graphicEl>
                                              <a:chart seriesIdx="-3" categoryIdx="-3" bldStep="gridLegend"/>
                                            </p:graphicEl>
                                          </p:spTgt>
                                        </p:tgtEl>
                                      </p:cBhvr>
                                    </p:animEffect>
                                  </p:childTnLst>
                                </p:cTn>
                              </p:par>
                              <p:par>
                                <p:cTn id="145" presetID="12" presetClass="entr" presetSubtype="4" fill="hold" grpId="0" nodeType="withEffect">
                                  <p:stCondLst>
                                    <p:cond delay="0"/>
                                  </p:stCondLst>
                                  <p:childTnLst>
                                    <p:set>
                                      <p:cBhvr>
                                        <p:cTn id="146" dur="1" fill="hold">
                                          <p:stCondLst>
                                            <p:cond delay="0"/>
                                          </p:stCondLst>
                                        </p:cTn>
                                        <p:tgtEl>
                                          <p:spTgt spid="39">
                                            <p:graphicEl>
                                              <a:chart seriesIdx="-3" categoryIdx="-3" bldStep="gridLegend"/>
                                            </p:graphicEl>
                                          </p:spTgt>
                                        </p:tgtEl>
                                        <p:attrNameLst>
                                          <p:attrName>style.visibility</p:attrName>
                                        </p:attrNameLst>
                                      </p:cBhvr>
                                      <p:to>
                                        <p:strVal val="visible"/>
                                      </p:to>
                                    </p:set>
                                    <p:anim calcmode="lin" valueType="num">
                                      <p:cBhvr additive="base">
                                        <p:cTn id="147" dur="250"/>
                                        <p:tgtEl>
                                          <p:spTgt spid="39">
                                            <p:graphicEl>
                                              <a:chart seriesIdx="-3" categoryIdx="-3" bldStep="gridLegend"/>
                                            </p:graphicEl>
                                          </p:spTgt>
                                        </p:tgtEl>
                                        <p:attrNameLst>
                                          <p:attrName>ppt_y</p:attrName>
                                        </p:attrNameLst>
                                      </p:cBhvr>
                                      <p:tavLst>
                                        <p:tav tm="0">
                                          <p:val>
                                            <p:strVal val="#ppt_y+#ppt_h*1.125000"/>
                                          </p:val>
                                        </p:tav>
                                        <p:tav tm="100000">
                                          <p:val>
                                            <p:strVal val="#ppt_y"/>
                                          </p:val>
                                        </p:tav>
                                      </p:tavLst>
                                    </p:anim>
                                    <p:animEffect transition="in" filter="wipe(up)">
                                      <p:cBhvr>
                                        <p:cTn id="148" dur="250"/>
                                        <p:tgtEl>
                                          <p:spTgt spid="39">
                                            <p:graphicEl>
                                              <a:chart seriesIdx="-3" categoryIdx="-3" bldStep="gridLegend"/>
                                            </p:graphicEl>
                                          </p:spTgt>
                                        </p:tgtEl>
                                      </p:cBhvr>
                                    </p:animEffect>
                                  </p:childTnLst>
                                </p:cTn>
                              </p:par>
                            </p:childTnLst>
                          </p:cTn>
                        </p:par>
                        <p:par>
                          <p:cTn id="149" fill="hold">
                            <p:stCondLst>
                              <p:cond delay="750"/>
                            </p:stCondLst>
                            <p:childTnLst>
                              <p:par>
                                <p:cTn id="150" presetID="12" presetClass="entr" presetSubtype="4" fill="hold" grpId="0" nodeType="afterEffect">
                                  <p:stCondLst>
                                    <p:cond delay="0"/>
                                  </p:stCondLst>
                                  <p:childTnLst>
                                    <p:set>
                                      <p:cBhvr>
                                        <p:cTn id="151" dur="1" fill="hold">
                                          <p:stCondLst>
                                            <p:cond delay="0"/>
                                          </p:stCondLst>
                                        </p:cTn>
                                        <p:tgtEl>
                                          <p:spTgt spid="36">
                                            <p:graphicEl>
                                              <a:chart seriesIdx="-4" categoryIdx="0" bldStep="category"/>
                                            </p:graphicEl>
                                          </p:spTgt>
                                        </p:tgtEl>
                                        <p:attrNameLst>
                                          <p:attrName>style.visibility</p:attrName>
                                        </p:attrNameLst>
                                      </p:cBhvr>
                                      <p:to>
                                        <p:strVal val="visible"/>
                                      </p:to>
                                    </p:set>
                                    <p:anim calcmode="lin" valueType="num">
                                      <p:cBhvr additive="base">
                                        <p:cTn id="152" dur="250"/>
                                        <p:tgtEl>
                                          <p:spTgt spid="36">
                                            <p:graphicEl>
                                              <a:chart seriesIdx="-4" categoryIdx="0" bldStep="category"/>
                                            </p:graphicEl>
                                          </p:spTgt>
                                        </p:tgtEl>
                                        <p:attrNameLst>
                                          <p:attrName>ppt_y</p:attrName>
                                        </p:attrNameLst>
                                      </p:cBhvr>
                                      <p:tavLst>
                                        <p:tav tm="0">
                                          <p:val>
                                            <p:strVal val="#ppt_y+#ppt_h*1.125000"/>
                                          </p:val>
                                        </p:tav>
                                        <p:tav tm="100000">
                                          <p:val>
                                            <p:strVal val="#ppt_y"/>
                                          </p:val>
                                        </p:tav>
                                      </p:tavLst>
                                    </p:anim>
                                    <p:animEffect transition="in" filter="wipe(up)">
                                      <p:cBhvr>
                                        <p:cTn id="153" dur="250"/>
                                        <p:tgtEl>
                                          <p:spTgt spid="36">
                                            <p:graphicEl>
                                              <a:chart seriesIdx="-4" categoryIdx="0" bldStep="category"/>
                                            </p:graphicEl>
                                          </p:spTgt>
                                        </p:tgtEl>
                                      </p:cBhvr>
                                    </p:animEffect>
                                  </p:childTnLst>
                                </p:cTn>
                              </p:par>
                              <p:par>
                                <p:cTn id="154" presetID="12" presetClass="entr" presetSubtype="4" fill="hold" grpId="0" nodeType="withEffect">
                                  <p:stCondLst>
                                    <p:cond delay="0"/>
                                  </p:stCondLst>
                                  <p:childTnLst>
                                    <p:set>
                                      <p:cBhvr>
                                        <p:cTn id="155" dur="1" fill="hold">
                                          <p:stCondLst>
                                            <p:cond delay="0"/>
                                          </p:stCondLst>
                                        </p:cTn>
                                        <p:tgtEl>
                                          <p:spTgt spid="39">
                                            <p:graphicEl>
                                              <a:chart seriesIdx="-4" categoryIdx="0" bldStep="category"/>
                                            </p:graphicEl>
                                          </p:spTgt>
                                        </p:tgtEl>
                                        <p:attrNameLst>
                                          <p:attrName>style.visibility</p:attrName>
                                        </p:attrNameLst>
                                      </p:cBhvr>
                                      <p:to>
                                        <p:strVal val="visible"/>
                                      </p:to>
                                    </p:set>
                                    <p:anim calcmode="lin" valueType="num">
                                      <p:cBhvr additive="base">
                                        <p:cTn id="156" dur="250"/>
                                        <p:tgtEl>
                                          <p:spTgt spid="39">
                                            <p:graphicEl>
                                              <a:chart seriesIdx="-4" categoryIdx="0" bldStep="category"/>
                                            </p:graphicEl>
                                          </p:spTgt>
                                        </p:tgtEl>
                                        <p:attrNameLst>
                                          <p:attrName>ppt_y</p:attrName>
                                        </p:attrNameLst>
                                      </p:cBhvr>
                                      <p:tavLst>
                                        <p:tav tm="0">
                                          <p:val>
                                            <p:strVal val="#ppt_y+#ppt_h*1.125000"/>
                                          </p:val>
                                        </p:tav>
                                        <p:tav tm="100000">
                                          <p:val>
                                            <p:strVal val="#ppt_y"/>
                                          </p:val>
                                        </p:tav>
                                      </p:tavLst>
                                    </p:anim>
                                    <p:animEffect transition="in" filter="wipe(up)">
                                      <p:cBhvr>
                                        <p:cTn id="157" dur="250"/>
                                        <p:tgtEl>
                                          <p:spTgt spid="39">
                                            <p:graphicEl>
                                              <a:chart seriesIdx="-4" categoryIdx="0" bldStep="category"/>
                                            </p:graphicEl>
                                          </p:spTgt>
                                        </p:tgtEl>
                                      </p:cBhvr>
                                    </p:animEffect>
                                  </p:childTnLst>
                                </p:cTn>
                              </p:par>
                            </p:childTnLst>
                          </p:cTn>
                        </p:par>
                        <p:par>
                          <p:cTn id="158" fill="hold">
                            <p:stCondLst>
                              <p:cond delay="1000"/>
                            </p:stCondLst>
                            <p:childTnLst>
                              <p:par>
                                <p:cTn id="159" presetID="12" presetClass="entr" presetSubtype="4" fill="hold" grpId="0" nodeType="afterEffect">
                                  <p:stCondLst>
                                    <p:cond delay="0"/>
                                  </p:stCondLst>
                                  <p:childTnLst>
                                    <p:set>
                                      <p:cBhvr>
                                        <p:cTn id="160" dur="1" fill="hold">
                                          <p:stCondLst>
                                            <p:cond delay="0"/>
                                          </p:stCondLst>
                                        </p:cTn>
                                        <p:tgtEl>
                                          <p:spTgt spid="36">
                                            <p:graphicEl>
                                              <a:chart seriesIdx="-4" categoryIdx="1" bldStep="category"/>
                                            </p:graphicEl>
                                          </p:spTgt>
                                        </p:tgtEl>
                                        <p:attrNameLst>
                                          <p:attrName>style.visibility</p:attrName>
                                        </p:attrNameLst>
                                      </p:cBhvr>
                                      <p:to>
                                        <p:strVal val="visible"/>
                                      </p:to>
                                    </p:set>
                                    <p:anim calcmode="lin" valueType="num">
                                      <p:cBhvr additive="base">
                                        <p:cTn id="161" dur="250"/>
                                        <p:tgtEl>
                                          <p:spTgt spid="36">
                                            <p:graphicEl>
                                              <a:chart seriesIdx="-4" categoryIdx="1" bldStep="category"/>
                                            </p:graphicEl>
                                          </p:spTgt>
                                        </p:tgtEl>
                                        <p:attrNameLst>
                                          <p:attrName>ppt_y</p:attrName>
                                        </p:attrNameLst>
                                      </p:cBhvr>
                                      <p:tavLst>
                                        <p:tav tm="0">
                                          <p:val>
                                            <p:strVal val="#ppt_y+#ppt_h*1.125000"/>
                                          </p:val>
                                        </p:tav>
                                        <p:tav tm="100000">
                                          <p:val>
                                            <p:strVal val="#ppt_y"/>
                                          </p:val>
                                        </p:tav>
                                      </p:tavLst>
                                    </p:anim>
                                    <p:animEffect transition="in" filter="wipe(up)">
                                      <p:cBhvr>
                                        <p:cTn id="162" dur="250"/>
                                        <p:tgtEl>
                                          <p:spTgt spid="36">
                                            <p:graphicEl>
                                              <a:chart seriesIdx="-4" categoryIdx="1" bldStep="category"/>
                                            </p:graphicEl>
                                          </p:spTgt>
                                        </p:tgtEl>
                                      </p:cBhvr>
                                    </p:animEffect>
                                  </p:childTnLst>
                                </p:cTn>
                              </p:par>
                              <p:par>
                                <p:cTn id="163" presetID="12" presetClass="entr" presetSubtype="4" fill="hold" grpId="0" nodeType="withEffect">
                                  <p:stCondLst>
                                    <p:cond delay="0"/>
                                  </p:stCondLst>
                                  <p:childTnLst>
                                    <p:set>
                                      <p:cBhvr>
                                        <p:cTn id="164" dur="1" fill="hold">
                                          <p:stCondLst>
                                            <p:cond delay="0"/>
                                          </p:stCondLst>
                                        </p:cTn>
                                        <p:tgtEl>
                                          <p:spTgt spid="39">
                                            <p:graphicEl>
                                              <a:chart seriesIdx="-4" categoryIdx="1" bldStep="category"/>
                                            </p:graphicEl>
                                          </p:spTgt>
                                        </p:tgtEl>
                                        <p:attrNameLst>
                                          <p:attrName>style.visibility</p:attrName>
                                        </p:attrNameLst>
                                      </p:cBhvr>
                                      <p:to>
                                        <p:strVal val="visible"/>
                                      </p:to>
                                    </p:set>
                                    <p:anim calcmode="lin" valueType="num">
                                      <p:cBhvr additive="base">
                                        <p:cTn id="165" dur="250"/>
                                        <p:tgtEl>
                                          <p:spTgt spid="39">
                                            <p:graphicEl>
                                              <a:chart seriesIdx="-4" categoryIdx="1" bldStep="category"/>
                                            </p:graphicEl>
                                          </p:spTgt>
                                        </p:tgtEl>
                                        <p:attrNameLst>
                                          <p:attrName>ppt_y</p:attrName>
                                        </p:attrNameLst>
                                      </p:cBhvr>
                                      <p:tavLst>
                                        <p:tav tm="0">
                                          <p:val>
                                            <p:strVal val="#ppt_y+#ppt_h*1.125000"/>
                                          </p:val>
                                        </p:tav>
                                        <p:tav tm="100000">
                                          <p:val>
                                            <p:strVal val="#ppt_y"/>
                                          </p:val>
                                        </p:tav>
                                      </p:tavLst>
                                    </p:anim>
                                    <p:animEffect transition="in" filter="wipe(up)">
                                      <p:cBhvr>
                                        <p:cTn id="166" dur="250"/>
                                        <p:tgtEl>
                                          <p:spTgt spid="39">
                                            <p:graphicEl>
                                              <a:chart seriesIdx="-4" categoryIdx="1" bldStep="category"/>
                                            </p:graphicEl>
                                          </p:spTgt>
                                        </p:tgtEl>
                                      </p:cBhvr>
                                    </p:animEffect>
                                  </p:childTnLst>
                                </p:cTn>
                              </p:par>
                            </p:childTnLst>
                          </p:cTn>
                        </p:par>
                        <p:par>
                          <p:cTn id="167" fill="hold">
                            <p:stCondLst>
                              <p:cond delay="1250"/>
                            </p:stCondLst>
                            <p:childTnLst>
                              <p:par>
                                <p:cTn id="168" presetID="12" presetClass="entr" presetSubtype="4" fill="hold" grpId="0" nodeType="afterEffect">
                                  <p:stCondLst>
                                    <p:cond delay="0"/>
                                  </p:stCondLst>
                                  <p:childTnLst>
                                    <p:set>
                                      <p:cBhvr>
                                        <p:cTn id="169" dur="1" fill="hold">
                                          <p:stCondLst>
                                            <p:cond delay="0"/>
                                          </p:stCondLst>
                                        </p:cTn>
                                        <p:tgtEl>
                                          <p:spTgt spid="36">
                                            <p:graphicEl>
                                              <a:chart seriesIdx="-4" categoryIdx="2" bldStep="category"/>
                                            </p:graphicEl>
                                          </p:spTgt>
                                        </p:tgtEl>
                                        <p:attrNameLst>
                                          <p:attrName>style.visibility</p:attrName>
                                        </p:attrNameLst>
                                      </p:cBhvr>
                                      <p:to>
                                        <p:strVal val="visible"/>
                                      </p:to>
                                    </p:set>
                                    <p:anim calcmode="lin" valueType="num">
                                      <p:cBhvr additive="base">
                                        <p:cTn id="170" dur="250"/>
                                        <p:tgtEl>
                                          <p:spTgt spid="36">
                                            <p:graphicEl>
                                              <a:chart seriesIdx="-4" categoryIdx="2" bldStep="category"/>
                                            </p:graphicEl>
                                          </p:spTgt>
                                        </p:tgtEl>
                                        <p:attrNameLst>
                                          <p:attrName>ppt_y</p:attrName>
                                        </p:attrNameLst>
                                      </p:cBhvr>
                                      <p:tavLst>
                                        <p:tav tm="0">
                                          <p:val>
                                            <p:strVal val="#ppt_y+#ppt_h*1.125000"/>
                                          </p:val>
                                        </p:tav>
                                        <p:tav tm="100000">
                                          <p:val>
                                            <p:strVal val="#ppt_y"/>
                                          </p:val>
                                        </p:tav>
                                      </p:tavLst>
                                    </p:anim>
                                    <p:animEffect transition="in" filter="wipe(up)">
                                      <p:cBhvr>
                                        <p:cTn id="171" dur="250"/>
                                        <p:tgtEl>
                                          <p:spTgt spid="36">
                                            <p:graphicEl>
                                              <a:chart seriesIdx="-4" categoryIdx="2" bldStep="category"/>
                                            </p:graphicEl>
                                          </p:spTgt>
                                        </p:tgtEl>
                                      </p:cBhvr>
                                    </p:animEffect>
                                  </p:childTnLst>
                                </p:cTn>
                              </p:par>
                              <p:par>
                                <p:cTn id="172" presetID="12" presetClass="entr" presetSubtype="4" fill="hold" grpId="0" nodeType="withEffect">
                                  <p:stCondLst>
                                    <p:cond delay="0"/>
                                  </p:stCondLst>
                                  <p:childTnLst>
                                    <p:set>
                                      <p:cBhvr>
                                        <p:cTn id="173" dur="1" fill="hold">
                                          <p:stCondLst>
                                            <p:cond delay="0"/>
                                          </p:stCondLst>
                                        </p:cTn>
                                        <p:tgtEl>
                                          <p:spTgt spid="39">
                                            <p:graphicEl>
                                              <a:chart seriesIdx="-4" categoryIdx="2" bldStep="category"/>
                                            </p:graphicEl>
                                          </p:spTgt>
                                        </p:tgtEl>
                                        <p:attrNameLst>
                                          <p:attrName>style.visibility</p:attrName>
                                        </p:attrNameLst>
                                      </p:cBhvr>
                                      <p:to>
                                        <p:strVal val="visible"/>
                                      </p:to>
                                    </p:set>
                                    <p:anim calcmode="lin" valueType="num">
                                      <p:cBhvr additive="base">
                                        <p:cTn id="174" dur="250"/>
                                        <p:tgtEl>
                                          <p:spTgt spid="39">
                                            <p:graphicEl>
                                              <a:chart seriesIdx="-4" categoryIdx="2" bldStep="category"/>
                                            </p:graphicEl>
                                          </p:spTgt>
                                        </p:tgtEl>
                                        <p:attrNameLst>
                                          <p:attrName>ppt_y</p:attrName>
                                        </p:attrNameLst>
                                      </p:cBhvr>
                                      <p:tavLst>
                                        <p:tav tm="0">
                                          <p:val>
                                            <p:strVal val="#ppt_y+#ppt_h*1.125000"/>
                                          </p:val>
                                        </p:tav>
                                        <p:tav tm="100000">
                                          <p:val>
                                            <p:strVal val="#ppt_y"/>
                                          </p:val>
                                        </p:tav>
                                      </p:tavLst>
                                    </p:anim>
                                    <p:animEffect transition="in" filter="wipe(up)">
                                      <p:cBhvr>
                                        <p:cTn id="175" dur="250"/>
                                        <p:tgtEl>
                                          <p:spTgt spid="39">
                                            <p:graphicEl>
                                              <a:chart seriesIdx="-4" categoryIdx="2"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4" grpId="0" animBg="1"/>
      <p:bldP spid="55" grpId="0" animBg="1"/>
      <p:bldP spid="22" grpId="0" animBg="1"/>
      <p:bldP spid="23" grpId="0"/>
      <p:bldP spid="24" grpId="0"/>
      <p:bldP spid="25" grpId="0"/>
      <p:bldP spid="26" grpId="0"/>
      <p:bldP spid="27" grpId="0"/>
      <p:bldP spid="28" grpId="0"/>
      <p:bldP spid="29" grpId="0"/>
      <p:bldP spid="30" grpId="0"/>
      <p:bldGraphic spid="37" grpId="0" uiExpand="1">
        <p:bldSub>
          <a:bldChart bld="category"/>
        </p:bldSub>
      </p:bldGraphic>
      <p:bldGraphic spid="39" grpId="0" uiExpand="1">
        <p:bldSub>
          <a:bldChart bld="category"/>
        </p:bldSub>
      </p:bldGraphic>
      <p:bldP spid="40" grpId="0"/>
      <p:bldP spid="41" grpId="0"/>
      <p:bldP spid="42" grpId="0"/>
      <p:bldP spid="43" grpId="0"/>
      <p:bldP spid="44" grpId="0"/>
      <p:bldP spid="45" grpId="0"/>
      <p:bldGraphic spid="35" grpId="0" uiExpand="1">
        <p:bldSub>
          <a:bldChart bld="category"/>
        </p:bldSub>
      </p:bldGraphic>
      <p:bldGraphic spid="36" grpId="0" uiExpand="1">
        <p:bldSub>
          <a:bldChart bld="category"/>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16 Rectángulo"/>
          <p:cNvSpPr/>
          <p:nvPr/>
        </p:nvSpPr>
        <p:spPr>
          <a:xfrm>
            <a:off x="4306946" y="1201316"/>
            <a:ext cx="2080313"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4" name="3 Título"/>
          <p:cNvSpPr>
            <a:spLocks noGrp="1"/>
          </p:cNvSpPr>
          <p:nvPr>
            <p:ph type="title"/>
          </p:nvPr>
        </p:nvSpPr>
        <p:spPr/>
        <p:txBody>
          <a:bodyPr/>
          <a:lstStyle/>
          <a:p>
            <a:r>
              <a:rPr lang="es-SV" sz="2800" b="0" dirty="0" smtClean="0"/>
              <a:t>Desembolso en microcréditos</a:t>
            </a:r>
            <a:br>
              <a:rPr lang="es-SV" sz="2800" b="0" dirty="0" smtClean="0"/>
            </a:br>
            <a:r>
              <a:rPr lang="es-SV" sz="1800" dirty="0">
                <a:solidFill>
                  <a:srgbClr val="318BFF"/>
                </a:solidFill>
              </a:rPr>
              <a:t>Del 1 de junio de 2014 al 31 de mayo de 2017</a:t>
            </a:r>
            <a:endParaRPr lang="es-SV" sz="2800" b="0" dirty="0"/>
          </a:p>
        </p:txBody>
      </p:sp>
      <p:sp>
        <p:nvSpPr>
          <p:cNvPr id="14" name="13 Rectángulo"/>
          <p:cNvSpPr/>
          <p:nvPr/>
        </p:nvSpPr>
        <p:spPr>
          <a:xfrm>
            <a:off x="6770276" y="1201317"/>
            <a:ext cx="2080313"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18" name="17 Rectángulo"/>
          <p:cNvSpPr/>
          <p:nvPr/>
        </p:nvSpPr>
        <p:spPr>
          <a:xfrm>
            <a:off x="1843615" y="1201316"/>
            <a:ext cx="2080313"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pic>
        <p:nvPicPr>
          <p:cNvPr id="28" name="9 Marcador de contenido"/>
          <p:cNvPicPr>
            <a:picLocks noGrp="1" noChangeAspect="1"/>
          </p:cNvPicPr>
          <p:nvPr>
            <p:ph idx="1"/>
          </p:nvPr>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l="15493" t="13295" r="15762" b="27717"/>
          <a:stretch/>
        </p:blipFill>
        <p:spPr>
          <a:xfrm>
            <a:off x="2051720" y="1345492"/>
            <a:ext cx="1678180" cy="1440000"/>
          </a:xfrm>
        </p:spPr>
      </p:pic>
      <p:pic>
        <p:nvPicPr>
          <p:cNvPr id="31" name="30 Imagen"/>
          <p:cNvPicPr>
            <a:picLocks noChangeAspect="1"/>
          </p:cNvPicPr>
          <p:nvPr/>
        </p:nvPicPr>
        <p:blipFill rotWithShape="1">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l="16883" r="17339" b="13329"/>
          <a:stretch/>
        </p:blipFill>
        <p:spPr>
          <a:xfrm>
            <a:off x="4799398" y="1417500"/>
            <a:ext cx="1092868" cy="1440000"/>
          </a:xfrm>
          <a:prstGeom prst="rect">
            <a:avLst/>
          </a:prstGeom>
        </p:spPr>
      </p:pic>
      <p:sp>
        <p:nvSpPr>
          <p:cNvPr id="20" name="19 Rectángulo"/>
          <p:cNvSpPr/>
          <p:nvPr/>
        </p:nvSpPr>
        <p:spPr>
          <a:xfrm>
            <a:off x="1547664" y="2971901"/>
            <a:ext cx="7596336" cy="461663"/>
          </a:xfrm>
          <a:prstGeom prst="rect">
            <a:avLst/>
          </a:prstGeom>
          <a:solidFill>
            <a:srgbClr val="318BFF">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32" name="31 CuadroTexto"/>
          <p:cNvSpPr txBox="1"/>
          <p:nvPr/>
        </p:nvSpPr>
        <p:spPr>
          <a:xfrm>
            <a:off x="2031799" y="3505572"/>
            <a:ext cx="1656184" cy="461665"/>
          </a:xfrm>
          <a:prstGeom prst="rect">
            <a:avLst/>
          </a:prstGeom>
          <a:noFill/>
        </p:spPr>
        <p:txBody>
          <a:bodyPr wrap="square" rtlCol="0">
            <a:spAutoFit/>
          </a:bodyPr>
          <a:lstStyle/>
          <a:p>
            <a:pPr algn="ctr"/>
            <a:r>
              <a:rPr lang="es-SV" sz="2400" dirty="0" smtClean="0">
                <a:latin typeface="Impact" panose="020B0806030902050204" pitchFamily="34" charset="0"/>
              </a:rPr>
              <a:t>Préstamos</a:t>
            </a:r>
            <a:endParaRPr lang="es-SV" sz="2400" dirty="0">
              <a:latin typeface="Impact" panose="020B0806030902050204" pitchFamily="34" charset="0"/>
            </a:endParaRPr>
          </a:p>
        </p:txBody>
      </p:sp>
      <p:sp>
        <p:nvSpPr>
          <p:cNvPr id="33" name="32 CuadroTexto"/>
          <p:cNvSpPr txBox="1"/>
          <p:nvPr/>
        </p:nvSpPr>
        <p:spPr>
          <a:xfrm>
            <a:off x="4260480" y="3505572"/>
            <a:ext cx="2221635" cy="461665"/>
          </a:xfrm>
          <a:prstGeom prst="rect">
            <a:avLst/>
          </a:prstGeom>
          <a:noFill/>
        </p:spPr>
        <p:txBody>
          <a:bodyPr wrap="square" rtlCol="0">
            <a:spAutoFit/>
          </a:bodyPr>
          <a:lstStyle/>
          <a:p>
            <a:pPr algn="ctr"/>
            <a:r>
              <a:rPr lang="es-SV" sz="2400" dirty="0" smtClean="0">
                <a:latin typeface="Impact" panose="020B0806030902050204" pitchFamily="34" charset="0"/>
              </a:rPr>
              <a:t>Millones</a:t>
            </a:r>
            <a:endParaRPr lang="es-SV" sz="2400" dirty="0">
              <a:latin typeface="Impact" panose="020B0806030902050204" pitchFamily="34" charset="0"/>
            </a:endParaRPr>
          </a:p>
        </p:txBody>
      </p:sp>
      <p:sp>
        <p:nvSpPr>
          <p:cNvPr id="37" name="36 CuadroTexto"/>
          <p:cNvSpPr txBox="1"/>
          <p:nvPr/>
        </p:nvSpPr>
        <p:spPr>
          <a:xfrm>
            <a:off x="2031799" y="2901126"/>
            <a:ext cx="1656184" cy="584775"/>
          </a:xfrm>
          <a:prstGeom prst="rect">
            <a:avLst/>
          </a:prstGeom>
          <a:noFill/>
        </p:spPr>
        <p:txBody>
          <a:bodyPr wrap="square" rtlCol="0">
            <a:spAutoFit/>
          </a:bodyPr>
          <a:lstStyle/>
          <a:p>
            <a:pPr algn="ctr"/>
            <a:r>
              <a:rPr lang="es-SV" sz="3200" dirty="0" smtClean="0">
                <a:solidFill>
                  <a:srgbClr val="000000"/>
                </a:solidFill>
                <a:latin typeface="Impact" panose="020B0806030902050204" pitchFamily="34" charset="0"/>
              </a:rPr>
              <a:t>47,309</a:t>
            </a:r>
            <a:endParaRPr lang="es-SV" sz="3200" dirty="0">
              <a:solidFill>
                <a:srgbClr val="000000"/>
              </a:solidFill>
              <a:latin typeface="Impact" panose="020B0806030902050204" pitchFamily="34" charset="0"/>
            </a:endParaRPr>
          </a:p>
        </p:txBody>
      </p:sp>
      <p:sp>
        <p:nvSpPr>
          <p:cNvPr id="38" name="37 CuadroTexto"/>
          <p:cNvSpPr txBox="1"/>
          <p:nvPr/>
        </p:nvSpPr>
        <p:spPr>
          <a:xfrm>
            <a:off x="4278227" y="2901126"/>
            <a:ext cx="2203888" cy="584775"/>
          </a:xfrm>
          <a:prstGeom prst="rect">
            <a:avLst/>
          </a:prstGeom>
          <a:noFill/>
        </p:spPr>
        <p:txBody>
          <a:bodyPr wrap="square" rtlCol="0">
            <a:spAutoFit/>
          </a:bodyPr>
          <a:lstStyle/>
          <a:p>
            <a:pPr algn="ctr"/>
            <a:r>
              <a:rPr lang="es-SV" sz="3200" dirty="0" smtClean="0">
                <a:solidFill>
                  <a:srgbClr val="000000"/>
                </a:solidFill>
                <a:latin typeface="Impact" panose="020B0806030902050204" pitchFamily="34" charset="0"/>
              </a:rPr>
              <a:t>$81.1</a:t>
            </a:r>
            <a:endParaRPr lang="es-SV" sz="3200" dirty="0">
              <a:solidFill>
                <a:srgbClr val="000000"/>
              </a:solidFill>
              <a:latin typeface="Impact" panose="020B0806030902050204" pitchFamily="34" charset="0"/>
            </a:endParaRPr>
          </a:p>
        </p:txBody>
      </p:sp>
      <p:graphicFrame>
        <p:nvGraphicFramePr>
          <p:cNvPr id="15" name="14 Gráfico"/>
          <p:cNvGraphicFramePr/>
          <p:nvPr>
            <p:extLst>
              <p:ext uri="{D42A27DB-BD31-4B8C-83A1-F6EECF244321}">
                <p14:modId xmlns:p14="http://schemas.microsoft.com/office/powerpoint/2010/main" val="3603610985"/>
              </p:ext>
            </p:extLst>
          </p:nvPr>
        </p:nvGraphicFramePr>
        <p:xfrm>
          <a:off x="1819734" y="3941812"/>
          <a:ext cx="2080314" cy="89162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15 Gráfico"/>
          <p:cNvGraphicFramePr/>
          <p:nvPr>
            <p:extLst>
              <p:ext uri="{D42A27DB-BD31-4B8C-83A1-F6EECF244321}">
                <p14:modId xmlns:p14="http://schemas.microsoft.com/office/powerpoint/2010/main" val="3275817465"/>
              </p:ext>
            </p:extLst>
          </p:nvPr>
        </p:nvGraphicFramePr>
        <p:xfrm>
          <a:off x="6750379" y="3937620"/>
          <a:ext cx="2080314" cy="891623"/>
        </p:xfrm>
        <a:graphic>
          <a:graphicData uri="http://schemas.openxmlformats.org/drawingml/2006/chart">
            <c:chart xmlns:c="http://schemas.openxmlformats.org/drawingml/2006/chart" xmlns:r="http://schemas.openxmlformats.org/officeDocument/2006/relationships" r:id="rId5"/>
          </a:graphicData>
        </a:graphic>
      </p:graphicFrame>
      <p:pic>
        <p:nvPicPr>
          <p:cNvPr id="2" name="1 Imagen"/>
          <p:cNvPicPr>
            <a:picLocks noChangeAspect="1"/>
          </p:cNvPicPr>
          <p:nvPr/>
        </p:nvPicPr>
        <p:blipFill rotWithShape="1">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l="9273" t="14546" r="9481" b="29351"/>
          <a:stretch/>
        </p:blipFill>
        <p:spPr>
          <a:xfrm>
            <a:off x="7028432" y="1597500"/>
            <a:ext cx="1564000" cy="1080000"/>
          </a:xfrm>
          <a:prstGeom prst="rect">
            <a:avLst/>
          </a:prstGeom>
        </p:spPr>
      </p:pic>
      <p:sp>
        <p:nvSpPr>
          <p:cNvPr id="21" name="20 CuadroTexto"/>
          <p:cNvSpPr txBox="1"/>
          <p:nvPr/>
        </p:nvSpPr>
        <p:spPr>
          <a:xfrm>
            <a:off x="6688592" y="2901126"/>
            <a:ext cx="2203888" cy="584775"/>
          </a:xfrm>
          <a:prstGeom prst="rect">
            <a:avLst/>
          </a:prstGeom>
          <a:noFill/>
        </p:spPr>
        <p:txBody>
          <a:bodyPr wrap="square" rtlCol="0">
            <a:spAutoFit/>
          </a:bodyPr>
          <a:lstStyle/>
          <a:p>
            <a:pPr algn="ctr"/>
            <a:r>
              <a:rPr lang="es-SV" sz="3200" dirty="0" smtClean="0">
                <a:solidFill>
                  <a:srgbClr val="000000"/>
                </a:solidFill>
                <a:latin typeface="Impact" panose="020B0806030902050204" pitchFamily="34" charset="0"/>
              </a:rPr>
              <a:t>$1,714</a:t>
            </a:r>
            <a:endParaRPr lang="es-SV" sz="3200" dirty="0">
              <a:solidFill>
                <a:srgbClr val="000000"/>
              </a:solidFill>
              <a:latin typeface="Impact" panose="020B0806030902050204" pitchFamily="34" charset="0"/>
            </a:endParaRPr>
          </a:p>
        </p:txBody>
      </p:sp>
      <p:sp>
        <p:nvSpPr>
          <p:cNvPr id="22" name="21 CuadroTexto"/>
          <p:cNvSpPr txBox="1"/>
          <p:nvPr/>
        </p:nvSpPr>
        <p:spPr>
          <a:xfrm>
            <a:off x="6660232" y="3536349"/>
            <a:ext cx="2221635" cy="400110"/>
          </a:xfrm>
          <a:prstGeom prst="rect">
            <a:avLst/>
          </a:prstGeom>
          <a:noFill/>
        </p:spPr>
        <p:txBody>
          <a:bodyPr wrap="square" rtlCol="0">
            <a:spAutoFit/>
          </a:bodyPr>
          <a:lstStyle/>
          <a:p>
            <a:pPr algn="ctr"/>
            <a:r>
              <a:rPr lang="es-SV" sz="2000" dirty="0" smtClean="0">
                <a:latin typeface="Impact" panose="020B0806030902050204" pitchFamily="34" charset="0"/>
              </a:rPr>
              <a:t>Monto promedio</a:t>
            </a:r>
            <a:endParaRPr lang="es-SV" sz="2000" dirty="0">
              <a:latin typeface="Impact" panose="020B0806030902050204" pitchFamily="34" charset="0"/>
            </a:endParaRPr>
          </a:p>
        </p:txBody>
      </p:sp>
      <p:graphicFrame>
        <p:nvGraphicFramePr>
          <p:cNvPr id="23" name="22 Gráfico"/>
          <p:cNvGraphicFramePr/>
          <p:nvPr>
            <p:extLst>
              <p:ext uri="{D42A27DB-BD31-4B8C-83A1-F6EECF244321}">
                <p14:modId xmlns:p14="http://schemas.microsoft.com/office/powerpoint/2010/main" val="2853611579"/>
              </p:ext>
            </p:extLst>
          </p:nvPr>
        </p:nvGraphicFramePr>
        <p:xfrm>
          <a:off x="4305675" y="3937620"/>
          <a:ext cx="2080314" cy="891623"/>
        </p:xfrm>
        <a:graphic>
          <a:graphicData uri="http://schemas.openxmlformats.org/drawingml/2006/chart">
            <c:chart xmlns:c="http://schemas.openxmlformats.org/drawingml/2006/chart" xmlns:r="http://schemas.openxmlformats.org/officeDocument/2006/relationships" r:id="rId7"/>
          </a:graphicData>
        </a:graphic>
      </p:graphicFrame>
      <p:sp>
        <p:nvSpPr>
          <p:cNvPr id="24" name="23 CuadroTexto"/>
          <p:cNvSpPr txBox="1"/>
          <p:nvPr/>
        </p:nvSpPr>
        <p:spPr>
          <a:xfrm>
            <a:off x="2031799" y="4873724"/>
            <a:ext cx="1656184" cy="400110"/>
          </a:xfrm>
          <a:prstGeom prst="rect">
            <a:avLst/>
          </a:prstGeom>
          <a:noFill/>
        </p:spPr>
        <p:txBody>
          <a:bodyPr wrap="square" rtlCol="0">
            <a:spAutoFit/>
          </a:bodyPr>
          <a:lstStyle/>
          <a:p>
            <a:pPr algn="ctr"/>
            <a:r>
              <a:rPr lang="es-SV" sz="2000" dirty="0" smtClean="0">
                <a:latin typeface="Impact" panose="020B0806030902050204" pitchFamily="34" charset="0"/>
              </a:rPr>
              <a:t>-0.4%</a:t>
            </a:r>
          </a:p>
        </p:txBody>
      </p:sp>
      <p:sp>
        <p:nvSpPr>
          <p:cNvPr id="26" name="25 CuadroTexto"/>
          <p:cNvSpPr txBox="1"/>
          <p:nvPr/>
        </p:nvSpPr>
        <p:spPr>
          <a:xfrm>
            <a:off x="2031799" y="5132139"/>
            <a:ext cx="1656184" cy="461665"/>
          </a:xfrm>
          <a:prstGeom prst="rect">
            <a:avLst/>
          </a:prstGeom>
          <a:noFill/>
        </p:spPr>
        <p:txBody>
          <a:bodyPr wrap="square" rtlCol="0">
            <a:spAutoFit/>
          </a:bodyPr>
          <a:lstStyle/>
          <a:p>
            <a:pPr algn="ctr"/>
            <a:r>
              <a:rPr lang="es-SV" sz="1200" dirty="0" smtClean="0">
                <a:solidFill>
                  <a:schemeClr val="tx2"/>
                </a:solidFill>
                <a:latin typeface="Impact" panose="020B0806030902050204" pitchFamily="34" charset="0"/>
              </a:rPr>
              <a:t>Dec</a:t>
            </a:r>
            <a:r>
              <a:rPr lang="es-SV" sz="1200" dirty="0" smtClean="0">
                <a:solidFill>
                  <a:schemeClr val="tx2"/>
                </a:solidFill>
                <a:latin typeface="Impact" panose="020B0806030902050204" pitchFamily="34" charset="0"/>
              </a:rPr>
              <a:t>recimiento </a:t>
            </a:r>
            <a:r>
              <a:rPr lang="es-SV" sz="1200" dirty="0" smtClean="0">
                <a:solidFill>
                  <a:schemeClr val="tx2"/>
                </a:solidFill>
                <a:latin typeface="Impact" panose="020B0806030902050204" pitchFamily="34" charset="0"/>
              </a:rPr>
              <a:t>promedio anual</a:t>
            </a:r>
            <a:endParaRPr lang="es-SV" sz="1200" dirty="0">
              <a:solidFill>
                <a:schemeClr val="tx2"/>
              </a:solidFill>
              <a:latin typeface="Impact" panose="020B0806030902050204" pitchFamily="34" charset="0"/>
            </a:endParaRPr>
          </a:p>
        </p:txBody>
      </p:sp>
      <p:sp>
        <p:nvSpPr>
          <p:cNvPr id="27" name="26 CuadroTexto"/>
          <p:cNvSpPr txBox="1"/>
          <p:nvPr/>
        </p:nvSpPr>
        <p:spPr>
          <a:xfrm>
            <a:off x="4499992" y="4873724"/>
            <a:ext cx="1656184" cy="400110"/>
          </a:xfrm>
          <a:prstGeom prst="rect">
            <a:avLst/>
          </a:prstGeom>
          <a:noFill/>
        </p:spPr>
        <p:txBody>
          <a:bodyPr wrap="square" rtlCol="0">
            <a:spAutoFit/>
          </a:bodyPr>
          <a:lstStyle/>
          <a:p>
            <a:pPr algn="ctr"/>
            <a:r>
              <a:rPr lang="es-SV" sz="2000" dirty="0" smtClean="0">
                <a:latin typeface="Impact" panose="020B0806030902050204" pitchFamily="34" charset="0"/>
              </a:rPr>
              <a:t>4%</a:t>
            </a:r>
          </a:p>
        </p:txBody>
      </p:sp>
      <p:sp>
        <p:nvSpPr>
          <p:cNvPr id="30" name="29 CuadroTexto"/>
          <p:cNvSpPr txBox="1"/>
          <p:nvPr/>
        </p:nvSpPr>
        <p:spPr>
          <a:xfrm>
            <a:off x="4499992" y="5132139"/>
            <a:ext cx="1656184" cy="461665"/>
          </a:xfrm>
          <a:prstGeom prst="rect">
            <a:avLst/>
          </a:prstGeom>
          <a:noFill/>
        </p:spPr>
        <p:txBody>
          <a:bodyPr wrap="square" rtlCol="0">
            <a:spAutoFit/>
          </a:bodyPr>
          <a:lstStyle/>
          <a:p>
            <a:pPr algn="ctr"/>
            <a:r>
              <a:rPr lang="es-SV" sz="1200" dirty="0" smtClean="0">
                <a:solidFill>
                  <a:schemeClr val="tx2"/>
                </a:solidFill>
                <a:latin typeface="Impact" panose="020B0806030902050204" pitchFamily="34" charset="0"/>
              </a:rPr>
              <a:t>Crecimiento promedio anual</a:t>
            </a:r>
            <a:endParaRPr lang="es-SV" sz="1200" dirty="0">
              <a:solidFill>
                <a:schemeClr val="tx2"/>
              </a:solidFill>
              <a:latin typeface="Impact" panose="020B0806030902050204" pitchFamily="34" charset="0"/>
            </a:endParaRPr>
          </a:p>
        </p:txBody>
      </p:sp>
      <p:sp>
        <p:nvSpPr>
          <p:cNvPr id="34" name="33 CuadroTexto"/>
          <p:cNvSpPr txBox="1"/>
          <p:nvPr/>
        </p:nvSpPr>
        <p:spPr>
          <a:xfrm>
            <a:off x="6948264" y="4873724"/>
            <a:ext cx="1656184" cy="400110"/>
          </a:xfrm>
          <a:prstGeom prst="rect">
            <a:avLst/>
          </a:prstGeom>
          <a:noFill/>
        </p:spPr>
        <p:txBody>
          <a:bodyPr wrap="square" rtlCol="0">
            <a:spAutoFit/>
          </a:bodyPr>
          <a:lstStyle/>
          <a:p>
            <a:pPr algn="ctr"/>
            <a:r>
              <a:rPr lang="es-SV" sz="2000" dirty="0">
                <a:latin typeface="Impact" panose="020B0806030902050204" pitchFamily="34" charset="0"/>
              </a:rPr>
              <a:t>5</a:t>
            </a:r>
            <a:r>
              <a:rPr lang="es-SV" sz="2000" dirty="0" smtClean="0">
                <a:latin typeface="Impact" panose="020B0806030902050204" pitchFamily="34" charset="0"/>
              </a:rPr>
              <a:t>%</a:t>
            </a:r>
          </a:p>
        </p:txBody>
      </p:sp>
      <p:sp>
        <p:nvSpPr>
          <p:cNvPr id="35" name="34 CuadroTexto"/>
          <p:cNvSpPr txBox="1"/>
          <p:nvPr/>
        </p:nvSpPr>
        <p:spPr>
          <a:xfrm>
            <a:off x="6948264" y="5132139"/>
            <a:ext cx="1656184" cy="461665"/>
          </a:xfrm>
          <a:prstGeom prst="rect">
            <a:avLst/>
          </a:prstGeom>
          <a:noFill/>
        </p:spPr>
        <p:txBody>
          <a:bodyPr wrap="square" rtlCol="0">
            <a:spAutoFit/>
          </a:bodyPr>
          <a:lstStyle/>
          <a:p>
            <a:pPr algn="ctr"/>
            <a:r>
              <a:rPr lang="es-SV" sz="1200" dirty="0" smtClean="0">
                <a:solidFill>
                  <a:schemeClr val="tx2"/>
                </a:solidFill>
                <a:latin typeface="Impact" panose="020B0806030902050204" pitchFamily="34" charset="0"/>
              </a:rPr>
              <a:t>Crecimiento promedio anual</a:t>
            </a:r>
            <a:endParaRPr lang="es-SV" sz="1200" dirty="0">
              <a:solidFill>
                <a:schemeClr val="tx2"/>
              </a:solidFill>
              <a:latin typeface="Impact" panose="020B0806030902050204" pitchFamily="34" charset="0"/>
            </a:endParaRPr>
          </a:p>
        </p:txBody>
      </p:sp>
    </p:spTree>
    <p:extLst>
      <p:ext uri="{BB962C8B-B14F-4D97-AF65-F5344CB8AC3E}">
        <p14:creationId xmlns:p14="http://schemas.microsoft.com/office/powerpoint/2010/main" val="125615746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1+#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anim calcmode="lin" valueType="num">
                                      <p:cBhvr>
                                        <p:cTn id="28" dur="500" fill="hold"/>
                                        <p:tgtEl>
                                          <p:spTgt spid="28"/>
                                        </p:tgtEl>
                                        <p:attrNameLst>
                                          <p:attrName>ppt_x</p:attrName>
                                        </p:attrNameLst>
                                      </p:cBhvr>
                                      <p:tavLst>
                                        <p:tav tm="0">
                                          <p:val>
                                            <p:strVal val="#ppt_x"/>
                                          </p:val>
                                        </p:tav>
                                        <p:tav tm="100000">
                                          <p:val>
                                            <p:strVal val="#ppt_x"/>
                                          </p:val>
                                        </p:tav>
                                      </p:tavLst>
                                    </p:anim>
                                    <p:anim calcmode="lin" valueType="num">
                                      <p:cBhvr>
                                        <p:cTn id="29" dur="5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anim calcmode="lin" valueType="num">
                                      <p:cBhvr>
                                        <p:cTn id="33" dur="500" fill="hold"/>
                                        <p:tgtEl>
                                          <p:spTgt spid="32"/>
                                        </p:tgtEl>
                                        <p:attrNameLst>
                                          <p:attrName>ppt_x</p:attrName>
                                        </p:attrNameLst>
                                      </p:cBhvr>
                                      <p:tavLst>
                                        <p:tav tm="0">
                                          <p:val>
                                            <p:strVal val="#ppt_x"/>
                                          </p:val>
                                        </p:tav>
                                        <p:tav tm="100000">
                                          <p:val>
                                            <p:strVal val="#ppt_x"/>
                                          </p:val>
                                        </p:tav>
                                      </p:tavLst>
                                    </p:anim>
                                    <p:anim calcmode="lin" valueType="num">
                                      <p:cBhvr>
                                        <p:cTn id="34" dur="500" fill="hold"/>
                                        <p:tgtEl>
                                          <p:spTgt spid="3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anim calcmode="lin" valueType="num">
                                      <p:cBhvr>
                                        <p:cTn id="38" dur="500" fill="hold"/>
                                        <p:tgtEl>
                                          <p:spTgt spid="37"/>
                                        </p:tgtEl>
                                        <p:attrNameLst>
                                          <p:attrName>ppt_x</p:attrName>
                                        </p:attrNameLst>
                                      </p:cBhvr>
                                      <p:tavLst>
                                        <p:tav tm="0">
                                          <p:val>
                                            <p:strVal val="#ppt_x"/>
                                          </p:val>
                                        </p:tav>
                                        <p:tav tm="100000">
                                          <p:val>
                                            <p:strVal val="#ppt_x"/>
                                          </p:val>
                                        </p:tav>
                                      </p:tavLst>
                                    </p:anim>
                                    <p:anim calcmode="lin" valueType="num">
                                      <p:cBhvr>
                                        <p:cTn id="39" dur="500" fill="hold"/>
                                        <p:tgtEl>
                                          <p:spTgt spid="37"/>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anim calcmode="lin" valueType="num">
                                      <p:cBhvr>
                                        <p:cTn id="43" dur="500" fill="hold"/>
                                        <p:tgtEl>
                                          <p:spTgt spid="24"/>
                                        </p:tgtEl>
                                        <p:attrNameLst>
                                          <p:attrName>ppt_x</p:attrName>
                                        </p:attrNameLst>
                                      </p:cBhvr>
                                      <p:tavLst>
                                        <p:tav tm="0">
                                          <p:val>
                                            <p:strVal val="#ppt_x"/>
                                          </p:val>
                                        </p:tav>
                                        <p:tav tm="100000">
                                          <p:val>
                                            <p:strVal val="#ppt_x"/>
                                          </p:val>
                                        </p:tav>
                                      </p:tavLst>
                                    </p:anim>
                                    <p:anim calcmode="lin" valueType="num">
                                      <p:cBhvr>
                                        <p:cTn id="44" dur="500" fill="hold"/>
                                        <p:tgtEl>
                                          <p:spTgt spid="2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anim calcmode="lin" valueType="num">
                                      <p:cBhvr>
                                        <p:cTn id="48" dur="500" fill="hold"/>
                                        <p:tgtEl>
                                          <p:spTgt spid="26"/>
                                        </p:tgtEl>
                                        <p:attrNameLst>
                                          <p:attrName>ppt_x</p:attrName>
                                        </p:attrNameLst>
                                      </p:cBhvr>
                                      <p:tavLst>
                                        <p:tav tm="0">
                                          <p:val>
                                            <p:strVal val="#ppt_x"/>
                                          </p:val>
                                        </p:tav>
                                        <p:tav tm="100000">
                                          <p:val>
                                            <p:strVal val="#ppt_x"/>
                                          </p:val>
                                        </p:tav>
                                      </p:tavLst>
                                    </p:anim>
                                    <p:anim calcmode="lin" valueType="num">
                                      <p:cBhvr>
                                        <p:cTn id="49" dur="500" fill="hold"/>
                                        <p:tgtEl>
                                          <p:spTgt spid="26"/>
                                        </p:tgtEl>
                                        <p:attrNameLst>
                                          <p:attrName>ppt_y</p:attrName>
                                        </p:attrNameLst>
                                      </p:cBhvr>
                                      <p:tavLst>
                                        <p:tav tm="0">
                                          <p:val>
                                            <p:strVal val="#ppt_y+.1"/>
                                          </p:val>
                                        </p:tav>
                                        <p:tav tm="100000">
                                          <p:val>
                                            <p:strVal val="#ppt_y"/>
                                          </p:val>
                                        </p:tav>
                                      </p:tavLst>
                                    </p:anim>
                                  </p:childTnLst>
                                </p:cTn>
                              </p:par>
                            </p:childTnLst>
                          </p:cTn>
                        </p:par>
                        <p:par>
                          <p:cTn id="50" fill="hold">
                            <p:stCondLst>
                              <p:cond delay="500"/>
                            </p:stCondLst>
                            <p:childTnLst>
                              <p:par>
                                <p:cTn id="51" presetID="12" presetClass="entr" presetSubtype="4" fill="hold" grpId="0" nodeType="afterEffect">
                                  <p:stCondLst>
                                    <p:cond delay="0"/>
                                  </p:stCondLst>
                                  <p:childTnLst>
                                    <p:set>
                                      <p:cBhvr>
                                        <p:cTn id="52" dur="1" fill="hold">
                                          <p:stCondLst>
                                            <p:cond delay="0"/>
                                          </p:stCondLst>
                                        </p:cTn>
                                        <p:tgtEl>
                                          <p:spTgt spid="15">
                                            <p:graphicEl>
                                              <a:chart seriesIdx="-3" categoryIdx="-3" bldStep="gridLegend"/>
                                            </p:graphicEl>
                                          </p:spTgt>
                                        </p:tgtEl>
                                        <p:attrNameLst>
                                          <p:attrName>style.visibility</p:attrName>
                                        </p:attrNameLst>
                                      </p:cBhvr>
                                      <p:to>
                                        <p:strVal val="visible"/>
                                      </p:to>
                                    </p:set>
                                    <p:anim calcmode="lin" valueType="num">
                                      <p:cBhvr additive="base">
                                        <p:cTn id="53" dur="250"/>
                                        <p:tgtEl>
                                          <p:spTgt spid="15">
                                            <p:graphicEl>
                                              <a:chart seriesIdx="-3" categoryIdx="-3" bldStep="gridLegend"/>
                                            </p:graphicEl>
                                          </p:spTgt>
                                        </p:tgtEl>
                                        <p:attrNameLst>
                                          <p:attrName>ppt_y</p:attrName>
                                        </p:attrNameLst>
                                      </p:cBhvr>
                                      <p:tavLst>
                                        <p:tav tm="0">
                                          <p:val>
                                            <p:strVal val="#ppt_y+#ppt_h*1.125000"/>
                                          </p:val>
                                        </p:tav>
                                        <p:tav tm="100000">
                                          <p:val>
                                            <p:strVal val="#ppt_y"/>
                                          </p:val>
                                        </p:tav>
                                      </p:tavLst>
                                    </p:anim>
                                    <p:animEffect transition="in" filter="wipe(up)">
                                      <p:cBhvr>
                                        <p:cTn id="54" dur="250"/>
                                        <p:tgtEl>
                                          <p:spTgt spid="15">
                                            <p:graphicEl>
                                              <a:chart seriesIdx="-3" categoryIdx="-3" bldStep="gridLegend"/>
                                            </p:graphicEl>
                                          </p:spTgt>
                                        </p:tgtEl>
                                      </p:cBhvr>
                                    </p:animEffect>
                                  </p:childTnLst>
                                </p:cTn>
                              </p:par>
                            </p:childTnLst>
                          </p:cTn>
                        </p:par>
                        <p:par>
                          <p:cTn id="55" fill="hold">
                            <p:stCondLst>
                              <p:cond delay="750"/>
                            </p:stCondLst>
                            <p:childTnLst>
                              <p:par>
                                <p:cTn id="56" presetID="12" presetClass="entr" presetSubtype="4" fill="hold" grpId="0" nodeType="afterEffect">
                                  <p:stCondLst>
                                    <p:cond delay="0"/>
                                  </p:stCondLst>
                                  <p:childTnLst>
                                    <p:set>
                                      <p:cBhvr>
                                        <p:cTn id="57" dur="1" fill="hold">
                                          <p:stCondLst>
                                            <p:cond delay="0"/>
                                          </p:stCondLst>
                                        </p:cTn>
                                        <p:tgtEl>
                                          <p:spTgt spid="15">
                                            <p:graphicEl>
                                              <a:chart seriesIdx="-4" categoryIdx="0" bldStep="category"/>
                                            </p:graphicEl>
                                          </p:spTgt>
                                        </p:tgtEl>
                                        <p:attrNameLst>
                                          <p:attrName>style.visibility</p:attrName>
                                        </p:attrNameLst>
                                      </p:cBhvr>
                                      <p:to>
                                        <p:strVal val="visible"/>
                                      </p:to>
                                    </p:set>
                                    <p:anim calcmode="lin" valueType="num">
                                      <p:cBhvr additive="base">
                                        <p:cTn id="58" dur="250"/>
                                        <p:tgtEl>
                                          <p:spTgt spid="15">
                                            <p:graphicEl>
                                              <a:chart seriesIdx="-4" categoryIdx="0" bldStep="category"/>
                                            </p:graphicEl>
                                          </p:spTgt>
                                        </p:tgtEl>
                                        <p:attrNameLst>
                                          <p:attrName>ppt_y</p:attrName>
                                        </p:attrNameLst>
                                      </p:cBhvr>
                                      <p:tavLst>
                                        <p:tav tm="0">
                                          <p:val>
                                            <p:strVal val="#ppt_y+#ppt_h*1.125000"/>
                                          </p:val>
                                        </p:tav>
                                        <p:tav tm="100000">
                                          <p:val>
                                            <p:strVal val="#ppt_y"/>
                                          </p:val>
                                        </p:tav>
                                      </p:tavLst>
                                    </p:anim>
                                    <p:animEffect transition="in" filter="wipe(up)">
                                      <p:cBhvr>
                                        <p:cTn id="59" dur="250"/>
                                        <p:tgtEl>
                                          <p:spTgt spid="15">
                                            <p:graphicEl>
                                              <a:chart seriesIdx="-4" categoryIdx="0" bldStep="category"/>
                                            </p:graphicEl>
                                          </p:spTgt>
                                        </p:tgtEl>
                                      </p:cBhvr>
                                    </p:animEffect>
                                  </p:childTnLst>
                                </p:cTn>
                              </p:par>
                            </p:childTnLst>
                          </p:cTn>
                        </p:par>
                        <p:par>
                          <p:cTn id="60" fill="hold">
                            <p:stCondLst>
                              <p:cond delay="1000"/>
                            </p:stCondLst>
                            <p:childTnLst>
                              <p:par>
                                <p:cTn id="61" presetID="12" presetClass="entr" presetSubtype="4" fill="hold" grpId="0" nodeType="afterEffect">
                                  <p:stCondLst>
                                    <p:cond delay="0"/>
                                  </p:stCondLst>
                                  <p:childTnLst>
                                    <p:set>
                                      <p:cBhvr>
                                        <p:cTn id="62" dur="1" fill="hold">
                                          <p:stCondLst>
                                            <p:cond delay="0"/>
                                          </p:stCondLst>
                                        </p:cTn>
                                        <p:tgtEl>
                                          <p:spTgt spid="15">
                                            <p:graphicEl>
                                              <a:chart seriesIdx="-4" categoryIdx="1" bldStep="category"/>
                                            </p:graphicEl>
                                          </p:spTgt>
                                        </p:tgtEl>
                                        <p:attrNameLst>
                                          <p:attrName>style.visibility</p:attrName>
                                        </p:attrNameLst>
                                      </p:cBhvr>
                                      <p:to>
                                        <p:strVal val="visible"/>
                                      </p:to>
                                    </p:set>
                                    <p:anim calcmode="lin" valueType="num">
                                      <p:cBhvr additive="base">
                                        <p:cTn id="63" dur="250"/>
                                        <p:tgtEl>
                                          <p:spTgt spid="15">
                                            <p:graphicEl>
                                              <a:chart seriesIdx="-4" categoryIdx="1" bldStep="category"/>
                                            </p:graphicEl>
                                          </p:spTgt>
                                        </p:tgtEl>
                                        <p:attrNameLst>
                                          <p:attrName>ppt_y</p:attrName>
                                        </p:attrNameLst>
                                      </p:cBhvr>
                                      <p:tavLst>
                                        <p:tav tm="0">
                                          <p:val>
                                            <p:strVal val="#ppt_y+#ppt_h*1.125000"/>
                                          </p:val>
                                        </p:tav>
                                        <p:tav tm="100000">
                                          <p:val>
                                            <p:strVal val="#ppt_y"/>
                                          </p:val>
                                        </p:tav>
                                      </p:tavLst>
                                    </p:anim>
                                    <p:animEffect transition="in" filter="wipe(up)">
                                      <p:cBhvr>
                                        <p:cTn id="64" dur="250"/>
                                        <p:tgtEl>
                                          <p:spTgt spid="15">
                                            <p:graphicEl>
                                              <a:chart seriesIdx="-4" categoryIdx="1" bldStep="category"/>
                                            </p:graphicEl>
                                          </p:spTgt>
                                        </p:tgtEl>
                                      </p:cBhvr>
                                    </p:animEffect>
                                  </p:childTnLst>
                                </p:cTn>
                              </p:par>
                            </p:childTnLst>
                          </p:cTn>
                        </p:par>
                        <p:par>
                          <p:cTn id="65" fill="hold">
                            <p:stCondLst>
                              <p:cond delay="1250"/>
                            </p:stCondLst>
                            <p:childTnLst>
                              <p:par>
                                <p:cTn id="66" presetID="12" presetClass="entr" presetSubtype="4" fill="hold" grpId="0" nodeType="afterEffect">
                                  <p:stCondLst>
                                    <p:cond delay="0"/>
                                  </p:stCondLst>
                                  <p:childTnLst>
                                    <p:set>
                                      <p:cBhvr>
                                        <p:cTn id="67" dur="1" fill="hold">
                                          <p:stCondLst>
                                            <p:cond delay="0"/>
                                          </p:stCondLst>
                                        </p:cTn>
                                        <p:tgtEl>
                                          <p:spTgt spid="15">
                                            <p:graphicEl>
                                              <a:chart seriesIdx="-4" categoryIdx="2" bldStep="category"/>
                                            </p:graphicEl>
                                          </p:spTgt>
                                        </p:tgtEl>
                                        <p:attrNameLst>
                                          <p:attrName>style.visibility</p:attrName>
                                        </p:attrNameLst>
                                      </p:cBhvr>
                                      <p:to>
                                        <p:strVal val="visible"/>
                                      </p:to>
                                    </p:set>
                                    <p:anim calcmode="lin" valueType="num">
                                      <p:cBhvr additive="base">
                                        <p:cTn id="68" dur="250"/>
                                        <p:tgtEl>
                                          <p:spTgt spid="15">
                                            <p:graphicEl>
                                              <a:chart seriesIdx="-4" categoryIdx="2" bldStep="category"/>
                                            </p:graphicEl>
                                          </p:spTgt>
                                        </p:tgtEl>
                                        <p:attrNameLst>
                                          <p:attrName>ppt_y</p:attrName>
                                        </p:attrNameLst>
                                      </p:cBhvr>
                                      <p:tavLst>
                                        <p:tav tm="0">
                                          <p:val>
                                            <p:strVal val="#ppt_y+#ppt_h*1.125000"/>
                                          </p:val>
                                        </p:tav>
                                        <p:tav tm="100000">
                                          <p:val>
                                            <p:strVal val="#ppt_y"/>
                                          </p:val>
                                        </p:tav>
                                      </p:tavLst>
                                    </p:anim>
                                    <p:animEffect transition="in" filter="wipe(up)">
                                      <p:cBhvr>
                                        <p:cTn id="69" dur="250"/>
                                        <p:tgtEl>
                                          <p:spTgt spid="15">
                                            <p:graphicEl>
                                              <a:chart seriesIdx="-4" categoryIdx="2" bldStep="category"/>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fade">
                                      <p:cBhvr>
                                        <p:cTn id="74" dur="500"/>
                                        <p:tgtEl>
                                          <p:spTgt spid="31"/>
                                        </p:tgtEl>
                                      </p:cBhvr>
                                    </p:animEffect>
                                    <p:anim calcmode="lin" valueType="num">
                                      <p:cBhvr>
                                        <p:cTn id="75" dur="500" fill="hold"/>
                                        <p:tgtEl>
                                          <p:spTgt spid="31"/>
                                        </p:tgtEl>
                                        <p:attrNameLst>
                                          <p:attrName>ppt_x</p:attrName>
                                        </p:attrNameLst>
                                      </p:cBhvr>
                                      <p:tavLst>
                                        <p:tav tm="0">
                                          <p:val>
                                            <p:strVal val="#ppt_x"/>
                                          </p:val>
                                        </p:tav>
                                        <p:tav tm="100000">
                                          <p:val>
                                            <p:strVal val="#ppt_x"/>
                                          </p:val>
                                        </p:tav>
                                      </p:tavLst>
                                    </p:anim>
                                    <p:anim calcmode="lin" valueType="num">
                                      <p:cBhvr>
                                        <p:cTn id="76" dur="500" fill="hold"/>
                                        <p:tgtEl>
                                          <p:spTgt spid="31"/>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fade">
                                      <p:cBhvr>
                                        <p:cTn id="79" dur="500"/>
                                        <p:tgtEl>
                                          <p:spTgt spid="33"/>
                                        </p:tgtEl>
                                      </p:cBhvr>
                                    </p:animEffect>
                                    <p:anim calcmode="lin" valueType="num">
                                      <p:cBhvr>
                                        <p:cTn id="80" dur="500" fill="hold"/>
                                        <p:tgtEl>
                                          <p:spTgt spid="33"/>
                                        </p:tgtEl>
                                        <p:attrNameLst>
                                          <p:attrName>ppt_x</p:attrName>
                                        </p:attrNameLst>
                                      </p:cBhvr>
                                      <p:tavLst>
                                        <p:tav tm="0">
                                          <p:val>
                                            <p:strVal val="#ppt_x"/>
                                          </p:val>
                                        </p:tav>
                                        <p:tav tm="100000">
                                          <p:val>
                                            <p:strVal val="#ppt_x"/>
                                          </p:val>
                                        </p:tav>
                                      </p:tavLst>
                                    </p:anim>
                                    <p:anim calcmode="lin" valueType="num">
                                      <p:cBhvr>
                                        <p:cTn id="81" dur="500" fill="hold"/>
                                        <p:tgtEl>
                                          <p:spTgt spid="33"/>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38"/>
                                        </p:tgtEl>
                                        <p:attrNameLst>
                                          <p:attrName>style.visibility</p:attrName>
                                        </p:attrNameLst>
                                      </p:cBhvr>
                                      <p:to>
                                        <p:strVal val="visible"/>
                                      </p:to>
                                    </p:set>
                                    <p:animEffect transition="in" filter="fade">
                                      <p:cBhvr>
                                        <p:cTn id="84" dur="500"/>
                                        <p:tgtEl>
                                          <p:spTgt spid="38"/>
                                        </p:tgtEl>
                                      </p:cBhvr>
                                    </p:animEffect>
                                    <p:anim calcmode="lin" valueType="num">
                                      <p:cBhvr>
                                        <p:cTn id="85" dur="500" fill="hold"/>
                                        <p:tgtEl>
                                          <p:spTgt spid="38"/>
                                        </p:tgtEl>
                                        <p:attrNameLst>
                                          <p:attrName>ppt_x</p:attrName>
                                        </p:attrNameLst>
                                      </p:cBhvr>
                                      <p:tavLst>
                                        <p:tav tm="0">
                                          <p:val>
                                            <p:strVal val="#ppt_x"/>
                                          </p:val>
                                        </p:tav>
                                        <p:tav tm="100000">
                                          <p:val>
                                            <p:strVal val="#ppt_x"/>
                                          </p:val>
                                        </p:tav>
                                      </p:tavLst>
                                    </p:anim>
                                    <p:anim calcmode="lin" valueType="num">
                                      <p:cBhvr>
                                        <p:cTn id="86" dur="500" fill="hold"/>
                                        <p:tgtEl>
                                          <p:spTgt spid="38"/>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fade">
                                      <p:cBhvr>
                                        <p:cTn id="89" dur="500"/>
                                        <p:tgtEl>
                                          <p:spTgt spid="27"/>
                                        </p:tgtEl>
                                      </p:cBhvr>
                                    </p:animEffect>
                                    <p:anim calcmode="lin" valueType="num">
                                      <p:cBhvr>
                                        <p:cTn id="90" dur="500" fill="hold"/>
                                        <p:tgtEl>
                                          <p:spTgt spid="27"/>
                                        </p:tgtEl>
                                        <p:attrNameLst>
                                          <p:attrName>ppt_x</p:attrName>
                                        </p:attrNameLst>
                                      </p:cBhvr>
                                      <p:tavLst>
                                        <p:tav tm="0">
                                          <p:val>
                                            <p:strVal val="#ppt_x"/>
                                          </p:val>
                                        </p:tav>
                                        <p:tav tm="100000">
                                          <p:val>
                                            <p:strVal val="#ppt_x"/>
                                          </p:val>
                                        </p:tav>
                                      </p:tavLst>
                                    </p:anim>
                                    <p:anim calcmode="lin" valueType="num">
                                      <p:cBhvr>
                                        <p:cTn id="91" dur="500" fill="hold"/>
                                        <p:tgtEl>
                                          <p:spTgt spid="27"/>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30"/>
                                        </p:tgtEl>
                                        <p:attrNameLst>
                                          <p:attrName>style.visibility</p:attrName>
                                        </p:attrNameLst>
                                      </p:cBhvr>
                                      <p:to>
                                        <p:strVal val="visible"/>
                                      </p:to>
                                    </p:set>
                                    <p:animEffect transition="in" filter="fade">
                                      <p:cBhvr>
                                        <p:cTn id="94" dur="500"/>
                                        <p:tgtEl>
                                          <p:spTgt spid="30"/>
                                        </p:tgtEl>
                                      </p:cBhvr>
                                    </p:animEffect>
                                    <p:anim calcmode="lin" valueType="num">
                                      <p:cBhvr>
                                        <p:cTn id="95" dur="500" fill="hold"/>
                                        <p:tgtEl>
                                          <p:spTgt spid="30"/>
                                        </p:tgtEl>
                                        <p:attrNameLst>
                                          <p:attrName>ppt_x</p:attrName>
                                        </p:attrNameLst>
                                      </p:cBhvr>
                                      <p:tavLst>
                                        <p:tav tm="0">
                                          <p:val>
                                            <p:strVal val="#ppt_x"/>
                                          </p:val>
                                        </p:tav>
                                        <p:tav tm="100000">
                                          <p:val>
                                            <p:strVal val="#ppt_x"/>
                                          </p:val>
                                        </p:tav>
                                      </p:tavLst>
                                    </p:anim>
                                    <p:anim calcmode="lin" valueType="num">
                                      <p:cBhvr>
                                        <p:cTn id="96" dur="500" fill="hold"/>
                                        <p:tgtEl>
                                          <p:spTgt spid="30"/>
                                        </p:tgtEl>
                                        <p:attrNameLst>
                                          <p:attrName>ppt_y</p:attrName>
                                        </p:attrNameLst>
                                      </p:cBhvr>
                                      <p:tavLst>
                                        <p:tav tm="0">
                                          <p:val>
                                            <p:strVal val="#ppt_y+.1"/>
                                          </p:val>
                                        </p:tav>
                                        <p:tav tm="100000">
                                          <p:val>
                                            <p:strVal val="#ppt_y"/>
                                          </p:val>
                                        </p:tav>
                                      </p:tavLst>
                                    </p:anim>
                                  </p:childTnLst>
                                </p:cTn>
                              </p:par>
                            </p:childTnLst>
                          </p:cTn>
                        </p:par>
                        <p:par>
                          <p:cTn id="97" fill="hold">
                            <p:stCondLst>
                              <p:cond delay="500"/>
                            </p:stCondLst>
                            <p:childTnLst>
                              <p:par>
                                <p:cTn id="98" presetID="12" presetClass="entr" presetSubtype="4" fill="hold" grpId="0" nodeType="afterEffect">
                                  <p:stCondLst>
                                    <p:cond delay="0"/>
                                  </p:stCondLst>
                                  <p:childTnLst>
                                    <p:set>
                                      <p:cBhvr>
                                        <p:cTn id="99" dur="1" fill="hold">
                                          <p:stCondLst>
                                            <p:cond delay="0"/>
                                          </p:stCondLst>
                                        </p:cTn>
                                        <p:tgtEl>
                                          <p:spTgt spid="23">
                                            <p:graphicEl>
                                              <a:chart seriesIdx="-3" categoryIdx="-3" bldStep="gridLegend"/>
                                            </p:graphicEl>
                                          </p:spTgt>
                                        </p:tgtEl>
                                        <p:attrNameLst>
                                          <p:attrName>style.visibility</p:attrName>
                                        </p:attrNameLst>
                                      </p:cBhvr>
                                      <p:to>
                                        <p:strVal val="visible"/>
                                      </p:to>
                                    </p:set>
                                    <p:anim calcmode="lin" valueType="num">
                                      <p:cBhvr additive="base">
                                        <p:cTn id="100" dur="250"/>
                                        <p:tgtEl>
                                          <p:spTgt spid="23">
                                            <p:graphicEl>
                                              <a:chart seriesIdx="-3" categoryIdx="-3" bldStep="gridLegend"/>
                                            </p:graphicEl>
                                          </p:spTgt>
                                        </p:tgtEl>
                                        <p:attrNameLst>
                                          <p:attrName>ppt_y</p:attrName>
                                        </p:attrNameLst>
                                      </p:cBhvr>
                                      <p:tavLst>
                                        <p:tav tm="0">
                                          <p:val>
                                            <p:strVal val="#ppt_y+#ppt_h*1.125000"/>
                                          </p:val>
                                        </p:tav>
                                        <p:tav tm="100000">
                                          <p:val>
                                            <p:strVal val="#ppt_y"/>
                                          </p:val>
                                        </p:tav>
                                      </p:tavLst>
                                    </p:anim>
                                    <p:animEffect transition="in" filter="wipe(up)">
                                      <p:cBhvr>
                                        <p:cTn id="101" dur="250"/>
                                        <p:tgtEl>
                                          <p:spTgt spid="23">
                                            <p:graphicEl>
                                              <a:chart seriesIdx="-3" categoryIdx="-3" bldStep="gridLegend"/>
                                            </p:graphicEl>
                                          </p:spTgt>
                                        </p:tgtEl>
                                      </p:cBhvr>
                                    </p:animEffect>
                                  </p:childTnLst>
                                </p:cTn>
                              </p:par>
                            </p:childTnLst>
                          </p:cTn>
                        </p:par>
                        <p:par>
                          <p:cTn id="102" fill="hold">
                            <p:stCondLst>
                              <p:cond delay="750"/>
                            </p:stCondLst>
                            <p:childTnLst>
                              <p:par>
                                <p:cTn id="103" presetID="12" presetClass="entr" presetSubtype="4" fill="hold" grpId="0" nodeType="afterEffect">
                                  <p:stCondLst>
                                    <p:cond delay="0"/>
                                  </p:stCondLst>
                                  <p:childTnLst>
                                    <p:set>
                                      <p:cBhvr>
                                        <p:cTn id="104" dur="1" fill="hold">
                                          <p:stCondLst>
                                            <p:cond delay="0"/>
                                          </p:stCondLst>
                                        </p:cTn>
                                        <p:tgtEl>
                                          <p:spTgt spid="23">
                                            <p:graphicEl>
                                              <a:chart seriesIdx="-4" categoryIdx="0" bldStep="category"/>
                                            </p:graphicEl>
                                          </p:spTgt>
                                        </p:tgtEl>
                                        <p:attrNameLst>
                                          <p:attrName>style.visibility</p:attrName>
                                        </p:attrNameLst>
                                      </p:cBhvr>
                                      <p:to>
                                        <p:strVal val="visible"/>
                                      </p:to>
                                    </p:set>
                                    <p:anim calcmode="lin" valueType="num">
                                      <p:cBhvr additive="base">
                                        <p:cTn id="105" dur="250"/>
                                        <p:tgtEl>
                                          <p:spTgt spid="23">
                                            <p:graphicEl>
                                              <a:chart seriesIdx="-4" categoryIdx="0" bldStep="category"/>
                                            </p:graphicEl>
                                          </p:spTgt>
                                        </p:tgtEl>
                                        <p:attrNameLst>
                                          <p:attrName>ppt_y</p:attrName>
                                        </p:attrNameLst>
                                      </p:cBhvr>
                                      <p:tavLst>
                                        <p:tav tm="0">
                                          <p:val>
                                            <p:strVal val="#ppt_y+#ppt_h*1.125000"/>
                                          </p:val>
                                        </p:tav>
                                        <p:tav tm="100000">
                                          <p:val>
                                            <p:strVal val="#ppt_y"/>
                                          </p:val>
                                        </p:tav>
                                      </p:tavLst>
                                    </p:anim>
                                    <p:animEffect transition="in" filter="wipe(up)">
                                      <p:cBhvr>
                                        <p:cTn id="106" dur="250"/>
                                        <p:tgtEl>
                                          <p:spTgt spid="23">
                                            <p:graphicEl>
                                              <a:chart seriesIdx="-4" categoryIdx="0" bldStep="category"/>
                                            </p:graphicEl>
                                          </p:spTgt>
                                        </p:tgtEl>
                                      </p:cBhvr>
                                    </p:animEffect>
                                  </p:childTnLst>
                                </p:cTn>
                              </p:par>
                            </p:childTnLst>
                          </p:cTn>
                        </p:par>
                        <p:par>
                          <p:cTn id="107" fill="hold">
                            <p:stCondLst>
                              <p:cond delay="1000"/>
                            </p:stCondLst>
                            <p:childTnLst>
                              <p:par>
                                <p:cTn id="108" presetID="12" presetClass="entr" presetSubtype="4" fill="hold" grpId="0" nodeType="afterEffect">
                                  <p:stCondLst>
                                    <p:cond delay="0"/>
                                  </p:stCondLst>
                                  <p:childTnLst>
                                    <p:set>
                                      <p:cBhvr>
                                        <p:cTn id="109" dur="1" fill="hold">
                                          <p:stCondLst>
                                            <p:cond delay="0"/>
                                          </p:stCondLst>
                                        </p:cTn>
                                        <p:tgtEl>
                                          <p:spTgt spid="23">
                                            <p:graphicEl>
                                              <a:chart seriesIdx="-4" categoryIdx="1" bldStep="category"/>
                                            </p:graphicEl>
                                          </p:spTgt>
                                        </p:tgtEl>
                                        <p:attrNameLst>
                                          <p:attrName>style.visibility</p:attrName>
                                        </p:attrNameLst>
                                      </p:cBhvr>
                                      <p:to>
                                        <p:strVal val="visible"/>
                                      </p:to>
                                    </p:set>
                                    <p:anim calcmode="lin" valueType="num">
                                      <p:cBhvr additive="base">
                                        <p:cTn id="110" dur="250"/>
                                        <p:tgtEl>
                                          <p:spTgt spid="23">
                                            <p:graphicEl>
                                              <a:chart seriesIdx="-4" categoryIdx="1" bldStep="category"/>
                                            </p:graphicEl>
                                          </p:spTgt>
                                        </p:tgtEl>
                                        <p:attrNameLst>
                                          <p:attrName>ppt_y</p:attrName>
                                        </p:attrNameLst>
                                      </p:cBhvr>
                                      <p:tavLst>
                                        <p:tav tm="0">
                                          <p:val>
                                            <p:strVal val="#ppt_y+#ppt_h*1.125000"/>
                                          </p:val>
                                        </p:tav>
                                        <p:tav tm="100000">
                                          <p:val>
                                            <p:strVal val="#ppt_y"/>
                                          </p:val>
                                        </p:tav>
                                      </p:tavLst>
                                    </p:anim>
                                    <p:animEffect transition="in" filter="wipe(up)">
                                      <p:cBhvr>
                                        <p:cTn id="111" dur="250"/>
                                        <p:tgtEl>
                                          <p:spTgt spid="23">
                                            <p:graphicEl>
                                              <a:chart seriesIdx="-4" categoryIdx="1" bldStep="category"/>
                                            </p:graphicEl>
                                          </p:spTgt>
                                        </p:tgtEl>
                                      </p:cBhvr>
                                    </p:animEffect>
                                  </p:childTnLst>
                                </p:cTn>
                              </p:par>
                            </p:childTnLst>
                          </p:cTn>
                        </p:par>
                        <p:par>
                          <p:cTn id="112" fill="hold">
                            <p:stCondLst>
                              <p:cond delay="1250"/>
                            </p:stCondLst>
                            <p:childTnLst>
                              <p:par>
                                <p:cTn id="113" presetID="12" presetClass="entr" presetSubtype="4" fill="hold" grpId="0" nodeType="afterEffect">
                                  <p:stCondLst>
                                    <p:cond delay="0"/>
                                  </p:stCondLst>
                                  <p:childTnLst>
                                    <p:set>
                                      <p:cBhvr>
                                        <p:cTn id="114" dur="1" fill="hold">
                                          <p:stCondLst>
                                            <p:cond delay="0"/>
                                          </p:stCondLst>
                                        </p:cTn>
                                        <p:tgtEl>
                                          <p:spTgt spid="23">
                                            <p:graphicEl>
                                              <a:chart seriesIdx="-4" categoryIdx="2" bldStep="category"/>
                                            </p:graphicEl>
                                          </p:spTgt>
                                        </p:tgtEl>
                                        <p:attrNameLst>
                                          <p:attrName>style.visibility</p:attrName>
                                        </p:attrNameLst>
                                      </p:cBhvr>
                                      <p:to>
                                        <p:strVal val="visible"/>
                                      </p:to>
                                    </p:set>
                                    <p:anim calcmode="lin" valueType="num">
                                      <p:cBhvr additive="base">
                                        <p:cTn id="115" dur="250"/>
                                        <p:tgtEl>
                                          <p:spTgt spid="23">
                                            <p:graphicEl>
                                              <a:chart seriesIdx="-4" categoryIdx="2" bldStep="category"/>
                                            </p:graphicEl>
                                          </p:spTgt>
                                        </p:tgtEl>
                                        <p:attrNameLst>
                                          <p:attrName>ppt_y</p:attrName>
                                        </p:attrNameLst>
                                      </p:cBhvr>
                                      <p:tavLst>
                                        <p:tav tm="0">
                                          <p:val>
                                            <p:strVal val="#ppt_y+#ppt_h*1.125000"/>
                                          </p:val>
                                        </p:tav>
                                        <p:tav tm="100000">
                                          <p:val>
                                            <p:strVal val="#ppt_y"/>
                                          </p:val>
                                        </p:tav>
                                      </p:tavLst>
                                    </p:anim>
                                    <p:animEffect transition="in" filter="wipe(up)">
                                      <p:cBhvr>
                                        <p:cTn id="116" dur="250"/>
                                        <p:tgtEl>
                                          <p:spTgt spid="23">
                                            <p:graphicEl>
                                              <a:chart seriesIdx="-4" categoryIdx="2" bldStep="category"/>
                                            </p:graphicEl>
                                          </p:spTgt>
                                        </p:tgtEl>
                                      </p:cBhvr>
                                    </p:animEffect>
                                  </p:childTnLst>
                                </p:cTn>
                              </p:par>
                            </p:childTnLst>
                          </p:cTn>
                        </p:par>
                      </p:childTnLst>
                    </p:cTn>
                  </p:par>
                  <p:par>
                    <p:cTn id="117" fill="hold">
                      <p:stCondLst>
                        <p:cond delay="indefinite"/>
                      </p:stCondLst>
                      <p:childTnLst>
                        <p:par>
                          <p:cTn id="118" fill="hold">
                            <p:stCondLst>
                              <p:cond delay="0"/>
                            </p:stCondLst>
                            <p:childTnLst>
                              <p:par>
                                <p:cTn id="119" presetID="42" presetClass="entr" presetSubtype="0" fill="hold" nodeType="clickEffect">
                                  <p:stCondLst>
                                    <p:cond delay="0"/>
                                  </p:stCondLst>
                                  <p:childTnLst>
                                    <p:set>
                                      <p:cBhvr>
                                        <p:cTn id="120" dur="1" fill="hold">
                                          <p:stCondLst>
                                            <p:cond delay="0"/>
                                          </p:stCondLst>
                                        </p:cTn>
                                        <p:tgtEl>
                                          <p:spTgt spid="2"/>
                                        </p:tgtEl>
                                        <p:attrNameLst>
                                          <p:attrName>style.visibility</p:attrName>
                                        </p:attrNameLst>
                                      </p:cBhvr>
                                      <p:to>
                                        <p:strVal val="visible"/>
                                      </p:to>
                                    </p:set>
                                    <p:animEffect transition="in" filter="fade">
                                      <p:cBhvr>
                                        <p:cTn id="121" dur="500"/>
                                        <p:tgtEl>
                                          <p:spTgt spid="2"/>
                                        </p:tgtEl>
                                      </p:cBhvr>
                                    </p:animEffect>
                                    <p:anim calcmode="lin" valueType="num">
                                      <p:cBhvr>
                                        <p:cTn id="122" dur="500" fill="hold"/>
                                        <p:tgtEl>
                                          <p:spTgt spid="2"/>
                                        </p:tgtEl>
                                        <p:attrNameLst>
                                          <p:attrName>ppt_x</p:attrName>
                                        </p:attrNameLst>
                                      </p:cBhvr>
                                      <p:tavLst>
                                        <p:tav tm="0">
                                          <p:val>
                                            <p:strVal val="#ppt_x"/>
                                          </p:val>
                                        </p:tav>
                                        <p:tav tm="100000">
                                          <p:val>
                                            <p:strVal val="#ppt_x"/>
                                          </p:val>
                                        </p:tav>
                                      </p:tavLst>
                                    </p:anim>
                                    <p:anim calcmode="lin" valueType="num">
                                      <p:cBhvr>
                                        <p:cTn id="123" dur="500" fill="hold"/>
                                        <p:tgtEl>
                                          <p:spTgt spid="2"/>
                                        </p:tgtEl>
                                        <p:attrNameLst>
                                          <p:attrName>ppt_y</p:attrName>
                                        </p:attrNameLst>
                                      </p:cBhvr>
                                      <p:tavLst>
                                        <p:tav tm="0">
                                          <p:val>
                                            <p:strVal val="#ppt_y+.1"/>
                                          </p:val>
                                        </p:tav>
                                        <p:tav tm="100000">
                                          <p:val>
                                            <p:strVal val="#ppt_y"/>
                                          </p:val>
                                        </p:tav>
                                      </p:tavLst>
                                    </p:anim>
                                  </p:childTnLst>
                                </p:cTn>
                              </p:par>
                              <p:par>
                                <p:cTn id="124" presetID="42" presetClass="entr" presetSubtype="0" fill="hold" grpId="0" nodeType="withEffect">
                                  <p:stCondLst>
                                    <p:cond delay="0"/>
                                  </p:stCondLst>
                                  <p:childTnLst>
                                    <p:set>
                                      <p:cBhvr>
                                        <p:cTn id="125" dur="1" fill="hold">
                                          <p:stCondLst>
                                            <p:cond delay="0"/>
                                          </p:stCondLst>
                                        </p:cTn>
                                        <p:tgtEl>
                                          <p:spTgt spid="21"/>
                                        </p:tgtEl>
                                        <p:attrNameLst>
                                          <p:attrName>style.visibility</p:attrName>
                                        </p:attrNameLst>
                                      </p:cBhvr>
                                      <p:to>
                                        <p:strVal val="visible"/>
                                      </p:to>
                                    </p:set>
                                    <p:animEffect transition="in" filter="fade">
                                      <p:cBhvr>
                                        <p:cTn id="126" dur="500"/>
                                        <p:tgtEl>
                                          <p:spTgt spid="21"/>
                                        </p:tgtEl>
                                      </p:cBhvr>
                                    </p:animEffect>
                                    <p:anim calcmode="lin" valueType="num">
                                      <p:cBhvr>
                                        <p:cTn id="127" dur="500" fill="hold"/>
                                        <p:tgtEl>
                                          <p:spTgt spid="21"/>
                                        </p:tgtEl>
                                        <p:attrNameLst>
                                          <p:attrName>ppt_x</p:attrName>
                                        </p:attrNameLst>
                                      </p:cBhvr>
                                      <p:tavLst>
                                        <p:tav tm="0">
                                          <p:val>
                                            <p:strVal val="#ppt_x"/>
                                          </p:val>
                                        </p:tav>
                                        <p:tav tm="100000">
                                          <p:val>
                                            <p:strVal val="#ppt_x"/>
                                          </p:val>
                                        </p:tav>
                                      </p:tavLst>
                                    </p:anim>
                                    <p:anim calcmode="lin" valueType="num">
                                      <p:cBhvr>
                                        <p:cTn id="128" dur="500" fill="hold"/>
                                        <p:tgtEl>
                                          <p:spTgt spid="21"/>
                                        </p:tgtEl>
                                        <p:attrNameLst>
                                          <p:attrName>ppt_y</p:attrName>
                                        </p:attrNameLst>
                                      </p:cBhvr>
                                      <p:tavLst>
                                        <p:tav tm="0">
                                          <p:val>
                                            <p:strVal val="#ppt_y+.1"/>
                                          </p:val>
                                        </p:tav>
                                        <p:tav tm="100000">
                                          <p:val>
                                            <p:strVal val="#ppt_y"/>
                                          </p:val>
                                        </p:tav>
                                      </p:tavLst>
                                    </p:anim>
                                  </p:childTnLst>
                                </p:cTn>
                              </p:par>
                              <p:par>
                                <p:cTn id="129" presetID="42" presetClass="entr" presetSubtype="0" fill="hold" grpId="0" nodeType="withEffect">
                                  <p:stCondLst>
                                    <p:cond delay="0"/>
                                  </p:stCondLst>
                                  <p:childTnLst>
                                    <p:set>
                                      <p:cBhvr>
                                        <p:cTn id="130" dur="1" fill="hold">
                                          <p:stCondLst>
                                            <p:cond delay="0"/>
                                          </p:stCondLst>
                                        </p:cTn>
                                        <p:tgtEl>
                                          <p:spTgt spid="34"/>
                                        </p:tgtEl>
                                        <p:attrNameLst>
                                          <p:attrName>style.visibility</p:attrName>
                                        </p:attrNameLst>
                                      </p:cBhvr>
                                      <p:to>
                                        <p:strVal val="visible"/>
                                      </p:to>
                                    </p:set>
                                    <p:animEffect transition="in" filter="fade">
                                      <p:cBhvr>
                                        <p:cTn id="131" dur="500"/>
                                        <p:tgtEl>
                                          <p:spTgt spid="34"/>
                                        </p:tgtEl>
                                      </p:cBhvr>
                                    </p:animEffect>
                                    <p:anim calcmode="lin" valueType="num">
                                      <p:cBhvr>
                                        <p:cTn id="132" dur="500" fill="hold"/>
                                        <p:tgtEl>
                                          <p:spTgt spid="34"/>
                                        </p:tgtEl>
                                        <p:attrNameLst>
                                          <p:attrName>ppt_x</p:attrName>
                                        </p:attrNameLst>
                                      </p:cBhvr>
                                      <p:tavLst>
                                        <p:tav tm="0">
                                          <p:val>
                                            <p:strVal val="#ppt_x"/>
                                          </p:val>
                                        </p:tav>
                                        <p:tav tm="100000">
                                          <p:val>
                                            <p:strVal val="#ppt_x"/>
                                          </p:val>
                                        </p:tav>
                                      </p:tavLst>
                                    </p:anim>
                                    <p:anim calcmode="lin" valueType="num">
                                      <p:cBhvr>
                                        <p:cTn id="133" dur="500" fill="hold"/>
                                        <p:tgtEl>
                                          <p:spTgt spid="34"/>
                                        </p:tgtEl>
                                        <p:attrNameLst>
                                          <p:attrName>ppt_y</p:attrName>
                                        </p:attrNameLst>
                                      </p:cBhvr>
                                      <p:tavLst>
                                        <p:tav tm="0">
                                          <p:val>
                                            <p:strVal val="#ppt_y+.1"/>
                                          </p:val>
                                        </p:tav>
                                        <p:tav tm="100000">
                                          <p:val>
                                            <p:strVal val="#ppt_y"/>
                                          </p:val>
                                        </p:tav>
                                      </p:tavLst>
                                    </p:anim>
                                  </p:childTnLst>
                                </p:cTn>
                              </p:par>
                              <p:par>
                                <p:cTn id="134" presetID="42" presetClass="entr" presetSubtype="0" fill="hold" grpId="0" nodeType="withEffect">
                                  <p:stCondLst>
                                    <p:cond delay="0"/>
                                  </p:stCondLst>
                                  <p:childTnLst>
                                    <p:set>
                                      <p:cBhvr>
                                        <p:cTn id="135" dur="1" fill="hold">
                                          <p:stCondLst>
                                            <p:cond delay="0"/>
                                          </p:stCondLst>
                                        </p:cTn>
                                        <p:tgtEl>
                                          <p:spTgt spid="35"/>
                                        </p:tgtEl>
                                        <p:attrNameLst>
                                          <p:attrName>style.visibility</p:attrName>
                                        </p:attrNameLst>
                                      </p:cBhvr>
                                      <p:to>
                                        <p:strVal val="visible"/>
                                      </p:to>
                                    </p:set>
                                    <p:animEffect transition="in" filter="fade">
                                      <p:cBhvr>
                                        <p:cTn id="136" dur="500"/>
                                        <p:tgtEl>
                                          <p:spTgt spid="35"/>
                                        </p:tgtEl>
                                      </p:cBhvr>
                                    </p:animEffect>
                                    <p:anim calcmode="lin" valueType="num">
                                      <p:cBhvr>
                                        <p:cTn id="137" dur="500" fill="hold"/>
                                        <p:tgtEl>
                                          <p:spTgt spid="35"/>
                                        </p:tgtEl>
                                        <p:attrNameLst>
                                          <p:attrName>ppt_x</p:attrName>
                                        </p:attrNameLst>
                                      </p:cBhvr>
                                      <p:tavLst>
                                        <p:tav tm="0">
                                          <p:val>
                                            <p:strVal val="#ppt_x"/>
                                          </p:val>
                                        </p:tav>
                                        <p:tav tm="100000">
                                          <p:val>
                                            <p:strVal val="#ppt_x"/>
                                          </p:val>
                                        </p:tav>
                                      </p:tavLst>
                                    </p:anim>
                                    <p:anim calcmode="lin" valueType="num">
                                      <p:cBhvr>
                                        <p:cTn id="138" dur="500" fill="hold"/>
                                        <p:tgtEl>
                                          <p:spTgt spid="35"/>
                                        </p:tgtEl>
                                        <p:attrNameLst>
                                          <p:attrName>ppt_y</p:attrName>
                                        </p:attrNameLst>
                                      </p:cBhvr>
                                      <p:tavLst>
                                        <p:tav tm="0">
                                          <p:val>
                                            <p:strVal val="#ppt_y+.1"/>
                                          </p:val>
                                        </p:tav>
                                        <p:tav tm="100000">
                                          <p:val>
                                            <p:strVal val="#ppt_y"/>
                                          </p:val>
                                        </p:tav>
                                      </p:tavLst>
                                    </p:anim>
                                  </p:childTnLst>
                                </p:cTn>
                              </p:par>
                              <p:par>
                                <p:cTn id="139" presetID="42" presetClass="entr" presetSubtype="0" fill="hold" grpId="0" nodeType="withEffect">
                                  <p:stCondLst>
                                    <p:cond delay="0"/>
                                  </p:stCondLst>
                                  <p:childTnLst>
                                    <p:set>
                                      <p:cBhvr>
                                        <p:cTn id="140" dur="1" fill="hold">
                                          <p:stCondLst>
                                            <p:cond delay="0"/>
                                          </p:stCondLst>
                                        </p:cTn>
                                        <p:tgtEl>
                                          <p:spTgt spid="22"/>
                                        </p:tgtEl>
                                        <p:attrNameLst>
                                          <p:attrName>style.visibility</p:attrName>
                                        </p:attrNameLst>
                                      </p:cBhvr>
                                      <p:to>
                                        <p:strVal val="visible"/>
                                      </p:to>
                                    </p:set>
                                    <p:animEffect transition="in" filter="fade">
                                      <p:cBhvr>
                                        <p:cTn id="141" dur="500"/>
                                        <p:tgtEl>
                                          <p:spTgt spid="22"/>
                                        </p:tgtEl>
                                      </p:cBhvr>
                                    </p:animEffect>
                                    <p:anim calcmode="lin" valueType="num">
                                      <p:cBhvr>
                                        <p:cTn id="142" dur="500" fill="hold"/>
                                        <p:tgtEl>
                                          <p:spTgt spid="22"/>
                                        </p:tgtEl>
                                        <p:attrNameLst>
                                          <p:attrName>ppt_x</p:attrName>
                                        </p:attrNameLst>
                                      </p:cBhvr>
                                      <p:tavLst>
                                        <p:tav tm="0">
                                          <p:val>
                                            <p:strVal val="#ppt_x"/>
                                          </p:val>
                                        </p:tav>
                                        <p:tav tm="100000">
                                          <p:val>
                                            <p:strVal val="#ppt_x"/>
                                          </p:val>
                                        </p:tav>
                                      </p:tavLst>
                                    </p:anim>
                                    <p:anim calcmode="lin" valueType="num">
                                      <p:cBhvr>
                                        <p:cTn id="143" dur="500" fill="hold"/>
                                        <p:tgtEl>
                                          <p:spTgt spid="22"/>
                                        </p:tgtEl>
                                        <p:attrNameLst>
                                          <p:attrName>ppt_y</p:attrName>
                                        </p:attrNameLst>
                                      </p:cBhvr>
                                      <p:tavLst>
                                        <p:tav tm="0">
                                          <p:val>
                                            <p:strVal val="#ppt_y+.1"/>
                                          </p:val>
                                        </p:tav>
                                        <p:tav tm="100000">
                                          <p:val>
                                            <p:strVal val="#ppt_y"/>
                                          </p:val>
                                        </p:tav>
                                      </p:tavLst>
                                    </p:anim>
                                  </p:childTnLst>
                                </p:cTn>
                              </p:par>
                            </p:childTnLst>
                          </p:cTn>
                        </p:par>
                        <p:par>
                          <p:cTn id="144" fill="hold">
                            <p:stCondLst>
                              <p:cond delay="500"/>
                            </p:stCondLst>
                            <p:childTnLst>
                              <p:par>
                                <p:cTn id="145" presetID="12" presetClass="entr" presetSubtype="4" fill="hold" grpId="0" nodeType="afterEffect">
                                  <p:stCondLst>
                                    <p:cond delay="0"/>
                                  </p:stCondLst>
                                  <p:childTnLst>
                                    <p:set>
                                      <p:cBhvr>
                                        <p:cTn id="146" dur="1" fill="hold">
                                          <p:stCondLst>
                                            <p:cond delay="0"/>
                                          </p:stCondLst>
                                        </p:cTn>
                                        <p:tgtEl>
                                          <p:spTgt spid="16">
                                            <p:graphicEl>
                                              <a:chart seriesIdx="-3" categoryIdx="-3" bldStep="gridLegend"/>
                                            </p:graphicEl>
                                          </p:spTgt>
                                        </p:tgtEl>
                                        <p:attrNameLst>
                                          <p:attrName>style.visibility</p:attrName>
                                        </p:attrNameLst>
                                      </p:cBhvr>
                                      <p:to>
                                        <p:strVal val="visible"/>
                                      </p:to>
                                    </p:set>
                                    <p:anim calcmode="lin" valueType="num">
                                      <p:cBhvr additive="base">
                                        <p:cTn id="147" dur="250"/>
                                        <p:tgtEl>
                                          <p:spTgt spid="16">
                                            <p:graphicEl>
                                              <a:chart seriesIdx="-3" categoryIdx="-3" bldStep="gridLegend"/>
                                            </p:graphicEl>
                                          </p:spTgt>
                                        </p:tgtEl>
                                        <p:attrNameLst>
                                          <p:attrName>ppt_y</p:attrName>
                                        </p:attrNameLst>
                                      </p:cBhvr>
                                      <p:tavLst>
                                        <p:tav tm="0">
                                          <p:val>
                                            <p:strVal val="#ppt_y+#ppt_h*1.125000"/>
                                          </p:val>
                                        </p:tav>
                                        <p:tav tm="100000">
                                          <p:val>
                                            <p:strVal val="#ppt_y"/>
                                          </p:val>
                                        </p:tav>
                                      </p:tavLst>
                                    </p:anim>
                                    <p:animEffect transition="in" filter="wipe(up)">
                                      <p:cBhvr>
                                        <p:cTn id="148" dur="250"/>
                                        <p:tgtEl>
                                          <p:spTgt spid="16">
                                            <p:graphicEl>
                                              <a:chart seriesIdx="-3" categoryIdx="-3" bldStep="gridLegend"/>
                                            </p:graphicEl>
                                          </p:spTgt>
                                        </p:tgtEl>
                                      </p:cBhvr>
                                    </p:animEffect>
                                  </p:childTnLst>
                                </p:cTn>
                              </p:par>
                            </p:childTnLst>
                          </p:cTn>
                        </p:par>
                        <p:par>
                          <p:cTn id="149" fill="hold">
                            <p:stCondLst>
                              <p:cond delay="750"/>
                            </p:stCondLst>
                            <p:childTnLst>
                              <p:par>
                                <p:cTn id="150" presetID="12" presetClass="entr" presetSubtype="4" fill="hold" grpId="0" nodeType="afterEffect">
                                  <p:stCondLst>
                                    <p:cond delay="0"/>
                                  </p:stCondLst>
                                  <p:childTnLst>
                                    <p:set>
                                      <p:cBhvr>
                                        <p:cTn id="151" dur="1" fill="hold">
                                          <p:stCondLst>
                                            <p:cond delay="0"/>
                                          </p:stCondLst>
                                        </p:cTn>
                                        <p:tgtEl>
                                          <p:spTgt spid="16">
                                            <p:graphicEl>
                                              <a:chart seriesIdx="-4" categoryIdx="0" bldStep="category"/>
                                            </p:graphicEl>
                                          </p:spTgt>
                                        </p:tgtEl>
                                        <p:attrNameLst>
                                          <p:attrName>style.visibility</p:attrName>
                                        </p:attrNameLst>
                                      </p:cBhvr>
                                      <p:to>
                                        <p:strVal val="visible"/>
                                      </p:to>
                                    </p:set>
                                    <p:anim calcmode="lin" valueType="num">
                                      <p:cBhvr additive="base">
                                        <p:cTn id="152" dur="250"/>
                                        <p:tgtEl>
                                          <p:spTgt spid="16">
                                            <p:graphicEl>
                                              <a:chart seriesIdx="-4" categoryIdx="0" bldStep="category"/>
                                            </p:graphicEl>
                                          </p:spTgt>
                                        </p:tgtEl>
                                        <p:attrNameLst>
                                          <p:attrName>ppt_y</p:attrName>
                                        </p:attrNameLst>
                                      </p:cBhvr>
                                      <p:tavLst>
                                        <p:tav tm="0">
                                          <p:val>
                                            <p:strVal val="#ppt_y+#ppt_h*1.125000"/>
                                          </p:val>
                                        </p:tav>
                                        <p:tav tm="100000">
                                          <p:val>
                                            <p:strVal val="#ppt_y"/>
                                          </p:val>
                                        </p:tav>
                                      </p:tavLst>
                                    </p:anim>
                                    <p:animEffect transition="in" filter="wipe(up)">
                                      <p:cBhvr>
                                        <p:cTn id="153" dur="250"/>
                                        <p:tgtEl>
                                          <p:spTgt spid="16">
                                            <p:graphicEl>
                                              <a:chart seriesIdx="-4" categoryIdx="0" bldStep="category"/>
                                            </p:graphicEl>
                                          </p:spTgt>
                                        </p:tgtEl>
                                      </p:cBhvr>
                                    </p:animEffect>
                                  </p:childTnLst>
                                </p:cTn>
                              </p:par>
                            </p:childTnLst>
                          </p:cTn>
                        </p:par>
                        <p:par>
                          <p:cTn id="154" fill="hold">
                            <p:stCondLst>
                              <p:cond delay="1000"/>
                            </p:stCondLst>
                            <p:childTnLst>
                              <p:par>
                                <p:cTn id="155" presetID="12" presetClass="entr" presetSubtype="4" fill="hold" grpId="0" nodeType="afterEffect">
                                  <p:stCondLst>
                                    <p:cond delay="0"/>
                                  </p:stCondLst>
                                  <p:childTnLst>
                                    <p:set>
                                      <p:cBhvr>
                                        <p:cTn id="156" dur="1" fill="hold">
                                          <p:stCondLst>
                                            <p:cond delay="0"/>
                                          </p:stCondLst>
                                        </p:cTn>
                                        <p:tgtEl>
                                          <p:spTgt spid="16">
                                            <p:graphicEl>
                                              <a:chart seriesIdx="-4" categoryIdx="1" bldStep="category"/>
                                            </p:graphicEl>
                                          </p:spTgt>
                                        </p:tgtEl>
                                        <p:attrNameLst>
                                          <p:attrName>style.visibility</p:attrName>
                                        </p:attrNameLst>
                                      </p:cBhvr>
                                      <p:to>
                                        <p:strVal val="visible"/>
                                      </p:to>
                                    </p:set>
                                    <p:anim calcmode="lin" valueType="num">
                                      <p:cBhvr additive="base">
                                        <p:cTn id="157" dur="250"/>
                                        <p:tgtEl>
                                          <p:spTgt spid="16">
                                            <p:graphicEl>
                                              <a:chart seriesIdx="-4" categoryIdx="1" bldStep="category"/>
                                            </p:graphicEl>
                                          </p:spTgt>
                                        </p:tgtEl>
                                        <p:attrNameLst>
                                          <p:attrName>ppt_y</p:attrName>
                                        </p:attrNameLst>
                                      </p:cBhvr>
                                      <p:tavLst>
                                        <p:tav tm="0">
                                          <p:val>
                                            <p:strVal val="#ppt_y+#ppt_h*1.125000"/>
                                          </p:val>
                                        </p:tav>
                                        <p:tav tm="100000">
                                          <p:val>
                                            <p:strVal val="#ppt_y"/>
                                          </p:val>
                                        </p:tav>
                                      </p:tavLst>
                                    </p:anim>
                                    <p:animEffect transition="in" filter="wipe(up)">
                                      <p:cBhvr>
                                        <p:cTn id="158" dur="250"/>
                                        <p:tgtEl>
                                          <p:spTgt spid="16">
                                            <p:graphicEl>
                                              <a:chart seriesIdx="-4" categoryIdx="1" bldStep="category"/>
                                            </p:graphicEl>
                                          </p:spTgt>
                                        </p:tgtEl>
                                      </p:cBhvr>
                                    </p:animEffect>
                                  </p:childTnLst>
                                </p:cTn>
                              </p:par>
                            </p:childTnLst>
                          </p:cTn>
                        </p:par>
                        <p:par>
                          <p:cTn id="159" fill="hold">
                            <p:stCondLst>
                              <p:cond delay="1250"/>
                            </p:stCondLst>
                            <p:childTnLst>
                              <p:par>
                                <p:cTn id="160" presetID="12" presetClass="entr" presetSubtype="4" fill="hold" grpId="0" nodeType="afterEffect">
                                  <p:stCondLst>
                                    <p:cond delay="0"/>
                                  </p:stCondLst>
                                  <p:childTnLst>
                                    <p:set>
                                      <p:cBhvr>
                                        <p:cTn id="161" dur="1" fill="hold">
                                          <p:stCondLst>
                                            <p:cond delay="0"/>
                                          </p:stCondLst>
                                        </p:cTn>
                                        <p:tgtEl>
                                          <p:spTgt spid="16">
                                            <p:graphicEl>
                                              <a:chart seriesIdx="-4" categoryIdx="2" bldStep="category"/>
                                            </p:graphicEl>
                                          </p:spTgt>
                                        </p:tgtEl>
                                        <p:attrNameLst>
                                          <p:attrName>style.visibility</p:attrName>
                                        </p:attrNameLst>
                                      </p:cBhvr>
                                      <p:to>
                                        <p:strVal val="visible"/>
                                      </p:to>
                                    </p:set>
                                    <p:anim calcmode="lin" valueType="num">
                                      <p:cBhvr additive="base">
                                        <p:cTn id="162" dur="250"/>
                                        <p:tgtEl>
                                          <p:spTgt spid="16">
                                            <p:graphicEl>
                                              <a:chart seriesIdx="-4" categoryIdx="2" bldStep="category"/>
                                            </p:graphicEl>
                                          </p:spTgt>
                                        </p:tgtEl>
                                        <p:attrNameLst>
                                          <p:attrName>ppt_y</p:attrName>
                                        </p:attrNameLst>
                                      </p:cBhvr>
                                      <p:tavLst>
                                        <p:tav tm="0">
                                          <p:val>
                                            <p:strVal val="#ppt_y+#ppt_h*1.125000"/>
                                          </p:val>
                                        </p:tav>
                                        <p:tav tm="100000">
                                          <p:val>
                                            <p:strVal val="#ppt_y"/>
                                          </p:val>
                                        </p:tav>
                                      </p:tavLst>
                                    </p:anim>
                                    <p:animEffect transition="in" filter="wipe(up)">
                                      <p:cBhvr>
                                        <p:cTn id="163" dur="250"/>
                                        <p:tgtEl>
                                          <p:spTgt spid="16">
                                            <p:graphicEl>
                                              <a:chart seriesIdx="-4" categoryIdx="2"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p:bldP spid="14" grpId="0" animBg="1"/>
      <p:bldP spid="18" grpId="0" animBg="1"/>
      <p:bldP spid="20" grpId="0" animBg="1"/>
      <p:bldP spid="32" grpId="0"/>
      <p:bldP spid="33" grpId="0"/>
      <p:bldP spid="37" grpId="0"/>
      <p:bldP spid="38" grpId="0"/>
      <p:bldGraphic spid="15" grpId="0">
        <p:bldSub>
          <a:bldChart bld="category"/>
        </p:bldSub>
      </p:bldGraphic>
      <p:bldGraphic spid="16" grpId="0" uiExpand="1">
        <p:bldSub>
          <a:bldChart bld="category"/>
        </p:bldSub>
      </p:bldGraphic>
      <p:bldP spid="21" grpId="0"/>
      <p:bldP spid="22" grpId="0"/>
      <p:bldGraphic spid="23" grpId="0">
        <p:bldSub>
          <a:bldChart bld="category"/>
        </p:bldSub>
      </p:bldGraphic>
      <p:bldP spid="24" grpId="0"/>
      <p:bldP spid="26" grpId="0"/>
      <p:bldP spid="27" grpId="0"/>
      <p:bldP spid="30" grpId="0"/>
      <p:bldP spid="34" grpId="0"/>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21 Rectángulo"/>
          <p:cNvSpPr/>
          <p:nvPr/>
        </p:nvSpPr>
        <p:spPr>
          <a:xfrm>
            <a:off x="5680480" y="1201317"/>
            <a:ext cx="2203888"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23" name="22 Rectángulo"/>
          <p:cNvSpPr/>
          <p:nvPr/>
        </p:nvSpPr>
        <p:spPr>
          <a:xfrm>
            <a:off x="2723367" y="1201317"/>
            <a:ext cx="2203888"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38" name="37 Rectángulo"/>
          <p:cNvSpPr/>
          <p:nvPr/>
        </p:nvSpPr>
        <p:spPr>
          <a:xfrm>
            <a:off x="1547664" y="2971901"/>
            <a:ext cx="7596336" cy="461663"/>
          </a:xfrm>
          <a:prstGeom prst="rect">
            <a:avLst/>
          </a:prstGeom>
          <a:solidFill>
            <a:srgbClr val="318BFF">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4" name="3 Título"/>
          <p:cNvSpPr>
            <a:spLocks noGrp="1"/>
          </p:cNvSpPr>
          <p:nvPr>
            <p:ph type="title"/>
          </p:nvPr>
        </p:nvSpPr>
        <p:spPr>
          <a:xfrm>
            <a:off x="1835696" y="193204"/>
            <a:ext cx="7056784" cy="952500"/>
          </a:xfrm>
        </p:spPr>
        <p:txBody>
          <a:bodyPr/>
          <a:lstStyle/>
          <a:p>
            <a:r>
              <a:rPr lang="es-SV" b="0" dirty="0" smtClean="0"/>
              <a:t>Desembolso en microcréditos por género</a:t>
            </a:r>
            <a:br>
              <a:rPr lang="es-SV" b="0" dirty="0" smtClean="0"/>
            </a:br>
            <a:r>
              <a:rPr lang="es-SV" sz="2000" dirty="0">
                <a:solidFill>
                  <a:srgbClr val="318BFF"/>
                </a:solidFill>
              </a:rPr>
              <a:t>Del 1 de junio de 2014 al 31 de mayo de 2017</a:t>
            </a:r>
            <a:endParaRPr lang="es-SV" b="0" dirty="0"/>
          </a:p>
        </p:txBody>
      </p:sp>
      <p:sp>
        <p:nvSpPr>
          <p:cNvPr id="39" name="38 CuadroTexto"/>
          <p:cNvSpPr txBox="1"/>
          <p:nvPr/>
        </p:nvSpPr>
        <p:spPr>
          <a:xfrm>
            <a:off x="2987824" y="2952735"/>
            <a:ext cx="1656184" cy="461665"/>
          </a:xfrm>
          <a:prstGeom prst="rect">
            <a:avLst/>
          </a:prstGeom>
          <a:noFill/>
        </p:spPr>
        <p:txBody>
          <a:bodyPr wrap="square" rtlCol="0">
            <a:spAutoFit/>
          </a:bodyPr>
          <a:lstStyle/>
          <a:p>
            <a:pPr algn="ctr"/>
            <a:r>
              <a:rPr lang="es-SV" sz="2400" dirty="0" smtClean="0">
                <a:solidFill>
                  <a:srgbClr val="000000"/>
                </a:solidFill>
                <a:latin typeface="Impact" panose="020B0806030902050204" pitchFamily="34" charset="0"/>
              </a:rPr>
              <a:t>Mujeres</a:t>
            </a:r>
            <a:endParaRPr lang="es-SV" sz="2400" dirty="0">
              <a:solidFill>
                <a:srgbClr val="000000"/>
              </a:solidFill>
              <a:latin typeface="Impact" panose="020B0806030902050204" pitchFamily="34" charset="0"/>
            </a:endParaRPr>
          </a:p>
        </p:txBody>
      </p:sp>
      <p:sp>
        <p:nvSpPr>
          <p:cNvPr id="40" name="39 CuadroTexto"/>
          <p:cNvSpPr txBox="1"/>
          <p:nvPr/>
        </p:nvSpPr>
        <p:spPr>
          <a:xfrm>
            <a:off x="5948071" y="2971899"/>
            <a:ext cx="1792281" cy="461665"/>
          </a:xfrm>
          <a:prstGeom prst="rect">
            <a:avLst/>
          </a:prstGeom>
          <a:noFill/>
        </p:spPr>
        <p:txBody>
          <a:bodyPr wrap="square" rtlCol="0">
            <a:spAutoFit/>
          </a:bodyPr>
          <a:lstStyle/>
          <a:p>
            <a:pPr algn="ctr"/>
            <a:r>
              <a:rPr lang="es-SV" sz="2400" dirty="0" smtClean="0">
                <a:solidFill>
                  <a:srgbClr val="000000"/>
                </a:solidFill>
                <a:latin typeface="Impact" panose="020B0806030902050204" pitchFamily="34" charset="0"/>
              </a:rPr>
              <a:t>Hombres</a:t>
            </a:r>
            <a:endParaRPr lang="es-SV" sz="2400" dirty="0">
              <a:solidFill>
                <a:srgbClr val="000000"/>
              </a:solidFill>
              <a:latin typeface="Impact" panose="020B0806030902050204" pitchFamily="34" charset="0"/>
            </a:endParaRPr>
          </a:p>
        </p:txBody>
      </p:sp>
      <p:sp>
        <p:nvSpPr>
          <p:cNvPr id="41" name="40 CuadroTexto"/>
          <p:cNvSpPr txBox="1"/>
          <p:nvPr/>
        </p:nvSpPr>
        <p:spPr>
          <a:xfrm>
            <a:off x="2987824" y="3505572"/>
            <a:ext cx="1656184" cy="461665"/>
          </a:xfrm>
          <a:prstGeom prst="rect">
            <a:avLst/>
          </a:prstGeom>
          <a:noFill/>
        </p:spPr>
        <p:txBody>
          <a:bodyPr wrap="square" rtlCol="0">
            <a:spAutoFit/>
          </a:bodyPr>
          <a:lstStyle/>
          <a:p>
            <a:pPr algn="ctr"/>
            <a:r>
              <a:rPr lang="es-SV" sz="2400" dirty="0" smtClean="0">
                <a:latin typeface="Impact" panose="020B0806030902050204" pitchFamily="34" charset="0"/>
              </a:rPr>
              <a:t>29,560</a:t>
            </a:r>
            <a:endParaRPr lang="es-SV" sz="2400" dirty="0">
              <a:latin typeface="Impact" panose="020B0806030902050204" pitchFamily="34" charset="0"/>
            </a:endParaRPr>
          </a:p>
        </p:txBody>
      </p:sp>
      <p:sp>
        <p:nvSpPr>
          <p:cNvPr id="42" name="41 CuadroTexto"/>
          <p:cNvSpPr txBox="1"/>
          <p:nvPr/>
        </p:nvSpPr>
        <p:spPr>
          <a:xfrm>
            <a:off x="2987824" y="3888258"/>
            <a:ext cx="1656184" cy="307777"/>
          </a:xfrm>
          <a:prstGeom prst="rect">
            <a:avLst/>
          </a:prstGeom>
          <a:noFill/>
        </p:spPr>
        <p:txBody>
          <a:bodyPr wrap="square" rtlCol="0">
            <a:spAutoFit/>
          </a:bodyPr>
          <a:lstStyle/>
          <a:p>
            <a:pPr algn="ctr"/>
            <a:r>
              <a:rPr lang="es-SV" sz="1400" dirty="0" smtClean="0">
                <a:solidFill>
                  <a:schemeClr val="tx2"/>
                </a:solidFill>
                <a:latin typeface="Impact" panose="020B0806030902050204" pitchFamily="34" charset="0"/>
              </a:rPr>
              <a:t>Préstamos (62.5%)</a:t>
            </a:r>
            <a:endParaRPr lang="es-SV" sz="1400" dirty="0">
              <a:solidFill>
                <a:schemeClr val="tx2"/>
              </a:solidFill>
              <a:latin typeface="Impact" panose="020B0806030902050204" pitchFamily="34" charset="0"/>
            </a:endParaRPr>
          </a:p>
        </p:txBody>
      </p:sp>
      <p:sp>
        <p:nvSpPr>
          <p:cNvPr id="43" name="42 CuadroTexto"/>
          <p:cNvSpPr txBox="1"/>
          <p:nvPr/>
        </p:nvSpPr>
        <p:spPr>
          <a:xfrm>
            <a:off x="2987824" y="4197159"/>
            <a:ext cx="1656184" cy="461665"/>
          </a:xfrm>
          <a:prstGeom prst="rect">
            <a:avLst/>
          </a:prstGeom>
          <a:noFill/>
        </p:spPr>
        <p:txBody>
          <a:bodyPr wrap="square" rtlCol="0">
            <a:spAutoFit/>
          </a:bodyPr>
          <a:lstStyle/>
          <a:p>
            <a:pPr algn="ctr"/>
            <a:r>
              <a:rPr lang="es-SV" sz="2400" dirty="0" smtClean="0">
                <a:latin typeface="Impact" panose="020B0806030902050204" pitchFamily="34" charset="0"/>
              </a:rPr>
              <a:t>$43.2</a:t>
            </a:r>
            <a:endParaRPr lang="es-SV" sz="2400" dirty="0">
              <a:latin typeface="Impact" panose="020B0806030902050204" pitchFamily="34" charset="0"/>
            </a:endParaRPr>
          </a:p>
        </p:txBody>
      </p:sp>
      <p:sp>
        <p:nvSpPr>
          <p:cNvPr id="44" name="43 CuadroTexto"/>
          <p:cNvSpPr txBox="1"/>
          <p:nvPr/>
        </p:nvSpPr>
        <p:spPr>
          <a:xfrm>
            <a:off x="2987824" y="4579845"/>
            <a:ext cx="1656184" cy="307777"/>
          </a:xfrm>
          <a:prstGeom prst="rect">
            <a:avLst/>
          </a:prstGeom>
          <a:noFill/>
        </p:spPr>
        <p:txBody>
          <a:bodyPr wrap="square" rtlCol="0">
            <a:spAutoFit/>
          </a:bodyPr>
          <a:lstStyle/>
          <a:p>
            <a:pPr algn="ctr"/>
            <a:r>
              <a:rPr lang="es-SV" sz="1400" dirty="0" smtClean="0">
                <a:solidFill>
                  <a:schemeClr val="tx2"/>
                </a:solidFill>
                <a:latin typeface="Impact" panose="020B0806030902050204" pitchFamily="34" charset="0"/>
              </a:rPr>
              <a:t>Millones (53.3%)</a:t>
            </a:r>
            <a:endParaRPr lang="es-SV" sz="1400" dirty="0">
              <a:solidFill>
                <a:schemeClr val="tx2"/>
              </a:solidFill>
              <a:latin typeface="Impact" panose="020B0806030902050204" pitchFamily="34" charset="0"/>
            </a:endParaRPr>
          </a:p>
        </p:txBody>
      </p:sp>
      <p:sp>
        <p:nvSpPr>
          <p:cNvPr id="47" name="46 CuadroTexto"/>
          <p:cNvSpPr txBox="1"/>
          <p:nvPr/>
        </p:nvSpPr>
        <p:spPr>
          <a:xfrm>
            <a:off x="6012160" y="3505572"/>
            <a:ext cx="1656184" cy="461665"/>
          </a:xfrm>
          <a:prstGeom prst="rect">
            <a:avLst/>
          </a:prstGeom>
          <a:noFill/>
        </p:spPr>
        <p:txBody>
          <a:bodyPr wrap="square" rtlCol="0">
            <a:spAutoFit/>
          </a:bodyPr>
          <a:lstStyle/>
          <a:p>
            <a:pPr algn="ctr"/>
            <a:r>
              <a:rPr lang="es-SV" sz="2400" dirty="0" smtClean="0">
                <a:latin typeface="Impact" panose="020B0806030902050204" pitchFamily="34" charset="0"/>
              </a:rPr>
              <a:t>17,749</a:t>
            </a:r>
            <a:endParaRPr lang="es-SV" sz="2400" dirty="0">
              <a:latin typeface="Impact" panose="020B0806030902050204" pitchFamily="34" charset="0"/>
            </a:endParaRPr>
          </a:p>
        </p:txBody>
      </p:sp>
      <p:sp>
        <p:nvSpPr>
          <p:cNvPr id="48" name="47 CuadroTexto"/>
          <p:cNvSpPr txBox="1"/>
          <p:nvPr/>
        </p:nvSpPr>
        <p:spPr>
          <a:xfrm>
            <a:off x="6012160" y="3888258"/>
            <a:ext cx="1656184" cy="307777"/>
          </a:xfrm>
          <a:prstGeom prst="rect">
            <a:avLst/>
          </a:prstGeom>
          <a:noFill/>
        </p:spPr>
        <p:txBody>
          <a:bodyPr wrap="square" rtlCol="0">
            <a:spAutoFit/>
          </a:bodyPr>
          <a:lstStyle/>
          <a:p>
            <a:pPr algn="ctr"/>
            <a:r>
              <a:rPr lang="es-SV" sz="1400" dirty="0" smtClean="0">
                <a:solidFill>
                  <a:schemeClr val="tx2"/>
                </a:solidFill>
                <a:latin typeface="Impact" panose="020B0806030902050204" pitchFamily="34" charset="0"/>
              </a:rPr>
              <a:t>Préstamos (37.5%)</a:t>
            </a:r>
            <a:endParaRPr lang="es-SV" sz="1400" dirty="0">
              <a:solidFill>
                <a:schemeClr val="tx2"/>
              </a:solidFill>
              <a:latin typeface="Impact" panose="020B0806030902050204" pitchFamily="34" charset="0"/>
            </a:endParaRPr>
          </a:p>
        </p:txBody>
      </p:sp>
      <p:sp>
        <p:nvSpPr>
          <p:cNvPr id="49" name="48 CuadroTexto"/>
          <p:cNvSpPr txBox="1"/>
          <p:nvPr/>
        </p:nvSpPr>
        <p:spPr>
          <a:xfrm>
            <a:off x="6012160" y="4197159"/>
            <a:ext cx="1656184" cy="461665"/>
          </a:xfrm>
          <a:prstGeom prst="rect">
            <a:avLst/>
          </a:prstGeom>
          <a:noFill/>
        </p:spPr>
        <p:txBody>
          <a:bodyPr wrap="square" rtlCol="0">
            <a:spAutoFit/>
          </a:bodyPr>
          <a:lstStyle/>
          <a:p>
            <a:pPr algn="ctr"/>
            <a:r>
              <a:rPr lang="es-SV" sz="2400" dirty="0" smtClean="0">
                <a:latin typeface="Impact" panose="020B0806030902050204" pitchFamily="34" charset="0"/>
              </a:rPr>
              <a:t>$37.9</a:t>
            </a:r>
            <a:endParaRPr lang="es-SV" sz="2400" dirty="0">
              <a:latin typeface="Impact" panose="020B0806030902050204" pitchFamily="34" charset="0"/>
            </a:endParaRPr>
          </a:p>
        </p:txBody>
      </p:sp>
      <p:sp>
        <p:nvSpPr>
          <p:cNvPr id="50" name="49 CuadroTexto"/>
          <p:cNvSpPr txBox="1"/>
          <p:nvPr/>
        </p:nvSpPr>
        <p:spPr>
          <a:xfrm>
            <a:off x="6012160" y="4579845"/>
            <a:ext cx="1656184" cy="307777"/>
          </a:xfrm>
          <a:prstGeom prst="rect">
            <a:avLst/>
          </a:prstGeom>
          <a:noFill/>
        </p:spPr>
        <p:txBody>
          <a:bodyPr wrap="square" rtlCol="0">
            <a:spAutoFit/>
          </a:bodyPr>
          <a:lstStyle/>
          <a:p>
            <a:pPr algn="ctr"/>
            <a:r>
              <a:rPr lang="es-SV" sz="1400" dirty="0" smtClean="0">
                <a:solidFill>
                  <a:schemeClr val="tx2"/>
                </a:solidFill>
                <a:latin typeface="Impact" panose="020B0806030902050204" pitchFamily="34" charset="0"/>
              </a:rPr>
              <a:t>Millones (46.7%)</a:t>
            </a:r>
            <a:endParaRPr lang="es-SV" sz="1400" dirty="0">
              <a:solidFill>
                <a:schemeClr val="tx2"/>
              </a:solidFill>
              <a:latin typeface="Impact" panose="020B0806030902050204" pitchFamily="34" charset="0"/>
            </a:endParaRPr>
          </a:p>
        </p:txBody>
      </p:sp>
      <p:pic>
        <p:nvPicPr>
          <p:cNvPr id="53" name="52 Imagen"/>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l="26134" r="26310" b="13432"/>
          <a:stretch/>
        </p:blipFill>
        <p:spPr>
          <a:xfrm>
            <a:off x="3429785" y="1345332"/>
            <a:ext cx="791051" cy="1440000"/>
          </a:xfrm>
          <a:prstGeom prst="rect">
            <a:avLst/>
          </a:prstGeom>
        </p:spPr>
      </p:pic>
      <p:pic>
        <p:nvPicPr>
          <p:cNvPr id="54" name="53 Imagen"/>
          <p:cNvPicPr>
            <a:picLocks noChangeAspect="1"/>
          </p:cNvPicPr>
          <p:nvPr/>
        </p:nvPicPr>
        <p:blipFill rotWithShape="1">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l="30438" r="28937" b="13087"/>
          <a:stretch/>
        </p:blipFill>
        <p:spPr>
          <a:xfrm>
            <a:off x="6507669" y="1345332"/>
            <a:ext cx="673083" cy="1440000"/>
          </a:xfrm>
          <a:prstGeom prst="rect">
            <a:avLst/>
          </a:prstGeom>
        </p:spPr>
      </p:pic>
      <p:sp>
        <p:nvSpPr>
          <p:cNvPr id="18" name="17 CuadroTexto"/>
          <p:cNvSpPr txBox="1"/>
          <p:nvPr/>
        </p:nvSpPr>
        <p:spPr>
          <a:xfrm>
            <a:off x="2987824" y="4908284"/>
            <a:ext cx="1656184" cy="461665"/>
          </a:xfrm>
          <a:prstGeom prst="rect">
            <a:avLst/>
          </a:prstGeom>
          <a:noFill/>
        </p:spPr>
        <p:txBody>
          <a:bodyPr wrap="square" rtlCol="0">
            <a:spAutoFit/>
          </a:bodyPr>
          <a:lstStyle/>
          <a:p>
            <a:pPr algn="ctr"/>
            <a:r>
              <a:rPr lang="es-SV" sz="2400" dirty="0" smtClean="0">
                <a:latin typeface="Impact" panose="020B0806030902050204" pitchFamily="34" charset="0"/>
              </a:rPr>
              <a:t>$1,460</a:t>
            </a:r>
            <a:endParaRPr lang="es-SV" sz="2400" dirty="0">
              <a:latin typeface="Impact" panose="020B0806030902050204" pitchFamily="34" charset="0"/>
            </a:endParaRPr>
          </a:p>
        </p:txBody>
      </p:sp>
      <p:sp>
        <p:nvSpPr>
          <p:cNvPr id="19" name="18 CuadroTexto"/>
          <p:cNvSpPr txBox="1"/>
          <p:nvPr/>
        </p:nvSpPr>
        <p:spPr>
          <a:xfrm>
            <a:off x="2987824" y="5290970"/>
            <a:ext cx="1656184" cy="307777"/>
          </a:xfrm>
          <a:prstGeom prst="rect">
            <a:avLst/>
          </a:prstGeom>
          <a:noFill/>
        </p:spPr>
        <p:txBody>
          <a:bodyPr wrap="square" rtlCol="0">
            <a:spAutoFit/>
          </a:bodyPr>
          <a:lstStyle/>
          <a:p>
            <a:pPr marL="4763" lvl="1" algn="ctr"/>
            <a:r>
              <a:rPr lang="es-SV" sz="1400" dirty="0" smtClean="0">
                <a:solidFill>
                  <a:schemeClr val="tx2"/>
                </a:solidFill>
                <a:latin typeface="Impact" panose="020B0806030902050204" pitchFamily="34" charset="0"/>
              </a:rPr>
              <a:t>Monto promedio</a:t>
            </a:r>
            <a:endParaRPr lang="es-SV" sz="1400" dirty="0">
              <a:solidFill>
                <a:schemeClr val="tx2"/>
              </a:solidFill>
              <a:latin typeface="Impact" panose="020B0806030902050204" pitchFamily="34" charset="0"/>
            </a:endParaRPr>
          </a:p>
        </p:txBody>
      </p:sp>
      <p:sp>
        <p:nvSpPr>
          <p:cNvPr id="20" name="19 CuadroTexto"/>
          <p:cNvSpPr txBox="1"/>
          <p:nvPr/>
        </p:nvSpPr>
        <p:spPr>
          <a:xfrm>
            <a:off x="5940152" y="4908284"/>
            <a:ext cx="1656184" cy="461665"/>
          </a:xfrm>
          <a:prstGeom prst="rect">
            <a:avLst/>
          </a:prstGeom>
          <a:noFill/>
        </p:spPr>
        <p:txBody>
          <a:bodyPr wrap="square" rtlCol="0">
            <a:spAutoFit/>
          </a:bodyPr>
          <a:lstStyle/>
          <a:p>
            <a:pPr algn="ctr"/>
            <a:r>
              <a:rPr lang="es-SV" sz="2400" dirty="0" smtClean="0">
                <a:latin typeface="Impact" panose="020B0806030902050204" pitchFamily="34" charset="0"/>
              </a:rPr>
              <a:t>$2,135</a:t>
            </a:r>
            <a:endParaRPr lang="es-SV" sz="2400" dirty="0">
              <a:latin typeface="Impact" panose="020B0806030902050204" pitchFamily="34" charset="0"/>
            </a:endParaRPr>
          </a:p>
        </p:txBody>
      </p:sp>
      <p:sp>
        <p:nvSpPr>
          <p:cNvPr id="21" name="20 CuadroTexto"/>
          <p:cNvSpPr txBox="1"/>
          <p:nvPr/>
        </p:nvSpPr>
        <p:spPr>
          <a:xfrm>
            <a:off x="5940152" y="5290970"/>
            <a:ext cx="1656184" cy="307777"/>
          </a:xfrm>
          <a:prstGeom prst="rect">
            <a:avLst/>
          </a:prstGeom>
          <a:noFill/>
        </p:spPr>
        <p:txBody>
          <a:bodyPr wrap="square" rtlCol="0">
            <a:spAutoFit/>
          </a:bodyPr>
          <a:lstStyle/>
          <a:p>
            <a:pPr marL="4763" lvl="1" algn="ctr"/>
            <a:r>
              <a:rPr lang="es-SV" sz="1400" dirty="0" smtClean="0">
                <a:solidFill>
                  <a:schemeClr val="tx2"/>
                </a:solidFill>
                <a:latin typeface="Impact" panose="020B0806030902050204" pitchFamily="34" charset="0"/>
              </a:rPr>
              <a:t>Monto promedio</a:t>
            </a:r>
            <a:endParaRPr lang="es-SV" sz="1400" dirty="0">
              <a:solidFill>
                <a:schemeClr val="tx2"/>
              </a:solidFill>
              <a:latin typeface="Impact" panose="020B0806030902050204" pitchFamily="34" charset="0"/>
            </a:endParaRPr>
          </a:p>
        </p:txBody>
      </p:sp>
    </p:spTree>
    <p:extLst>
      <p:ext uri="{BB962C8B-B14F-4D97-AF65-F5344CB8AC3E}">
        <p14:creationId xmlns:p14="http://schemas.microsoft.com/office/powerpoint/2010/main" val="303662924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fill="hold"/>
                                        <p:tgtEl>
                                          <p:spTgt spid="38"/>
                                        </p:tgtEl>
                                        <p:attrNameLst>
                                          <p:attrName>ppt_x</p:attrName>
                                        </p:attrNameLst>
                                      </p:cBhvr>
                                      <p:tavLst>
                                        <p:tav tm="0">
                                          <p:val>
                                            <p:strVal val="1+#ppt_w/2"/>
                                          </p:val>
                                        </p:tav>
                                        <p:tav tm="100000">
                                          <p:val>
                                            <p:strVal val="#ppt_x"/>
                                          </p:val>
                                        </p:tav>
                                      </p:tavLst>
                                    </p:anim>
                                    <p:anim calcmode="lin" valueType="num">
                                      <p:cBhvr additive="base">
                                        <p:cTn id="12" dur="500" fill="hold"/>
                                        <p:tgtEl>
                                          <p:spTgt spid="38"/>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anim calcmode="lin" valueType="num">
                                      <p:cBhvr>
                                        <p:cTn id="24" dur="500" fill="hold"/>
                                        <p:tgtEl>
                                          <p:spTgt spid="39"/>
                                        </p:tgtEl>
                                        <p:attrNameLst>
                                          <p:attrName>ppt_x</p:attrName>
                                        </p:attrNameLst>
                                      </p:cBhvr>
                                      <p:tavLst>
                                        <p:tav tm="0">
                                          <p:val>
                                            <p:strVal val="#ppt_x"/>
                                          </p:val>
                                        </p:tav>
                                        <p:tav tm="100000">
                                          <p:val>
                                            <p:strVal val="#ppt_x"/>
                                          </p:val>
                                        </p:tav>
                                      </p:tavLst>
                                    </p:anim>
                                    <p:anim calcmode="lin" valueType="num">
                                      <p:cBhvr>
                                        <p:cTn id="25" dur="500" fill="hold"/>
                                        <p:tgtEl>
                                          <p:spTgt spid="39"/>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500"/>
                                        <p:tgtEl>
                                          <p:spTgt spid="41"/>
                                        </p:tgtEl>
                                      </p:cBhvr>
                                    </p:animEffect>
                                    <p:anim calcmode="lin" valueType="num">
                                      <p:cBhvr>
                                        <p:cTn id="29" dur="500" fill="hold"/>
                                        <p:tgtEl>
                                          <p:spTgt spid="41"/>
                                        </p:tgtEl>
                                        <p:attrNameLst>
                                          <p:attrName>ppt_x</p:attrName>
                                        </p:attrNameLst>
                                      </p:cBhvr>
                                      <p:tavLst>
                                        <p:tav tm="0">
                                          <p:val>
                                            <p:strVal val="#ppt_x"/>
                                          </p:val>
                                        </p:tav>
                                        <p:tav tm="100000">
                                          <p:val>
                                            <p:strVal val="#ppt_x"/>
                                          </p:val>
                                        </p:tav>
                                      </p:tavLst>
                                    </p:anim>
                                    <p:anim calcmode="lin" valueType="num">
                                      <p:cBhvr>
                                        <p:cTn id="30" dur="500" fill="hold"/>
                                        <p:tgtEl>
                                          <p:spTgt spid="41"/>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500"/>
                                        <p:tgtEl>
                                          <p:spTgt spid="42"/>
                                        </p:tgtEl>
                                      </p:cBhvr>
                                    </p:animEffect>
                                    <p:anim calcmode="lin" valueType="num">
                                      <p:cBhvr>
                                        <p:cTn id="34" dur="500" fill="hold"/>
                                        <p:tgtEl>
                                          <p:spTgt spid="42"/>
                                        </p:tgtEl>
                                        <p:attrNameLst>
                                          <p:attrName>ppt_x</p:attrName>
                                        </p:attrNameLst>
                                      </p:cBhvr>
                                      <p:tavLst>
                                        <p:tav tm="0">
                                          <p:val>
                                            <p:strVal val="#ppt_x"/>
                                          </p:val>
                                        </p:tav>
                                        <p:tav tm="100000">
                                          <p:val>
                                            <p:strVal val="#ppt_x"/>
                                          </p:val>
                                        </p:tav>
                                      </p:tavLst>
                                    </p:anim>
                                    <p:anim calcmode="lin" valueType="num">
                                      <p:cBhvr>
                                        <p:cTn id="35" dur="500" fill="hold"/>
                                        <p:tgtEl>
                                          <p:spTgt spid="42"/>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500"/>
                                        <p:tgtEl>
                                          <p:spTgt spid="43"/>
                                        </p:tgtEl>
                                      </p:cBhvr>
                                    </p:animEffect>
                                    <p:anim calcmode="lin" valueType="num">
                                      <p:cBhvr>
                                        <p:cTn id="39" dur="500" fill="hold"/>
                                        <p:tgtEl>
                                          <p:spTgt spid="43"/>
                                        </p:tgtEl>
                                        <p:attrNameLst>
                                          <p:attrName>ppt_x</p:attrName>
                                        </p:attrNameLst>
                                      </p:cBhvr>
                                      <p:tavLst>
                                        <p:tav tm="0">
                                          <p:val>
                                            <p:strVal val="#ppt_x"/>
                                          </p:val>
                                        </p:tav>
                                        <p:tav tm="100000">
                                          <p:val>
                                            <p:strVal val="#ppt_x"/>
                                          </p:val>
                                        </p:tav>
                                      </p:tavLst>
                                    </p:anim>
                                    <p:anim calcmode="lin" valueType="num">
                                      <p:cBhvr>
                                        <p:cTn id="40" dur="500" fill="hold"/>
                                        <p:tgtEl>
                                          <p:spTgt spid="4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anim calcmode="lin" valueType="num">
                                      <p:cBhvr>
                                        <p:cTn id="44" dur="500" fill="hold"/>
                                        <p:tgtEl>
                                          <p:spTgt spid="44"/>
                                        </p:tgtEl>
                                        <p:attrNameLst>
                                          <p:attrName>ppt_x</p:attrName>
                                        </p:attrNameLst>
                                      </p:cBhvr>
                                      <p:tavLst>
                                        <p:tav tm="0">
                                          <p:val>
                                            <p:strVal val="#ppt_x"/>
                                          </p:val>
                                        </p:tav>
                                        <p:tav tm="100000">
                                          <p:val>
                                            <p:strVal val="#ppt_x"/>
                                          </p:val>
                                        </p:tav>
                                      </p:tavLst>
                                    </p:anim>
                                    <p:anim calcmode="lin" valueType="num">
                                      <p:cBhvr>
                                        <p:cTn id="45" dur="500" fill="hold"/>
                                        <p:tgtEl>
                                          <p:spTgt spid="44"/>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53"/>
                                        </p:tgtEl>
                                        <p:attrNameLst>
                                          <p:attrName>style.visibility</p:attrName>
                                        </p:attrNameLst>
                                      </p:cBhvr>
                                      <p:to>
                                        <p:strVal val="visible"/>
                                      </p:to>
                                    </p:set>
                                    <p:animEffect transition="in" filter="fade">
                                      <p:cBhvr>
                                        <p:cTn id="48" dur="500"/>
                                        <p:tgtEl>
                                          <p:spTgt spid="53"/>
                                        </p:tgtEl>
                                      </p:cBhvr>
                                    </p:animEffect>
                                    <p:anim calcmode="lin" valueType="num">
                                      <p:cBhvr>
                                        <p:cTn id="49" dur="500" fill="hold"/>
                                        <p:tgtEl>
                                          <p:spTgt spid="53"/>
                                        </p:tgtEl>
                                        <p:attrNameLst>
                                          <p:attrName>ppt_x</p:attrName>
                                        </p:attrNameLst>
                                      </p:cBhvr>
                                      <p:tavLst>
                                        <p:tav tm="0">
                                          <p:val>
                                            <p:strVal val="#ppt_x"/>
                                          </p:val>
                                        </p:tav>
                                        <p:tav tm="100000">
                                          <p:val>
                                            <p:strVal val="#ppt_x"/>
                                          </p:val>
                                        </p:tav>
                                      </p:tavLst>
                                    </p:anim>
                                    <p:anim calcmode="lin" valueType="num">
                                      <p:cBhvr>
                                        <p:cTn id="50" dur="500" fill="hold"/>
                                        <p:tgtEl>
                                          <p:spTgt spid="53"/>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anim calcmode="lin" valueType="num">
                                      <p:cBhvr>
                                        <p:cTn id="54" dur="500" fill="hold"/>
                                        <p:tgtEl>
                                          <p:spTgt spid="18"/>
                                        </p:tgtEl>
                                        <p:attrNameLst>
                                          <p:attrName>ppt_x</p:attrName>
                                        </p:attrNameLst>
                                      </p:cBhvr>
                                      <p:tavLst>
                                        <p:tav tm="0">
                                          <p:val>
                                            <p:strVal val="#ppt_x"/>
                                          </p:val>
                                        </p:tav>
                                        <p:tav tm="100000">
                                          <p:val>
                                            <p:strVal val="#ppt_x"/>
                                          </p:val>
                                        </p:tav>
                                      </p:tavLst>
                                    </p:anim>
                                    <p:anim calcmode="lin" valueType="num">
                                      <p:cBhvr>
                                        <p:cTn id="55" dur="500" fill="hold"/>
                                        <p:tgtEl>
                                          <p:spTgt spid="18"/>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anim calcmode="lin" valueType="num">
                                      <p:cBhvr>
                                        <p:cTn id="59" dur="500" fill="hold"/>
                                        <p:tgtEl>
                                          <p:spTgt spid="19"/>
                                        </p:tgtEl>
                                        <p:attrNameLst>
                                          <p:attrName>ppt_x</p:attrName>
                                        </p:attrNameLst>
                                      </p:cBhvr>
                                      <p:tavLst>
                                        <p:tav tm="0">
                                          <p:val>
                                            <p:strVal val="#ppt_x"/>
                                          </p:val>
                                        </p:tav>
                                        <p:tav tm="100000">
                                          <p:val>
                                            <p:strVal val="#ppt_x"/>
                                          </p:val>
                                        </p:tav>
                                      </p:tavLst>
                                    </p:anim>
                                    <p:anim calcmode="lin" valueType="num">
                                      <p:cBhvr>
                                        <p:cTn id="60"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40"/>
                                        </p:tgtEl>
                                        <p:attrNameLst>
                                          <p:attrName>style.visibility</p:attrName>
                                        </p:attrNameLst>
                                      </p:cBhvr>
                                      <p:to>
                                        <p:strVal val="visible"/>
                                      </p:to>
                                    </p:set>
                                    <p:animEffect transition="in" filter="fade">
                                      <p:cBhvr>
                                        <p:cTn id="65" dur="500"/>
                                        <p:tgtEl>
                                          <p:spTgt spid="40"/>
                                        </p:tgtEl>
                                      </p:cBhvr>
                                    </p:animEffect>
                                    <p:anim calcmode="lin" valueType="num">
                                      <p:cBhvr>
                                        <p:cTn id="66" dur="500" fill="hold"/>
                                        <p:tgtEl>
                                          <p:spTgt spid="40"/>
                                        </p:tgtEl>
                                        <p:attrNameLst>
                                          <p:attrName>ppt_x</p:attrName>
                                        </p:attrNameLst>
                                      </p:cBhvr>
                                      <p:tavLst>
                                        <p:tav tm="0">
                                          <p:val>
                                            <p:strVal val="#ppt_x"/>
                                          </p:val>
                                        </p:tav>
                                        <p:tav tm="100000">
                                          <p:val>
                                            <p:strVal val="#ppt_x"/>
                                          </p:val>
                                        </p:tav>
                                      </p:tavLst>
                                    </p:anim>
                                    <p:anim calcmode="lin" valueType="num">
                                      <p:cBhvr>
                                        <p:cTn id="67" dur="500" fill="hold"/>
                                        <p:tgtEl>
                                          <p:spTgt spid="40"/>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fade">
                                      <p:cBhvr>
                                        <p:cTn id="70" dur="500"/>
                                        <p:tgtEl>
                                          <p:spTgt spid="47"/>
                                        </p:tgtEl>
                                      </p:cBhvr>
                                    </p:animEffect>
                                    <p:anim calcmode="lin" valueType="num">
                                      <p:cBhvr>
                                        <p:cTn id="71" dur="500" fill="hold"/>
                                        <p:tgtEl>
                                          <p:spTgt spid="47"/>
                                        </p:tgtEl>
                                        <p:attrNameLst>
                                          <p:attrName>ppt_x</p:attrName>
                                        </p:attrNameLst>
                                      </p:cBhvr>
                                      <p:tavLst>
                                        <p:tav tm="0">
                                          <p:val>
                                            <p:strVal val="#ppt_x"/>
                                          </p:val>
                                        </p:tav>
                                        <p:tav tm="100000">
                                          <p:val>
                                            <p:strVal val="#ppt_x"/>
                                          </p:val>
                                        </p:tav>
                                      </p:tavLst>
                                    </p:anim>
                                    <p:anim calcmode="lin" valueType="num">
                                      <p:cBhvr>
                                        <p:cTn id="72" dur="500" fill="hold"/>
                                        <p:tgtEl>
                                          <p:spTgt spid="47"/>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48"/>
                                        </p:tgtEl>
                                        <p:attrNameLst>
                                          <p:attrName>style.visibility</p:attrName>
                                        </p:attrNameLst>
                                      </p:cBhvr>
                                      <p:to>
                                        <p:strVal val="visible"/>
                                      </p:to>
                                    </p:set>
                                    <p:animEffect transition="in" filter="fade">
                                      <p:cBhvr>
                                        <p:cTn id="75" dur="500"/>
                                        <p:tgtEl>
                                          <p:spTgt spid="48"/>
                                        </p:tgtEl>
                                      </p:cBhvr>
                                    </p:animEffect>
                                    <p:anim calcmode="lin" valueType="num">
                                      <p:cBhvr>
                                        <p:cTn id="76" dur="500" fill="hold"/>
                                        <p:tgtEl>
                                          <p:spTgt spid="48"/>
                                        </p:tgtEl>
                                        <p:attrNameLst>
                                          <p:attrName>ppt_x</p:attrName>
                                        </p:attrNameLst>
                                      </p:cBhvr>
                                      <p:tavLst>
                                        <p:tav tm="0">
                                          <p:val>
                                            <p:strVal val="#ppt_x"/>
                                          </p:val>
                                        </p:tav>
                                        <p:tav tm="100000">
                                          <p:val>
                                            <p:strVal val="#ppt_x"/>
                                          </p:val>
                                        </p:tav>
                                      </p:tavLst>
                                    </p:anim>
                                    <p:anim calcmode="lin" valueType="num">
                                      <p:cBhvr>
                                        <p:cTn id="77" dur="500" fill="hold"/>
                                        <p:tgtEl>
                                          <p:spTgt spid="48"/>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49"/>
                                        </p:tgtEl>
                                        <p:attrNameLst>
                                          <p:attrName>style.visibility</p:attrName>
                                        </p:attrNameLst>
                                      </p:cBhvr>
                                      <p:to>
                                        <p:strVal val="visible"/>
                                      </p:to>
                                    </p:set>
                                    <p:animEffect transition="in" filter="fade">
                                      <p:cBhvr>
                                        <p:cTn id="80" dur="500"/>
                                        <p:tgtEl>
                                          <p:spTgt spid="49"/>
                                        </p:tgtEl>
                                      </p:cBhvr>
                                    </p:animEffect>
                                    <p:anim calcmode="lin" valueType="num">
                                      <p:cBhvr>
                                        <p:cTn id="81" dur="500" fill="hold"/>
                                        <p:tgtEl>
                                          <p:spTgt spid="49"/>
                                        </p:tgtEl>
                                        <p:attrNameLst>
                                          <p:attrName>ppt_x</p:attrName>
                                        </p:attrNameLst>
                                      </p:cBhvr>
                                      <p:tavLst>
                                        <p:tav tm="0">
                                          <p:val>
                                            <p:strVal val="#ppt_x"/>
                                          </p:val>
                                        </p:tav>
                                        <p:tav tm="100000">
                                          <p:val>
                                            <p:strVal val="#ppt_x"/>
                                          </p:val>
                                        </p:tav>
                                      </p:tavLst>
                                    </p:anim>
                                    <p:anim calcmode="lin" valueType="num">
                                      <p:cBhvr>
                                        <p:cTn id="82" dur="500" fill="hold"/>
                                        <p:tgtEl>
                                          <p:spTgt spid="49"/>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50"/>
                                        </p:tgtEl>
                                        <p:attrNameLst>
                                          <p:attrName>style.visibility</p:attrName>
                                        </p:attrNameLst>
                                      </p:cBhvr>
                                      <p:to>
                                        <p:strVal val="visible"/>
                                      </p:to>
                                    </p:set>
                                    <p:animEffect transition="in" filter="fade">
                                      <p:cBhvr>
                                        <p:cTn id="85" dur="500"/>
                                        <p:tgtEl>
                                          <p:spTgt spid="50"/>
                                        </p:tgtEl>
                                      </p:cBhvr>
                                    </p:animEffect>
                                    <p:anim calcmode="lin" valueType="num">
                                      <p:cBhvr>
                                        <p:cTn id="86" dur="500" fill="hold"/>
                                        <p:tgtEl>
                                          <p:spTgt spid="50"/>
                                        </p:tgtEl>
                                        <p:attrNameLst>
                                          <p:attrName>ppt_x</p:attrName>
                                        </p:attrNameLst>
                                      </p:cBhvr>
                                      <p:tavLst>
                                        <p:tav tm="0">
                                          <p:val>
                                            <p:strVal val="#ppt_x"/>
                                          </p:val>
                                        </p:tav>
                                        <p:tav tm="100000">
                                          <p:val>
                                            <p:strVal val="#ppt_x"/>
                                          </p:val>
                                        </p:tav>
                                      </p:tavLst>
                                    </p:anim>
                                    <p:anim calcmode="lin" valueType="num">
                                      <p:cBhvr>
                                        <p:cTn id="87" dur="500" fill="hold"/>
                                        <p:tgtEl>
                                          <p:spTgt spid="50"/>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54"/>
                                        </p:tgtEl>
                                        <p:attrNameLst>
                                          <p:attrName>style.visibility</p:attrName>
                                        </p:attrNameLst>
                                      </p:cBhvr>
                                      <p:to>
                                        <p:strVal val="visible"/>
                                      </p:to>
                                    </p:set>
                                    <p:animEffect transition="in" filter="fade">
                                      <p:cBhvr>
                                        <p:cTn id="90" dur="500"/>
                                        <p:tgtEl>
                                          <p:spTgt spid="54"/>
                                        </p:tgtEl>
                                      </p:cBhvr>
                                    </p:animEffect>
                                    <p:anim calcmode="lin" valueType="num">
                                      <p:cBhvr>
                                        <p:cTn id="91" dur="500" fill="hold"/>
                                        <p:tgtEl>
                                          <p:spTgt spid="54"/>
                                        </p:tgtEl>
                                        <p:attrNameLst>
                                          <p:attrName>ppt_x</p:attrName>
                                        </p:attrNameLst>
                                      </p:cBhvr>
                                      <p:tavLst>
                                        <p:tav tm="0">
                                          <p:val>
                                            <p:strVal val="#ppt_x"/>
                                          </p:val>
                                        </p:tav>
                                        <p:tav tm="100000">
                                          <p:val>
                                            <p:strVal val="#ppt_x"/>
                                          </p:val>
                                        </p:tav>
                                      </p:tavLst>
                                    </p:anim>
                                    <p:anim calcmode="lin" valueType="num">
                                      <p:cBhvr>
                                        <p:cTn id="92" dur="500" fill="hold"/>
                                        <p:tgtEl>
                                          <p:spTgt spid="54"/>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fade">
                                      <p:cBhvr>
                                        <p:cTn id="95" dur="500"/>
                                        <p:tgtEl>
                                          <p:spTgt spid="20"/>
                                        </p:tgtEl>
                                      </p:cBhvr>
                                    </p:animEffect>
                                    <p:anim calcmode="lin" valueType="num">
                                      <p:cBhvr>
                                        <p:cTn id="96" dur="500" fill="hold"/>
                                        <p:tgtEl>
                                          <p:spTgt spid="20"/>
                                        </p:tgtEl>
                                        <p:attrNameLst>
                                          <p:attrName>ppt_x</p:attrName>
                                        </p:attrNameLst>
                                      </p:cBhvr>
                                      <p:tavLst>
                                        <p:tav tm="0">
                                          <p:val>
                                            <p:strVal val="#ppt_x"/>
                                          </p:val>
                                        </p:tav>
                                        <p:tav tm="100000">
                                          <p:val>
                                            <p:strVal val="#ppt_x"/>
                                          </p:val>
                                        </p:tav>
                                      </p:tavLst>
                                    </p:anim>
                                    <p:anim calcmode="lin" valueType="num">
                                      <p:cBhvr>
                                        <p:cTn id="97" dur="500" fill="hold"/>
                                        <p:tgtEl>
                                          <p:spTgt spid="20"/>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21"/>
                                        </p:tgtEl>
                                        <p:attrNameLst>
                                          <p:attrName>style.visibility</p:attrName>
                                        </p:attrNameLst>
                                      </p:cBhvr>
                                      <p:to>
                                        <p:strVal val="visible"/>
                                      </p:to>
                                    </p:set>
                                    <p:animEffect transition="in" filter="fade">
                                      <p:cBhvr>
                                        <p:cTn id="100" dur="500"/>
                                        <p:tgtEl>
                                          <p:spTgt spid="21"/>
                                        </p:tgtEl>
                                      </p:cBhvr>
                                    </p:animEffect>
                                    <p:anim calcmode="lin" valueType="num">
                                      <p:cBhvr>
                                        <p:cTn id="101" dur="500" fill="hold"/>
                                        <p:tgtEl>
                                          <p:spTgt spid="21"/>
                                        </p:tgtEl>
                                        <p:attrNameLst>
                                          <p:attrName>ppt_x</p:attrName>
                                        </p:attrNameLst>
                                      </p:cBhvr>
                                      <p:tavLst>
                                        <p:tav tm="0">
                                          <p:val>
                                            <p:strVal val="#ppt_x"/>
                                          </p:val>
                                        </p:tav>
                                        <p:tav tm="100000">
                                          <p:val>
                                            <p:strVal val="#ppt_x"/>
                                          </p:val>
                                        </p:tav>
                                      </p:tavLst>
                                    </p:anim>
                                    <p:anim calcmode="lin" valueType="num">
                                      <p:cBhvr>
                                        <p:cTn id="102"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38" grpId="0" animBg="1"/>
      <p:bldP spid="4" grpId="0"/>
      <p:bldP spid="39" grpId="0"/>
      <p:bldP spid="40" grpId="0"/>
      <p:bldP spid="41" grpId="0"/>
      <p:bldP spid="42" grpId="0"/>
      <p:bldP spid="43" grpId="0"/>
      <p:bldP spid="44" grpId="0"/>
      <p:bldP spid="47" grpId="0"/>
      <p:bldP spid="48" grpId="0"/>
      <p:bldP spid="49" grpId="0"/>
      <p:bldP spid="50" grpId="0"/>
      <p:bldP spid="18" grpId="0"/>
      <p:bldP spid="19" grpId="0"/>
      <p:bldP spid="20"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57 Rectángulo"/>
          <p:cNvSpPr/>
          <p:nvPr/>
        </p:nvSpPr>
        <p:spPr>
          <a:xfrm>
            <a:off x="6770276" y="1201317"/>
            <a:ext cx="2080313"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59" name="58 Rectángulo"/>
          <p:cNvSpPr/>
          <p:nvPr/>
        </p:nvSpPr>
        <p:spPr>
          <a:xfrm>
            <a:off x="4306946" y="1201316"/>
            <a:ext cx="2080313"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60" name="59 Rectángulo"/>
          <p:cNvSpPr/>
          <p:nvPr/>
        </p:nvSpPr>
        <p:spPr>
          <a:xfrm>
            <a:off x="1843615" y="1201316"/>
            <a:ext cx="2080313"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61" name="60 Rectángulo"/>
          <p:cNvSpPr/>
          <p:nvPr/>
        </p:nvSpPr>
        <p:spPr>
          <a:xfrm>
            <a:off x="1547664" y="2425452"/>
            <a:ext cx="7596336" cy="461663"/>
          </a:xfrm>
          <a:prstGeom prst="rect">
            <a:avLst/>
          </a:prstGeom>
          <a:solidFill>
            <a:srgbClr val="318BFF">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2" name="1 Título"/>
          <p:cNvSpPr>
            <a:spLocks noGrp="1"/>
          </p:cNvSpPr>
          <p:nvPr>
            <p:ph type="title"/>
          </p:nvPr>
        </p:nvSpPr>
        <p:spPr>
          <a:xfrm>
            <a:off x="1835696" y="193204"/>
            <a:ext cx="7056784" cy="952500"/>
          </a:xfrm>
        </p:spPr>
        <p:txBody>
          <a:bodyPr/>
          <a:lstStyle/>
          <a:p>
            <a:r>
              <a:rPr lang="es-SV" dirty="0" smtClean="0"/>
              <a:t>Desembolso en apoyo a sectores estratégicos</a:t>
            </a:r>
            <a:br>
              <a:rPr lang="es-SV" dirty="0" smtClean="0"/>
            </a:br>
            <a:r>
              <a:rPr lang="es-SV" sz="2000" dirty="0">
                <a:solidFill>
                  <a:srgbClr val="318BFF"/>
                </a:solidFill>
              </a:rPr>
              <a:t>Del 1 de junio de 2014 al 31 de mayo de 2017</a:t>
            </a:r>
            <a:endParaRPr lang="es-SV" dirty="0"/>
          </a:p>
        </p:txBody>
      </p:sp>
      <p:pic>
        <p:nvPicPr>
          <p:cNvPr id="10" name="9 Imagen"/>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13315" t="5115" r="13353" b="19755"/>
          <a:stretch/>
        </p:blipFill>
        <p:spPr>
          <a:xfrm>
            <a:off x="2347524" y="1273324"/>
            <a:ext cx="1054160" cy="1080000"/>
          </a:xfrm>
          <a:prstGeom prst="rect">
            <a:avLst/>
          </a:prstGeom>
        </p:spPr>
      </p:pic>
      <p:pic>
        <p:nvPicPr>
          <p:cNvPr id="11" name="10 Imagen"/>
          <p:cNvPicPr>
            <a:picLocks noChangeAspect="1"/>
          </p:cNvPicPr>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l="8831" t="2998" r="9169" b="18434"/>
          <a:stretch/>
        </p:blipFill>
        <p:spPr>
          <a:xfrm>
            <a:off x="4754842" y="1273324"/>
            <a:ext cx="1127174" cy="1080000"/>
          </a:xfrm>
          <a:prstGeom prst="rect">
            <a:avLst/>
          </a:prstGeom>
        </p:spPr>
      </p:pic>
      <p:sp>
        <p:nvSpPr>
          <p:cNvPr id="13" name="12 CuadroTexto"/>
          <p:cNvSpPr txBox="1"/>
          <p:nvPr/>
        </p:nvSpPr>
        <p:spPr>
          <a:xfrm>
            <a:off x="1835696" y="2451003"/>
            <a:ext cx="2080313" cy="461665"/>
          </a:xfrm>
          <a:prstGeom prst="rect">
            <a:avLst/>
          </a:prstGeom>
          <a:noFill/>
        </p:spPr>
        <p:txBody>
          <a:bodyPr wrap="square" rtlCol="0">
            <a:spAutoFit/>
          </a:bodyPr>
          <a:lstStyle/>
          <a:p>
            <a:pPr algn="ctr"/>
            <a:r>
              <a:rPr lang="es-SV" sz="2400" dirty="0" smtClean="0">
                <a:solidFill>
                  <a:srgbClr val="000000"/>
                </a:solidFill>
                <a:latin typeface="Impact" panose="020B0806030902050204" pitchFamily="34" charset="0"/>
              </a:rPr>
              <a:t>Estudios</a:t>
            </a:r>
            <a:endParaRPr lang="es-SV" sz="2400" dirty="0">
              <a:solidFill>
                <a:srgbClr val="000000"/>
              </a:solidFill>
              <a:latin typeface="Impact" panose="020B0806030902050204" pitchFamily="34" charset="0"/>
            </a:endParaRPr>
          </a:p>
        </p:txBody>
      </p:sp>
      <p:sp>
        <p:nvSpPr>
          <p:cNvPr id="14" name="13 CuadroTexto"/>
          <p:cNvSpPr txBox="1"/>
          <p:nvPr/>
        </p:nvSpPr>
        <p:spPr>
          <a:xfrm>
            <a:off x="4283968" y="2451003"/>
            <a:ext cx="2080313" cy="461665"/>
          </a:xfrm>
          <a:prstGeom prst="rect">
            <a:avLst/>
          </a:prstGeom>
          <a:noFill/>
        </p:spPr>
        <p:txBody>
          <a:bodyPr wrap="square" rtlCol="0">
            <a:spAutoFit/>
          </a:bodyPr>
          <a:lstStyle/>
          <a:p>
            <a:pPr algn="ctr"/>
            <a:r>
              <a:rPr lang="es-SV" sz="2400" dirty="0" smtClean="0">
                <a:solidFill>
                  <a:srgbClr val="000000"/>
                </a:solidFill>
                <a:latin typeface="Impact" panose="020B0806030902050204" pitchFamily="34" charset="0"/>
              </a:rPr>
              <a:t>Vivienda</a:t>
            </a:r>
            <a:endParaRPr lang="es-SV" sz="2400" dirty="0">
              <a:solidFill>
                <a:srgbClr val="000000"/>
              </a:solidFill>
              <a:latin typeface="Impact" panose="020B0806030902050204" pitchFamily="34" charset="0"/>
            </a:endParaRPr>
          </a:p>
        </p:txBody>
      </p:sp>
      <p:sp>
        <p:nvSpPr>
          <p:cNvPr id="15" name="14 CuadroTexto"/>
          <p:cNvSpPr txBox="1"/>
          <p:nvPr/>
        </p:nvSpPr>
        <p:spPr>
          <a:xfrm>
            <a:off x="6804248" y="2497169"/>
            <a:ext cx="2080313" cy="369332"/>
          </a:xfrm>
          <a:prstGeom prst="rect">
            <a:avLst/>
          </a:prstGeom>
          <a:noFill/>
        </p:spPr>
        <p:txBody>
          <a:bodyPr wrap="square" rtlCol="0">
            <a:spAutoFit/>
          </a:bodyPr>
          <a:lstStyle/>
          <a:p>
            <a:pPr algn="ctr"/>
            <a:r>
              <a:rPr lang="es-SV" dirty="0" smtClean="0">
                <a:solidFill>
                  <a:srgbClr val="000000"/>
                </a:solidFill>
                <a:latin typeface="Impact" panose="020B0806030902050204" pitchFamily="34" charset="0"/>
              </a:rPr>
              <a:t>Paquetes escolares</a:t>
            </a:r>
            <a:endParaRPr lang="es-SV" dirty="0">
              <a:solidFill>
                <a:srgbClr val="000000"/>
              </a:solidFill>
              <a:latin typeface="Impact" panose="020B0806030902050204" pitchFamily="34" charset="0"/>
            </a:endParaRPr>
          </a:p>
        </p:txBody>
      </p:sp>
      <p:sp>
        <p:nvSpPr>
          <p:cNvPr id="17" name="16 CuadroTexto"/>
          <p:cNvSpPr txBox="1"/>
          <p:nvPr/>
        </p:nvSpPr>
        <p:spPr>
          <a:xfrm>
            <a:off x="2047760" y="3721596"/>
            <a:ext cx="1656184" cy="338554"/>
          </a:xfrm>
          <a:prstGeom prst="rect">
            <a:avLst/>
          </a:prstGeom>
          <a:noFill/>
        </p:spPr>
        <p:txBody>
          <a:bodyPr wrap="square" rtlCol="0">
            <a:spAutoFit/>
          </a:bodyPr>
          <a:lstStyle/>
          <a:p>
            <a:pPr algn="ctr"/>
            <a:r>
              <a:rPr lang="es-SV" sz="1600" dirty="0" smtClean="0">
                <a:latin typeface="Impact" panose="020B0806030902050204" pitchFamily="34" charset="0"/>
              </a:rPr>
              <a:t>271</a:t>
            </a:r>
            <a:endParaRPr lang="es-SV" sz="1600" dirty="0">
              <a:latin typeface="Impact" panose="020B0806030902050204" pitchFamily="34" charset="0"/>
            </a:endParaRPr>
          </a:p>
        </p:txBody>
      </p:sp>
      <p:sp>
        <p:nvSpPr>
          <p:cNvPr id="18" name="17 CuadroTexto"/>
          <p:cNvSpPr txBox="1"/>
          <p:nvPr/>
        </p:nvSpPr>
        <p:spPr>
          <a:xfrm>
            <a:off x="2047760" y="4132159"/>
            <a:ext cx="1656184" cy="338554"/>
          </a:xfrm>
          <a:prstGeom prst="rect">
            <a:avLst/>
          </a:prstGeom>
          <a:noFill/>
        </p:spPr>
        <p:txBody>
          <a:bodyPr wrap="square" rtlCol="0">
            <a:spAutoFit/>
          </a:bodyPr>
          <a:lstStyle/>
          <a:p>
            <a:pPr algn="ctr"/>
            <a:r>
              <a:rPr lang="es-SV" sz="1600" dirty="0" smtClean="0">
                <a:latin typeface="Impact" panose="020B0806030902050204" pitchFamily="34" charset="0"/>
              </a:rPr>
              <a:t>$1.35</a:t>
            </a:r>
            <a:endParaRPr lang="es-SV" sz="1600" dirty="0">
              <a:latin typeface="Impact" panose="020B0806030902050204" pitchFamily="34" charset="0"/>
            </a:endParaRPr>
          </a:p>
        </p:txBody>
      </p:sp>
      <p:sp>
        <p:nvSpPr>
          <p:cNvPr id="20" name="19 CuadroTexto"/>
          <p:cNvSpPr txBox="1"/>
          <p:nvPr/>
        </p:nvSpPr>
        <p:spPr>
          <a:xfrm>
            <a:off x="4492073" y="3721596"/>
            <a:ext cx="1656184" cy="338554"/>
          </a:xfrm>
          <a:prstGeom prst="rect">
            <a:avLst/>
          </a:prstGeom>
          <a:noFill/>
        </p:spPr>
        <p:txBody>
          <a:bodyPr wrap="square" rtlCol="0">
            <a:spAutoFit/>
          </a:bodyPr>
          <a:lstStyle/>
          <a:p>
            <a:pPr algn="ctr"/>
            <a:r>
              <a:rPr lang="es-SV" sz="1600" dirty="0" smtClean="0">
                <a:latin typeface="Impact" panose="020B0806030902050204" pitchFamily="34" charset="0"/>
              </a:rPr>
              <a:t>188</a:t>
            </a:r>
            <a:endParaRPr lang="es-SV" sz="1600" dirty="0">
              <a:latin typeface="Impact" panose="020B0806030902050204" pitchFamily="34" charset="0"/>
            </a:endParaRPr>
          </a:p>
        </p:txBody>
      </p:sp>
      <p:sp>
        <p:nvSpPr>
          <p:cNvPr id="21" name="20 CuadroTexto"/>
          <p:cNvSpPr txBox="1"/>
          <p:nvPr/>
        </p:nvSpPr>
        <p:spPr>
          <a:xfrm>
            <a:off x="4492073" y="4132158"/>
            <a:ext cx="1656184" cy="338554"/>
          </a:xfrm>
          <a:prstGeom prst="rect">
            <a:avLst/>
          </a:prstGeom>
          <a:noFill/>
        </p:spPr>
        <p:txBody>
          <a:bodyPr wrap="square" rtlCol="0">
            <a:spAutoFit/>
          </a:bodyPr>
          <a:lstStyle/>
          <a:p>
            <a:pPr algn="ctr"/>
            <a:r>
              <a:rPr lang="es-SV" sz="1600" dirty="0" smtClean="0">
                <a:latin typeface="Impact" panose="020B0806030902050204" pitchFamily="34" charset="0"/>
              </a:rPr>
              <a:t>$537.6</a:t>
            </a:r>
            <a:endParaRPr lang="es-SV" sz="1600" dirty="0">
              <a:latin typeface="Impact" panose="020B0806030902050204" pitchFamily="34" charset="0"/>
            </a:endParaRPr>
          </a:p>
        </p:txBody>
      </p:sp>
      <p:sp>
        <p:nvSpPr>
          <p:cNvPr id="23" name="22 CuadroTexto"/>
          <p:cNvSpPr txBox="1"/>
          <p:nvPr/>
        </p:nvSpPr>
        <p:spPr>
          <a:xfrm>
            <a:off x="7003709" y="3721596"/>
            <a:ext cx="1656184" cy="338554"/>
          </a:xfrm>
          <a:prstGeom prst="rect">
            <a:avLst/>
          </a:prstGeom>
          <a:noFill/>
        </p:spPr>
        <p:txBody>
          <a:bodyPr wrap="square" rtlCol="0">
            <a:spAutoFit/>
          </a:bodyPr>
          <a:lstStyle/>
          <a:p>
            <a:pPr algn="ctr"/>
            <a:r>
              <a:rPr lang="es-SV" sz="1600" dirty="0" smtClean="0">
                <a:latin typeface="Impact" panose="020B0806030902050204" pitchFamily="34" charset="0"/>
              </a:rPr>
              <a:t>1,825</a:t>
            </a:r>
            <a:endParaRPr lang="es-SV" sz="1600" dirty="0">
              <a:latin typeface="Impact" panose="020B0806030902050204" pitchFamily="34" charset="0"/>
            </a:endParaRPr>
          </a:p>
        </p:txBody>
      </p:sp>
      <p:sp>
        <p:nvSpPr>
          <p:cNvPr id="24" name="23 CuadroTexto"/>
          <p:cNvSpPr txBox="1"/>
          <p:nvPr/>
        </p:nvSpPr>
        <p:spPr>
          <a:xfrm>
            <a:off x="7003709" y="4144733"/>
            <a:ext cx="1656184" cy="338554"/>
          </a:xfrm>
          <a:prstGeom prst="rect">
            <a:avLst/>
          </a:prstGeom>
          <a:noFill/>
        </p:spPr>
        <p:txBody>
          <a:bodyPr wrap="square" rtlCol="0">
            <a:spAutoFit/>
          </a:bodyPr>
          <a:lstStyle/>
          <a:p>
            <a:pPr algn="ctr"/>
            <a:r>
              <a:rPr lang="es-SV" sz="1600" dirty="0" smtClean="0">
                <a:latin typeface="Impact" panose="020B0806030902050204" pitchFamily="34" charset="0"/>
              </a:rPr>
              <a:t>$8.2</a:t>
            </a:r>
            <a:endParaRPr lang="es-SV" sz="1600" dirty="0">
              <a:latin typeface="Impact" panose="020B0806030902050204" pitchFamily="34" charset="0"/>
            </a:endParaRPr>
          </a:p>
        </p:txBody>
      </p:sp>
      <p:sp>
        <p:nvSpPr>
          <p:cNvPr id="25" name="24 CuadroTexto"/>
          <p:cNvSpPr txBox="1"/>
          <p:nvPr/>
        </p:nvSpPr>
        <p:spPr>
          <a:xfrm>
            <a:off x="2047760" y="3942556"/>
            <a:ext cx="1656184" cy="261610"/>
          </a:xfrm>
          <a:prstGeom prst="rect">
            <a:avLst/>
          </a:prstGeom>
          <a:noFill/>
        </p:spPr>
        <p:txBody>
          <a:bodyPr wrap="square" rtlCol="0">
            <a:spAutoFit/>
          </a:bodyPr>
          <a:lstStyle/>
          <a:p>
            <a:pPr algn="ctr"/>
            <a:r>
              <a:rPr lang="es-SV" sz="1050" dirty="0" smtClean="0">
                <a:solidFill>
                  <a:schemeClr val="tx2"/>
                </a:solidFill>
                <a:latin typeface="Impact" panose="020B0806030902050204" pitchFamily="34" charset="0"/>
              </a:rPr>
              <a:t>Préstamos</a:t>
            </a:r>
            <a:endParaRPr lang="es-SV" sz="1050" dirty="0">
              <a:solidFill>
                <a:schemeClr val="tx2"/>
              </a:solidFill>
              <a:latin typeface="Impact" panose="020B0806030902050204" pitchFamily="34" charset="0"/>
            </a:endParaRPr>
          </a:p>
        </p:txBody>
      </p:sp>
      <p:sp>
        <p:nvSpPr>
          <p:cNvPr id="26" name="25 CuadroTexto"/>
          <p:cNvSpPr txBox="1"/>
          <p:nvPr/>
        </p:nvSpPr>
        <p:spPr>
          <a:xfrm>
            <a:off x="2047760" y="4365693"/>
            <a:ext cx="1656184" cy="261610"/>
          </a:xfrm>
          <a:prstGeom prst="rect">
            <a:avLst/>
          </a:prstGeom>
          <a:noFill/>
        </p:spPr>
        <p:txBody>
          <a:bodyPr wrap="square" rtlCol="0">
            <a:spAutoFit/>
          </a:bodyPr>
          <a:lstStyle/>
          <a:p>
            <a:pPr algn="ctr"/>
            <a:r>
              <a:rPr lang="es-SV" sz="1050" dirty="0" smtClean="0">
                <a:solidFill>
                  <a:schemeClr val="tx2"/>
                </a:solidFill>
                <a:latin typeface="Impact" panose="020B0806030902050204" pitchFamily="34" charset="0"/>
              </a:rPr>
              <a:t>Millones</a:t>
            </a:r>
            <a:endParaRPr lang="es-SV" sz="1050" dirty="0">
              <a:solidFill>
                <a:schemeClr val="tx2"/>
              </a:solidFill>
              <a:latin typeface="Impact" panose="020B0806030902050204" pitchFamily="34" charset="0"/>
            </a:endParaRPr>
          </a:p>
        </p:txBody>
      </p:sp>
      <p:sp>
        <p:nvSpPr>
          <p:cNvPr id="28" name="27 CuadroTexto"/>
          <p:cNvSpPr txBox="1"/>
          <p:nvPr/>
        </p:nvSpPr>
        <p:spPr>
          <a:xfrm>
            <a:off x="4492073" y="3942556"/>
            <a:ext cx="1656184" cy="261610"/>
          </a:xfrm>
          <a:prstGeom prst="rect">
            <a:avLst/>
          </a:prstGeom>
          <a:noFill/>
        </p:spPr>
        <p:txBody>
          <a:bodyPr wrap="square" rtlCol="0">
            <a:spAutoFit/>
          </a:bodyPr>
          <a:lstStyle/>
          <a:p>
            <a:pPr algn="ctr"/>
            <a:r>
              <a:rPr lang="es-SV" sz="1050" dirty="0" smtClean="0">
                <a:solidFill>
                  <a:schemeClr val="tx2"/>
                </a:solidFill>
                <a:latin typeface="Impact" panose="020B0806030902050204" pitchFamily="34" charset="0"/>
              </a:rPr>
              <a:t>Préstamos</a:t>
            </a:r>
            <a:endParaRPr lang="es-SV" sz="1050" dirty="0">
              <a:solidFill>
                <a:schemeClr val="tx2"/>
              </a:solidFill>
              <a:latin typeface="Impact" panose="020B0806030902050204" pitchFamily="34" charset="0"/>
            </a:endParaRPr>
          </a:p>
        </p:txBody>
      </p:sp>
      <p:sp>
        <p:nvSpPr>
          <p:cNvPr id="29" name="28 CuadroTexto"/>
          <p:cNvSpPr txBox="1"/>
          <p:nvPr/>
        </p:nvSpPr>
        <p:spPr>
          <a:xfrm>
            <a:off x="4492073" y="4365693"/>
            <a:ext cx="1656184" cy="261610"/>
          </a:xfrm>
          <a:prstGeom prst="rect">
            <a:avLst/>
          </a:prstGeom>
          <a:noFill/>
        </p:spPr>
        <p:txBody>
          <a:bodyPr wrap="square" rtlCol="0">
            <a:spAutoFit/>
          </a:bodyPr>
          <a:lstStyle/>
          <a:p>
            <a:pPr algn="ctr"/>
            <a:r>
              <a:rPr lang="es-SV" sz="1050" dirty="0" smtClean="0">
                <a:solidFill>
                  <a:schemeClr val="tx2"/>
                </a:solidFill>
                <a:latin typeface="Impact" panose="020B0806030902050204" pitchFamily="34" charset="0"/>
              </a:rPr>
              <a:t>Miles</a:t>
            </a:r>
            <a:endParaRPr lang="es-SV" sz="1050" dirty="0">
              <a:solidFill>
                <a:schemeClr val="tx2"/>
              </a:solidFill>
              <a:latin typeface="Impact" panose="020B0806030902050204" pitchFamily="34" charset="0"/>
            </a:endParaRPr>
          </a:p>
        </p:txBody>
      </p:sp>
      <p:sp>
        <p:nvSpPr>
          <p:cNvPr id="31" name="30 CuadroTexto"/>
          <p:cNvSpPr txBox="1"/>
          <p:nvPr/>
        </p:nvSpPr>
        <p:spPr>
          <a:xfrm>
            <a:off x="7003709" y="3942556"/>
            <a:ext cx="1656184" cy="261610"/>
          </a:xfrm>
          <a:prstGeom prst="rect">
            <a:avLst/>
          </a:prstGeom>
          <a:noFill/>
        </p:spPr>
        <p:txBody>
          <a:bodyPr wrap="square" rtlCol="0">
            <a:spAutoFit/>
          </a:bodyPr>
          <a:lstStyle/>
          <a:p>
            <a:pPr algn="ctr"/>
            <a:r>
              <a:rPr lang="es-SV" sz="1050" dirty="0" smtClean="0">
                <a:solidFill>
                  <a:schemeClr val="tx2"/>
                </a:solidFill>
                <a:latin typeface="Impact" panose="020B0806030902050204" pitchFamily="34" charset="0"/>
              </a:rPr>
              <a:t>Préstamos</a:t>
            </a:r>
            <a:endParaRPr lang="es-SV" sz="1050" dirty="0">
              <a:solidFill>
                <a:schemeClr val="tx2"/>
              </a:solidFill>
              <a:latin typeface="Impact" panose="020B0806030902050204" pitchFamily="34" charset="0"/>
            </a:endParaRPr>
          </a:p>
        </p:txBody>
      </p:sp>
      <p:sp>
        <p:nvSpPr>
          <p:cNvPr id="32" name="31 CuadroTexto"/>
          <p:cNvSpPr txBox="1"/>
          <p:nvPr/>
        </p:nvSpPr>
        <p:spPr>
          <a:xfrm>
            <a:off x="7003709" y="4365693"/>
            <a:ext cx="1656184" cy="261610"/>
          </a:xfrm>
          <a:prstGeom prst="rect">
            <a:avLst/>
          </a:prstGeom>
          <a:noFill/>
        </p:spPr>
        <p:txBody>
          <a:bodyPr wrap="square" rtlCol="0">
            <a:spAutoFit/>
          </a:bodyPr>
          <a:lstStyle/>
          <a:p>
            <a:pPr algn="ctr"/>
            <a:r>
              <a:rPr lang="es-SV" sz="1050" dirty="0" smtClean="0">
                <a:solidFill>
                  <a:schemeClr val="tx2"/>
                </a:solidFill>
                <a:latin typeface="Impact" panose="020B0806030902050204" pitchFamily="34" charset="0"/>
              </a:rPr>
              <a:t>Millones</a:t>
            </a:r>
            <a:endParaRPr lang="es-SV" sz="1050" dirty="0">
              <a:solidFill>
                <a:schemeClr val="tx2"/>
              </a:solidFill>
              <a:latin typeface="Impact" panose="020B0806030902050204" pitchFamily="34" charset="0"/>
            </a:endParaRPr>
          </a:p>
        </p:txBody>
      </p:sp>
      <p:sp>
        <p:nvSpPr>
          <p:cNvPr id="33" name="32 CuadroTexto"/>
          <p:cNvSpPr txBox="1"/>
          <p:nvPr/>
        </p:nvSpPr>
        <p:spPr>
          <a:xfrm>
            <a:off x="2051720" y="4586853"/>
            <a:ext cx="1656184" cy="338554"/>
          </a:xfrm>
          <a:prstGeom prst="rect">
            <a:avLst/>
          </a:prstGeom>
          <a:noFill/>
        </p:spPr>
        <p:txBody>
          <a:bodyPr wrap="square" rtlCol="0">
            <a:spAutoFit/>
          </a:bodyPr>
          <a:lstStyle/>
          <a:p>
            <a:pPr algn="ctr"/>
            <a:r>
              <a:rPr lang="es-SV" sz="1600" dirty="0" smtClean="0">
                <a:latin typeface="Impact" panose="020B0806030902050204" pitchFamily="34" charset="0"/>
              </a:rPr>
              <a:t>-41%</a:t>
            </a:r>
          </a:p>
        </p:txBody>
      </p:sp>
      <p:sp>
        <p:nvSpPr>
          <p:cNvPr id="39" name="38 CuadroTexto"/>
          <p:cNvSpPr txBox="1"/>
          <p:nvPr/>
        </p:nvSpPr>
        <p:spPr>
          <a:xfrm>
            <a:off x="2051720" y="4853399"/>
            <a:ext cx="1656184" cy="430887"/>
          </a:xfrm>
          <a:prstGeom prst="rect">
            <a:avLst/>
          </a:prstGeom>
          <a:noFill/>
        </p:spPr>
        <p:txBody>
          <a:bodyPr wrap="square" rtlCol="0">
            <a:spAutoFit/>
          </a:bodyPr>
          <a:lstStyle/>
          <a:p>
            <a:pPr algn="ctr"/>
            <a:r>
              <a:rPr lang="es-SV" sz="1050" dirty="0" smtClean="0">
                <a:solidFill>
                  <a:schemeClr val="tx2"/>
                </a:solidFill>
                <a:latin typeface="Impact" panose="020B0806030902050204" pitchFamily="34" charset="0"/>
              </a:rPr>
              <a:t>Dec</a:t>
            </a:r>
            <a:r>
              <a:rPr lang="es-SV" sz="1050" dirty="0" smtClean="0">
                <a:solidFill>
                  <a:schemeClr val="tx2"/>
                </a:solidFill>
                <a:latin typeface="Impact" panose="020B0806030902050204" pitchFamily="34" charset="0"/>
              </a:rPr>
              <a:t>recimiento </a:t>
            </a:r>
            <a:r>
              <a:rPr lang="es-SV" sz="1050" dirty="0" smtClean="0">
                <a:solidFill>
                  <a:schemeClr val="tx2"/>
                </a:solidFill>
                <a:latin typeface="Impact" panose="020B0806030902050204" pitchFamily="34" charset="0"/>
              </a:rPr>
              <a:t>promedio anual</a:t>
            </a:r>
            <a:endParaRPr lang="es-SV" sz="1050" dirty="0">
              <a:solidFill>
                <a:schemeClr val="tx2"/>
              </a:solidFill>
              <a:latin typeface="Impact" panose="020B0806030902050204" pitchFamily="34" charset="0"/>
            </a:endParaRPr>
          </a:p>
        </p:txBody>
      </p:sp>
      <p:sp>
        <p:nvSpPr>
          <p:cNvPr id="40" name="39 CuadroTexto"/>
          <p:cNvSpPr txBox="1"/>
          <p:nvPr/>
        </p:nvSpPr>
        <p:spPr>
          <a:xfrm>
            <a:off x="4492073" y="4586853"/>
            <a:ext cx="1656184" cy="338554"/>
          </a:xfrm>
          <a:prstGeom prst="rect">
            <a:avLst/>
          </a:prstGeom>
          <a:noFill/>
        </p:spPr>
        <p:txBody>
          <a:bodyPr wrap="square" rtlCol="0">
            <a:spAutoFit/>
          </a:bodyPr>
          <a:lstStyle/>
          <a:p>
            <a:pPr algn="ctr"/>
            <a:r>
              <a:rPr lang="es-SV" sz="1600" dirty="0" smtClean="0">
                <a:latin typeface="Impact" panose="020B0806030902050204" pitchFamily="34" charset="0"/>
              </a:rPr>
              <a:t>62%</a:t>
            </a:r>
          </a:p>
        </p:txBody>
      </p:sp>
      <p:sp>
        <p:nvSpPr>
          <p:cNvPr id="41" name="40 CuadroTexto"/>
          <p:cNvSpPr txBox="1"/>
          <p:nvPr/>
        </p:nvSpPr>
        <p:spPr>
          <a:xfrm>
            <a:off x="4492073" y="4853399"/>
            <a:ext cx="1656184" cy="430887"/>
          </a:xfrm>
          <a:prstGeom prst="rect">
            <a:avLst/>
          </a:prstGeom>
          <a:noFill/>
        </p:spPr>
        <p:txBody>
          <a:bodyPr wrap="square" rtlCol="0">
            <a:spAutoFit/>
          </a:bodyPr>
          <a:lstStyle/>
          <a:p>
            <a:pPr algn="ctr"/>
            <a:r>
              <a:rPr lang="es-SV" sz="1050" dirty="0">
                <a:solidFill>
                  <a:schemeClr val="tx2"/>
                </a:solidFill>
                <a:latin typeface="Impact" panose="020B0806030902050204" pitchFamily="34" charset="0"/>
              </a:rPr>
              <a:t>C</a:t>
            </a:r>
            <a:r>
              <a:rPr lang="es-SV" sz="1050" dirty="0" smtClean="0">
                <a:solidFill>
                  <a:schemeClr val="tx2"/>
                </a:solidFill>
                <a:latin typeface="Impact" panose="020B0806030902050204" pitchFamily="34" charset="0"/>
              </a:rPr>
              <a:t>recimiento promedio anual</a:t>
            </a:r>
            <a:endParaRPr lang="es-SV" sz="1050" dirty="0">
              <a:solidFill>
                <a:schemeClr val="tx2"/>
              </a:solidFill>
              <a:latin typeface="Impact" panose="020B0806030902050204" pitchFamily="34" charset="0"/>
            </a:endParaRPr>
          </a:p>
        </p:txBody>
      </p:sp>
      <p:sp>
        <p:nvSpPr>
          <p:cNvPr id="42" name="41 CuadroTexto"/>
          <p:cNvSpPr txBox="1"/>
          <p:nvPr/>
        </p:nvSpPr>
        <p:spPr>
          <a:xfrm>
            <a:off x="7003709" y="4586853"/>
            <a:ext cx="1656184" cy="338554"/>
          </a:xfrm>
          <a:prstGeom prst="rect">
            <a:avLst/>
          </a:prstGeom>
          <a:noFill/>
        </p:spPr>
        <p:txBody>
          <a:bodyPr wrap="square" rtlCol="0">
            <a:spAutoFit/>
          </a:bodyPr>
          <a:lstStyle/>
          <a:p>
            <a:pPr algn="ctr"/>
            <a:r>
              <a:rPr lang="es-SV" sz="1600" dirty="0" smtClean="0">
                <a:latin typeface="Impact" panose="020B0806030902050204" pitchFamily="34" charset="0"/>
              </a:rPr>
              <a:t>5%</a:t>
            </a:r>
          </a:p>
        </p:txBody>
      </p:sp>
      <p:sp>
        <p:nvSpPr>
          <p:cNvPr id="43" name="42 CuadroTexto"/>
          <p:cNvSpPr txBox="1"/>
          <p:nvPr/>
        </p:nvSpPr>
        <p:spPr>
          <a:xfrm>
            <a:off x="7003709" y="4853399"/>
            <a:ext cx="1656184" cy="430887"/>
          </a:xfrm>
          <a:prstGeom prst="rect">
            <a:avLst/>
          </a:prstGeom>
          <a:noFill/>
        </p:spPr>
        <p:txBody>
          <a:bodyPr wrap="square" rtlCol="0">
            <a:spAutoFit/>
          </a:bodyPr>
          <a:lstStyle/>
          <a:p>
            <a:pPr algn="ctr"/>
            <a:r>
              <a:rPr lang="es-SV" sz="1050" dirty="0" smtClean="0">
                <a:solidFill>
                  <a:schemeClr val="tx2"/>
                </a:solidFill>
                <a:latin typeface="Impact" panose="020B0806030902050204" pitchFamily="34" charset="0"/>
              </a:rPr>
              <a:t>Crecimiento promedio anual</a:t>
            </a:r>
            <a:endParaRPr lang="es-SV" sz="1050" dirty="0">
              <a:solidFill>
                <a:schemeClr val="tx2"/>
              </a:solidFill>
              <a:latin typeface="Impact" panose="020B0806030902050204" pitchFamily="34" charset="0"/>
            </a:endParaRPr>
          </a:p>
        </p:txBody>
      </p:sp>
      <p:graphicFrame>
        <p:nvGraphicFramePr>
          <p:cNvPr id="46" name="45 Gráfico"/>
          <p:cNvGraphicFramePr/>
          <p:nvPr>
            <p:extLst>
              <p:ext uri="{D42A27DB-BD31-4B8C-83A1-F6EECF244321}">
                <p14:modId xmlns:p14="http://schemas.microsoft.com/office/powerpoint/2010/main" val="3467127149"/>
              </p:ext>
            </p:extLst>
          </p:nvPr>
        </p:nvGraphicFramePr>
        <p:xfrm>
          <a:off x="1858333" y="2984471"/>
          <a:ext cx="2057335" cy="73712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7" name="46 Gráfico"/>
          <p:cNvGraphicFramePr/>
          <p:nvPr>
            <p:extLst>
              <p:ext uri="{D42A27DB-BD31-4B8C-83A1-F6EECF244321}">
                <p14:modId xmlns:p14="http://schemas.microsoft.com/office/powerpoint/2010/main" val="3422034881"/>
              </p:ext>
            </p:extLst>
          </p:nvPr>
        </p:nvGraphicFramePr>
        <p:xfrm>
          <a:off x="4306945" y="2984471"/>
          <a:ext cx="2057335" cy="73712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8" name="47 Gráfico"/>
          <p:cNvGraphicFramePr/>
          <p:nvPr>
            <p:extLst>
              <p:ext uri="{D42A27DB-BD31-4B8C-83A1-F6EECF244321}">
                <p14:modId xmlns:p14="http://schemas.microsoft.com/office/powerpoint/2010/main" val="3484759970"/>
              </p:ext>
            </p:extLst>
          </p:nvPr>
        </p:nvGraphicFramePr>
        <p:xfrm>
          <a:off x="6820318" y="2984471"/>
          <a:ext cx="2057335" cy="737126"/>
        </p:xfrm>
        <a:graphic>
          <a:graphicData uri="http://schemas.openxmlformats.org/drawingml/2006/chart">
            <c:chart xmlns:c="http://schemas.openxmlformats.org/drawingml/2006/chart" xmlns:r="http://schemas.openxmlformats.org/officeDocument/2006/relationships" r:id="rId6"/>
          </a:graphicData>
        </a:graphic>
      </p:graphicFrame>
      <p:sp>
        <p:nvSpPr>
          <p:cNvPr id="50" name="49 CuadroTexto"/>
          <p:cNvSpPr txBox="1"/>
          <p:nvPr/>
        </p:nvSpPr>
        <p:spPr>
          <a:xfrm>
            <a:off x="2051720" y="5233924"/>
            <a:ext cx="1656184" cy="307777"/>
          </a:xfrm>
          <a:prstGeom prst="rect">
            <a:avLst/>
          </a:prstGeom>
          <a:noFill/>
        </p:spPr>
        <p:txBody>
          <a:bodyPr wrap="square" rtlCol="0">
            <a:spAutoFit/>
          </a:bodyPr>
          <a:lstStyle/>
          <a:p>
            <a:pPr algn="ctr"/>
            <a:r>
              <a:rPr lang="es-SV" sz="1400" dirty="0" smtClean="0">
                <a:latin typeface="Impact" panose="020B0806030902050204" pitchFamily="34" charset="0"/>
              </a:rPr>
              <a:t>$5,015.14</a:t>
            </a:r>
            <a:endParaRPr lang="es-SV" sz="1400" dirty="0">
              <a:latin typeface="Impact" panose="020B0806030902050204" pitchFamily="34" charset="0"/>
            </a:endParaRPr>
          </a:p>
        </p:txBody>
      </p:sp>
      <p:sp>
        <p:nvSpPr>
          <p:cNvPr id="51" name="50 CuadroTexto"/>
          <p:cNvSpPr txBox="1"/>
          <p:nvPr/>
        </p:nvSpPr>
        <p:spPr>
          <a:xfrm>
            <a:off x="2051720" y="5449948"/>
            <a:ext cx="1656184" cy="261610"/>
          </a:xfrm>
          <a:prstGeom prst="rect">
            <a:avLst/>
          </a:prstGeom>
          <a:noFill/>
        </p:spPr>
        <p:txBody>
          <a:bodyPr wrap="square" rtlCol="0">
            <a:spAutoFit/>
          </a:bodyPr>
          <a:lstStyle/>
          <a:p>
            <a:pPr algn="ctr"/>
            <a:r>
              <a:rPr lang="es-SV" sz="1100" dirty="0" smtClean="0">
                <a:solidFill>
                  <a:schemeClr val="tx2"/>
                </a:solidFill>
                <a:latin typeface="Impact" panose="020B0806030902050204" pitchFamily="34" charset="0"/>
              </a:rPr>
              <a:t>Monto promedio</a:t>
            </a:r>
          </a:p>
        </p:txBody>
      </p:sp>
      <p:sp>
        <p:nvSpPr>
          <p:cNvPr id="52" name="51 CuadroTexto"/>
          <p:cNvSpPr txBox="1"/>
          <p:nvPr/>
        </p:nvSpPr>
        <p:spPr>
          <a:xfrm>
            <a:off x="4492073" y="5238378"/>
            <a:ext cx="1656184" cy="307777"/>
          </a:xfrm>
          <a:prstGeom prst="rect">
            <a:avLst/>
          </a:prstGeom>
          <a:noFill/>
        </p:spPr>
        <p:txBody>
          <a:bodyPr wrap="square" rtlCol="0">
            <a:spAutoFit/>
          </a:bodyPr>
          <a:lstStyle/>
          <a:p>
            <a:pPr algn="ctr"/>
            <a:r>
              <a:rPr lang="es-SV" sz="1400" dirty="0" smtClean="0">
                <a:latin typeface="Impact" panose="020B0806030902050204" pitchFamily="34" charset="0"/>
              </a:rPr>
              <a:t>$2,859.30</a:t>
            </a:r>
            <a:endParaRPr lang="es-SV" sz="1400" dirty="0">
              <a:latin typeface="Impact" panose="020B0806030902050204" pitchFamily="34" charset="0"/>
            </a:endParaRPr>
          </a:p>
        </p:txBody>
      </p:sp>
      <p:sp>
        <p:nvSpPr>
          <p:cNvPr id="53" name="52 CuadroTexto"/>
          <p:cNvSpPr txBox="1"/>
          <p:nvPr/>
        </p:nvSpPr>
        <p:spPr>
          <a:xfrm>
            <a:off x="4492073" y="5454402"/>
            <a:ext cx="1656184" cy="261610"/>
          </a:xfrm>
          <a:prstGeom prst="rect">
            <a:avLst/>
          </a:prstGeom>
          <a:noFill/>
        </p:spPr>
        <p:txBody>
          <a:bodyPr wrap="square" rtlCol="0">
            <a:spAutoFit/>
          </a:bodyPr>
          <a:lstStyle/>
          <a:p>
            <a:pPr algn="ctr"/>
            <a:r>
              <a:rPr lang="es-SV" sz="1100" dirty="0" smtClean="0">
                <a:solidFill>
                  <a:schemeClr val="tx2"/>
                </a:solidFill>
                <a:latin typeface="Impact" panose="020B0806030902050204" pitchFamily="34" charset="0"/>
              </a:rPr>
              <a:t>Monto promedio</a:t>
            </a:r>
            <a:endParaRPr lang="es-SV" sz="1100" dirty="0">
              <a:solidFill>
                <a:schemeClr val="tx2"/>
              </a:solidFill>
              <a:latin typeface="Impact" panose="020B0806030902050204" pitchFamily="34" charset="0"/>
            </a:endParaRPr>
          </a:p>
        </p:txBody>
      </p:sp>
      <p:sp>
        <p:nvSpPr>
          <p:cNvPr id="54" name="53 CuadroTexto"/>
          <p:cNvSpPr txBox="1"/>
          <p:nvPr/>
        </p:nvSpPr>
        <p:spPr>
          <a:xfrm>
            <a:off x="7003709" y="5233764"/>
            <a:ext cx="1656184" cy="307777"/>
          </a:xfrm>
          <a:prstGeom prst="rect">
            <a:avLst/>
          </a:prstGeom>
          <a:noFill/>
        </p:spPr>
        <p:txBody>
          <a:bodyPr wrap="square" rtlCol="0">
            <a:spAutoFit/>
          </a:bodyPr>
          <a:lstStyle/>
          <a:p>
            <a:pPr algn="ctr"/>
            <a:r>
              <a:rPr lang="es-SV" sz="1400" dirty="0" smtClean="0">
                <a:latin typeface="Impact" panose="020B0806030902050204" pitchFamily="34" charset="0"/>
              </a:rPr>
              <a:t>$4,461.95</a:t>
            </a:r>
            <a:endParaRPr lang="es-SV" sz="1400" dirty="0">
              <a:latin typeface="Impact" panose="020B0806030902050204" pitchFamily="34" charset="0"/>
            </a:endParaRPr>
          </a:p>
        </p:txBody>
      </p:sp>
      <p:sp>
        <p:nvSpPr>
          <p:cNvPr id="55" name="54 CuadroTexto"/>
          <p:cNvSpPr txBox="1"/>
          <p:nvPr/>
        </p:nvSpPr>
        <p:spPr>
          <a:xfrm>
            <a:off x="7003709" y="5449788"/>
            <a:ext cx="1656184" cy="261610"/>
          </a:xfrm>
          <a:prstGeom prst="rect">
            <a:avLst/>
          </a:prstGeom>
          <a:noFill/>
        </p:spPr>
        <p:txBody>
          <a:bodyPr wrap="square" rtlCol="0">
            <a:spAutoFit/>
          </a:bodyPr>
          <a:lstStyle/>
          <a:p>
            <a:pPr algn="ctr"/>
            <a:r>
              <a:rPr lang="es-SV" sz="1100" dirty="0" smtClean="0">
                <a:solidFill>
                  <a:schemeClr val="tx2"/>
                </a:solidFill>
                <a:latin typeface="Impact" panose="020B0806030902050204" pitchFamily="34" charset="0"/>
              </a:rPr>
              <a:t>Monto promedio</a:t>
            </a:r>
          </a:p>
        </p:txBody>
      </p:sp>
      <p:pic>
        <p:nvPicPr>
          <p:cNvPr id="3" name="2 Imagen"/>
          <p:cNvPicPr>
            <a:picLocks noChangeAspect="1"/>
          </p:cNvPicPr>
          <p:nvPr/>
        </p:nvPicPr>
        <p:blipFill rotWithShape="1">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l="8705" t="26134" r="8594" b="39671"/>
          <a:stretch/>
        </p:blipFill>
        <p:spPr>
          <a:xfrm>
            <a:off x="7831801" y="2032470"/>
            <a:ext cx="683284" cy="282522"/>
          </a:xfrm>
          <a:prstGeom prst="rect">
            <a:avLst/>
          </a:prstGeom>
        </p:spPr>
      </p:pic>
      <p:pic>
        <p:nvPicPr>
          <p:cNvPr id="16" name="15 Imagen"/>
          <p:cNvPicPr>
            <a:picLocks noChangeAspect="1"/>
          </p:cNvPicPr>
          <p:nvPr/>
        </p:nvPicPr>
        <p:blipFill rotWithShape="1">
          <a:blip r:embed="rId8" cstate="print">
            <a:duotone>
              <a:schemeClr val="accent6">
                <a:shade val="45000"/>
                <a:satMod val="135000"/>
              </a:schemeClr>
              <a:prstClr val="white"/>
            </a:duotone>
            <a:extLst>
              <a:ext uri="{28A0092B-C50C-407E-A947-70E740481C1C}">
                <a14:useLocalDpi xmlns:a14="http://schemas.microsoft.com/office/drawing/2010/main" val="0"/>
              </a:ext>
            </a:extLst>
          </a:blip>
          <a:srcRect l="17530" t="8556" r="18500" b="23078"/>
          <a:stretch/>
        </p:blipFill>
        <p:spPr>
          <a:xfrm>
            <a:off x="7291741" y="1273324"/>
            <a:ext cx="746193" cy="797478"/>
          </a:xfrm>
          <a:prstGeom prst="rect">
            <a:avLst/>
          </a:prstGeom>
        </p:spPr>
      </p:pic>
    </p:spTree>
    <p:extLst>
      <p:ext uri="{BB962C8B-B14F-4D97-AF65-F5344CB8AC3E}">
        <p14:creationId xmlns:p14="http://schemas.microsoft.com/office/powerpoint/2010/main" val="54035145"/>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500" fill="hold"/>
                                        <p:tgtEl>
                                          <p:spTgt spid="61"/>
                                        </p:tgtEl>
                                        <p:attrNameLst>
                                          <p:attrName>ppt_x</p:attrName>
                                        </p:attrNameLst>
                                      </p:cBhvr>
                                      <p:tavLst>
                                        <p:tav tm="0">
                                          <p:val>
                                            <p:strVal val="1+#ppt_w/2"/>
                                          </p:val>
                                        </p:tav>
                                        <p:tav tm="100000">
                                          <p:val>
                                            <p:strVal val="#ppt_x"/>
                                          </p:val>
                                        </p:tav>
                                      </p:tavLst>
                                    </p:anim>
                                    <p:anim calcmode="lin" valueType="num">
                                      <p:cBhvr additive="base">
                                        <p:cTn id="8" dur="500" fill="hold"/>
                                        <p:tgtEl>
                                          <p:spTgt spid="61"/>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anim calcmode="lin" valueType="num">
                                      <p:cBhvr additive="base">
                                        <p:cTn id="19" dur="500" fill="hold"/>
                                        <p:tgtEl>
                                          <p:spTgt spid="59"/>
                                        </p:tgtEl>
                                        <p:attrNameLst>
                                          <p:attrName>ppt_x</p:attrName>
                                        </p:attrNameLst>
                                      </p:cBhvr>
                                      <p:tavLst>
                                        <p:tav tm="0">
                                          <p:val>
                                            <p:strVal val="#ppt_x"/>
                                          </p:val>
                                        </p:tav>
                                        <p:tav tm="100000">
                                          <p:val>
                                            <p:strVal val="#ppt_x"/>
                                          </p:val>
                                        </p:tav>
                                      </p:tavLst>
                                    </p:anim>
                                    <p:anim calcmode="lin" valueType="num">
                                      <p:cBhvr additive="base">
                                        <p:cTn id="20" dur="500" fill="hold"/>
                                        <p:tgtEl>
                                          <p:spTgt spid="5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anim calcmode="lin" valueType="num">
                                      <p:cBhvr additive="base">
                                        <p:cTn id="23" dur="500" fill="hold"/>
                                        <p:tgtEl>
                                          <p:spTgt spid="58"/>
                                        </p:tgtEl>
                                        <p:attrNameLst>
                                          <p:attrName>ppt_x</p:attrName>
                                        </p:attrNameLst>
                                      </p:cBhvr>
                                      <p:tavLst>
                                        <p:tav tm="0">
                                          <p:val>
                                            <p:strVal val="#ppt_x"/>
                                          </p:val>
                                        </p:tav>
                                        <p:tav tm="100000">
                                          <p:val>
                                            <p:strVal val="#ppt_x"/>
                                          </p:val>
                                        </p:tav>
                                      </p:tavLst>
                                    </p:anim>
                                    <p:anim calcmode="lin" valueType="num">
                                      <p:cBhvr additive="base">
                                        <p:cTn id="24" dur="500" fill="hold"/>
                                        <p:tgtEl>
                                          <p:spTgt spid="58"/>
                                        </p:tgtEl>
                                        <p:attrNameLst>
                                          <p:attrName>ppt_y</p:attrName>
                                        </p:attrNameLst>
                                      </p:cBhvr>
                                      <p:tavLst>
                                        <p:tav tm="0">
                                          <p:val>
                                            <p:strVal val="1+#ppt_h/2"/>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anim calcmode="lin" valueType="num">
                                      <p:cBhvr>
                                        <p:cTn id="33" dur="500" fill="hold"/>
                                        <p:tgtEl>
                                          <p:spTgt spid="13"/>
                                        </p:tgtEl>
                                        <p:attrNameLst>
                                          <p:attrName>ppt_x</p:attrName>
                                        </p:attrNameLst>
                                      </p:cBhvr>
                                      <p:tavLst>
                                        <p:tav tm="0">
                                          <p:val>
                                            <p:strVal val="#ppt_x"/>
                                          </p:val>
                                        </p:tav>
                                        <p:tav tm="100000">
                                          <p:val>
                                            <p:strVal val="#ppt_x"/>
                                          </p:val>
                                        </p:tav>
                                      </p:tavLst>
                                    </p:anim>
                                    <p:anim calcmode="lin" valueType="num">
                                      <p:cBhvr>
                                        <p:cTn id="34" dur="500" fill="hold"/>
                                        <p:tgtEl>
                                          <p:spTgt spid="1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anim calcmode="lin" valueType="num">
                                      <p:cBhvr>
                                        <p:cTn id="38" dur="500" fill="hold"/>
                                        <p:tgtEl>
                                          <p:spTgt spid="17"/>
                                        </p:tgtEl>
                                        <p:attrNameLst>
                                          <p:attrName>ppt_x</p:attrName>
                                        </p:attrNameLst>
                                      </p:cBhvr>
                                      <p:tavLst>
                                        <p:tav tm="0">
                                          <p:val>
                                            <p:strVal val="#ppt_x"/>
                                          </p:val>
                                        </p:tav>
                                        <p:tav tm="100000">
                                          <p:val>
                                            <p:strVal val="#ppt_x"/>
                                          </p:val>
                                        </p:tav>
                                      </p:tavLst>
                                    </p:anim>
                                    <p:anim calcmode="lin" valueType="num">
                                      <p:cBhvr>
                                        <p:cTn id="39" dur="500" fill="hold"/>
                                        <p:tgtEl>
                                          <p:spTgt spid="17"/>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anim calcmode="lin" valueType="num">
                                      <p:cBhvr>
                                        <p:cTn id="43" dur="500" fill="hold"/>
                                        <p:tgtEl>
                                          <p:spTgt spid="18"/>
                                        </p:tgtEl>
                                        <p:attrNameLst>
                                          <p:attrName>ppt_x</p:attrName>
                                        </p:attrNameLst>
                                      </p:cBhvr>
                                      <p:tavLst>
                                        <p:tav tm="0">
                                          <p:val>
                                            <p:strVal val="#ppt_x"/>
                                          </p:val>
                                        </p:tav>
                                        <p:tav tm="100000">
                                          <p:val>
                                            <p:strVal val="#ppt_x"/>
                                          </p:val>
                                        </p:tav>
                                      </p:tavLst>
                                    </p:anim>
                                    <p:anim calcmode="lin" valueType="num">
                                      <p:cBhvr>
                                        <p:cTn id="44" dur="500" fill="hold"/>
                                        <p:tgtEl>
                                          <p:spTgt spid="18"/>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anim calcmode="lin" valueType="num">
                                      <p:cBhvr>
                                        <p:cTn id="48" dur="500" fill="hold"/>
                                        <p:tgtEl>
                                          <p:spTgt spid="25"/>
                                        </p:tgtEl>
                                        <p:attrNameLst>
                                          <p:attrName>ppt_x</p:attrName>
                                        </p:attrNameLst>
                                      </p:cBhvr>
                                      <p:tavLst>
                                        <p:tav tm="0">
                                          <p:val>
                                            <p:strVal val="#ppt_x"/>
                                          </p:val>
                                        </p:tav>
                                        <p:tav tm="100000">
                                          <p:val>
                                            <p:strVal val="#ppt_x"/>
                                          </p:val>
                                        </p:tav>
                                      </p:tavLst>
                                    </p:anim>
                                    <p:anim calcmode="lin" valueType="num">
                                      <p:cBhvr>
                                        <p:cTn id="49" dur="500" fill="hold"/>
                                        <p:tgtEl>
                                          <p:spTgt spid="2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anim calcmode="lin" valueType="num">
                                      <p:cBhvr>
                                        <p:cTn id="53" dur="500" fill="hold"/>
                                        <p:tgtEl>
                                          <p:spTgt spid="26"/>
                                        </p:tgtEl>
                                        <p:attrNameLst>
                                          <p:attrName>ppt_x</p:attrName>
                                        </p:attrNameLst>
                                      </p:cBhvr>
                                      <p:tavLst>
                                        <p:tav tm="0">
                                          <p:val>
                                            <p:strVal val="#ppt_x"/>
                                          </p:val>
                                        </p:tav>
                                        <p:tav tm="100000">
                                          <p:val>
                                            <p:strVal val="#ppt_x"/>
                                          </p:val>
                                        </p:tav>
                                      </p:tavLst>
                                    </p:anim>
                                    <p:anim calcmode="lin" valueType="num">
                                      <p:cBhvr>
                                        <p:cTn id="54" dur="500" fill="hold"/>
                                        <p:tgtEl>
                                          <p:spTgt spid="26"/>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500"/>
                                        <p:tgtEl>
                                          <p:spTgt spid="33"/>
                                        </p:tgtEl>
                                      </p:cBhvr>
                                    </p:animEffect>
                                    <p:anim calcmode="lin" valueType="num">
                                      <p:cBhvr>
                                        <p:cTn id="58" dur="500" fill="hold"/>
                                        <p:tgtEl>
                                          <p:spTgt spid="33"/>
                                        </p:tgtEl>
                                        <p:attrNameLst>
                                          <p:attrName>ppt_x</p:attrName>
                                        </p:attrNameLst>
                                      </p:cBhvr>
                                      <p:tavLst>
                                        <p:tav tm="0">
                                          <p:val>
                                            <p:strVal val="#ppt_x"/>
                                          </p:val>
                                        </p:tav>
                                        <p:tav tm="100000">
                                          <p:val>
                                            <p:strVal val="#ppt_x"/>
                                          </p:val>
                                        </p:tav>
                                      </p:tavLst>
                                    </p:anim>
                                    <p:anim calcmode="lin" valueType="num">
                                      <p:cBhvr>
                                        <p:cTn id="59" dur="500" fill="hold"/>
                                        <p:tgtEl>
                                          <p:spTgt spid="33"/>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500"/>
                                        <p:tgtEl>
                                          <p:spTgt spid="39"/>
                                        </p:tgtEl>
                                      </p:cBhvr>
                                    </p:animEffect>
                                    <p:anim calcmode="lin" valueType="num">
                                      <p:cBhvr>
                                        <p:cTn id="63" dur="500" fill="hold"/>
                                        <p:tgtEl>
                                          <p:spTgt spid="39"/>
                                        </p:tgtEl>
                                        <p:attrNameLst>
                                          <p:attrName>ppt_x</p:attrName>
                                        </p:attrNameLst>
                                      </p:cBhvr>
                                      <p:tavLst>
                                        <p:tav tm="0">
                                          <p:val>
                                            <p:strVal val="#ppt_x"/>
                                          </p:val>
                                        </p:tav>
                                        <p:tav tm="100000">
                                          <p:val>
                                            <p:strVal val="#ppt_x"/>
                                          </p:val>
                                        </p:tav>
                                      </p:tavLst>
                                    </p:anim>
                                    <p:anim calcmode="lin" valueType="num">
                                      <p:cBhvr>
                                        <p:cTn id="64" dur="500" fill="hold"/>
                                        <p:tgtEl>
                                          <p:spTgt spid="39"/>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fade">
                                      <p:cBhvr>
                                        <p:cTn id="67" dur="500"/>
                                        <p:tgtEl>
                                          <p:spTgt spid="50"/>
                                        </p:tgtEl>
                                      </p:cBhvr>
                                    </p:animEffect>
                                    <p:anim calcmode="lin" valueType="num">
                                      <p:cBhvr>
                                        <p:cTn id="68" dur="500" fill="hold"/>
                                        <p:tgtEl>
                                          <p:spTgt spid="50"/>
                                        </p:tgtEl>
                                        <p:attrNameLst>
                                          <p:attrName>ppt_x</p:attrName>
                                        </p:attrNameLst>
                                      </p:cBhvr>
                                      <p:tavLst>
                                        <p:tav tm="0">
                                          <p:val>
                                            <p:strVal val="#ppt_x"/>
                                          </p:val>
                                        </p:tav>
                                        <p:tav tm="100000">
                                          <p:val>
                                            <p:strVal val="#ppt_x"/>
                                          </p:val>
                                        </p:tav>
                                      </p:tavLst>
                                    </p:anim>
                                    <p:anim calcmode="lin" valueType="num">
                                      <p:cBhvr>
                                        <p:cTn id="69" dur="500" fill="hold"/>
                                        <p:tgtEl>
                                          <p:spTgt spid="50"/>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51"/>
                                        </p:tgtEl>
                                        <p:attrNameLst>
                                          <p:attrName>style.visibility</p:attrName>
                                        </p:attrNameLst>
                                      </p:cBhvr>
                                      <p:to>
                                        <p:strVal val="visible"/>
                                      </p:to>
                                    </p:set>
                                    <p:animEffect transition="in" filter="fade">
                                      <p:cBhvr>
                                        <p:cTn id="72" dur="500"/>
                                        <p:tgtEl>
                                          <p:spTgt spid="51"/>
                                        </p:tgtEl>
                                      </p:cBhvr>
                                    </p:animEffect>
                                    <p:anim calcmode="lin" valueType="num">
                                      <p:cBhvr>
                                        <p:cTn id="73" dur="500" fill="hold"/>
                                        <p:tgtEl>
                                          <p:spTgt spid="51"/>
                                        </p:tgtEl>
                                        <p:attrNameLst>
                                          <p:attrName>ppt_x</p:attrName>
                                        </p:attrNameLst>
                                      </p:cBhvr>
                                      <p:tavLst>
                                        <p:tav tm="0">
                                          <p:val>
                                            <p:strVal val="#ppt_x"/>
                                          </p:val>
                                        </p:tav>
                                        <p:tav tm="100000">
                                          <p:val>
                                            <p:strVal val="#ppt_x"/>
                                          </p:val>
                                        </p:tav>
                                      </p:tavLst>
                                    </p:anim>
                                    <p:anim calcmode="lin" valueType="num">
                                      <p:cBhvr>
                                        <p:cTn id="74" dur="500" fill="hold"/>
                                        <p:tgtEl>
                                          <p:spTgt spid="51"/>
                                        </p:tgtEl>
                                        <p:attrNameLst>
                                          <p:attrName>ppt_y</p:attrName>
                                        </p:attrNameLst>
                                      </p:cBhvr>
                                      <p:tavLst>
                                        <p:tav tm="0">
                                          <p:val>
                                            <p:strVal val="#ppt_y+.1"/>
                                          </p:val>
                                        </p:tav>
                                        <p:tav tm="100000">
                                          <p:val>
                                            <p:strVal val="#ppt_y"/>
                                          </p:val>
                                        </p:tav>
                                      </p:tavLst>
                                    </p:anim>
                                  </p:childTnLst>
                                </p:cTn>
                              </p:par>
                            </p:childTnLst>
                          </p:cTn>
                        </p:par>
                        <p:par>
                          <p:cTn id="75" fill="hold">
                            <p:stCondLst>
                              <p:cond delay="500"/>
                            </p:stCondLst>
                            <p:childTnLst>
                              <p:par>
                                <p:cTn id="76" presetID="12" presetClass="entr" presetSubtype="4" fill="hold" grpId="0" nodeType="afterEffect">
                                  <p:stCondLst>
                                    <p:cond delay="0"/>
                                  </p:stCondLst>
                                  <p:childTnLst>
                                    <p:set>
                                      <p:cBhvr>
                                        <p:cTn id="77" dur="1" fill="hold">
                                          <p:stCondLst>
                                            <p:cond delay="0"/>
                                          </p:stCondLst>
                                        </p:cTn>
                                        <p:tgtEl>
                                          <p:spTgt spid="46">
                                            <p:graphicEl>
                                              <a:chart seriesIdx="-3" categoryIdx="-3" bldStep="gridLegend"/>
                                            </p:graphicEl>
                                          </p:spTgt>
                                        </p:tgtEl>
                                        <p:attrNameLst>
                                          <p:attrName>style.visibility</p:attrName>
                                        </p:attrNameLst>
                                      </p:cBhvr>
                                      <p:to>
                                        <p:strVal val="visible"/>
                                      </p:to>
                                    </p:set>
                                    <p:anim calcmode="lin" valueType="num">
                                      <p:cBhvr additive="base">
                                        <p:cTn id="78" dur="250"/>
                                        <p:tgtEl>
                                          <p:spTgt spid="46">
                                            <p:graphicEl>
                                              <a:chart seriesIdx="-3" categoryIdx="-3" bldStep="gridLegend"/>
                                            </p:graphicEl>
                                          </p:spTgt>
                                        </p:tgtEl>
                                        <p:attrNameLst>
                                          <p:attrName>ppt_y</p:attrName>
                                        </p:attrNameLst>
                                      </p:cBhvr>
                                      <p:tavLst>
                                        <p:tav tm="0">
                                          <p:val>
                                            <p:strVal val="#ppt_y+#ppt_h*1.125000"/>
                                          </p:val>
                                        </p:tav>
                                        <p:tav tm="100000">
                                          <p:val>
                                            <p:strVal val="#ppt_y"/>
                                          </p:val>
                                        </p:tav>
                                      </p:tavLst>
                                    </p:anim>
                                    <p:animEffect transition="in" filter="wipe(up)">
                                      <p:cBhvr>
                                        <p:cTn id="79" dur="250"/>
                                        <p:tgtEl>
                                          <p:spTgt spid="46">
                                            <p:graphicEl>
                                              <a:chart seriesIdx="-3" categoryIdx="-3" bldStep="gridLegend"/>
                                            </p:graphicEl>
                                          </p:spTgt>
                                        </p:tgtEl>
                                      </p:cBhvr>
                                    </p:animEffect>
                                  </p:childTnLst>
                                </p:cTn>
                              </p:par>
                            </p:childTnLst>
                          </p:cTn>
                        </p:par>
                        <p:par>
                          <p:cTn id="80" fill="hold">
                            <p:stCondLst>
                              <p:cond delay="750"/>
                            </p:stCondLst>
                            <p:childTnLst>
                              <p:par>
                                <p:cTn id="81" presetID="12" presetClass="entr" presetSubtype="4" fill="hold" grpId="0" nodeType="afterEffect">
                                  <p:stCondLst>
                                    <p:cond delay="0"/>
                                  </p:stCondLst>
                                  <p:childTnLst>
                                    <p:set>
                                      <p:cBhvr>
                                        <p:cTn id="82" dur="1" fill="hold">
                                          <p:stCondLst>
                                            <p:cond delay="0"/>
                                          </p:stCondLst>
                                        </p:cTn>
                                        <p:tgtEl>
                                          <p:spTgt spid="46">
                                            <p:graphicEl>
                                              <a:chart seriesIdx="-4" categoryIdx="0" bldStep="category"/>
                                            </p:graphicEl>
                                          </p:spTgt>
                                        </p:tgtEl>
                                        <p:attrNameLst>
                                          <p:attrName>style.visibility</p:attrName>
                                        </p:attrNameLst>
                                      </p:cBhvr>
                                      <p:to>
                                        <p:strVal val="visible"/>
                                      </p:to>
                                    </p:set>
                                    <p:anim calcmode="lin" valueType="num">
                                      <p:cBhvr additive="base">
                                        <p:cTn id="83" dur="250"/>
                                        <p:tgtEl>
                                          <p:spTgt spid="46">
                                            <p:graphicEl>
                                              <a:chart seriesIdx="-4" categoryIdx="0" bldStep="category"/>
                                            </p:graphicEl>
                                          </p:spTgt>
                                        </p:tgtEl>
                                        <p:attrNameLst>
                                          <p:attrName>ppt_y</p:attrName>
                                        </p:attrNameLst>
                                      </p:cBhvr>
                                      <p:tavLst>
                                        <p:tav tm="0">
                                          <p:val>
                                            <p:strVal val="#ppt_y+#ppt_h*1.125000"/>
                                          </p:val>
                                        </p:tav>
                                        <p:tav tm="100000">
                                          <p:val>
                                            <p:strVal val="#ppt_y"/>
                                          </p:val>
                                        </p:tav>
                                      </p:tavLst>
                                    </p:anim>
                                    <p:animEffect transition="in" filter="wipe(up)">
                                      <p:cBhvr>
                                        <p:cTn id="84" dur="250"/>
                                        <p:tgtEl>
                                          <p:spTgt spid="46">
                                            <p:graphicEl>
                                              <a:chart seriesIdx="-4" categoryIdx="0" bldStep="category"/>
                                            </p:graphicEl>
                                          </p:spTgt>
                                        </p:tgtEl>
                                      </p:cBhvr>
                                    </p:animEffect>
                                  </p:childTnLst>
                                </p:cTn>
                              </p:par>
                            </p:childTnLst>
                          </p:cTn>
                        </p:par>
                        <p:par>
                          <p:cTn id="85" fill="hold">
                            <p:stCondLst>
                              <p:cond delay="1000"/>
                            </p:stCondLst>
                            <p:childTnLst>
                              <p:par>
                                <p:cTn id="86" presetID="12" presetClass="entr" presetSubtype="4" fill="hold" grpId="0" nodeType="afterEffect">
                                  <p:stCondLst>
                                    <p:cond delay="0"/>
                                  </p:stCondLst>
                                  <p:childTnLst>
                                    <p:set>
                                      <p:cBhvr>
                                        <p:cTn id="87" dur="1" fill="hold">
                                          <p:stCondLst>
                                            <p:cond delay="0"/>
                                          </p:stCondLst>
                                        </p:cTn>
                                        <p:tgtEl>
                                          <p:spTgt spid="46">
                                            <p:graphicEl>
                                              <a:chart seriesIdx="-4" categoryIdx="1" bldStep="category"/>
                                            </p:graphicEl>
                                          </p:spTgt>
                                        </p:tgtEl>
                                        <p:attrNameLst>
                                          <p:attrName>style.visibility</p:attrName>
                                        </p:attrNameLst>
                                      </p:cBhvr>
                                      <p:to>
                                        <p:strVal val="visible"/>
                                      </p:to>
                                    </p:set>
                                    <p:anim calcmode="lin" valueType="num">
                                      <p:cBhvr additive="base">
                                        <p:cTn id="88" dur="250"/>
                                        <p:tgtEl>
                                          <p:spTgt spid="46">
                                            <p:graphicEl>
                                              <a:chart seriesIdx="-4" categoryIdx="1" bldStep="category"/>
                                            </p:graphicEl>
                                          </p:spTgt>
                                        </p:tgtEl>
                                        <p:attrNameLst>
                                          <p:attrName>ppt_y</p:attrName>
                                        </p:attrNameLst>
                                      </p:cBhvr>
                                      <p:tavLst>
                                        <p:tav tm="0">
                                          <p:val>
                                            <p:strVal val="#ppt_y+#ppt_h*1.125000"/>
                                          </p:val>
                                        </p:tav>
                                        <p:tav tm="100000">
                                          <p:val>
                                            <p:strVal val="#ppt_y"/>
                                          </p:val>
                                        </p:tav>
                                      </p:tavLst>
                                    </p:anim>
                                    <p:animEffect transition="in" filter="wipe(up)">
                                      <p:cBhvr>
                                        <p:cTn id="89" dur="250"/>
                                        <p:tgtEl>
                                          <p:spTgt spid="46">
                                            <p:graphicEl>
                                              <a:chart seriesIdx="-4" categoryIdx="1" bldStep="category"/>
                                            </p:graphicEl>
                                          </p:spTgt>
                                        </p:tgtEl>
                                      </p:cBhvr>
                                    </p:animEffect>
                                  </p:childTnLst>
                                </p:cTn>
                              </p:par>
                            </p:childTnLst>
                          </p:cTn>
                        </p:par>
                        <p:par>
                          <p:cTn id="90" fill="hold">
                            <p:stCondLst>
                              <p:cond delay="1250"/>
                            </p:stCondLst>
                            <p:childTnLst>
                              <p:par>
                                <p:cTn id="91" presetID="12" presetClass="entr" presetSubtype="4" fill="hold" grpId="0" nodeType="afterEffect">
                                  <p:stCondLst>
                                    <p:cond delay="0"/>
                                  </p:stCondLst>
                                  <p:childTnLst>
                                    <p:set>
                                      <p:cBhvr>
                                        <p:cTn id="92" dur="1" fill="hold">
                                          <p:stCondLst>
                                            <p:cond delay="0"/>
                                          </p:stCondLst>
                                        </p:cTn>
                                        <p:tgtEl>
                                          <p:spTgt spid="46">
                                            <p:graphicEl>
                                              <a:chart seriesIdx="-4" categoryIdx="2" bldStep="category"/>
                                            </p:graphicEl>
                                          </p:spTgt>
                                        </p:tgtEl>
                                        <p:attrNameLst>
                                          <p:attrName>style.visibility</p:attrName>
                                        </p:attrNameLst>
                                      </p:cBhvr>
                                      <p:to>
                                        <p:strVal val="visible"/>
                                      </p:to>
                                    </p:set>
                                    <p:anim calcmode="lin" valueType="num">
                                      <p:cBhvr additive="base">
                                        <p:cTn id="93" dur="250"/>
                                        <p:tgtEl>
                                          <p:spTgt spid="46">
                                            <p:graphicEl>
                                              <a:chart seriesIdx="-4" categoryIdx="2" bldStep="category"/>
                                            </p:graphicEl>
                                          </p:spTgt>
                                        </p:tgtEl>
                                        <p:attrNameLst>
                                          <p:attrName>ppt_y</p:attrName>
                                        </p:attrNameLst>
                                      </p:cBhvr>
                                      <p:tavLst>
                                        <p:tav tm="0">
                                          <p:val>
                                            <p:strVal val="#ppt_y+#ppt_h*1.125000"/>
                                          </p:val>
                                        </p:tav>
                                        <p:tav tm="100000">
                                          <p:val>
                                            <p:strVal val="#ppt_y"/>
                                          </p:val>
                                        </p:tav>
                                      </p:tavLst>
                                    </p:anim>
                                    <p:animEffect transition="in" filter="wipe(up)">
                                      <p:cBhvr>
                                        <p:cTn id="94" dur="250"/>
                                        <p:tgtEl>
                                          <p:spTgt spid="46">
                                            <p:graphicEl>
                                              <a:chart seriesIdx="-4" categoryIdx="2" bldStep="category"/>
                                            </p:graphicEl>
                                          </p:spTgt>
                                        </p:tgtEl>
                                      </p:cBhvr>
                                    </p:animEffect>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nodeType="clickEffect">
                                  <p:stCondLst>
                                    <p:cond delay="0"/>
                                  </p:stCondLst>
                                  <p:childTnLst>
                                    <p:set>
                                      <p:cBhvr>
                                        <p:cTn id="98" dur="1" fill="hold">
                                          <p:stCondLst>
                                            <p:cond delay="0"/>
                                          </p:stCondLst>
                                        </p:cTn>
                                        <p:tgtEl>
                                          <p:spTgt spid="11"/>
                                        </p:tgtEl>
                                        <p:attrNameLst>
                                          <p:attrName>style.visibility</p:attrName>
                                        </p:attrNameLst>
                                      </p:cBhvr>
                                      <p:to>
                                        <p:strVal val="visible"/>
                                      </p:to>
                                    </p:set>
                                    <p:animEffect transition="in" filter="fade">
                                      <p:cBhvr>
                                        <p:cTn id="99" dur="500"/>
                                        <p:tgtEl>
                                          <p:spTgt spid="11"/>
                                        </p:tgtEl>
                                      </p:cBhvr>
                                    </p:animEffect>
                                    <p:anim calcmode="lin" valueType="num">
                                      <p:cBhvr>
                                        <p:cTn id="100" dur="500" fill="hold"/>
                                        <p:tgtEl>
                                          <p:spTgt spid="11"/>
                                        </p:tgtEl>
                                        <p:attrNameLst>
                                          <p:attrName>ppt_x</p:attrName>
                                        </p:attrNameLst>
                                      </p:cBhvr>
                                      <p:tavLst>
                                        <p:tav tm="0">
                                          <p:val>
                                            <p:strVal val="#ppt_x"/>
                                          </p:val>
                                        </p:tav>
                                        <p:tav tm="100000">
                                          <p:val>
                                            <p:strVal val="#ppt_x"/>
                                          </p:val>
                                        </p:tav>
                                      </p:tavLst>
                                    </p:anim>
                                    <p:anim calcmode="lin" valueType="num">
                                      <p:cBhvr>
                                        <p:cTn id="101" dur="500" fill="hold"/>
                                        <p:tgtEl>
                                          <p:spTgt spid="11"/>
                                        </p:tgtEl>
                                        <p:attrNameLst>
                                          <p:attrName>ppt_y</p:attrName>
                                        </p:attrNameLst>
                                      </p:cBhvr>
                                      <p:tavLst>
                                        <p:tav tm="0">
                                          <p:val>
                                            <p:strVal val="#ppt_y+.1"/>
                                          </p:val>
                                        </p:tav>
                                        <p:tav tm="100000">
                                          <p:val>
                                            <p:strVal val="#ppt_y"/>
                                          </p:val>
                                        </p:tav>
                                      </p:tavLst>
                                    </p:anim>
                                  </p:childTnLst>
                                </p:cTn>
                              </p:par>
                              <p:par>
                                <p:cTn id="102" presetID="42" presetClass="entr" presetSubtype="0" fill="hold" grpId="0" nodeType="withEffect">
                                  <p:stCondLst>
                                    <p:cond delay="0"/>
                                  </p:stCondLst>
                                  <p:childTnLst>
                                    <p:set>
                                      <p:cBhvr>
                                        <p:cTn id="103" dur="1" fill="hold">
                                          <p:stCondLst>
                                            <p:cond delay="0"/>
                                          </p:stCondLst>
                                        </p:cTn>
                                        <p:tgtEl>
                                          <p:spTgt spid="14"/>
                                        </p:tgtEl>
                                        <p:attrNameLst>
                                          <p:attrName>style.visibility</p:attrName>
                                        </p:attrNameLst>
                                      </p:cBhvr>
                                      <p:to>
                                        <p:strVal val="visible"/>
                                      </p:to>
                                    </p:set>
                                    <p:animEffect transition="in" filter="fade">
                                      <p:cBhvr>
                                        <p:cTn id="104" dur="500"/>
                                        <p:tgtEl>
                                          <p:spTgt spid="14"/>
                                        </p:tgtEl>
                                      </p:cBhvr>
                                    </p:animEffect>
                                    <p:anim calcmode="lin" valueType="num">
                                      <p:cBhvr>
                                        <p:cTn id="105" dur="500" fill="hold"/>
                                        <p:tgtEl>
                                          <p:spTgt spid="14"/>
                                        </p:tgtEl>
                                        <p:attrNameLst>
                                          <p:attrName>ppt_x</p:attrName>
                                        </p:attrNameLst>
                                      </p:cBhvr>
                                      <p:tavLst>
                                        <p:tav tm="0">
                                          <p:val>
                                            <p:strVal val="#ppt_x"/>
                                          </p:val>
                                        </p:tav>
                                        <p:tav tm="100000">
                                          <p:val>
                                            <p:strVal val="#ppt_x"/>
                                          </p:val>
                                        </p:tav>
                                      </p:tavLst>
                                    </p:anim>
                                    <p:anim calcmode="lin" valueType="num">
                                      <p:cBhvr>
                                        <p:cTn id="106" dur="500" fill="hold"/>
                                        <p:tgtEl>
                                          <p:spTgt spid="14"/>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p:stCondLst>
                                    <p:cond delay="0"/>
                                  </p:stCondLst>
                                  <p:childTnLst>
                                    <p:set>
                                      <p:cBhvr>
                                        <p:cTn id="108" dur="1" fill="hold">
                                          <p:stCondLst>
                                            <p:cond delay="0"/>
                                          </p:stCondLst>
                                        </p:cTn>
                                        <p:tgtEl>
                                          <p:spTgt spid="20"/>
                                        </p:tgtEl>
                                        <p:attrNameLst>
                                          <p:attrName>style.visibility</p:attrName>
                                        </p:attrNameLst>
                                      </p:cBhvr>
                                      <p:to>
                                        <p:strVal val="visible"/>
                                      </p:to>
                                    </p:set>
                                    <p:animEffect transition="in" filter="fade">
                                      <p:cBhvr>
                                        <p:cTn id="109" dur="500"/>
                                        <p:tgtEl>
                                          <p:spTgt spid="20"/>
                                        </p:tgtEl>
                                      </p:cBhvr>
                                    </p:animEffect>
                                    <p:anim calcmode="lin" valueType="num">
                                      <p:cBhvr>
                                        <p:cTn id="110" dur="500" fill="hold"/>
                                        <p:tgtEl>
                                          <p:spTgt spid="20"/>
                                        </p:tgtEl>
                                        <p:attrNameLst>
                                          <p:attrName>ppt_x</p:attrName>
                                        </p:attrNameLst>
                                      </p:cBhvr>
                                      <p:tavLst>
                                        <p:tav tm="0">
                                          <p:val>
                                            <p:strVal val="#ppt_x"/>
                                          </p:val>
                                        </p:tav>
                                        <p:tav tm="100000">
                                          <p:val>
                                            <p:strVal val="#ppt_x"/>
                                          </p:val>
                                        </p:tav>
                                      </p:tavLst>
                                    </p:anim>
                                    <p:anim calcmode="lin" valueType="num">
                                      <p:cBhvr>
                                        <p:cTn id="111" dur="500" fill="hold"/>
                                        <p:tgtEl>
                                          <p:spTgt spid="20"/>
                                        </p:tgtEl>
                                        <p:attrNameLst>
                                          <p:attrName>ppt_y</p:attrName>
                                        </p:attrNameLst>
                                      </p:cBhvr>
                                      <p:tavLst>
                                        <p:tav tm="0">
                                          <p:val>
                                            <p:strVal val="#ppt_y+.1"/>
                                          </p:val>
                                        </p:tav>
                                        <p:tav tm="100000">
                                          <p:val>
                                            <p:strVal val="#ppt_y"/>
                                          </p:val>
                                        </p:tav>
                                      </p:tavLst>
                                    </p:anim>
                                  </p:childTnLst>
                                </p:cTn>
                              </p:par>
                              <p:par>
                                <p:cTn id="112" presetID="42" presetClass="entr" presetSubtype="0" fill="hold" grpId="0" nodeType="withEffect">
                                  <p:stCondLst>
                                    <p:cond delay="0"/>
                                  </p:stCondLst>
                                  <p:childTnLst>
                                    <p:set>
                                      <p:cBhvr>
                                        <p:cTn id="113" dur="1" fill="hold">
                                          <p:stCondLst>
                                            <p:cond delay="0"/>
                                          </p:stCondLst>
                                        </p:cTn>
                                        <p:tgtEl>
                                          <p:spTgt spid="21"/>
                                        </p:tgtEl>
                                        <p:attrNameLst>
                                          <p:attrName>style.visibility</p:attrName>
                                        </p:attrNameLst>
                                      </p:cBhvr>
                                      <p:to>
                                        <p:strVal val="visible"/>
                                      </p:to>
                                    </p:set>
                                    <p:animEffect transition="in" filter="fade">
                                      <p:cBhvr>
                                        <p:cTn id="114" dur="500"/>
                                        <p:tgtEl>
                                          <p:spTgt spid="21"/>
                                        </p:tgtEl>
                                      </p:cBhvr>
                                    </p:animEffect>
                                    <p:anim calcmode="lin" valueType="num">
                                      <p:cBhvr>
                                        <p:cTn id="115" dur="500" fill="hold"/>
                                        <p:tgtEl>
                                          <p:spTgt spid="21"/>
                                        </p:tgtEl>
                                        <p:attrNameLst>
                                          <p:attrName>ppt_x</p:attrName>
                                        </p:attrNameLst>
                                      </p:cBhvr>
                                      <p:tavLst>
                                        <p:tav tm="0">
                                          <p:val>
                                            <p:strVal val="#ppt_x"/>
                                          </p:val>
                                        </p:tav>
                                        <p:tav tm="100000">
                                          <p:val>
                                            <p:strVal val="#ppt_x"/>
                                          </p:val>
                                        </p:tav>
                                      </p:tavLst>
                                    </p:anim>
                                    <p:anim calcmode="lin" valueType="num">
                                      <p:cBhvr>
                                        <p:cTn id="116" dur="500" fill="hold"/>
                                        <p:tgtEl>
                                          <p:spTgt spid="21"/>
                                        </p:tgtEl>
                                        <p:attrNameLst>
                                          <p:attrName>ppt_y</p:attrName>
                                        </p:attrNameLst>
                                      </p:cBhvr>
                                      <p:tavLst>
                                        <p:tav tm="0">
                                          <p:val>
                                            <p:strVal val="#ppt_y+.1"/>
                                          </p:val>
                                        </p:tav>
                                        <p:tav tm="100000">
                                          <p:val>
                                            <p:strVal val="#ppt_y"/>
                                          </p:val>
                                        </p:tav>
                                      </p:tavLst>
                                    </p:anim>
                                  </p:childTnLst>
                                </p:cTn>
                              </p:par>
                              <p:par>
                                <p:cTn id="117" presetID="42" presetClass="entr" presetSubtype="0" fill="hold" grpId="0" nodeType="withEffect">
                                  <p:stCondLst>
                                    <p:cond delay="0"/>
                                  </p:stCondLst>
                                  <p:childTnLst>
                                    <p:set>
                                      <p:cBhvr>
                                        <p:cTn id="118" dur="1" fill="hold">
                                          <p:stCondLst>
                                            <p:cond delay="0"/>
                                          </p:stCondLst>
                                        </p:cTn>
                                        <p:tgtEl>
                                          <p:spTgt spid="28"/>
                                        </p:tgtEl>
                                        <p:attrNameLst>
                                          <p:attrName>style.visibility</p:attrName>
                                        </p:attrNameLst>
                                      </p:cBhvr>
                                      <p:to>
                                        <p:strVal val="visible"/>
                                      </p:to>
                                    </p:set>
                                    <p:animEffect transition="in" filter="fade">
                                      <p:cBhvr>
                                        <p:cTn id="119" dur="500"/>
                                        <p:tgtEl>
                                          <p:spTgt spid="28"/>
                                        </p:tgtEl>
                                      </p:cBhvr>
                                    </p:animEffect>
                                    <p:anim calcmode="lin" valueType="num">
                                      <p:cBhvr>
                                        <p:cTn id="120" dur="500" fill="hold"/>
                                        <p:tgtEl>
                                          <p:spTgt spid="28"/>
                                        </p:tgtEl>
                                        <p:attrNameLst>
                                          <p:attrName>ppt_x</p:attrName>
                                        </p:attrNameLst>
                                      </p:cBhvr>
                                      <p:tavLst>
                                        <p:tav tm="0">
                                          <p:val>
                                            <p:strVal val="#ppt_x"/>
                                          </p:val>
                                        </p:tav>
                                        <p:tav tm="100000">
                                          <p:val>
                                            <p:strVal val="#ppt_x"/>
                                          </p:val>
                                        </p:tav>
                                      </p:tavLst>
                                    </p:anim>
                                    <p:anim calcmode="lin" valueType="num">
                                      <p:cBhvr>
                                        <p:cTn id="121" dur="500" fill="hold"/>
                                        <p:tgtEl>
                                          <p:spTgt spid="28"/>
                                        </p:tgtEl>
                                        <p:attrNameLst>
                                          <p:attrName>ppt_y</p:attrName>
                                        </p:attrNameLst>
                                      </p:cBhvr>
                                      <p:tavLst>
                                        <p:tav tm="0">
                                          <p:val>
                                            <p:strVal val="#ppt_y+.1"/>
                                          </p:val>
                                        </p:tav>
                                        <p:tav tm="100000">
                                          <p:val>
                                            <p:strVal val="#ppt_y"/>
                                          </p:val>
                                        </p:tav>
                                      </p:tavLst>
                                    </p:anim>
                                  </p:childTnLst>
                                </p:cTn>
                              </p:par>
                              <p:par>
                                <p:cTn id="122" presetID="42" presetClass="entr" presetSubtype="0" fill="hold" grpId="0" nodeType="withEffect">
                                  <p:stCondLst>
                                    <p:cond delay="0"/>
                                  </p:stCondLst>
                                  <p:childTnLst>
                                    <p:set>
                                      <p:cBhvr>
                                        <p:cTn id="123" dur="1" fill="hold">
                                          <p:stCondLst>
                                            <p:cond delay="0"/>
                                          </p:stCondLst>
                                        </p:cTn>
                                        <p:tgtEl>
                                          <p:spTgt spid="29"/>
                                        </p:tgtEl>
                                        <p:attrNameLst>
                                          <p:attrName>style.visibility</p:attrName>
                                        </p:attrNameLst>
                                      </p:cBhvr>
                                      <p:to>
                                        <p:strVal val="visible"/>
                                      </p:to>
                                    </p:set>
                                    <p:animEffect transition="in" filter="fade">
                                      <p:cBhvr>
                                        <p:cTn id="124" dur="500"/>
                                        <p:tgtEl>
                                          <p:spTgt spid="29"/>
                                        </p:tgtEl>
                                      </p:cBhvr>
                                    </p:animEffect>
                                    <p:anim calcmode="lin" valueType="num">
                                      <p:cBhvr>
                                        <p:cTn id="125" dur="500" fill="hold"/>
                                        <p:tgtEl>
                                          <p:spTgt spid="29"/>
                                        </p:tgtEl>
                                        <p:attrNameLst>
                                          <p:attrName>ppt_x</p:attrName>
                                        </p:attrNameLst>
                                      </p:cBhvr>
                                      <p:tavLst>
                                        <p:tav tm="0">
                                          <p:val>
                                            <p:strVal val="#ppt_x"/>
                                          </p:val>
                                        </p:tav>
                                        <p:tav tm="100000">
                                          <p:val>
                                            <p:strVal val="#ppt_x"/>
                                          </p:val>
                                        </p:tav>
                                      </p:tavLst>
                                    </p:anim>
                                    <p:anim calcmode="lin" valueType="num">
                                      <p:cBhvr>
                                        <p:cTn id="126" dur="500" fill="hold"/>
                                        <p:tgtEl>
                                          <p:spTgt spid="29"/>
                                        </p:tgtEl>
                                        <p:attrNameLst>
                                          <p:attrName>ppt_y</p:attrName>
                                        </p:attrNameLst>
                                      </p:cBhvr>
                                      <p:tavLst>
                                        <p:tav tm="0">
                                          <p:val>
                                            <p:strVal val="#ppt_y+.1"/>
                                          </p:val>
                                        </p:tav>
                                        <p:tav tm="100000">
                                          <p:val>
                                            <p:strVal val="#ppt_y"/>
                                          </p:val>
                                        </p:tav>
                                      </p:tavLst>
                                    </p:anim>
                                  </p:childTnLst>
                                </p:cTn>
                              </p:par>
                              <p:par>
                                <p:cTn id="127" presetID="42" presetClass="entr" presetSubtype="0" fill="hold" grpId="0" nodeType="withEffect">
                                  <p:stCondLst>
                                    <p:cond delay="0"/>
                                  </p:stCondLst>
                                  <p:childTnLst>
                                    <p:set>
                                      <p:cBhvr>
                                        <p:cTn id="128" dur="1" fill="hold">
                                          <p:stCondLst>
                                            <p:cond delay="0"/>
                                          </p:stCondLst>
                                        </p:cTn>
                                        <p:tgtEl>
                                          <p:spTgt spid="40"/>
                                        </p:tgtEl>
                                        <p:attrNameLst>
                                          <p:attrName>style.visibility</p:attrName>
                                        </p:attrNameLst>
                                      </p:cBhvr>
                                      <p:to>
                                        <p:strVal val="visible"/>
                                      </p:to>
                                    </p:set>
                                    <p:animEffect transition="in" filter="fade">
                                      <p:cBhvr>
                                        <p:cTn id="129" dur="500"/>
                                        <p:tgtEl>
                                          <p:spTgt spid="40"/>
                                        </p:tgtEl>
                                      </p:cBhvr>
                                    </p:animEffect>
                                    <p:anim calcmode="lin" valueType="num">
                                      <p:cBhvr>
                                        <p:cTn id="130" dur="500" fill="hold"/>
                                        <p:tgtEl>
                                          <p:spTgt spid="40"/>
                                        </p:tgtEl>
                                        <p:attrNameLst>
                                          <p:attrName>ppt_x</p:attrName>
                                        </p:attrNameLst>
                                      </p:cBhvr>
                                      <p:tavLst>
                                        <p:tav tm="0">
                                          <p:val>
                                            <p:strVal val="#ppt_x"/>
                                          </p:val>
                                        </p:tav>
                                        <p:tav tm="100000">
                                          <p:val>
                                            <p:strVal val="#ppt_x"/>
                                          </p:val>
                                        </p:tav>
                                      </p:tavLst>
                                    </p:anim>
                                    <p:anim calcmode="lin" valueType="num">
                                      <p:cBhvr>
                                        <p:cTn id="131" dur="500" fill="hold"/>
                                        <p:tgtEl>
                                          <p:spTgt spid="40"/>
                                        </p:tgtEl>
                                        <p:attrNameLst>
                                          <p:attrName>ppt_y</p:attrName>
                                        </p:attrNameLst>
                                      </p:cBhvr>
                                      <p:tavLst>
                                        <p:tav tm="0">
                                          <p:val>
                                            <p:strVal val="#ppt_y+.1"/>
                                          </p:val>
                                        </p:tav>
                                        <p:tav tm="100000">
                                          <p:val>
                                            <p:strVal val="#ppt_y"/>
                                          </p:val>
                                        </p:tav>
                                      </p:tavLst>
                                    </p:anim>
                                  </p:childTnLst>
                                </p:cTn>
                              </p:par>
                              <p:par>
                                <p:cTn id="132" presetID="42" presetClass="entr" presetSubtype="0" fill="hold" grpId="0" nodeType="withEffect">
                                  <p:stCondLst>
                                    <p:cond delay="0"/>
                                  </p:stCondLst>
                                  <p:childTnLst>
                                    <p:set>
                                      <p:cBhvr>
                                        <p:cTn id="133" dur="1" fill="hold">
                                          <p:stCondLst>
                                            <p:cond delay="0"/>
                                          </p:stCondLst>
                                        </p:cTn>
                                        <p:tgtEl>
                                          <p:spTgt spid="41"/>
                                        </p:tgtEl>
                                        <p:attrNameLst>
                                          <p:attrName>style.visibility</p:attrName>
                                        </p:attrNameLst>
                                      </p:cBhvr>
                                      <p:to>
                                        <p:strVal val="visible"/>
                                      </p:to>
                                    </p:set>
                                    <p:animEffect transition="in" filter="fade">
                                      <p:cBhvr>
                                        <p:cTn id="134" dur="500"/>
                                        <p:tgtEl>
                                          <p:spTgt spid="41"/>
                                        </p:tgtEl>
                                      </p:cBhvr>
                                    </p:animEffect>
                                    <p:anim calcmode="lin" valueType="num">
                                      <p:cBhvr>
                                        <p:cTn id="135" dur="500" fill="hold"/>
                                        <p:tgtEl>
                                          <p:spTgt spid="41"/>
                                        </p:tgtEl>
                                        <p:attrNameLst>
                                          <p:attrName>ppt_x</p:attrName>
                                        </p:attrNameLst>
                                      </p:cBhvr>
                                      <p:tavLst>
                                        <p:tav tm="0">
                                          <p:val>
                                            <p:strVal val="#ppt_x"/>
                                          </p:val>
                                        </p:tav>
                                        <p:tav tm="100000">
                                          <p:val>
                                            <p:strVal val="#ppt_x"/>
                                          </p:val>
                                        </p:tav>
                                      </p:tavLst>
                                    </p:anim>
                                    <p:anim calcmode="lin" valueType="num">
                                      <p:cBhvr>
                                        <p:cTn id="136" dur="500" fill="hold"/>
                                        <p:tgtEl>
                                          <p:spTgt spid="41"/>
                                        </p:tgtEl>
                                        <p:attrNameLst>
                                          <p:attrName>ppt_y</p:attrName>
                                        </p:attrNameLst>
                                      </p:cBhvr>
                                      <p:tavLst>
                                        <p:tav tm="0">
                                          <p:val>
                                            <p:strVal val="#ppt_y+.1"/>
                                          </p:val>
                                        </p:tav>
                                        <p:tav tm="100000">
                                          <p:val>
                                            <p:strVal val="#ppt_y"/>
                                          </p:val>
                                        </p:tav>
                                      </p:tavLst>
                                    </p:anim>
                                  </p:childTnLst>
                                </p:cTn>
                              </p:par>
                              <p:par>
                                <p:cTn id="137" presetID="42" presetClass="entr" presetSubtype="0" fill="hold" grpId="0" nodeType="withEffect">
                                  <p:stCondLst>
                                    <p:cond delay="0"/>
                                  </p:stCondLst>
                                  <p:childTnLst>
                                    <p:set>
                                      <p:cBhvr>
                                        <p:cTn id="138" dur="1" fill="hold">
                                          <p:stCondLst>
                                            <p:cond delay="0"/>
                                          </p:stCondLst>
                                        </p:cTn>
                                        <p:tgtEl>
                                          <p:spTgt spid="52"/>
                                        </p:tgtEl>
                                        <p:attrNameLst>
                                          <p:attrName>style.visibility</p:attrName>
                                        </p:attrNameLst>
                                      </p:cBhvr>
                                      <p:to>
                                        <p:strVal val="visible"/>
                                      </p:to>
                                    </p:set>
                                    <p:animEffect transition="in" filter="fade">
                                      <p:cBhvr>
                                        <p:cTn id="139" dur="500"/>
                                        <p:tgtEl>
                                          <p:spTgt spid="52"/>
                                        </p:tgtEl>
                                      </p:cBhvr>
                                    </p:animEffect>
                                    <p:anim calcmode="lin" valueType="num">
                                      <p:cBhvr>
                                        <p:cTn id="140" dur="500" fill="hold"/>
                                        <p:tgtEl>
                                          <p:spTgt spid="52"/>
                                        </p:tgtEl>
                                        <p:attrNameLst>
                                          <p:attrName>ppt_x</p:attrName>
                                        </p:attrNameLst>
                                      </p:cBhvr>
                                      <p:tavLst>
                                        <p:tav tm="0">
                                          <p:val>
                                            <p:strVal val="#ppt_x"/>
                                          </p:val>
                                        </p:tav>
                                        <p:tav tm="100000">
                                          <p:val>
                                            <p:strVal val="#ppt_x"/>
                                          </p:val>
                                        </p:tav>
                                      </p:tavLst>
                                    </p:anim>
                                    <p:anim calcmode="lin" valueType="num">
                                      <p:cBhvr>
                                        <p:cTn id="141" dur="500" fill="hold"/>
                                        <p:tgtEl>
                                          <p:spTgt spid="52"/>
                                        </p:tgtEl>
                                        <p:attrNameLst>
                                          <p:attrName>ppt_y</p:attrName>
                                        </p:attrNameLst>
                                      </p:cBhvr>
                                      <p:tavLst>
                                        <p:tav tm="0">
                                          <p:val>
                                            <p:strVal val="#ppt_y+.1"/>
                                          </p:val>
                                        </p:tav>
                                        <p:tav tm="100000">
                                          <p:val>
                                            <p:strVal val="#ppt_y"/>
                                          </p:val>
                                        </p:tav>
                                      </p:tavLst>
                                    </p:anim>
                                  </p:childTnLst>
                                </p:cTn>
                              </p:par>
                              <p:par>
                                <p:cTn id="142" presetID="42" presetClass="entr" presetSubtype="0" fill="hold" grpId="0" nodeType="withEffect">
                                  <p:stCondLst>
                                    <p:cond delay="0"/>
                                  </p:stCondLst>
                                  <p:childTnLst>
                                    <p:set>
                                      <p:cBhvr>
                                        <p:cTn id="143" dur="1" fill="hold">
                                          <p:stCondLst>
                                            <p:cond delay="0"/>
                                          </p:stCondLst>
                                        </p:cTn>
                                        <p:tgtEl>
                                          <p:spTgt spid="53"/>
                                        </p:tgtEl>
                                        <p:attrNameLst>
                                          <p:attrName>style.visibility</p:attrName>
                                        </p:attrNameLst>
                                      </p:cBhvr>
                                      <p:to>
                                        <p:strVal val="visible"/>
                                      </p:to>
                                    </p:set>
                                    <p:animEffect transition="in" filter="fade">
                                      <p:cBhvr>
                                        <p:cTn id="144" dur="500"/>
                                        <p:tgtEl>
                                          <p:spTgt spid="53"/>
                                        </p:tgtEl>
                                      </p:cBhvr>
                                    </p:animEffect>
                                    <p:anim calcmode="lin" valueType="num">
                                      <p:cBhvr>
                                        <p:cTn id="145" dur="500" fill="hold"/>
                                        <p:tgtEl>
                                          <p:spTgt spid="53"/>
                                        </p:tgtEl>
                                        <p:attrNameLst>
                                          <p:attrName>ppt_x</p:attrName>
                                        </p:attrNameLst>
                                      </p:cBhvr>
                                      <p:tavLst>
                                        <p:tav tm="0">
                                          <p:val>
                                            <p:strVal val="#ppt_x"/>
                                          </p:val>
                                        </p:tav>
                                        <p:tav tm="100000">
                                          <p:val>
                                            <p:strVal val="#ppt_x"/>
                                          </p:val>
                                        </p:tav>
                                      </p:tavLst>
                                    </p:anim>
                                    <p:anim calcmode="lin" valueType="num">
                                      <p:cBhvr>
                                        <p:cTn id="146" dur="500" fill="hold"/>
                                        <p:tgtEl>
                                          <p:spTgt spid="53"/>
                                        </p:tgtEl>
                                        <p:attrNameLst>
                                          <p:attrName>ppt_y</p:attrName>
                                        </p:attrNameLst>
                                      </p:cBhvr>
                                      <p:tavLst>
                                        <p:tav tm="0">
                                          <p:val>
                                            <p:strVal val="#ppt_y+.1"/>
                                          </p:val>
                                        </p:tav>
                                        <p:tav tm="100000">
                                          <p:val>
                                            <p:strVal val="#ppt_y"/>
                                          </p:val>
                                        </p:tav>
                                      </p:tavLst>
                                    </p:anim>
                                  </p:childTnLst>
                                </p:cTn>
                              </p:par>
                            </p:childTnLst>
                          </p:cTn>
                        </p:par>
                        <p:par>
                          <p:cTn id="147" fill="hold">
                            <p:stCondLst>
                              <p:cond delay="500"/>
                            </p:stCondLst>
                            <p:childTnLst>
                              <p:par>
                                <p:cTn id="148" presetID="12" presetClass="entr" presetSubtype="4" fill="hold" grpId="0" nodeType="afterEffect">
                                  <p:stCondLst>
                                    <p:cond delay="0"/>
                                  </p:stCondLst>
                                  <p:childTnLst>
                                    <p:set>
                                      <p:cBhvr>
                                        <p:cTn id="149" dur="1" fill="hold">
                                          <p:stCondLst>
                                            <p:cond delay="0"/>
                                          </p:stCondLst>
                                        </p:cTn>
                                        <p:tgtEl>
                                          <p:spTgt spid="47">
                                            <p:graphicEl>
                                              <a:chart seriesIdx="-3" categoryIdx="-3" bldStep="gridLegend"/>
                                            </p:graphicEl>
                                          </p:spTgt>
                                        </p:tgtEl>
                                        <p:attrNameLst>
                                          <p:attrName>style.visibility</p:attrName>
                                        </p:attrNameLst>
                                      </p:cBhvr>
                                      <p:to>
                                        <p:strVal val="visible"/>
                                      </p:to>
                                    </p:set>
                                    <p:anim calcmode="lin" valueType="num">
                                      <p:cBhvr additive="base">
                                        <p:cTn id="150" dur="250"/>
                                        <p:tgtEl>
                                          <p:spTgt spid="47">
                                            <p:graphicEl>
                                              <a:chart seriesIdx="-3" categoryIdx="-3" bldStep="gridLegend"/>
                                            </p:graphicEl>
                                          </p:spTgt>
                                        </p:tgtEl>
                                        <p:attrNameLst>
                                          <p:attrName>ppt_y</p:attrName>
                                        </p:attrNameLst>
                                      </p:cBhvr>
                                      <p:tavLst>
                                        <p:tav tm="0">
                                          <p:val>
                                            <p:strVal val="#ppt_y+#ppt_h*1.125000"/>
                                          </p:val>
                                        </p:tav>
                                        <p:tav tm="100000">
                                          <p:val>
                                            <p:strVal val="#ppt_y"/>
                                          </p:val>
                                        </p:tav>
                                      </p:tavLst>
                                    </p:anim>
                                    <p:animEffect transition="in" filter="wipe(up)">
                                      <p:cBhvr>
                                        <p:cTn id="151" dur="250"/>
                                        <p:tgtEl>
                                          <p:spTgt spid="47">
                                            <p:graphicEl>
                                              <a:chart seriesIdx="-3" categoryIdx="-3" bldStep="gridLegend"/>
                                            </p:graphicEl>
                                          </p:spTgt>
                                        </p:tgtEl>
                                      </p:cBhvr>
                                    </p:animEffect>
                                  </p:childTnLst>
                                </p:cTn>
                              </p:par>
                            </p:childTnLst>
                          </p:cTn>
                        </p:par>
                        <p:par>
                          <p:cTn id="152" fill="hold">
                            <p:stCondLst>
                              <p:cond delay="750"/>
                            </p:stCondLst>
                            <p:childTnLst>
                              <p:par>
                                <p:cTn id="153" presetID="12" presetClass="entr" presetSubtype="4" fill="hold" grpId="0" nodeType="afterEffect">
                                  <p:stCondLst>
                                    <p:cond delay="0"/>
                                  </p:stCondLst>
                                  <p:childTnLst>
                                    <p:set>
                                      <p:cBhvr>
                                        <p:cTn id="154" dur="1" fill="hold">
                                          <p:stCondLst>
                                            <p:cond delay="0"/>
                                          </p:stCondLst>
                                        </p:cTn>
                                        <p:tgtEl>
                                          <p:spTgt spid="47">
                                            <p:graphicEl>
                                              <a:chart seriesIdx="-4" categoryIdx="0" bldStep="category"/>
                                            </p:graphicEl>
                                          </p:spTgt>
                                        </p:tgtEl>
                                        <p:attrNameLst>
                                          <p:attrName>style.visibility</p:attrName>
                                        </p:attrNameLst>
                                      </p:cBhvr>
                                      <p:to>
                                        <p:strVal val="visible"/>
                                      </p:to>
                                    </p:set>
                                    <p:anim calcmode="lin" valueType="num">
                                      <p:cBhvr additive="base">
                                        <p:cTn id="155" dur="250"/>
                                        <p:tgtEl>
                                          <p:spTgt spid="47">
                                            <p:graphicEl>
                                              <a:chart seriesIdx="-4" categoryIdx="0" bldStep="category"/>
                                            </p:graphicEl>
                                          </p:spTgt>
                                        </p:tgtEl>
                                        <p:attrNameLst>
                                          <p:attrName>ppt_y</p:attrName>
                                        </p:attrNameLst>
                                      </p:cBhvr>
                                      <p:tavLst>
                                        <p:tav tm="0">
                                          <p:val>
                                            <p:strVal val="#ppt_y+#ppt_h*1.125000"/>
                                          </p:val>
                                        </p:tav>
                                        <p:tav tm="100000">
                                          <p:val>
                                            <p:strVal val="#ppt_y"/>
                                          </p:val>
                                        </p:tav>
                                      </p:tavLst>
                                    </p:anim>
                                    <p:animEffect transition="in" filter="wipe(up)">
                                      <p:cBhvr>
                                        <p:cTn id="156" dur="250"/>
                                        <p:tgtEl>
                                          <p:spTgt spid="47">
                                            <p:graphicEl>
                                              <a:chart seriesIdx="-4" categoryIdx="0" bldStep="category"/>
                                            </p:graphicEl>
                                          </p:spTgt>
                                        </p:tgtEl>
                                      </p:cBhvr>
                                    </p:animEffect>
                                  </p:childTnLst>
                                </p:cTn>
                              </p:par>
                            </p:childTnLst>
                          </p:cTn>
                        </p:par>
                        <p:par>
                          <p:cTn id="157" fill="hold">
                            <p:stCondLst>
                              <p:cond delay="1000"/>
                            </p:stCondLst>
                            <p:childTnLst>
                              <p:par>
                                <p:cTn id="158" presetID="12" presetClass="entr" presetSubtype="4" fill="hold" grpId="0" nodeType="afterEffect">
                                  <p:stCondLst>
                                    <p:cond delay="0"/>
                                  </p:stCondLst>
                                  <p:childTnLst>
                                    <p:set>
                                      <p:cBhvr>
                                        <p:cTn id="159" dur="1" fill="hold">
                                          <p:stCondLst>
                                            <p:cond delay="0"/>
                                          </p:stCondLst>
                                        </p:cTn>
                                        <p:tgtEl>
                                          <p:spTgt spid="47">
                                            <p:graphicEl>
                                              <a:chart seriesIdx="-4" categoryIdx="1" bldStep="category"/>
                                            </p:graphicEl>
                                          </p:spTgt>
                                        </p:tgtEl>
                                        <p:attrNameLst>
                                          <p:attrName>style.visibility</p:attrName>
                                        </p:attrNameLst>
                                      </p:cBhvr>
                                      <p:to>
                                        <p:strVal val="visible"/>
                                      </p:to>
                                    </p:set>
                                    <p:anim calcmode="lin" valueType="num">
                                      <p:cBhvr additive="base">
                                        <p:cTn id="160" dur="250"/>
                                        <p:tgtEl>
                                          <p:spTgt spid="47">
                                            <p:graphicEl>
                                              <a:chart seriesIdx="-4" categoryIdx="1" bldStep="category"/>
                                            </p:graphicEl>
                                          </p:spTgt>
                                        </p:tgtEl>
                                        <p:attrNameLst>
                                          <p:attrName>ppt_y</p:attrName>
                                        </p:attrNameLst>
                                      </p:cBhvr>
                                      <p:tavLst>
                                        <p:tav tm="0">
                                          <p:val>
                                            <p:strVal val="#ppt_y+#ppt_h*1.125000"/>
                                          </p:val>
                                        </p:tav>
                                        <p:tav tm="100000">
                                          <p:val>
                                            <p:strVal val="#ppt_y"/>
                                          </p:val>
                                        </p:tav>
                                      </p:tavLst>
                                    </p:anim>
                                    <p:animEffect transition="in" filter="wipe(up)">
                                      <p:cBhvr>
                                        <p:cTn id="161" dur="250"/>
                                        <p:tgtEl>
                                          <p:spTgt spid="47">
                                            <p:graphicEl>
                                              <a:chart seriesIdx="-4" categoryIdx="1" bldStep="category"/>
                                            </p:graphicEl>
                                          </p:spTgt>
                                        </p:tgtEl>
                                      </p:cBhvr>
                                    </p:animEffect>
                                  </p:childTnLst>
                                </p:cTn>
                              </p:par>
                            </p:childTnLst>
                          </p:cTn>
                        </p:par>
                      </p:childTnLst>
                    </p:cTn>
                  </p:par>
                  <p:par>
                    <p:cTn id="162" fill="hold">
                      <p:stCondLst>
                        <p:cond delay="indefinite"/>
                      </p:stCondLst>
                      <p:childTnLst>
                        <p:par>
                          <p:cTn id="163" fill="hold">
                            <p:stCondLst>
                              <p:cond delay="0"/>
                            </p:stCondLst>
                            <p:childTnLst>
                              <p:par>
                                <p:cTn id="164" presetID="42" presetClass="entr" presetSubtype="0" fill="hold" grpId="0" nodeType="clickEffect">
                                  <p:stCondLst>
                                    <p:cond delay="0"/>
                                  </p:stCondLst>
                                  <p:childTnLst>
                                    <p:set>
                                      <p:cBhvr>
                                        <p:cTn id="165" dur="1" fill="hold">
                                          <p:stCondLst>
                                            <p:cond delay="0"/>
                                          </p:stCondLst>
                                        </p:cTn>
                                        <p:tgtEl>
                                          <p:spTgt spid="15"/>
                                        </p:tgtEl>
                                        <p:attrNameLst>
                                          <p:attrName>style.visibility</p:attrName>
                                        </p:attrNameLst>
                                      </p:cBhvr>
                                      <p:to>
                                        <p:strVal val="visible"/>
                                      </p:to>
                                    </p:set>
                                    <p:animEffect transition="in" filter="fade">
                                      <p:cBhvr>
                                        <p:cTn id="166" dur="500"/>
                                        <p:tgtEl>
                                          <p:spTgt spid="15"/>
                                        </p:tgtEl>
                                      </p:cBhvr>
                                    </p:animEffect>
                                    <p:anim calcmode="lin" valueType="num">
                                      <p:cBhvr>
                                        <p:cTn id="167" dur="500" fill="hold"/>
                                        <p:tgtEl>
                                          <p:spTgt spid="15"/>
                                        </p:tgtEl>
                                        <p:attrNameLst>
                                          <p:attrName>ppt_x</p:attrName>
                                        </p:attrNameLst>
                                      </p:cBhvr>
                                      <p:tavLst>
                                        <p:tav tm="0">
                                          <p:val>
                                            <p:strVal val="#ppt_x"/>
                                          </p:val>
                                        </p:tav>
                                        <p:tav tm="100000">
                                          <p:val>
                                            <p:strVal val="#ppt_x"/>
                                          </p:val>
                                        </p:tav>
                                      </p:tavLst>
                                    </p:anim>
                                    <p:anim calcmode="lin" valueType="num">
                                      <p:cBhvr>
                                        <p:cTn id="168" dur="500" fill="hold"/>
                                        <p:tgtEl>
                                          <p:spTgt spid="15"/>
                                        </p:tgtEl>
                                        <p:attrNameLst>
                                          <p:attrName>ppt_y</p:attrName>
                                        </p:attrNameLst>
                                      </p:cBhvr>
                                      <p:tavLst>
                                        <p:tav tm="0">
                                          <p:val>
                                            <p:strVal val="#ppt_y+.1"/>
                                          </p:val>
                                        </p:tav>
                                        <p:tav tm="100000">
                                          <p:val>
                                            <p:strVal val="#ppt_y"/>
                                          </p:val>
                                        </p:tav>
                                      </p:tavLst>
                                    </p:anim>
                                  </p:childTnLst>
                                </p:cTn>
                              </p:par>
                              <p:par>
                                <p:cTn id="169" presetID="42" presetClass="entr" presetSubtype="0" fill="hold" grpId="0" nodeType="withEffect">
                                  <p:stCondLst>
                                    <p:cond delay="0"/>
                                  </p:stCondLst>
                                  <p:childTnLst>
                                    <p:set>
                                      <p:cBhvr>
                                        <p:cTn id="170" dur="1" fill="hold">
                                          <p:stCondLst>
                                            <p:cond delay="0"/>
                                          </p:stCondLst>
                                        </p:cTn>
                                        <p:tgtEl>
                                          <p:spTgt spid="23"/>
                                        </p:tgtEl>
                                        <p:attrNameLst>
                                          <p:attrName>style.visibility</p:attrName>
                                        </p:attrNameLst>
                                      </p:cBhvr>
                                      <p:to>
                                        <p:strVal val="visible"/>
                                      </p:to>
                                    </p:set>
                                    <p:animEffect transition="in" filter="fade">
                                      <p:cBhvr>
                                        <p:cTn id="171" dur="500"/>
                                        <p:tgtEl>
                                          <p:spTgt spid="23"/>
                                        </p:tgtEl>
                                      </p:cBhvr>
                                    </p:animEffect>
                                    <p:anim calcmode="lin" valueType="num">
                                      <p:cBhvr>
                                        <p:cTn id="172" dur="500" fill="hold"/>
                                        <p:tgtEl>
                                          <p:spTgt spid="23"/>
                                        </p:tgtEl>
                                        <p:attrNameLst>
                                          <p:attrName>ppt_x</p:attrName>
                                        </p:attrNameLst>
                                      </p:cBhvr>
                                      <p:tavLst>
                                        <p:tav tm="0">
                                          <p:val>
                                            <p:strVal val="#ppt_x"/>
                                          </p:val>
                                        </p:tav>
                                        <p:tav tm="100000">
                                          <p:val>
                                            <p:strVal val="#ppt_x"/>
                                          </p:val>
                                        </p:tav>
                                      </p:tavLst>
                                    </p:anim>
                                    <p:anim calcmode="lin" valueType="num">
                                      <p:cBhvr>
                                        <p:cTn id="173" dur="500" fill="hold"/>
                                        <p:tgtEl>
                                          <p:spTgt spid="23"/>
                                        </p:tgtEl>
                                        <p:attrNameLst>
                                          <p:attrName>ppt_y</p:attrName>
                                        </p:attrNameLst>
                                      </p:cBhvr>
                                      <p:tavLst>
                                        <p:tav tm="0">
                                          <p:val>
                                            <p:strVal val="#ppt_y+.1"/>
                                          </p:val>
                                        </p:tav>
                                        <p:tav tm="100000">
                                          <p:val>
                                            <p:strVal val="#ppt_y"/>
                                          </p:val>
                                        </p:tav>
                                      </p:tavLst>
                                    </p:anim>
                                  </p:childTnLst>
                                </p:cTn>
                              </p:par>
                              <p:par>
                                <p:cTn id="174" presetID="42" presetClass="entr" presetSubtype="0" fill="hold" grpId="0" nodeType="withEffect">
                                  <p:stCondLst>
                                    <p:cond delay="0"/>
                                  </p:stCondLst>
                                  <p:childTnLst>
                                    <p:set>
                                      <p:cBhvr>
                                        <p:cTn id="175" dur="1" fill="hold">
                                          <p:stCondLst>
                                            <p:cond delay="0"/>
                                          </p:stCondLst>
                                        </p:cTn>
                                        <p:tgtEl>
                                          <p:spTgt spid="24"/>
                                        </p:tgtEl>
                                        <p:attrNameLst>
                                          <p:attrName>style.visibility</p:attrName>
                                        </p:attrNameLst>
                                      </p:cBhvr>
                                      <p:to>
                                        <p:strVal val="visible"/>
                                      </p:to>
                                    </p:set>
                                    <p:animEffect transition="in" filter="fade">
                                      <p:cBhvr>
                                        <p:cTn id="176" dur="500"/>
                                        <p:tgtEl>
                                          <p:spTgt spid="24"/>
                                        </p:tgtEl>
                                      </p:cBhvr>
                                    </p:animEffect>
                                    <p:anim calcmode="lin" valueType="num">
                                      <p:cBhvr>
                                        <p:cTn id="177" dur="500" fill="hold"/>
                                        <p:tgtEl>
                                          <p:spTgt spid="24"/>
                                        </p:tgtEl>
                                        <p:attrNameLst>
                                          <p:attrName>ppt_x</p:attrName>
                                        </p:attrNameLst>
                                      </p:cBhvr>
                                      <p:tavLst>
                                        <p:tav tm="0">
                                          <p:val>
                                            <p:strVal val="#ppt_x"/>
                                          </p:val>
                                        </p:tav>
                                        <p:tav tm="100000">
                                          <p:val>
                                            <p:strVal val="#ppt_x"/>
                                          </p:val>
                                        </p:tav>
                                      </p:tavLst>
                                    </p:anim>
                                    <p:anim calcmode="lin" valueType="num">
                                      <p:cBhvr>
                                        <p:cTn id="178" dur="500" fill="hold"/>
                                        <p:tgtEl>
                                          <p:spTgt spid="24"/>
                                        </p:tgtEl>
                                        <p:attrNameLst>
                                          <p:attrName>ppt_y</p:attrName>
                                        </p:attrNameLst>
                                      </p:cBhvr>
                                      <p:tavLst>
                                        <p:tav tm="0">
                                          <p:val>
                                            <p:strVal val="#ppt_y+.1"/>
                                          </p:val>
                                        </p:tav>
                                        <p:tav tm="100000">
                                          <p:val>
                                            <p:strVal val="#ppt_y"/>
                                          </p:val>
                                        </p:tav>
                                      </p:tavLst>
                                    </p:anim>
                                  </p:childTnLst>
                                </p:cTn>
                              </p:par>
                              <p:par>
                                <p:cTn id="179" presetID="42" presetClass="entr" presetSubtype="0" fill="hold" grpId="0" nodeType="withEffect">
                                  <p:stCondLst>
                                    <p:cond delay="0"/>
                                  </p:stCondLst>
                                  <p:childTnLst>
                                    <p:set>
                                      <p:cBhvr>
                                        <p:cTn id="180" dur="1" fill="hold">
                                          <p:stCondLst>
                                            <p:cond delay="0"/>
                                          </p:stCondLst>
                                        </p:cTn>
                                        <p:tgtEl>
                                          <p:spTgt spid="31"/>
                                        </p:tgtEl>
                                        <p:attrNameLst>
                                          <p:attrName>style.visibility</p:attrName>
                                        </p:attrNameLst>
                                      </p:cBhvr>
                                      <p:to>
                                        <p:strVal val="visible"/>
                                      </p:to>
                                    </p:set>
                                    <p:animEffect transition="in" filter="fade">
                                      <p:cBhvr>
                                        <p:cTn id="181" dur="500"/>
                                        <p:tgtEl>
                                          <p:spTgt spid="31"/>
                                        </p:tgtEl>
                                      </p:cBhvr>
                                    </p:animEffect>
                                    <p:anim calcmode="lin" valueType="num">
                                      <p:cBhvr>
                                        <p:cTn id="182" dur="500" fill="hold"/>
                                        <p:tgtEl>
                                          <p:spTgt spid="31"/>
                                        </p:tgtEl>
                                        <p:attrNameLst>
                                          <p:attrName>ppt_x</p:attrName>
                                        </p:attrNameLst>
                                      </p:cBhvr>
                                      <p:tavLst>
                                        <p:tav tm="0">
                                          <p:val>
                                            <p:strVal val="#ppt_x"/>
                                          </p:val>
                                        </p:tav>
                                        <p:tav tm="100000">
                                          <p:val>
                                            <p:strVal val="#ppt_x"/>
                                          </p:val>
                                        </p:tav>
                                      </p:tavLst>
                                    </p:anim>
                                    <p:anim calcmode="lin" valueType="num">
                                      <p:cBhvr>
                                        <p:cTn id="183" dur="500" fill="hold"/>
                                        <p:tgtEl>
                                          <p:spTgt spid="31"/>
                                        </p:tgtEl>
                                        <p:attrNameLst>
                                          <p:attrName>ppt_y</p:attrName>
                                        </p:attrNameLst>
                                      </p:cBhvr>
                                      <p:tavLst>
                                        <p:tav tm="0">
                                          <p:val>
                                            <p:strVal val="#ppt_y+.1"/>
                                          </p:val>
                                        </p:tav>
                                        <p:tav tm="100000">
                                          <p:val>
                                            <p:strVal val="#ppt_y"/>
                                          </p:val>
                                        </p:tav>
                                      </p:tavLst>
                                    </p:anim>
                                  </p:childTnLst>
                                </p:cTn>
                              </p:par>
                              <p:par>
                                <p:cTn id="184" presetID="42" presetClass="entr" presetSubtype="0" fill="hold" grpId="0" nodeType="with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fade">
                                      <p:cBhvr>
                                        <p:cTn id="186" dur="500"/>
                                        <p:tgtEl>
                                          <p:spTgt spid="32"/>
                                        </p:tgtEl>
                                      </p:cBhvr>
                                    </p:animEffect>
                                    <p:anim calcmode="lin" valueType="num">
                                      <p:cBhvr>
                                        <p:cTn id="187" dur="500" fill="hold"/>
                                        <p:tgtEl>
                                          <p:spTgt spid="32"/>
                                        </p:tgtEl>
                                        <p:attrNameLst>
                                          <p:attrName>ppt_x</p:attrName>
                                        </p:attrNameLst>
                                      </p:cBhvr>
                                      <p:tavLst>
                                        <p:tav tm="0">
                                          <p:val>
                                            <p:strVal val="#ppt_x"/>
                                          </p:val>
                                        </p:tav>
                                        <p:tav tm="100000">
                                          <p:val>
                                            <p:strVal val="#ppt_x"/>
                                          </p:val>
                                        </p:tav>
                                      </p:tavLst>
                                    </p:anim>
                                    <p:anim calcmode="lin" valueType="num">
                                      <p:cBhvr>
                                        <p:cTn id="188" dur="500" fill="hold"/>
                                        <p:tgtEl>
                                          <p:spTgt spid="32"/>
                                        </p:tgtEl>
                                        <p:attrNameLst>
                                          <p:attrName>ppt_y</p:attrName>
                                        </p:attrNameLst>
                                      </p:cBhvr>
                                      <p:tavLst>
                                        <p:tav tm="0">
                                          <p:val>
                                            <p:strVal val="#ppt_y+.1"/>
                                          </p:val>
                                        </p:tav>
                                        <p:tav tm="100000">
                                          <p:val>
                                            <p:strVal val="#ppt_y"/>
                                          </p:val>
                                        </p:tav>
                                      </p:tavLst>
                                    </p:anim>
                                  </p:childTnLst>
                                </p:cTn>
                              </p:par>
                              <p:par>
                                <p:cTn id="189" presetID="42" presetClass="entr" presetSubtype="0" fill="hold" grpId="0" nodeType="withEffect">
                                  <p:stCondLst>
                                    <p:cond delay="0"/>
                                  </p:stCondLst>
                                  <p:childTnLst>
                                    <p:set>
                                      <p:cBhvr>
                                        <p:cTn id="190" dur="1" fill="hold">
                                          <p:stCondLst>
                                            <p:cond delay="0"/>
                                          </p:stCondLst>
                                        </p:cTn>
                                        <p:tgtEl>
                                          <p:spTgt spid="42"/>
                                        </p:tgtEl>
                                        <p:attrNameLst>
                                          <p:attrName>style.visibility</p:attrName>
                                        </p:attrNameLst>
                                      </p:cBhvr>
                                      <p:to>
                                        <p:strVal val="visible"/>
                                      </p:to>
                                    </p:set>
                                    <p:animEffect transition="in" filter="fade">
                                      <p:cBhvr>
                                        <p:cTn id="191" dur="500"/>
                                        <p:tgtEl>
                                          <p:spTgt spid="42"/>
                                        </p:tgtEl>
                                      </p:cBhvr>
                                    </p:animEffect>
                                    <p:anim calcmode="lin" valueType="num">
                                      <p:cBhvr>
                                        <p:cTn id="192" dur="500" fill="hold"/>
                                        <p:tgtEl>
                                          <p:spTgt spid="42"/>
                                        </p:tgtEl>
                                        <p:attrNameLst>
                                          <p:attrName>ppt_x</p:attrName>
                                        </p:attrNameLst>
                                      </p:cBhvr>
                                      <p:tavLst>
                                        <p:tav tm="0">
                                          <p:val>
                                            <p:strVal val="#ppt_x"/>
                                          </p:val>
                                        </p:tav>
                                        <p:tav tm="100000">
                                          <p:val>
                                            <p:strVal val="#ppt_x"/>
                                          </p:val>
                                        </p:tav>
                                      </p:tavLst>
                                    </p:anim>
                                    <p:anim calcmode="lin" valueType="num">
                                      <p:cBhvr>
                                        <p:cTn id="193" dur="500" fill="hold"/>
                                        <p:tgtEl>
                                          <p:spTgt spid="42"/>
                                        </p:tgtEl>
                                        <p:attrNameLst>
                                          <p:attrName>ppt_y</p:attrName>
                                        </p:attrNameLst>
                                      </p:cBhvr>
                                      <p:tavLst>
                                        <p:tav tm="0">
                                          <p:val>
                                            <p:strVal val="#ppt_y+.1"/>
                                          </p:val>
                                        </p:tav>
                                        <p:tav tm="100000">
                                          <p:val>
                                            <p:strVal val="#ppt_y"/>
                                          </p:val>
                                        </p:tav>
                                      </p:tavLst>
                                    </p:anim>
                                  </p:childTnLst>
                                </p:cTn>
                              </p:par>
                              <p:par>
                                <p:cTn id="194" presetID="42" presetClass="entr" presetSubtype="0" fill="hold" grpId="0" nodeType="withEffect">
                                  <p:stCondLst>
                                    <p:cond delay="0"/>
                                  </p:stCondLst>
                                  <p:childTnLst>
                                    <p:set>
                                      <p:cBhvr>
                                        <p:cTn id="195" dur="1" fill="hold">
                                          <p:stCondLst>
                                            <p:cond delay="0"/>
                                          </p:stCondLst>
                                        </p:cTn>
                                        <p:tgtEl>
                                          <p:spTgt spid="43"/>
                                        </p:tgtEl>
                                        <p:attrNameLst>
                                          <p:attrName>style.visibility</p:attrName>
                                        </p:attrNameLst>
                                      </p:cBhvr>
                                      <p:to>
                                        <p:strVal val="visible"/>
                                      </p:to>
                                    </p:set>
                                    <p:animEffect transition="in" filter="fade">
                                      <p:cBhvr>
                                        <p:cTn id="196" dur="500"/>
                                        <p:tgtEl>
                                          <p:spTgt spid="43"/>
                                        </p:tgtEl>
                                      </p:cBhvr>
                                    </p:animEffect>
                                    <p:anim calcmode="lin" valueType="num">
                                      <p:cBhvr>
                                        <p:cTn id="197" dur="500" fill="hold"/>
                                        <p:tgtEl>
                                          <p:spTgt spid="43"/>
                                        </p:tgtEl>
                                        <p:attrNameLst>
                                          <p:attrName>ppt_x</p:attrName>
                                        </p:attrNameLst>
                                      </p:cBhvr>
                                      <p:tavLst>
                                        <p:tav tm="0">
                                          <p:val>
                                            <p:strVal val="#ppt_x"/>
                                          </p:val>
                                        </p:tav>
                                        <p:tav tm="100000">
                                          <p:val>
                                            <p:strVal val="#ppt_x"/>
                                          </p:val>
                                        </p:tav>
                                      </p:tavLst>
                                    </p:anim>
                                    <p:anim calcmode="lin" valueType="num">
                                      <p:cBhvr>
                                        <p:cTn id="198" dur="500" fill="hold"/>
                                        <p:tgtEl>
                                          <p:spTgt spid="43"/>
                                        </p:tgtEl>
                                        <p:attrNameLst>
                                          <p:attrName>ppt_y</p:attrName>
                                        </p:attrNameLst>
                                      </p:cBhvr>
                                      <p:tavLst>
                                        <p:tav tm="0">
                                          <p:val>
                                            <p:strVal val="#ppt_y+.1"/>
                                          </p:val>
                                        </p:tav>
                                        <p:tav tm="100000">
                                          <p:val>
                                            <p:strVal val="#ppt_y"/>
                                          </p:val>
                                        </p:tav>
                                      </p:tavLst>
                                    </p:anim>
                                  </p:childTnLst>
                                </p:cTn>
                              </p:par>
                              <p:par>
                                <p:cTn id="199" presetID="42" presetClass="entr" presetSubtype="0" fill="hold" grpId="0" nodeType="withEffect">
                                  <p:stCondLst>
                                    <p:cond delay="0"/>
                                  </p:stCondLst>
                                  <p:childTnLst>
                                    <p:set>
                                      <p:cBhvr>
                                        <p:cTn id="200" dur="1" fill="hold">
                                          <p:stCondLst>
                                            <p:cond delay="0"/>
                                          </p:stCondLst>
                                        </p:cTn>
                                        <p:tgtEl>
                                          <p:spTgt spid="54"/>
                                        </p:tgtEl>
                                        <p:attrNameLst>
                                          <p:attrName>style.visibility</p:attrName>
                                        </p:attrNameLst>
                                      </p:cBhvr>
                                      <p:to>
                                        <p:strVal val="visible"/>
                                      </p:to>
                                    </p:set>
                                    <p:animEffect transition="in" filter="fade">
                                      <p:cBhvr>
                                        <p:cTn id="201" dur="500"/>
                                        <p:tgtEl>
                                          <p:spTgt spid="54"/>
                                        </p:tgtEl>
                                      </p:cBhvr>
                                    </p:animEffect>
                                    <p:anim calcmode="lin" valueType="num">
                                      <p:cBhvr>
                                        <p:cTn id="202" dur="500" fill="hold"/>
                                        <p:tgtEl>
                                          <p:spTgt spid="54"/>
                                        </p:tgtEl>
                                        <p:attrNameLst>
                                          <p:attrName>ppt_x</p:attrName>
                                        </p:attrNameLst>
                                      </p:cBhvr>
                                      <p:tavLst>
                                        <p:tav tm="0">
                                          <p:val>
                                            <p:strVal val="#ppt_x"/>
                                          </p:val>
                                        </p:tav>
                                        <p:tav tm="100000">
                                          <p:val>
                                            <p:strVal val="#ppt_x"/>
                                          </p:val>
                                        </p:tav>
                                      </p:tavLst>
                                    </p:anim>
                                    <p:anim calcmode="lin" valueType="num">
                                      <p:cBhvr>
                                        <p:cTn id="203" dur="500" fill="hold"/>
                                        <p:tgtEl>
                                          <p:spTgt spid="54"/>
                                        </p:tgtEl>
                                        <p:attrNameLst>
                                          <p:attrName>ppt_y</p:attrName>
                                        </p:attrNameLst>
                                      </p:cBhvr>
                                      <p:tavLst>
                                        <p:tav tm="0">
                                          <p:val>
                                            <p:strVal val="#ppt_y+.1"/>
                                          </p:val>
                                        </p:tav>
                                        <p:tav tm="100000">
                                          <p:val>
                                            <p:strVal val="#ppt_y"/>
                                          </p:val>
                                        </p:tav>
                                      </p:tavLst>
                                    </p:anim>
                                  </p:childTnLst>
                                </p:cTn>
                              </p:par>
                              <p:par>
                                <p:cTn id="204" presetID="42" presetClass="entr" presetSubtype="0" fill="hold" grpId="0" nodeType="withEffect">
                                  <p:stCondLst>
                                    <p:cond delay="0"/>
                                  </p:stCondLst>
                                  <p:childTnLst>
                                    <p:set>
                                      <p:cBhvr>
                                        <p:cTn id="205" dur="1" fill="hold">
                                          <p:stCondLst>
                                            <p:cond delay="0"/>
                                          </p:stCondLst>
                                        </p:cTn>
                                        <p:tgtEl>
                                          <p:spTgt spid="55"/>
                                        </p:tgtEl>
                                        <p:attrNameLst>
                                          <p:attrName>style.visibility</p:attrName>
                                        </p:attrNameLst>
                                      </p:cBhvr>
                                      <p:to>
                                        <p:strVal val="visible"/>
                                      </p:to>
                                    </p:set>
                                    <p:animEffect transition="in" filter="fade">
                                      <p:cBhvr>
                                        <p:cTn id="206" dur="500"/>
                                        <p:tgtEl>
                                          <p:spTgt spid="55"/>
                                        </p:tgtEl>
                                      </p:cBhvr>
                                    </p:animEffect>
                                    <p:anim calcmode="lin" valueType="num">
                                      <p:cBhvr>
                                        <p:cTn id="207" dur="500" fill="hold"/>
                                        <p:tgtEl>
                                          <p:spTgt spid="55"/>
                                        </p:tgtEl>
                                        <p:attrNameLst>
                                          <p:attrName>ppt_x</p:attrName>
                                        </p:attrNameLst>
                                      </p:cBhvr>
                                      <p:tavLst>
                                        <p:tav tm="0">
                                          <p:val>
                                            <p:strVal val="#ppt_x"/>
                                          </p:val>
                                        </p:tav>
                                        <p:tav tm="100000">
                                          <p:val>
                                            <p:strVal val="#ppt_x"/>
                                          </p:val>
                                        </p:tav>
                                      </p:tavLst>
                                    </p:anim>
                                    <p:anim calcmode="lin" valueType="num">
                                      <p:cBhvr>
                                        <p:cTn id="208" dur="500" fill="hold"/>
                                        <p:tgtEl>
                                          <p:spTgt spid="55"/>
                                        </p:tgtEl>
                                        <p:attrNameLst>
                                          <p:attrName>ppt_y</p:attrName>
                                        </p:attrNameLst>
                                      </p:cBhvr>
                                      <p:tavLst>
                                        <p:tav tm="0">
                                          <p:val>
                                            <p:strVal val="#ppt_y+.1"/>
                                          </p:val>
                                        </p:tav>
                                        <p:tav tm="100000">
                                          <p:val>
                                            <p:strVal val="#ppt_y"/>
                                          </p:val>
                                        </p:tav>
                                      </p:tavLst>
                                    </p:anim>
                                  </p:childTnLst>
                                </p:cTn>
                              </p:par>
                              <p:par>
                                <p:cTn id="209" presetID="42" presetClass="entr" presetSubtype="0" fill="hold" nodeType="withEffect">
                                  <p:stCondLst>
                                    <p:cond delay="0"/>
                                  </p:stCondLst>
                                  <p:childTnLst>
                                    <p:set>
                                      <p:cBhvr>
                                        <p:cTn id="210" dur="1" fill="hold">
                                          <p:stCondLst>
                                            <p:cond delay="0"/>
                                          </p:stCondLst>
                                        </p:cTn>
                                        <p:tgtEl>
                                          <p:spTgt spid="3"/>
                                        </p:tgtEl>
                                        <p:attrNameLst>
                                          <p:attrName>style.visibility</p:attrName>
                                        </p:attrNameLst>
                                      </p:cBhvr>
                                      <p:to>
                                        <p:strVal val="visible"/>
                                      </p:to>
                                    </p:set>
                                    <p:animEffect transition="in" filter="fade">
                                      <p:cBhvr>
                                        <p:cTn id="211" dur="500"/>
                                        <p:tgtEl>
                                          <p:spTgt spid="3"/>
                                        </p:tgtEl>
                                      </p:cBhvr>
                                    </p:animEffect>
                                    <p:anim calcmode="lin" valueType="num">
                                      <p:cBhvr>
                                        <p:cTn id="212" dur="500" fill="hold"/>
                                        <p:tgtEl>
                                          <p:spTgt spid="3"/>
                                        </p:tgtEl>
                                        <p:attrNameLst>
                                          <p:attrName>ppt_x</p:attrName>
                                        </p:attrNameLst>
                                      </p:cBhvr>
                                      <p:tavLst>
                                        <p:tav tm="0">
                                          <p:val>
                                            <p:strVal val="#ppt_x"/>
                                          </p:val>
                                        </p:tav>
                                        <p:tav tm="100000">
                                          <p:val>
                                            <p:strVal val="#ppt_x"/>
                                          </p:val>
                                        </p:tav>
                                      </p:tavLst>
                                    </p:anim>
                                    <p:anim calcmode="lin" valueType="num">
                                      <p:cBhvr>
                                        <p:cTn id="213" dur="500" fill="hold"/>
                                        <p:tgtEl>
                                          <p:spTgt spid="3"/>
                                        </p:tgtEl>
                                        <p:attrNameLst>
                                          <p:attrName>ppt_y</p:attrName>
                                        </p:attrNameLst>
                                      </p:cBhvr>
                                      <p:tavLst>
                                        <p:tav tm="0">
                                          <p:val>
                                            <p:strVal val="#ppt_y+.1"/>
                                          </p:val>
                                        </p:tav>
                                        <p:tav tm="100000">
                                          <p:val>
                                            <p:strVal val="#ppt_y"/>
                                          </p:val>
                                        </p:tav>
                                      </p:tavLst>
                                    </p:anim>
                                  </p:childTnLst>
                                </p:cTn>
                              </p:par>
                              <p:par>
                                <p:cTn id="214" presetID="42" presetClass="entr" presetSubtype="0" fill="hold" nodeType="withEffect">
                                  <p:stCondLst>
                                    <p:cond delay="0"/>
                                  </p:stCondLst>
                                  <p:childTnLst>
                                    <p:set>
                                      <p:cBhvr>
                                        <p:cTn id="215" dur="1" fill="hold">
                                          <p:stCondLst>
                                            <p:cond delay="0"/>
                                          </p:stCondLst>
                                        </p:cTn>
                                        <p:tgtEl>
                                          <p:spTgt spid="16"/>
                                        </p:tgtEl>
                                        <p:attrNameLst>
                                          <p:attrName>style.visibility</p:attrName>
                                        </p:attrNameLst>
                                      </p:cBhvr>
                                      <p:to>
                                        <p:strVal val="visible"/>
                                      </p:to>
                                    </p:set>
                                    <p:animEffect transition="in" filter="fade">
                                      <p:cBhvr>
                                        <p:cTn id="216" dur="500"/>
                                        <p:tgtEl>
                                          <p:spTgt spid="16"/>
                                        </p:tgtEl>
                                      </p:cBhvr>
                                    </p:animEffect>
                                    <p:anim calcmode="lin" valueType="num">
                                      <p:cBhvr>
                                        <p:cTn id="217" dur="500" fill="hold"/>
                                        <p:tgtEl>
                                          <p:spTgt spid="16"/>
                                        </p:tgtEl>
                                        <p:attrNameLst>
                                          <p:attrName>ppt_x</p:attrName>
                                        </p:attrNameLst>
                                      </p:cBhvr>
                                      <p:tavLst>
                                        <p:tav tm="0">
                                          <p:val>
                                            <p:strVal val="#ppt_x"/>
                                          </p:val>
                                        </p:tav>
                                        <p:tav tm="100000">
                                          <p:val>
                                            <p:strVal val="#ppt_x"/>
                                          </p:val>
                                        </p:tav>
                                      </p:tavLst>
                                    </p:anim>
                                    <p:anim calcmode="lin" valueType="num">
                                      <p:cBhvr>
                                        <p:cTn id="218" dur="500" fill="hold"/>
                                        <p:tgtEl>
                                          <p:spTgt spid="16"/>
                                        </p:tgtEl>
                                        <p:attrNameLst>
                                          <p:attrName>ppt_y</p:attrName>
                                        </p:attrNameLst>
                                      </p:cBhvr>
                                      <p:tavLst>
                                        <p:tav tm="0">
                                          <p:val>
                                            <p:strVal val="#ppt_y+.1"/>
                                          </p:val>
                                        </p:tav>
                                        <p:tav tm="100000">
                                          <p:val>
                                            <p:strVal val="#ppt_y"/>
                                          </p:val>
                                        </p:tav>
                                      </p:tavLst>
                                    </p:anim>
                                  </p:childTnLst>
                                </p:cTn>
                              </p:par>
                            </p:childTnLst>
                          </p:cTn>
                        </p:par>
                        <p:par>
                          <p:cTn id="219" fill="hold">
                            <p:stCondLst>
                              <p:cond delay="500"/>
                            </p:stCondLst>
                            <p:childTnLst>
                              <p:par>
                                <p:cTn id="220" presetID="12" presetClass="entr" presetSubtype="4" fill="hold" grpId="0" nodeType="afterEffect">
                                  <p:stCondLst>
                                    <p:cond delay="0"/>
                                  </p:stCondLst>
                                  <p:childTnLst>
                                    <p:set>
                                      <p:cBhvr>
                                        <p:cTn id="221" dur="1" fill="hold">
                                          <p:stCondLst>
                                            <p:cond delay="0"/>
                                          </p:stCondLst>
                                        </p:cTn>
                                        <p:tgtEl>
                                          <p:spTgt spid="48">
                                            <p:graphicEl>
                                              <a:chart seriesIdx="-3" categoryIdx="-3" bldStep="gridLegend"/>
                                            </p:graphicEl>
                                          </p:spTgt>
                                        </p:tgtEl>
                                        <p:attrNameLst>
                                          <p:attrName>style.visibility</p:attrName>
                                        </p:attrNameLst>
                                      </p:cBhvr>
                                      <p:to>
                                        <p:strVal val="visible"/>
                                      </p:to>
                                    </p:set>
                                    <p:anim calcmode="lin" valueType="num">
                                      <p:cBhvr additive="base">
                                        <p:cTn id="222" dur="250"/>
                                        <p:tgtEl>
                                          <p:spTgt spid="48">
                                            <p:graphicEl>
                                              <a:chart seriesIdx="-3" categoryIdx="-3" bldStep="gridLegend"/>
                                            </p:graphicEl>
                                          </p:spTgt>
                                        </p:tgtEl>
                                        <p:attrNameLst>
                                          <p:attrName>ppt_y</p:attrName>
                                        </p:attrNameLst>
                                      </p:cBhvr>
                                      <p:tavLst>
                                        <p:tav tm="0">
                                          <p:val>
                                            <p:strVal val="#ppt_y+#ppt_h*1.125000"/>
                                          </p:val>
                                        </p:tav>
                                        <p:tav tm="100000">
                                          <p:val>
                                            <p:strVal val="#ppt_y"/>
                                          </p:val>
                                        </p:tav>
                                      </p:tavLst>
                                    </p:anim>
                                    <p:animEffect transition="in" filter="wipe(up)">
                                      <p:cBhvr>
                                        <p:cTn id="223" dur="250"/>
                                        <p:tgtEl>
                                          <p:spTgt spid="48">
                                            <p:graphicEl>
                                              <a:chart seriesIdx="-3" categoryIdx="-3" bldStep="gridLegend"/>
                                            </p:graphicEl>
                                          </p:spTgt>
                                        </p:tgtEl>
                                      </p:cBhvr>
                                    </p:animEffect>
                                  </p:childTnLst>
                                </p:cTn>
                              </p:par>
                            </p:childTnLst>
                          </p:cTn>
                        </p:par>
                        <p:par>
                          <p:cTn id="224" fill="hold">
                            <p:stCondLst>
                              <p:cond delay="750"/>
                            </p:stCondLst>
                            <p:childTnLst>
                              <p:par>
                                <p:cTn id="225" presetID="12" presetClass="entr" presetSubtype="4" fill="hold" grpId="0" nodeType="afterEffect">
                                  <p:stCondLst>
                                    <p:cond delay="0"/>
                                  </p:stCondLst>
                                  <p:childTnLst>
                                    <p:set>
                                      <p:cBhvr>
                                        <p:cTn id="226" dur="1" fill="hold">
                                          <p:stCondLst>
                                            <p:cond delay="0"/>
                                          </p:stCondLst>
                                        </p:cTn>
                                        <p:tgtEl>
                                          <p:spTgt spid="48">
                                            <p:graphicEl>
                                              <a:chart seriesIdx="-4" categoryIdx="0" bldStep="category"/>
                                            </p:graphicEl>
                                          </p:spTgt>
                                        </p:tgtEl>
                                        <p:attrNameLst>
                                          <p:attrName>style.visibility</p:attrName>
                                        </p:attrNameLst>
                                      </p:cBhvr>
                                      <p:to>
                                        <p:strVal val="visible"/>
                                      </p:to>
                                    </p:set>
                                    <p:anim calcmode="lin" valueType="num">
                                      <p:cBhvr additive="base">
                                        <p:cTn id="227" dur="250"/>
                                        <p:tgtEl>
                                          <p:spTgt spid="48">
                                            <p:graphicEl>
                                              <a:chart seriesIdx="-4" categoryIdx="0" bldStep="category"/>
                                            </p:graphicEl>
                                          </p:spTgt>
                                        </p:tgtEl>
                                        <p:attrNameLst>
                                          <p:attrName>ppt_y</p:attrName>
                                        </p:attrNameLst>
                                      </p:cBhvr>
                                      <p:tavLst>
                                        <p:tav tm="0">
                                          <p:val>
                                            <p:strVal val="#ppt_y+#ppt_h*1.125000"/>
                                          </p:val>
                                        </p:tav>
                                        <p:tav tm="100000">
                                          <p:val>
                                            <p:strVal val="#ppt_y"/>
                                          </p:val>
                                        </p:tav>
                                      </p:tavLst>
                                    </p:anim>
                                    <p:animEffect transition="in" filter="wipe(up)">
                                      <p:cBhvr>
                                        <p:cTn id="228" dur="250"/>
                                        <p:tgtEl>
                                          <p:spTgt spid="48">
                                            <p:graphicEl>
                                              <a:chart seriesIdx="-4" categoryIdx="0" bldStep="category"/>
                                            </p:graphicEl>
                                          </p:spTgt>
                                        </p:tgtEl>
                                      </p:cBhvr>
                                    </p:animEffect>
                                  </p:childTnLst>
                                </p:cTn>
                              </p:par>
                            </p:childTnLst>
                          </p:cTn>
                        </p:par>
                        <p:par>
                          <p:cTn id="229" fill="hold">
                            <p:stCondLst>
                              <p:cond delay="1000"/>
                            </p:stCondLst>
                            <p:childTnLst>
                              <p:par>
                                <p:cTn id="230" presetID="12" presetClass="entr" presetSubtype="4" fill="hold" grpId="0" nodeType="afterEffect">
                                  <p:stCondLst>
                                    <p:cond delay="0"/>
                                  </p:stCondLst>
                                  <p:childTnLst>
                                    <p:set>
                                      <p:cBhvr>
                                        <p:cTn id="231" dur="1" fill="hold">
                                          <p:stCondLst>
                                            <p:cond delay="0"/>
                                          </p:stCondLst>
                                        </p:cTn>
                                        <p:tgtEl>
                                          <p:spTgt spid="48">
                                            <p:graphicEl>
                                              <a:chart seriesIdx="-4" categoryIdx="1" bldStep="category"/>
                                            </p:graphicEl>
                                          </p:spTgt>
                                        </p:tgtEl>
                                        <p:attrNameLst>
                                          <p:attrName>style.visibility</p:attrName>
                                        </p:attrNameLst>
                                      </p:cBhvr>
                                      <p:to>
                                        <p:strVal val="visible"/>
                                      </p:to>
                                    </p:set>
                                    <p:anim calcmode="lin" valueType="num">
                                      <p:cBhvr additive="base">
                                        <p:cTn id="232" dur="250"/>
                                        <p:tgtEl>
                                          <p:spTgt spid="48">
                                            <p:graphicEl>
                                              <a:chart seriesIdx="-4" categoryIdx="1" bldStep="category"/>
                                            </p:graphicEl>
                                          </p:spTgt>
                                        </p:tgtEl>
                                        <p:attrNameLst>
                                          <p:attrName>ppt_y</p:attrName>
                                        </p:attrNameLst>
                                      </p:cBhvr>
                                      <p:tavLst>
                                        <p:tav tm="0">
                                          <p:val>
                                            <p:strVal val="#ppt_y+#ppt_h*1.125000"/>
                                          </p:val>
                                        </p:tav>
                                        <p:tav tm="100000">
                                          <p:val>
                                            <p:strVal val="#ppt_y"/>
                                          </p:val>
                                        </p:tav>
                                      </p:tavLst>
                                    </p:anim>
                                    <p:animEffect transition="in" filter="wipe(up)">
                                      <p:cBhvr>
                                        <p:cTn id="233" dur="250"/>
                                        <p:tgtEl>
                                          <p:spTgt spid="48">
                                            <p:graphicEl>
                                              <a:chart seriesIdx="-4" categoryIdx="1" bldStep="category"/>
                                            </p:graphicEl>
                                          </p:spTgt>
                                        </p:tgtEl>
                                      </p:cBhvr>
                                    </p:animEffect>
                                  </p:childTnLst>
                                </p:cTn>
                              </p:par>
                            </p:childTnLst>
                          </p:cTn>
                        </p:par>
                        <p:par>
                          <p:cTn id="234" fill="hold">
                            <p:stCondLst>
                              <p:cond delay="1250"/>
                            </p:stCondLst>
                            <p:childTnLst>
                              <p:par>
                                <p:cTn id="235" presetID="12" presetClass="entr" presetSubtype="4" fill="hold" grpId="0" nodeType="afterEffect">
                                  <p:stCondLst>
                                    <p:cond delay="0"/>
                                  </p:stCondLst>
                                  <p:childTnLst>
                                    <p:set>
                                      <p:cBhvr>
                                        <p:cTn id="236" dur="1" fill="hold">
                                          <p:stCondLst>
                                            <p:cond delay="0"/>
                                          </p:stCondLst>
                                        </p:cTn>
                                        <p:tgtEl>
                                          <p:spTgt spid="48">
                                            <p:graphicEl>
                                              <a:chart seriesIdx="-4" categoryIdx="2" bldStep="category"/>
                                            </p:graphicEl>
                                          </p:spTgt>
                                        </p:tgtEl>
                                        <p:attrNameLst>
                                          <p:attrName>style.visibility</p:attrName>
                                        </p:attrNameLst>
                                      </p:cBhvr>
                                      <p:to>
                                        <p:strVal val="visible"/>
                                      </p:to>
                                    </p:set>
                                    <p:anim calcmode="lin" valueType="num">
                                      <p:cBhvr additive="base">
                                        <p:cTn id="237" dur="250"/>
                                        <p:tgtEl>
                                          <p:spTgt spid="48">
                                            <p:graphicEl>
                                              <a:chart seriesIdx="-4" categoryIdx="2" bldStep="category"/>
                                            </p:graphicEl>
                                          </p:spTgt>
                                        </p:tgtEl>
                                        <p:attrNameLst>
                                          <p:attrName>ppt_y</p:attrName>
                                        </p:attrNameLst>
                                      </p:cBhvr>
                                      <p:tavLst>
                                        <p:tav tm="0">
                                          <p:val>
                                            <p:strVal val="#ppt_y+#ppt_h*1.125000"/>
                                          </p:val>
                                        </p:tav>
                                        <p:tav tm="100000">
                                          <p:val>
                                            <p:strVal val="#ppt_y"/>
                                          </p:val>
                                        </p:tav>
                                      </p:tavLst>
                                    </p:anim>
                                    <p:animEffect transition="in" filter="wipe(up)">
                                      <p:cBhvr>
                                        <p:cTn id="238" dur="250"/>
                                        <p:tgtEl>
                                          <p:spTgt spid="48">
                                            <p:graphicEl>
                                              <a:chart seriesIdx="-4" categoryIdx="2"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2" grpId="0"/>
      <p:bldP spid="13" grpId="0"/>
      <p:bldP spid="14" grpId="0"/>
      <p:bldP spid="15" grpId="0"/>
      <p:bldP spid="17" grpId="0"/>
      <p:bldP spid="18" grpId="0"/>
      <p:bldP spid="20" grpId="0"/>
      <p:bldP spid="21" grpId="0"/>
      <p:bldP spid="23" grpId="0"/>
      <p:bldP spid="24" grpId="0"/>
      <p:bldP spid="25" grpId="0"/>
      <p:bldP spid="26" grpId="0"/>
      <p:bldP spid="28" grpId="0"/>
      <p:bldP spid="29" grpId="0"/>
      <p:bldP spid="31" grpId="0"/>
      <p:bldP spid="32" grpId="0"/>
      <p:bldP spid="33" grpId="0"/>
      <p:bldP spid="39" grpId="0"/>
      <p:bldP spid="40" grpId="0"/>
      <p:bldP spid="41" grpId="0"/>
      <p:bldP spid="42" grpId="0"/>
      <p:bldP spid="43" grpId="0"/>
      <p:bldGraphic spid="46" grpId="0">
        <p:bldSub>
          <a:bldChart bld="category"/>
        </p:bldSub>
      </p:bldGraphic>
      <p:bldGraphic spid="47" grpId="0">
        <p:bldSub>
          <a:bldChart bld="category"/>
        </p:bldSub>
      </p:bldGraphic>
      <p:bldGraphic spid="48" grpId="0">
        <p:bldSub>
          <a:bldChart bld="category"/>
        </p:bldSub>
      </p:bldGraphic>
      <p:bldP spid="50" grpId="0"/>
      <p:bldP spid="51" grpId="0"/>
      <p:bldP spid="52" grpId="0"/>
      <p:bldP spid="53" grpId="0"/>
      <p:bldP spid="54" grpId="0"/>
      <p:bldP spid="5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57 Rectángulo"/>
          <p:cNvSpPr/>
          <p:nvPr/>
        </p:nvSpPr>
        <p:spPr>
          <a:xfrm>
            <a:off x="5680480" y="1201317"/>
            <a:ext cx="2203888"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59" name="58 Rectángulo"/>
          <p:cNvSpPr/>
          <p:nvPr/>
        </p:nvSpPr>
        <p:spPr>
          <a:xfrm>
            <a:off x="2723367" y="1201317"/>
            <a:ext cx="2203888"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60" name="59 Rectángulo"/>
          <p:cNvSpPr/>
          <p:nvPr/>
        </p:nvSpPr>
        <p:spPr>
          <a:xfrm>
            <a:off x="1547664" y="2467845"/>
            <a:ext cx="7596336" cy="461663"/>
          </a:xfrm>
          <a:prstGeom prst="rect">
            <a:avLst/>
          </a:prstGeom>
          <a:solidFill>
            <a:srgbClr val="318BFF">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2" name="1 Título"/>
          <p:cNvSpPr>
            <a:spLocks noGrp="1"/>
          </p:cNvSpPr>
          <p:nvPr>
            <p:ph type="title"/>
          </p:nvPr>
        </p:nvSpPr>
        <p:spPr>
          <a:xfrm>
            <a:off x="1835696" y="193204"/>
            <a:ext cx="7056784" cy="952500"/>
          </a:xfrm>
        </p:spPr>
        <p:txBody>
          <a:bodyPr/>
          <a:lstStyle/>
          <a:p>
            <a:r>
              <a:rPr lang="es-SV" dirty="0" smtClean="0"/>
              <a:t>Desembolso en apoyo a sectores estratégicos</a:t>
            </a:r>
            <a:br>
              <a:rPr lang="es-SV" dirty="0" smtClean="0"/>
            </a:br>
            <a:r>
              <a:rPr lang="es-SV" sz="2000" dirty="0">
                <a:solidFill>
                  <a:srgbClr val="318BFF"/>
                </a:solidFill>
              </a:rPr>
              <a:t>Del 1 de junio de 2014 al 31 de mayo de 2017</a:t>
            </a:r>
            <a:endParaRPr lang="es-SV" dirty="0"/>
          </a:p>
        </p:txBody>
      </p:sp>
      <p:pic>
        <p:nvPicPr>
          <p:cNvPr id="12" name="11 Imagen"/>
          <p:cNvPicPr>
            <a:picLocks noChangeAspect="1"/>
          </p:cNvPicPr>
          <p:nvPr/>
        </p:nvPicPr>
        <p:blipFill rotWithShape="1">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l="22692" r="22054" b="17867"/>
          <a:stretch/>
        </p:blipFill>
        <p:spPr>
          <a:xfrm>
            <a:off x="3462038" y="1273324"/>
            <a:ext cx="726545" cy="1080000"/>
          </a:xfrm>
          <a:prstGeom prst="rect">
            <a:avLst/>
          </a:prstGeom>
        </p:spPr>
      </p:pic>
      <p:sp>
        <p:nvSpPr>
          <p:cNvPr id="15" name="14 CuadroTexto"/>
          <p:cNvSpPr txBox="1"/>
          <p:nvPr/>
        </p:nvSpPr>
        <p:spPr>
          <a:xfrm>
            <a:off x="2771800" y="2497460"/>
            <a:ext cx="2080313" cy="430887"/>
          </a:xfrm>
          <a:prstGeom prst="rect">
            <a:avLst/>
          </a:prstGeom>
          <a:noFill/>
        </p:spPr>
        <p:txBody>
          <a:bodyPr wrap="square" rtlCol="0">
            <a:spAutoFit/>
          </a:bodyPr>
          <a:lstStyle/>
          <a:p>
            <a:pPr algn="ctr"/>
            <a:r>
              <a:rPr lang="es-SV" sz="2100" dirty="0" smtClean="0">
                <a:solidFill>
                  <a:srgbClr val="000000"/>
                </a:solidFill>
                <a:latin typeface="Impact" panose="020B0806030902050204" pitchFamily="34" charset="0"/>
              </a:rPr>
              <a:t>Pensionados</a:t>
            </a:r>
            <a:endParaRPr lang="es-SV" sz="2100" dirty="0">
              <a:solidFill>
                <a:srgbClr val="000000"/>
              </a:solidFill>
              <a:latin typeface="Impact" panose="020B0806030902050204" pitchFamily="34" charset="0"/>
            </a:endParaRPr>
          </a:p>
        </p:txBody>
      </p:sp>
      <p:sp>
        <p:nvSpPr>
          <p:cNvPr id="23" name="22 CuadroTexto"/>
          <p:cNvSpPr txBox="1"/>
          <p:nvPr/>
        </p:nvSpPr>
        <p:spPr>
          <a:xfrm>
            <a:off x="2971261" y="3689658"/>
            <a:ext cx="1656184" cy="400110"/>
          </a:xfrm>
          <a:prstGeom prst="rect">
            <a:avLst/>
          </a:prstGeom>
          <a:noFill/>
        </p:spPr>
        <p:txBody>
          <a:bodyPr wrap="square" rtlCol="0">
            <a:spAutoFit/>
          </a:bodyPr>
          <a:lstStyle/>
          <a:p>
            <a:pPr algn="ctr"/>
            <a:r>
              <a:rPr lang="es-SV" sz="2000" dirty="0" smtClean="0">
                <a:latin typeface="Impact" panose="020B0806030902050204" pitchFamily="34" charset="0"/>
              </a:rPr>
              <a:t>201</a:t>
            </a:r>
            <a:endParaRPr lang="es-SV" sz="2000" dirty="0">
              <a:latin typeface="Impact" panose="020B0806030902050204" pitchFamily="34" charset="0"/>
            </a:endParaRPr>
          </a:p>
        </p:txBody>
      </p:sp>
      <p:sp>
        <p:nvSpPr>
          <p:cNvPr id="24" name="23 CuadroTexto"/>
          <p:cNvSpPr txBox="1"/>
          <p:nvPr/>
        </p:nvSpPr>
        <p:spPr>
          <a:xfrm>
            <a:off x="2971261" y="4319146"/>
            <a:ext cx="1656184" cy="400110"/>
          </a:xfrm>
          <a:prstGeom prst="rect">
            <a:avLst/>
          </a:prstGeom>
          <a:noFill/>
        </p:spPr>
        <p:txBody>
          <a:bodyPr wrap="square" rtlCol="0">
            <a:spAutoFit/>
          </a:bodyPr>
          <a:lstStyle/>
          <a:p>
            <a:pPr algn="ctr"/>
            <a:r>
              <a:rPr lang="es-SV" sz="2000" dirty="0" smtClean="0">
                <a:latin typeface="Impact" panose="020B0806030902050204" pitchFamily="34" charset="0"/>
              </a:rPr>
              <a:t>$567.2</a:t>
            </a:r>
            <a:endParaRPr lang="es-SV" sz="2000" dirty="0">
              <a:latin typeface="Impact" panose="020B0806030902050204" pitchFamily="34" charset="0"/>
            </a:endParaRPr>
          </a:p>
        </p:txBody>
      </p:sp>
      <p:sp>
        <p:nvSpPr>
          <p:cNvPr id="31" name="30 CuadroTexto"/>
          <p:cNvSpPr txBox="1"/>
          <p:nvPr/>
        </p:nvSpPr>
        <p:spPr>
          <a:xfrm>
            <a:off x="2971261" y="3996417"/>
            <a:ext cx="1656184" cy="276999"/>
          </a:xfrm>
          <a:prstGeom prst="rect">
            <a:avLst/>
          </a:prstGeom>
          <a:noFill/>
        </p:spPr>
        <p:txBody>
          <a:bodyPr wrap="square" rtlCol="0">
            <a:spAutoFit/>
          </a:bodyPr>
          <a:lstStyle/>
          <a:p>
            <a:pPr algn="ctr"/>
            <a:r>
              <a:rPr lang="es-SV" sz="1200" dirty="0" smtClean="0">
                <a:solidFill>
                  <a:schemeClr val="tx2"/>
                </a:solidFill>
                <a:latin typeface="Impact" panose="020B0806030902050204" pitchFamily="34" charset="0"/>
              </a:rPr>
              <a:t>Préstamos</a:t>
            </a:r>
            <a:endParaRPr lang="es-SV" sz="1200" dirty="0">
              <a:solidFill>
                <a:schemeClr val="tx2"/>
              </a:solidFill>
              <a:latin typeface="Impact" panose="020B0806030902050204" pitchFamily="34" charset="0"/>
            </a:endParaRPr>
          </a:p>
        </p:txBody>
      </p:sp>
      <p:sp>
        <p:nvSpPr>
          <p:cNvPr id="32" name="31 CuadroTexto"/>
          <p:cNvSpPr txBox="1"/>
          <p:nvPr/>
        </p:nvSpPr>
        <p:spPr>
          <a:xfrm>
            <a:off x="2971261" y="4596725"/>
            <a:ext cx="1656184" cy="276999"/>
          </a:xfrm>
          <a:prstGeom prst="rect">
            <a:avLst/>
          </a:prstGeom>
          <a:noFill/>
        </p:spPr>
        <p:txBody>
          <a:bodyPr wrap="square" rtlCol="0">
            <a:spAutoFit/>
          </a:bodyPr>
          <a:lstStyle/>
          <a:p>
            <a:pPr algn="ctr"/>
            <a:r>
              <a:rPr lang="es-SV" sz="1200" dirty="0" smtClean="0">
                <a:solidFill>
                  <a:schemeClr val="tx2"/>
                </a:solidFill>
                <a:latin typeface="Impact" panose="020B0806030902050204" pitchFamily="34" charset="0"/>
              </a:rPr>
              <a:t>Miles</a:t>
            </a:r>
            <a:endParaRPr lang="es-SV" sz="1200" dirty="0">
              <a:solidFill>
                <a:schemeClr val="tx2"/>
              </a:solidFill>
              <a:latin typeface="Impact" panose="020B0806030902050204" pitchFamily="34" charset="0"/>
            </a:endParaRPr>
          </a:p>
        </p:txBody>
      </p:sp>
      <p:sp>
        <p:nvSpPr>
          <p:cNvPr id="34" name="33 CuadroTexto"/>
          <p:cNvSpPr txBox="1"/>
          <p:nvPr/>
        </p:nvSpPr>
        <p:spPr>
          <a:xfrm>
            <a:off x="5944112" y="2457390"/>
            <a:ext cx="1656184" cy="461665"/>
          </a:xfrm>
          <a:prstGeom prst="rect">
            <a:avLst/>
          </a:prstGeom>
          <a:noFill/>
        </p:spPr>
        <p:txBody>
          <a:bodyPr wrap="square" rtlCol="0">
            <a:spAutoFit/>
          </a:bodyPr>
          <a:lstStyle/>
          <a:p>
            <a:pPr algn="ctr"/>
            <a:r>
              <a:rPr lang="es-SV" sz="2400" dirty="0" smtClean="0">
                <a:solidFill>
                  <a:srgbClr val="000000"/>
                </a:solidFill>
                <a:latin typeface="Impact" panose="020B0806030902050204" pitchFamily="34" charset="0"/>
              </a:rPr>
              <a:t>FOPROLYD</a:t>
            </a:r>
            <a:endParaRPr lang="es-SV" sz="2400" dirty="0">
              <a:solidFill>
                <a:srgbClr val="000000"/>
              </a:solidFill>
              <a:latin typeface="Impact" panose="020B0806030902050204" pitchFamily="34" charset="0"/>
            </a:endParaRPr>
          </a:p>
        </p:txBody>
      </p:sp>
      <p:sp>
        <p:nvSpPr>
          <p:cNvPr id="35" name="34 CuadroTexto"/>
          <p:cNvSpPr txBox="1"/>
          <p:nvPr/>
        </p:nvSpPr>
        <p:spPr>
          <a:xfrm>
            <a:off x="5944112" y="3721596"/>
            <a:ext cx="1656184" cy="400110"/>
          </a:xfrm>
          <a:prstGeom prst="rect">
            <a:avLst/>
          </a:prstGeom>
          <a:noFill/>
        </p:spPr>
        <p:txBody>
          <a:bodyPr wrap="square" rtlCol="0">
            <a:spAutoFit/>
          </a:bodyPr>
          <a:lstStyle/>
          <a:p>
            <a:pPr algn="ctr"/>
            <a:r>
              <a:rPr lang="es-SV" sz="2000" dirty="0" smtClean="0">
                <a:latin typeface="Impact" panose="020B0806030902050204" pitchFamily="34" charset="0"/>
              </a:rPr>
              <a:t>3,686</a:t>
            </a:r>
            <a:endParaRPr lang="es-SV" sz="2000" dirty="0">
              <a:latin typeface="Impact" panose="020B0806030902050204" pitchFamily="34" charset="0"/>
            </a:endParaRPr>
          </a:p>
        </p:txBody>
      </p:sp>
      <p:sp>
        <p:nvSpPr>
          <p:cNvPr id="36" name="35 CuadroTexto"/>
          <p:cNvSpPr txBox="1"/>
          <p:nvPr/>
        </p:nvSpPr>
        <p:spPr>
          <a:xfrm>
            <a:off x="5944112" y="4043744"/>
            <a:ext cx="1656184" cy="253916"/>
          </a:xfrm>
          <a:prstGeom prst="rect">
            <a:avLst/>
          </a:prstGeom>
          <a:noFill/>
        </p:spPr>
        <p:txBody>
          <a:bodyPr wrap="square" rtlCol="0">
            <a:spAutoFit/>
          </a:bodyPr>
          <a:lstStyle/>
          <a:p>
            <a:pPr algn="ctr"/>
            <a:r>
              <a:rPr lang="es-SV" sz="1050" dirty="0" smtClean="0">
                <a:solidFill>
                  <a:schemeClr val="tx2"/>
                </a:solidFill>
                <a:latin typeface="Impact" panose="020B0806030902050204" pitchFamily="34" charset="0"/>
              </a:rPr>
              <a:t>Préstamos</a:t>
            </a:r>
            <a:endParaRPr lang="es-SV" sz="1050" dirty="0">
              <a:solidFill>
                <a:schemeClr val="tx2"/>
              </a:solidFill>
              <a:latin typeface="Impact" panose="020B0806030902050204" pitchFamily="34" charset="0"/>
            </a:endParaRPr>
          </a:p>
        </p:txBody>
      </p:sp>
      <p:sp>
        <p:nvSpPr>
          <p:cNvPr id="37" name="36 CuadroTexto"/>
          <p:cNvSpPr txBox="1"/>
          <p:nvPr/>
        </p:nvSpPr>
        <p:spPr>
          <a:xfrm>
            <a:off x="5940152" y="4378579"/>
            <a:ext cx="1656184" cy="400110"/>
          </a:xfrm>
          <a:prstGeom prst="rect">
            <a:avLst/>
          </a:prstGeom>
          <a:noFill/>
        </p:spPr>
        <p:txBody>
          <a:bodyPr wrap="square" rtlCol="0">
            <a:spAutoFit/>
          </a:bodyPr>
          <a:lstStyle/>
          <a:p>
            <a:pPr algn="ctr"/>
            <a:r>
              <a:rPr lang="es-SV" sz="2000" dirty="0" smtClean="0">
                <a:latin typeface="Impact" panose="020B0806030902050204" pitchFamily="34" charset="0"/>
              </a:rPr>
              <a:t>$15.2</a:t>
            </a:r>
            <a:endParaRPr lang="es-SV" sz="2000" dirty="0">
              <a:latin typeface="Impact" panose="020B0806030902050204" pitchFamily="34" charset="0"/>
            </a:endParaRPr>
          </a:p>
        </p:txBody>
      </p:sp>
      <p:sp>
        <p:nvSpPr>
          <p:cNvPr id="38" name="37 CuadroTexto"/>
          <p:cNvSpPr txBox="1"/>
          <p:nvPr/>
        </p:nvSpPr>
        <p:spPr>
          <a:xfrm>
            <a:off x="5940152" y="4668733"/>
            <a:ext cx="1656184" cy="276999"/>
          </a:xfrm>
          <a:prstGeom prst="rect">
            <a:avLst/>
          </a:prstGeom>
          <a:noFill/>
        </p:spPr>
        <p:txBody>
          <a:bodyPr wrap="square" rtlCol="0">
            <a:spAutoFit/>
          </a:bodyPr>
          <a:lstStyle/>
          <a:p>
            <a:pPr algn="ctr"/>
            <a:r>
              <a:rPr lang="es-SV" sz="1200" dirty="0" smtClean="0">
                <a:solidFill>
                  <a:schemeClr val="tx2"/>
                </a:solidFill>
                <a:latin typeface="Impact" panose="020B0806030902050204" pitchFamily="34" charset="0"/>
              </a:rPr>
              <a:t>Millones</a:t>
            </a:r>
            <a:endParaRPr lang="es-SV" sz="1200" dirty="0">
              <a:solidFill>
                <a:schemeClr val="tx2"/>
              </a:solidFill>
              <a:latin typeface="Impact" panose="020B0806030902050204" pitchFamily="34" charset="0"/>
            </a:endParaRPr>
          </a:p>
        </p:txBody>
      </p:sp>
      <p:graphicFrame>
        <p:nvGraphicFramePr>
          <p:cNvPr id="48" name="47 Gráfico"/>
          <p:cNvGraphicFramePr/>
          <p:nvPr>
            <p:extLst>
              <p:ext uri="{D42A27DB-BD31-4B8C-83A1-F6EECF244321}">
                <p14:modId xmlns:p14="http://schemas.microsoft.com/office/powerpoint/2010/main" val="1539377706"/>
              </p:ext>
            </p:extLst>
          </p:nvPr>
        </p:nvGraphicFramePr>
        <p:xfrm>
          <a:off x="2711589" y="2952533"/>
          <a:ext cx="2215666" cy="73712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9" name="48 Gráfico"/>
          <p:cNvGraphicFramePr/>
          <p:nvPr>
            <p:extLst>
              <p:ext uri="{D42A27DB-BD31-4B8C-83A1-F6EECF244321}">
                <p14:modId xmlns:p14="http://schemas.microsoft.com/office/powerpoint/2010/main" val="3750575575"/>
              </p:ext>
            </p:extLst>
          </p:nvPr>
        </p:nvGraphicFramePr>
        <p:xfrm>
          <a:off x="5680480" y="2984471"/>
          <a:ext cx="2215666" cy="737126"/>
        </p:xfrm>
        <a:graphic>
          <a:graphicData uri="http://schemas.openxmlformats.org/drawingml/2006/chart">
            <c:chart xmlns:c="http://schemas.openxmlformats.org/drawingml/2006/chart" xmlns:r="http://schemas.openxmlformats.org/officeDocument/2006/relationships" r:id="rId4"/>
          </a:graphicData>
        </a:graphic>
      </p:graphicFrame>
      <p:sp>
        <p:nvSpPr>
          <p:cNvPr id="54" name="53 CuadroTexto"/>
          <p:cNvSpPr txBox="1"/>
          <p:nvPr/>
        </p:nvSpPr>
        <p:spPr>
          <a:xfrm>
            <a:off x="2971261" y="4925987"/>
            <a:ext cx="1656184" cy="369332"/>
          </a:xfrm>
          <a:prstGeom prst="rect">
            <a:avLst/>
          </a:prstGeom>
          <a:noFill/>
        </p:spPr>
        <p:txBody>
          <a:bodyPr wrap="square" rtlCol="0">
            <a:spAutoFit/>
          </a:bodyPr>
          <a:lstStyle/>
          <a:p>
            <a:pPr algn="ctr"/>
            <a:r>
              <a:rPr lang="es-SV" dirty="0" smtClean="0">
                <a:latin typeface="Impact" panose="020B0806030902050204" pitchFamily="34" charset="0"/>
              </a:rPr>
              <a:t>$2,821.9</a:t>
            </a:r>
            <a:endParaRPr lang="es-SV" dirty="0">
              <a:latin typeface="Impact" panose="020B0806030902050204" pitchFamily="34" charset="0"/>
            </a:endParaRPr>
          </a:p>
        </p:txBody>
      </p:sp>
      <p:sp>
        <p:nvSpPr>
          <p:cNvPr id="55" name="54 CuadroTexto"/>
          <p:cNvSpPr txBox="1"/>
          <p:nvPr/>
        </p:nvSpPr>
        <p:spPr>
          <a:xfrm>
            <a:off x="2971261" y="5142011"/>
            <a:ext cx="1656184" cy="307777"/>
          </a:xfrm>
          <a:prstGeom prst="rect">
            <a:avLst/>
          </a:prstGeom>
          <a:noFill/>
        </p:spPr>
        <p:txBody>
          <a:bodyPr wrap="square" rtlCol="0">
            <a:spAutoFit/>
          </a:bodyPr>
          <a:lstStyle/>
          <a:p>
            <a:pPr algn="ctr"/>
            <a:r>
              <a:rPr lang="es-SV" sz="1400" dirty="0" smtClean="0">
                <a:solidFill>
                  <a:schemeClr val="tx2"/>
                </a:solidFill>
                <a:latin typeface="Impact" panose="020B0806030902050204" pitchFamily="34" charset="0"/>
              </a:rPr>
              <a:t>Monto promedio</a:t>
            </a:r>
          </a:p>
        </p:txBody>
      </p:sp>
      <p:sp>
        <p:nvSpPr>
          <p:cNvPr id="56" name="55 CuadroTexto"/>
          <p:cNvSpPr txBox="1"/>
          <p:nvPr/>
        </p:nvSpPr>
        <p:spPr>
          <a:xfrm>
            <a:off x="5944112" y="4925987"/>
            <a:ext cx="1656184" cy="369332"/>
          </a:xfrm>
          <a:prstGeom prst="rect">
            <a:avLst/>
          </a:prstGeom>
          <a:noFill/>
        </p:spPr>
        <p:txBody>
          <a:bodyPr wrap="square" rtlCol="0">
            <a:spAutoFit/>
          </a:bodyPr>
          <a:lstStyle/>
          <a:p>
            <a:pPr algn="ctr"/>
            <a:r>
              <a:rPr lang="es-SV" dirty="0" smtClean="0">
                <a:latin typeface="Impact" panose="020B0806030902050204" pitchFamily="34" charset="0"/>
              </a:rPr>
              <a:t>$4,111.17</a:t>
            </a:r>
            <a:endParaRPr lang="es-SV" dirty="0">
              <a:latin typeface="Impact" panose="020B0806030902050204" pitchFamily="34" charset="0"/>
            </a:endParaRPr>
          </a:p>
        </p:txBody>
      </p:sp>
      <p:sp>
        <p:nvSpPr>
          <p:cNvPr id="57" name="56 CuadroTexto"/>
          <p:cNvSpPr txBox="1"/>
          <p:nvPr/>
        </p:nvSpPr>
        <p:spPr>
          <a:xfrm>
            <a:off x="5944112" y="5142011"/>
            <a:ext cx="1656184" cy="307777"/>
          </a:xfrm>
          <a:prstGeom prst="rect">
            <a:avLst/>
          </a:prstGeom>
          <a:noFill/>
        </p:spPr>
        <p:txBody>
          <a:bodyPr wrap="square" rtlCol="0">
            <a:spAutoFit/>
          </a:bodyPr>
          <a:lstStyle/>
          <a:p>
            <a:pPr algn="ctr"/>
            <a:r>
              <a:rPr lang="es-SV" sz="1400" dirty="0" smtClean="0">
                <a:solidFill>
                  <a:schemeClr val="tx2"/>
                </a:solidFill>
                <a:latin typeface="Impact" panose="020B0806030902050204" pitchFamily="34" charset="0"/>
              </a:rPr>
              <a:t>Monto promedio</a:t>
            </a:r>
          </a:p>
        </p:txBody>
      </p:sp>
      <p:pic>
        <p:nvPicPr>
          <p:cNvPr id="9" name="8 Imagen"/>
          <p:cNvPicPr>
            <a:picLocks noChangeAspect="1"/>
          </p:cNvPicPr>
          <p:nvPr/>
        </p:nvPicPr>
        <p:blipFill rotWithShape="1">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l="13221" r="13429" b="13817"/>
          <a:stretch/>
        </p:blipFill>
        <p:spPr>
          <a:xfrm>
            <a:off x="6322832" y="1273324"/>
            <a:ext cx="919183" cy="1080000"/>
          </a:xfrm>
          <a:prstGeom prst="rect">
            <a:avLst/>
          </a:prstGeom>
        </p:spPr>
      </p:pic>
    </p:spTree>
    <p:extLst>
      <p:ext uri="{BB962C8B-B14F-4D97-AF65-F5344CB8AC3E}">
        <p14:creationId xmlns:p14="http://schemas.microsoft.com/office/powerpoint/2010/main" val="788578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500" fill="hold"/>
                                        <p:tgtEl>
                                          <p:spTgt spid="60"/>
                                        </p:tgtEl>
                                        <p:attrNameLst>
                                          <p:attrName>ppt_x</p:attrName>
                                        </p:attrNameLst>
                                      </p:cBhvr>
                                      <p:tavLst>
                                        <p:tav tm="0">
                                          <p:val>
                                            <p:strVal val="1+#ppt_w/2"/>
                                          </p:val>
                                        </p:tav>
                                        <p:tav tm="100000">
                                          <p:val>
                                            <p:strVal val="#ppt_x"/>
                                          </p:val>
                                        </p:tav>
                                      </p:tavLst>
                                    </p:anim>
                                    <p:anim calcmode="lin" valueType="num">
                                      <p:cBhvr additive="base">
                                        <p:cTn id="12" dur="500" fill="hold"/>
                                        <p:tgtEl>
                                          <p:spTgt spid="60"/>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additive="base">
                                        <p:cTn id="15" dur="500" fill="hold"/>
                                        <p:tgtEl>
                                          <p:spTgt spid="59"/>
                                        </p:tgtEl>
                                        <p:attrNameLst>
                                          <p:attrName>ppt_x</p:attrName>
                                        </p:attrNameLst>
                                      </p:cBhvr>
                                      <p:tavLst>
                                        <p:tav tm="0">
                                          <p:val>
                                            <p:strVal val="#ppt_x"/>
                                          </p:val>
                                        </p:tav>
                                        <p:tav tm="100000">
                                          <p:val>
                                            <p:strVal val="#ppt_x"/>
                                          </p:val>
                                        </p:tav>
                                      </p:tavLst>
                                    </p:anim>
                                    <p:anim calcmode="lin" valueType="num">
                                      <p:cBhvr additive="base">
                                        <p:cTn id="16" dur="500" fill="hold"/>
                                        <p:tgtEl>
                                          <p:spTgt spid="5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anim calcmode="lin" valueType="num">
                                      <p:cBhvr additive="base">
                                        <p:cTn id="19" dur="500" fill="hold"/>
                                        <p:tgtEl>
                                          <p:spTgt spid="58"/>
                                        </p:tgtEl>
                                        <p:attrNameLst>
                                          <p:attrName>ppt_x</p:attrName>
                                        </p:attrNameLst>
                                      </p:cBhvr>
                                      <p:tavLst>
                                        <p:tav tm="0">
                                          <p:val>
                                            <p:strVal val="#ppt_x"/>
                                          </p:val>
                                        </p:tav>
                                        <p:tav tm="100000">
                                          <p:val>
                                            <p:strVal val="#ppt_x"/>
                                          </p:val>
                                        </p:tav>
                                      </p:tavLst>
                                    </p:anim>
                                    <p:anim calcmode="lin" valueType="num">
                                      <p:cBhvr additive="base">
                                        <p:cTn id="20" dur="500" fill="hold"/>
                                        <p:tgtEl>
                                          <p:spTgt spid="58"/>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anim calcmode="lin" valueType="num">
                                      <p:cBhvr>
                                        <p:cTn id="29" dur="500" fill="hold"/>
                                        <p:tgtEl>
                                          <p:spTgt spid="15"/>
                                        </p:tgtEl>
                                        <p:attrNameLst>
                                          <p:attrName>ppt_x</p:attrName>
                                        </p:attrNameLst>
                                      </p:cBhvr>
                                      <p:tavLst>
                                        <p:tav tm="0">
                                          <p:val>
                                            <p:strVal val="#ppt_x"/>
                                          </p:val>
                                        </p:tav>
                                        <p:tav tm="100000">
                                          <p:val>
                                            <p:strVal val="#ppt_x"/>
                                          </p:val>
                                        </p:tav>
                                      </p:tavLst>
                                    </p:anim>
                                    <p:anim calcmode="lin" valueType="num">
                                      <p:cBhvr>
                                        <p:cTn id="30" dur="500" fill="hold"/>
                                        <p:tgtEl>
                                          <p:spTgt spid="15"/>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anim calcmode="lin" valueType="num">
                                      <p:cBhvr>
                                        <p:cTn id="34" dur="500" fill="hold"/>
                                        <p:tgtEl>
                                          <p:spTgt spid="23"/>
                                        </p:tgtEl>
                                        <p:attrNameLst>
                                          <p:attrName>ppt_x</p:attrName>
                                        </p:attrNameLst>
                                      </p:cBhvr>
                                      <p:tavLst>
                                        <p:tav tm="0">
                                          <p:val>
                                            <p:strVal val="#ppt_x"/>
                                          </p:val>
                                        </p:tav>
                                        <p:tav tm="100000">
                                          <p:val>
                                            <p:strVal val="#ppt_x"/>
                                          </p:val>
                                        </p:tav>
                                      </p:tavLst>
                                    </p:anim>
                                    <p:anim calcmode="lin" valueType="num">
                                      <p:cBhvr>
                                        <p:cTn id="35" dur="500" fill="hold"/>
                                        <p:tgtEl>
                                          <p:spTgt spid="23"/>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anim calcmode="lin" valueType="num">
                                      <p:cBhvr>
                                        <p:cTn id="39" dur="500" fill="hold"/>
                                        <p:tgtEl>
                                          <p:spTgt spid="24"/>
                                        </p:tgtEl>
                                        <p:attrNameLst>
                                          <p:attrName>ppt_x</p:attrName>
                                        </p:attrNameLst>
                                      </p:cBhvr>
                                      <p:tavLst>
                                        <p:tav tm="0">
                                          <p:val>
                                            <p:strVal val="#ppt_x"/>
                                          </p:val>
                                        </p:tav>
                                        <p:tav tm="100000">
                                          <p:val>
                                            <p:strVal val="#ppt_x"/>
                                          </p:val>
                                        </p:tav>
                                      </p:tavLst>
                                    </p:anim>
                                    <p:anim calcmode="lin" valueType="num">
                                      <p:cBhvr>
                                        <p:cTn id="40" dur="500" fill="hold"/>
                                        <p:tgtEl>
                                          <p:spTgt spid="24"/>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anim calcmode="lin" valueType="num">
                                      <p:cBhvr>
                                        <p:cTn id="44" dur="500" fill="hold"/>
                                        <p:tgtEl>
                                          <p:spTgt spid="31"/>
                                        </p:tgtEl>
                                        <p:attrNameLst>
                                          <p:attrName>ppt_x</p:attrName>
                                        </p:attrNameLst>
                                      </p:cBhvr>
                                      <p:tavLst>
                                        <p:tav tm="0">
                                          <p:val>
                                            <p:strVal val="#ppt_x"/>
                                          </p:val>
                                        </p:tav>
                                        <p:tav tm="100000">
                                          <p:val>
                                            <p:strVal val="#ppt_x"/>
                                          </p:val>
                                        </p:tav>
                                      </p:tavLst>
                                    </p:anim>
                                    <p:anim calcmode="lin" valueType="num">
                                      <p:cBhvr>
                                        <p:cTn id="45" dur="500" fill="hold"/>
                                        <p:tgtEl>
                                          <p:spTgt spid="3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500"/>
                                        <p:tgtEl>
                                          <p:spTgt spid="32"/>
                                        </p:tgtEl>
                                      </p:cBhvr>
                                    </p:animEffect>
                                    <p:anim calcmode="lin" valueType="num">
                                      <p:cBhvr>
                                        <p:cTn id="49" dur="500" fill="hold"/>
                                        <p:tgtEl>
                                          <p:spTgt spid="32"/>
                                        </p:tgtEl>
                                        <p:attrNameLst>
                                          <p:attrName>ppt_x</p:attrName>
                                        </p:attrNameLst>
                                      </p:cBhvr>
                                      <p:tavLst>
                                        <p:tav tm="0">
                                          <p:val>
                                            <p:strVal val="#ppt_x"/>
                                          </p:val>
                                        </p:tav>
                                        <p:tav tm="100000">
                                          <p:val>
                                            <p:strVal val="#ppt_x"/>
                                          </p:val>
                                        </p:tav>
                                      </p:tavLst>
                                    </p:anim>
                                    <p:anim calcmode="lin" valueType="num">
                                      <p:cBhvr>
                                        <p:cTn id="50" dur="500" fill="hold"/>
                                        <p:tgtEl>
                                          <p:spTgt spid="3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54"/>
                                        </p:tgtEl>
                                        <p:attrNameLst>
                                          <p:attrName>style.visibility</p:attrName>
                                        </p:attrNameLst>
                                      </p:cBhvr>
                                      <p:to>
                                        <p:strVal val="visible"/>
                                      </p:to>
                                    </p:set>
                                    <p:animEffect transition="in" filter="fade">
                                      <p:cBhvr>
                                        <p:cTn id="53" dur="500"/>
                                        <p:tgtEl>
                                          <p:spTgt spid="54"/>
                                        </p:tgtEl>
                                      </p:cBhvr>
                                    </p:animEffect>
                                    <p:anim calcmode="lin" valueType="num">
                                      <p:cBhvr>
                                        <p:cTn id="54" dur="500" fill="hold"/>
                                        <p:tgtEl>
                                          <p:spTgt spid="54"/>
                                        </p:tgtEl>
                                        <p:attrNameLst>
                                          <p:attrName>ppt_x</p:attrName>
                                        </p:attrNameLst>
                                      </p:cBhvr>
                                      <p:tavLst>
                                        <p:tav tm="0">
                                          <p:val>
                                            <p:strVal val="#ppt_x"/>
                                          </p:val>
                                        </p:tav>
                                        <p:tav tm="100000">
                                          <p:val>
                                            <p:strVal val="#ppt_x"/>
                                          </p:val>
                                        </p:tav>
                                      </p:tavLst>
                                    </p:anim>
                                    <p:anim calcmode="lin" valueType="num">
                                      <p:cBhvr>
                                        <p:cTn id="55" dur="500" fill="hold"/>
                                        <p:tgtEl>
                                          <p:spTgt spid="54"/>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55"/>
                                        </p:tgtEl>
                                        <p:attrNameLst>
                                          <p:attrName>style.visibility</p:attrName>
                                        </p:attrNameLst>
                                      </p:cBhvr>
                                      <p:to>
                                        <p:strVal val="visible"/>
                                      </p:to>
                                    </p:set>
                                    <p:animEffect transition="in" filter="fade">
                                      <p:cBhvr>
                                        <p:cTn id="58" dur="500"/>
                                        <p:tgtEl>
                                          <p:spTgt spid="55"/>
                                        </p:tgtEl>
                                      </p:cBhvr>
                                    </p:animEffect>
                                    <p:anim calcmode="lin" valueType="num">
                                      <p:cBhvr>
                                        <p:cTn id="59" dur="500" fill="hold"/>
                                        <p:tgtEl>
                                          <p:spTgt spid="55"/>
                                        </p:tgtEl>
                                        <p:attrNameLst>
                                          <p:attrName>ppt_x</p:attrName>
                                        </p:attrNameLst>
                                      </p:cBhvr>
                                      <p:tavLst>
                                        <p:tav tm="0">
                                          <p:val>
                                            <p:strVal val="#ppt_x"/>
                                          </p:val>
                                        </p:tav>
                                        <p:tav tm="100000">
                                          <p:val>
                                            <p:strVal val="#ppt_x"/>
                                          </p:val>
                                        </p:tav>
                                      </p:tavLst>
                                    </p:anim>
                                    <p:anim calcmode="lin" valueType="num">
                                      <p:cBhvr>
                                        <p:cTn id="60" dur="500" fill="hold"/>
                                        <p:tgtEl>
                                          <p:spTgt spid="55"/>
                                        </p:tgtEl>
                                        <p:attrNameLst>
                                          <p:attrName>ppt_y</p:attrName>
                                        </p:attrNameLst>
                                      </p:cBhvr>
                                      <p:tavLst>
                                        <p:tav tm="0">
                                          <p:val>
                                            <p:strVal val="#ppt_y+.1"/>
                                          </p:val>
                                        </p:tav>
                                        <p:tav tm="100000">
                                          <p:val>
                                            <p:strVal val="#ppt_y"/>
                                          </p:val>
                                        </p:tav>
                                      </p:tavLst>
                                    </p:anim>
                                  </p:childTnLst>
                                </p:cTn>
                              </p:par>
                            </p:childTnLst>
                          </p:cTn>
                        </p:par>
                        <p:par>
                          <p:cTn id="61" fill="hold">
                            <p:stCondLst>
                              <p:cond delay="500"/>
                            </p:stCondLst>
                            <p:childTnLst>
                              <p:par>
                                <p:cTn id="62" presetID="12" presetClass="entr" presetSubtype="4" fill="hold" grpId="0" nodeType="afterEffect">
                                  <p:stCondLst>
                                    <p:cond delay="0"/>
                                  </p:stCondLst>
                                  <p:childTnLst>
                                    <p:set>
                                      <p:cBhvr>
                                        <p:cTn id="63" dur="1" fill="hold">
                                          <p:stCondLst>
                                            <p:cond delay="0"/>
                                          </p:stCondLst>
                                        </p:cTn>
                                        <p:tgtEl>
                                          <p:spTgt spid="48">
                                            <p:graphicEl>
                                              <a:chart seriesIdx="-3" categoryIdx="-3" bldStep="gridLegend"/>
                                            </p:graphicEl>
                                          </p:spTgt>
                                        </p:tgtEl>
                                        <p:attrNameLst>
                                          <p:attrName>style.visibility</p:attrName>
                                        </p:attrNameLst>
                                      </p:cBhvr>
                                      <p:to>
                                        <p:strVal val="visible"/>
                                      </p:to>
                                    </p:set>
                                    <p:anim calcmode="lin" valueType="num">
                                      <p:cBhvr additive="base">
                                        <p:cTn id="64" dur="250"/>
                                        <p:tgtEl>
                                          <p:spTgt spid="48">
                                            <p:graphicEl>
                                              <a:chart seriesIdx="-3" categoryIdx="-3" bldStep="gridLegend"/>
                                            </p:graphicEl>
                                          </p:spTgt>
                                        </p:tgtEl>
                                        <p:attrNameLst>
                                          <p:attrName>ppt_y</p:attrName>
                                        </p:attrNameLst>
                                      </p:cBhvr>
                                      <p:tavLst>
                                        <p:tav tm="0">
                                          <p:val>
                                            <p:strVal val="#ppt_y+#ppt_h*1.125000"/>
                                          </p:val>
                                        </p:tav>
                                        <p:tav tm="100000">
                                          <p:val>
                                            <p:strVal val="#ppt_y"/>
                                          </p:val>
                                        </p:tav>
                                      </p:tavLst>
                                    </p:anim>
                                    <p:animEffect transition="in" filter="wipe(up)">
                                      <p:cBhvr>
                                        <p:cTn id="65" dur="250"/>
                                        <p:tgtEl>
                                          <p:spTgt spid="48">
                                            <p:graphicEl>
                                              <a:chart seriesIdx="-3" categoryIdx="-3" bldStep="gridLegend"/>
                                            </p:graphicEl>
                                          </p:spTgt>
                                        </p:tgtEl>
                                      </p:cBhvr>
                                    </p:animEffect>
                                  </p:childTnLst>
                                </p:cTn>
                              </p:par>
                            </p:childTnLst>
                          </p:cTn>
                        </p:par>
                        <p:par>
                          <p:cTn id="66" fill="hold">
                            <p:stCondLst>
                              <p:cond delay="750"/>
                            </p:stCondLst>
                            <p:childTnLst>
                              <p:par>
                                <p:cTn id="67" presetID="12" presetClass="entr" presetSubtype="4" fill="hold" grpId="0" nodeType="afterEffect">
                                  <p:stCondLst>
                                    <p:cond delay="0"/>
                                  </p:stCondLst>
                                  <p:childTnLst>
                                    <p:set>
                                      <p:cBhvr>
                                        <p:cTn id="68" dur="1" fill="hold">
                                          <p:stCondLst>
                                            <p:cond delay="0"/>
                                          </p:stCondLst>
                                        </p:cTn>
                                        <p:tgtEl>
                                          <p:spTgt spid="48">
                                            <p:graphicEl>
                                              <a:chart seriesIdx="-4" categoryIdx="0" bldStep="category"/>
                                            </p:graphicEl>
                                          </p:spTgt>
                                        </p:tgtEl>
                                        <p:attrNameLst>
                                          <p:attrName>style.visibility</p:attrName>
                                        </p:attrNameLst>
                                      </p:cBhvr>
                                      <p:to>
                                        <p:strVal val="visible"/>
                                      </p:to>
                                    </p:set>
                                    <p:anim calcmode="lin" valueType="num">
                                      <p:cBhvr additive="base">
                                        <p:cTn id="69" dur="250"/>
                                        <p:tgtEl>
                                          <p:spTgt spid="48">
                                            <p:graphicEl>
                                              <a:chart seriesIdx="-4" categoryIdx="0" bldStep="category"/>
                                            </p:graphicEl>
                                          </p:spTgt>
                                        </p:tgtEl>
                                        <p:attrNameLst>
                                          <p:attrName>ppt_y</p:attrName>
                                        </p:attrNameLst>
                                      </p:cBhvr>
                                      <p:tavLst>
                                        <p:tav tm="0">
                                          <p:val>
                                            <p:strVal val="#ppt_y+#ppt_h*1.125000"/>
                                          </p:val>
                                        </p:tav>
                                        <p:tav tm="100000">
                                          <p:val>
                                            <p:strVal val="#ppt_y"/>
                                          </p:val>
                                        </p:tav>
                                      </p:tavLst>
                                    </p:anim>
                                    <p:animEffect transition="in" filter="wipe(up)">
                                      <p:cBhvr>
                                        <p:cTn id="70" dur="250"/>
                                        <p:tgtEl>
                                          <p:spTgt spid="48">
                                            <p:graphicEl>
                                              <a:chart seriesIdx="-4" categoryIdx="0" bldStep="category"/>
                                            </p:graphicEl>
                                          </p:spTgt>
                                        </p:tgtEl>
                                      </p:cBhvr>
                                    </p:animEffect>
                                  </p:childTnLst>
                                </p:cTn>
                              </p:par>
                            </p:childTnLst>
                          </p:cTn>
                        </p:par>
                        <p:par>
                          <p:cTn id="71" fill="hold">
                            <p:stCondLst>
                              <p:cond delay="1000"/>
                            </p:stCondLst>
                            <p:childTnLst>
                              <p:par>
                                <p:cTn id="72" presetID="12" presetClass="entr" presetSubtype="4" fill="hold" grpId="0" nodeType="afterEffect">
                                  <p:stCondLst>
                                    <p:cond delay="0"/>
                                  </p:stCondLst>
                                  <p:childTnLst>
                                    <p:set>
                                      <p:cBhvr>
                                        <p:cTn id="73" dur="1" fill="hold">
                                          <p:stCondLst>
                                            <p:cond delay="0"/>
                                          </p:stCondLst>
                                        </p:cTn>
                                        <p:tgtEl>
                                          <p:spTgt spid="48">
                                            <p:graphicEl>
                                              <a:chart seriesIdx="-4" categoryIdx="1" bldStep="category"/>
                                            </p:graphicEl>
                                          </p:spTgt>
                                        </p:tgtEl>
                                        <p:attrNameLst>
                                          <p:attrName>style.visibility</p:attrName>
                                        </p:attrNameLst>
                                      </p:cBhvr>
                                      <p:to>
                                        <p:strVal val="visible"/>
                                      </p:to>
                                    </p:set>
                                    <p:anim calcmode="lin" valueType="num">
                                      <p:cBhvr additive="base">
                                        <p:cTn id="74" dur="250"/>
                                        <p:tgtEl>
                                          <p:spTgt spid="48">
                                            <p:graphicEl>
                                              <a:chart seriesIdx="-4" categoryIdx="1" bldStep="category"/>
                                            </p:graphicEl>
                                          </p:spTgt>
                                        </p:tgtEl>
                                        <p:attrNameLst>
                                          <p:attrName>ppt_y</p:attrName>
                                        </p:attrNameLst>
                                      </p:cBhvr>
                                      <p:tavLst>
                                        <p:tav tm="0">
                                          <p:val>
                                            <p:strVal val="#ppt_y+#ppt_h*1.125000"/>
                                          </p:val>
                                        </p:tav>
                                        <p:tav tm="100000">
                                          <p:val>
                                            <p:strVal val="#ppt_y"/>
                                          </p:val>
                                        </p:tav>
                                      </p:tavLst>
                                    </p:anim>
                                    <p:animEffect transition="in" filter="wipe(up)">
                                      <p:cBhvr>
                                        <p:cTn id="75" dur="250"/>
                                        <p:tgtEl>
                                          <p:spTgt spid="48">
                                            <p:graphicEl>
                                              <a:chart seriesIdx="-4" categoryIdx="1" bldStep="category"/>
                                            </p:graphicEl>
                                          </p:spTgt>
                                        </p:tgtEl>
                                      </p:cBhvr>
                                    </p:animEffect>
                                  </p:childTnLst>
                                </p:cTn>
                              </p:par>
                            </p:childTnLst>
                          </p:cTn>
                        </p:par>
                        <p:par>
                          <p:cTn id="76" fill="hold">
                            <p:stCondLst>
                              <p:cond delay="1250"/>
                            </p:stCondLst>
                            <p:childTnLst>
                              <p:par>
                                <p:cTn id="77" presetID="12" presetClass="entr" presetSubtype="4" fill="hold" grpId="0" nodeType="afterEffect">
                                  <p:stCondLst>
                                    <p:cond delay="0"/>
                                  </p:stCondLst>
                                  <p:childTnLst>
                                    <p:set>
                                      <p:cBhvr>
                                        <p:cTn id="78" dur="1" fill="hold">
                                          <p:stCondLst>
                                            <p:cond delay="0"/>
                                          </p:stCondLst>
                                        </p:cTn>
                                        <p:tgtEl>
                                          <p:spTgt spid="48">
                                            <p:graphicEl>
                                              <a:chart seriesIdx="-4" categoryIdx="2" bldStep="category"/>
                                            </p:graphicEl>
                                          </p:spTgt>
                                        </p:tgtEl>
                                        <p:attrNameLst>
                                          <p:attrName>style.visibility</p:attrName>
                                        </p:attrNameLst>
                                      </p:cBhvr>
                                      <p:to>
                                        <p:strVal val="visible"/>
                                      </p:to>
                                    </p:set>
                                    <p:anim calcmode="lin" valueType="num">
                                      <p:cBhvr additive="base">
                                        <p:cTn id="79" dur="250"/>
                                        <p:tgtEl>
                                          <p:spTgt spid="48">
                                            <p:graphicEl>
                                              <a:chart seriesIdx="-4" categoryIdx="2" bldStep="category"/>
                                            </p:graphicEl>
                                          </p:spTgt>
                                        </p:tgtEl>
                                        <p:attrNameLst>
                                          <p:attrName>ppt_y</p:attrName>
                                        </p:attrNameLst>
                                      </p:cBhvr>
                                      <p:tavLst>
                                        <p:tav tm="0">
                                          <p:val>
                                            <p:strVal val="#ppt_y+#ppt_h*1.125000"/>
                                          </p:val>
                                        </p:tav>
                                        <p:tav tm="100000">
                                          <p:val>
                                            <p:strVal val="#ppt_y"/>
                                          </p:val>
                                        </p:tav>
                                      </p:tavLst>
                                    </p:anim>
                                    <p:animEffect transition="in" filter="wipe(up)">
                                      <p:cBhvr>
                                        <p:cTn id="80" dur="250"/>
                                        <p:tgtEl>
                                          <p:spTgt spid="48">
                                            <p:graphicEl>
                                              <a:chart seriesIdx="-4" categoryIdx="2" bldStep="category"/>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fade">
                                      <p:cBhvr>
                                        <p:cTn id="85" dur="500"/>
                                        <p:tgtEl>
                                          <p:spTgt spid="34"/>
                                        </p:tgtEl>
                                      </p:cBhvr>
                                    </p:animEffect>
                                    <p:anim calcmode="lin" valueType="num">
                                      <p:cBhvr>
                                        <p:cTn id="86" dur="500" fill="hold"/>
                                        <p:tgtEl>
                                          <p:spTgt spid="34"/>
                                        </p:tgtEl>
                                        <p:attrNameLst>
                                          <p:attrName>ppt_x</p:attrName>
                                        </p:attrNameLst>
                                      </p:cBhvr>
                                      <p:tavLst>
                                        <p:tav tm="0">
                                          <p:val>
                                            <p:strVal val="#ppt_x"/>
                                          </p:val>
                                        </p:tav>
                                        <p:tav tm="100000">
                                          <p:val>
                                            <p:strVal val="#ppt_x"/>
                                          </p:val>
                                        </p:tav>
                                      </p:tavLst>
                                    </p:anim>
                                    <p:anim calcmode="lin" valueType="num">
                                      <p:cBhvr>
                                        <p:cTn id="87" dur="500" fill="hold"/>
                                        <p:tgtEl>
                                          <p:spTgt spid="34"/>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35"/>
                                        </p:tgtEl>
                                        <p:attrNameLst>
                                          <p:attrName>style.visibility</p:attrName>
                                        </p:attrNameLst>
                                      </p:cBhvr>
                                      <p:to>
                                        <p:strVal val="visible"/>
                                      </p:to>
                                    </p:set>
                                    <p:animEffect transition="in" filter="fade">
                                      <p:cBhvr>
                                        <p:cTn id="90" dur="500"/>
                                        <p:tgtEl>
                                          <p:spTgt spid="35"/>
                                        </p:tgtEl>
                                      </p:cBhvr>
                                    </p:animEffect>
                                    <p:anim calcmode="lin" valueType="num">
                                      <p:cBhvr>
                                        <p:cTn id="91" dur="500" fill="hold"/>
                                        <p:tgtEl>
                                          <p:spTgt spid="35"/>
                                        </p:tgtEl>
                                        <p:attrNameLst>
                                          <p:attrName>ppt_x</p:attrName>
                                        </p:attrNameLst>
                                      </p:cBhvr>
                                      <p:tavLst>
                                        <p:tav tm="0">
                                          <p:val>
                                            <p:strVal val="#ppt_x"/>
                                          </p:val>
                                        </p:tav>
                                        <p:tav tm="100000">
                                          <p:val>
                                            <p:strVal val="#ppt_x"/>
                                          </p:val>
                                        </p:tav>
                                      </p:tavLst>
                                    </p:anim>
                                    <p:anim calcmode="lin" valueType="num">
                                      <p:cBhvr>
                                        <p:cTn id="92" dur="500" fill="hold"/>
                                        <p:tgtEl>
                                          <p:spTgt spid="35"/>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36"/>
                                        </p:tgtEl>
                                        <p:attrNameLst>
                                          <p:attrName>style.visibility</p:attrName>
                                        </p:attrNameLst>
                                      </p:cBhvr>
                                      <p:to>
                                        <p:strVal val="visible"/>
                                      </p:to>
                                    </p:set>
                                    <p:animEffect transition="in" filter="fade">
                                      <p:cBhvr>
                                        <p:cTn id="95" dur="500"/>
                                        <p:tgtEl>
                                          <p:spTgt spid="36"/>
                                        </p:tgtEl>
                                      </p:cBhvr>
                                    </p:animEffect>
                                    <p:anim calcmode="lin" valueType="num">
                                      <p:cBhvr>
                                        <p:cTn id="96" dur="500" fill="hold"/>
                                        <p:tgtEl>
                                          <p:spTgt spid="36"/>
                                        </p:tgtEl>
                                        <p:attrNameLst>
                                          <p:attrName>ppt_x</p:attrName>
                                        </p:attrNameLst>
                                      </p:cBhvr>
                                      <p:tavLst>
                                        <p:tav tm="0">
                                          <p:val>
                                            <p:strVal val="#ppt_x"/>
                                          </p:val>
                                        </p:tav>
                                        <p:tav tm="100000">
                                          <p:val>
                                            <p:strVal val="#ppt_x"/>
                                          </p:val>
                                        </p:tav>
                                      </p:tavLst>
                                    </p:anim>
                                    <p:anim calcmode="lin" valueType="num">
                                      <p:cBhvr>
                                        <p:cTn id="97" dur="500" fill="hold"/>
                                        <p:tgtEl>
                                          <p:spTgt spid="36"/>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500"/>
                                        <p:tgtEl>
                                          <p:spTgt spid="37"/>
                                        </p:tgtEl>
                                      </p:cBhvr>
                                    </p:animEffect>
                                    <p:anim calcmode="lin" valueType="num">
                                      <p:cBhvr>
                                        <p:cTn id="101" dur="500" fill="hold"/>
                                        <p:tgtEl>
                                          <p:spTgt spid="37"/>
                                        </p:tgtEl>
                                        <p:attrNameLst>
                                          <p:attrName>ppt_x</p:attrName>
                                        </p:attrNameLst>
                                      </p:cBhvr>
                                      <p:tavLst>
                                        <p:tav tm="0">
                                          <p:val>
                                            <p:strVal val="#ppt_x"/>
                                          </p:val>
                                        </p:tav>
                                        <p:tav tm="100000">
                                          <p:val>
                                            <p:strVal val="#ppt_x"/>
                                          </p:val>
                                        </p:tav>
                                      </p:tavLst>
                                    </p:anim>
                                    <p:anim calcmode="lin" valueType="num">
                                      <p:cBhvr>
                                        <p:cTn id="102" dur="500" fill="hold"/>
                                        <p:tgtEl>
                                          <p:spTgt spid="37"/>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38"/>
                                        </p:tgtEl>
                                        <p:attrNameLst>
                                          <p:attrName>style.visibility</p:attrName>
                                        </p:attrNameLst>
                                      </p:cBhvr>
                                      <p:to>
                                        <p:strVal val="visible"/>
                                      </p:to>
                                    </p:set>
                                    <p:animEffect transition="in" filter="fade">
                                      <p:cBhvr>
                                        <p:cTn id="105" dur="500"/>
                                        <p:tgtEl>
                                          <p:spTgt spid="38"/>
                                        </p:tgtEl>
                                      </p:cBhvr>
                                    </p:animEffect>
                                    <p:anim calcmode="lin" valueType="num">
                                      <p:cBhvr>
                                        <p:cTn id="106" dur="500" fill="hold"/>
                                        <p:tgtEl>
                                          <p:spTgt spid="38"/>
                                        </p:tgtEl>
                                        <p:attrNameLst>
                                          <p:attrName>ppt_x</p:attrName>
                                        </p:attrNameLst>
                                      </p:cBhvr>
                                      <p:tavLst>
                                        <p:tav tm="0">
                                          <p:val>
                                            <p:strVal val="#ppt_x"/>
                                          </p:val>
                                        </p:tav>
                                        <p:tav tm="100000">
                                          <p:val>
                                            <p:strVal val="#ppt_x"/>
                                          </p:val>
                                        </p:tav>
                                      </p:tavLst>
                                    </p:anim>
                                    <p:anim calcmode="lin" valueType="num">
                                      <p:cBhvr>
                                        <p:cTn id="107" dur="500" fill="hold"/>
                                        <p:tgtEl>
                                          <p:spTgt spid="38"/>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childTnLst>
                                    <p:set>
                                      <p:cBhvr>
                                        <p:cTn id="109" dur="1" fill="hold">
                                          <p:stCondLst>
                                            <p:cond delay="0"/>
                                          </p:stCondLst>
                                        </p:cTn>
                                        <p:tgtEl>
                                          <p:spTgt spid="56"/>
                                        </p:tgtEl>
                                        <p:attrNameLst>
                                          <p:attrName>style.visibility</p:attrName>
                                        </p:attrNameLst>
                                      </p:cBhvr>
                                      <p:to>
                                        <p:strVal val="visible"/>
                                      </p:to>
                                    </p:set>
                                    <p:animEffect transition="in" filter="fade">
                                      <p:cBhvr>
                                        <p:cTn id="110" dur="500"/>
                                        <p:tgtEl>
                                          <p:spTgt spid="56"/>
                                        </p:tgtEl>
                                      </p:cBhvr>
                                    </p:animEffect>
                                    <p:anim calcmode="lin" valueType="num">
                                      <p:cBhvr>
                                        <p:cTn id="111" dur="500" fill="hold"/>
                                        <p:tgtEl>
                                          <p:spTgt spid="56"/>
                                        </p:tgtEl>
                                        <p:attrNameLst>
                                          <p:attrName>ppt_x</p:attrName>
                                        </p:attrNameLst>
                                      </p:cBhvr>
                                      <p:tavLst>
                                        <p:tav tm="0">
                                          <p:val>
                                            <p:strVal val="#ppt_x"/>
                                          </p:val>
                                        </p:tav>
                                        <p:tav tm="100000">
                                          <p:val>
                                            <p:strVal val="#ppt_x"/>
                                          </p:val>
                                        </p:tav>
                                      </p:tavLst>
                                    </p:anim>
                                    <p:anim calcmode="lin" valueType="num">
                                      <p:cBhvr>
                                        <p:cTn id="112" dur="500" fill="hold"/>
                                        <p:tgtEl>
                                          <p:spTgt spid="56"/>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57"/>
                                        </p:tgtEl>
                                        <p:attrNameLst>
                                          <p:attrName>style.visibility</p:attrName>
                                        </p:attrNameLst>
                                      </p:cBhvr>
                                      <p:to>
                                        <p:strVal val="visible"/>
                                      </p:to>
                                    </p:set>
                                    <p:animEffect transition="in" filter="fade">
                                      <p:cBhvr>
                                        <p:cTn id="115" dur="500"/>
                                        <p:tgtEl>
                                          <p:spTgt spid="57"/>
                                        </p:tgtEl>
                                      </p:cBhvr>
                                    </p:animEffect>
                                    <p:anim calcmode="lin" valueType="num">
                                      <p:cBhvr>
                                        <p:cTn id="116" dur="500" fill="hold"/>
                                        <p:tgtEl>
                                          <p:spTgt spid="57"/>
                                        </p:tgtEl>
                                        <p:attrNameLst>
                                          <p:attrName>ppt_x</p:attrName>
                                        </p:attrNameLst>
                                      </p:cBhvr>
                                      <p:tavLst>
                                        <p:tav tm="0">
                                          <p:val>
                                            <p:strVal val="#ppt_x"/>
                                          </p:val>
                                        </p:tav>
                                        <p:tav tm="100000">
                                          <p:val>
                                            <p:strVal val="#ppt_x"/>
                                          </p:val>
                                        </p:tav>
                                      </p:tavLst>
                                    </p:anim>
                                    <p:anim calcmode="lin" valueType="num">
                                      <p:cBhvr>
                                        <p:cTn id="117" dur="500" fill="hold"/>
                                        <p:tgtEl>
                                          <p:spTgt spid="57"/>
                                        </p:tgtEl>
                                        <p:attrNameLst>
                                          <p:attrName>ppt_y</p:attrName>
                                        </p:attrNameLst>
                                      </p:cBhvr>
                                      <p:tavLst>
                                        <p:tav tm="0">
                                          <p:val>
                                            <p:strVal val="#ppt_y+.1"/>
                                          </p:val>
                                        </p:tav>
                                        <p:tav tm="100000">
                                          <p:val>
                                            <p:strVal val="#ppt_y"/>
                                          </p:val>
                                        </p:tav>
                                      </p:tavLst>
                                    </p:anim>
                                  </p:childTnLst>
                                </p:cTn>
                              </p:par>
                              <p:par>
                                <p:cTn id="118" presetID="42" presetClass="entr" presetSubtype="0" fill="hold" nodeType="withEffect">
                                  <p:stCondLst>
                                    <p:cond delay="0"/>
                                  </p:stCondLst>
                                  <p:childTnLst>
                                    <p:set>
                                      <p:cBhvr>
                                        <p:cTn id="119" dur="1" fill="hold">
                                          <p:stCondLst>
                                            <p:cond delay="0"/>
                                          </p:stCondLst>
                                        </p:cTn>
                                        <p:tgtEl>
                                          <p:spTgt spid="9"/>
                                        </p:tgtEl>
                                        <p:attrNameLst>
                                          <p:attrName>style.visibility</p:attrName>
                                        </p:attrNameLst>
                                      </p:cBhvr>
                                      <p:to>
                                        <p:strVal val="visible"/>
                                      </p:to>
                                    </p:set>
                                    <p:animEffect transition="in" filter="fade">
                                      <p:cBhvr>
                                        <p:cTn id="120" dur="500"/>
                                        <p:tgtEl>
                                          <p:spTgt spid="9"/>
                                        </p:tgtEl>
                                      </p:cBhvr>
                                    </p:animEffect>
                                    <p:anim calcmode="lin" valueType="num">
                                      <p:cBhvr>
                                        <p:cTn id="121" dur="500" fill="hold"/>
                                        <p:tgtEl>
                                          <p:spTgt spid="9"/>
                                        </p:tgtEl>
                                        <p:attrNameLst>
                                          <p:attrName>ppt_x</p:attrName>
                                        </p:attrNameLst>
                                      </p:cBhvr>
                                      <p:tavLst>
                                        <p:tav tm="0">
                                          <p:val>
                                            <p:strVal val="#ppt_x"/>
                                          </p:val>
                                        </p:tav>
                                        <p:tav tm="100000">
                                          <p:val>
                                            <p:strVal val="#ppt_x"/>
                                          </p:val>
                                        </p:tav>
                                      </p:tavLst>
                                    </p:anim>
                                    <p:anim calcmode="lin" valueType="num">
                                      <p:cBhvr>
                                        <p:cTn id="122" dur="500" fill="hold"/>
                                        <p:tgtEl>
                                          <p:spTgt spid="9"/>
                                        </p:tgtEl>
                                        <p:attrNameLst>
                                          <p:attrName>ppt_y</p:attrName>
                                        </p:attrNameLst>
                                      </p:cBhvr>
                                      <p:tavLst>
                                        <p:tav tm="0">
                                          <p:val>
                                            <p:strVal val="#ppt_y+.1"/>
                                          </p:val>
                                        </p:tav>
                                        <p:tav tm="100000">
                                          <p:val>
                                            <p:strVal val="#ppt_y"/>
                                          </p:val>
                                        </p:tav>
                                      </p:tavLst>
                                    </p:anim>
                                  </p:childTnLst>
                                </p:cTn>
                              </p:par>
                            </p:childTnLst>
                          </p:cTn>
                        </p:par>
                        <p:par>
                          <p:cTn id="123" fill="hold">
                            <p:stCondLst>
                              <p:cond delay="500"/>
                            </p:stCondLst>
                            <p:childTnLst>
                              <p:par>
                                <p:cTn id="124" presetID="12" presetClass="entr" presetSubtype="4" fill="hold" grpId="0" nodeType="afterEffect">
                                  <p:stCondLst>
                                    <p:cond delay="0"/>
                                  </p:stCondLst>
                                  <p:childTnLst>
                                    <p:set>
                                      <p:cBhvr>
                                        <p:cTn id="125" dur="1" fill="hold">
                                          <p:stCondLst>
                                            <p:cond delay="0"/>
                                          </p:stCondLst>
                                        </p:cTn>
                                        <p:tgtEl>
                                          <p:spTgt spid="49">
                                            <p:graphicEl>
                                              <a:chart seriesIdx="-3" categoryIdx="-3" bldStep="gridLegend"/>
                                            </p:graphicEl>
                                          </p:spTgt>
                                        </p:tgtEl>
                                        <p:attrNameLst>
                                          <p:attrName>style.visibility</p:attrName>
                                        </p:attrNameLst>
                                      </p:cBhvr>
                                      <p:to>
                                        <p:strVal val="visible"/>
                                      </p:to>
                                    </p:set>
                                    <p:anim calcmode="lin" valueType="num">
                                      <p:cBhvr additive="base">
                                        <p:cTn id="126" dur="250"/>
                                        <p:tgtEl>
                                          <p:spTgt spid="49">
                                            <p:graphicEl>
                                              <a:chart seriesIdx="-3" categoryIdx="-3" bldStep="gridLegend"/>
                                            </p:graphicEl>
                                          </p:spTgt>
                                        </p:tgtEl>
                                        <p:attrNameLst>
                                          <p:attrName>ppt_y</p:attrName>
                                        </p:attrNameLst>
                                      </p:cBhvr>
                                      <p:tavLst>
                                        <p:tav tm="0">
                                          <p:val>
                                            <p:strVal val="#ppt_y+#ppt_h*1.125000"/>
                                          </p:val>
                                        </p:tav>
                                        <p:tav tm="100000">
                                          <p:val>
                                            <p:strVal val="#ppt_y"/>
                                          </p:val>
                                        </p:tav>
                                      </p:tavLst>
                                    </p:anim>
                                    <p:animEffect transition="in" filter="wipe(up)">
                                      <p:cBhvr>
                                        <p:cTn id="127" dur="250"/>
                                        <p:tgtEl>
                                          <p:spTgt spid="49">
                                            <p:graphicEl>
                                              <a:chart seriesIdx="-3" categoryIdx="-3" bldStep="gridLegend"/>
                                            </p:graphicEl>
                                          </p:spTgt>
                                        </p:tgtEl>
                                      </p:cBhvr>
                                    </p:animEffect>
                                  </p:childTnLst>
                                </p:cTn>
                              </p:par>
                            </p:childTnLst>
                          </p:cTn>
                        </p:par>
                        <p:par>
                          <p:cTn id="128" fill="hold">
                            <p:stCondLst>
                              <p:cond delay="750"/>
                            </p:stCondLst>
                            <p:childTnLst>
                              <p:par>
                                <p:cTn id="129" presetID="12" presetClass="entr" presetSubtype="4" fill="hold" grpId="0" nodeType="afterEffect">
                                  <p:stCondLst>
                                    <p:cond delay="0"/>
                                  </p:stCondLst>
                                  <p:childTnLst>
                                    <p:set>
                                      <p:cBhvr>
                                        <p:cTn id="130" dur="1" fill="hold">
                                          <p:stCondLst>
                                            <p:cond delay="0"/>
                                          </p:stCondLst>
                                        </p:cTn>
                                        <p:tgtEl>
                                          <p:spTgt spid="49">
                                            <p:graphicEl>
                                              <a:chart seriesIdx="-4" categoryIdx="0" bldStep="category"/>
                                            </p:graphicEl>
                                          </p:spTgt>
                                        </p:tgtEl>
                                        <p:attrNameLst>
                                          <p:attrName>style.visibility</p:attrName>
                                        </p:attrNameLst>
                                      </p:cBhvr>
                                      <p:to>
                                        <p:strVal val="visible"/>
                                      </p:to>
                                    </p:set>
                                    <p:anim calcmode="lin" valueType="num">
                                      <p:cBhvr additive="base">
                                        <p:cTn id="131" dur="250"/>
                                        <p:tgtEl>
                                          <p:spTgt spid="49">
                                            <p:graphicEl>
                                              <a:chart seriesIdx="-4" categoryIdx="0" bldStep="category"/>
                                            </p:graphicEl>
                                          </p:spTgt>
                                        </p:tgtEl>
                                        <p:attrNameLst>
                                          <p:attrName>ppt_y</p:attrName>
                                        </p:attrNameLst>
                                      </p:cBhvr>
                                      <p:tavLst>
                                        <p:tav tm="0">
                                          <p:val>
                                            <p:strVal val="#ppt_y+#ppt_h*1.125000"/>
                                          </p:val>
                                        </p:tav>
                                        <p:tav tm="100000">
                                          <p:val>
                                            <p:strVal val="#ppt_y"/>
                                          </p:val>
                                        </p:tav>
                                      </p:tavLst>
                                    </p:anim>
                                    <p:animEffect transition="in" filter="wipe(up)">
                                      <p:cBhvr>
                                        <p:cTn id="132" dur="250"/>
                                        <p:tgtEl>
                                          <p:spTgt spid="49">
                                            <p:graphicEl>
                                              <a:chart seriesIdx="-4" categoryIdx="0" bldStep="category"/>
                                            </p:graphicEl>
                                          </p:spTgt>
                                        </p:tgtEl>
                                      </p:cBhvr>
                                    </p:animEffect>
                                  </p:childTnLst>
                                </p:cTn>
                              </p:par>
                            </p:childTnLst>
                          </p:cTn>
                        </p:par>
                        <p:par>
                          <p:cTn id="133" fill="hold">
                            <p:stCondLst>
                              <p:cond delay="1000"/>
                            </p:stCondLst>
                            <p:childTnLst>
                              <p:par>
                                <p:cTn id="134" presetID="12" presetClass="entr" presetSubtype="4" fill="hold" grpId="0" nodeType="afterEffect">
                                  <p:stCondLst>
                                    <p:cond delay="0"/>
                                  </p:stCondLst>
                                  <p:childTnLst>
                                    <p:set>
                                      <p:cBhvr>
                                        <p:cTn id="135" dur="1" fill="hold">
                                          <p:stCondLst>
                                            <p:cond delay="0"/>
                                          </p:stCondLst>
                                        </p:cTn>
                                        <p:tgtEl>
                                          <p:spTgt spid="49">
                                            <p:graphicEl>
                                              <a:chart seriesIdx="-4" categoryIdx="1" bldStep="category"/>
                                            </p:graphicEl>
                                          </p:spTgt>
                                        </p:tgtEl>
                                        <p:attrNameLst>
                                          <p:attrName>style.visibility</p:attrName>
                                        </p:attrNameLst>
                                      </p:cBhvr>
                                      <p:to>
                                        <p:strVal val="visible"/>
                                      </p:to>
                                    </p:set>
                                    <p:anim calcmode="lin" valueType="num">
                                      <p:cBhvr additive="base">
                                        <p:cTn id="136" dur="250"/>
                                        <p:tgtEl>
                                          <p:spTgt spid="49">
                                            <p:graphicEl>
                                              <a:chart seriesIdx="-4" categoryIdx="1" bldStep="category"/>
                                            </p:graphicEl>
                                          </p:spTgt>
                                        </p:tgtEl>
                                        <p:attrNameLst>
                                          <p:attrName>ppt_y</p:attrName>
                                        </p:attrNameLst>
                                      </p:cBhvr>
                                      <p:tavLst>
                                        <p:tav tm="0">
                                          <p:val>
                                            <p:strVal val="#ppt_y+#ppt_h*1.125000"/>
                                          </p:val>
                                        </p:tav>
                                        <p:tav tm="100000">
                                          <p:val>
                                            <p:strVal val="#ppt_y"/>
                                          </p:val>
                                        </p:tav>
                                      </p:tavLst>
                                    </p:anim>
                                    <p:animEffect transition="in" filter="wipe(up)">
                                      <p:cBhvr>
                                        <p:cTn id="137" dur="250"/>
                                        <p:tgtEl>
                                          <p:spTgt spid="49">
                                            <p:graphicEl>
                                              <a:chart seriesIdx="-4" categoryIdx="1" bldStep="category"/>
                                            </p:graphicEl>
                                          </p:spTgt>
                                        </p:tgtEl>
                                      </p:cBhvr>
                                    </p:animEffect>
                                  </p:childTnLst>
                                </p:cTn>
                              </p:par>
                            </p:childTnLst>
                          </p:cTn>
                        </p:par>
                        <p:par>
                          <p:cTn id="138" fill="hold">
                            <p:stCondLst>
                              <p:cond delay="1250"/>
                            </p:stCondLst>
                            <p:childTnLst>
                              <p:par>
                                <p:cTn id="139" presetID="12" presetClass="entr" presetSubtype="4" fill="hold" grpId="0" nodeType="afterEffect">
                                  <p:stCondLst>
                                    <p:cond delay="0"/>
                                  </p:stCondLst>
                                  <p:childTnLst>
                                    <p:set>
                                      <p:cBhvr>
                                        <p:cTn id="140" dur="1" fill="hold">
                                          <p:stCondLst>
                                            <p:cond delay="0"/>
                                          </p:stCondLst>
                                        </p:cTn>
                                        <p:tgtEl>
                                          <p:spTgt spid="49">
                                            <p:graphicEl>
                                              <a:chart seriesIdx="-4" categoryIdx="2" bldStep="category"/>
                                            </p:graphicEl>
                                          </p:spTgt>
                                        </p:tgtEl>
                                        <p:attrNameLst>
                                          <p:attrName>style.visibility</p:attrName>
                                        </p:attrNameLst>
                                      </p:cBhvr>
                                      <p:to>
                                        <p:strVal val="visible"/>
                                      </p:to>
                                    </p:set>
                                    <p:anim calcmode="lin" valueType="num">
                                      <p:cBhvr additive="base">
                                        <p:cTn id="141" dur="250"/>
                                        <p:tgtEl>
                                          <p:spTgt spid="49">
                                            <p:graphicEl>
                                              <a:chart seriesIdx="-4" categoryIdx="2" bldStep="category"/>
                                            </p:graphicEl>
                                          </p:spTgt>
                                        </p:tgtEl>
                                        <p:attrNameLst>
                                          <p:attrName>ppt_y</p:attrName>
                                        </p:attrNameLst>
                                      </p:cBhvr>
                                      <p:tavLst>
                                        <p:tav tm="0">
                                          <p:val>
                                            <p:strVal val="#ppt_y+#ppt_h*1.125000"/>
                                          </p:val>
                                        </p:tav>
                                        <p:tav tm="100000">
                                          <p:val>
                                            <p:strVal val="#ppt_y"/>
                                          </p:val>
                                        </p:tav>
                                      </p:tavLst>
                                    </p:anim>
                                    <p:animEffect transition="in" filter="wipe(up)">
                                      <p:cBhvr>
                                        <p:cTn id="142" dur="250"/>
                                        <p:tgtEl>
                                          <p:spTgt spid="49">
                                            <p:graphicEl>
                                              <a:chart seriesIdx="-4" categoryIdx="2"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2" grpId="0"/>
      <p:bldP spid="15" grpId="0"/>
      <p:bldP spid="23" grpId="0"/>
      <p:bldP spid="24" grpId="0"/>
      <p:bldP spid="31" grpId="0"/>
      <p:bldP spid="32" grpId="0"/>
      <p:bldP spid="34" grpId="0"/>
      <p:bldP spid="35" grpId="0"/>
      <p:bldP spid="36" grpId="0"/>
      <p:bldP spid="37" grpId="0"/>
      <p:bldP spid="38" grpId="0"/>
      <p:bldGraphic spid="48" grpId="0">
        <p:bldSub>
          <a:bldChart bld="category"/>
        </p:bldSub>
      </p:bldGraphic>
      <p:bldGraphic spid="49" grpId="0">
        <p:bldSub>
          <a:bldChart bld="category"/>
        </p:bldSub>
      </p:bldGraphic>
      <p:bldP spid="54" grpId="0"/>
      <p:bldP spid="55" grpId="0"/>
      <p:bldP spid="56" grpId="0"/>
      <p:bldP spid="5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4211960" y="277741"/>
            <a:ext cx="4320480" cy="1440160"/>
          </a:xfrm>
          <a:prstGeom prst="rect">
            <a:avLst/>
          </a:prstGeom>
        </p:spPr>
        <p:txBody>
          <a:bodyPr/>
          <a:lstStyle>
            <a:lvl1pPr algn="l" defTabSz="914400" rtl="0" eaLnBrk="1" latinLnBrk="0" hangingPunct="1">
              <a:spcBef>
                <a:spcPct val="0"/>
              </a:spcBef>
              <a:buNone/>
              <a:defRPr sz="2800" b="0" kern="1200">
                <a:solidFill>
                  <a:schemeClr val="tx2"/>
                </a:solidFill>
                <a:latin typeface="Impact" panose="020B0806030902050204" pitchFamily="34" charset="0"/>
                <a:ea typeface="+mj-ea"/>
                <a:cs typeface="Arial" pitchFamily="34" charset="0"/>
              </a:defRPr>
            </a:lvl1pPr>
          </a:lstStyle>
          <a:p>
            <a:pPr algn="r"/>
            <a:r>
              <a:rPr lang="es-SV" sz="3200" dirty="0" smtClean="0">
                <a:solidFill>
                  <a:schemeClr val="tx1"/>
                </a:solidFill>
              </a:rPr>
              <a:t>Gestión bancaria: </a:t>
            </a:r>
          </a:p>
          <a:p>
            <a:pPr algn="r"/>
            <a:r>
              <a:rPr lang="es-SV" sz="3200" dirty="0" smtClean="0"/>
              <a:t>Condiciones de acceso a créditos</a:t>
            </a:r>
            <a:endParaRPr lang="es-SV" sz="3200" dirty="0"/>
          </a:p>
        </p:txBody>
      </p:sp>
      <p:sp>
        <p:nvSpPr>
          <p:cNvPr id="3" name="2 Marcador de texto"/>
          <p:cNvSpPr txBox="1">
            <a:spLocks/>
          </p:cNvSpPr>
          <p:nvPr/>
        </p:nvSpPr>
        <p:spPr>
          <a:xfrm>
            <a:off x="5364089" y="1993727"/>
            <a:ext cx="3168351" cy="863773"/>
          </a:xfrm>
          <a:prstGeom prst="rect">
            <a:avLst/>
          </a:prstGeom>
        </p:spPr>
        <p:txBody>
          <a:bodyPr/>
          <a:lstStyle>
            <a:lvl1pPr marL="342900" indent="-342900" algn="l" defTabSz="914400" rtl="0" eaLnBrk="1" latinLnBrk="0" hangingPunct="1">
              <a:spcBef>
                <a:spcPct val="20000"/>
              </a:spcBef>
              <a:buFont typeface="Arial" pitchFamily="34" charset="0"/>
              <a:buChar char="•"/>
              <a:defRPr sz="3200" b="0" kern="1200">
                <a:solidFill>
                  <a:schemeClr val="tx2"/>
                </a:solidFill>
                <a:latin typeface="Impact" panose="020B0806030902050204"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b="0" kern="1200">
                <a:solidFill>
                  <a:schemeClr val="tx2"/>
                </a:solidFill>
                <a:latin typeface="Impact" panose="020B0806030902050204"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b="0" kern="1200">
                <a:solidFill>
                  <a:schemeClr val="tx2"/>
                </a:solidFill>
                <a:latin typeface="Impact" panose="020B0806030902050204"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b="0" kern="1200">
                <a:solidFill>
                  <a:schemeClr val="tx2"/>
                </a:solidFill>
                <a:latin typeface="Impact" panose="020B0806030902050204"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b="0" kern="1200">
                <a:solidFill>
                  <a:schemeClr val="tx2"/>
                </a:solidFill>
                <a:latin typeface="Impact" panose="020B080603090205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s-SV" sz="1800" dirty="0" smtClean="0"/>
              <a:t>Del 1 de junio de 2014 </a:t>
            </a:r>
          </a:p>
          <a:p>
            <a:pPr marL="0" indent="0" algn="r">
              <a:buNone/>
            </a:pPr>
            <a:r>
              <a:rPr lang="es-SV" sz="1800" dirty="0" smtClean="0"/>
              <a:t>al 31 de mayo de 2017</a:t>
            </a:r>
            <a:endParaRPr lang="es-SV" sz="1800" dirty="0"/>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7832" y="4729708"/>
            <a:ext cx="1046496" cy="835968"/>
          </a:xfrm>
          <a:prstGeom prst="rect">
            <a:avLst/>
          </a:prstGeom>
        </p:spPr>
      </p:pic>
    </p:spTree>
    <p:extLst>
      <p:ext uri="{BB962C8B-B14F-4D97-AF65-F5344CB8AC3E}">
        <p14:creationId xmlns:p14="http://schemas.microsoft.com/office/powerpoint/2010/main" val="153520969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a:xfrm>
            <a:off x="5515048" y="1201317"/>
            <a:ext cx="1501752"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20" name="19 Rectángulo"/>
          <p:cNvSpPr/>
          <p:nvPr/>
        </p:nvSpPr>
        <p:spPr>
          <a:xfrm>
            <a:off x="3639368" y="1201317"/>
            <a:ext cx="1501752"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21" name="20 Rectángulo"/>
          <p:cNvSpPr/>
          <p:nvPr/>
        </p:nvSpPr>
        <p:spPr>
          <a:xfrm>
            <a:off x="1763688" y="1201317"/>
            <a:ext cx="1501752"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22" name="21 Rectángulo"/>
          <p:cNvSpPr/>
          <p:nvPr/>
        </p:nvSpPr>
        <p:spPr>
          <a:xfrm>
            <a:off x="1547664" y="2624003"/>
            <a:ext cx="7596336" cy="531470"/>
          </a:xfrm>
          <a:prstGeom prst="rect">
            <a:avLst/>
          </a:prstGeom>
          <a:solidFill>
            <a:srgbClr val="318BFF">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23" name="22 Rectángulo"/>
          <p:cNvSpPr/>
          <p:nvPr/>
        </p:nvSpPr>
        <p:spPr>
          <a:xfrm>
            <a:off x="7390728" y="1193696"/>
            <a:ext cx="1501752"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4" name="3 Título"/>
          <p:cNvSpPr>
            <a:spLocks noGrp="1"/>
          </p:cNvSpPr>
          <p:nvPr>
            <p:ph type="title"/>
          </p:nvPr>
        </p:nvSpPr>
        <p:spPr/>
        <p:txBody>
          <a:bodyPr/>
          <a:lstStyle/>
          <a:p>
            <a:r>
              <a:rPr lang="es-SV" dirty="0" smtClean="0"/>
              <a:t>Inclusión financiera: acceso a financiamiento</a:t>
            </a:r>
            <a:endParaRPr lang="es-SV" dirty="0"/>
          </a:p>
        </p:txBody>
      </p:sp>
      <p:sp>
        <p:nvSpPr>
          <p:cNvPr id="39" name="38 CuadroTexto"/>
          <p:cNvSpPr txBox="1"/>
          <p:nvPr/>
        </p:nvSpPr>
        <p:spPr>
          <a:xfrm>
            <a:off x="5515048" y="3424929"/>
            <a:ext cx="1501752" cy="2246769"/>
          </a:xfrm>
          <a:prstGeom prst="rect">
            <a:avLst/>
          </a:prstGeom>
          <a:noFill/>
        </p:spPr>
        <p:txBody>
          <a:bodyPr wrap="square" rtlCol="0">
            <a:spAutoFit/>
          </a:bodyPr>
          <a:lstStyle/>
          <a:p>
            <a:pPr algn="ctr"/>
            <a:r>
              <a:rPr lang="es-SV" sz="1400" dirty="0" smtClean="0">
                <a:latin typeface="Impact" panose="020B0806030902050204" pitchFamily="34" charset="0"/>
              </a:rPr>
              <a:t>4%</a:t>
            </a:r>
          </a:p>
          <a:p>
            <a:pPr algn="ctr"/>
            <a:r>
              <a:rPr lang="es-SV" sz="900" dirty="0" smtClean="0">
                <a:solidFill>
                  <a:schemeClr val="tx2"/>
                </a:solidFill>
                <a:latin typeface="Impact" panose="020B0806030902050204" pitchFamily="34" charset="0"/>
              </a:rPr>
              <a:t>Tasa de interés para granos básicos y agricultura sostenible créditos hasta $</a:t>
            </a:r>
            <a:r>
              <a:rPr lang="es-SV" sz="900" dirty="0" smtClean="0">
                <a:solidFill>
                  <a:schemeClr val="tx2"/>
                </a:solidFill>
                <a:latin typeface="Impact" panose="020B0806030902050204" pitchFamily="34" charset="0"/>
              </a:rPr>
              <a:t>3,000</a:t>
            </a:r>
          </a:p>
          <a:p>
            <a:pPr algn="ctr"/>
            <a:endParaRPr lang="es-SV" sz="900" dirty="0">
              <a:solidFill>
                <a:schemeClr val="tx2"/>
              </a:solidFill>
              <a:latin typeface="Impact" panose="020B0806030902050204" pitchFamily="34" charset="0"/>
            </a:endParaRPr>
          </a:p>
          <a:p>
            <a:pPr lvl="0" algn="ctr"/>
            <a:r>
              <a:rPr lang="es-SV" sz="1200" dirty="0">
                <a:solidFill>
                  <a:srgbClr val="002395"/>
                </a:solidFill>
                <a:latin typeface="Impact" panose="020B0806030902050204" pitchFamily="34" charset="0"/>
              </a:rPr>
              <a:t>Periodo 14/17:</a:t>
            </a:r>
          </a:p>
          <a:p>
            <a:pPr algn="ctr"/>
            <a:r>
              <a:rPr lang="es-SV" sz="1400" dirty="0" smtClean="0">
                <a:latin typeface="Impact" panose="020B0806030902050204" pitchFamily="34" charset="0"/>
              </a:rPr>
              <a:t>$</a:t>
            </a:r>
            <a:r>
              <a:rPr lang="es-SV" sz="1400" dirty="0" smtClean="0">
                <a:latin typeface="Impact" panose="020B0806030902050204" pitchFamily="34" charset="0"/>
              </a:rPr>
              <a:t>4.8</a:t>
            </a:r>
          </a:p>
          <a:p>
            <a:pPr algn="ctr"/>
            <a:r>
              <a:rPr lang="es-SV" sz="900" dirty="0" smtClean="0">
                <a:solidFill>
                  <a:schemeClr val="tx2"/>
                </a:solidFill>
                <a:latin typeface="Impact" panose="020B0806030902050204" pitchFamily="34" charset="0"/>
              </a:rPr>
              <a:t>Millones</a:t>
            </a:r>
            <a:endParaRPr lang="es-SV" sz="900" dirty="0" smtClean="0">
              <a:solidFill>
                <a:schemeClr val="tx2"/>
              </a:solidFill>
              <a:latin typeface="Impact" panose="020B0806030902050204" pitchFamily="34" charset="0"/>
            </a:endParaRPr>
          </a:p>
          <a:p>
            <a:pPr algn="ctr"/>
            <a:r>
              <a:rPr lang="es-SV" sz="900" dirty="0" smtClean="0">
                <a:solidFill>
                  <a:schemeClr val="tx2"/>
                </a:solidFill>
                <a:latin typeface="Impact" panose="020B0806030902050204" pitchFamily="34" charset="0"/>
              </a:rPr>
              <a:t>subsidio directo </a:t>
            </a:r>
            <a:r>
              <a:rPr lang="es-SV" sz="900" dirty="0" err="1" smtClean="0">
                <a:solidFill>
                  <a:schemeClr val="tx2"/>
                </a:solidFill>
                <a:latin typeface="Impact" panose="020B0806030902050204" pitchFamily="34" charset="0"/>
              </a:rPr>
              <a:t>FIDEAGRO</a:t>
            </a:r>
            <a:endParaRPr lang="es-SV" sz="900" dirty="0" smtClean="0">
              <a:solidFill>
                <a:schemeClr val="tx2"/>
              </a:solidFill>
              <a:latin typeface="Impact" panose="020B0806030902050204" pitchFamily="34" charset="0"/>
            </a:endParaRPr>
          </a:p>
          <a:p>
            <a:pPr algn="ctr"/>
            <a:endParaRPr lang="es-SV" sz="500" dirty="0">
              <a:solidFill>
                <a:schemeClr val="tx2"/>
              </a:solidFill>
              <a:latin typeface="Impact" panose="020B0806030902050204" pitchFamily="34" charset="0"/>
            </a:endParaRPr>
          </a:p>
          <a:p>
            <a:pPr algn="ctr"/>
            <a:r>
              <a:rPr lang="es-SV" sz="1400" dirty="0" smtClean="0">
                <a:latin typeface="Impact" panose="020B0806030902050204" pitchFamily="34" charset="0"/>
              </a:rPr>
              <a:t>$15</a:t>
            </a:r>
            <a:endParaRPr lang="es-SV" sz="1400" dirty="0">
              <a:latin typeface="Impact" panose="020B0806030902050204" pitchFamily="34" charset="0"/>
            </a:endParaRPr>
          </a:p>
          <a:p>
            <a:pPr algn="ctr"/>
            <a:r>
              <a:rPr lang="es-SV" sz="900" dirty="0" smtClean="0">
                <a:solidFill>
                  <a:schemeClr val="tx2"/>
                </a:solidFill>
                <a:latin typeface="Impact" panose="020B0806030902050204" pitchFamily="34" charset="0"/>
              </a:rPr>
              <a:t>Millones</a:t>
            </a:r>
            <a:endParaRPr lang="es-SV" sz="900" dirty="0">
              <a:solidFill>
                <a:schemeClr val="tx2"/>
              </a:solidFill>
              <a:latin typeface="Impact" panose="020B0806030902050204" pitchFamily="34" charset="0"/>
            </a:endParaRPr>
          </a:p>
          <a:p>
            <a:pPr algn="ctr"/>
            <a:r>
              <a:rPr lang="es-SV" sz="900" dirty="0">
                <a:solidFill>
                  <a:schemeClr val="tx2"/>
                </a:solidFill>
                <a:latin typeface="Impact" panose="020B0806030902050204" pitchFamily="34" charset="0"/>
              </a:rPr>
              <a:t>subsidio </a:t>
            </a:r>
            <a:r>
              <a:rPr lang="es-SV" sz="900" dirty="0" smtClean="0">
                <a:solidFill>
                  <a:schemeClr val="tx2"/>
                </a:solidFill>
                <a:latin typeface="Impact" panose="020B0806030902050204" pitchFamily="34" charset="0"/>
              </a:rPr>
              <a:t>indirecto </a:t>
            </a:r>
            <a:r>
              <a:rPr lang="es-SV" sz="900" dirty="0" err="1" smtClean="0">
                <a:solidFill>
                  <a:schemeClr val="tx2"/>
                </a:solidFill>
                <a:latin typeface="Impact" panose="020B0806030902050204" pitchFamily="34" charset="0"/>
              </a:rPr>
              <a:t>BFA</a:t>
            </a:r>
            <a:endParaRPr lang="es-SV" sz="900" dirty="0">
              <a:solidFill>
                <a:schemeClr val="tx2"/>
              </a:solidFill>
              <a:latin typeface="Impact" panose="020B0806030902050204" pitchFamily="34" charset="0"/>
            </a:endParaRPr>
          </a:p>
        </p:txBody>
      </p:sp>
      <p:sp>
        <p:nvSpPr>
          <p:cNvPr id="40" name="39 CuadroTexto"/>
          <p:cNvSpPr txBox="1"/>
          <p:nvPr/>
        </p:nvSpPr>
        <p:spPr>
          <a:xfrm>
            <a:off x="1781827" y="3542154"/>
            <a:ext cx="1483613" cy="2262158"/>
          </a:xfrm>
          <a:prstGeom prst="rect">
            <a:avLst/>
          </a:prstGeom>
          <a:noFill/>
        </p:spPr>
        <p:txBody>
          <a:bodyPr wrap="square" rtlCol="0">
            <a:spAutoFit/>
          </a:bodyPr>
          <a:lstStyle/>
          <a:p>
            <a:pPr algn="ctr"/>
            <a:r>
              <a:rPr lang="es-SV" sz="1100" dirty="0" smtClean="0">
                <a:latin typeface="Impact" panose="020B0806030902050204" pitchFamily="34" charset="0"/>
              </a:rPr>
              <a:t>Periodo 14/17:</a:t>
            </a:r>
          </a:p>
          <a:p>
            <a:pPr algn="ctr"/>
            <a:r>
              <a:rPr lang="es-SV" sz="1400" dirty="0" smtClean="0">
                <a:latin typeface="Impact" panose="020B0806030902050204" pitchFamily="34" charset="0"/>
              </a:rPr>
              <a:t>$</a:t>
            </a:r>
            <a:r>
              <a:rPr lang="es-SV" sz="1400" dirty="0" smtClean="0">
                <a:latin typeface="Impact" panose="020B0806030902050204" pitchFamily="34" charset="0"/>
              </a:rPr>
              <a:t>1.3 </a:t>
            </a:r>
          </a:p>
          <a:p>
            <a:pPr algn="ctr"/>
            <a:r>
              <a:rPr lang="es-SV" sz="1000" dirty="0" smtClean="0">
                <a:solidFill>
                  <a:schemeClr val="tx2"/>
                </a:solidFill>
                <a:latin typeface="Impact" panose="020B0806030902050204" pitchFamily="34" charset="0"/>
              </a:rPr>
              <a:t>Millones pagados por el </a:t>
            </a:r>
            <a:r>
              <a:rPr lang="es-SV" sz="1000" dirty="0" err="1" smtClean="0">
                <a:solidFill>
                  <a:schemeClr val="tx2"/>
                </a:solidFill>
                <a:latin typeface="Impact" panose="020B0806030902050204" pitchFamily="34" charset="0"/>
              </a:rPr>
              <a:t>BFA</a:t>
            </a:r>
            <a:r>
              <a:rPr lang="es-SV" sz="1000" dirty="0" smtClean="0">
                <a:solidFill>
                  <a:schemeClr val="tx2"/>
                </a:solidFill>
                <a:latin typeface="Impact" panose="020B0806030902050204" pitchFamily="34" charset="0"/>
              </a:rPr>
              <a:t> a </a:t>
            </a:r>
            <a:r>
              <a:rPr lang="es-SV" sz="1000" dirty="0" err="1" smtClean="0">
                <a:solidFill>
                  <a:schemeClr val="tx2"/>
                </a:solidFill>
                <a:latin typeface="Impact" panose="020B0806030902050204" pitchFamily="34" charset="0"/>
              </a:rPr>
              <a:t>PROGARA</a:t>
            </a:r>
            <a:endParaRPr lang="es-SV" sz="1000" dirty="0" smtClean="0">
              <a:solidFill>
                <a:schemeClr val="tx2"/>
              </a:solidFill>
              <a:latin typeface="Impact" panose="020B0806030902050204" pitchFamily="34" charset="0"/>
            </a:endParaRPr>
          </a:p>
          <a:p>
            <a:pPr algn="ctr"/>
            <a:endParaRPr lang="es-SV" sz="500" dirty="0">
              <a:solidFill>
                <a:schemeClr val="tx2"/>
              </a:solidFill>
              <a:latin typeface="Impact" panose="020B0806030902050204" pitchFamily="34" charset="0"/>
            </a:endParaRPr>
          </a:p>
          <a:p>
            <a:pPr algn="ctr"/>
            <a:r>
              <a:rPr lang="es-SV" sz="1400" dirty="0" smtClean="0">
                <a:latin typeface="Impact" panose="020B0806030902050204" pitchFamily="34" charset="0"/>
              </a:rPr>
              <a:t>50%</a:t>
            </a:r>
          </a:p>
          <a:p>
            <a:pPr algn="ctr"/>
            <a:r>
              <a:rPr lang="es-SV" sz="1000" dirty="0" smtClean="0">
                <a:solidFill>
                  <a:schemeClr val="tx2"/>
                </a:solidFill>
                <a:latin typeface="Impact" panose="020B0806030902050204" pitchFamily="34" charset="0"/>
              </a:rPr>
              <a:t>Subsidio del costo de </a:t>
            </a:r>
            <a:r>
              <a:rPr lang="es-SV" sz="1000" dirty="0" err="1" smtClean="0">
                <a:solidFill>
                  <a:schemeClr val="tx2"/>
                </a:solidFill>
                <a:latin typeface="Impact" panose="020B0806030902050204" pitchFamily="34" charset="0"/>
              </a:rPr>
              <a:t>PROGARA</a:t>
            </a:r>
            <a:r>
              <a:rPr lang="es-SV" sz="1000" dirty="0" smtClean="0">
                <a:solidFill>
                  <a:schemeClr val="tx2"/>
                </a:solidFill>
                <a:latin typeface="Impact" panose="020B0806030902050204" pitchFamily="34" charset="0"/>
              </a:rPr>
              <a:t> Tradicional </a:t>
            </a:r>
            <a:r>
              <a:rPr lang="es-SV" sz="1000" dirty="0" smtClean="0">
                <a:solidFill>
                  <a:schemeClr val="tx2"/>
                </a:solidFill>
                <a:latin typeface="Impact" panose="020B0806030902050204" pitchFamily="34" charset="0"/>
              </a:rPr>
              <a:t>(comisión 2%)</a:t>
            </a:r>
          </a:p>
          <a:p>
            <a:pPr algn="ctr"/>
            <a:endParaRPr lang="es-SV" sz="700" dirty="0">
              <a:solidFill>
                <a:schemeClr val="tx2"/>
              </a:solidFill>
              <a:latin typeface="Impact" panose="020B0806030902050204" pitchFamily="34" charset="0"/>
            </a:endParaRPr>
          </a:p>
          <a:p>
            <a:pPr algn="ctr"/>
            <a:r>
              <a:rPr lang="es-SV" sz="1000" dirty="0">
                <a:solidFill>
                  <a:schemeClr val="accent2"/>
                </a:solidFill>
                <a:latin typeface="Impact" panose="020B0806030902050204" pitchFamily="34" charset="0"/>
              </a:rPr>
              <a:t>Complementado con fondo de garantías </a:t>
            </a:r>
            <a:r>
              <a:rPr lang="es-SV" sz="1000" dirty="0" err="1">
                <a:solidFill>
                  <a:schemeClr val="accent2"/>
                </a:solidFill>
                <a:latin typeface="Impact" panose="020B0806030902050204" pitchFamily="34" charset="0"/>
              </a:rPr>
              <a:t>FIDEAGRO</a:t>
            </a:r>
            <a:r>
              <a:rPr lang="es-SV" sz="1000" dirty="0">
                <a:solidFill>
                  <a:schemeClr val="accent2"/>
                </a:solidFill>
                <a:latin typeface="Impact" panose="020B0806030902050204" pitchFamily="34" charset="0"/>
              </a:rPr>
              <a:t> (2.5%)</a:t>
            </a:r>
          </a:p>
          <a:p>
            <a:pPr algn="ctr"/>
            <a:endParaRPr lang="es-SV" sz="1000" dirty="0" smtClean="0">
              <a:solidFill>
                <a:schemeClr val="tx2"/>
              </a:solidFill>
              <a:latin typeface="Impact" panose="020B0806030902050204" pitchFamily="34" charset="0"/>
            </a:endParaRPr>
          </a:p>
        </p:txBody>
      </p:sp>
      <p:pic>
        <p:nvPicPr>
          <p:cNvPr id="41" name="40 Imagen"/>
          <p:cNvPicPr>
            <a:picLocks noChangeAspect="1"/>
          </p:cNvPicPr>
          <p:nvPr/>
        </p:nvPicPr>
        <p:blipFill rotWithShape="1">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l="21544" t="4633" r="15456" b="21972"/>
          <a:stretch/>
        </p:blipFill>
        <p:spPr>
          <a:xfrm>
            <a:off x="5814853" y="1417340"/>
            <a:ext cx="927030" cy="1080000"/>
          </a:xfrm>
          <a:prstGeom prst="rect">
            <a:avLst/>
          </a:prstGeom>
        </p:spPr>
      </p:pic>
      <p:pic>
        <p:nvPicPr>
          <p:cNvPr id="42" name="41 Imagen"/>
          <p:cNvPicPr>
            <a:picLocks noChangeAspect="1"/>
          </p:cNvPicPr>
          <p:nvPr/>
        </p:nvPicPr>
        <p:blipFill rotWithShape="1">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l="10092" r="10575" b="15256"/>
          <a:stretch/>
        </p:blipFill>
        <p:spPr>
          <a:xfrm>
            <a:off x="2009041" y="1338020"/>
            <a:ext cx="1011045" cy="1080000"/>
          </a:xfrm>
          <a:prstGeom prst="rect">
            <a:avLst/>
          </a:prstGeom>
        </p:spPr>
      </p:pic>
      <p:sp>
        <p:nvSpPr>
          <p:cNvPr id="43" name="42 CuadroTexto"/>
          <p:cNvSpPr txBox="1"/>
          <p:nvPr/>
        </p:nvSpPr>
        <p:spPr>
          <a:xfrm>
            <a:off x="1781827" y="3145532"/>
            <a:ext cx="1483613" cy="369332"/>
          </a:xfrm>
          <a:prstGeom prst="rect">
            <a:avLst/>
          </a:prstGeom>
          <a:noFill/>
        </p:spPr>
        <p:txBody>
          <a:bodyPr wrap="square" rtlCol="0">
            <a:spAutoFit/>
          </a:bodyPr>
          <a:lstStyle/>
          <a:p>
            <a:pPr algn="ctr"/>
            <a:r>
              <a:rPr lang="es-SV" dirty="0" smtClean="0">
                <a:solidFill>
                  <a:schemeClr val="accent6"/>
                </a:solidFill>
                <a:latin typeface="Impact" panose="020B0806030902050204" pitchFamily="34" charset="0"/>
              </a:rPr>
              <a:t>Desde 2000</a:t>
            </a:r>
            <a:endParaRPr lang="es-SV" dirty="0">
              <a:solidFill>
                <a:schemeClr val="accent6"/>
              </a:solidFill>
              <a:latin typeface="Impact" panose="020B0806030902050204" pitchFamily="34" charset="0"/>
            </a:endParaRPr>
          </a:p>
        </p:txBody>
      </p:sp>
      <p:sp>
        <p:nvSpPr>
          <p:cNvPr id="44" name="43 CuadroTexto"/>
          <p:cNvSpPr txBox="1"/>
          <p:nvPr/>
        </p:nvSpPr>
        <p:spPr>
          <a:xfrm>
            <a:off x="5450276" y="3149559"/>
            <a:ext cx="1656184" cy="369332"/>
          </a:xfrm>
          <a:prstGeom prst="rect">
            <a:avLst/>
          </a:prstGeom>
          <a:noFill/>
        </p:spPr>
        <p:txBody>
          <a:bodyPr wrap="square" rtlCol="0">
            <a:spAutoFit/>
          </a:bodyPr>
          <a:lstStyle/>
          <a:p>
            <a:pPr algn="ctr"/>
            <a:r>
              <a:rPr lang="es-SV" dirty="0" smtClean="0">
                <a:solidFill>
                  <a:schemeClr val="accent6"/>
                </a:solidFill>
                <a:latin typeface="Impact" panose="020B0806030902050204" pitchFamily="34" charset="0"/>
              </a:rPr>
              <a:t>Desde 2011</a:t>
            </a:r>
            <a:endParaRPr lang="es-SV" dirty="0">
              <a:solidFill>
                <a:schemeClr val="accent6"/>
              </a:solidFill>
              <a:latin typeface="Impact" panose="020B0806030902050204" pitchFamily="34" charset="0"/>
            </a:endParaRPr>
          </a:p>
        </p:txBody>
      </p:sp>
      <p:sp>
        <p:nvSpPr>
          <p:cNvPr id="45" name="44 CuadroTexto"/>
          <p:cNvSpPr txBox="1"/>
          <p:nvPr/>
        </p:nvSpPr>
        <p:spPr>
          <a:xfrm>
            <a:off x="1781827" y="2641070"/>
            <a:ext cx="1483613" cy="461665"/>
          </a:xfrm>
          <a:prstGeom prst="rect">
            <a:avLst/>
          </a:prstGeom>
          <a:noFill/>
        </p:spPr>
        <p:txBody>
          <a:bodyPr wrap="square" rtlCol="0">
            <a:spAutoFit/>
          </a:bodyPr>
          <a:lstStyle/>
          <a:p>
            <a:pPr algn="ctr"/>
            <a:r>
              <a:rPr lang="es-SV" sz="1200" dirty="0" smtClean="0">
                <a:solidFill>
                  <a:srgbClr val="000000"/>
                </a:solidFill>
                <a:latin typeface="Impact" panose="020B0806030902050204" pitchFamily="34" charset="0"/>
              </a:rPr>
              <a:t>Subsidio uso fondos de garantía</a:t>
            </a:r>
            <a:endParaRPr lang="es-SV" sz="1200" dirty="0">
              <a:solidFill>
                <a:srgbClr val="000000"/>
              </a:solidFill>
              <a:latin typeface="Impact" panose="020B0806030902050204" pitchFamily="34" charset="0"/>
            </a:endParaRPr>
          </a:p>
        </p:txBody>
      </p:sp>
      <p:sp>
        <p:nvSpPr>
          <p:cNvPr id="46" name="45 CuadroTexto"/>
          <p:cNvSpPr txBox="1"/>
          <p:nvPr/>
        </p:nvSpPr>
        <p:spPr>
          <a:xfrm>
            <a:off x="5515048" y="2610292"/>
            <a:ext cx="1501752" cy="523220"/>
          </a:xfrm>
          <a:prstGeom prst="rect">
            <a:avLst/>
          </a:prstGeom>
          <a:noFill/>
        </p:spPr>
        <p:txBody>
          <a:bodyPr wrap="square" rtlCol="0">
            <a:spAutoFit/>
          </a:bodyPr>
          <a:lstStyle/>
          <a:p>
            <a:pPr algn="ctr"/>
            <a:r>
              <a:rPr lang="es-SV" sz="1400" dirty="0" smtClean="0">
                <a:solidFill>
                  <a:srgbClr val="000000"/>
                </a:solidFill>
                <a:latin typeface="Impact" panose="020B0806030902050204" pitchFamily="34" charset="0"/>
              </a:rPr>
              <a:t>Tasa de interés subsidiada</a:t>
            </a:r>
            <a:endParaRPr lang="es-SV" sz="1400" dirty="0">
              <a:solidFill>
                <a:srgbClr val="000000"/>
              </a:solidFill>
              <a:latin typeface="Impact" panose="020B0806030902050204" pitchFamily="34" charset="0"/>
            </a:endParaRPr>
          </a:p>
        </p:txBody>
      </p:sp>
      <p:sp>
        <p:nvSpPr>
          <p:cNvPr id="47" name="46 CuadroTexto"/>
          <p:cNvSpPr txBox="1"/>
          <p:nvPr/>
        </p:nvSpPr>
        <p:spPr>
          <a:xfrm>
            <a:off x="7270361" y="3529379"/>
            <a:ext cx="1656184" cy="1200329"/>
          </a:xfrm>
          <a:prstGeom prst="rect">
            <a:avLst/>
          </a:prstGeom>
          <a:noFill/>
        </p:spPr>
        <p:txBody>
          <a:bodyPr wrap="square" rtlCol="0">
            <a:spAutoFit/>
          </a:bodyPr>
          <a:lstStyle/>
          <a:p>
            <a:pPr algn="ctr"/>
            <a:r>
              <a:rPr lang="es-SV" sz="1200" dirty="0" smtClean="0">
                <a:latin typeface="Impact" panose="020B0806030902050204" pitchFamily="34" charset="0"/>
              </a:rPr>
              <a:t>Por causas no imputables a los productores </a:t>
            </a:r>
          </a:p>
          <a:p>
            <a:pPr algn="ctr"/>
            <a:r>
              <a:rPr lang="es-SV" sz="1200" dirty="0" smtClean="0">
                <a:solidFill>
                  <a:schemeClr val="tx2"/>
                </a:solidFill>
                <a:latin typeface="Impact" panose="020B0806030902050204" pitchFamily="34" charset="0"/>
              </a:rPr>
              <a:t>granos básicos</a:t>
            </a:r>
          </a:p>
          <a:p>
            <a:pPr algn="ctr"/>
            <a:r>
              <a:rPr lang="es-SV" sz="1200" dirty="0" smtClean="0">
                <a:solidFill>
                  <a:schemeClr val="tx2"/>
                </a:solidFill>
                <a:latin typeface="Impact" panose="020B0806030902050204" pitchFamily="34" charset="0"/>
              </a:rPr>
              <a:t>maíz y frijol semilla </a:t>
            </a:r>
          </a:p>
          <a:p>
            <a:pPr algn="ctr"/>
            <a:r>
              <a:rPr lang="es-SV" sz="1200" dirty="0" smtClean="0">
                <a:solidFill>
                  <a:schemeClr val="tx2"/>
                </a:solidFill>
                <a:latin typeface="Impact" panose="020B0806030902050204" pitchFamily="34" charset="0"/>
              </a:rPr>
              <a:t>paquetes escolares</a:t>
            </a:r>
            <a:endParaRPr lang="es-SV" sz="1200" dirty="0">
              <a:solidFill>
                <a:schemeClr val="tx2"/>
              </a:solidFill>
              <a:latin typeface="Impact" panose="020B0806030902050204" pitchFamily="34" charset="0"/>
            </a:endParaRPr>
          </a:p>
        </p:txBody>
      </p:sp>
      <p:pic>
        <p:nvPicPr>
          <p:cNvPr id="48" name="47 Imagen"/>
          <p:cNvPicPr>
            <a:picLocks noChangeAspect="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l="28489" t="8333" r="28000" b="20706"/>
          <a:stretch/>
        </p:blipFill>
        <p:spPr>
          <a:xfrm>
            <a:off x="7805288" y="1338020"/>
            <a:ext cx="662216" cy="1080000"/>
          </a:xfrm>
          <a:prstGeom prst="rect">
            <a:avLst/>
          </a:prstGeom>
        </p:spPr>
      </p:pic>
      <p:sp>
        <p:nvSpPr>
          <p:cNvPr id="49" name="48 CuadroTexto"/>
          <p:cNvSpPr txBox="1"/>
          <p:nvPr/>
        </p:nvSpPr>
        <p:spPr>
          <a:xfrm>
            <a:off x="7308304" y="2610292"/>
            <a:ext cx="1656184" cy="523220"/>
          </a:xfrm>
          <a:prstGeom prst="rect">
            <a:avLst/>
          </a:prstGeom>
          <a:noFill/>
        </p:spPr>
        <p:txBody>
          <a:bodyPr wrap="square" rtlCol="0">
            <a:spAutoFit/>
          </a:bodyPr>
          <a:lstStyle/>
          <a:p>
            <a:pPr algn="ctr"/>
            <a:r>
              <a:rPr lang="es-SV" sz="1400" dirty="0" smtClean="0">
                <a:solidFill>
                  <a:srgbClr val="000000"/>
                </a:solidFill>
                <a:latin typeface="Impact" panose="020B0806030902050204" pitchFamily="34" charset="0"/>
              </a:rPr>
              <a:t>Prórrogas administrativas</a:t>
            </a:r>
            <a:endParaRPr lang="es-SV" sz="1400" dirty="0">
              <a:solidFill>
                <a:srgbClr val="000000"/>
              </a:solidFill>
              <a:latin typeface="Impact" panose="020B0806030902050204" pitchFamily="34" charset="0"/>
            </a:endParaRPr>
          </a:p>
        </p:txBody>
      </p:sp>
      <p:sp>
        <p:nvSpPr>
          <p:cNvPr id="50" name="49 CuadroTexto"/>
          <p:cNvSpPr txBox="1"/>
          <p:nvPr/>
        </p:nvSpPr>
        <p:spPr>
          <a:xfrm>
            <a:off x="7257821" y="3138220"/>
            <a:ext cx="1656184" cy="369332"/>
          </a:xfrm>
          <a:prstGeom prst="rect">
            <a:avLst/>
          </a:prstGeom>
          <a:noFill/>
        </p:spPr>
        <p:txBody>
          <a:bodyPr wrap="square" rtlCol="0">
            <a:spAutoFit/>
          </a:bodyPr>
          <a:lstStyle/>
          <a:p>
            <a:pPr algn="ctr"/>
            <a:r>
              <a:rPr lang="es-SV" dirty="0" smtClean="0">
                <a:solidFill>
                  <a:schemeClr val="accent6"/>
                </a:solidFill>
                <a:latin typeface="Impact" panose="020B0806030902050204" pitchFamily="34" charset="0"/>
              </a:rPr>
              <a:t>Desde 2012</a:t>
            </a:r>
            <a:endParaRPr lang="es-SV" dirty="0">
              <a:solidFill>
                <a:schemeClr val="accent6"/>
              </a:solidFill>
              <a:latin typeface="Impact" panose="020B0806030902050204" pitchFamily="34" charset="0"/>
            </a:endParaRPr>
          </a:p>
        </p:txBody>
      </p:sp>
      <p:sp>
        <p:nvSpPr>
          <p:cNvPr id="24" name="23 CuadroTexto"/>
          <p:cNvSpPr txBox="1"/>
          <p:nvPr/>
        </p:nvSpPr>
        <p:spPr>
          <a:xfrm>
            <a:off x="3648437" y="2610292"/>
            <a:ext cx="1483613" cy="523220"/>
          </a:xfrm>
          <a:prstGeom prst="rect">
            <a:avLst/>
          </a:prstGeom>
          <a:noFill/>
        </p:spPr>
        <p:txBody>
          <a:bodyPr wrap="square" rtlCol="0">
            <a:spAutoFit/>
          </a:bodyPr>
          <a:lstStyle/>
          <a:p>
            <a:pPr algn="ctr"/>
            <a:r>
              <a:rPr lang="es-SV" sz="1400" dirty="0" smtClean="0">
                <a:solidFill>
                  <a:srgbClr val="000000"/>
                </a:solidFill>
                <a:latin typeface="Impact" panose="020B0806030902050204" pitchFamily="34" charset="0"/>
              </a:rPr>
              <a:t>Honra de garantías</a:t>
            </a:r>
            <a:endParaRPr lang="es-SV" sz="1400" dirty="0">
              <a:solidFill>
                <a:srgbClr val="000000"/>
              </a:solidFill>
              <a:latin typeface="Impact" panose="020B0806030902050204" pitchFamily="34" charset="0"/>
            </a:endParaRPr>
          </a:p>
        </p:txBody>
      </p:sp>
      <p:sp>
        <p:nvSpPr>
          <p:cNvPr id="26" name="25 CuadroTexto"/>
          <p:cNvSpPr txBox="1"/>
          <p:nvPr/>
        </p:nvSpPr>
        <p:spPr>
          <a:xfrm>
            <a:off x="3635896" y="3145532"/>
            <a:ext cx="1483613" cy="369332"/>
          </a:xfrm>
          <a:prstGeom prst="rect">
            <a:avLst/>
          </a:prstGeom>
          <a:noFill/>
        </p:spPr>
        <p:txBody>
          <a:bodyPr wrap="square" rtlCol="0">
            <a:spAutoFit/>
          </a:bodyPr>
          <a:lstStyle/>
          <a:p>
            <a:pPr algn="ctr"/>
            <a:r>
              <a:rPr lang="es-SV" dirty="0" smtClean="0">
                <a:solidFill>
                  <a:schemeClr val="accent6"/>
                </a:solidFill>
                <a:latin typeface="Impact" panose="020B0806030902050204" pitchFamily="34" charset="0"/>
              </a:rPr>
              <a:t>Desde 2000</a:t>
            </a:r>
            <a:endParaRPr lang="es-SV" dirty="0">
              <a:solidFill>
                <a:schemeClr val="accent6"/>
              </a:solidFill>
              <a:latin typeface="Impact" panose="020B0806030902050204" pitchFamily="34" charset="0"/>
            </a:endParaRPr>
          </a:p>
        </p:txBody>
      </p:sp>
      <p:pic>
        <p:nvPicPr>
          <p:cNvPr id="3" name="2 Imagen"/>
          <p:cNvPicPr>
            <a:picLocks noChangeAspect="1"/>
          </p:cNvPicPr>
          <p:nvPr/>
        </p:nvPicPr>
        <p:blipFill rotWithShape="1">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t="10182" b="25028"/>
          <a:stretch/>
        </p:blipFill>
        <p:spPr>
          <a:xfrm>
            <a:off x="3556788" y="1417340"/>
            <a:ext cx="1666912" cy="1080000"/>
          </a:xfrm>
          <a:prstGeom prst="rect">
            <a:avLst/>
          </a:prstGeom>
        </p:spPr>
      </p:pic>
      <p:sp>
        <p:nvSpPr>
          <p:cNvPr id="28" name="27 CuadroTexto"/>
          <p:cNvSpPr txBox="1"/>
          <p:nvPr/>
        </p:nvSpPr>
        <p:spPr>
          <a:xfrm>
            <a:off x="3617757" y="3590685"/>
            <a:ext cx="1501752" cy="1892826"/>
          </a:xfrm>
          <a:prstGeom prst="rect">
            <a:avLst/>
          </a:prstGeom>
          <a:noFill/>
        </p:spPr>
        <p:txBody>
          <a:bodyPr wrap="square" rtlCol="0">
            <a:spAutoFit/>
          </a:bodyPr>
          <a:lstStyle/>
          <a:p>
            <a:pPr lvl="0" algn="ctr"/>
            <a:r>
              <a:rPr lang="es-SV" sz="1200" dirty="0">
                <a:solidFill>
                  <a:srgbClr val="002395"/>
                </a:solidFill>
                <a:latin typeface="Impact" panose="020B0806030902050204" pitchFamily="34" charset="0"/>
              </a:rPr>
              <a:t>Periodo 14/17:</a:t>
            </a:r>
          </a:p>
          <a:p>
            <a:pPr algn="ctr"/>
            <a:r>
              <a:rPr lang="es-SV" sz="2400" dirty="0" smtClean="0">
                <a:latin typeface="Impact" panose="020B0806030902050204" pitchFamily="34" charset="0"/>
              </a:rPr>
              <a:t>7,911</a:t>
            </a:r>
            <a:endParaRPr lang="es-SV" sz="2400" dirty="0" smtClean="0">
              <a:latin typeface="Impact" panose="020B0806030902050204" pitchFamily="34" charset="0"/>
            </a:endParaRPr>
          </a:p>
          <a:p>
            <a:pPr algn="ctr"/>
            <a:r>
              <a:rPr lang="es-SV" sz="1200" dirty="0" smtClean="0">
                <a:solidFill>
                  <a:schemeClr val="tx2"/>
                </a:solidFill>
                <a:latin typeface="Impact" panose="020B0806030902050204" pitchFamily="34" charset="0"/>
              </a:rPr>
              <a:t>Préstamos</a:t>
            </a:r>
          </a:p>
          <a:p>
            <a:pPr algn="ctr"/>
            <a:endParaRPr lang="es-SV" sz="900" dirty="0">
              <a:latin typeface="Impact" panose="020B0806030902050204" pitchFamily="34" charset="0"/>
            </a:endParaRPr>
          </a:p>
          <a:p>
            <a:pPr algn="ctr"/>
            <a:r>
              <a:rPr lang="es-SV" sz="2400" dirty="0" smtClean="0">
                <a:latin typeface="Impact" panose="020B0806030902050204" pitchFamily="34" charset="0"/>
              </a:rPr>
              <a:t>$4.9</a:t>
            </a:r>
          </a:p>
          <a:p>
            <a:pPr algn="ctr"/>
            <a:r>
              <a:rPr lang="es-SV" sz="1200" dirty="0" smtClean="0">
                <a:solidFill>
                  <a:schemeClr val="tx2"/>
                </a:solidFill>
                <a:latin typeface="Impact" panose="020B0806030902050204" pitchFamily="34" charset="0"/>
              </a:rPr>
              <a:t>Millones</a:t>
            </a:r>
          </a:p>
          <a:p>
            <a:pPr algn="ctr"/>
            <a:endParaRPr lang="es-SV" sz="1200" dirty="0">
              <a:solidFill>
                <a:schemeClr val="tx2"/>
              </a:solidFill>
              <a:latin typeface="Impact" panose="020B0806030902050204" pitchFamily="34" charset="0"/>
            </a:endParaRPr>
          </a:p>
          <a:p>
            <a:pPr algn="ctr"/>
            <a:endParaRPr lang="es-SV" sz="1200" dirty="0">
              <a:solidFill>
                <a:schemeClr val="tx2"/>
              </a:solidFill>
              <a:latin typeface="Impact" panose="020B0806030902050204" pitchFamily="34" charset="0"/>
            </a:endParaRPr>
          </a:p>
        </p:txBody>
      </p:sp>
    </p:spTree>
    <p:extLst>
      <p:ext uri="{BB962C8B-B14F-4D97-AF65-F5344CB8AC3E}">
        <p14:creationId xmlns:p14="http://schemas.microsoft.com/office/powerpoint/2010/main" val="8489332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52"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Scale>
                                      <p:cBhvr>
                                        <p:cTn id="11"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21"/>
                                        </p:tgtEl>
                                        <p:attrNameLst>
                                          <p:attrName>ppt_x</p:attrName>
                                          <p:attrName>ppt_y</p:attrName>
                                        </p:attrNameLst>
                                      </p:cBhvr>
                                    </p:animMotion>
                                    <p:animEffect transition="in" filter="fade">
                                      <p:cBhvr>
                                        <p:cTn id="13" dur="1000"/>
                                        <p:tgtEl>
                                          <p:spTgt spid="21"/>
                                        </p:tgtEl>
                                      </p:cBhvr>
                                    </p:animEffect>
                                  </p:childTnLst>
                                </p:cTn>
                              </p:par>
                              <p:par>
                                <p:cTn id="14" presetID="52"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Scale>
                                      <p:cBhvr>
                                        <p:cTn id="16"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20"/>
                                        </p:tgtEl>
                                        <p:attrNameLst>
                                          <p:attrName>ppt_x</p:attrName>
                                          <p:attrName>ppt_y</p:attrName>
                                        </p:attrNameLst>
                                      </p:cBhvr>
                                    </p:animMotion>
                                    <p:animEffect transition="in" filter="fade">
                                      <p:cBhvr>
                                        <p:cTn id="18" dur="1000"/>
                                        <p:tgtEl>
                                          <p:spTgt spid="20"/>
                                        </p:tgtEl>
                                      </p:cBhvr>
                                    </p:animEffect>
                                  </p:childTnLst>
                                </p:cTn>
                              </p:par>
                              <p:par>
                                <p:cTn id="19" presetID="52"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Scale>
                                      <p:cBhvr>
                                        <p:cTn id="21"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9"/>
                                        </p:tgtEl>
                                        <p:attrNameLst>
                                          <p:attrName>ppt_x</p:attrName>
                                          <p:attrName>ppt_y</p:attrName>
                                        </p:attrNameLst>
                                      </p:cBhvr>
                                    </p:animMotion>
                                    <p:animEffect transition="in" filter="fade">
                                      <p:cBhvr>
                                        <p:cTn id="23" dur="1000"/>
                                        <p:tgtEl>
                                          <p:spTgt spid="19"/>
                                        </p:tgtEl>
                                      </p:cBhvr>
                                    </p:animEffect>
                                  </p:childTnLst>
                                </p:cTn>
                              </p:par>
                              <p:par>
                                <p:cTn id="24" presetID="52"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Scale>
                                      <p:cBhvr>
                                        <p:cTn id="26" dur="1000" decel="50000" fill="hold">
                                          <p:stCondLst>
                                            <p:cond delay="0"/>
                                          </p:stCondLst>
                                        </p:cTn>
                                        <p:tgtEl>
                                          <p:spTgt spid="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23"/>
                                        </p:tgtEl>
                                        <p:attrNameLst>
                                          <p:attrName>ppt_x</p:attrName>
                                          <p:attrName>ppt_y</p:attrName>
                                        </p:attrNameLst>
                                      </p:cBhvr>
                                    </p:animMotion>
                                    <p:animEffect transition="in" filter="fade">
                                      <p:cBhvr>
                                        <p:cTn id="28" dur="1000"/>
                                        <p:tgtEl>
                                          <p:spTgt spid="23"/>
                                        </p:tgtEl>
                                      </p:cBhvr>
                                    </p:animEffect>
                                  </p:childTnLst>
                                </p:cTn>
                              </p:par>
                              <p:par>
                                <p:cTn id="29" presetID="52" presetClass="entr" presetSubtype="0"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animScale>
                                      <p:cBhvr>
                                        <p:cTn id="31" dur="1000" decel="50000" fill="hold">
                                          <p:stCondLst>
                                            <p:cond delay="0"/>
                                          </p:stCondLst>
                                        </p:cTn>
                                        <p:tgtEl>
                                          <p:spTgt spid="4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42"/>
                                        </p:tgtEl>
                                        <p:attrNameLst>
                                          <p:attrName>ppt_x</p:attrName>
                                          <p:attrName>ppt_y</p:attrName>
                                        </p:attrNameLst>
                                      </p:cBhvr>
                                    </p:animMotion>
                                    <p:animEffect transition="in" filter="fade">
                                      <p:cBhvr>
                                        <p:cTn id="33" dur="1000"/>
                                        <p:tgtEl>
                                          <p:spTgt spid="42"/>
                                        </p:tgtEl>
                                      </p:cBhvr>
                                    </p:animEffect>
                                  </p:childTnLst>
                                </p:cTn>
                              </p:par>
                              <p:par>
                                <p:cTn id="34" presetID="52" presetClass="entr" presetSubtype="0" fill="hold" nodeType="withEffect">
                                  <p:stCondLst>
                                    <p:cond delay="0"/>
                                  </p:stCondLst>
                                  <p:childTnLst>
                                    <p:set>
                                      <p:cBhvr>
                                        <p:cTn id="35" dur="1" fill="hold">
                                          <p:stCondLst>
                                            <p:cond delay="0"/>
                                          </p:stCondLst>
                                        </p:cTn>
                                        <p:tgtEl>
                                          <p:spTgt spid="41"/>
                                        </p:tgtEl>
                                        <p:attrNameLst>
                                          <p:attrName>style.visibility</p:attrName>
                                        </p:attrNameLst>
                                      </p:cBhvr>
                                      <p:to>
                                        <p:strVal val="visible"/>
                                      </p:to>
                                    </p:set>
                                    <p:animScale>
                                      <p:cBhvr>
                                        <p:cTn id="36" dur="1000" decel="50000" fill="hold">
                                          <p:stCondLst>
                                            <p:cond delay="0"/>
                                          </p:stCondLst>
                                        </p:cTn>
                                        <p:tgtEl>
                                          <p:spTgt spid="4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41"/>
                                        </p:tgtEl>
                                        <p:attrNameLst>
                                          <p:attrName>ppt_x</p:attrName>
                                          <p:attrName>ppt_y</p:attrName>
                                        </p:attrNameLst>
                                      </p:cBhvr>
                                    </p:animMotion>
                                    <p:animEffect transition="in" filter="fade">
                                      <p:cBhvr>
                                        <p:cTn id="38" dur="1000"/>
                                        <p:tgtEl>
                                          <p:spTgt spid="41"/>
                                        </p:tgtEl>
                                      </p:cBhvr>
                                    </p:animEffect>
                                  </p:childTnLst>
                                </p:cTn>
                              </p:par>
                              <p:par>
                                <p:cTn id="39" presetID="52" presetClass="entr" presetSubtype="0" fill="hold" nodeType="withEffect">
                                  <p:stCondLst>
                                    <p:cond delay="0"/>
                                  </p:stCondLst>
                                  <p:childTnLst>
                                    <p:set>
                                      <p:cBhvr>
                                        <p:cTn id="40" dur="1" fill="hold">
                                          <p:stCondLst>
                                            <p:cond delay="0"/>
                                          </p:stCondLst>
                                        </p:cTn>
                                        <p:tgtEl>
                                          <p:spTgt spid="48"/>
                                        </p:tgtEl>
                                        <p:attrNameLst>
                                          <p:attrName>style.visibility</p:attrName>
                                        </p:attrNameLst>
                                      </p:cBhvr>
                                      <p:to>
                                        <p:strVal val="visible"/>
                                      </p:to>
                                    </p:set>
                                    <p:animScale>
                                      <p:cBhvr>
                                        <p:cTn id="41" dur="1000" decel="50000" fill="hold">
                                          <p:stCondLst>
                                            <p:cond delay="0"/>
                                          </p:stCondLst>
                                        </p:cTn>
                                        <p:tgtEl>
                                          <p:spTgt spid="4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2" dur="1000" decel="50000" fill="hold">
                                          <p:stCondLst>
                                            <p:cond delay="0"/>
                                          </p:stCondLst>
                                        </p:cTn>
                                        <p:tgtEl>
                                          <p:spTgt spid="48"/>
                                        </p:tgtEl>
                                        <p:attrNameLst>
                                          <p:attrName>ppt_x</p:attrName>
                                          <p:attrName>ppt_y</p:attrName>
                                        </p:attrNameLst>
                                      </p:cBhvr>
                                    </p:animMotion>
                                    <p:animEffect transition="in" filter="fade">
                                      <p:cBhvr>
                                        <p:cTn id="43" dur="1000"/>
                                        <p:tgtEl>
                                          <p:spTgt spid="48"/>
                                        </p:tgtEl>
                                      </p:cBhvr>
                                    </p:animEffect>
                                  </p:childTnLst>
                                </p:cTn>
                              </p:par>
                              <p:par>
                                <p:cTn id="44" presetID="52" presetClass="entr" presetSubtype="0" fill="hold" nodeType="withEffect">
                                  <p:stCondLst>
                                    <p:cond delay="0"/>
                                  </p:stCondLst>
                                  <p:childTnLst>
                                    <p:set>
                                      <p:cBhvr>
                                        <p:cTn id="45" dur="1" fill="hold">
                                          <p:stCondLst>
                                            <p:cond delay="0"/>
                                          </p:stCondLst>
                                        </p:cTn>
                                        <p:tgtEl>
                                          <p:spTgt spid="3"/>
                                        </p:tgtEl>
                                        <p:attrNameLst>
                                          <p:attrName>style.visibility</p:attrName>
                                        </p:attrNameLst>
                                      </p:cBhvr>
                                      <p:to>
                                        <p:strVal val="visible"/>
                                      </p:to>
                                    </p:set>
                                    <p:animScale>
                                      <p:cBhvr>
                                        <p:cTn id="46"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7" dur="1000" decel="50000" fill="hold">
                                          <p:stCondLst>
                                            <p:cond delay="0"/>
                                          </p:stCondLst>
                                        </p:cTn>
                                        <p:tgtEl>
                                          <p:spTgt spid="3"/>
                                        </p:tgtEl>
                                        <p:attrNameLst>
                                          <p:attrName>ppt_x</p:attrName>
                                          <p:attrName>ppt_y</p:attrName>
                                        </p:attrNameLst>
                                      </p:cBhvr>
                                    </p:animMotion>
                                    <p:animEffect transition="in" filter="fade">
                                      <p:cBhvr>
                                        <p:cTn id="48" dur="1000"/>
                                        <p:tgtEl>
                                          <p:spTgt spid="3"/>
                                        </p:tgtEl>
                                      </p:cBhvr>
                                    </p:animEffect>
                                  </p:childTnLst>
                                </p:cTn>
                              </p:par>
                              <p:par>
                                <p:cTn id="49" presetID="2" presetClass="entr" presetSubtype="2"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additive="base">
                                        <p:cTn id="51" dur="500" fill="hold"/>
                                        <p:tgtEl>
                                          <p:spTgt spid="22"/>
                                        </p:tgtEl>
                                        <p:attrNameLst>
                                          <p:attrName>ppt_x</p:attrName>
                                        </p:attrNameLst>
                                      </p:cBhvr>
                                      <p:tavLst>
                                        <p:tav tm="0">
                                          <p:val>
                                            <p:strVal val="1+#ppt_w/2"/>
                                          </p:val>
                                        </p:tav>
                                        <p:tav tm="100000">
                                          <p:val>
                                            <p:strVal val="#ppt_x"/>
                                          </p:val>
                                        </p:tav>
                                      </p:tavLst>
                                    </p:anim>
                                    <p:anim calcmode="lin" valueType="num">
                                      <p:cBhvr additive="base">
                                        <p:cTn id="52" dur="500" fill="hold"/>
                                        <p:tgtEl>
                                          <p:spTgt spid="22"/>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45"/>
                                        </p:tgtEl>
                                        <p:attrNameLst>
                                          <p:attrName>style.visibility</p:attrName>
                                        </p:attrNameLst>
                                      </p:cBhvr>
                                      <p:to>
                                        <p:strVal val="visible"/>
                                      </p:to>
                                    </p:set>
                                    <p:anim calcmode="lin" valueType="num">
                                      <p:cBhvr additive="base">
                                        <p:cTn id="55" dur="500" fill="hold"/>
                                        <p:tgtEl>
                                          <p:spTgt spid="45"/>
                                        </p:tgtEl>
                                        <p:attrNameLst>
                                          <p:attrName>ppt_x</p:attrName>
                                        </p:attrNameLst>
                                      </p:cBhvr>
                                      <p:tavLst>
                                        <p:tav tm="0">
                                          <p:val>
                                            <p:strVal val="1+#ppt_w/2"/>
                                          </p:val>
                                        </p:tav>
                                        <p:tav tm="100000">
                                          <p:val>
                                            <p:strVal val="#ppt_x"/>
                                          </p:val>
                                        </p:tav>
                                      </p:tavLst>
                                    </p:anim>
                                    <p:anim calcmode="lin" valueType="num">
                                      <p:cBhvr additive="base">
                                        <p:cTn id="56" dur="500" fill="hold"/>
                                        <p:tgtEl>
                                          <p:spTgt spid="45"/>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fill="hold"/>
                                        <p:tgtEl>
                                          <p:spTgt spid="24"/>
                                        </p:tgtEl>
                                        <p:attrNameLst>
                                          <p:attrName>ppt_x</p:attrName>
                                        </p:attrNameLst>
                                      </p:cBhvr>
                                      <p:tavLst>
                                        <p:tav tm="0">
                                          <p:val>
                                            <p:strVal val="1+#ppt_w/2"/>
                                          </p:val>
                                        </p:tav>
                                        <p:tav tm="100000">
                                          <p:val>
                                            <p:strVal val="#ppt_x"/>
                                          </p:val>
                                        </p:tav>
                                      </p:tavLst>
                                    </p:anim>
                                    <p:anim calcmode="lin" valueType="num">
                                      <p:cBhvr additive="base">
                                        <p:cTn id="60" dur="500" fill="hold"/>
                                        <p:tgtEl>
                                          <p:spTgt spid="24"/>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46"/>
                                        </p:tgtEl>
                                        <p:attrNameLst>
                                          <p:attrName>style.visibility</p:attrName>
                                        </p:attrNameLst>
                                      </p:cBhvr>
                                      <p:to>
                                        <p:strVal val="visible"/>
                                      </p:to>
                                    </p:set>
                                    <p:anim calcmode="lin" valueType="num">
                                      <p:cBhvr additive="base">
                                        <p:cTn id="63" dur="500" fill="hold"/>
                                        <p:tgtEl>
                                          <p:spTgt spid="46"/>
                                        </p:tgtEl>
                                        <p:attrNameLst>
                                          <p:attrName>ppt_x</p:attrName>
                                        </p:attrNameLst>
                                      </p:cBhvr>
                                      <p:tavLst>
                                        <p:tav tm="0">
                                          <p:val>
                                            <p:strVal val="1+#ppt_w/2"/>
                                          </p:val>
                                        </p:tav>
                                        <p:tav tm="100000">
                                          <p:val>
                                            <p:strVal val="#ppt_x"/>
                                          </p:val>
                                        </p:tav>
                                      </p:tavLst>
                                    </p:anim>
                                    <p:anim calcmode="lin" valueType="num">
                                      <p:cBhvr additive="base">
                                        <p:cTn id="64" dur="500" fill="hold"/>
                                        <p:tgtEl>
                                          <p:spTgt spid="46"/>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0"/>
                                  </p:stCondLst>
                                  <p:childTnLst>
                                    <p:set>
                                      <p:cBhvr>
                                        <p:cTn id="66" dur="1" fill="hold">
                                          <p:stCondLst>
                                            <p:cond delay="0"/>
                                          </p:stCondLst>
                                        </p:cTn>
                                        <p:tgtEl>
                                          <p:spTgt spid="49"/>
                                        </p:tgtEl>
                                        <p:attrNameLst>
                                          <p:attrName>style.visibility</p:attrName>
                                        </p:attrNameLst>
                                      </p:cBhvr>
                                      <p:to>
                                        <p:strVal val="visible"/>
                                      </p:to>
                                    </p:set>
                                    <p:anim calcmode="lin" valueType="num">
                                      <p:cBhvr additive="base">
                                        <p:cTn id="67" dur="500" fill="hold"/>
                                        <p:tgtEl>
                                          <p:spTgt spid="49"/>
                                        </p:tgtEl>
                                        <p:attrNameLst>
                                          <p:attrName>ppt_x</p:attrName>
                                        </p:attrNameLst>
                                      </p:cBhvr>
                                      <p:tavLst>
                                        <p:tav tm="0">
                                          <p:val>
                                            <p:strVal val="1+#ppt_w/2"/>
                                          </p:val>
                                        </p:tav>
                                        <p:tav tm="100000">
                                          <p:val>
                                            <p:strVal val="#ppt_x"/>
                                          </p:val>
                                        </p:tav>
                                      </p:tavLst>
                                    </p:anim>
                                    <p:anim calcmode="lin" valueType="num">
                                      <p:cBhvr additive="base">
                                        <p:cTn id="68" dur="500" fill="hold"/>
                                        <p:tgtEl>
                                          <p:spTgt spid="49"/>
                                        </p:tgtEl>
                                        <p:attrNameLst>
                                          <p:attrName>ppt_y</p:attrName>
                                        </p:attrNameLst>
                                      </p:cBhvr>
                                      <p:tavLst>
                                        <p:tav tm="0">
                                          <p:val>
                                            <p:strVal val="#ppt_y"/>
                                          </p:val>
                                        </p:tav>
                                        <p:tav tm="100000">
                                          <p:val>
                                            <p:strVal val="#ppt_y"/>
                                          </p:val>
                                        </p:tav>
                                      </p:tavLst>
                                    </p:anim>
                                  </p:childTnLst>
                                </p:cTn>
                              </p:par>
                            </p:childTnLst>
                          </p:cTn>
                        </p:par>
                        <p:par>
                          <p:cTn id="69" fill="hold">
                            <p:stCondLst>
                              <p:cond delay="1000"/>
                            </p:stCondLst>
                            <p:childTnLst>
                              <p:par>
                                <p:cTn id="70" presetID="10" presetClass="entr" presetSubtype="0" fill="hold" grpId="0" nodeType="after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fade">
                                      <p:cBhvr>
                                        <p:cTn id="72" dur="500"/>
                                        <p:tgtEl>
                                          <p:spTgt spid="39"/>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fade">
                                      <p:cBhvr>
                                        <p:cTn id="75" dur="500"/>
                                        <p:tgtEl>
                                          <p:spTgt spid="40"/>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7"/>
                                        </p:tgtEl>
                                        <p:attrNameLst>
                                          <p:attrName>style.visibility</p:attrName>
                                        </p:attrNameLst>
                                      </p:cBhvr>
                                      <p:to>
                                        <p:strVal val="visible"/>
                                      </p:to>
                                    </p:set>
                                    <p:animEffect transition="in" filter="fade">
                                      <p:cBhvr>
                                        <p:cTn id="78" dur="500"/>
                                        <p:tgtEl>
                                          <p:spTgt spid="47"/>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50"/>
                                        </p:tgtEl>
                                        <p:attrNameLst>
                                          <p:attrName>style.visibility</p:attrName>
                                        </p:attrNameLst>
                                      </p:cBhvr>
                                      <p:to>
                                        <p:strVal val="visible"/>
                                      </p:to>
                                    </p:set>
                                    <p:animEffect transition="in" filter="fade">
                                      <p:cBhvr>
                                        <p:cTn id="81" dur="500"/>
                                        <p:tgtEl>
                                          <p:spTgt spid="50"/>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44"/>
                                        </p:tgtEl>
                                        <p:attrNameLst>
                                          <p:attrName>style.visibility</p:attrName>
                                        </p:attrNameLst>
                                      </p:cBhvr>
                                      <p:to>
                                        <p:strVal val="visible"/>
                                      </p:to>
                                    </p:set>
                                    <p:animEffect transition="in" filter="fade">
                                      <p:cBhvr>
                                        <p:cTn id="84" dur="500"/>
                                        <p:tgtEl>
                                          <p:spTgt spid="44"/>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fade">
                                      <p:cBhvr>
                                        <p:cTn id="87" dur="500"/>
                                        <p:tgtEl>
                                          <p:spTgt spid="26"/>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8"/>
                                        </p:tgtEl>
                                        <p:attrNameLst>
                                          <p:attrName>style.visibility</p:attrName>
                                        </p:attrNameLst>
                                      </p:cBhvr>
                                      <p:to>
                                        <p:strVal val="visible"/>
                                      </p:to>
                                    </p:set>
                                    <p:animEffect transition="in" filter="fade">
                                      <p:cBhvr>
                                        <p:cTn id="90" dur="500"/>
                                        <p:tgtEl>
                                          <p:spTgt spid="28"/>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43"/>
                                        </p:tgtEl>
                                        <p:attrNameLst>
                                          <p:attrName>style.visibility</p:attrName>
                                        </p:attrNameLst>
                                      </p:cBhvr>
                                      <p:to>
                                        <p:strVal val="visible"/>
                                      </p:to>
                                    </p:set>
                                    <p:animEffect transition="in" filter="fade">
                                      <p:cBhvr>
                                        <p:cTn id="9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4" grpId="0"/>
      <p:bldP spid="39" grpId="0"/>
      <p:bldP spid="40" grpId="0"/>
      <p:bldP spid="43" grpId="0"/>
      <p:bldP spid="44" grpId="0"/>
      <p:bldP spid="45" grpId="0"/>
      <p:bldP spid="46" grpId="0"/>
      <p:bldP spid="47" grpId="0"/>
      <p:bldP spid="49" grpId="0"/>
      <p:bldP spid="50" grpId="0"/>
      <p:bldP spid="24" grpId="0"/>
      <p:bldP spid="26" grpId="0"/>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28 Rectángulo"/>
          <p:cNvSpPr/>
          <p:nvPr/>
        </p:nvSpPr>
        <p:spPr>
          <a:xfrm>
            <a:off x="1843615" y="1201316"/>
            <a:ext cx="2080313"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4" name="3 Título"/>
          <p:cNvSpPr>
            <a:spLocks noGrp="1"/>
          </p:cNvSpPr>
          <p:nvPr>
            <p:ph type="title"/>
          </p:nvPr>
        </p:nvSpPr>
        <p:spPr/>
        <p:txBody>
          <a:bodyPr/>
          <a:lstStyle/>
          <a:p>
            <a:r>
              <a:rPr lang="es-SV" dirty="0" smtClean="0"/>
              <a:t>Inclusión financiera: acceso a financiamiento</a:t>
            </a:r>
            <a:endParaRPr lang="es-SV" dirty="0"/>
          </a:p>
        </p:txBody>
      </p:sp>
      <p:sp>
        <p:nvSpPr>
          <p:cNvPr id="13" name="12 CuadroTexto"/>
          <p:cNvSpPr txBox="1"/>
          <p:nvPr/>
        </p:nvSpPr>
        <p:spPr>
          <a:xfrm>
            <a:off x="2055680" y="3618230"/>
            <a:ext cx="1656184" cy="1169551"/>
          </a:xfrm>
          <a:prstGeom prst="rect">
            <a:avLst/>
          </a:prstGeom>
          <a:noFill/>
        </p:spPr>
        <p:txBody>
          <a:bodyPr wrap="square" rtlCol="0">
            <a:spAutoFit/>
          </a:bodyPr>
          <a:lstStyle/>
          <a:p>
            <a:pPr algn="ctr"/>
            <a:r>
              <a:rPr lang="es-SV" sz="1400" dirty="0" smtClean="0">
                <a:latin typeface="Impact" panose="020B0806030902050204" pitchFamily="34" charset="0"/>
              </a:rPr>
              <a:t>Formalización de préstamos con pagaré para créditos menores o iguales a </a:t>
            </a:r>
            <a:r>
              <a:rPr lang="es-SV" sz="1400" dirty="0" smtClean="0">
                <a:latin typeface="Impact" panose="020B0806030902050204" pitchFamily="34" charset="0"/>
              </a:rPr>
              <a:t>$6,000</a:t>
            </a:r>
            <a:endParaRPr lang="es-SV" sz="1400" dirty="0">
              <a:latin typeface="Impact" panose="020B0806030902050204" pitchFamily="34" charset="0"/>
            </a:endParaRPr>
          </a:p>
        </p:txBody>
      </p:sp>
      <p:pic>
        <p:nvPicPr>
          <p:cNvPr id="24" name="23 Imagen"/>
          <p:cNvPicPr>
            <a:picLocks noChangeAspect="1"/>
          </p:cNvPicPr>
          <p:nvPr/>
        </p:nvPicPr>
        <p:blipFill rotWithShape="1">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l="19244" t="9219" r="12422" b="25448"/>
          <a:stretch/>
        </p:blipFill>
        <p:spPr>
          <a:xfrm>
            <a:off x="2130710" y="1345332"/>
            <a:ext cx="1506123" cy="1440000"/>
          </a:xfrm>
          <a:prstGeom prst="rect">
            <a:avLst/>
          </a:prstGeom>
        </p:spPr>
      </p:pic>
      <p:sp>
        <p:nvSpPr>
          <p:cNvPr id="27" name="26 Rectángulo"/>
          <p:cNvSpPr/>
          <p:nvPr/>
        </p:nvSpPr>
        <p:spPr>
          <a:xfrm>
            <a:off x="6770276" y="1201317"/>
            <a:ext cx="2080313"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28" name="27 Rectángulo"/>
          <p:cNvSpPr/>
          <p:nvPr/>
        </p:nvSpPr>
        <p:spPr>
          <a:xfrm>
            <a:off x="4306946" y="1201316"/>
            <a:ext cx="2080313"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33" name="32 Rectángulo"/>
          <p:cNvSpPr/>
          <p:nvPr/>
        </p:nvSpPr>
        <p:spPr>
          <a:xfrm>
            <a:off x="1547664" y="2971901"/>
            <a:ext cx="7596336" cy="533671"/>
          </a:xfrm>
          <a:prstGeom prst="rect">
            <a:avLst/>
          </a:prstGeom>
          <a:solidFill>
            <a:srgbClr val="318BFF">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36" name="35 CuadroTexto"/>
          <p:cNvSpPr txBox="1"/>
          <p:nvPr/>
        </p:nvSpPr>
        <p:spPr>
          <a:xfrm>
            <a:off x="4283968" y="2920797"/>
            <a:ext cx="2080313" cy="584775"/>
          </a:xfrm>
          <a:prstGeom prst="rect">
            <a:avLst/>
          </a:prstGeom>
          <a:noFill/>
        </p:spPr>
        <p:txBody>
          <a:bodyPr wrap="square" rtlCol="0">
            <a:spAutoFit/>
          </a:bodyPr>
          <a:lstStyle/>
          <a:p>
            <a:pPr algn="ctr"/>
            <a:r>
              <a:rPr lang="es-SV" sz="1600" dirty="0" smtClean="0">
                <a:solidFill>
                  <a:srgbClr val="000000"/>
                </a:solidFill>
                <a:latin typeface="Impact" panose="020B0806030902050204" pitchFamily="34" charset="0"/>
              </a:rPr>
              <a:t>Crédito a personas mayores de 60 años</a:t>
            </a:r>
            <a:endParaRPr lang="es-SV" sz="1600" dirty="0">
              <a:solidFill>
                <a:srgbClr val="000000"/>
              </a:solidFill>
              <a:latin typeface="Impact" panose="020B0806030902050204" pitchFamily="34" charset="0"/>
            </a:endParaRPr>
          </a:p>
        </p:txBody>
      </p:sp>
      <p:sp>
        <p:nvSpPr>
          <p:cNvPr id="20" name="19 CuadroTexto"/>
          <p:cNvSpPr txBox="1"/>
          <p:nvPr/>
        </p:nvSpPr>
        <p:spPr>
          <a:xfrm>
            <a:off x="1843616" y="2920797"/>
            <a:ext cx="2080312" cy="584775"/>
          </a:xfrm>
          <a:prstGeom prst="rect">
            <a:avLst/>
          </a:prstGeom>
          <a:noFill/>
        </p:spPr>
        <p:txBody>
          <a:bodyPr wrap="square" rtlCol="0">
            <a:spAutoFit/>
          </a:bodyPr>
          <a:lstStyle/>
          <a:p>
            <a:pPr algn="ctr"/>
            <a:r>
              <a:rPr lang="es-SV" sz="1600" dirty="0" smtClean="0">
                <a:solidFill>
                  <a:srgbClr val="000000"/>
                </a:solidFill>
                <a:latin typeface="Impact" panose="020B0806030902050204" pitchFamily="34" charset="0"/>
              </a:rPr>
              <a:t>Reducción en gastos de contratación</a:t>
            </a:r>
            <a:endParaRPr lang="es-SV" sz="1600" dirty="0">
              <a:solidFill>
                <a:srgbClr val="000000"/>
              </a:solidFill>
              <a:latin typeface="Impact" panose="020B0806030902050204" pitchFamily="34" charset="0"/>
            </a:endParaRPr>
          </a:p>
        </p:txBody>
      </p:sp>
      <p:sp>
        <p:nvSpPr>
          <p:cNvPr id="38" name="37 CuadroTexto"/>
          <p:cNvSpPr txBox="1"/>
          <p:nvPr/>
        </p:nvSpPr>
        <p:spPr>
          <a:xfrm>
            <a:off x="4472824" y="3800718"/>
            <a:ext cx="1656184" cy="1569660"/>
          </a:xfrm>
          <a:prstGeom prst="rect">
            <a:avLst/>
          </a:prstGeom>
          <a:noFill/>
        </p:spPr>
        <p:txBody>
          <a:bodyPr wrap="square" rtlCol="0">
            <a:spAutoFit/>
          </a:bodyPr>
          <a:lstStyle/>
          <a:p>
            <a:pPr lvl="0" algn="ctr"/>
            <a:r>
              <a:rPr lang="es-SV" sz="1100" dirty="0">
                <a:solidFill>
                  <a:srgbClr val="002395"/>
                </a:solidFill>
                <a:latin typeface="Impact" panose="020B0806030902050204" pitchFamily="34" charset="0"/>
              </a:rPr>
              <a:t>Periodo 14/17</a:t>
            </a:r>
            <a:r>
              <a:rPr lang="es-SV" sz="1100" dirty="0" smtClean="0">
                <a:solidFill>
                  <a:srgbClr val="002395"/>
                </a:solidFill>
                <a:latin typeface="Impact" panose="020B0806030902050204" pitchFamily="34" charset="0"/>
              </a:rPr>
              <a:t>:</a:t>
            </a:r>
          </a:p>
          <a:p>
            <a:pPr algn="ctr"/>
            <a:r>
              <a:rPr lang="es-SV" dirty="0" smtClean="0">
                <a:latin typeface="Impact" panose="020B0806030902050204" pitchFamily="34" charset="0"/>
              </a:rPr>
              <a:t>23,321</a:t>
            </a:r>
            <a:endParaRPr lang="es-SV" dirty="0" smtClean="0">
              <a:latin typeface="Impact" panose="020B0806030902050204" pitchFamily="34" charset="0"/>
            </a:endParaRPr>
          </a:p>
          <a:p>
            <a:pPr algn="ctr"/>
            <a:r>
              <a:rPr lang="es-SV" sz="1100" dirty="0" smtClean="0">
                <a:solidFill>
                  <a:schemeClr val="tx2"/>
                </a:solidFill>
                <a:latin typeface="Impact" panose="020B0806030902050204" pitchFamily="34" charset="0"/>
              </a:rPr>
              <a:t>Créditos</a:t>
            </a:r>
          </a:p>
          <a:p>
            <a:pPr algn="ctr"/>
            <a:r>
              <a:rPr lang="es-SV" sz="1100" dirty="0" smtClean="0">
                <a:solidFill>
                  <a:schemeClr val="accent1">
                    <a:lumMod val="75000"/>
                  </a:schemeClr>
                </a:solidFill>
                <a:latin typeface="Impact" panose="020B0806030902050204" pitchFamily="34" charset="0"/>
              </a:rPr>
              <a:t>16% de clientes </a:t>
            </a:r>
          </a:p>
          <a:p>
            <a:pPr algn="ctr"/>
            <a:endParaRPr lang="es-SV" sz="500" dirty="0">
              <a:latin typeface="Impact" panose="020B0806030902050204" pitchFamily="34" charset="0"/>
            </a:endParaRPr>
          </a:p>
          <a:p>
            <a:pPr algn="ctr"/>
            <a:r>
              <a:rPr lang="es-SV" dirty="0" smtClean="0">
                <a:latin typeface="Impact" panose="020B0806030902050204" pitchFamily="34" charset="0"/>
              </a:rPr>
              <a:t>$79.2</a:t>
            </a:r>
          </a:p>
          <a:p>
            <a:pPr algn="ctr"/>
            <a:r>
              <a:rPr lang="es-SV" sz="1100" dirty="0" smtClean="0">
                <a:solidFill>
                  <a:schemeClr val="tx2"/>
                </a:solidFill>
                <a:latin typeface="Impact" panose="020B0806030902050204" pitchFamily="34" charset="0"/>
              </a:rPr>
              <a:t>Millones</a:t>
            </a:r>
          </a:p>
          <a:p>
            <a:pPr algn="ctr"/>
            <a:r>
              <a:rPr lang="es-SV" sz="1100" dirty="0" smtClean="0">
                <a:solidFill>
                  <a:schemeClr val="accent1">
                    <a:lumMod val="75000"/>
                  </a:schemeClr>
                </a:solidFill>
                <a:latin typeface="Impact" panose="020B0806030902050204" pitchFamily="34" charset="0"/>
              </a:rPr>
              <a:t>17% de desembolsos </a:t>
            </a:r>
            <a:endParaRPr lang="es-SV" sz="1100" dirty="0">
              <a:solidFill>
                <a:schemeClr val="accent1">
                  <a:lumMod val="75000"/>
                </a:schemeClr>
              </a:solidFill>
              <a:latin typeface="Impact" panose="020B0806030902050204" pitchFamily="34" charset="0"/>
            </a:endParaRPr>
          </a:p>
        </p:txBody>
      </p:sp>
      <p:sp>
        <p:nvSpPr>
          <p:cNvPr id="39" name="38 CuadroTexto"/>
          <p:cNvSpPr txBox="1"/>
          <p:nvPr/>
        </p:nvSpPr>
        <p:spPr>
          <a:xfrm>
            <a:off x="6770277" y="3577580"/>
            <a:ext cx="2080312" cy="2015936"/>
          </a:xfrm>
          <a:prstGeom prst="rect">
            <a:avLst/>
          </a:prstGeom>
          <a:noFill/>
        </p:spPr>
        <p:txBody>
          <a:bodyPr wrap="square" rtlCol="0">
            <a:spAutoFit/>
          </a:bodyPr>
          <a:lstStyle/>
          <a:p>
            <a:pPr lvl="0" algn="ctr"/>
            <a:r>
              <a:rPr lang="es-SV" sz="1100" dirty="0">
                <a:solidFill>
                  <a:srgbClr val="002395"/>
                </a:solidFill>
                <a:latin typeface="Impact" panose="020B0806030902050204" pitchFamily="34" charset="0"/>
              </a:rPr>
              <a:t>Periodo 14/17:</a:t>
            </a:r>
          </a:p>
          <a:p>
            <a:pPr algn="ctr"/>
            <a:r>
              <a:rPr lang="es-SV" dirty="0" smtClean="0">
                <a:latin typeface="Impact" panose="020B0806030902050204" pitchFamily="34" charset="0"/>
              </a:rPr>
              <a:t>480</a:t>
            </a:r>
            <a:endParaRPr lang="es-SV" dirty="0" smtClean="0">
              <a:latin typeface="Impact" panose="020B0806030902050204" pitchFamily="34" charset="0"/>
            </a:endParaRPr>
          </a:p>
          <a:p>
            <a:pPr algn="ctr"/>
            <a:r>
              <a:rPr lang="es-SV" sz="1100" dirty="0" smtClean="0">
                <a:solidFill>
                  <a:schemeClr val="tx2"/>
                </a:solidFill>
                <a:latin typeface="Impact" panose="020B0806030902050204" pitchFamily="34" charset="0"/>
              </a:rPr>
              <a:t>Beneficiarios</a:t>
            </a:r>
          </a:p>
          <a:p>
            <a:pPr algn="ctr"/>
            <a:endParaRPr lang="es-SV" sz="500" dirty="0">
              <a:latin typeface="Impact" panose="020B0806030902050204" pitchFamily="34" charset="0"/>
            </a:endParaRPr>
          </a:p>
          <a:p>
            <a:pPr algn="ctr"/>
            <a:r>
              <a:rPr lang="es-SV" dirty="0" smtClean="0">
                <a:latin typeface="Impact" panose="020B0806030902050204" pitchFamily="34" charset="0"/>
              </a:rPr>
              <a:t>$2.5</a:t>
            </a:r>
          </a:p>
          <a:p>
            <a:pPr algn="ctr"/>
            <a:r>
              <a:rPr lang="es-SV" sz="1100" dirty="0" smtClean="0">
                <a:solidFill>
                  <a:schemeClr val="tx2"/>
                </a:solidFill>
                <a:latin typeface="Impact" panose="020B0806030902050204" pitchFamily="34" charset="0"/>
              </a:rPr>
              <a:t>Millones</a:t>
            </a:r>
          </a:p>
          <a:p>
            <a:pPr algn="ctr"/>
            <a:endParaRPr lang="es-SV" sz="1100" dirty="0">
              <a:solidFill>
                <a:schemeClr val="tx2"/>
              </a:solidFill>
              <a:latin typeface="Impact" panose="020B0806030902050204" pitchFamily="34" charset="0"/>
            </a:endParaRPr>
          </a:p>
          <a:p>
            <a:pPr algn="ctr"/>
            <a:r>
              <a:rPr lang="es-SV" dirty="0">
                <a:latin typeface="Impact" panose="020B0806030902050204" pitchFamily="34" charset="0"/>
              </a:rPr>
              <a:t>$1.0 </a:t>
            </a:r>
            <a:endParaRPr lang="es-SV" dirty="0" smtClean="0">
              <a:latin typeface="Impact" panose="020B0806030902050204" pitchFamily="34" charset="0"/>
            </a:endParaRPr>
          </a:p>
          <a:p>
            <a:pPr algn="ctr"/>
            <a:r>
              <a:rPr lang="es-SV" sz="1100" dirty="0" smtClean="0">
                <a:solidFill>
                  <a:schemeClr val="tx2"/>
                </a:solidFill>
                <a:latin typeface="Impact" panose="020B0806030902050204" pitchFamily="34" charset="0"/>
              </a:rPr>
              <a:t>Millón en ayuda </a:t>
            </a:r>
            <a:r>
              <a:rPr lang="es-SV" sz="1100" dirty="0">
                <a:solidFill>
                  <a:schemeClr val="tx2"/>
                </a:solidFill>
                <a:latin typeface="Impact" panose="020B0806030902050204" pitchFamily="34" charset="0"/>
              </a:rPr>
              <a:t>a </a:t>
            </a:r>
            <a:r>
              <a:rPr lang="es-SV" sz="1100" dirty="0" smtClean="0">
                <a:solidFill>
                  <a:schemeClr val="tx2"/>
                </a:solidFill>
                <a:latin typeface="Impact" panose="020B0806030902050204" pitchFamily="34" charset="0"/>
              </a:rPr>
              <a:t>familiares  y gastos </a:t>
            </a:r>
            <a:r>
              <a:rPr lang="es-SV" sz="1100" dirty="0">
                <a:solidFill>
                  <a:schemeClr val="tx2"/>
                </a:solidFill>
                <a:latin typeface="Impact" panose="020B0806030902050204" pitchFamily="34" charset="0"/>
              </a:rPr>
              <a:t>funerarios</a:t>
            </a:r>
          </a:p>
        </p:txBody>
      </p:sp>
      <p:sp>
        <p:nvSpPr>
          <p:cNvPr id="40" name="39 CuadroTexto"/>
          <p:cNvSpPr txBox="1"/>
          <p:nvPr/>
        </p:nvSpPr>
        <p:spPr>
          <a:xfrm>
            <a:off x="6732240" y="3073524"/>
            <a:ext cx="2080313" cy="338554"/>
          </a:xfrm>
          <a:prstGeom prst="rect">
            <a:avLst/>
          </a:prstGeom>
          <a:noFill/>
        </p:spPr>
        <p:txBody>
          <a:bodyPr wrap="square" rtlCol="0">
            <a:spAutoFit/>
          </a:bodyPr>
          <a:lstStyle/>
          <a:p>
            <a:pPr algn="ctr"/>
            <a:r>
              <a:rPr lang="es-SV" sz="1600" dirty="0" smtClean="0">
                <a:solidFill>
                  <a:srgbClr val="000000"/>
                </a:solidFill>
                <a:latin typeface="Impact" panose="020B0806030902050204" pitchFamily="34" charset="0"/>
              </a:rPr>
              <a:t>Programa de seguros</a:t>
            </a:r>
            <a:endParaRPr lang="es-SV" sz="1600" dirty="0">
              <a:solidFill>
                <a:srgbClr val="000000"/>
              </a:solidFill>
              <a:latin typeface="Impact" panose="020B0806030902050204" pitchFamily="34" charset="0"/>
            </a:endParaRPr>
          </a:p>
        </p:txBody>
      </p:sp>
      <p:pic>
        <p:nvPicPr>
          <p:cNvPr id="3" name="2 Imagen"/>
          <p:cNvPicPr>
            <a:picLocks noChangeAspect="1"/>
          </p:cNvPicPr>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l="18832" t="6026" r="18639" b="20544"/>
          <a:stretch/>
        </p:blipFill>
        <p:spPr>
          <a:xfrm>
            <a:off x="7197308" y="1345332"/>
            <a:ext cx="1226248" cy="1440000"/>
          </a:xfrm>
          <a:prstGeom prst="rect">
            <a:avLst/>
          </a:prstGeom>
        </p:spPr>
      </p:pic>
      <p:pic>
        <p:nvPicPr>
          <p:cNvPr id="5" name="4 Imagen"/>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l="31299" t="1454" r="31091" b="16224"/>
          <a:stretch/>
        </p:blipFill>
        <p:spPr>
          <a:xfrm>
            <a:off x="4971967" y="1345332"/>
            <a:ext cx="657898" cy="1440000"/>
          </a:xfrm>
          <a:prstGeom prst="rect">
            <a:avLst/>
          </a:prstGeom>
        </p:spPr>
      </p:pic>
    </p:spTree>
    <p:extLst>
      <p:ext uri="{BB962C8B-B14F-4D97-AF65-F5344CB8AC3E}">
        <p14:creationId xmlns:p14="http://schemas.microsoft.com/office/powerpoint/2010/main" val="798418964"/>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1+#ppt_w/2"/>
                                          </p:val>
                                        </p:tav>
                                        <p:tav tm="100000">
                                          <p:val>
                                            <p:strVal val="#ppt_x"/>
                                          </p:val>
                                        </p:tav>
                                      </p:tavLst>
                                    </p:anim>
                                    <p:anim calcmode="lin" valueType="num">
                                      <p:cBhvr additive="base">
                                        <p:cTn id="12" dur="500" fill="hold"/>
                                        <p:tgtEl>
                                          <p:spTgt spid="33"/>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ppt_x"/>
                                          </p:val>
                                        </p:tav>
                                        <p:tav tm="100000">
                                          <p:val>
                                            <p:strVal val="#ppt_x"/>
                                          </p:val>
                                        </p:tav>
                                      </p:tavLst>
                                    </p:anim>
                                    <p:anim calcmode="lin" valueType="num">
                                      <p:cBhvr additive="base">
                                        <p:cTn id="24" dur="500" fill="hold"/>
                                        <p:tgtEl>
                                          <p:spTgt spid="27"/>
                                        </p:tgtEl>
                                        <p:attrNameLst>
                                          <p:attrName>ppt_y</p:attrName>
                                        </p:attrNameLst>
                                      </p:cBhvr>
                                      <p:tavLst>
                                        <p:tav tm="0">
                                          <p:val>
                                            <p:strVal val="1+#ppt_h/2"/>
                                          </p:val>
                                        </p:tav>
                                        <p:tav tm="100000">
                                          <p:val>
                                            <p:strVal val="#ppt_y"/>
                                          </p:val>
                                        </p:tav>
                                      </p:tavLst>
                                    </p:anim>
                                  </p:childTnLst>
                                </p:cTn>
                              </p:par>
                              <p:par>
                                <p:cTn id="25" presetID="16" presetClass="entr" presetSubtype="37"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outVertical)">
                                      <p:cBhvr>
                                        <p:cTn id="27" dur="500"/>
                                        <p:tgtEl>
                                          <p:spTgt spid="24"/>
                                        </p:tgtEl>
                                      </p:cBhvr>
                                    </p:animEffect>
                                  </p:childTnLst>
                                </p:cTn>
                              </p:par>
                              <p:par>
                                <p:cTn id="28" presetID="16" presetClass="entr" presetSubtype="37"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outVertical)">
                                      <p:cBhvr>
                                        <p:cTn id="30" dur="500"/>
                                        <p:tgtEl>
                                          <p:spTgt spid="20"/>
                                        </p:tgtEl>
                                      </p:cBhvr>
                                    </p:animEffect>
                                  </p:childTnLst>
                                </p:cTn>
                              </p:par>
                              <p:par>
                                <p:cTn id="31" presetID="16" presetClass="entr" presetSubtype="37"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outVertic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37"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outVertical)">
                                      <p:cBhvr>
                                        <p:cTn id="38" dur="500"/>
                                        <p:tgtEl>
                                          <p:spTgt spid="5"/>
                                        </p:tgtEl>
                                      </p:cBhvr>
                                    </p:animEffect>
                                  </p:childTnLst>
                                </p:cTn>
                              </p:par>
                              <p:par>
                                <p:cTn id="39" presetID="16" presetClass="entr" presetSubtype="37"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barn(outVertical)">
                                      <p:cBhvr>
                                        <p:cTn id="41" dur="500"/>
                                        <p:tgtEl>
                                          <p:spTgt spid="36"/>
                                        </p:tgtEl>
                                      </p:cBhvr>
                                    </p:animEffect>
                                  </p:childTnLst>
                                </p:cTn>
                              </p:par>
                            </p:childTnLst>
                          </p:cTn>
                        </p:par>
                        <p:par>
                          <p:cTn id="42" fill="hold">
                            <p:stCondLst>
                              <p:cond delay="500"/>
                            </p:stCondLst>
                            <p:childTnLst>
                              <p:par>
                                <p:cTn id="43" presetID="16" presetClass="entr" presetSubtype="37" fill="hold" grpId="0" nodeType="after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barn(outVertical)">
                                      <p:cBhvr>
                                        <p:cTn id="45" dur="500"/>
                                        <p:tgtEl>
                                          <p:spTgt spid="38"/>
                                        </p:tgtEl>
                                      </p:cBhvr>
                                    </p:animEffect>
                                  </p:childTnLst>
                                </p:cTn>
                              </p:par>
                            </p:childTnLst>
                          </p:cTn>
                        </p:par>
                        <p:par>
                          <p:cTn id="46" fill="hold">
                            <p:stCondLst>
                              <p:cond delay="1000"/>
                            </p:stCondLst>
                            <p:childTnLst>
                              <p:par>
                                <p:cTn id="47" presetID="6" presetClass="emph" presetSubtype="0" fill="hold" grpId="1" nodeType="afterEffect">
                                  <p:stCondLst>
                                    <p:cond delay="0"/>
                                  </p:stCondLst>
                                  <p:childTnLst>
                                    <p:animScale>
                                      <p:cBhvr>
                                        <p:cTn id="48" dur="500" fill="hold"/>
                                        <p:tgtEl>
                                          <p:spTgt spid="38"/>
                                        </p:tgtEl>
                                      </p:cBhvr>
                                      <p:by x="150000" y="150000"/>
                                    </p:animScale>
                                  </p:childTnLst>
                                </p:cTn>
                              </p:par>
                            </p:childTnLst>
                          </p:cTn>
                        </p:par>
                      </p:childTnLst>
                    </p:cTn>
                  </p:par>
                  <p:par>
                    <p:cTn id="49" fill="hold">
                      <p:stCondLst>
                        <p:cond delay="indefinite"/>
                      </p:stCondLst>
                      <p:childTnLst>
                        <p:par>
                          <p:cTn id="50" fill="hold">
                            <p:stCondLst>
                              <p:cond delay="0"/>
                            </p:stCondLst>
                            <p:childTnLst>
                              <p:par>
                                <p:cTn id="51" presetID="16" presetClass="entr" presetSubtype="37"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barn(outVertical)">
                                      <p:cBhvr>
                                        <p:cTn id="53" dur="500"/>
                                        <p:tgtEl>
                                          <p:spTgt spid="3"/>
                                        </p:tgtEl>
                                      </p:cBhvr>
                                    </p:animEffect>
                                  </p:childTnLst>
                                </p:cTn>
                              </p:par>
                              <p:par>
                                <p:cTn id="54" presetID="16" presetClass="entr" presetSubtype="37" fill="hold" grpId="0" nodeType="with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barn(outVertical)">
                                      <p:cBhvr>
                                        <p:cTn id="56" dur="500"/>
                                        <p:tgtEl>
                                          <p:spTgt spid="40"/>
                                        </p:tgtEl>
                                      </p:cBhvr>
                                    </p:animEffect>
                                  </p:childTnLst>
                                </p:cTn>
                              </p:par>
                              <p:par>
                                <p:cTn id="57" presetID="16" presetClass="entr" presetSubtype="37" fill="hold" grpId="0" nodeType="with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barn(outVertical)">
                                      <p:cBhvr>
                                        <p:cTn id="5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 grpId="0"/>
      <p:bldP spid="13" grpId="0"/>
      <p:bldP spid="27" grpId="0" animBg="1"/>
      <p:bldP spid="28" grpId="0" animBg="1"/>
      <p:bldP spid="33" grpId="0" animBg="1"/>
      <p:bldP spid="36" grpId="0"/>
      <p:bldP spid="20" grpId="0"/>
      <p:bldP spid="38" grpId="0"/>
      <p:bldP spid="38" grpId="1"/>
      <p:bldP spid="39" grpId="0"/>
      <p:bldP spid="4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4427984" y="3505572"/>
            <a:ext cx="4320480" cy="1440160"/>
          </a:xfrm>
          <a:prstGeom prst="rect">
            <a:avLst/>
          </a:prstGeom>
        </p:spPr>
        <p:txBody>
          <a:bodyPr/>
          <a:lstStyle>
            <a:lvl1pPr algn="l" defTabSz="914400" rtl="0" eaLnBrk="1" latinLnBrk="0" hangingPunct="1">
              <a:spcBef>
                <a:spcPct val="0"/>
              </a:spcBef>
              <a:buNone/>
              <a:defRPr sz="2800" b="0" kern="1200">
                <a:solidFill>
                  <a:schemeClr val="tx2"/>
                </a:solidFill>
                <a:latin typeface="Impact" panose="020B0806030902050204" pitchFamily="34" charset="0"/>
                <a:ea typeface="+mj-ea"/>
                <a:cs typeface="Arial" pitchFamily="34" charset="0"/>
              </a:defRPr>
            </a:lvl1pPr>
          </a:lstStyle>
          <a:p>
            <a:pPr algn="r"/>
            <a:r>
              <a:rPr lang="es-SV" sz="3200" dirty="0" smtClean="0">
                <a:solidFill>
                  <a:schemeClr val="tx1"/>
                </a:solidFill>
              </a:rPr>
              <a:t>Gestión bancaria: </a:t>
            </a:r>
          </a:p>
          <a:p>
            <a:pPr algn="r"/>
            <a:r>
              <a:rPr lang="es-SV" sz="3200" dirty="0" smtClean="0"/>
              <a:t>Cartera de préstamos</a:t>
            </a:r>
            <a:endParaRPr lang="es-SV" sz="3200" dirty="0"/>
          </a:p>
        </p:txBody>
      </p:sp>
      <p:sp>
        <p:nvSpPr>
          <p:cNvPr id="3" name="2 Marcador de texto"/>
          <p:cNvSpPr txBox="1">
            <a:spLocks/>
          </p:cNvSpPr>
          <p:nvPr/>
        </p:nvSpPr>
        <p:spPr>
          <a:xfrm>
            <a:off x="5580113" y="4730031"/>
            <a:ext cx="3168351" cy="863773"/>
          </a:xfrm>
          <a:prstGeom prst="rect">
            <a:avLst/>
          </a:prstGeom>
        </p:spPr>
        <p:txBody>
          <a:bodyPr/>
          <a:lstStyle>
            <a:lvl1pPr marL="342900" indent="-342900" algn="l" defTabSz="914400" rtl="0" eaLnBrk="1" latinLnBrk="0" hangingPunct="1">
              <a:spcBef>
                <a:spcPct val="20000"/>
              </a:spcBef>
              <a:buFont typeface="Arial" pitchFamily="34" charset="0"/>
              <a:buChar char="•"/>
              <a:defRPr sz="3200" b="0" kern="1200">
                <a:solidFill>
                  <a:schemeClr val="tx2"/>
                </a:solidFill>
                <a:latin typeface="Impact" panose="020B0806030902050204"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b="0" kern="1200">
                <a:solidFill>
                  <a:schemeClr val="tx2"/>
                </a:solidFill>
                <a:latin typeface="Impact" panose="020B0806030902050204"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b="0" kern="1200">
                <a:solidFill>
                  <a:schemeClr val="tx2"/>
                </a:solidFill>
                <a:latin typeface="Impact" panose="020B0806030902050204"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b="0" kern="1200">
                <a:solidFill>
                  <a:schemeClr val="tx2"/>
                </a:solidFill>
                <a:latin typeface="Impact" panose="020B0806030902050204"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b="0" kern="1200">
                <a:solidFill>
                  <a:schemeClr val="tx2"/>
                </a:solidFill>
                <a:latin typeface="Impact" panose="020B080603090205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s-SV" sz="1800" dirty="0" smtClean="0"/>
              <a:t>Del 1 de junio de 2014 </a:t>
            </a:r>
          </a:p>
          <a:p>
            <a:pPr marL="0" indent="0" algn="r">
              <a:buNone/>
            </a:pPr>
            <a:r>
              <a:rPr lang="es-SV" sz="1800" dirty="0" smtClean="0"/>
              <a:t>al 31 de mayo de 2017</a:t>
            </a:r>
            <a:endParaRPr lang="es-SV" sz="1800" dirty="0"/>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7832" y="193204"/>
            <a:ext cx="1046496" cy="835968"/>
          </a:xfrm>
          <a:prstGeom prst="rect">
            <a:avLst/>
          </a:prstGeom>
        </p:spPr>
      </p:pic>
    </p:spTree>
    <p:extLst>
      <p:ext uri="{BB962C8B-B14F-4D97-AF65-F5344CB8AC3E}">
        <p14:creationId xmlns:p14="http://schemas.microsoft.com/office/powerpoint/2010/main" val="31215660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6"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4194048" y="193204"/>
            <a:ext cx="1853512" cy="504056"/>
          </a:xfrm>
        </p:spPr>
        <p:txBody>
          <a:bodyPr/>
          <a:lstStyle/>
          <a:p>
            <a:r>
              <a:rPr lang="es-SV" sz="2400" dirty="0" smtClean="0">
                <a:solidFill>
                  <a:schemeClr val="tx1"/>
                </a:solidFill>
              </a:rPr>
              <a:t>Contenidos</a:t>
            </a:r>
            <a:endParaRPr lang="es-SV" sz="2400" dirty="0">
              <a:solidFill>
                <a:schemeClr val="tx1"/>
              </a:solidFill>
            </a:endParaRPr>
          </a:p>
        </p:txBody>
      </p:sp>
      <p:sp>
        <p:nvSpPr>
          <p:cNvPr id="5" name="4 CuadroTexto"/>
          <p:cNvSpPr txBox="1"/>
          <p:nvPr/>
        </p:nvSpPr>
        <p:spPr>
          <a:xfrm>
            <a:off x="6012160" y="193204"/>
            <a:ext cx="3096440" cy="2677656"/>
          </a:xfrm>
          <a:prstGeom prst="rect">
            <a:avLst/>
          </a:prstGeom>
          <a:noFill/>
        </p:spPr>
        <p:txBody>
          <a:bodyPr wrap="square" rtlCol="0">
            <a:spAutoFit/>
          </a:bodyPr>
          <a:lstStyle/>
          <a:p>
            <a:pPr marL="217488" lvl="0" indent="-217488">
              <a:buFont typeface="+mj-lt"/>
              <a:buAutoNum type="romanUcPeriod"/>
            </a:pPr>
            <a:r>
              <a:rPr lang="es-SV" sz="1400" dirty="0">
                <a:solidFill>
                  <a:srgbClr val="002395"/>
                </a:solidFill>
                <a:latin typeface="Impact" panose="020B0806030902050204" pitchFamily="34" charset="0"/>
              </a:rPr>
              <a:t>Gestión bancaria</a:t>
            </a:r>
          </a:p>
          <a:p>
            <a:pPr lvl="1"/>
            <a:r>
              <a:rPr lang="es-SV" sz="1400" dirty="0" smtClean="0">
                <a:solidFill>
                  <a:schemeClr val="tx2"/>
                </a:solidFill>
                <a:latin typeface="Impact" panose="020B0806030902050204" pitchFamily="34" charset="0"/>
              </a:rPr>
              <a:t>Desembolsos</a:t>
            </a:r>
          </a:p>
          <a:p>
            <a:pPr lvl="1"/>
            <a:r>
              <a:rPr lang="es-SV" sz="1400" dirty="0">
                <a:solidFill>
                  <a:schemeClr val="tx2"/>
                </a:solidFill>
                <a:latin typeface="Impact" panose="020B0806030902050204" pitchFamily="34" charset="0"/>
              </a:rPr>
              <a:t>Condiciones de acceso a crédito</a:t>
            </a:r>
          </a:p>
          <a:p>
            <a:pPr lvl="1"/>
            <a:r>
              <a:rPr lang="es-SV" sz="1400" dirty="0" smtClean="0">
                <a:solidFill>
                  <a:schemeClr val="tx2"/>
                </a:solidFill>
                <a:latin typeface="Impact" panose="020B0806030902050204" pitchFamily="34" charset="0"/>
              </a:rPr>
              <a:t>Cartera de préstamos</a:t>
            </a:r>
          </a:p>
          <a:p>
            <a:pPr lvl="1"/>
            <a:r>
              <a:rPr lang="es-SV" sz="1400" dirty="0" smtClean="0">
                <a:solidFill>
                  <a:schemeClr val="tx2"/>
                </a:solidFill>
                <a:latin typeface="Impact" panose="020B0806030902050204" pitchFamily="34" charset="0"/>
              </a:rPr>
              <a:t>Participación en el SF</a:t>
            </a:r>
          </a:p>
          <a:p>
            <a:pPr lvl="1"/>
            <a:r>
              <a:rPr lang="es-SV" sz="1400" dirty="0" smtClean="0">
                <a:solidFill>
                  <a:schemeClr val="tx2"/>
                </a:solidFill>
                <a:latin typeface="Impact" panose="020B0806030902050204" pitchFamily="34" charset="0"/>
              </a:rPr>
              <a:t>Depósitos</a:t>
            </a:r>
          </a:p>
          <a:p>
            <a:pPr marL="217488" indent="-217488">
              <a:buFont typeface="+mj-lt"/>
              <a:buAutoNum type="romanUcPeriod"/>
            </a:pPr>
            <a:r>
              <a:rPr lang="es-SV" sz="1400" dirty="0">
                <a:solidFill>
                  <a:srgbClr val="002395"/>
                </a:solidFill>
                <a:latin typeface="Impact" panose="020B0806030902050204" pitchFamily="34" charset="0"/>
              </a:rPr>
              <a:t>Servicios financieros electrónicos</a:t>
            </a:r>
          </a:p>
          <a:p>
            <a:pPr marL="217488" lvl="0" indent="-217488">
              <a:buFont typeface="+mj-lt"/>
              <a:buAutoNum type="romanUcPeriod"/>
            </a:pPr>
            <a:r>
              <a:rPr lang="es-SV" sz="1400" dirty="0" smtClean="0">
                <a:solidFill>
                  <a:srgbClr val="002395"/>
                </a:solidFill>
                <a:latin typeface="Impact" panose="020B0806030902050204" pitchFamily="34" charset="0"/>
              </a:rPr>
              <a:t>Desempeño institucional</a:t>
            </a:r>
          </a:p>
          <a:p>
            <a:pPr marL="217488" indent="-217488">
              <a:buFont typeface="+mj-lt"/>
              <a:buAutoNum type="romanUcPeriod"/>
            </a:pPr>
            <a:r>
              <a:rPr lang="es-SV" sz="1400" dirty="0">
                <a:solidFill>
                  <a:srgbClr val="002395"/>
                </a:solidFill>
                <a:latin typeface="Impact" panose="020B0806030902050204" pitchFamily="34" charset="0"/>
              </a:rPr>
              <a:t>Condicionantes del </a:t>
            </a:r>
            <a:r>
              <a:rPr lang="es-SV" sz="1400" dirty="0" smtClean="0">
                <a:solidFill>
                  <a:srgbClr val="002395"/>
                </a:solidFill>
                <a:latin typeface="Impact" panose="020B0806030902050204" pitchFamily="34" charset="0"/>
              </a:rPr>
              <a:t>desempeño</a:t>
            </a:r>
          </a:p>
          <a:p>
            <a:pPr marL="217488" indent="-217488">
              <a:buFont typeface="+mj-lt"/>
              <a:buAutoNum type="romanUcPeriod"/>
            </a:pPr>
            <a:r>
              <a:rPr lang="es-SV" sz="1400" dirty="0" smtClean="0">
                <a:solidFill>
                  <a:srgbClr val="002395"/>
                </a:solidFill>
                <a:latin typeface="Impact" panose="020B0806030902050204" pitchFamily="34" charset="0"/>
              </a:rPr>
              <a:t>Crecimiento 2009-2017</a:t>
            </a:r>
            <a:endParaRPr lang="es-SV" sz="1400" dirty="0">
              <a:solidFill>
                <a:srgbClr val="002395"/>
              </a:solidFill>
              <a:latin typeface="Impact" panose="020B0806030902050204" pitchFamily="34" charset="0"/>
            </a:endParaRPr>
          </a:p>
          <a:p>
            <a:pPr marL="217488" lvl="0" indent="-217488">
              <a:buFont typeface="+mj-lt"/>
              <a:buAutoNum type="romanUcPeriod"/>
            </a:pPr>
            <a:r>
              <a:rPr lang="es-SV" sz="1400" dirty="0" smtClean="0">
                <a:solidFill>
                  <a:srgbClr val="002395"/>
                </a:solidFill>
                <a:latin typeface="Impact" panose="020B0806030902050204" pitchFamily="34" charset="0"/>
              </a:rPr>
              <a:t>Rentabilidad </a:t>
            </a:r>
            <a:r>
              <a:rPr lang="es-SV" sz="1400" dirty="0">
                <a:solidFill>
                  <a:srgbClr val="002395"/>
                </a:solidFill>
                <a:latin typeface="Impact" panose="020B0806030902050204" pitchFamily="34" charset="0"/>
              </a:rPr>
              <a:t>social</a:t>
            </a:r>
          </a:p>
          <a:p>
            <a:endParaRPr lang="es-SV" sz="1400" dirty="0">
              <a:solidFill>
                <a:srgbClr val="002395"/>
              </a:solidFill>
              <a:latin typeface="Impact" panose="020B0806030902050204" pitchFamily="34" charset="0"/>
            </a:endParaRPr>
          </a:p>
        </p:txBody>
      </p:sp>
      <p:pic>
        <p:nvPicPr>
          <p:cNvPr id="6" name="5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2200" y="4757836"/>
            <a:ext cx="1046496" cy="835968"/>
          </a:xfrm>
          <a:prstGeom prst="rect">
            <a:avLst/>
          </a:prstGeom>
        </p:spPr>
      </p:pic>
    </p:spTree>
    <p:extLst>
      <p:ext uri="{BB962C8B-B14F-4D97-AF65-F5344CB8AC3E}">
        <p14:creationId xmlns:p14="http://schemas.microsoft.com/office/powerpoint/2010/main" val="27044732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23 Rectángulo"/>
          <p:cNvSpPr/>
          <p:nvPr/>
        </p:nvSpPr>
        <p:spPr>
          <a:xfrm>
            <a:off x="3456384" y="1201317"/>
            <a:ext cx="1501752"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2" name="1 Título"/>
          <p:cNvSpPr>
            <a:spLocks noGrp="1"/>
          </p:cNvSpPr>
          <p:nvPr>
            <p:ph type="title"/>
          </p:nvPr>
        </p:nvSpPr>
        <p:spPr>
          <a:xfrm>
            <a:off x="3419872" y="193204"/>
            <a:ext cx="5328592" cy="1440160"/>
          </a:xfrm>
        </p:spPr>
        <p:txBody>
          <a:bodyPr/>
          <a:lstStyle/>
          <a:p>
            <a:pPr algn="r"/>
            <a:r>
              <a:rPr lang="es-SV" dirty="0" smtClean="0"/>
              <a:t>Cartera de préstamos</a:t>
            </a:r>
            <a:br>
              <a:rPr lang="es-SV" dirty="0" smtClean="0"/>
            </a:br>
            <a:r>
              <a:rPr lang="es-SV" sz="2000" dirty="0" smtClean="0">
                <a:solidFill>
                  <a:schemeClr val="tx2"/>
                </a:solidFill>
              </a:rPr>
              <a:t>Al 31 de mayo de 2017</a:t>
            </a:r>
            <a:endParaRPr lang="es-SV" dirty="0">
              <a:solidFill>
                <a:schemeClr val="tx2"/>
              </a:solidFill>
            </a:endParaRPr>
          </a:p>
        </p:txBody>
      </p:sp>
      <p:pic>
        <p:nvPicPr>
          <p:cNvPr id="25" name="9 Marcador de contenido"/>
          <p:cNvPicPr>
            <a:picLocks noGrp="1" noChangeAspect="1"/>
          </p:cNvPicPr>
          <p:nvPr>
            <p:ph idx="4294967295"/>
          </p:nvPr>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l="15954" t="13649" r="13395" b="28846"/>
          <a:stretch/>
        </p:blipFill>
        <p:spPr>
          <a:xfrm>
            <a:off x="3543685" y="1550218"/>
            <a:ext cx="1327150" cy="1079500"/>
          </a:xfrm>
        </p:spPr>
      </p:pic>
      <p:sp>
        <p:nvSpPr>
          <p:cNvPr id="22" name="21 Rectángulo"/>
          <p:cNvSpPr/>
          <p:nvPr/>
        </p:nvSpPr>
        <p:spPr>
          <a:xfrm>
            <a:off x="7207744" y="1201317"/>
            <a:ext cx="1501752"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23" name="22 Rectángulo"/>
          <p:cNvSpPr/>
          <p:nvPr/>
        </p:nvSpPr>
        <p:spPr>
          <a:xfrm>
            <a:off x="5332064" y="1201317"/>
            <a:ext cx="1501752"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pic>
        <p:nvPicPr>
          <p:cNvPr id="27" name="26 Imagen"/>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5901" t="3359" r="6974" b="18203"/>
          <a:stretch/>
        </p:blipFill>
        <p:spPr>
          <a:xfrm>
            <a:off x="7366077" y="1561476"/>
            <a:ext cx="1199599" cy="1080000"/>
          </a:xfrm>
          <a:prstGeom prst="rect">
            <a:avLst/>
          </a:prstGeom>
        </p:spPr>
      </p:pic>
      <p:pic>
        <p:nvPicPr>
          <p:cNvPr id="28" name="27 Imagen"/>
          <p:cNvPicPr>
            <a:picLocks noChangeAspect="1"/>
          </p:cNvPicPr>
          <p:nvPr/>
        </p:nvPicPr>
        <p:blipFill rotWithShape="1">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l="16883" r="17339" b="13329"/>
          <a:stretch/>
        </p:blipFill>
        <p:spPr>
          <a:xfrm>
            <a:off x="5688632" y="1561476"/>
            <a:ext cx="819651" cy="1080000"/>
          </a:xfrm>
          <a:prstGeom prst="rect">
            <a:avLst/>
          </a:prstGeom>
        </p:spPr>
      </p:pic>
      <p:sp>
        <p:nvSpPr>
          <p:cNvPr id="29" name="28 CuadroTexto"/>
          <p:cNvSpPr txBox="1"/>
          <p:nvPr/>
        </p:nvSpPr>
        <p:spPr>
          <a:xfrm>
            <a:off x="3379168" y="3550285"/>
            <a:ext cx="1656184" cy="461665"/>
          </a:xfrm>
          <a:prstGeom prst="rect">
            <a:avLst/>
          </a:prstGeom>
          <a:noFill/>
        </p:spPr>
        <p:txBody>
          <a:bodyPr wrap="square" rtlCol="0">
            <a:spAutoFit/>
          </a:bodyPr>
          <a:lstStyle/>
          <a:p>
            <a:pPr algn="ctr"/>
            <a:r>
              <a:rPr lang="es-SV" sz="2400" dirty="0" smtClean="0">
                <a:latin typeface="Impact" panose="020B0806030902050204" pitchFamily="34" charset="0"/>
              </a:rPr>
              <a:t>Préstamos</a:t>
            </a:r>
            <a:endParaRPr lang="es-SV" sz="2400" dirty="0">
              <a:latin typeface="Impact" panose="020B0806030902050204" pitchFamily="34" charset="0"/>
            </a:endParaRPr>
          </a:p>
        </p:txBody>
      </p:sp>
      <p:sp>
        <p:nvSpPr>
          <p:cNvPr id="30" name="29 CuadroTexto"/>
          <p:cNvSpPr txBox="1"/>
          <p:nvPr/>
        </p:nvSpPr>
        <p:spPr>
          <a:xfrm>
            <a:off x="5270365" y="3551067"/>
            <a:ext cx="1656184" cy="461665"/>
          </a:xfrm>
          <a:prstGeom prst="rect">
            <a:avLst/>
          </a:prstGeom>
          <a:noFill/>
        </p:spPr>
        <p:txBody>
          <a:bodyPr wrap="square" rtlCol="0">
            <a:spAutoFit/>
          </a:bodyPr>
          <a:lstStyle/>
          <a:p>
            <a:pPr algn="ctr"/>
            <a:r>
              <a:rPr lang="es-SV" sz="2400" dirty="0" smtClean="0">
                <a:latin typeface="Impact" panose="020B0806030902050204" pitchFamily="34" charset="0"/>
              </a:rPr>
              <a:t>Millones</a:t>
            </a:r>
            <a:endParaRPr lang="es-SV" sz="2400" dirty="0">
              <a:latin typeface="Impact" panose="020B0806030902050204" pitchFamily="34" charset="0"/>
            </a:endParaRPr>
          </a:p>
        </p:txBody>
      </p:sp>
      <p:sp>
        <p:nvSpPr>
          <p:cNvPr id="32" name="31 CuadroTexto"/>
          <p:cNvSpPr txBox="1"/>
          <p:nvPr/>
        </p:nvSpPr>
        <p:spPr>
          <a:xfrm>
            <a:off x="7138693" y="3550285"/>
            <a:ext cx="1656184" cy="584775"/>
          </a:xfrm>
          <a:prstGeom prst="rect">
            <a:avLst/>
          </a:prstGeom>
          <a:noFill/>
        </p:spPr>
        <p:txBody>
          <a:bodyPr wrap="square" rtlCol="0">
            <a:spAutoFit/>
          </a:bodyPr>
          <a:lstStyle/>
          <a:p>
            <a:pPr algn="ctr"/>
            <a:r>
              <a:rPr lang="es-SV" sz="1600" dirty="0" smtClean="0">
                <a:latin typeface="Impact" panose="020B0806030902050204" pitchFamily="34" charset="0"/>
              </a:rPr>
              <a:t>Crecimiento  últimos 3 años</a:t>
            </a:r>
          </a:p>
        </p:txBody>
      </p:sp>
      <p:sp>
        <p:nvSpPr>
          <p:cNvPr id="33" name="32 Rectángulo"/>
          <p:cNvSpPr/>
          <p:nvPr/>
        </p:nvSpPr>
        <p:spPr>
          <a:xfrm>
            <a:off x="3240360" y="2971901"/>
            <a:ext cx="7596336" cy="461663"/>
          </a:xfrm>
          <a:prstGeom prst="rect">
            <a:avLst/>
          </a:prstGeom>
          <a:solidFill>
            <a:srgbClr val="318BFF">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34" name="33 CuadroTexto"/>
          <p:cNvSpPr txBox="1"/>
          <p:nvPr/>
        </p:nvSpPr>
        <p:spPr>
          <a:xfrm>
            <a:off x="3379168" y="2920797"/>
            <a:ext cx="1656184" cy="584775"/>
          </a:xfrm>
          <a:prstGeom prst="rect">
            <a:avLst/>
          </a:prstGeom>
          <a:noFill/>
        </p:spPr>
        <p:txBody>
          <a:bodyPr wrap="square" rtlCol="0">
            <a:spAutoFit/>
          </a:bodyPr>
          <a:lstStyle/>
          <a:p>
            <a:pPr algn="ctr"/>
            <a:r>
              <a:rPr lang="es-SV" sz="3200" dirty="0" smtClean="0">
                <a:solidFill>
                  <a:srgbClr val="000000"/>
                </a:solidFill>
                <a:latin typeface="Impact" panose="020B0806030902050204" pitchFamily="34" charset="0"/>
              </a:rPr>
              <a:t>62,715</a:t>
            </a:r>
            <a:endParaRPr lang="es-SV" sz="3200" dirty="0">
              <a:solidFill>
                <a:srgbClr val="000000"/>
              </a:solidFill>
              <a:latin typeface="Impact" panose="020B0806030902050204" pitchFamily="34" charset="0"/>
            </a:endParaRPr>
          </a:p>
        </p:txBody>
      </p:sp>
      <p:sp>
        <p:nvSpPr>
          <p:cNvPr id="35" name="34 CuadroTexto"/>
          <p:cNvSpPr txBox="1"/>
          <p:nvPr/>
        </p:nvSpPr>
        <p:spPr>
          <a:xfrm>
            <a:off x="5184576" y="2920797"/>
            <a:ext cx="1846345" cy="584775"/>
          </a:xfrm>
          <a:prstGeom prst="rect">
            <a:avLst/>
          </a:prstGeom>
          <a:noFill/>
        </p:spPr>
        <p:txBody>
          <a:bodyPr wrap="square" rtlCol="0">
            <a:spAutoFit/>
          </a:bodyPr>
          <a:lstStyle/>
          <a:p>
            <a:pPr algn="ctr"/>
            <a:r>
              <a:rPr lang="es-SV" sz="3200" dirty="0" smtClean="0">
                <a:solidFill>
                  <a:srgbClr val="000000"/>
                </a:solidFill>
                <a:latin typeface="Impact" panose="020B0806030902050204" pitchFamily="34" charset="0"/>
              </a:rPr>
              <a:t>$232.5</a:t>
            </a:r>
            <a:endParaRPr lang="es-SV" sz="3200" dirty="0">
              <a:solidFill>
                <a:srgbClr val="000000"/>
              </a:solidFill>
              <a:latin typeface="Impact" panose="020B0806030902050204" pitchFamily="34" charset="0"/>
            </a:endParaRPr>
          </a:p>
        </p:txBody>
      </p:sp>
      <p:sp>
        <p:nvSpPr>
          <p:cNvPr id="37" name="36 CuadroTexto"/>
          <p:cNvSpPr txBox="1"/>
          <p:nvPr/>
        </p:nvSpPr>
        <p:spPr>
          <a:xfrm>
            <a:off x="7128792" y="2920797"/>
            <a:ext cx="1656184" cy="584775"/>
          </a:xfrm>
          <a:prstGeom prst="rect">
            <a:avLst/>
          </a:prstGeom>
          <a:noFill/>
        </p:spPr>
        <p:txBody>
          <a:bodyPr wrap="square" rtlCol="0">
            <a:spAutoFit/>
          </a:bodyPr>
          <a:lstStyle/>
          <a:p>
            <a:pPr algn="ctr"/>
            <a:r>
              <a:rPr lang="es-SV" sz="3200" dirty="0" smtClean="0">
                <a:solidFill>
                  <a:srgbClr val="000000"/>
                </a:solidFill>
                <a:latin typeface="Impact" panose="020B0806030902050204" pitchFamily="34" charset="0"/>
              </a:rPr>
              <a:t>17%</a:t>
            </a:r>
          </a:p>
        </p:txBody>
      </p:sp>
      <p:sp>
        <p:nvSpPr>
          <p:cNvPr id="26" name="25 CuadroTexto"/>
          <p:cNvSpPr txBox="1"/>
          <p:nvPr/>
        </p:nvSpPr>
        <p:spPr>
          <a:xfrm>
            <a:off x="7092280" y="4153644"/>
            <a:ext cx="1656184" cy="1200329"/>
          </a:xfrm>
          <a:prstGeom prst="rect">
            <a:avLst/>
          </a:prstGeom>
          <a:noFill/>
        </p:spPr>
        <p:txBody>
          <a:bodyPr wrap="square" rtlCol="0">
            <a:spAutoFit/>
          </a:bodyPr>
          <a:lstStyle/>
          <a:p>
            <a:pPr algn="ctr"/>
            <a:endParaRPr lang="es-SV" sz="1600" dirty="0" smtClean="0">
              <a:latin typeface="Impact" panose="020B0806030902050204" pitchFamily="34" charset="0"/>
            </a:endParaRPr>
          </a:p>
          <a:p>
            <a:pPr algn="ctr"/>
            <a:r>
              <a:rPr lang="es-SV" sz="2400" dirty="0" smtClean="0">
                <a:solidFill>
                  <a:srgbClr val="000000"/>
                </a:solidFill>
                <a:latin typeface="Impact" panose="020B0806030902050204" pitchFamily="34" charset="0"/>
              </a:rPr>
              <a:t>5.7%</a:t>
            </a:r>
            <a:endParaRPr lang="es-SV" sz="2400" dirty="0">
              <a:solidFill>
                <a:srgbClr val="000000"/>
              </a:solidFill>
              <a:latin typeface="Impact" panose="020B0806030902050204" pitchFamily="34" charset="0"/>
            </a:endParaRPr>
          </a:p>
          <a:p>
            <a:pPr algn="ctr"/>
            <a:r>
              <a:rPr lang="es-SV" sz="1600" dirty="0" smtClean="0">
                <a:latin typeface="Impact" panose="020B0806030902050204" pitchFamily="34" charset="0"/>
              </a:rPr>
              <a:t>Crecimiento  promedio anual</a:t>
            </a:r>
          </a:p>
        </p:txBody>
      </p:sp>
    </p:spTree>
    <p:extLst>
      <p:ext uri="{BB962C8B-B14F-4D97-AF65-F5344CB8AC3E}">
        <p14:creationId xmlns:p14="http://schemas.microsoft.com/office/powerpoint/2010/main" val="6364781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ppt_x"/>
                                          </p:val>
                                        </p:tav>
                                        <p:tav tm="100000">
                                          <p:val>
                                            <p:strVal val="#ppt_x"/>
                                          </p:val>
                                        </p:tav>
                                      </p:tavLst>
                                    </p:anim>
                                    <p:anim calcmode="lin" valueType="num">
                                      <p:cBhvr additive="base">
                                        <p:cTn id="28" dur="500" fill="hold"/>
                                        <p:tgtEl>
                                          <p:spTgt spid="2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additive="base">
                                        <p:cTn id="35" dur="500" fill="hold"/>
                                        <p:tgtEl>
                                          <p:spTgt spid="33"/>
                                        </p:tgtEl>
                                        <p:attrNameLst>
                                          <p:attrName>ppt_x</p:attrName>
                                        </p:attrNameLst>
                                      </p:cBhvr>
                                      <p:tavLst>
                                        <p:tav tm="0">
                                          <p:val>
                                            <p:strVal val="1+#ppt_w/2"/>
                                          </p:val>
                                        </p:tav>
                                        <p:tav tm="100000">
                                          <p:val>
                                            <p:strVal val="#ppt_x"/>
                                          </p:val>
                                        </p:tav>
                                      </p:tavLst>
                                    </p:anim>
                                    <p:anim calcmode="lin" valueType="num">
                                      <p:cBhvr additive="base">
                                        <p:cTn id="36" dur="500" fill="hold"/>
                                        <p:tgtEl>
                                          <p:spTgt spid="33"/>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500" fill="hold"/>
                                        <p:tgtEl>
                                          <p:spTgt spid="34"/>
                                        </p:tgtEl>
                                        <p:attrNameLst>
                                          <p:attrName>ppt_x</p:attrName>
                                        </p:attrNameLst>
                                      </p:cBhvr>
                                      <p:tavLst>
                                        <p:tav tm="0">
                                          <p:val>
                                            <p:strVal val="1+#ppt_w/2"/>
                                          </p:val>
                                        </p:tav>
                                        <p:tav tm="100000">
                                          <p:val>
                                            <p:strVal val="#ppt_x"/>
                                          </p:val>
                                        </p:tav>
                                      </p:tavLst>
                                    </p:anim>
                                    <p:anim calcmode="lin" valueType="num">
                                      <p:cBhvr additive="base">
                                        <p:cTn id="40" dur="500" fill="hold"/>
                                        <p:tgtEl>
                                          <p:spTgt spid="34"/>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additive="base">
                                        <p:cTn id="43" dur="500" fill="hold"/>
                                        <p:tgtEl>
                                          <p:spTgt spid="35"/>
                                        </p:tgtEl>
                                        <p:attrNameLst>
                                          <p:attrName>ppt_x</p:attrName>
                                        </p:attrNameLst>
                                      </p:cBhvr>
                                      <p:tavLst>
                                        <p:tav tm="0">
                                          <p:val>
                                            <p:strVal val="1+#ppt_w/2"/>
                                          </p:val>
                                        </p:tav>
                                        <p:tav tm="100000">
                                          <p:val>
                                            <p:strVal val="#ppt_x"/>
                                          </p:val>
                                        </p:tav>
                                      </p:tavLst>
                                    </p:anim>
                                    <p:anim calcmode="lin" valueType="num">
                                      <p:cBhvr additive="base">
                                        <p:cTn id="44" dur="500" fill="hold"/>
                                        <p:tgtEl>
                                          <p:spTgt spid="35"/>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anim calcmode="lin" valueType="num">
                                      <p:cBhvr additive="base">
                                        <p:cTn id="47" dur="500" fill="hold"/>
                                        <p:tgtEl>
                                          <p:spTgt spid="37"/>
                                        </p:tgtEl>
                                        <p:attrNameLst>
                                          <p:attrName>ppt_x</p:attrName>
                                        </p:attrNameLst>
                                      </p:cBhvr>
                                      <p:tavLst>
                                        <p:tav tm="0">
                                          <p:val>
                                            <p:strVal val="1+#ppt_w/2"/>
                                          </p:val>
                                        </p:tav>
                                        <p:tav tm="100000">
                                          <p:val>
                                            <p:strVal val="#ppt_x"/>
                                          </p:val>
                                        </p:tav>
                                      </p:tavLst>
                                    </p:anim>
                                    <p:anim calcmode="lin" valueType="num">
                                      <p:cBhvr additive="base">
                                        <p:cTn id="48" dur="500" fill="hold"/>
                                        <p:tgtEl>
                                          <p:spTgt spid="37"/>
                                        </p:tgtEl>
                                        <p:attrNameLst>
                                          <p:attrName>ppt_y</p:attrName>
                                        </p:attrNameLst>
                                      </p:cBhvr>
                                      <p:tavLst>
                                        <p:tav tm="0">
                                          <p:val>
                                            <p:strVal val="#ppt_y"/>
                                          </p:val>
                                        </p:tav>
                                        <p:tav tm="100000">
                                          <p:val>
                                            <p:strVal val="#ppt_y"/>
                                          </p:val>
                                        </p:tav>
                                      </p:tavLst>
                                    </p:anim>
                                  </p:childTnLst>
                                </p:cTn>
                              </p:par>
                            </p:childTnLst>
                          </p:cTn>
                        </p:par>
                        <p:par>
                          <p:cTn id="49" fill="hold">
                            <p:stCondLst>
                              <p:cond delay="500"/>
                            </p:stCondLst>
                            <p:childTnLst>
                              <p:par>
                                <p:cTn id="50" presetID="2" presetClass="entr" presetSubtype="4" fill="hold" grpId="0" nodeType="afterEffect">
                                  <p:stCondLst>
                                    <p:cond delay="0"/>
                                  </p:stCondLst>
                                  <p:childTnLst>
                                    <p:set>
                                      <p:cBhvr>
                                        <p:cTn id="51" dur="1" fill="hold">
                                          <p:stCondLst>
                                            <p:cond delay="0"/>
                                          </p:stCondLst>
                                        </p:cTn>
                                        <p:tgtEl>
                                          <p:spTgt spid="29"/>
                                        </p:tgtEl>
                                        <p:attrNameLst>
                                          <p:attrName>style.visibility</p:attrName>
                                        </p:attrNameLst>
                                      </p:cBhvr>
                                      <p:to>
                                        <p:strVal val="visible"/>
                                      </p:to>
                                    </p:set>
                                    <p:anim calcmode="lin" valueType="num">
                                      <p:cBhvr additive="base">
                                        <p:cTn id="52" dur="500" fill="hold"/>
                                        <p:tgtEl>
                                          <p:spTgt spid="29"/>
                                        </p:tgtEl>
                                        <p:attrNameLst>
                                          <p:attrName>ppt_x</p:attrName>
                                        </p:attrNameLst>
                                      </p:cBhvr>
                                      <p:tavLst>
                                        <p:tav tm="0">
                                          <p:val>
                                            <p:strVal val="#ppt_x"/>
                                          </p:val>
                                        </p:tav>
                                        <p:tav tm="100000">
                                          <p:val>
                                            <p:strVal val="#ppt_x"/>
                                          </p:val>
                                        </p:tav>
                                      </p:tavLst>
                                    </p:anim>
                                    <p:anim calcmode="lin" valueType="num">
                                      <p:cBhvr additive="base">
                                        <p:cTn id="53" dur="500" fill="hold"/>
                                        <p:tgtEl>
                                          <p:spTgt spid="29"/>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anim calcmode="lin" valueType="num">
                                      <p:cBhvr additive="base">
                                        <p:cTn id="56" dur="500" fill="hold"/>
                                        <p:tgtEl>
                                          <p:spTgt spid="30"/>
                                        </p:tgtEl>
                                        <p:attrNameLst>
                                          <p:attrName>ppt_x</p:attrName>
                                        </p:attrNameLst>
                                      </p:cBhvr>
                                      <p:tavLst>
                                        <p:tav tm="0">
                                          <p:val>
                                            <p:strVal val="#ppt_x"/>
                                          </p:val>
                                        </p:tav>
                                        <p:tav tm="100000">
                                          <p:val>
                                            <p:strVal val="#ppt_x"/>
                                          </p:val>
                                        </p:tav>
                                      </p:tavLst>
                                    </p:anim>
                                    <p:anim calcmode="lin" valueType="num">
                                      <p:cBhvr additive="base">
                                        <p:cTn id="57" dur="500" fill="hold"/>
                                        <p:tgtEl>
                                          <p:spTgt spid="30"/>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32"/>
                                        </p:tgtEl>
                                        <p:attrNameLst>
                                          <p:attrName>style.visibility</p:attrName>
                                        </p:attrNameLst>
                                      </p:cBhvr>
                                      <p:to>
                                        <p:strVal val="visible"/>
                                      </p:to>
                                    </p:set>
                                    <p:anim calcmode="lin" valueType="num">
                                      <p:cBhvr additive="base">
                                        <p:cTn id="60" dur="500" fill="hold"/>
                                        <p:tgtEl>
                                          <p:spTgt spid="32"/>
                                        </p:tgtEl>
                                        <p:attrNameLst>
                                          <p:attrName>ppt_x</p:attrName>
                                        </p:attrNameLst>
                                      </p:cBhvr>
                                      <p:tavLst>
                                        <p:tav tm="0">
                                          <p:val>
                                            <p:strVal val="#ppt_x"/>
                                          </p:val>
                                        </p:tav>
                                        <p:tav tm="100000">
                                          <p:val>
                                            <p:strVal val="#ppt_x"/>
                                          </p:val>
                                        </p:tav>
                                      </p:tavLst>
                                    </p:anim>
                                    <p:anim calcmode="lin" valueType="num">
                                      <p:cBhvr additive="base">
                                        <p:cTn id="61" dur="500" fill="hold"/>
                                        <p:tgtEl>
                                          <p:spTgt spid="32"/>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 calcmode="lin" valueType="num">
                                      <p:cBhvr additive="base">
                                        <p:cTn id="64" dur="500" fill="hold"/>
                                        <p:tgtEl>
                                          <p:spTgt spid="26"/>
                                        </p:tgtEl>
                                        <p:attrNameLst>
                                          <p:attrName>ppt_x</p:attrName>
                                        </p:attrNameLst>
                                      </p:cBhvr>
                                      <p:tavLst>
                                        <p:tav tm="0">
                                          <p:val>
                                            <p:strVal val="#ppt_x"/>
                                          </p:val>
                                        </p:tav>
                                        <p:tav tm="100000">
                                          <p:val>
                                            <p:strVal val="#ppt_x"/>
                                          </p:val>
                                        </p:tav>
                                      </p:tavLst>
                                    </p:anim>
                                    <p:anim calcmode="lin" valueType="num">
                                      <p:cBhvr additive="base">
                                        <p:cTn id="6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 grpId="0"/>
      <p:bldP spid="22" grpId="0" animBg="1"/>
      <p:bldP spid="23" grpId="0" animBg="1"/>
      <p:bldP spid="29" grpId="0"/>
      <p:bldP spid="30" grpId="0"/>
      <p:bldP spid="32" grpId="0"/>
      <p:bldP spid="33" grpId="0" animBg="1"/>
      <p:bldP spid="34" grpId="0"/>
      <p:bldP spid="35" grpId="0"/>
      <p:bldP spid="37"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28 Rectángulo"/>
          <p:cNvSpPr/>
          <p:nvPr/>
        </p:nvSpPr>
        <p:spPr>
          <a:xfrm>
            <a:off x="5515048" y="1201317"/>
            <a:ext cx="1501752"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30" name="29 Rectángulo"/>
          <p:cNvSpPr/>
          <p:nvPr/>
        </p:nvSpPr>
        <p:spPr>
          <a:xfrm>
            <a:off x="3639368" y="1201317"/>
            <a:ext cx="1501752"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31" name="30 Rectángulo"/>
          <p:cNvSpPr/>
          <p:nvPr/>
        </p:nvSpPr>
        <p:spPr>
          <a:xfrm>
            <a:off x="1763688" y="1201317"/>
            <a:ext cx="1501752"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37" name="36 Rectángulo"/>
          <p:cNvSpPr/>
          <p:nvPr/>
        </p:nvSpPr>
        <p:spPr>
          <a:xfrm>
            <a:off x="1547664" y="2624003"/>
            <a:ext cx="7596336" cy="461663"/>
          </a:xfrm>
          <a:prstGeom prst="rect">
            <a:avLst/>
          </a:prstGeom>
          <a:solidFill>
            <a:srgbClr val="318BFF">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41" name="40 Rectángulo"/>
          <p:cNvSpPr/>
          <p:nvPr/>
        </p:nvSpPr>
        <p:spPr>
          <a:xfrm>
            <a:off x="7390728" y="1193696"/>
            <a:ext cx="1501752"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2" name="1 Título"/>
          <p:cNvSpPr>
            <a:spLocks noGrp="1"/>
          </p:cNvSpPr>
          <p:nvPr>
            <p:ph type="title"/>
          </p:nvPr>
        </p:nvSpPr>
        <p:spPr/>
        <p:txBody>
          <a:bodyPr/>
          <a:lstStyle/>
          <a:p>
            <a:r>
              <a:rPr lang="es-SV" dirty="0" smtClean="0"/>
              <a:t>Participación BFA en el sistema financiero</a:t>
            </a:r>
            <a:br>
              <a:rPr lang="es-SV" dirty="0" smtClean="0"/>
            </a:br>
            <a:r>
              <a:rPr lang="es-SV" sz="2000" dirty="0">
                <a:solidFill>
                  <a:schemeClr val="tx2"/>
                </a:solidFill>
              </a:rPr>
              <a:t>Al 31 de mayo de 2017</a:t>
            </a:r>
            <a:endParaRPr lang="es-SV" sz="2000" dirty="0"/>
          </a:p>
        </p:txBody>
      </p:sp>
      <p:sp>
        <p:nvSpPr>
          <p:cNvPr id="9" name="8 CuadroTexto"/>
          <p:cNvSpPr txBox="1"/>
          <p:nvPr/>
        </p:nvSpPr>
        <p:spPr>
          <a:xfrm>
            <a:off x="1763687" y="2693159"/>
            <a:ext cx="1501753" cy="338554"/>
          </a:xfrm>
          <a:prstGeom prst="rect">
            <a:avLst/>
          </a:prstGeom>
          <a:noFill/>
        </p:spPr>
        <p:txBody>
          <a:bodyPr wrap="square" rtlCol="0">
            <a:spAutoFit/>
          </a:bodyPr>
          <a:lstStyle/>
          <a:p>
            <a:pPr algn="ctr"/>
            <a:r>
              <a:rPr lang="es-SV" sz="1600" dirty="0" smtClean="0">
                <a:solidFill>
                  <a:srgbClr val="000000"/>
                </a:solidFill>
                <a:latin typeface="Impact" panose="020B0806030902050204" pitchFamily="34" charset="0"/>
              </a:rPr>
              <a:t>Activos</a:t>
            </a:r>
            <a:endParaRPr lang="es-SV" sz="1600" dirty="0">
              <a:solidFill>
                <a:srgbClr val="000000"/>
              </a:solidFill>
              <a:latin typeface="Impact" panose="020B0806030902050204" pitchFamily="34" charset="0"/>
            </a:endParaRPr>
          </a:p>
        </p:txBody>
      </p:sp>
      <p:sp>
        <p:nvSpPr>
          <p:cNvPr id="10" name="9 CuadroTexto"/>
          <p:cNvSpPr txBox="1"/>
          <p:nvPr/>
        </p:nvSpPr>
        <p:spPr>
          <a:xfrm>
            <a:off x="3336552" y="2693159"/>
            <a:ext cx="2080313" cy="338554"/>
          </a:xfrm>
          <a:prstGeom prst="rect">
            <a:avLst/>
          </a:prstGeom>
          <a:noFill/>
        </p:spPr>
        <p:txBody>
          <a:bodyPr wrap="square" rtlCol="0">
            <a:spAutoFit/>
          </a:bodyPr>
          <a:lstStyle/>
          <a:p>
            <a:pPr algn="ctr"/>
            <a:r>
              <a:rPr lang="es-SV" sz="1600" dirty="0" smtClean="0">
                <a:solidFill>
                  <a:srgbClr val="000000"/>
                </a:solidFill>
                <a:latin typeface="Impact" panose="020B0806030902050204" pitchFamily="34" charset="0"/>
              </a:rPr>
              <a:t>Préstamos netos</a:t>
            </a:r>
            <a:endParaRPr lang="es-SV" sz="1600" dirty="0">
              <a:solidFill>
                <a:srgbClr val="000000"/>
              </a:solidFill>
              <a:latin typeface="Impact" panose="020B0806030902050204" pitchFamily="34" charset="0"/>
            </a:endParaRPr>
          </a:p>
        </p:txBody>
      </p:sp>
      <p:sp>
        <p:nvSpPr>
          <p:cNvPr id="11" name="10 CuadroTexto"/>
          <p:cNvSpPr txBox="1"/>
          <p:nvPr/>
        </p:nvSpPr>
        <p:spPr>
          <a:xfrm>
            <a:off x="5225767" y="2693159"/>
            <a:ext cx="2080313" cy="338554"/>
          </a:xfrm>
          <a:prstGeom prst="rect">
            <a:avLst/>
          </a:prstGeom>
          <a:noFill/>
        </p:spPr>
        <p:txBody>
          <a:bodyPr wrap="square" rtlCol="0">
            <a:spAutoFit/>
          </a:bodyPr>
          <a:lstStyle/>
          <a:p>
            <a:pPr algn="ctr"/>
            <a:r>
              <a:rPr lang="es-SV" sz="1600" dirty="0" smtClean="0">
                <a:solidFill>
                  <a:srgbClr val="000000"/>
                </a:solidFill>
                <a:latin typeface="Impact" panose="020B0806030902050204" pitchFamily="34" charset="0"/>
              </a:rPr>
              <a:t>Depósitos</a:t>
            </a:r>
            <a:endParaRPr lang="es-SV" sz="1600" dirty="0">
              <a:solidFill>
                <a:srgbClr val="000000"/>
              </a:solidFill>
              <a:latin typeface="Impact" panose="020B0806030902050204" pitchFamily="34" charset="0"/>
            </a:endParaRPr>
          </a:p>
        </p:txBody>
      </p:sp>
      <p:sp>
        <p:nvSpPr>
          <p:cNvPr id="12" name="11 CuadroTexto"/>
          <p:cNvSpPr txBox="1"/>
          <p:nvPr/>
        </p:nvSpPr>
        <p:spPr>
          <a:xfrm>
            <a:off x="5437832" y="3120851"/>
            <a:ext cx="1656184" cy="523220"/>
          </a:xfrm>
          <a:prstGeom prst="rect">
            <a:avLst/>
          </a:prstGeom>
          <a:noFill/>
        </p:spPr>
        <p:txBody>
          <a:bodyPr wrap="square" rtlCol="0">
            <a:spAutoFit/>
          </a:bodyPr>
          <a:lstStyle/>
          <a:p>
            <a:pPr algn="ctr"/>
            <a:r>
              <a:rPr lang="es-SV" sz="2800" dirty="0" smtClean="0">
                <a:solidFill>
                  <a:schemeClr val="accent6"/>
                </a:solidFill>
                <a:latin typeface="Impact" panose="020B0806030902050204" pitchFamily="34" charset="0"/>
              </a:rPr>
              <a:t>2.3%</a:t>
            </a:r>
            <a:endParaRPr lang="es-SV" sz="2800" dirty="0">
              <a:solidFill>
                <a:schemeClr val="accent6"/>
              </a:solidFill>
              <a:latin typeface="Impact" panose="020B0806030902050204" pitchFamily="34" charset="0"/>
            </a:endParaRPr>
          </a:p>
        </p:txBody>
      </p:sp>
      <p:sp>
        <p:nvSpPr>
          <p:cNvPr id="16" name="15 CuadroTexto"/>
          <p:cNvSpPr txBox="1"/>
          <p:nvPr/>
        </p:nvSpPr>
        <p:spPr>
          <a:xfrm>
            <a:off x="3361576" y="3596427"/>
            <a:ext cx="2057334" cy="338554"/>
          </a:xfrm>
          <a:prstGeom prst="rect">
            <a:avLst/>
          </a:prstGeom>
          <a:noFill/>
        </p:spPr>
        <p:txBody>
          <a:bodyPr wrap="square" rtlCol="0">
            <a:spAutoFit/>
          </a:bodyPr>
          <a:lstStyle/>
          <a:p>
            <a:pPr algn="ctr"/>
            <a:r>
              <a:rPr lang="es-SV" sz="1600" dirty="0" smtClean="0">
                <a:latin typeface="Impact" panose="020B0806030902050204" pitchFamily="34" charset="0"/>
              </a:rPr>
              <a:t>$225.4 </a:t>
            </a:r>
            <a:r>
              <a:rPr lang="es-SV" sz="1200" dirty="0" smtClean="0">
                <a:latin typeface="Impact" panose="020B0806030902050204" pitchFamily="34" charset="0"/>
              </a:rPr>
              <a:t>millones</a:t>
            </a:r>
            <a:endParaRPr lang="es-SV" sz="1400" dirty="0">
              <a:latin typeface="Impact" panose="020B0806030902050204" pitchFamily="34" charset="0"/>
            </a:endParaRPr>
          </a:p>
        </p:txBody>
      </p:sp>
      <p:sp>
        <p:nvSpPr>
          <p:cNvPr id="17" name="16 CuadroTexto"/>
          <p:cNvSpPr txBox="1"/>
          <p:nvPr/>
        </p:nvSpPr>
        <p:spPr>
          <a:xfrm>
            <a:off x="3342655" y="4720416"/>
            <a:ext cx="2057333" cy="338554"/>
          </a:xfrm>
          <a:prstGeom prst="rect">
            <a:avLst/>
          </a:prstGeom>
          <a:noFill/>
        </p:spPr>
        <p:txBody>
          <a:bodyPr wrap="square" rtlCol="0">
            <a:spAutoFit/>
          </a:bodyPr>
          <a:lstStyle/>
          <a:p>
            <a:pPr algn="ctr"/>
            <a:r>
              <a:rPr lang="es-SV" sz="1600" dirty="0" smtClean="0">
                <a:latin typeface="Impact" panose="020B0806030902050204" pitchFamily="34" charset="0"/>
              </a:rPr>
              <a:t>$11,355.6 </a:t>
            </a:r>
            <a:r>
              <a:rPr lang="es-SV" sz="1200" dirty="0" smtClean="0">
                <a:latin typeface="Impact" panose="020B0806030902050204" pitchFamily="34" charset="0"/>
              </a:rPr>
              <a:t>millones</a:t>
            </a:r>
            <a:endParaRPr lang="es-SV" sz="2000" dirty="0">
              <a:latin typeface="Impact" panose="020B0806030902050204" pitchFamily="34" charset="0"/>
            </a:endParaRPr>
          </a:p>
        </p:txBody>
      </p:sp>
      <p:sp>
        <p:nvSpPr>
          <p:cNvPr id="18" name="17 CuadroTexto"/>
          <p:cNvSpPr txBox="1"/>
          <p:nvPr/>
        </p:nvSpPr>
        <p:spPr>
          <a:xfrm>
            <a:off x="3361577" y="3120851"/>
            <a:ext cx="2057333" cy="523220"/>
          </a:xfrm>
          <a:prstGeom prst="rect">
            <a:avLst/>
          </a:prstGeom>
          <a:noFill/>
        </p:spPr>
        <p:txBody>
          <a:bodyPr wrap="square" rtlCol="0">
            <a:spAutoFit/>
          </a:bodyPr>
          <a:lstStyle/>
          <a:p>
            <a:pPr algn="ctr"/>
            <a:r>
              <a:rPr lang="es-SV" sz="2800" dirty="0" smtClean="0">
                <a:solidFill>
                  <a:schemeClr val="accent6"/>
                </a:solidFill>
                <a:latin typeface="Impact" panose="020B0806030902050204" pitchFamily="34" charset="0"/>
              </a:rPr>
              <a:t>2%</a:t>
            </a:r>
            <a:endParaRPr lang="es-SV" sz="2800" dirty="0">
              <a:solidFill>
                <a:schemeClr val="accent6"/>
              </a:solidFill>
              <a:latin typeface="Impact" panose="020B0806030902050204" pitchFamily="34" charset="0"/>
            </a:endParaRPr>
          </a:p>
        </p:txBody>
      </p:sp>
      <p:sp>
        <p:nvSpPr>
          <p:cNvPr id="19" name="18 CuadroTexto"/>
          <p:cNvSpPr txBox="1"/>
          <p:nvPr/>
        </p:nvSpPr>
        <p:spPr>
          <a:xfrm>
            <a:off x="5225767" y="3581269"/>
            <a:ext cx="2080313" cy="338554"/>
          </a:xfrm>
          <a:prstGeom prst="rect">
            <a:avLst/>
          </a:prstGeom>
          <a:noFill/>
        </p:spPr>
        <p:txBody>
          <a:bodyPr wrap="square" rtlCol="0">
            <a:spAutoFit/>
          </a:bodyPr>
          <a:lstStyle/>
          <a:p>
            <a:pPr algn="ctr"/>
            <a:r>
              <a:rPr lang="es-SV" sz="1600" dirty="0" smtClean="0">
                <a:latin typeface="Impact" panose="020B0806030902050204" pitchFamily="34" charset="0"/>
              </a:rPr>
              <a:t>$256.8 </a:t>
            </a:r>
            <a:r>
              <a:rPr lang="es-SV" sz="1200" dirty="0" smtClean="0">
                <a:latin typeface="Impact" panose="020B0806030902050204" pitchFamily="34" charset="0"/>
              </a:rPr>
              <a:t>millones</a:t>
            </a:r>
            <a:endParaRPr lang="es-SV" sz="2000" dirty="0">
              <a:latin typeface="Impact" panose="020B0806030902050204" pitchFamily="34" charset="0"/>
            </a:endParaRPr>
          </a:p>
        </p:txBody>
      </p:sp>
      <p:sp>
        <p:nvSpPr>
          <p:cNvPr id="20" name="19 CuadroTexto"/>
          <p:cNvSpPr txBox="1"/>
          <p:nvPr/>
        </p:nvSpPr>
        <p:spPr>
          <a:xfrm>
            <a:off x="5237372" y="4689638"/>
            <a:ext cx="2057104" cy="338554"/>
          </a:xfrm>
          <a:prstGeom prst="rect">
            <a:avLst/>
          </a:prstGeom>
          <a:noFill/>
        </p:spPr>
        <p:txBody>
          <a:bodyPr wrap="square" rtlCol="0">
            <a:spAutoFit/>
          </a:bodyPr>
          <a:lstStyle/>
          <a:p>
            <a:pPr algn="ctr"/>
            <a:r>
              <a:rPr lang="es-SV" sz="1600" dirty="0" smtClean="0">
                <a:latin typeface="Impact" panose="020B0806030902050204" pitchFamily="34" charset="0"/>
              </a:rPr>
              <a:t>$11,183.5 </a:t>
            </a:r>
            <a:r>
              <a:rPr lang="es-SV" sz="1200" dirty="0" smtClean="0">
                <a:latin typeface="Impact" panose="020B0806030902050204" pitchFamily="34" charset="0"/>
              </a:rPr>
              <a:t>millones</a:t>
            </a:r>
            <a:endParaRPr lang="es-SV" sz="2000" dirty="0">
              <a:latin typeface="Impact" panose="020B0806030902050204" pitchFamily="34" charset="0"/>
            </a:endParaRPr>
          </a:p>
        </p:txBody>
      </p:sp>
      <p:sp>
        <p:nvSpPr>
          <p:cNvPr id="24" name="23 CuadroTexto"/>
          <p:cNvSpPr txBox="1"/>
          <p:nvPr/>
        </p:nvSpPr>
        <p:spPr>
          <a:xfrm>
            <a:off x="3548616" y="3865612"/>
            <a:ext cx="1656184" cy="369332"/>
          </a:xfrm>
          <a:prstGeom prst="rect">
            <a:avLst/>
          </a:prstGeom>
          <a:noFill/>
        </p:spPr>
        <p:txBody>
          <a:bodyPr wrap="square" rtlCol="0">
            <a:spAutoFit/>
          </a:bodyPr>
          <a:lstStyle/>
          <a:p>
            <a:pPr algn="ctr"/>
            <a:r>
              <a:rPr lang="es-SV" dirty="0" smtClean="0">
                <a:solidFill>
                  <a:schemeClr val="tx2"/>
                </a:solidFill>
                <a:latin typeface="Impact" panose="020B0806030902050204" pitchFamily="34" charset="0"/>
              </a:rPr>
              <a:t>BFA</a:t>
            </a:r>
            <a:endParaRPr lang="es-SV" dirty="0">
              <a:solidFill>
                <a:schemeClr val="tx2"/>
              </a:solidFill>
              <a:latin typeface="Impact" panose="020B0806030902050204" pitchFamily="34" charset="0"/>
            </a:endParaRPr>
          </a:p>
        </p:txBody>
      </p:sp>
      <p:sp>
        <p:nvSpPr>
          <p:cNvPr id="25" name="24 CuadroTexto"/>
          <p:cNvSpPr txBox="1"/>
          <p:nvPr/>
        </p:nvSpPr>
        <p:spPr>
          <a:xfrm>
            <a:off x="3548616" y="4949909"/>
            <a:ext cx="1656184" cy="369332"/>
          </a:xfrm>
          <a:prstGeom prst="rect">
            <a:avLst/>
          </a:prstGeom>
          <a:noFill/>
        </p:spPr>
        <p:txBody>
          <a:bodyPr wrap="square" rtlCol="0">
            <a:spAutoFit/>
          </a:bodyPr>
          <a:lstStyle/>
          <a:p>
            <a:pPr algn="ctr"/>
            <a:r>
              <a:rPr lang="es-SV" dirty="0" smtClean="0">
                <a:solidFill>
                  <a:schemeClr val="tx2"/>
                </a:solidFill>
                <a:latin typeface="Impact" panose="020B0806030902050204" pitchFamily="34" charset="0"/>
              </a:rPr>
              <a:t>SF</a:t>
            </a:r>
            <a:endParaRPr lang="es-SV" dirty="0">
              <a:solidFill>
                <a:schemeClr val="tx2"/>
              </a:solidFill>
              <a:latin typeface="Impact" panose="020B0806030902050204" pitchFamily="34" charset="0"/>
            </a:endParaRPr>
          </a:p>
        </p:txBody>
      </p:sp>
      <p:sp>
        <p:nvSpPr>
          <p:cNvPr id="27" name="26 CuadroTexto"/>
          <p:cNvSpPr txBox="1"/>
          <p:nvPr/>
        </p:nvSpPr>
        <p:spPr>
          <a:xfrm>
            <a:off x="5437831" y="3865612"/>
            <a:ext cx="1656184" cy="369332"/>
          </a:xfrm>
          <a:prstGeom prst="rect">
            <a:avLst/>
          </a:prstGeom>
          <a:noFill/>
        </p:spPr>
        <p:txBody>
          <a:bodyPr wrap="square" rtlCol="0">
            <a:spAutoFit/>
          </a:bodyPr>
          <a:lstStyle/>
          <a:p>
            <a:pPr algn="ctr"/>
            <a:r>
              <a:rPr lang="es-SV" dirty="0" smtClean="0">
                <a:solidFill>
                  <a:schemeClr val="tx2"/>
                </a:solidFill>
                <a:latin typeface="Impact" panose="020B0806030902050204" pitchFamily="34" charset="0"/>
              </a:rPr>
              <a:t>BFA</a:t>
            </a:r>
            <a:endParaRPr lang="es-SV" dirty="0">
              <a:solidFill>
                <a:schemeClr val="tx2"/>
              </a:solidFill>
              <a:latin typeface="Impact" panose="020B0806030902050204" pitchFamily="34" charset="0"/>
            </a:endParaRPr>
          </a:p>
        </p:txBody>
      </p:sp>
      <p:sp>
        <p:nvSpPr>
          <p:cNvPr id="28" name="27 CuadroTexto"/>
          <p:cNvSpPr txBox="1"/>
          <p:nvPr/>
        </p:nvSpPr>
        <p:spPr>
          <a:xfrm>
            <a:off x="5424403" y="4945732"/>
            <a:ext cx="1656184" cy="369332"/>
          </a:xfrm>
          <a:prstGeom prst="rect">
            <a:avLst/>
          </a:prstGeom>
          <a:noFill/>
        </p:spPr>
        <p:txBody>
          <a:bodyPr wrap="square" rtlCol="0">
            <a:spAutoFit/>
          </a:bodyPr>
          <a:lstStyle/>
          <a:p>
            <a:pPr algn="ctr"/>
            <a:r>
              <a:rPr lang="es-SV" dirty="0" smtClean="0">
                <a:solidFill>
                  <a:schemeClr val="tx2"/>
                </a:solidFill>
                <a:latin typeface="Impact" panose="020B0806030902050204" pitchFamily="34" charset="0"/>
              </a:rPr>
              <a:t>SF</a:t>
            </a:r>
            <a:endParaRPr lang="es-SV" dirty="0">
              <a:solidFill>
                <a:schemeClr val="tx2"/>
              </a:solidFill>
              <a:latin typeface="Impact" panose="020B0806030902050204" pitchFamily="34" charset="0"/>
            </a:endParaRPr>
          </a:p>
        </p:txBody>
      </p:sp>
      <p:sp>
        <p:nvSpPr>
          <p:cNvPr id="32" name="31 CuadroTexto"/>
          <p:cNvSpPr txBox="1"/>
          <p:nvPr/>
        </p:nvSpPr>
        <p:spPr>
          <a:xfrm>
            <a:off x="1686471" y="3120851"/>
            <a:ext cx="1656184" cy="523220"/>
          </a:xfrm>
          <a:prstGeom prst="rect">
            <a:avLst/>
          </a:prstGeom>
          <a:noFill/>
        </p:spPr>
        <p:txBody>
          <a:bodyPr wrap="square" rtlCol="0">
            <a:spAutoFit/>
          </a:bodyPr>
          <a:lstStyle/>
          <a:p>
            <a:pPr algn="ctr"/>
            <a:r>
              <a:rPr lang="es-SV" sz="2800" dirty="0" smtClean="0">
                <a:solidFill>
                  <a:schemeClr val="accent6"/>
                </a:solidFill>
                <a:latin typeface="Impact" panose="020B0806030902050204" pitchFamily="34" charset="0"/>
              </a:rPr>
              <a:t>2.1%</a:t>
            </a:r>
            <a:endParaRPr lang="es-SV" sz="2800" dirty="0">
              <a:solidFill>
                <a:schemeClr val="accent6"/>
              </a:solidFill>
              <a:latin typeface="Impact" panose="020B0806030902050204" pitchFamily="34" charset="0"/>
            </a:endParaRPr>
          </a:p>
        </p:txBody>
      </p:sp>
      <p:sp>
        <p:nvSpPr>
          <p:cNvPr id="33" name="32 CuadroTexto"/>
          <p:cNvSpPr txBox="1"/>
          <p:nvPr/>
        </p:nvSpPr>
        <p:spPr>
          <a:xfrm>
            <a:off x="1474406" y="3581269"/>
            <a:ext cx="2080313" cy="338554"/>
          </a:xfrm>
          <a:prstGeom prst="rect">
            <a:avLst/>
          </a:prstGeom>
          <a:noFill/>
        </p:spPr>
        <p:txBody>
          <a:bodyPr wrap="square" rtlCol="0">
            <a:spAutoFit/>
          </a:bodyPr>
          <a:lstStyle/>
          <a:p>
            <a:pPr algn="ctr"/>
            <a:r>
              <a:rPr lang="es-SV" sz="1600" dirty="0" smtClean="0">
                <a:latin typeface="Impact" panose="020B0806030902050204" pitchFamily="34" charset="0"/>
              </a:rPr>
              <a:t>$345.7 </a:t>
            </a:r>
            <a:r>
              <a:rPr lang="es-SV" sz="1200" dirty="0" smtClean="0">
                <a:latin typeface="Impact" panose="020B0806030902050204" pitchFamily="34" charset="0"/>
              </a:rPr>
              <a:t>millones</a:t>
            </a:r>
            <a:endParaRPr lang="es-SV" sz="2000" dirty="0">
              <a:latin typeface="Impact" panose="020B0806030902050204" pitchFamily="34" charset="0"/>
            </a:endParaRPr>
          </a:p>
        </p:txBody>
      </p:sp>
      <p:sp>
        <p:nvSpPr>
          <p:cNvPr id="34" name="33 CuadroTexto"/>
          <p:cNvSpPr txBox="1"/>
          <p:nvPr/>
        </p:nvSpPr>
        <p:spPr>
          <a:xfrm>
            <a:off x="1487738" y="4689638"/>
            <a:ext cx="2076150" cy="400110"/>
          </a:xfrm>
          <a:prstGeom prst="rect">
            <a:avLst/>
          </a:prstGeom>
          <a:noFill/>
        </p:spPr>
        <p:txBody>
          <a:bodyPr wrap="square" rtlCol="0">
            <a:spAutoFit/>
          </a:bodyPr>
          <a:lstStyle/>
          <a:p>
            <a:pPr algn="ctr"/>
            <a:r>
              <a:rPr lang="es-SV" sz="1600" dirty="0" smtClean="0">
                <a:latin typeface="Impact" panose="020B0806030902050204" pitchFamily="34" charset="0"/>
              </a:rPr>
              <a:t>$16,526.3</a:t>
            </a:r>
            <a:r>
              <a:rPr lang="es-SV" sz="2000" dirty="0" smtClean="0">
                <a:latin typeface="Impact" panose="020B0806030902050204" pitchFamily="34" charset="0"/>
              </a:rPr>
              <a:t> </a:t>
            </a:r>
            <a:r>
              <a:rPr lang="es-SV" sz="1200" dirty="0" smtClean="0">
                <a:latin typeface="Impact" panose="020B0806030902050204" pitchFamily="34" charset="0"/>
              </a:rPr>
              <a:t>millones</a:t>
            </a:r>
            <a:endParaRPr lang="es-SV" sz="1200" dirty="0">
              <a:latin typeface="Impact" panose="020B0806030902050204" pitchFamily="34" charset="0"/>
            </a:endParaRPr>
          </a:p>
        </p:txBody>
      </p:sp>
      <p:sp>
        <p:nvSpPr>
          <p:cNvPr id="35" name="34 CuadroTexto"/>
          <p:cNvSpPr txBox="1"/>
          <p:nvPr/>
        </p:nvSpPr>
        <p:spPr>
          <a:xfrm>
            <a:off x="1686472" y="3865612"/>
            <a:ext cx="1656184" cy="369332"/>
          </a:xfrm>
          <a:prstGeom prst="rect">
            <a:avLst/>
          </a:prstGeom>
          <a:noFill/>
        </p:spPr>
        <p:txBody>
          <a:bodyPr wrap="square" rtlCol="0">
            <a:spAutoFit/>
          </a:bodyPr>
          <a:lstStyle/>
          <a:p>
            <a:pPr algn="ctr"/>
            <a:r>
              <a:rPr lang="es-SV" dirty="0" smtClean="0">
                <a:solidFill>
                  <a:schemeClr val="tx2"/>
                </a:solidFill>
                <a:latin typeface="Impact" panose="020B0806030902050204" pitchFamily="34" charset="0"/>
              </a:rPr>
              <a:t>BFA</a:t>
            </a:r>
            <a:endParaRPr lang="es-SV" dirty="0">
              <a:solidFill>
                <a:schemeClr val="tx2"/>
              </a:solidFill>
              <a:latin typeface="Impact" panose="020B0806030902050204" pitchFamily="34" charset="0"/>
            </a:endParaRPr>
          </a:p>
        </p:txBody>
      </p:sp>
      <p:sp>
        <p:nvSpPr>
          <p:cNvPr id="36" name="35 CuadroTexto"/>
          <p:cNvSpPr txBox="1"/>
          <p:nvPr/>
        </p:nvSpPr>
        <p:spPr>
          <a:xfrm>
            <a:off x="1697721" y="4945732"/>
            <a:ext cx="1656184" cy="369332"/>
          </a:xfrm>
          <a:prstGeom prst="rect">
            <a:avLst/>
          </a:prstGeom>
          <a:noFill/>
        </p:spPr>
        <p:txBody>
          <a:bodyPr wrap="square" rtlCol="0">
            <a:spAutoFit/>
          </a:bodyPr>
          <a:lstStyle/>
          <a:p>
            <a:pPr algn="ctr"/>
            <a:r>
              <a:rPr lang="es-SV" dirty="0" smtClean="0">
                <a:solidFill>
                  <a:schemeClr val="tx2"/>
                </a:solidFill>
                <a:latin typeface="Impact" panose="020B0806030902050204" pitchFamily="34" charset="0"/>
              </a:rPr>
              <a:t>SF</a:t>
            </a:r>
            <a:endParaRPr lang="es-SV" dirty="0">
              <a:solidFill>
                <a:schemeClr val="tx2"/>
              </a:solidFill>
              <a:latin typeface="Impact" panose="020B0806030902050204" pitchFamily="34" charset="0"/>
            </a:endParaRPr>
          </a:p>
        </p:txBody>
      </p:sp>
      <p:pic>
        <p:nvPicPr>
          <p:cNvPr id="40" name="39 Imagen"/>
          <p:cNvPicPr>
            <a:picLocks noChangeAspect="1"/>
          </p:cNvPicPr>
          <p:nvPr/>
        </p:nvPicPr>
        <p:blipFill rotWithShape="1">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l="10563" t="22670" r="10684" b="36367"/>
          <a:stretch/>
        </p:blipFill>
        <p:spPr>
          <a:xfrm>
            <a:off x="1908961" y="1633364"/>
            <a:ext cx="1211205" cy="630000"/>
          </a:xfrm>
          <a:prstGeom prst="rect">
            <a:avLst/>
          </a:prstGeom>
        </p:spPr>
      </p:pic>
      <p:sp>
        <p:nvSpPr>
          <p:cNvPr id="42" name="41 CuadroTexto"/>
          <p:cNvSpPr txBox="1"/>
          <p:nvPr/>
        </p:nvSpPr>
        <p:spPr>
          <a:xfrm>
            <a:off x="1686472" y="4155278"/>
            <a:ext cx="1656184" cy="307777"/>
          </a:xfrm>
          <a:prstGeom prst="rect">
            <a:avLst/>
          </a:prstGeom>
          <a:noFill/>
        </p:spPr>
        <p:txBody>
          <a:bodyPr wrap="square" rtlCol="0">
            <a:spAutoFit/>
          </a:bodyPr>
          <a:lstStyle/>
          <a:p>
            <a:pPr algn="ctr"/>
            <a:r>
              <a:rPr lang="es-SV" sz="1400" dirty="0" smtClean="0">
                <a:solidFill>
                  <a:schemeClr val="accent1">
                    <a:lumMod val="75000"/>
                  </a:schemeClr>
                </a:solidFill>
                <a:latin typeface="Impact" panose="020B0806030902050204" pitchFamily="34" charset="0"/>
              </a:rPr>
              <a:t>5.73% Crecimiento</a:t>
            </a:r>
            <a:endParaRPr lang="es-SV" sz="1400" dirty="0">
              <a:solidFill>
                <a:schemeClr val="accent1">
                  <a:lumMod val="75000"/>
                </a:schemeClr>
              </a:solidFill>
              <a:latin typeface="Impact" panose="020B0806030902050204" pitchFamily="34" charset="0"/>
            </a:endParaRPr>
          </a:p>
        </p:txBody>
      </p:sp>
      <p:sp>
        <p:nvSpPr>
          <p:cNvPr id="43" name="42 CuadroTexto"/>
          <p:cNvSpPr txBox="1"/>
          <p:nvPr/>
        </p:nvSpPr>
        <p:spPr>
          <a:xfrm>
            <a:off x="1697721" y="5224106"/>
            <a:ext cx="1656184" cy="307777"/>
          </a:xfrm>
          <a:prstGeom prst="rect">
            <a:avLst/>
          </a:prstGeom>
          <a:noFill/>
        </p:spPr>
        <p:txBody>
          <a:bodyPr wrap="square" rtlCol="0">
            <a:spAutoFit/>
          </a:bodyPr>
          <a:lstStyle/>
          <a:p>
            <a:pPr algn="ctr"/>
            <a:r>
              <a:rPr lang="es-SV" sz="1400" dirty="0" smtClean="0">
                <a:solidFill>
                  <a:schemeClr val="accent1">
                    <a:lumMod val="75000"/>
                  </a:schemeClr>
                </a:solidFill>
                <a:latin typeface="Impact" panose="020B0806030902050204" pitchFamily="34" charset="0"/>
              </a:rPr>
              <a:t>4.7% Crecimiento</a:t>
            </a:r>
            <a:endParaRPr lang="es-SV" sz="1400" dirty="0">
              <a:solidFill>
                <a:schemeClr val="accent1">
                  <a:lumMod val="75000"/>
                </a:schemeClr>
              </a:solidFill>
              <a:latin typeface="Impact" panose="020B0806030902050204" pitchFamily="34" charset="0"/>
            </a:endParaRPr>
          </a:p>
        </p:txBody>
      </p:sp>
      <p:sp>
        <p:nvSpPr>
          <p:cNvPr id="44" name="43 CuadroTexto"/>
          <p:cNvSpPr txBox="1"/>
          <p:nvPr/>
        </p:nvSpPr>
        <p:spPr>
          <a:xfrm>
            <a:off x="3563888" y="5230900"/>
            <a:ext cx="1656184" cy="307777"/>
          </a:xfrm>
          <a:prstGeom prst="rect">
            <a:avLst/>
          </a:prstGeom>
          <a:noFill/>
        </p:spPr>
        <p:txBody>
          <a:bodyPr wrap="square" rtlCol="0">
            <a:spAutoFit/>
          </a:bodyPr>
          <a:lstStyle/>
          <a:p>
            <a:pPr algn="ctr"/>
            <a:r>
              <a:rPr lang="es-SV" sz="1400" dirty="0" smtClean="0">
                <a:solidFill>
                  <a:schemeClr val="accent1">
                    <a:lumMod val="75000"/>
                  </a:schemeClr>
                </a:solidFill>
                <a:latin typeface="Impact" panose="020B0806030902050204" pitchFamily="34" charset="0"/>
              </a:rPr>
              <a:t>5.6% Crecimiento</a:t>
            </a:r>
            <a:endParaRPr lang="es-SV" sz="1400" dirty="0">
              <a:solidFill>
                <a:schemeClr val="accent1">
                  <a:lumMod val="75000"/>
                </a:schemeClr>
              </a:solidFill>
              <a:latin typeface="Impact" panose="020B0806030902050204" pitchFamily="34" charset="0"/>
            </a:endParaRPr>
          </a:p>
        </p:txBody>
      </p:sp>
      <p:sp>
        <p:nvSpPr>
          <p:cNvPr id="45" name="44 CuadroTexto"/>
          <p:cNvSpPr txBox="1"/>
          <p:nvPr/>
        </p:nvSpPr>
        <p:spPr>
          <a:xfrm>
            <a:off x="3563888" y="4153644"/>
            <a:ext cx="1656184" cy="307777"/>
          </a:xfrm>
          <a:prstGeom prst="rect">
            <a:avLst/>
          </a:prstGeom>
          <a:noFill/>
        </p:spPr>
        <p:txBody>
          <a:bodyPr wrap="square" rtlCol="0">
            <a:spAutoFit/>
          </a:bodyPr>
          <a:lstStyle/>
          <a:p>
            <a:pPr algn="ctr"/>
            <a:r>
              <a:rPr lang="es-SV" sz="1400" dirty="0" smtClean="0">
                <a:solidFill>
                  <a:schemeClr val="accent1">
                    <a:lumMod val="75000"/>
                  </a:schemeClr>
                </a:solidFill>
                <a:latin typeface="Impact" panose="020B0806030902050204" pitchFamily="34" charset="0"/>
              </a:rPr>
              <a:t>5.75% Crecimiento</a:t>
            </a:r>
            <a:endParaRPr lang="es-SV" sz="1400" dirty="0">
              <a:solidFill>
                <a:schemeClr val="accent1">
                  <a:lumMod val="75000"/>
                </a:schemeClr>
              </a:solidFill>
              <a:latin typeface="Impact" panose="020B0806030902050204" pitchFamily="34" charset="0"/>
            </a:endParaRPr>
          </a:p>
        </p:txBody>
      </p:sp>
      <p:sp>
        <p:nvSpPr>
          <p:cNvPr id="46" name="45 CuadroTexto"/>
          <p:cNvSpPr txBox="1"/>
          <p:nvPr/>
        </p:nvSpPr>
        <p:spPr>
          <a:xfrm>
            <a:off x="5470258" y="5233764"/>
            <a:ext cx="1656184" cy="307777"/>
          </a:xfrm>
          <a:prstGeom prst="rect">
            <a:avLst/>
          </a:prstGeom>
          <a:noFill/>
        </p:spPr>
        <p:txBody>
          <a:bodyPr wrap="square" rtlCol="0">
            <a:spAutoFit/>
          </a:bodyPr>
          <a:lstStyle/>
          <a:p>
            <a:pPr algn="ctr"/>
            <a:r>
              <a:rPr lang="es-SV" sz="1400" dirty="0" smtClean="0">
                <a:solidFill>
                  <a:schemeClr val="accent1">
                    <a:lumMod val="75000"/>
                  </a:schemeClr>
                </a:solidFill>
                <a:latin typeface="Impact" panose="020B0806030902050204" pitchFamily="34" charset="0"/>
              </a:rPr>
              <a:t>6.5% Crecimiento</a:t>
            </a:r>
            <a:endParaRPr lang="es-SV" sz="1400" dirty="0">
              <a:solidFill>
                <a:schemeClr val="accent1">
                  <a:lumMod val="75000"/>
                </a:schemeClr>
              </a:solidFill>
              <a:latin typeface="Impact" panose="020B0806030902050204" pitchFamily="34" charset="0"/>
            </a:endParaRPr>
          </a:p>
        </p:txBody>
      </p:sp>
      <p:sp>
        <p:nvSpPr>
          <p:cNvPr id="47" name="46 CuadroTexto"/>
          <p:cNvSpPr txBox="1"/>
          <p:nvPr/>
        </p:nvSpPr>
        <p:spPr>
          <a:xfrm>
            <a:off x="5437832" y="4153644"/>
            <a:ext cx="1656184" cy="307777"/>
          </a:xfrm>
          <a:prstGeom prst="rect">
            <a:avLst/>
          </a:prstGeom>
          <a:noFill/>
        </p:spPr>
        <p:txBody>
          <a:bodyPr wrap="square" rtlCol="0">
            <a:spAutoFit/>
          </a:bodyPr>
          <a:lstStyle/>
          <a:p>
            <a:pPr algn="ctr"/>
            <a:r>
              <a:rPr lang="es-SV" sz="1400" dirty="0" smtClean="0">
                <a:solidFill>
                  <a:schemeClr val="accent1">
                    <a:lumMod val="75000"/>
                  </a:schemeClr>
                </a:solidFill>
                <a:latin typeface="Impact" panose="020B0806030902050204" pitchFamily="34" charset="0"/>
              </a:rPr>
              <a:t>4.8% Crecimiento</a:t>
            </a:r>
            <a:endParaRPr lang="es-SV" sz="1400" dirty="0">
              <a:solidFill>
                <a:schemeClr val="accent1">
                  <a:lumMod val="75000"/>
                </a:schemeClr>
              </a:solidFill>
              <a:latin typeface="Impact" panose="020B0806030902050204" pitchFamily="34" charset="0"/>
            </a:endParaRPr>
          </a:p>
        </p:txBody>
      </p:sp>
      <p:sp>
        <p:nvSpPr>
          <p:cNvPr id="48" name="47 CuadroTexto"/>
          <p:cNvSpPr txBox="1"/>
          <p:nvPr/>
        </p:nvSpPr>
        <p:spPr>
          <a:xfrm>
            <a:off x="7038726" y="2693159"/>
            <a:ext cx="2080313" cy="338554"/>
          </a:xfrm>
          <a:prstGeom prst="rect">
            <a:avLst/>
          </a:prstGeom>
          <a:noFill/>
        </p:spPr>
        <p:txBody>
          <a:bodyPr wrap="square" rtlCol="0">
            <a:spAutoFit/>
          </a:bodyPr>
          <a:lstStyle/>
          <a:p>
            <a:pPr algn="ctr"/>
            <a:r>
              <a:rPr lang="es-SV" sz="1600" dirty="0" smtClean="0">
                <a:solidFill>
                  <a:srgbClr val="000000"/>
                </a:solidFill>
                <a:latin typeface="Impact" panose="020B0806030902050204" pitchFamily="34" charset="0"/>
              </a:rPr>
              <a:t>Patrimonio</a:t>
            </a:r>
            <a:endParaRPr lang="es-SV" sz="1600" dirty="0">
              <a:solidFill>
                <a:srgbClr val="000000"/>
              </a:solidFill>
              <a:latin typeface="Impact" panose="020B0806030902050204" pitchFamily="34" charset="0"/>
            </a:endParaRPr>
          </a:p>
        </p:txBody>
      </p:sp>
      <p:sp>
        <p:nvSpPr>
          <p:cNvPr id="49" name="48 CuadroTexto"/>
          <p:cNvSpPr txBox="1"/>
          <p:nvPr/>
        </p:nvSpPr>
        <p:spPr>
          <a:xfrm>
            <a:off x="7313512" y="3120851"/>
            <a:ext cx="1656184" cy="523220"/>
          </a:xfrm>
          <a:prstGeom prst="rect">
            <a:avLst/>
          </a:prstGeom>
          <a:noFill/>
        </p:spPr>
        <p:txBody>
          <a:bodyPr wrap="square" rtlCol="0">
            <a:spAutoFit/>
          </a:bodyPr>
          <a:lstStyle/>
          <a:p>
            <a:pPr algn="ctr"/>
            <a:r>
              <a:rPr lang="es-SV" sz="2800" dirty="0" smtClean="0">
                <a:solidFill>
                  <a:schemeClr val="accent6"/>
                </a:solidFill>
                <a:latin typeface="Impact" panose="020B0806030902050204" pitchFamily="34" charset="0"/>
              </a:rPr>
              <a:t>1.8%</a:t>
            </a:r>
            <a:endParaRPr lang="es-SV" sz="2800" dirty="0">
              <a:solidFill>
                <a:schemeClr val="accent6"/>
              </a:solidFill>
              <a:latin typeface="Impact" panose="020B0806030902050204" pitchFamily="34" charset="0"/>
            </a:endParaRPr>
          </a:p>
        </p:txBody>
      </p:sp>
      <p:sp>
        <p:nvSpPr>
          <p:cNvPr id="50" name="49 CuadroTexto"/>
          <p:cNvSpPr txBox="1"/>
          <p:nvPr/>
        </p:nvSpPr>
        <p:spPr>
          <a:xfrm>
            <a:off x="7100199" y="3577580"/>
            <a:ext cx="2080313" cy="338554"/>
          </a:xfrm>
          <a:prstGeom prst="rect">
            <a:avLst/>
          </a:prstGeom>
          <a:noFill/>
        </p:spPr>
        <p:txBody>
          <a:bodyPr wrap="square" rtlCol="0">
            <a:spAutoFit/>
          </a:bodyPr>
          <a:lstStyle/>
          <a:p>
            <a:pPr algn="ctr"/>
            <a:r>
              <a:rPr lang="es-SV" sz="1600" dirty="0" smtClean="0">
                <a:latin typeface="Impact" panose="020B0806030902050204" pitchFamily="34" charset="0"/>
              </a:rPr>
              <a:t>$38.9 </a:t>
            </a:r>
            <a:r>
              <a:rPr lang="es-SV" sz="1200" dirty="0" smtClean="0">
                <a:latin typeface="Impact" panose="020B0806030902050204" pitchFamily="34" charset="0"/>
              </a:rPr>
              <a:t>millones</a:t>
            </a:r>
            <a:endParaRPr lang="es-SV" sz="2000" dirty="0">
              <a:latin typeface="Impact" panose="020B0806030902050204" pitchFamily="34" charset="0"/>
            </a:endParaRPr>
          </a:p>
        </p:txBody>
      </p:sp>
      <p:sp>
        <p:nvSpPr>
          <p:cNvPr id="51" name="50 CuadroTexto"/>
          <p:cNvSpPr txBox="1"/>
          <p:nvPr/>
        </p:nvSpPr>
        <p:spPr>
          <a:xfrm>
            <a:off x="7111804" y="4685949"/>
            <a:ext cx="2057104" cy="338554"/>
          </a:xfrm>
          <a:prstGeom prst="rect">
            <a:avLst/>
          </a:prstGeom>
          <a:noFill/>
        </p:spPr>
        <p:txBody>
          <a:bodyPr wrap="square" rtlCol="0">
            <a:spAutoFit/>
          </a:bodyPr>
          <a:lstStyle/>
          <a:p>
            <a:pPr algn="ctr"/>
            <a:r>
              <a:rPr lang="es-SV" sz="1600" dirty="0" smtClean="0">
                <a:latin typeface="Impact" panose="020B0806030902050204" pitchFamily="34" charset="0"/>
              </a:rPr>
              <a:t>$2,104.6 </a:t>
            </a:r>
            <a:r>
              <a:rPr lang="es-SV" sz="1200" dirty="0" smtClean="0">
                <a:latin typeface="Impact" panose="020B0806030902050204" pitchFamily="34" charset="0"/>
              </a:rPr>
              <a:t>millones</a:t>
            </a:r>
            <a:endParaRPr lang="es-SV" sz="2000" dirty="0">
              <a:latin typeface="Impact" panose="020B0806030902050204" pitchFamily="34" charset="0"/>
            </a:endParaRPr>
          </a:p>
        </p:txBody>
      </p:sp>
      <p:sp>
        <p:nvSpPr>
          <p:cNvPr id="52" name="51 CuadroTexto"/>
          <p:cNvSpPr txBox="1"/>
          <p:nvPr/>
        </p:nvSpPr>
        <p:spPr>
          <a:xfrm>
            <a:off x="7312263" y="3861923"/>
            <a:ext cx="1656184" cy="369332"/>
          </a:xfrm>
          <a:prstGeom prst="rect">
            <a:avLst/>
          </a:prstGeom>
          <a:noFill/>
        </p:spPr>
        <p:txBody>
          <a:bodyPr wrap="square" rtlCol="0">
            <a:spAutoFit/>
          </a:bodyPr>
          <a:lstStyle/>
          <a:p>
            <a:pPr algn="ctr"/>
            <a:r>
              <a:rPr lang="es-SV" dirty="0" smtClean="0">
                <a:solidFill>
                  <a:schemeClr val="tx2"/>
                </a:solidFill>
                <a:latin typeface="Impact" panose="020B0806030902050204" pitchFamily="34" charset="0"/>
              </a:rPr>
              <a:t>BFA</a:t>
            </a:r>
            <a:endParaRPr lang="es-SV" dirty="0">
              <a:solidFill>
                <a:schemeClr val="tx2"/>
              </a:solidFill>
              <a:latin typeface="Impact" panose="020B0806030902050204" pitchFamily="34" charset="0"/>
            </a:endParaRPr>
          </a:p>
        </p:txBody>
      </p:sp>
      <p:sp>
        <p:nvSpPr>
          <p:cNvPr id="53" name="52 CuadroTexto"/>
          <p:cNvSpPr txBox="1"/>
          <p:nvPr/>
        </p:nvSpPr>
        <p:spPr>
          <a:xfrm>
            <a:off x="7298835" y="4942043"/>
            <a:ext cx="1656184" cy="369332"/>
          </a:xfrm>
          <a:prstGeom prst="rect">
            <a:avLst/>
          </a:prstGeom>
          <a:noFill/>
        </p:spPr>
        <p:txBody>
          <a:bodyPr wrap="square" rtlCol="0">
            <a:spAutoFit/>
          </a:bodyPr>
          <a:lstStyle/>
          <a:p>
            <a:pPr algn="ctr"/>
            <a:r>
              <a:rPr lang="es-SV" dirty="0" smtClean="0">
                <a:solidFill>
                  <a:schemeClr val="tx2"/>
                </a:solidFill>
                <a:latin typeface="Impact" panose="020B0806030902050204" pitchFamily="34" charset="0"/>
              </a:rPr>
              <a:t>SF</a:t>
            </a:r>
            <a:endParaRPr lang="es-SV" dirty="0">
              <a:solidFill>
                <a:schemeClr val="tx2"/>
              </a:solidFill>
              <a:latin typeface="Impact" panose="020B0806030902050204" pitchFamily="34" charset="0"/>
            </a:endParaRPr>
          </a:p>
        </p:txBody>
      </p:sp>
      <p:sp>
        <p:nvSpPr>
          <p:cNvPr id="54" name="53 CuadroTexto"/>
          <p:cNvSpPr txBox="1"/>
          <p:nvPr/>
        </p:nvSpPr>
        <p:spPr>
          <a:xfrm>
            <a:off x="7344690" y="5230075"/>
            <a:ext cx="1656184" cy="307777"/>
          </a:xfrm>
          <a:prstGeom prst="rect">
            <a:avLst/>
          </a:prstGeom>
          <a:noFill/>
        </p:spPr>
        <p:txBody>
          <a:bodyPr wrap="square" rtlCol="0">
            <a:spAutoFit/>
          </a:bodyPr>
          <a:lstStyle/>
          <a:p>
            <a:pPr algn="ctr"/>
            <a:r>
              <a:rPr lang="es-SV" sz="1400" dirty="0" smtClean="0">
                <a:solidFill>
                  <a:schemeClr val="accent1">
                    <a:lumMod val="75000"/>
                  </a:schemeClr>
                </a:solidFill>
                <a:latin typeface="Impact" panose="020B0806030902050204" pitchFamily="34" charset="0"/>
              </a:rPr>
              <a:t>0.02% Crecimiento</a:t>
            </a:r>
            <a:endParaRPr lang="es-SV" sz="1400" dirty="0">
              <a:solidFill>
                <a:schemeClr val="accent1">
                  <a:lumMod val="75000"/>
                </a:schemeClr>
              </a:solidFill>
              <a:latin typeface="Impact" panose="020B0806030902050204" pitchFamily="34" charset="0"/>
            </a:endParaRPr>
          </a:p>
        </p:txBody>
      </p:sp>
      <p:sp>
        <p:nvSpPr>
          <p:cNvPr id="55" name="54 CuadroTexto"/>
          <p:cNvSpPr txBox="1"/>
          <p:nvPr/>
        </p:nvSpPr>
        <p:spPr>
          <a:xfrm>
            <a:off x="7312264" y="4153644"/>
            <a:ext cx="1656184" cy="307777"/>
          </a:xfrm>
          <a:prstGeom prst="rect">
            <a:avLst/>
          </a:prstGeom>
          <a:noFill/>
        </p:spPr>
        <p:txBody>
          <a:bodyPr wrap="square" rtlCol="0">
            <a:spAutoFit/>
          </a:bodyPr>
          <a:lstStyle/>
          <a:p>
            <a:pPr algn="ctr"/>
            <a:r>
              <a:rPr lang="es-SV" sz="1400" dirty="0" smtClean="0">
                <a:solidFill>
                  <a:schemeClr val="accent1">
                    <a:lumMod val="75000"/>
                  </a:schemeClr>
                </a:solidFill>
                <a:latin typeface="Impact" panose="020B0806030902050204" pitchFamily="34" charset="0"/>
              </a:rPr>
              <a:t>1.61% Crecimiento</a:t>
            </a:r>
            <a:endParaRPr lang="es-SV" sz="1400" dirty="0">
              <a:solidFill>
                <a:schemeClr val="accent1">
                  <a:lumMod val="75000"/>
                </a:schemeClr>
              </a:solidFill>
              <a:latin typeface="Impact" panose="020B0806030902050204" pitchFamily="34" charset="0"/>
            </a:endParaRPr>
          </a:p>
        </p:txBody>
      </p:sp>
      <p:pic>
        <p:nvPicPr>
          <p:cNvPr id="3" name="2 Imagen"/>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9481" t="2494" r="10105" b="16874"/>
          <a:stretch/>
        </p:blipFill>
        <p:spPr>
          <a:xfrm>
            <a:off x="3853428" y="1408364"/>
            <a:ext cx="1077104" cy="1080000"/>
          </a:xfrm>
          <a:prstGeom prst="rect">
            <a:avLst/>
          </a:prstGeom>
        </p:spPr>
      </p:pic>
      <p:pic>
        <p:nvPicPr>
          <p:cNvPr id="5" name="4 Imagen"/>
          <p:cNvPicPr>
            <a:picLocks noChangeAspect="1"/>
          </p:cNvPicPr>
          <p:nvPr/>
        </p:nvPicPr>
        <p:blipFill rotWithShape="1">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l="18823" t="3653" r="19463" b="17490"/>
          <a:stretch/>
        </p:blipFill>
        <p:spPr>
          <a:xfrm>
            <a:off x="5829883" y="1408364"/>
            <a:ext cx="845223" cy="1080000"/>
          </a:xfrm>
          <a:prstGeom prst="rect">
            <a:avLst/>
          </a:prstGeom>
        </p:spPr>
      </p:pic>
      <p:pic>
        <p:nvPicPr>
          <p:cNvPr id="13" name="12 Imagen"/>
          <p:cNvPicPr>
            <a:picLocks noChangeAspect="1"/>
          </p:cNvPicPr>
          <p:nvPr/>
        </p:nvPicPr>
        <p:blipFill rotWithShape="1">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l="14771" t="2675" r="14691" b="17117"/>
          <a:stretch/>
        </p:blipFill>
        <p:spPr>
          <a:xfrm>
            <a:off x="7666702" y="1408364"/>
            <a:ext cx="949803" cy="1080000"/>
          </a:xfrm>
          <a:prstGeom prst="rect">
            <a:avLst/>
          </a:prstGeom>
        </p:spPr>
      </p:pic>
    </p:spTree>
    <p:extLst>
      <p:ext uri="{BB962C8B-B14F-4D97-AF65-F5344CB8AC3E}">
        <p14:creationId xmlns:p14="http://schemas.microsoft.com/office/powerpoint/2010/main" val="644963020"/>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additive="base">
                                        <p:cTn id="15" dur="500" fill="hold"/>
                                        <p:tgtEl>
                                          <p:spTgt spid="40"/>
                                        </p:tgtEl>
                                        <p:attrNameLst>
                                          <p:attrName>ppt_x</p:attrName>
                                        </p:attrNameLst>
                                      </p:cBhvr>
                                      <p:tavLst>
                                        <p:tav tm="0">
                                          <p:val>
                                            <p:strVal val="#ppt_x"/>
                                          </p:val>
                                        </p:tav>
                                        <p:tav tm="100000">
                                          <p:val>
                                            <p:strVal val="#ppt_x"/>
                                          </p:val>
                                        </p:tav>
                                      </p:tavLst>
                                    </p:anim>
                                    <p:anim calcmode="lin" valueType="num">
                                      <p:cBhvr additive="base">
                                        <p:cTn id="16" dur="500" fill="hold"/>
                                        <p:tgtEl>
                                          <p:spTgt spid="4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fill="hold"/>
                                        <p:tgtEl>
                                          <p:spTgt spid="29"/>
                                        </p:tgtEl>
                                        <p:attrNameLst>
                                          <p:attrName>ppt_x</p:attrName>
                                        </p:attrNameLst>
                                      </p:cBhvr>
                                      <p:tavLst>
                                        <p:tav tm="0">
                                          <p:val>
                                            <p:strVal val="#ppt_x"/>
                                          </p:val>
                                        </p:tav>
                                        <p:tav tm="100000">
                                          <p:val>
                                            <p:strVal val="#ppt_x"/>
                                          </p:val>
                                        </p:tav>
                                      </p:tavLst>
                                    </p:anim>
                                    <p:anim calcmode="lin" valueType="num">
                                      <p:cBhvr additive="base">
                                        <p:cTn id="28" dur="500" fill="hold"/>
                                        <p:tgtEl>
                                          <p:spTgt spid="2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 calcmode="lin" valueType="num">
                                      <p:cBhvr additive="base">
                                        <p:cTn id="35" dur="500" fill="hold"/>
                                        <p:tgtEl>
                                          <p:spTgt spid="41"/>
                                        </p:tgtEl>
                                        <p:attrNameLst>
                                          <p:attrName>ppt_x</p:attrName>
                                        </p:attrNameLst>
                                      </p:cBhvr>
                                      <p:tavLst>
                                        <p:tav tm="0">
                                          <p:val>
                                            <p:strVal val="#ppt_x"/>
                                          </p:val>
                                        </p:tav>
                                        <p:tav tm="100000">
                                          <p:val>
                                            <p:strVal val="#ppt_x"/>
                                          </p:val>
                                        </p:tav>
                                      </p:tavLst>
                                    </p:anim>
                                    <p:anim calcmode="lin" valueType="num">
                                      <p:cBhvr additive="base">
                                        <p:cTn id="36" dur="500" fill="hold"/>
                                        <p:tgtEl>
                                          <p:spTgt spid="4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2" presetClass="entr" presetSubtype="2" fill="hold" grpId="0" nodeType="afterEffect">
                                  <p:stCondLst>
                                    <p:cond delay="0"/>
                                  </p:stCondLst>
                                  <p:childTnLst>
                                    <p:set>
                                      <p:cBhvr>
                                        <p:cTn id="43" dur="1" fill="hold">
                                          <p:stCondLst>
                                            <p:cond delay="0"/>
                                          </p:stCondLst>
                                        </p:cTn>
                                        <p:tgtEl>
                                          <p:spTgt spid="37"/>
                                        </p:tgtEl>
                                        <p:attrNameLst>
                                          <p:attrName>style.visibility</p:attrName>
                                        </p:attrNameLst>
                                      </p:cBhvr>
                                      <p:to>
                                        <p:strVal val="visible"/>
                                      </p:to>
                                    </p:set>
                                    <p:anim calcmode="lin" valueType="num">
                                      <p:cBhvr additive="base">
                                        <p:cTn id="44" dur="500" fill="hold"/>
                                        <p:tgtEl>
                                          <p:spTgt spid="37"/>
                                        </p:tgtEl>
                                        <p:attrNameLst>
                                          <p:attrName>ppt_x</p:attrName>
                                        </p:attrNameLst>
                                      </p:cBhvr>
                                      <p:tavLst>
                                        <p:tav tm="0">
                                          <p:val>
                                            <p:strVal val="1+#ppt_w/2"/>
                                          </p:val>
                                        </p:tav>
                                        <p:tav tm="100000">
                                          <p:val>
                                            <p:strVal val="#ppt_x"/>
                                          </p:val>
                                        </p:tav>
                                      </p:tavLst>
                                    </p:anim>
                                    <p:anim calcmode="lin" valueType="num">
                                      <p:cBhvr additive="base">
                                        <p:cTn id="45" dur="500" fill="hold"/>
                                        <p:tgtEl>
                                          <p:spTgt spid="37"/>
                                        </p:tgtEl>
                                        <p:attrNameLst>
                                          <p:attrName>ppt_y</p:attrName>
                                        </p:attrNameLst>
                                      </p:cBhvr>
                                      <p:tavLst>
                                        <p:tav tm="0">
                                          <p:val>
                                            <p:strVal val="#ppt_y"/>
                                          </p:val>
                                        </p:tav>
                                        <p:tav tm="100000">
                                          <p:val>
                                            <p:strVal val="#ppt_y"/>
                                          </p:val>
                                        </p:tav>
                                      </p:tavLst>
                                    </p:anim>
                                  </p:childTnLst>
                                </p:cTn>
                              </p:par>
                              <p:par>
                                <p:cTn id="46" presetID="2" presetClass="entr" presetSubtype="2"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additive="base">
                                        <p:cTn id="48" dur="500" fill="hold"/>
                                        <p:tgtEl>
                                          <p:spTgt spid="9"/>
                                        </p:tgtEl>
                                        <p:attrNameLst>
                                          <p:attrName>ppt_x</p:attrName>
                                        </p:attrNameLst>
                                      </p:cBhvr>
                                      <p:tavLst>
                                        <p:tav tm="0">
                                          <p:val>
                                            <p:strVal val="1+#ppt_w/2"/>
                                          </p:val>
                                        </p:tav>
                                        <p:tav tm="100000">
                                          <p:val>
                                            <p:strVal val="#ppt_x"/>
                                          </p:val>
                                        </p:tav>
                                      </p:tavLst>
                                    </p:anim>
                                    <p:anim calcmode="lin" valueType="num">
                                      <p:cBhvr additive="base">
                                        <p:cTn id="49" dur="500" fill="hold"/>
                                        <p:tgtEl>
                                          <p:spTgt spid="9"/>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500" fill="hold"/>
                                        <p:tgtEl>
                                          <p:spTgt spid="10"/>
                                        </p:tgtEl>
                                        <p:attrNameLst>
                                          <p:attrName>ppt_x</p:attrName>
                                        </p:attrNameLst>
                                      </p:cBhvr>
                                      <p:tavLst>
                                        <p:tav tm="0">
                                          <p:val>
                                            <p:strVal val="1+#ppt_w/2"/>
                                          </p:val>
                                        </p:tav>
                                        <p:tav tm="100000">
                                          <p:val>
                                            <p:strVal val="#ppt_x"/>
                                          </p:val>
                                        </p:tav>
                                      </p:tavLst>
                                    </p:anim>
                                    <p:anim calcmode="lin" valueType="num">
                                      <p:cBhvr additive="base">
                                        <p:cTn id="53" dur="500" fill="hold"/>
                                        <p:tgtEl>
                                          <p:spTgt spid="10"/>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additive="base">
                                        <p:cTn id="56" dur="500" fill="hold"/>
                                        <p:tgtEl>
                                          <p:spTgt spid="11"/>
                                        </p:tgtEl>
                                        <p:attrNameLst>
                                          <p:attrName>ppt_x</p:attrName>
                                        </p:attrNameLst>
                                      </p:cBhvr>
                                      <p:tavLst>
                                        <p:tav tm="0">
                                          <p:val>
                                            <p:strVal val="1+#ppt_w/2"/>
                                          </p:val>
                                        </p:tav>
                                        <p:tav tm="100000">
                                          <p:val>
                                            <p:strVal val="#ppt_x"/>
                                          </p:val>
                                        </p:tav>
                                      </p:tavLst>
                                    </p:anim>
                                    <p:anim calcmode="lin" valueType="num">
                                      <p:cBhvr additive="base">
                                        <p:cTn id="57" dur="500" fill="hold"/>
                                        <p:tgtEl>
                                          <p:spTgt spid="11"/>
                                        </p:tgtEl>
                                        <p:attrNameLst>
                                          <p:attrName>ppt_y</p:attrName>
                                        </p:attrNameLst>
                                      </p:cBhvr>
                                      <p:tavLst>
                                        <p:tav tm="0">
                                          <p:val>
                                            <p:strVal val="#ppt_y"/>
                                          </p:val>
                                        </p:tav>
                                        <p:tav tm="100000">
                                          <p:val>
                                            <p:strVal val="#ppt_y"/>
                                          </p:val>
                                        </p:tav>
                                      </p:tavLst>
                                    </p:anim>
                                  </p:childTnLst>
                                </p:cTn>
                              </p:par>
                              <p:par>
                                <p:cTn id="58" presetID="2" presetClass="entr" presetSubtype="2" fill="hold" grpId="0" nodeType="withEffect">
                                  <p:stCondLst>
                                    <p:cond delay="0"/>
                                  </p:stCondLst>
                                  <p:childTnLst>
                                    <p:set>
                                      <p:cBhvr>
                                        <p:cTn id="59" dur="1" fill="hold">
                                          <p:stCondLst>
                                            <p:cond delay="0"/>
                                          </p:stCondLst>
                                        </p:cTn>
                                        <p:tgtEl>
                                          <p:spTgt spid="48"/>
                                        </p:tgtEl>
                                        <p:attrNameLst>
                                          <p:attrName>style.visibility</p:attrName>
                                        </p:attrNameLst>
                                      </p:cBhvr>
                                      <p:to>
                                        <p:strVal val="visible"/>
                                      </p:to>
                                    </p:set>
                                    <p:anim calcmode="lin" valueType="num">
                                      <p:cBhvr additive="base">
                                        <p:cTn id="60" dur="500" fill="hold"/>
                                        <p:tgtEl>
                                          <p:spTgt spid="48"/>
                                        </p:tgtEl>
                                        <p:attrNameLst>
                                          <p:attrName>ppt_x</p:attrName>
                                        </p:attrNameLst>
                                      </p:cBhvr>
                                      <p:tavLst>
                                        <p:tav tm="0">
                                          <p:val>
                                            <p:strVal val="1+#ppt_w/2"/>
                                          </p:val>
                                        </p:tav>
                                        <p:tav tm="100000">
                                          <p:val>
                                            <p:strVal val="#ppt_x"/>
                                          </p:val>
                                        </p:tav>
                                      </p:tavLst>
                                    </p:anim>
                                    <p:anim calcmode="lin" valueType="num">
                                      <p:cBhvr additive="base">
                                        <p:cTn id="61" dur="500" fill="hold"/>
                                        <p:tgtEl>
                                          <p:spTgt spid="48"/>
                                        </p:tgtEl>
                                        <p:attrNameLst>
                                          <p:attrName>ppt_y</p:attrName>
                                        </p:attrNameLst>
                                      </p:cBhvr>
                                      <p:tavLst>
                                        <p:tav tm="0">
                                          <p:val>
                                            <p:strVal val="#ppt_y"/>
                                          </p:val>
                                        </p:tav>
                                        <p:tav tm="100000">
                                          <p:val>
                                            <p:strVal val="#ppt_y"/>
                                          </p:val>
                                        </p:tav>
                                      </p:tavLst>
                                    </p:anim>
                                  </p:childTnLst>
                                </p:cTn>
                              </p:par>
                            </p:childTnLst>
                          </p:cTn>
                        </p:par>
                        <p:par>
                          <p:cTn id="62" fill="hold">
                            <p:stCondLst>
                              <p:cond delay="1000"/>
                            </p:stCondLst>
                            <p:childTnLst>
                              <p:par>
                                <p:cTn id="63" presetID="2" presetClass="entr" presetSubtype="4" fill="hold" grpId="0" nodeType="after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additive="base">
                                        <p:cTn id="65" dur="500" fill="hold"/>
                                        <p:tgtEl>
                                          <p:spTgt spid="12"/>
                                        </p:tgtEl>
                                        <p:attrNameLst>
                                          <p:attrName>ppt_x</p:attrName>
                                        </p:attrNameLst>
                                      </p:cBhvr>
                                      <p:tavLst>
                                        <p:tav tm="0">
                                          <p:val>
                                            <p:strVal val="#ppt_x"/>
                                          </p:val>
                                        </p:tav>
                                        <p:tav tm="100000">
                                          <p:val>
                                            <p:strVal val="#ppt_x"/>
                                          </p:val>
                                        </p:tav>
                                      </p:tavLst>
                                    </p:anim>
                                    <p:anim calcmode="lin" valueType="num">
                                      <p:cBhvr additive="base">
                                        <p:cTn id="66" dur="500" fill="hold"/>
                                        <p:tgtEl>
                                          <p:spTgt spid="12"/>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additive="base">
                                        <p:cTn id="69" dur="500" fill="hold"/>
                                        <p:tgtEl>
                                          <p:spTgt spid="16"/>
                                        </p:tgtEl>
                                        <p:attrNameLst>
                                          <p:attrName>ppt_x</p:attrName>
                                        </p:attrNameLst>
                                      </p:cBhvr>
                                      <p:tavLst>
                                        <p:tav tm="0">
                                          <p:val>
                                            <p:strVal val="#ppt_x"/>
                                          </p:val>
                                        </p:tav>
                                        <p:tav tm="100000">
                                          <p:val>
                                            <p:strVal val="#ppt_x"/>
                                          </p:val>
                                        </p:tav>
                                      </p:tavLst>
                                    </p:anim>
                                    <p:anim calcmode="lin" valueType="num">
                                      <p:cBhvr additive="base">
                                        <p:cTn id="70" dur="500" fill="hold"/>
                                        <p:tgtEl>
                                          <p:spTgt spid="16"/>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additive="base">
                                        <p:cTn id="73" dur="500" fill="hold"/>
                                        <p:tgtEl>
                                          <p:spTgt spid="17"/>
                                        </p:tgtEl>
                                        <p:attrNameLst>
                                          <p:attrName>ppt_x</p:attrName>
                                        </p:attrNameLst>
                                      </p:cBhvr>
                                      <p:tavLst>
                                        <p:tav tm="0">
                                          <p:val>
                                            <p:strVal val="#ppt_x"/>
                                          </p:val>
                                        </p:tav>
                                        <p:tav tm="100000">
                                          <p:val>
                                            <p:strVal val="#ppt_x"/>
                                          </p:val>
                                        </p:tav>
                                      </p:tavLst>
                                    </p:anim>
                                    <p:anim calcmode="lin" valueType="num">
                                      <p:cBhvr additive="base">
                                        <p:cTn id="74" dur="500" fill="hold"/>
                                        <p:tgtEl>
                                          <p:spTgt spid="17"/>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additive="base">
                                        <p:cTn id="77" dur="500" fill="hold"/>
                                        <p:tgtEl>
                                          <p:spTgt spid="18"/>
                                        </p:tgtEl>
                                        <p:attrNameLst>
                                          <p:attrName>ppt_x</p:attrName>
                                        </p:attrNameLst>
                                      </p:cBhvr>
                                      <p:tavLst>
                                        <p:tav tm="0">
                                          <p:val>
                                            <p:strVal val="#ppt_x"/>
                                          </p:val>
                                        </p:tav>
                                        <p:tav tm="100000">
                                          <p:val>
                                            <p:strVal val="#ppt_x"/>
                                          </p:val>
                                        </p:tav>
                                      </p:tavLst>
                                    </p:anim>
                                    <p:anim calcmode="lin" valueType="num">
                                      <p:cBhvr additive="base">
                                        <p:cTn id="78" dur="500" fill="hold"/>
                                        <p:tgtEl>
                                          <p:spTgt spid="18"/>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19"/>
                                        </p:tgtEl>
                                        <p:attrNameLst>
                                          <p:attrName>style.visibility</p:attrName>
                                        </p:attrNameLst>
                                      </p:cBhvr>
                                      <p:to>
                                        <p:strVal val="visible"/>
                                      </p:to>
                                    </p:set>
                                    <p:anim calcmode="lin" valueType="num">
                                      <p:cBhvr additive="base">
                                        <p:cTn id="81" dur="500" fill="hold"/>
                                        <p:tgtEl>
                                          <p:spTgt spid="19"/>
                                        </p:tgtEl>
                                        <p:attrNameLst>
                                          <p:attrName>ppt_x</p:attrName>
                                        </p:attrNameLst>
                                      </p:cBhvr>
                                      <p:tavLst>
                                        <p:tav tm="0">
                                          <p:val>
                                            <p:strVal val="#ppt_x"/>
                                          </p:val>
                                        </p:tav>
                                        <p:tav tm="100000">
                                          <p:val>
                                            <p:strVal val="#ppt_x"/>
                                          </p:val>
                                        </p:tav>
                                      </p:tavLst>
                                    </p:anim>
                                    <p:anim calcmode="lin" valueType="num">
                                      <p:cBhvr additive="base">
                                        <p:cTn id="82" dur="500" fill="hold"/>
                                        <p:tgtEl>
                                          <p:spTgt spid="19"/>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20"/>
                                        </p:tgtEl>
                                        <p:attrNameLst>
                                          <p:attrName>style.visibility</p:attrName>
                                        </p:attrNameLst>
                                      </p:cBhvr>
                                      <p:to>
                                        <p:strVal val="visible"/>
                                      </p:to>
                                    </p:set>
                                    <p:anim calcmode="lin" valueType="num">
                                      <p:cBhvr additive="base">
                                        <p:cTn id="85" dur="500" fill="hold"/>
                                        <p:tgtEl>
                                          <p:spTgt spid="20"/>
                                        </p:tgtEl>
                                        <p:attrNameLst>
                                          <p:attrName>ppt_x</p:attrName>
                                        </p:attrNameLst>
                                      </p:cBhvr>
                                      <p:tavLst>
                                        <p:tav tm="0">
                                          <p:val>
                                            <p:strVal val="#ppt_x"/>
                                          </p:val>
                                        </p:tav>
                                        <p:tav tm="100000">
                                          <p:val>
                                            <p:strVal val="#ppt_x"/>
                                          </p:val>
                                        </p:tav>
                                      </p:tavLst>
                                    </p:anim>
                                    <p:anim calcmode="lin" valueType="num">
                                      <p:cBhvr additive="base">
                                        <p:cTn id="86" dur="500" fill="hold"/>
                                        <p:tgtEl>
                                          <p:spTgt spid="20"/>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24"/>
                                        </p:tgtEl>
                                        <p:attrNameLst>
                                          <p:attrName>style.visibility</p:attrName>
                                        </p:attrNameLst>
                                      </p:cBhvr>
                                      <p:to>
                                        <p:strVal val="visible"/>
                                      </p:to>
                                    </p:set>
                                    <p:anim calcmode="lin" valueType="num">
                                      <p:cBhvr additive="base">
                                        <p:cTn id="89" dur="500" fill="hold"/>
                                        <p:tgtEl>
                                          <p:spTgt spid="24"/>
                                        </p:tgtEl>
                                        <p:attrNameLst>
                                          <p:attrName>ppt_x</p:attrName>
                                        </p:attrNameLst>
                                      </p:cBhvr>
                                      <p:tavLst>
                                        <p:tav tm="0">
                                          <p:val>
                                            <p:strVal val="#ppt_x"/>
                                          </p:val>
                                        </p:tav>
                                        <p:tav tm="100000">
                                          <p:val>
                                            <p:strVal val="#ppt_x"/>
                                          </p:val>
                                        </p:tav>
                                      </p:tavLst>
                                    </p:anim>
                                    <p:anim calcmode="lin" valueType="num">
                                      <p:cBhvr additive="base">
                                        <p:cTn id="90" dur="500" fill="hold"/>
                                        <p:tgtEl>
                                          <p:spTgt spid="24"/>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25"/>
                                        </p:tgtEl>
                                        <p:attrNameLst>
                                          <p:attrName>style.visibility</p:attrName>
                                        </p:attrNameLst>
                                      </p:cBhvr>
                                      <p:to>
                                        <p:strVal val="visible"/>
                                      </p:to>
                                    </p:set>
                                    <p:anim calcmode="lin" valueType="num">
                                      <p:cBhvr additive="base">
                                        <p:cTn id="93" dur="500" fill="hold"/>
                                        <p:tgtEl>
                                          <p:spTgt spid="25"/>
                                        </p:tgtEl>
                                        <p:attrNameLst>
                                          <p:attrName>ppt_x</p:attrName>
                                        </p:attrNameLst>
                                      </p:cBhvr>
                                      <p:tavLst>
                                        <p:tav tm="0">
                                          <p:val>
                                            <p:strVal val="#ppt_x"/>
                                          </p:val>
                                        </p:tav>
                                        <p:tav tm="100000">
                                          <p:val>
                                            <p:strVal val="#ppt_x"/>
                                          </p:val>
                                        </p:tav>
                                      </p:tavLst>
                                    </p:anim>
                                    <p:anim calcmode="lin" valueType="num">
                                      <p:cBhvr additive="base">
                                        <p:cTn id="94" dur="500" fill="hold"/>
                                        <p:tgtEl>
                                          <p:spTgt spid="25"/>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27"/>
                                        </p:tgtEl>
                                        <p:attrNameLst>
                                          <p:attrName>style.visibility</p:attrName>
                                        </p:attrNameLst>
                                      </p:cBhvr>
                                      <p:to>
                                        <p:strVal val="visible"/>
                                      </p:to>
                                    </p:set>
                                    <p:anim calcmode="lin" valueType="num">
                                      <p:cBhvr additive="base">
                                        <p:cTn id="97" dur="500" fill="hold"/>
                                        <p:tgtEl>
                                          <p:spTgt spid="27"/>
                                        </p:tgtEl>
                                        <p:attrNameLst>
                                          <p:attrName>ppt_x</p:attrName>
                                        </p:attrNameLst>
                                      </p:cBhvr>
                                      <p:tavLst>
                                        <p:tav tm="0">
                                          <p:val>
                                            <p:strVal val="#ppt_x"/>
                                          </p:val>
                                        </p:tav>
                                        <p:tav tm="100000">
                                          <p:val>
                                            <p:strVal val="#ppt_x"/>
                                          </p:val>
                                        </p:tav>
                                      </p:tavLst>
                                    </p:anim>
                                    <p:anim calcmode="lin" valueType="num">
                                      <p:cBhvr additive="base">
                                        <p:cTn id="98" dur="500" fill="hold"/>
                                        <p:tgtEl>
                                          <p:spTgt spid="27"/>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28"/>
                                        </p:tgtEl>
                                        <p:attrNameLst>
                                          <p:attrName>style.visibility</p:attrName>
                                        </p:attrNameLst>
                                      </p:cBhvr>
                                      <p:to>
                                        <p:strVal val="visible"/>
                                      </p:to>
                                    </p:set>
                                    <p:anim calcmode="lin" valueType="num">
                                      <p:cBhvr additive="base">
                                        <p:cTn id="101" dur="500" fill="hold"/>
                                        <p:tgtEl>
                                          <p:spTgt spid="28"/>
                                        </p:tgtEl>
                                        <p:attrNameLst>
                                          <p:attrName>ppt_x</p:attrName>
                                        </p:attrNameLst>
                                      </p:cBhvr>
                                      <p:tavLst>
                                        <p:tav tm="0">
                                          <p:val>
                                            <p:strVal val="#ppt_x"/>
                                          </p:val>
                                        </p:tav>
                                        <p:tav tm="100000">
                                          <p:val>
                                            <p:strVal val="#ppt_x"/>
                                          </p:val>
                                        </p:tav>
                                      </p:tavLst>
                                    </p:anim>
                                    <p:anim calcmode="lin" valueType="num">
                                      <p:cBhvr additive="base">
                                        <p:cTn id="102" dur="500" fill="hold"/>
                                        <p:tgtEl>
                                          <p:spTgt spid="28"/>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32"/>
                                        </p:tgtEl>
                                        <p:attrNameLst>
                                          <p:attrName>style.visibility</p:attrName>
                                        </p:attrNameLst>
                                      </p:cBhvr>
                                      <p:to>
                                        <p:strVal val="visible"/>
                                      </p:to>
                                    </p:set>
                                    <p:anim calcmode="lin" valueType="num">
                                      <p:cBhvr additive="base">
                                        <p:cTn id="105" dur="500" fill="hold"/>
                                        <p:tgtEl>
                                          <p:spTgt spid="32"/>
                                        </p:tgtEl>
                                        <p:attrNameLst>
                                          <p:attrName>ppt_x</p:attrName>
                                        </p:attrNameLst>
                                      </p:cBhvr>
                                      <p:tavLst>
                                        <p:tav tm="0">
                                          <p:val>
                                            <p:strVal val="#ppt_x"/>
                                          </p:val>
                                        </p:tav>
                                        <p:tav tm="100000">
                                          <p:val>
                                            <p:strVal val="#ppt_x"/>
                                          </p:val>
                                        </p:tav>
                                      </p:tavLst>
                                    </p:anim>
                                    <p:anim calcmode="lin" valueType="num">
                                      <p:cBhvr additive="base">
                                        <p:cTn id="106" dur="500" fill="hold"/>
                                        <p:tgtEl>
                                          <p:spTgt spid="32"/>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33"/>
                                        </p:tgtEl>
                                        <p:attrNameLst>
                                          <p:attrName>style.visibility</p:attrName>
                                        </p:attrNameLst>
                                      </p:cBhvr>
                                      <p:to>
                                        <p:strVal val="visible"/>
                                      </p:to>
                                    </p:set>
                                    <p:anim calcmode="lin" valueType="num">
                                      <p:cBhvr additive="base">
                                        <p:cTn id="109" dur="500" fill="hold"/>
                                        <p:tgtEl>
                                          <p:spTgt spid="33"/>
                                        </p:tgtEl>
                                        <p:attrNameLst>
                                          <p:attrName>ppt_x</p:attrName>
                                        </p:attrNameLst>
                                      </p:cBhvr>
                                      <p:tavLst>
                                        <p:tav tm="0">
                                          <p:val>
                                            <p:strVal val="#ppt_x"/>
                                          </p:val>
                                        </p:tav>
                                        <p:tav tm="100000">
                                          <p:val>
                                            <p:strVal val="#ppt_x"/>
                                          </p:val>
                                        </p:tav>
                                      </p:tavLst>
                                    </p:anim>
                                    <p:anim calcmode="lin" valueType="num">
                                      <p:cBhvr additive="base">
                                        <p:cTn id="110" dur="500" fill="hold"/>
                                        <p:tgtEl>
                                          <p:spTgt spid="33"/>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34"/>
                                        </p:tgtEl>
                                        <p:attrNameLst>
                                          <p:attrName>style.visibility</p:attrName>
                                        </p:attrNameLst>
                                      </p:cBhvr>
                                      <p:to>
                                        <p:strVal val="visible"/>
                                      </p:to>
                                    </p:set>
                                    <p:anim calcmode="lin" valueType="num">
                                      <p:cBhvr additive="base">
                                        <p:cTn id="113" dur="500" fill="hold"/>
                                        <p:tgtEl>
                                          <p:spTgt spid="34"/>
                                        </p:tgtEl>
                                        <p:attrNameLst>
                                          <p:attrName>ppt_x</p:attrName>
                                        </p:attrNameLst>
                                      </p:cBhvr>
                                      <p:tavLst>
                                        <p:tav tm="0">
                                          <p:val>
                                            <p:strVal val="#ppt_x"/>
                                          </p:val>
                                        </p:tav>
                                        <p:tav tm="100000">
                                          <p:val>
                                            <p:strVal val="#ppt_x"/>
                                          </p:val>
                                        </p:tav>
                                      </p:tavLst>
                                    </p:anim>
                                    <p:anim calcmode="lin" valueType="num">
                                      <p:cBhvr additive="base">
                                        <p:cTn id="114" dur="500" fill="hold"/>
                                        <p:tgtEl>
                                          <p:spTgt spid="34"/>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35"/>
                                        </p:tgtEl>
                                        <p:attrNameLst>
                                          <p:attrName>style.visibility</p:attrName>
                                        </p:attrNameLst>
                                      </p:cBhvr>
                                      <p:to>
                                        <p:strVal val="visible"/>
                                      </p:to>
                                    </p:set>
                                    <p:anim calcmode="lin" valueType="num">
                                      <p:cBhvr additive="base">
                                        <p:cTn id="117" dur="500" fill="hold"/>
                                        <p:tgtEl>
                                          <p:spTgt spid="35"/>
                                        </p:tgtEl>
                                        <p:attrNameLst>
                                          <p:attrName>ppt_x</p:attrName>
                                        </p:attrNameLst>
                                      </p:cBhvr>
                                      <p:tavLst>
                                        <p:tav tm="0">
                                          <p:val>
                                            <p:strVal val="#ppt_x"/>
                                          </p:val>
                                        </p:tav>
                                        <p:tav tm="100000">
                                          <p:val>
                                            <p:strVal val="#ppt_x"/>
                                          </p:val>
                                        </p:tav>
                                      </p:tavLst>
                                    </p:anim>
                                    <p:anim calcmode="lin" valueType="num">
                                      <p:cBhvr additive="base">
                                        <p:cTn id="118" dur="500" fill="hold"/>
                                        <p:tgtEl>
                                          <p:spTgt spid="35"/>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36"/>
                                        </p:tgtEl>
                                        <p:attrNameLst>
                                          <p:attrName>style.visibility</p:attrName>
                                        </p:attrNameLst>
                                      </p:cBhvr>
                                      <p:to>
                                        <p:strVal val="visible"/>
                                      </p:to>
                                    </p:set>
                                    <p:anim calcmode="lin" valueType="num">
                                      <p:cBhvr additive="base">
                                        <p:cTn id="121" dur="500" fill="hold"/>
                                        <p:tgtEl>
                                          <p:spTgt spid="36"/>
                                        </p:tgtEl>
                                        <p:attrNameLst>
                                          <p:attrName>ppt_x</p:attrName>
                                        </p:attrNameLst>
                                      </p:cBhvr>
                                      <p:tavLst>
                                        <p:tav tm="0">
                                          <p:val>
                                            <p:strVal val="#ppt_x"/>
                                          </p:val>
                                        </p:tav>
                                        <p:tav tm="100000">
                                          <p:val>
                                            <p:strVal val="#ppt_x"/>
                                          </p:val>
                                        </p:tav>
                                      </p:tavLst>
                                    </p:anim>
                                    <p:anim calcmode="lin" valueType="num">
                                      <p:cBhvr additive="base">
                                        <p:cTn id="122" dur="500" fill="hold"/>
                                        <p:tgtEl>
                                          <p:spTgt spid="36"/>
                                        </p:tgtEl>
                                        <p:attrNameLst>
                                          <p:attrName>ppt_y</p:attrName>
                                        </p:attrNameLst>
                                      </p:cBhvr>
                                      <p:tavLst>
                                        <p:tav tm="0">
                                          <p:val>
                                            <p:strVal val="1+#ppt_h/2"/>
                                          </p:val>
                                        </p:tav>
                                        <p:tav tm="100000">
                                          <p:val>
                                            <p:strVal val="#ppt_y"/>
                                          </p:val>
                                        </p:tav>
                                      </p:tavLst>
                                    </p:anim>
                                  </p:childTnLst>
                                </p:cTn>
                              </p:par>
                              <p:par>
                                <p:cTn id="123" presetID="2" presetClass="entr" presetSubtype="4" fill="hold" grpId="0" nodeType="withEffect">
                                  <p:stCondLst>
                                    <p:cond delay="0"/>
                                  </p:stCondLst>
                                  <p:childTnLst>
                                    <p:set>
                                      <p:cBhvr>
                                        <p:cTn id="124" dur="1" fill="hold">
                                          <p:stCondLst>
                                            <p:cond delay="0"/>
                                          </p:stCondLst>
                                        </p:cTn>
                                        <p:tgtEl>
                                          <p:spTgt spid="42"/>
                                        </p:tgtEl>
                                        <p:attrNameLst>
                                          <p:attrName>style.visibility</p:attrName>
                                        </p:attrNameLst>
                                      </p:cBhvr>
                                      <p:to>
                                        <p:strVal val="visible"/>
                                      </p:to>
                                    </p:set>
                                    <p:anim calcmode="lin" valueType="num">
                                      <p:cBhvr additive="base">
                                        <p:cTn id="125" dur="500" fill="hold"/>
                                        <p:tgtEl>
                                          <p:spTgt spid="42"/>
                                        </p:tgtEl>
                                        <p:attrNameLst>
                                          <p:attrName>ppt_x</p:attrName>
                                        </p:attrNameLst>
                                      </p:cBhvr>
                                      <p:tavLst>
                                        <p:tav tm="0">
                                          <p:val>
                                            <p:strVal val="#ppt_x"/>
                                          </p:val>
                                        </p:tav>
                                        <p:tav tm="100000">
                                          <p:val>
                                            <p:strVal val="#ppt_x"/>
                                          </p:val>
                                        </p:tav>
                                      </p:tavLst>
                                    </p:anim>
                                    <p:anim calcmode="lin" valueType="num">
                                      <p:cBhvr additive="base">
                                        <p:cTn id="126" dur="500" fill="hold"/>
                                        <p:tgtEl>
                                          <p:spTgt spid="42"/>
                                        </p:tgtEl>
                                        <p:attrNameLst>
                                          <p:attrName>ppt_y</p:attrName>
                                        </p:attrNameLst>
                                      </p:cBhvr>
                                      <p:tavLst>
                                        <p:tav tm="0">
                                          <p:val>
                                            <p:strVal val="1+#ppt_h/2"/>
                                          </p:val>
                                        </p:tav>
                                        <p:tav tm="100000">
                                          <p:val>
                                            <p:strVal val="#ppt_y"/>
                                          </p:val>
                                        </p:tav>
                                      </p:tavLst>
                                    </p:anim>
                                  </p:childTnLst>
                                </p:cTn>
                              </p:par>
                              <p:par>
                                <p:cTn id="127" presetID="2" presetClass="entr" presetSubtype="4" fill="hold" grpId="0" nodeType="withEffect">
                                  <p:stCondLst>
                                    <p:cond delay="0"/>
                                  </p:stCondLst>
                                  <p:childTnLst>
                                    <p:set>
                                      <p:cBhvr>
                                        <p:cTn id="128" dur="1" fill="hold">
                                          <p:stCondLst>
                                            <p:cond delay="0"/>
                                          </p:stCondLst>
                                        </p:cTn>
                                        <p:tgtEl>
                                          <p:spTgt spid="43"/>
                                        </p:tgtEl>
                                        <p:attrNameLst>
                                          <p:attrName>style.visibility</p:attrName>
                                        </p:attrNameLst>
                                      </p:cBhvr>
                                      <p:to>
                                        <p:strVal val="visible"/>
                                      </p:to>
                                    </p:set>
                                    <p:anim calcmode="lin" valueType="num">
                                      <p:cBhvr additive="base">
                                        <p:cTn id="129" dur="500" fill="hold"/>
                                        <p:tgtEl>
                                          <p:spTgt spid="43"/>
                                        </p:tgtEl>
                                        <p:attrNameLst>
                                          <p:attrName>ppt_x</p:attrName>
                                        </p:attrNameLst>
                                      </p:cBhvr>
                                      <p:tavLst>
                                        <p:tav tm="0">
                                          <p:val>
                                            <p:strVal val="#ppt_x"/>
                                          </p:val>
                                        </p:tav>
                                        <p:tav tm="100000">
                                          <p:val>
                                            <p:strVal val="#ppt_x"/>
                                          </p:val>
                                        </p:tav>
                                      </p:tavLst>
                                    </p:anim>
                                    <p:anim calcmode="lin" valueType="num">
                                      <p:cBhvr additive="base">
                                        <p:cTn id="130" dur="500" fill="hold"/>
                                        <p:tgtEl>
                                          <p:spTgt spid="43"/>
                                        </p:tgtEl>
                                        <p:attrNameLst>
                                          <p:attrName>ppt_y</p:attrName>
                                        </p:attrNameLst>
                                      </p:cBhvr>
                                      <p:tavLst>
                                        <p:tav tm="0">
                                          <p:val>
                                            <p:strVal val="1+#ppt_h/2"/>
                                          </p:val>
                                        </p:tav>
                                        <p:tav tm="100000">
                                          <p:val>
                                            <p:strVal val="#ppt_y"/>
                                          </p:val>
                                        </p:tav>
                                      </p:tavLst>
                                    </p:anim>
                                  </p:childTnLst>
                                </p:cTn>
                              </p:par>
                              <p:par>
                                <p:cTn id="131" presetID="2" presetClass="entr" presetSubtype="4" fill="hold" grpId="0" nodeType="withEffect">
                                  <p:stCondLst>
                                    <p:cond delay="0"/>
                                  </p:stCondLst>
                                  <p:childTnLst>
                                    <p:set>
                                      <p:cBhvr>
                                        <p:cTn id="132" dur="1" fill="hold">
                                          <p:stCondLst>
                                            <p:cond delay="0"/>
                                          </p:stCondLst>
                                        </p:cTn>
                                        <p:tgtEl>
                                          <p:spTgt spid="44"/>
                                        </p:tgtEl>
                                        <p:attrNameLst>
                                          <p:attrName>style.visibility</p:attrName>
                                        </p:attrNameLst>
                                      </p:cBhvr>
                                      <p:to>
                                        <p:strVal val="visible"/>
                                      </p:to>
                                    </p:set>
                                    <p:anim calcmode="lin" valueType="num">
                                      <p:cBhvr additive="base">
                                        <p:cTn id="133" dur="500" fill="hold"/>
                                        <p:tgtEl>
                                          <p:spTgt spid="44"/>
                                        </p:tgtEl>
                                        <p:attrNameLst>
                                          <p:attrName>ppt_x</p:attrName>
                                        </p:attrNameLst>
                                      </p:cBhvr>
                                      <p:tavLst>
                                        <p:tav tm="0">
                                          <p:val>
                                            <p:strVal val="#ppt_x"/>
                                          </p:val>
                                        </p:tav>
                                        <p:tav tm="100000">
                                          <p:val>
                                            <p:strVal val="#ppt_x"/>
                                          </p:val>
                                        </p:tav>
                                      </p:tavLst>
                                    </p:anim>
                                    <p:anim calcmode="lin" valueType="num">
                                      <p:cBhvr additive="base">
                                        <p:cTn id="134" dur="500" fill="hold"/>
                                        <p:tgtEl>
                                          <p:spTgt spid="44"/>
                                        </p:tgtEl>
                                        <p:attrNameLst>
                                          <p:attrName>ppt_y</p:attrName>
                                        </p:attrNameLst>
                                      </p:cBhvr>
                                      <p:tavLst>
                                        <p:tav tm="0">
                                          <p:val>
                                            <p:strVal val="1+#ppt_h/2"/>
                                          </p:val>
                                        </p:tav>
                                        <p:tav tm="100000">
                                          <p:val>
                                            <p:strVal val="#ppt_y"/>
                                          </p:val>
                                        </p:tav>
                                      </p:tavLst>
                                    </p:anim>
                                  </p:childTnLst>
                                </p:cTn>
                              </p:par>
                              <p:par>
                                <p:cTn id="135" presetID="2" presetClass="entr" presetSubtype="4" fill="hold" grpId="0" nodeType="withEffect">
                                  <p:stCondLst>
                                    <p:cond delay="0"/>
                                  </p:stCondLst>
                                  <p:childTnLst>
                                    <p:set>
                                      <p:cBhvr>
                                        <p:cTn id="136" dur="1" fill="hold">
                                          <p:stCondLst>
                                            <p:cond delay="0"/>
                                          </p:stCondLst>
                                        </p:cTn>
                                        <p:tgtEl>
                                          <p:spTgt spid="45"/>
                                        </p:tgtEl>
                                        <p:attrNameLst>
                                          <p:attrName>style.visibility</p:attrName>
                                        </p:attrNameLst>
                                      </p:cBhvr>
                                      <p:to>
                                        <p:strVal val="visible"/>
                                      </p:to>
                                    </p:set>
                                    <p:anim calcmode="lin" valueType="num">
                                      <p:cBhvr additive="base">
                                        <p:cTn id="137" dur="500" fill="hold"/>
                                        <p:tgtEl>
                                          <p:spTgt spid="45"/>
                                        </p:tgtEl>
                                        <p:attrNameLst>
                                          <p:attrName>ppt_x</p:attrName>
                                        </p:attrNameLst>
                                      </p:cBhvr>
                                      <p:tavLst>
                                        <p:tav tm="0">
                                          <p:val>
                                            <p:strVal val="#ppt_x"/>
                                          </p:val>
                                        </p:tav>
                                        <p:tav tm="100000">
                                          <p:val>
                                            <p:strVal val="#ppt_x"/>
                                          </p:val>
                                        </p:tav>
                                      </p:tavLst>
                                    </p:anim>
                                    <p:anim calcmode="lin" valueType="num">
                                      <p:cBhvr additive="base">
                                        <p:cTn id="138" dur="500" fill="hold"/>
                                        <p:tgtEl>
                                          <p:spTgt spid="45"/>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46"/>
                                        </p:tgtEl>
                                        <p:attrNameLst>
                                          <p:attrName>style.visibility</p:attrName>
                                        </p:attrNameLst>
                                      </p:cBhvr>
                                      <p:to>
                                        <p:strVal val="visible"/>
                                      </p:to>
                                    </p:set>
                                    <p:anim calcmode="lin" valueType="num">
                                      <p:cBhvr additive="base">
                                        <p:cTn id="141" dur="500" fill="hold"/>
                                        <p:tgtEl>
                                          <p:spTgt spid="46"/>
                                        </p:tgtEl>
                                        <p:attrNameLst>
                                          <p:attrName>ppt_x</p:attrName>
                                        </p:attrNameLst>
                                      </p:cBhvr>
                                      <p:tavLst>
                                        <p:tav tm="0">
                                          <p:val>
                                            <p:strVal val="#ppt_x"/>
                                          </p:val>
                                        </p:tav>
                                        <p:tav tm="100000">
                                          <p:val>
                                            <p:strVal val="#ppt_x"/>
                                          </p:val>
                                        </p:tav>
                                      </p:tavLst>
                                    </p:anim>
                                    <p:anim calcmode="lin" valueType="num">
                                      <p:cBhvr additive="base">
                                        <p:cTn id="142" dur="500" fill="hold"/>
                                        <p:tgtEl>
                                          <p:spTgt spid="46"/>
                                        </p:tgtEl>
                                        <p:attrNameLst>
                                          <p:attrName>ppt_y</p:attrName>
                                        </p:attrNameLst>
                                      </p:cBhvr>
                                      <p:tavLst>
                                        <p:tav tm="0">
                                          <p:val>
                                            <p:strVal val="1+#ppt_h/2"/>
                                          </p:val>
                                        </p:tav>
                                        <p:tav tm="100000">
                                          <p:val>
                                            <p:strVal val="#ppt_y"/>
                                          </p:val>
                                        </p:tav>
                                      </p:tavLst>
                                    </p:anim>
                                  </p:childTnLst>
                                </p:cTn>
                              </p:par>
                              <p:par>
                                <p:cTn id="143" presetID="2" presetClass="entr" presetSubtype="4" fill="hold" grpId="0" nodeType="withEffect">
                                  <p:stCondLst>
                                    <p:cond delay="0"/>
                                  </p:stCondLst>
                                  <p:childTnLst>
                                    <p:set>
                                      <p:cBhvr>
                                        <p:cTn id="144" dur="1" fill="hold">
                                          <p:stCondLst>
                                            <p:cond delay="0"/>
                                          </p:stCondLst>
                                        </p:cTn>
                                        <p:tgtEl>
                                          <p:spTgt spid="47"/>
                                        </p:tgtEl>
                                        <p:attrNameLst>
                                          <p:attrName>style.visibility</p:attrName>
                                        </p:attrNameLst>
                                      </p:cBhvr>
                                      <p:to>
                                        <p:strVal val="visible"/>
                                      </p:to>
                                    </p:set>
                                    <p:anim calcmode="lin" valueType="num">
                                      <p:cBhvr additive="base">
                                        <p:cTn id="145" dur="500" fill="hold"/>
                                        <p:tgtEl>
                                          <p:spTgt spid="47"/>
                                        </p:tgtEl>
                                        <p:attrNameLst>
                                          <p:attrName>ppt_x</p:attrName>
                                        </p:attrNameLst>
                                      </p:cBhvr>
                                      <p:tavLst>
                                        <p:tav tm="0">
                                          <p:val>
                                            <p:strVal val="#ppt_x"/>
                                          </p:val>
                                        </p:tav>
                                        <p:tav tm="100000">
                                          <p:val>
                                            <p:strVal val="#ppt_x"/>
                                          </p:val>
                                        </p:tav>
                                      </p:tavLst>
                                    </p:anim>
                                    <p:anim calcmode="lin" valueType="num">
                                      <p:cBhvr additive="base">
                                        <p:cTn id="146" dur="500" fill="hold"/>
                                        <p:tgtEl>
                                          <p:spTgt spid="47"/>
                                        </p:tgtEl>
                                        <p:attrNameLst>
                                          <p:attrName>ppt_y</p:attrName>
                                        </p:attrNameLst>
                                      </p:cBhvr>
                                      <p:tavLst>
                                        <p:tav tm="0">
                                          <p:val>
                                            <p:strVal val="1+#ppt_h/2"/>
                                          </p:val>
                                        </p:tav>
                                        <p:tav tm="100000">
                                          <p:val>
                                            <p:strVal val="#ppt_y"/>
                                          </p:val>
                                        </p:tav>
                                      </p:tavLst>
                                    </p:anim>
                                  </p:childTnLst>
                                </p:cTn>
                              </p:par>
                              <p:par>
                                <p:cTn id="147" presetID="2" presetClass="entr" presetSubtype="4" fill="hold" grpId="0" nodeType="withEffect">
                                  <p:stCondLst>
                                    <p:cond delay="0"/>
                                  </p:stCondLst>
                                  <p:childTnLst>
                                    <p:set>
                                      <p:cBhvr>
                                        <p:cTn id="148" dur="1" fill="hold">
                                          <p:stCondLst>
                                            <p:cond delay="0"/>
                                          </p:stCondLst>
                                        </p:cTn>
                                        <p:tgtEl>
                                          <p:spTgt spid="49"/>
                                        </p:tgtEl>
                                        <p:attrNameLst>
                                          <p:attrName>style.visibility</p:attrName>
                                        </p:attrNameLst>
                                      </p:cBhvr>
                                      <p:to>
                                        <p:strVal val="visible"/>
                                      </p:to>
                                    </p:set>
                                    <p:anim calcmode="lin" valueType="num">
                                      <p:cBhvr additive="base">
                                        <p:cTn id="149" dur="500" fill="hold"/>
                                        <p:tgtEl>
                                          <p:spTgt spid="49"/>
                                        </p:tgtEl>
                                        <p:attrNameLst>
                                          <p:attrName>ppt_x</p:attrName>
                                        </p:attrNameLst>
                                      </p:cBhvr>
                                      <p:tavLst>
                                        <p:tav tm="0">
                                          <p:val>
                                            <p:strVal val="#ppt_x"/>
                                          </p:val>
                                        </p:tav>
                                        <p:tav tm="100000">
                                          <p:val>
                                            <p:strVal val="#ppt_x"/>
                                          </p:val>
                                        </p:tav>
                                      </p:tavLst>
                                    </p:anim>
                                    <p:anim calcmode="lin" valueType="num">
                                      <p:cBhvr additive="base">
                                        <p:cTn id="150" dur="500" fill="hold"/>
                                        <p:tgtEl>
                                          <p:spTgt spid="49"/>
                                        </p:tgtEl>
                                        <p:attrNameLst>
                                          <p:attrName>ppt_y</p:attrName>
                                        </p:attrNameLst>
                                      </p:cBhvr>
                                      <p:tavLst>
                                        <p:tav tm="0">
                                          <p:val>
                                            <p:strVal val="1+#ppt_h/2"/>
                                          </p:val>
                                        </p:tav>
                                        <p:tav tm="100000">
                                          <p:val>
                                            <p:strVal val="#ppt_y"/>
                                          </p:val>
                                        </p:tav>
                                      </p:tavLst>
                                    </p:anim>
                                  </p:childTnLst>
                                </p:cTn>
                              </p:par>
                              <p:par>
                                <p:cTn id="151" presetID="2" presetClass="entr" presetSubtype="4" fill="hold" grpId="0" nodeType="withEffect">
                                  <p:stCondLst>
                                    <p:cond delay="0"/>
                                  </p:stCondLst>
                                  <p:childTnLst>
                                    <p:set>
                                      <p:cBhvr>
                                        <p:cTn id="152" dur="1" fill="hold">
                                          <p:stCondLst>
                                            <p:cond delay="0"/>
                                          </p:stCondLst>
                                        </p:cTn>
                                        <p:tgtEl>
                                          <p:spTgt spid="50"/>
                                        </p:tgtEl>
                                        <p:attrNameLst>
                                          <p:attrName>style.visibility</p:attrName>
                                        </p:attrNameLst>
                                      </p:cBhvr>
                                      <p:to>
                                        <p:strVal val="visible"/>
                                      </p:to>
                                    </p:set>
                                    <p:anim calcmode="lin" valueType="num">
                                      <p:cBhvr additive="base">
                                        <p:cTn id="153" dur="500" fill="hold"/>
                                        <p:tgtEl>
                                          <p:spTgt spid="50"/>
                                        </p:tgtEl>
                                        <p:attrNameLst>
                                          <p:attrName>ppt_x</p:attrName>
                                        </p:attrNameLst>
                                      </p:cBhvr>
                                      <p:tavLst>
                                        <p:tav tm="0">
                                          <p:val>
                                            <p:strVal val="#ppt_x"/>
                                          </p:val>
                                        </p:tav>
                                        <p:tav tm="100000">
                                          <p:val>
                                            <p:strVal val="#ppt_x"/>
                                          </p:val>
                                        </p:tav>
                                      </p:tavLst>
                                    </p:anim>
                                    <p:anim calcmode="lin" valueType="num">
                                      <p:cBhvr additive="base">
                                        <p:cTn id="154" dur="500" fill="hold"/>
                                        <p:tgtEl>
                                          <p:spTgt spid="50"/>
                                        </p:tgtEl>
                                        <p:attrNameLst>
                                          <p:attrName>ppt_y</p:attrName>
                                        </p:attrNameLst>
                                      </p:cBhvr>
                                      <p:tavLst>
                                        <p:tav tm="0">
                                          <p:val>
                                            <p:strVal val="1+#ppt_h/2"/>
                                          </p:val>
                                        </p:tav>
                                        <p:tav tm="100000">
                                          <p:val>
                                            <p:strVal val="#ppt_y"/>
                                          </p:val>
                                        </p:tav>
                                      </p:tavLst>
                                    </p:anim>
                                  </p:childTnLst>
                                </p:cTn>
                              </p:par>
                              <p:par>
                                <p:cTn id="155" presetID="2" presetClass="entr" presetSubtype="4" fill="hold" grpId="0" nodeType="withEffect">
                                  <p:stCondLst>
                                    <p:cond delay="0"/>
                                  </p:stCondLst>
                                  <p:childTnLst>
                                    <p:set>
                                      <p:cBhvr>
                                        <p:cTn id="156" dur="1" fill="hold">
                                          <p:stCondLst>
                                            <p:cond delay="0"/>
                                          </p:stCondLst>
                                        </p:cTn>
                                        <p:tgtEl>
                                          <p:spTgt spid="51"/>
                                        </p:tgtEl>
                                        <p:attrNameLst>
                                          <p:attrName>style.visibility</p:attrName>
                                        </p:attrNameLst>
                                      </p:cBhvr>
                                      <p:to>
                                        <p:strVal val="visible"/>
                                      </p:to>
                                    </p:set>
                                    <p:anim calcmode="lin" valueType="num">
                                      <p:cBhvr additive="base">
                                        <p:cTn id="157" dur="500" fill="hold"/>
                                        <p:tgtEl>
                                          <p:spTgt spid="51"/>
                                        </p:tgtEl>
                                        <p:attrNameLst>
                                          <p:attrName>ppt_x</p:attrName>
                                        </p:attrNameLst>
                                      </p:cBhvr>
                                      <p:tavLst>
                                        <p:tav tm="0">
                                          <p:val>
                                            <p:strVal val="#ppt_x"/>
                                          </p:val>
                                        </p:tav>
                                        <p:tav tm="100000">
                                          <p:val>
                                            <p:strVal val="#ppt_x"/>
                                          </p:val>
                                        </p:tav>
                                      </p:tavLst>
                                    </p:anim>
                                    <p:anim calcmode="lin" valueType="num">
                                      <p:cBhvr additive="base">
                                        <p:cTn id="158" dur="500" fill="hold"/>
                                        <p:tgtEl>
                                          <p:spTgt spid="51"/>
                                        </p:tgtEl>
                                        <p:attrNameLst>
                                          <p:attrName>ppt_y</p:attrName>
                                        </p:attrNameLst>
                                      </p:cBhvr>
                                      <p:tavLst>
                                        <p:tav tm="0">
                                          <p:val>
                                            <p:strVal val="1+#ppt_h/2"/>
                                          </p:val>
                                        </p:tav>
                                        <p:tav tm="100000">
                                          <p:val>
                                            <p:strVal val="#ppt_y"/>
                                          </p:val>
                                        </p:tav>
                                      </p:tavLst>
                                    </p:anim>
                                  </p:childTnLst>
                                </p:cTn>
                              </p:par>
                              <p:par>
                                <p:cTn id="159" presetID="2" presetClass="entr" presetSubtype="4" fill="hold" grpId="0" nodeType="withEffect">
                                  <p:stCondLst>
                                    <p:cond delay="0"/>
                                  </p:stCondLst>
                                  <p:childTnLst>
                                    <p:set>
                                      <p:cBhvr>
                                        <p:cTn id="160" dur="1" fill="hold">
                                          <p:stCondLst>
                                            <p:cond delay="0"/>
                                          </p:stCondLst>
                                        </p:cTn>
                                        <p:tgtEl>
                                          <p:spTgt spid="52"/>
                                        </p:tgtEl>
                                        <p:attrNameLst>
                                          <p:attrName>style.visibility</p:attrName>
                                        </p:attrNameLst>
                                      </p:cBhvr>
                                      <p:to>
                                        <p:strVal val="visible"/>
                                      </p:to>
                                    </p:set>
                                    <p:anim calcmode="lin" valueType="num">
                                      <p:cBhvr additive="base">
                                        <p:cTn id="161" dur="500" fill="hold"/>
                                        <p:tgtEl>
                                          <p:spTgt spid="52"/>
                                        </p:tgtEl>
                                        <p:attrNameLst>
                                          <p:attrName>ppt_x</p:attrName>
                                        </p:attrNameLst>
                                      </p:cBhvr>
                                      <p:tavLst>
                                        <p:tav tm="0">
                                          <p:val>
                                            <p:strVal val="#ppt_x"/>
                                          </p:val>
                                        </p:tav>
                                        <p:tav tm="100000">
                                          <p:val>
                                            <p:strVal val="#ppt_x"/>
                                          </p:val>
                                        </p:tav>
                                      </p:tavLst>
                                    </p:anim>
                                    <p:anim calcmode="lin" valueType="num">
                                      <p:cBhvr additive="base">
                                        <p:cTn id="162" dur="500" fill="hold"/>
                                        <p:tgtEl>
                                          <p:spTgt spid="52"/>
                                        </p:tgtEl>
                                        <p:attrNameLst>
                                          <p:attrName>ppt_y</p:attrName>
                                        </p:attrNameLst>
                                      </p:cBhvr>
                                      <p:tavLst>
                                        <p:tav tm="0">
                                          <p:val>
                                            <p:strVal val="1+#ppt_h/2"/>
                                          </p:val>
                                        </p:tav>
                                        <p:tav tm="100000">
                                          <p:val>
                                            <p:strVal val="#ppt_y"/>
                                          </p:val>
                                        </p:tav>
                                      </p:tavLst>
                                    </p:anim>
                                  </p:childTnLst>
                                </p:cTn>
                              </p:par>
                              <p:par>
                                <p:cTn id="163" presetID="2" presetClass="entr" presetSubtype="4" fill="hold" grpId="0" nodeType="withEffect">
                                  <p:stCondLst>
                                    <p:cond delay="0"/>
                                  </p:stCondLst>
                                  <p:childTnLst>
                                    <p:set>
                                      <p:cBhvr>
                                        <p:cTn id="164" dur="1" fill="hold">
                                          <p:stCondLst>
                                            <p:cond delay="0"/>
                                          </p:stCondLst>
                                        </p:cTn>
                                        <p:tgtEl>
                                          <p:spTgt spid="53"/>
                                        </p:tgtEl>
                                        <p:attrNameLst>
                                          <p:attrName>style.visibility</p:attrName>
                                        </p:attrNameLst>
                                      </p:cBhvr>
                                      <p:to>
                                        <p:strVal val="visible"/>
                                      </p:to>
                                    </p:set>
                                    <p:anim calcmode="lin" valueType="num">
                                      <p:cBhvr additive="base">
                                        <p:cTn id="165" dur="500" fill="hold"/>
                                        <p:tgtEl>
                                          <p:spTgt spid="53"/>
                                        </p:tgtEl>
                                        <p:attrNameLst>
                                          <p:attrName>ppt_x</p:attrName>
                                        </p:attrNameLst>
                                      </p:cBhvr>
                                      <p:tavLst>
                                        <p:tav tm="0">
                                          <p:val>
                                            <p:strVal val="#ppt_x"/>
                                          </p:val>
                                        </p:tav>
                                        <p:tav tm="100000">
                                          <p:val>
                                            <p:strVal val="#ppt_x"/>
                                          </p:val>
                                        </p:tav>
                                      </p:tavLst>
                                    </p:anim>
                                    <p:anim calcmode="lin" valueType="num">
                                      <p:cBhvr additive="base">
                                        <p:cTn id="166" dur="500" fill="hold"/>
                                        <p:tgtEl>
                                          <p:spTgt spid="53"/>
                                        </p:tgtEl>
                                        <p:attrNameLst>
                                          <p:attrName>ppt_y</p:attrName>
                                        </p:attrNameLst>
                                      </p:cBhvr>
                                      <p:tavLst>
                                        <p:tav tm="0">
                                          <p:val>
                                            <p:strVal val="1+#ppt_h/2"/>
                                          </p:val>
                                        </p:tav>
                                        <p:tav tm="100000">
                                          <p:val>
                                            <p:strVal val="#ppt_y"/>
                                          </p:val>
                                        </p:tav>
                                      </p:tavLst>
                                    </p:anim>
                                  </p:childTnLst>
                                </p:cTn>
                              </p:par>
                              <p:par>
                                <p:cTn id="167" presetID="2" presetClass="entr" presetSubtype="4" fill="hold" grpId="0" nodeType="withEffect">
                                  <p:stCondLst>
                                    <p:cond delay="0"/>
                                  </p:stCondLst>
                                  <p:childTnLst>
                                    <p:set>
                                      <p:cBhvr>
                                        <p:cTn id="168" dur="1" fill="hold">
                                          <p:stCondLst>
                                            <p:cond delay="0"/>
                                          </p:stCondLst>
                                        </p:cTn>
                                        <p:tgtEl>
                                          <p:spTgt spid="54"/>
                                        </p:tgtEl>
                                        <p:attrNameLst>
                                          <p:attrName>style.visibility</p:attrName>
                                        </p:attrNameLst>
                                      </p:cBhvr>
                                      <p:to>
                                        <p:strVal val="visible"/>
                                      </p:to>
                                    </p:set>
                                    <p:anim calcmode="lin" valueType="num">
                                      <p:cBhvr additive="base">
                                        <p:cTn id="169" dur="500" fill="hold"/>
                                        <p:tgtEl>
                                          <p:spTgt spid="54"/>
                                        </p:tgtEl>
                                        <p:attrNameLst>
                                          <p:attrName>ppt_x</p:attrName>
                                        </p:attrNameLst>
                                      </p:cBhvr>
                                      <p:tavLst>
                                        <p:tav tm="0">
                                          <p:val>
                                            <p:strVal val="#ppt_x"/>
                                          </p:val>
                                        </p:tav>
                                        <p:tav tm="100000">
                                          <p:val>
                                            <p:strVal val="#ppt_x"/>
                                          </p:val>
                                        </p:tav>
                                      </p:tavLst>
                                    </p:anim>
                                    <p:anim calcmode="lin" valueType="num">
                                      <p:cBhvr additive="base">
                                        <p:cTn id="170" dur="500" fill="hold"/>
                                        <p:tgtEl>
                                          <p:spTgt spid="54"/>
                                        </p:tgtEl>
                                        <p:attrNameLst>
                                          <p:attrName>ppt_y</p:attrName>
                                        </p:attrNameLst>
                                      </p:cBhvr>
                                      <p:tavLst>
                                        <p:tav tm="0">
                                          <p:val>
                                            <p:strVal val="1+#ppt_h/2"/>
                                          </p:val>
                                        </p:tav>
                                        <p:tav tm="100000">
                                          <p:val>
                                            <p:strVal val="#ppt_y"/>
                                          </p:val>
                                        </p:tav>
                                      </p:tavLst>
                                    </p:anim>
                                  </p:childTnLst>
                                </p:cTn>
                              </p:par>
                              <p:par>
                                <p:cTn id="171" presetID="2" presetClass="entr" presetSubtype="4" fill="hold" grpId="0" nodeType="withEffect">
                                  <p:stCondLst>
                                    <p:cond delay="0"/>
                                  </p:stCondLst>
                                  <p:childTnLst>
                                    <p:set>
                                      <p:cBhvr>
                                        <p:cTn id="172" dur="1" fill="hold">
                                          <p:stCondLst>
                                            <p:cond delay="0"/>
                                          </p:stCondLst>
                                        </p:cTn>
                                        <p:tgtEl>
                                          <p:spTgt spid="55"/>
                                        </p:tgtEl>
                                        <p:attrNameLst>
                                          <p:attrName>style.visibility</p:attrName>
                                        </p:attrNameLst>
                                      </p:cBhvr>
                                      <p:to>
                                        <p:strVal val="visible"/>
                                      </p:to>
                                    </p:set>
                                    <p:anim calcmode="lin" valueType="num">
                                      <p:cBhvr additive="base">
                                        <p:cTn id="173" dur="500" fill="hold"/>
                                        <p:tgtEl>
                                          <p:spTgt spid="55"/>
                                        </p:tgtEl>
                                        <p:attrNameLst>
                                          <p:attrName>ppt_x</p:attrName>
                                        </p:attrNameLst>
                                      </p:cBhvr>
                                      <p:tavLst>
                                        <p:tav tm="0">
                                          <p:val>
                                            <p:strVal val="#ppt_x"/>
                                          </p:val>
                                        </p:tav>
                                        <p:tav tm="100000">
                                          <p:val>
                                            <p:strVal val="#ppt_x"/>
                                          </p:val>
                                        </p:tav>
                                      </p:tavLst>
                                    </p:anim>
                                    <p:anim calcmode="lin" valueType="num">
                                      <p:cBhvr additive="base">
                                        <p:cTn id="174"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7" grpId="0" animBg="1"/>
      <p:bldP spid="41" grpId="0" animBg="1"/>
      <p:bldP spid="2" grpId="0"/>
      <p:bldP spid="9" grpId="0"/>
      <p:bldP spid="10" grpId="0"/>
      <p:bldP spid="11" grpId="0"/>
      <p:bldP spid="12" grpId="0"/>
      <p:bldP spid="16" grpId="0"/>
      <p:bldP spid="17" grpId="0"/>
      <p:bldP spid="18" grpId="0"/>
      <p:bldP spid="19" grpId="0"/>
      <p:bldP spid="20" grpId="0"/>
      <p:bldP spid="24" grpId="0"/>
      <p:bldP spid="25" grpId="0"/>
      <p:bldP spid="27" grpId="0"/>
      <p:bldP spid="28" grpId="0"/>
      <p:bldP spid="32" grpId="0"/>
      <p:bldP spid="33" grpId="0"/>
      <p:bldP spid="34" grpId="0"/>
      <p:bldP spid="35" grpId="0"/>
      <p:bldP spid="36" grpId="0"/>
      <p:bldP spid="42" grpId="0"/>
      <p:bldP spid="43" grpId="0"/>
      <p:bldP spid="44" grpId="0"/>
      <p:bldP spid="45" grpId="0"/>
      <p:bldP spid="46" grpId="0"/>
      <p:bldP spid="47" grpId="0"/>
      <p:bldP spid="48" grpId="0"/>
      <p:bldP spid="49" grpId="0"/>
      <p:bldP spid="50" grpId="0"/>
      <p:bldP spid="51" grpId="0"/>
      <p:bldP spid="52" grpId="0"/>
      <p:bldP spid="53" grpId="0"/>
      <p:bldP spid="54" grpId="0"/>
      <p:bldP spid="5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SV" dirty="0"/>
              <a:t>Participación BFA en el sistema financiero</a:t>
            </a:r>
            <a:br>
              <a:rPr lang="es-SV" dirty="0"/>
            </a:br>
            <a:r>
              <a:rPr lang="es-SV" sz="2000" dirty="0">
                <a:solidFill>
                  <a:schemeClr val="tx2"/>
                </a:solidFill>
              </a:rPr>
              <a:t>Al 31 de mayo de 2017</a:t>
            </a:r>
            <a:endParaRPr lang="es-SV" dirty="0"/>
          </a:p>
        </p:txBody>
      </p:sp>
      <p:sp>
        <p:nvSpPr>
          <p:cNvPr id="4" name="3 Rectángulo"/>
          <p:cNvSpPr/>
          <p:nvPr/>
        </p:nvSpPr>
        <p:spPr>
          <a:xfrm>
            <a:off x="2723367" y="1201317"/>
            <a:ext cx="2203888"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5" name="4 Rectángulo"/>
          <p:cNvSpPr/>
          <p:nvPr/>
        </p:nvSpPr>
        <p:spPr>
          <a:xfrm>
            <a:off x="5680480" y="1201317"/>
            <a:ext cx="2203888"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6" name="5 Rectángulo"/>
          <p:cNvSpPr/>
          <p:nvPr/>
        </p:nvSpPr>
        <p:spPr>
          <a:xfrm>
            <a:off x="1547664" y="2713484"/>
            <a:ext cx="7596336" cy="461663"/>
          </a:xfrm>
          <a:prstGeom prst="rect">
            <a:avLst/>
          </a:prstGeom>
          <a:solidFill>
            <a:srgbClr val="318BFF">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7" name="6 CuadroTexto"/>
          <p:cNvSpPr txBox="1"/>
          <p:nvPr/>
        </p:nvSpPr>
        <p:spPr>
          <a:xfrm>
            <a:off x="2790483" y="2764586"/>
            <a:ext cx="2080313" cy="338554"/>
          </a:xfrm>
          <a:prstGeom prst="rect">
            <a:avLst/>
          </a:prstGeom>
          <a:noFill/>
        </p:spPr>
        <p:txBody>
          <a:bodyPr wrap="square" rtlCol="0">
            <a:spAutoFit/>
          </a:bodyPr>
          <a:lstStyle/>
          <a:p>
            <a:pPr algn="ctr"/>
            <a:r>
              <a:rPr lang="es-SV" sz="1600" dirty="0" smtClean="0">
                <a:solidFill>
                  <a:srgbClr val="000000"/>
                </a:solidFill>
                <a:latin typeface="Impact" panose="020B0806030902050204" pitchFamily="34" charset="0"/>
              </a:rPr>
              <a:t>Crédito agropecuario</a:t>
            </a:r>
            <a:endParaRPr lang="es-SV" sz="1600" dirty="0">
              <a:solidFill>
                <a:srgbClr val="000000"/>
              </a:solidFill>
              <a:latin typeface="Impact" panose="020B0806030902050204" pitchFamily="34" charset="0"/>
            </a:endParaRPr>
          </a:p>
        </p:txBody>
      </p:sp>
      <p:sp>
        <p:nvSpPr>
          <p:cNvPr id="8" name="7 CuadroTexto"/>
          <p:cNvSpPr txBox="1"/>
          <p:nvPr/>
        </p:nvSpPr>
        <p:spPr>
          <a:xfrm>
            <a:off x="5735732" y="2641476"/>
            <a:ext cx="2080313" cy="584775"/>
          </a:xfrm>
          <a:prstGeom prst="rect">
            <a:avLst/>
          </a:prstGeom>
          <a:noFill/>
        </p:spPr>
        <p:txBody>
          <a:bodyPr wrap="square" rtlCol="0">
            <a:spAutoFit/>
          </a:bodyPr>
          <a:lstStyle/>
          <a:p>
            <a:pPr algn="ctr"/>
            <a:r>
              <a:rPr lang="es-SV" sz="1600" dirty="0" smtClean="0">
                <a:solidFill>
                  <a:srgbClr val="000000"/>
                </a:solidFill>
                <a:latin typeface="Impact" panose="020B0806030902050204" pitchFamily="34" charset="0"/>
              </a:rPr>
              <a:t>Crédito para</a:t>
            </a:r>
          </a:p>
          <a:p>
            <a:pPr algn="ctr"/>
            <a:r>
              <a:rPr lang="es-SV" sz="1600" dirty="0" smtClean="0">
                <a:solidFill>
                  <a:srgbClr val="000000"/>
                </a:solidFill>
                <a:latin typeface="Impact" panose="020B0806030902050204" pitchFamily="34" charset="0"/>
              </a:rPr>
              <a:t> granos básicos</a:t>
            </a:r>
            <a:endParaRPr lang="es-SV" sz="1600" dirty="0">
              <a:solidFill>
                <a:srgbClr val="000000"/>
              </a:solidFill>
              <a:latin typeface="Impact" panose="020B0806030902050204" pitchFamily="34" charset="0"/>
            </a:endParaRPr>
          </a:p>
        </p:txBody>
      </p:sp>
      <p:sp>
        <p:nvSpPr>
          <p:cNvPr id="9" name="8 CuadroTexto"/>
          <p:cNvSpPr txBox="1"/>
          <p:nvPr/>
        </p:nvSpPr>
        <p:spPr>
          <a:xfrm>
            <a:off x="5962520" y="3307540"/>
            <a:ext cx="1656184" cy="584775"/>
          </a:xfrm>
          <a:prstGeom prst="rect">
            <a:avLst/>
          </a:prstGeom>
          <a:noFill/>
        </p:spPr>
        <p:txBody>
          <a:bodyPr wrap="square" rtlCol="0">
            <a:spAutoFit/>
          </a:bodyPr>
          <a:lstStyle/>
          <a:p>
            <a:pPr algn="ctr"/>
            <a:r>
              <a:rPr lang="es-SV" sz="3200" dirty="0" smtClean="0">
                <a:solidFill>
                  <a:schemeClr val="accent6"/>
                </a:solidFill>
                <a:latin typeface="Impact" panose="020B0806030902050204" pitchFamily="34" charset="0"/>
              </a:rPr>
              <a:t>95.27%</a:t>
            </a:r>
            <a:endParaRPr lang="es-SV" sz="3200" dirty="0">
              <a:solidFill>
                <a:schemeClr val="accent6"/>
              </a:solidFill>
              <a:latin typeface="Impact" panose="020B0806030902050204" pitchFamily="34" charset="0"/>
            </a:endParaRPr>
          </a:p>
        </p:txBody>
      </p:sp>
      <p:sp>
        <p:nvSpPr>
          <p:cNvPr id="10" name="9 CuadroTexto"/>
          <p:cNvSpPr txBox="1"/>
          <p:nvPr/>
        </p:nvSpPr>
        <p:spPr>
          <a:xfrm>
            <a:off x="2813462" y="3883604"/>
            <a:ext cx="2057334" cy="369332"/>
          </a:xfrm>
          <a:prstGeom prst="rect">
            <a:avLst/>
          </a:prstGeom>
          <a:noFill/>
        </p:spPr>
        <p:txBody>
          <a:bodyPr wrap="square" rtlCol="0">
            <a:spAutoFit/>
          </a:bodyPr>
          <a:lstStyle/>
          <a:p>
            <a:pPr algn="ctr"/>
            <a:r>
              <a:rPr lang="es-SV" dirty="0" smtClean="0">
                <a:latin typeface="Impact" panose="020B0806030902050204" pitchFamily="34" charset="0"/>
              </a:rPr>
              <a:t>$127.6 </a:t>
            </a:r>
            <a:r>
              <a:rPr lang="es-SV" sz="1600" dirty="0" smtClean="0">
                <a:latin typeface="Impact" panose="020B0806030902050204" pitchFamily="34" charset="0"/>
              </a:rPr>
              <a:t>millones</a:t>
            </a:r>
            <a:endParaRPr lang="es-SV" sz="1600" dirty="0">
              <a:latin typeface="Impact" panose="020B0806030902050204" pitchFamily="34" charset="0"/>
            </a:endParaRPr>
          </a:p>
        </p:txBody>
      </p:sp>
      <p:sp>
        <p:nvSpPr>
          <p:cNvPr id="11" name="10 CuadroTexto"/>
          <p:cNvSpPr txBox="1"/>
          <p:nvPr/>
        </p:nvSpPr>
        <p:spPr>
          <a:xfrm>
            <a:off x="2813462" y="4727955"/>
            <a:ext cx="2057333" cy="369332"/>
          </a:xfrm>
          <a:prstGeom prst="rect">
            <a:avLst/>
          </a:prstGeom>
          <a:noFill/>
        </p:spPr>
        <p:txBody>
          <a:bodyPr wrap="square" rtlCol="0">
            <a:spAutoFit/>
          </a:bodyPr>
          <a:lstStyle/>
          <a:p>
            <a:pPr algn="ctr"/>
            <a:r>
              <a:rPr lang="es-SV" dirty="0" smtClean="0">
                <a:latin typeface="Impact" panose="020B0806030902050204" pitchFamily="34" charset="0"/>
              </a:rPr>
              <a:t>$237.7 </a:t>
            </a:r>
            <a:r>
              <a:rPr lang="es-SV" sz="1600" dirty="0" smtClean="0">
                <a:latin typeface="Impact" panose="020B0806030902050204" pitchFamily="34" charset="0"/>
              </a:rPr>
              <a:t>millones</a:t>
            </a:r>
            <a:endParaRPr lang="es-SV" sz="2400" dirty="0">
              <a:latin typeface="Impact" panose="020B0806030902050204" pitchFamily="34" charset="0"/>
            </a:endParaRPr>
          </a:p>
        </p:txBody>
      </p:sp>
      <p:sp>
        <p:nvSpPr>
          <p:cNvPr id="12" name="11 CuadroTexto"/>
          <p:cNvSpPr txBox="1"/>
          <p:nvPr/>
        </p:nvSpPr>
        <p:spPr>
          <a:xfrm>
            <a:off x="2813461" y="3332135"/>
            <a:ext cx="2057333" cy="584775"/>
          </a:xfrm>
          <a:prstGeom prst="rect">
            <a:avLst/>
          </a:prstGeom>
          <a:noFill/>
        </p:spPr>
        <p:txBody>
          <a:bodyPr wrap="square" rtlCol="0">
            <a:spAutoFit/>
          </a:bodyPr>
          <a:lstStyle/>
          <a:p>
            <a:pPr algn="ctr"/>
            <a:r>
              <a:rPr lang="es-SV" sz="3200" dirty="0" smtClean="0">
                <a:solidFill>
                  <a:schemeClr val="accent6"/>
                </a:solidFill>
                <a:latin typeface="Impact" panose="020B0806030902050204" pitchFamily="34" charset="0"/>
              </a:rPr>
              <a:t>34.92%</a:t>
            </a:r>
            <a:endParaRPr lang="es-SV" sz="3200" dirty="0">
              <a:solidFill>
                <a:schemeClr val="accent6"/>
              </a:solidFill>
              <a:latin typeface="Impact" panose="020B0806030902050204" pitchFamily="34" charset="0"/>
            </a:endParaRPr>
          </a:p>
        </p:txBody>
      </p:sp>
      <p:sp>
        <p:nvSpPr>
          <p:cNvPr id="13" name="12 CuadroTexto"/>
          <p:cNvSpPr txBox="1"/>
          <p:nvPr/>
        </p:nvSpPr>
        <p:spPr>
          <a:xfrm>
            <a:off x="5724128" y="3853987"/>
            <a:ext cx="2080313" cy="369332"/>
          </a:xfrm>
          <a:prstGeom prst="rect">
            <a:avLst/>
          </a:prstGeom>
          <a:noFill/>
        </p:spPr>
        <p:txBody>
          <a:bodyPr wrap="square" rtlCol="0">
            <a:spAutoFit/>
          </a:bodyPr>
          <a:lstStyle/>
          <a:p>
            <a:pPr algn="ctr"/>
            <a:r>
              <a:rPr lang="es-SV" dirty="0" smtClean="0">
                <a:latin typeface="Impact" panose="020B0806030902050204" pitchFamily="34" charset="0"/>
              </a:rPr>
              <a:t>$34.4 </a:t>
            </a:r>
            <a:r>
              <a:rPr lang="es-SV" sz="1600" dirty="0" smtClean="0">
                <a:latin typeface="Impact" panose="020B0806030902050204" pitchFamily="34" charset="0"/>
              </a:rPr>
              <a:t>millones</a:t>
            </a:r>
            <a:endParaRPr lang="es-SV" sz="2400" dirty="0">
              <a:latin typeface="Impact" panose="020B0806030902050204" pitchFamily="34" charset="0"/>
            </a:endParaRPr>
          </a:p>
        </p:txBody>
      </p:sp>
      <p:sp>
        <p:nvSpPr>
          <p:cNvPr id="14" name="13 CuadroTexto"/>
          <p:cNvSpPr txBox="1"/>
          <p:nvPr/>
        </p:nvSpPr>
        <p:spPr>
          <a:xfrm>
            <a:off x="5735733" y="4698338"/>
            <a:ext cx="2057104" cy="369332"/>
          </a:xfrm>
          <a:prstGeom prst="rect">
            <a:avLst/>
          </a:prstGeom>
          <a:noFill/>
        </p:spPr>
        <p:txBody>
          <a:bodyPr wrap="square" rtlCol="0">
            <a:spAutoFit/>
          </a:bodyPr>
          <a:lstStyle/>
          <a:p>
            <a:pPr algn="ctr"/>
            <a:r>
              <a:rPr lang="es-SV" dirty="0" smtClean="0">
                <a:latin typeface="Impact" panose="020B0806030902050204" pitchFamily="34" charset="0"/>
              </a:rPr>
              <a:t>$36.1 </a:t>
            </a:r>
            <a:r>
              <a:rPr lang="es-SV" sz="1600" dirty="0" smtClean="0">
                <a:latin typeface="Impact" panose="020B0806030902050204" pitchFamily="34" charset="0"/>
              </a:rPr>
              <a:t>millones</a:t>
            </a:r>
            <a:endParaRPr lang="es-SV" sz="2400" dirty="0">
              <a:latin typeface="Impact" panose="020B0806030902050204" pitchFamily="34" charset="0"/>
            </a:endParaRPr>
          </a:p>
        </p:txBody>
      </p:sp>
      <p:sp>
        <p:nvSpPr>
          <p:cNvPr id="15" name="14 CuadroTexto"/>
          <p:cNvSpPr txBox="1"/>
          <p:nvPr/>
        </p:nvSpPr>
        <p:spPr>
          <a:xfrm>
            <a:off x="3078515" y="4214027"/>
            <a:ext cx="1656184" cy="400110"/>
          </a:xfrm>
          <a:prstGeom prst="rect">
            <a:avLst/>
          </a:prstGeom>
          <a:noFill/>
        </p:spPr>
        <p:txBody>
          <a:bodyPr wrap="square" rtlCol="0">
            <a:spAutoFit/>
          </a:bodyPr>
          <a:lstStyle/>
          <a:p>
            <a:pPr algn="ctr"/>
            <a:r>
              <a:rPr lang="es-SV" sz="2000" dirty="0" smtClean="0">
                <a:solidFill>
                  <a:schemeClr val="tx2"/>
                </a:solidFill>
                <a:latin typeface="Impact" panose="020B0806030902050204" pitchFamily="34" charset="0"/>
              </a:rPr>
              <a:t>BFA</a:t>
            </a:r>
            <a:endParaRPr lang="es-SV" sz="2000" dirty="0">
              <a:solidFill>
                <a:schemeClr val="tx2"/>
              </a:solidFill>
              <a:latin typeface="Impact" panose="020B0806030902050204" pitchFamily="34" charset="0"/>
            </a:endParaRPr>
          </a:p>
        </p:txBody>
      </p:sp>
      <p:sp>
        <p:nvSpPr>
          <p:cNvPr id="16" name="15 CuadroTexto"/>
          <p:cNvSpPr txBox="1"/>
          <p:nvPr/>
        </p:nvSpPr>
        <p:spPr>
          <a:xfrm>
            <a:off x="3078515" y="5067670"/>
            <a:ext cx="1656184" cy="400110"/>
          </a:xfrm>
          <a:prstGeom prst="rect">
            <a:avLst/>
          </a:prstGeom>
          <a:noFill/>
        </p:spPr>
        <p:txBody>
          <a:bodyPr wrap="square" rtlCol="0">
            <a:spAutoFit/>
          </a:bodyPr>
          <a:lstStyle/>
          <a:p>
            <a:pPr algn="ctr"/>
            <a:r>
              <a:rPr lang="es-SV" sz="2000" dirty="0" smtClean="0">
                <a:solidFill>
                  <a:schemeClr val="tx2"/>
                </a:solidFill>
                <a:latin typeface="Impact" panose="020B0806030902050204" pitchFamily="34" charset="0"/>
              </a:rPr>
              <a:t>SF</a:t>
            </a:r>
            <a:endParaRPr lang="es-SV" sz="2000" dirty="0">
              <a:solidFill>
                <a:schemeClr val="tx2"/>
              </a:solidFill>
              <a:latin typeface="Impact" panose="020B0806030902050204" pitchFamily="34" charset="0"/>
            </a:endParaRPr>
          </a:p>
        </p:txBody>
      </p:sp>
      <p:sp>
        <p:nvSpPr>
          <p:cNvPr id="17" name="16 CuadroTexto"/>
          <p:cNvSpPr txBox="1"/>
          <p:nvPr/>
        </p:nvSpPr>
        <p:spPr>
          <a:xfrm>
            <a:off x="5962520" y="4213920"/>
            <a:ext cx="1656184" cy="400110"/>
          </a:xfrm>
          <a:prstGeom prst="rect">
            <a:avLst/>
          </a:prstGeom>
          <a:noFill/>
        </p:spPr>
        <p:txBody>
          <a:bodyPr wrap="square" rtlCol="0">
            <a:spAutoFit/>
          </a:bodyPr>
          <a:lstStyle/>
          <a:p>
            <a:pPr algn="ctr"/>
            <a:r>
              <a:rPr lang="es-SV" sz="2000" dirty="0" smtClean="0">
                <a:solidFill>
                  <a:schemeClr val="tx2"/>
                </a:solidFill>
                <a:latin typeface="Impact" panose="020B0806030902050204" pitchFamily="34" charset="0"/>
              </a:rPr>
              <a:t>BFA</a:t>
            </a:r>
            <a:endParaRPr lang="es-SV" sz="2000" dirty="0">
              <a:solidFill>
                <a:schemeClr val="tx2"/>
              </a:solidFill>
              <a:latin typeface="Impact" panose="020B0806030902050204" pitchFamily="34" charset="0"/>
            </a:endParaRPr>
          </a:p>
        </p:txBody>
      </p:sp>
      <p:sp>
        <p:nvSpPr>
          <p:cNvPr id="18" name="17 CuadroTexto"/>
          <p:cNvSpPr txBox="1"/>
          <p:nvPr/>
        </p:nvSpPr>
        <p:spPr>
          <a:xfrm>
            <a:off x="5962520" y="5044850"/>
            <a:ext cx="1656184" cy="400110"/>
          </a:xfrm>
          <a:prstGeom prst="rect">
            <a:avLst/>
          </a:prstGeom>
          <a:noFill/>
        </p:spPr>
        <p:txBody>
          <a:bodyPr wrap="square" rtlCol="0">
            <a:spAutoFit/>
          </a:bodyPr>
          <a:lstStyle/>
          <a:p>
            <a:pPr algn="ctr"/>
            <a:r>
              <a:rPr lang="es-SV" sz="2000" dirty="0" smtClean="0">
                <a:solidFill>
                  <a:schemeClr val="tx2"/>
                </a:solidFill>
                <a:latin typeface="Impact" panose="020B0806030902050204" pitchFamily="34" charset="0"/>
              </a:rPr>
              <a:t>SF</a:t>
            </a:r>
            <a:endParaRPr lang="es-SV" sz="2000" dirty="0">
              <a:solidFill>
                <a:schemeClr val="tx2"/>
              </a:solidFill>
              <a:latin typeface="Impact" panose="020B0806030902050204" pitchFamily="34" charset="0"/>
            </a:endParaRPr>
          </a:p>
        </p:txBody>
      </p:sp>
      <p:pic>
        <p:nvPicPr>
          <p:cNvPr id="19" name="18 Imagen"/>
          <p:cNvPicPr>
            <a:picLocks noChangeAspect="1"/>
          </p:cNvPicPr>
          <p:nvPr/>
        </p:nvPicPr>
        <p:blipFill rotWithShape="1">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b="15996"/>
          <a:stretch/>
        </p:blipFill>
        <p:spPr>
          <a:xfrm>
            <a:off x="3182480" y="1417340"/>
            <a:ext cx="1285661" cy="1080000"/>
          </a:xfrm>
          <a:prstGeom prst="rect">
            <a:avLst/>
          </a:prstGeom>
        </p:spPr>
      </p:pic>
      <p:pic>
        <p:nvPicPr>
          <p:cNvPr id="20" name="19 Imagen"/>
          <p:cNvPicPr>
            <a:picLocks noChangeAspect="1"/>
          </p:cNvPicPr>
          <p:nvPr/>
        </p:nvPicPr>
        <p:blipFill rotWithShape="1">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b="14534"/>
          <a:stretch/>
        </p:blipFill>
        <p:spPr>
          <a:xfrm>
            <a:off x="6120846" y="1417340"/>
            <a:ext cx="1263667" cy="1080000"/>
          </a:xfrm>
          <a:prstGeom prst="rect">
            <a:avLst/>
          </a:prstGeom>
        </p:spPr>
      </p:pic>
    </p:spTree>
    <p:extLst>
      <p:ext uri="{BB962C8B-B14F-4D97-AF65-F5344CB8AC3E}">
        <p14:creationId xmlns:p14="http://schemas.microsoft.com/office/powerpoint/2010/main" val="277814605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2"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1+#ppt_w/2"/>
                                          </p:val>
                                        </p:tav>
                                        <p:tav tm="100000">
                                          <p:val>
                                            <p:strVal val="#ppt_x"/>
                                          </p:val>
                                        </p:tav>
                                      </p:tavLst>
                                    </p:anim>
                                    <p:anim calcmode="lin" valueType="num">
                                      <p:cBhvr additive="base">
                                        <p:cTn id="29" dur="500" fill="hold"/>
                                        <p:tgtEl>
                                          <p:spTgt spid="6"/>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1+#ppt_w/2"/>
                                          </p:val>
                                        </p:tav>
                                        <p:tav tm="100000">
                                          <p:val>
                                            <p:strVal val="#ppt_x"/>
                                          </p:val>
                                        </p:tav>
                                      </p:tavLst>
                                    </p:anim>
                                    <p:anim calcmode="lin" valueType="num">
                                      <p:cBhvr additive="base">
                                        <p:cTn id="33" dur="500" fill="hold"/>
                                        <p:tgtEl>
                                          <p:spTgt spid="7"/>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1+#ppt_w/2"/>
                                          </p:val>
                                        </p:tav>
                                        <p:tav tm="100000">
                                          <p:val>
                                            <p:strVal val="#ppt_x"/>
                                          </p:val>
                                        </p:tav>
                                      </p:tavLst>
                                    </p:anim>
                                    <p:anim calcmode="lin" valueType="num">
                                      <p:cBhvr additive="base">
                                        <p:cTn id="37" dur="500" fill="hold"/>
                                        <p:tgtEl>
                                          <p:spTgt spid="8"/>
                                        </p:tgtEl>
                                        <p:attrNameLst>
                                          <p:attrName>ppt_y</p:attrName>
                                        </p:attrNameLst>
                                      </p:cBhvr>
                                      <p:tavLst>
                                        <p:tav tm="0">
                                          <p:val>
                                            <p:strVal val="#ppt_y"/>
                                          </p:val>
                                        </p:tav>
                                        <p:tav tm="100000">
                                          <p:val>
                                            <p:strVal val="#ppt_y"/>
                                          </p:val>
                                        </p:tav>
                                      </p:tavLst>
                                    </p:anim>
                                  </p:childTnLst>
                                </p:cTn>
                              </p:par>
                            </p:childTnLst>
                          </p:cTn>
                        </p:par>
                        <p:par>
                          <p:cTn id="38" fill="hold">
                            <p:stCondLst>
                              <p:cond delay="1000"/>
                            </p:stCondLst>
                            <p:childTnLst>
                              <p:par>
                                <p:cTn id="39" presetID="2" presetClass="entr" presetSubtype="4"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fill="hold"/>
                                        <p:tgtEl>
                                          <p:spTgt spid="12"/>
                                        </p:tgtEl>
                                        <p:attrNameLst>
                                          <p:attrName>ppt_x</p:attrName>
                                        </p:attrNameLst>
                                      </p:cBhvr>
                                      <p:tavLst>
                                        <p:tav tm="0">
                                          <p:val>
                                            <p:strVal val="#ppt_x"/>
                                          </p:val>
                                        </p:tav>
                                        <p:tav tm="100000">
                                          <p:val>
                                            <p:strVal val="#ppt_x"/>
                                          </p:val>
                                        </p:tav>
                                      </p:tavLst>
                                    </p:anim>
                                    <p:anim calcmode="lin" valueType="num">
                                      <p:cBhvr additive="base">
                                        <p:cTn id="54" dur="500" fill="hold"/>
                                        <p:tgtEl>
                                          <p:spTgt spid="12"/>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ppt_x"/>
                                          </p:val>
                                        </p:tav>
                                        <p:tav tm="100000">
                                          <p:val>
                                            <p:strVal val="#ppt_x"/>
                                          </p:val>
                                        </p:tav>
                                      </p:tavLst>
                                    </p:anim>
                                    <p:anim calcmode="lin" valueType="num">
                                      <p:cBhvr additive="base">
                                        <p:cTn id="58" dur="500" fill="hold"/>
                                        <p:tgtEl>
                                          <p:spTgt spid="13"/>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additive="base">
                                        <p:cTn id="65" dur="500" fill="hold"/>
                                        <p:tgtEl>
                                          <p:spTgt spid="15"/>
                                        </p:tgtEl>
                                        <p:attrNameLst>
                                          <p:attrName>ppt_x</p:attrName>
                                        </p:attrNameLst>
                                      </p:cBhvr>
                                      <p:tavLst>
                                        <p:tav tm="0">
                                          <p:val>
                                            <p:strVal val="#ppt_x"/>
                                          </p:val>
                                        </p:tav>
                                        <p:tav tm="100000">
                                          <p:val>
                                            <p:strVal val="#ppt_x"/>
                                          </p:val>
                                        </p:tav>
                                      </p:tavLst>
                                    </p:anim>
                                    <p:anim calcmode="lin" valueType="num">
                                      <p:cBhvr additive="base">
                                        <p:cTn id="66" dur="500" fill="hold"/>
                                        <p:tgtEl>
                                          <p:spTgt spid="15"/>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additive="base">
                                        <p:cTn id="69" dur="500" fill="hold"/>
                                        <p:tgtEl>
                                          <p:spTgt spid="16"/>
                                        </p:tgtEl>
                                        <p:attrNameLst>
                                          <p:attrName>ppt_x</p:attrName>
                                        </p:attrNameLst>
                                      </p:cBhvr>
                                      <p:tavLst>
                                        <p:tav tm="0">
                                          <p:val>
                                            <p:strVal val="#ppt_x"/>
                                          </p:val>
                                        </p:tav>
                                        <p:tav tm="100000">
                                          <p:val>
                                            <p:strVal val="#ppt_x"/>
                                          </p:val>
                                        </p:tav>
                                      </p:tavLst>
                                    </p:anim>
                                    <p:anim calcmode="lin" valueType="num">
                                      <p:cBhvr additive="base">
                                        <p:cTn id="70" dur="500" fill="hold"/>
                                        <p:tgtEl>
                                          <p:spTgt spid="16"/>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additive="base">
                                        <p:cTn id="73" dur="500" fill="hold"/>
                                        <p:tgtEl>
                                          <p:spTgt spid="17"/>
                                        </p:tgtEl>
                                        <p:attrNameLst>
                                          <p:attrName>ppt_x</p:attrName>
                                        </p:attrNameLst>
                                      </p:cBhvr>
                                      <p:tavLst>
                                        <p:tav tm="0">
                                          <p:val>
                                            <p:strVal val="#ppt_x"/>
                                          </p:val>
                                        </p:tav>
                                        <p:tav tm="100000">
                                          <p:val>
                                            <p:strVal val="#ppt_x"/>
                                          </p:val>
                                        </p:tav>
                                      </p:tavLst>
                                    </p:anim>
                                    <p:anim calcmode="lin" valueType="num">
                                      <p:cBhvr additive="base">
                                        <p:cTn id="74" dur="500" fill="hold"/>
                                        <p:tgtEl>
                                          <p:spTgt spid="17"/>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additive="base">
                                        <p:cTn id="77" dur="500" fill="hold"/>
                                        <p:tgtEl>
                                          <p:spTgt spid="18"/>
                                        </p:tgtEl>
                                        <p:attrNameLst>
                                          <p:attrName>ppt_x</p:attrName>
                                        </p:attrNameLst>
                                      </p:cBhvr>
                                      <p:tavLst>
                                        <p:tav tm="0">
                                          <p:val>
                                            <p:strVal val="#ppt_x"/>
                                          </p:val>
                                        </p:tav>
                                        <p:tav tm="100000">
                                          <p:val>
                                            <p:strVal val="#ppt_x"/>
                                          </p:val>
                                        </p:tav>
                                      </p:tavLst>
                                    </p:anim>
                                    <p:anim calcmode="lin" valueType="num">
                                      <p:cBhvr additive="base">
                                        <p:cTn id="7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p:bldP spid="8" grpId="0"/>
      <p:bldP spid="9" grpId="0"/>
      <p:bldP spid="10" grpId="0"/>
      <p:bldP spid="11" grpId="0"/>
      <p:bldP spid="12" grpId="0"/>
      <p:bldP spid="13" grpId="0"/>
      <p:bldP spid="14" grpId="0"/>
      <p:bldP spid="15" grpId="0"/>
      <p:bldP spid="16" grpId="0"/>
      <p:bldP spid="17"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4427984" y="3505572"/>
            <a:ext cx="4320480" cy="1440160"/>
          </a:xfrm>
          <a:prstGeom prst="rect">
            <a:avLst/>
          </a:prstGeom>
        </p:spPr>
        <p:txBody>
          <a:bodyPr/>
          <a:lstStyle>
            <a:lvl1pPr algn="l" defTabSz="914400" rtl="0" eaLnBrk="1" latinLnBrk="0" hangingPunct="1">
              <a:spcBef>
                <a:spcPct val="0"/>
              </a:spcBef>
              <a:buNone/>
              <a:defRPr sz="2800" b="0" kern="1200">
                <a:solidFill>
                  <a:schemeClr val="tx2"/>
                </a:solidFill>
                <a:latin typeface="Impact" panose="020B0806030902050204" pitchFamily="34" charset="0"/>
                <a:ea typeface="+mj-ea"/>
                <a:cs typeface="Arial" pitchFamily="34" charset="0"/>
              </a:defRPr>
            </a:lvl1pPr>
          </a:lstStyle>
          <a:p>
            <a:pPr algn="r"/>
            <a:r>
              <a:rPr lang="es-SV" sz="3200" dirty="0" smtClean="0">
                <a:solidFill>
                  <a:schemeClr val="tx1"/>
                </a:solidFill>
              </a:rPr>
              <a:t>Gestión bancaria: </a:t>
            </a:r>
          </a:p>
          <a:p>
            <a:pPr algn="r"/>
            <a:r>
              <a:rPr lang="es-SV" sz="3200" dirty="0" smtClean="0"/>
              <a:t>Cartera de depósitos</a:t>
            </a:r>
            <a:endParaRPr lang="es-SV" sz="3200" dirty="0"/>
          </a:p>
        </p:txBody>
      </p:sp>
      <p:sp>
        <p:nvSpPr>
          <p:cNvPr id="3" name="2 Marcador de texto"/>
          <p:cNvSpPr txBox="1">
            <a:spLocks/>
          </p:cNvSpPr>
          <p:nvPr/>
        </p:nvSpPr>
        <p:spPr>
          <a:xfrm>
            <a:off x="5580113" y="4730031"/>
            <a:ext cx="3168351" cy="863773"/>
          </a:xfrm>
          <a:prstGeom prst="rect">
            <a:avLst/>
          </a:prstGeom>
        </p:spPr>
        <p:txBody>
          <a:bodyPr/>
          <a:lstStyle>
            <a:lvl1pPr marL="342900" indent="-342900" algn="l" defTabSz="914400" rtl="0" eaLnBrk="1" latinLnBrk="0" hangingPunct="1">
              <a:spcBef>
                <a:spcPct val="20000"/>
              </a:spcBef>
              <a:buFont typeface="Arial" pitchFamily="34" charset="0"/>
              <a:buChar char="•"/>
              <a:defRPr sz="3200" b="0" kern="1200">
                <a:solidFill>
                  <a:schemeClr val="tx2"/>
                </a:solidFill>
                <a:latin typeface="Impact" panose="020B0806030902050204"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b="0" kern="1200">
                <a:solidFill>
                  <a:schemeClr val="tx2"/>
                </a:solidFill>
                <a:latin typeface="Impact" panose="020B0806030902050204"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b="0" kern="1200">
                <a:solidFill>
                  <a:schemeClr val="tx2"/>
                </a:solidFill>
                <a:latin typeface="Impact" panose="020B0806030902050204"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b="0" kern="1200">
                <a:solidFill>
                  <a:schemeClr val="tx2"/>
                </a:solidFill>
                <a:latin typeface="Impact" panose="020B0806030902050204"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b="0" kern="1200">
                <a:solidFill>
                  <a:schemeClr val="tx2"/>
                </a:solidFill>
                <a:latin typeface="Impact" panose="020B080603090205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s-SV" sz="1800" dirty="0" smtClean="0"/>
              <a:t>Del 1 de junio de 2014 </a:t>
            </a:r>
          </a:p>
          <a:p>
            <a:pPr marL="0" indent="0" algn="r">
              <a:buNone/>
            </a:pPr>
            <a:r>
              <a:rPr lang="es-SV" sz="1800" dirty="0" smtClean="0"/>
              <a:t>al 31 de mayo de 2017</a:t>
            </a:r>
            <a:endParaRPr lang="es-SV" sz="1800" dirty="0"/>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7832" y="193204"/>
            <a:ext cx="1046496" cy="835968"/>
          </a:xfrm>
          <a:prstGeom prst="rect">
            <a:avLst/>
          </a:prstGeom>
        </p:spPr>
      </p:pic>
    </p:spTree>
    <p:extLst>
      <p:ext uri="{BB962C8B-B14F-4D97-AF65-F5344CB8AC3E}">
        <p14:creationId xmlns:p14="http://schemas.microsoft.com/office/powerpoint/2010/main" val="13827956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6"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25 Rectángulo"/>
          <p:cNvSpPr/>
          <p:nvPr/>
        </p:nvSpPr>
        <p:spPr>
          <a:xfrm>
            <a:off x="3491880" y="1201317"/>
            <a:ext cx="1501752"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25" name="24 Rectángulo"/>
          <p:cNvSpPr/>
          <p:nvPr/>
        </p:nvSpPr>
        <p:spPr>
          <a:xfrm>
            <a:off x="5367560" y="1201317"/>
            <a:ext cx="1501752"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4" name="3 Título"/>
          <p:cNvSpPr>
            <a:spLocks noGrp="1"/>
          </p:cNvSpPr>
          <p:nvPr>
            <p:ph type="title"/>
          </p:nvPr>
        </p:nvSpPr>
        <p:spPr>
          <a:xfrm>
            <a:off x="3563888" y="193204"/>
            <a:ext cx="5328592" cy="1440160"/>
          </a:xfrm>
        </p:spPr>
        <p:txBody>
          <a:bodyPr/>
          <a:lstStyle/>
          <a:p>
            <a:pPr algn="r"/>
            <a:r>
              <a:rPr lang="es-SV" b="0" dirty="0" smtClean="0"/>
              <a:t>Depósitos</a:t>
            </a:r>
            <a:br>
              <a:rPr lang="es-SV" b="0" dirty="0" smtClean="0"/>
            </a:br>
            <a:r>
              <a:rPr lang="es-SV" sz="2000" dirty="0" smtClean="0">
                <a:solidFill>
                  <a:schemeClr val="tx2"/>
                </a:solidFill>
              </a:rPr>
              <a:t>Al 31 de mayo de 2017</a:t>
            </a:r>
            <a:endParaRPr lang="es-SV" b="0" dirty="0">
              <a:solidFill>
                <a:schemeClr val="tx2"/>
              </a:solidFill>
            </a:endParaRPr>
          </a:p>
        </p:txBody>
      </p:sp>
      <p:pic>
        <p:nvPicPr>
          <p:cNvPr id="13" name="12 Imagen"/>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b="12202"/>
          <a:stretch/>
        </p:blipFill>
        <p:spPr>
          <a:xfrm>
            <a:off x="5508104" y="1561476"/>
            <a:ext cx="1230104" cy="1080000"/>
          </a:xfrm>
          <a:prstGeom prst="rect">
            <a:avLst/>
          </a:prstGeom>
        </p:spPr>
      </p:pic>
      <p:pic>
        <p:nvPicPr>
          <p:cNvPr id="2050" name="Picture 2" descr="D:\Documentos\Descargas\man-saving-money.png"/>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02756" y="1561476"/>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4" name="23 Rectángulo"/>
          <p:cNvSpPr/>
          <p:nvPr/>
        </p:nvSpPr>
        <p:spPr>
          <a:xfrm>
            <a:off x="7243240" y="1201317"/>
            <a:ext cx="1501752"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pic>
        <p:nvPicPr>
          <p:cNvPr id="29" name="28 Imagen"/>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l="5901" t="3359" r="6974" b="18203"/>
          <a:stretch/>
        </p:blipFill>
        <p:spPr>
          <a:xfrm>
            <a:off x="7401573" y="1561476"/>
            <a:ext cx="1199599" cy="1080000"/>
          </a:xfrm>
          <a:prstGeom prst="rect">
            <a:avLst/>
          </a:prstGeom>
        </p:spPr>
      </p:pic>
      <p:sp>
        <p:nvSpPr>
          <p:cNvPr id="31" name="30 CuadroTexto"/>
          <p:cNvSpPr txBox="1"/>
          <p:nvPr/>
        </p:nvSpPr>
        <p:spPr>
          <a:xfrm>
            <a:off x="3414664" y="3550285"/>
            <a:ext cx="1656184" cy="1846659"/>
          </a:xfrm>
          <a:prstGeom prst="rect">
            <a:avLst/>
          </a:prstGeom>
          <a:noFill/>
        </p:spPr>
        <p:txBody>
          <a:bodyPr wrap="square" rtlCol="0">
            <a:spAutoFit/>
          </a:bodyPr>
          <a:lstStyle/>
          <a:p>
            <a:pPr algn="ctr"/>
            <a:r>
              <a:rPr lang="es-SV" sz="2400" dirty="0" smtClean="0">
                <a:latin typeface="Impact" panose="020B0806030902050204" pitchFamily="34" charset="0"/>
              </a:rPr>
              <a:t>Cuentas</a:t>
            </a:r>
          </a:p>
          <a:p>
            <a:pPr algn="ctr"/>
            <a:endParaRPr lang="es-SV" sz="2400" dirty="0">
              <a:latin typeface="Impact" panose="020B0806030902050204" pitchFamily="34" charset="0"/>
            </a:endParaRPr>
          </a:p>
          <a:p>
            <a:pPr algn="ctr"/>
            <a:r>
              <a:rPr lang="es-SV" sz="2400" dirty="0" smtClean="0">
                <a:latin typeface="Impact" panose="020B0806030902050204" pitchFamily="34" charset="0"/>
              </a:rPr>
              <a:t>98.1%</a:t>
            </a:r>
          </a:p>
          <a:p>
            <a:pPr algn="ctr"/>
            <a:r>
              <a:rPr lang="es-SV" sz="1400" dirty="0" smtClean="0">
                <a:solidFill>
                  <a:schemeClr val="tx2"/>
                </a:solidFill>
                <a:latin typeface="Impact" panose="020B0806030902050204" pitchFamily="34" charset="0"/>
              </a:rPr>
              <a:t>De los ahorrantes son por montos menores a $5,000</a:t>
            </a:r>
            <a:endParaRPr lang="es-SV" sz="2400" dirty="0">
              <a:solidFill>
                <a:schemeClr val="tx2"/>
              </a:solidFill>
              <a:latin typeface="Impact" panose="020B0806030902050204" pitchFamily="34" charset="0"/>
            </a:endParaRPr>
          </a:p>
        </p:txBody>
      </p:sp>
      <p:sp>
        <p:nvSpPr>
          <p:cNvPr id="32" name="31 CuadroTexto"/>
          <p:cNvSpPr txBox="1"/>
          <p:nvPr/>
        </p:nvSpPr>
        <p:spPr>
          <a:xfrm>
            <a:off x="5305861" y="3551067"/>
            <a:ext cx="1656184" cy="461665"/>
          </a:xfrm>
          <a:prstGeom prst="rect">
            <a:avLst/>
          </a:prstGeom>
          <a:noFill/>
        </p:spPr>
        <p:txBody>
          <a:bodyPr wrap="square" rtlCol="0">
            <a:spAutoFit/>
          </a:bodyPr>
          <a:lstStyle/>
          <a:p>
            <a:pPr algn="ctr"/>
            <a:r>
              <a:rPr lang="es-SV" sz="2400" dirty="0" smtClean="0">
                <a:latin typeface="Impact" panose="020B0806030902050204" pitchFamily="34" charset="0"/>
              </a:rPr>
              <a:t>Millones</a:t>
            </a:r>
            <a:endParaRPr lang="es-SV" sz="2400" dirty="0">
              <a:latin typeface="Impact" panose="020B0806030902050204" pitchFamily="34" charset="0"/>
            </a:endParaRPr>
          </a:p>
        </p:txBody>
      </p:sp>
      <p:sp>
        <p:nvSpPr>
          <p:cNvPr id="34" name="33 CuadroTexto"/>
          <p:cNvSpPr txBox="1"/>
          <p:nvPr/>
        </p:nvSpPr>
        <p:spPr>
          <a:xfrm>
            <a:off x="7174189" y="3550285"/>
            <a:ext cx="1656184" cy="615553"/>
          </a:xfrm>
          <a:prstGeom prst="rect">
            <a:avLst/>
          </a:prstGeom>
          <a:noFill/>
        </p:spPr>
        <p:txBody>
          <a:bodyPr wrap="square" rtlCol="0">
            <a:spAutoFit/>
          </a:bodyPr>
          <a:lstStyle/>
          <a:p>
            <a:pPr algn="ctr"/>
            <a:r>
              <a:rPr lang="es-SV" dirty="0" smtClean="0">
                <a:latin typeface="Impact" panose="020B0806030902050204" pitchFamily="34" charset="0"/>
              </a:rPr>
              <a:t>Crecimiento </a:t>
            </a:r>
            <a:r>
              <a:rPr lang="es-SV" sz="1600" dirty="0" smtClean="0">
                <a:latin typeface="Impact" panose="020B0806030902050204" pitchFamily="34" charset="0"/>
              </a:rPr>
              <a:t>últimos 3 años</a:t>
            </a:r>
            <a:endParaRPr lang="es-SV" sz="1600" dirty="0">
              <a:latin typeface="Impact" panose="020B0806030902050204" pitchFamily="34" charset="0"/>
            </a:endParaRPr>
          </a:p>
        </p:txBody>
      </p:sp>
      <p:sp>
        <p:nvSpPr>
          <p:cNvPr id="35" name="34 Rectángulo"/>
          <p:cNvSpPr/>
          <p:nvPr/>
        </p:nvSpPr>
        <p:spPr>
          <a:xfrm>
            <a:off x="3275856" y="2971901"/>
            <a:ext cx="5868144" cy="461663"/>
          </a:xfrm>
          <a:prstGeom prst="rect">
            <a:avLst/>
          </a:prstGeom>
          <a:solidFill>
            <a:srgbClr val="318BFF">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37" name="36 CuadroTexto"/>
          <p:cNvSpPr txBox="1"/>
          <p:nvPr/>
        </p:nvSpPr>
        <p:spPr>
          <a:xfrm>
            <a:off x="5220072" y="2920797"/>
            <a:ext cx="1846345" cy="584775"/>
          </a:xfrm>
          <a:prstGeom prst="rect">
            <a:avLst/>
          </a:prstGeom>
          <a:noFill/>
        </p:spPr>
        <p:txBody>
          <a:bodyPr wrap="square" rtlCol="0">
            <a:spAutoFit/>
          </a:bodyPr>
          <a:lstStyle/>
          <a:p>
            <a:pPr algn="ctr"/>
            <a:r>
              <a:rPr lang="es-SV" sz="3200" dirty="0" smtClean="0">
                <a:solidFill>
                  <a:srgbClr val="000000"/>
                </a:solidFill>
                <a:latin typeface="Impact" panose="020B0806030902050204" pitchFamily="34" charset="0"/>
              </a:rPr>
              <a:t>$255.9</a:t>
            </a:r>
            <a:endParaRPr lang="es-SV" sz="3200" dirty="0">
              <a:solidFill>
                <a:srgbClr val="000000"/>
              </a:solidFill>
              <a:latin typeface="Impact" panose="020B0806030902050204" pitchFamily="34" charset="0"/>
            </a:endParaRPr>
          </a:p>
        </p:txBody>
      </p:sp>
      <p:sp>
        <p:nvSpPr>
          <p:cNvPr id="39" name="38 CuadroTexto"/>
          <p:cNvSpPr txBox="1"/>
          <p:nvPr/>
        </p:nvSpPr>
        <p:spPr>
          <a:xfrm>
            <a:off x="7164288" y="2920797"/>
            <a:ext cx="1656184" cy="584775"/>
          </a:xfrm>
          <a:prstGeom prst="rect">
            <a:avLst/>
          </a:prstGeom>
          <a:noFill/>
        </p:spPr>
        <p:txBody>
          <a:bodyPr wrap="square" rtlCol="0">
            <a:spAutoFit/>
          </a:bodyPr>
          <a:lstStyle/>
          <a:p>
            <a:pPr algn="ctr"/>
            <a:r>
              <a:rPr lang="es-SV" sz="3200" dirty="0" smtClean="0">
                <a:solidFill>
                  <a:srgbClr val="000000"/>
                </a:solidFill>
                <a:latin typeface="Impact" panose="020B0806030902050204" pitchFamily="34" charset="0"/>
              </a:rPr>
              <a:t>22.2%</a:t>
            </a:r>
          </a:p>
        </p:txBody>
      </p:sp>
      <p:sp>
        <p:nvSpPr>
          <p:cNvPr id="20" name="19 CuadroTexto"/>
          <p:cNvSpPr txBox="1"/>
          <p:nvPr/>
        </p:nvSpPr>
        <p:spPr>
          <a:xfrm>
            <a:off x="3319583" y="2920797"/>
            <a:ext cx="1846345" cy="584775"/>
          </a:xfrm>
          <a:prstGeom prst="rect">
            <a:avLst/>
          </a:prstGeom>
          <a:noFill/>
        </p:spPr>
        <p:txBody>
          <a:bodyPr wrap="square" rtlCol="0">
            <a:spAutoFit/>
          </a:bodyPr>
          <a:lstStyle/>
          <a:p>
            <a:pPr algn="ctr"/>
            <a:r>
              <a:rPr lang="es-SV" sz="3200" dirty="0" smtClean="0">
                <a:solidFill>
                  <a:srgbClr val="000000"/>
                </a:solidFill>
                <a:latin typeface="Impact" panose="020B0806030902050204" pitchFamily="34" charset="0"/>
              </a:rPr>
              <a:t>164,846</a:t>
            </a:r>
            <a:endParaRPr lang="es-SV" sz="3200" dirty="0">
              <a:solidFill>
                <a:srgbClr val="000000"/>
              </a:solidFill>
              <a:latin typeface="Impact" panose="020B0806030902050204" pitchFamily="34" charset="0"/>
            </a:endParaRPr>
          </a:p>
        </p:txBody>
      </p:sp>
      <p:sp>
        <p:nvSpPr>
          <p:cNvPr id="21" name="20 CuadroTexto"/>
          <p:cNvSpPr txBox="1"/>
          <p:nvPr/>
        </p:nvSpPr>
        <p:spPr>
          <a:xfrm>
            <a:off x="7164288" y="4081636"/>
            <a:ext cx="1656184" cy="1200329"/>
          </a:xfrm>
          <a:prstGeom prst="rect">
            <a:avLst/>
          </a:prstGeom>
          <a:noFill/>
        </p:spPr>
        <p:txBody>
          <a:bodyPr wrap="square" rtlCol="0">
            <a:spAutoFit/>
          </a:bodyPr>
          <a:lstStyle/>
          <a:p>
            <a:pPr algn="ctr"/>
            <a:endParaRPr lang="es-SV" sz="1600" dirty="0" smtClean="0">
              <a:latin typeface="Impact" panose="020B0806030902050204" pitchFamily="34" charset="0"/>
            </a:endParaRPr>
          </a:p>
          <a:p>
            <a:pPr algn="ctr"/>
            <a:r>
              <a:rPr lang="es-SV" sz="2400" dirty="0" smtClean="0">
                <a:solidFill>
                  <a:srgbClr val="000000"/>
                </a:solidFill>
                <a:latin typeface="Impact" panose="020B0806030902050204" pitchFamily="34" charset="0"/>
              </a:rPr>
              <a:t>7.4%</a:t>
            </a:r>
            <a:endParaRPr lang="es-SV" sz="2400" dirty="0">
              <a:solidFill>
                <a:srgbClr val="000000"/>
              </a:solidFill>
              <a:latin typeface="Impact" panose="020B0806030902050204" pitchFamily="34" charset="0"/>
            </a:endParaRPr>
          </a:p>
          <a:p>
            <a:pPr algn="ctr"/>
            <a:r>
              <a:rPr lang="es-SV" sz="1600" dirty="0" smtClean="0">
                <a:latin typeface="Impact" panose="020B0806030902050204" pitchFamily="34" charset="0"/>
              </a:rPr>
              <a:t>Crecimiento  promedio anual</a:t>
            </a:r>
          </a:p>
        </p:txBody>
      </p:sp>
    </p:spTree>
    <p:extLst>
      <p:ext uri="{BB962C8B-B14F-4D97-AF65-F5344CB8AC3E}">
        <p14:creationId xmlns:p14="http://schemas.microsoft.com/office/powerpoint/2010/main" val="9664407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52"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Scale>
                                      <p:cBhvr>
                                        <p:cTn id="11" dur="1000" decel="50000" fill="hold">
                                          <p:stCondLst>
                                            <p:cond delay="0"/>
                                          </p:stCondLst>
                                        </p:cTn>
                                        <p:tgtEl>
                                          <p:spTgt spid="2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26"/>
                                        </p:tgtEl>
                                        <p:attrNameLst>
                                          <p:attrName>ppt_x</p:attrName>
                                          <p:attrName>ppt_y</p:attrName>
                                        </p:attrNameLst>
                                      </p:cBhvr>
                                    </p:animMotion>
                                    <p:animEffect transition="in" filter="fade">
                                      <p:cBhvr>
                                        <p:cTn id="13" dur="1000"/>
                                        <p:tgtEl>
                                          <p:spTgt spid="26"/>
                                        </p:tgtEl>
                                      </p:cBhvr>
                                    </p:animEffect>
                                  </p:childTnLst>
                                </p:cTn>
                              </p:par>
                              <p:par>
                                <p:cTn id="14" presetID="52"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Scale>
                                      <p:cBhvr>
                                        <p:cTn id="16" dur="1000" decel="50000" fill="hold">
                                          <p:stCondLst>
                                            <p:cond delay="0"/>
                                          </p:stCondLst>
                                        </p:cTn>
                                        <p:tgtEl>
                                          <p:spTgt spid="205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2050"/>
                                        </p:tgtEl>
                                        <p:attrNameLst>
                                          <p:attrName>ppt_x</p:attrName>
                                          <p:attrName>ppt_y</p:attrName>
                                        </p:attrNameLst>
                                      </p:cBhvr>
                                    </p:animMotion>
                                    <p:animEffect transition="in" filter="fade">
                                      <p:cBhvr>
                                        <p:cTn id="18" dur="1000"/>
                                        <p:tgtEl>
                                          <p:spTgt spid="2050"/>
                                        </p:tgtEl>
                                      </p:cBhvr>
                                    </p:animEffect>
                                  </p:childTnLst>
                                </p:cTn>
                              </p:par>
                              <p:par>
                                <p:cTn id="19" presetID="52"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Scale>
                                      <p:cBhvr>
                                        <p:cTn id="21" dur="1000" decel="50000" fill="hold">
                                          <p:stCondLst>
                                            <p:cond delay="0"/>
                                          </p:stCondLst>
                                        </p:cTn>
                                        <p:tgtEl>
                                          <p:spTgt spid="2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25"/>
                                        </p:tgtEl>
                                        <p:attrNameLst>
                                          <p:attrName>ppt_x</p:attrName>
                                          <p:attrName>ppt_y</p:attrName>
                                        </p:attrNameLst>
                                      </p:cBhvr>
                                    </p:animMotion>
                                    <p:animEffect transition="in" filter="fade">
                                      <p:cBhvr>
                                        <p:cTn id="23" dur="1000"/>
                                        <p:tgtEl>
                                          <p:spTgt spid="25"/>
                                        </p:tgtEl>
                                      </p:cBhvr>
                                    </p:animEffect>
                                  </p:childTnLst>
                                </p:cTn>
                              </p:par>
                              <p:par>
                                <p:cTn id="24" presetID="52"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Scale>
                                      <p:cBhvr>
                                        <p:cTn id="26"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13"/>
                                        </p:tgtEl>
                                        <p:attrNameLst>
                                          <p:attrName>ppt_x</p:attrName>
                                          <p:attrName>ppt_y</p:attrName>
                                        </p:attrNameLst>
                                      </p:cBhvr>
                                    </p:animMotion>
                                    <p:animEffect transition="in" filter="fade">
                                      <p:cBhvr>
                                        <p:cTn id="28" dur="1000"/>
                                        <p:tgtEl>
                                          <p:spTgt spid="13"/>
                                        </p:tgtEl>
                                      </p:cBhvr>
                                    </p:animEffect>
                                  </p:childTnLst>
                                </p:cTn>
                              </p:par>
                              <p:par>
                                <p:cTn id="29" presetID="52"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Scale>
                                      <p:cBhvr>
                                        <p:cTn id="31" dur="1000" decel="50000" fill="hold">
                                          <p:stCondLst>
                                            <p:cond delay="0"/>
                                          </p:stCondLst>
                                        </p:cTn>
                                        <p:tgtEl>
                                          <p:spTgt spid="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24"/>
                                        </p:tgtEl>
                                        <p:attrNameLst>
                                          <p:attrName>ppt_x</p:attrName>
                                          <p:attrName>ppt_y</p:attrName>
                                        </p:attrNameLst>
                                      </p:cBhvr>
                                    </p:animMotion>
                                    <p:animEffect transition="in" filter="fade">
                                      <p:cBhvr>
                                        <p:cTn id="33" dur="1000"/>
                                        <p:tgtEl>
                                          <p:spTgt spid="24"/>
                                        </p:tgtEl>
                                      </p:cBhvr>
                                    </p:animEffect>
                                  </p:childTnLst>
                                </p:cTn>
                              </p:par>
                              <p:par>
                                <p:cTn id="34" presetID="52" presetClass="entr" presetSubtype="0"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Scale>
                                      <p:cBhvr>
                                        <p:cTn id="36" dur="1000" decel="50000" fill="hold">
                                          <p:stCondLst>
                                            <p:cond delay="0"/>
                                          </p:stCondLst>
                                        </p:cTn>
                                        <p:tgtEl>
                                          <p:spTgt spid="2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29"/>
                                        </p:tgtEl>
                                        <p:attrNameLst>
                                          <p:attrName>ppt_x</p:attrName>
                                          <p:attrName>ppt_y</p:attrName>
                                        </p:attrNameLst>
                                      </p:cBhvr>
                                    </p:animMotion>
                                    <p:animEffect transition="in" filter="fade">
                                      <p:cBhvr>
                                        <p:cTn id="38" dur="1000"/>
                                        <p:tgtEl>
                                          <p:spTgt spid="29"/>
                                        </p:tgtEl>
                                      </p:cBhvr>
                                    </p:animEffect>
                                  </p:childTnLst>
                                </p:cTn>
                              </p:par>
                            </p:childTnLst>
                          </p:cTn>
                        </p:par>
                        <p:par>
                          <p:cTn id="39" fill="hold">
                            <p:stCondLst>
                              <p:cond delay="1000"/>
                            </p:stCondLst>
                            <p:childTnLst>
                              <p:par>
                                <p:cTn id="40" presetID="2" presetClass="entr" presetSubtype="2" fill="hold" grpId="0" nodeType="after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additive="base">
                                        <p:cTn id="42" dur="250" fill="hold"/>
                                        <p:tgtEl>
                                          <p:spTgt spid="35"/>
                                        </p:tgtEl>
                                        <p:attrNameLst>
                                          <p:attrName>ppt_x</p:attrName>
                                        </p:attrNameLst>
                                      </p:cBhvr>
                                      <p:tavLst>
                                        <p:tav tm="0">
                                          <p:val>
                                            <p:strVal val="1+#ppt_w/2"/>
                                          </p:val>
                                        </p:tav>
                                        <p:tav tm="100000">
                                          <p:val>
                                            <p:strVal val="#ppt_x"/>
                                          </p:val>
                                        </p:tav>
                                      </p:tavLst>
                                    </p:anim>
                                    <p:anim calcmode="lin" valueType="num">
                                      <p:cBhvr additive="base">
                                        <p:cTn id="43" dur="250" fill="hold"/>
                                        <p:tgtEl>
                                          <p:spTgt spid="35"/>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additive="base">
                                        <p:cTn id="46" dur="250" fill="hold"/>
                                        <p:tgtEl>
                                          <p:spTgt spid="20"/>
                                        </p:tgtEl>
                                        <p:attrNameLst>
                                          <p:attrName>ppt_x</p:attrName>
                                        </p:attrNameLst>
                                      </p:cBhvr>
                                      <p:tavLst>
                                        <p:tav tm="0">
                                          <p:val>
                                            <p:strVal val="1+#ppt_w/2"/>
                                          </p:val>
                                        </p:tav>
                                        <p:tav tm="100000">
                                          <p:val>
                                            <p:strVal val="#ppt_x"/>
                                          </p:val>
                                        </p:tav>
                                      </p:tavLst>
                                    </p:anim>
                                    <p:anim calcmode="lin" valueType="num">
                                      <p:cBhvr additive="base">
                                        <p:cTn id="47" dur="250" fill="hold"/>
                                        <p:tgtEl>
                                          <p:spTgt spid="20"/>
                                        </p:tgtEl>
                                        <p:attrNameLst>
                                          <p:attrName>ppt_y</p:attrName>
                                        </p:attrNameLst>
                                      </p:cBhvr>
                                      <p:tavLst>
                                        <p:tav tm="0">
                                          <p:val>
                                            <p:strVal val="#ppt_y"/>
                                          </p:val>
                                        </p:tav>
                                        <p:tav tm="100000">
                                          <p:val>
                                            <p:strVal val="#ppt_y"/>
                                          </p:val>
                                        </p:tav>
                                      </p:tavLst>
                                    </p:anim>
                                  </p:childTnLst>
                                </p:cTn>
                              </p:par>
                              <p:par>
                                <p:cTn id="48" presetID="2" presetClass="entr" presetSubtype="2" fill="hold" grpId="0" nodeType="withEffect">
                                  <p:stCondLst>
                                    <p:cond delay="0"/>
                                  </p:stCondLst>
                                  <p:childTnLst>
                                    <p:set>
                                      <p:cBhvr>
                                        <p:cTn id="49" dur="1" fill="hold">
                                          <p:stCondLst>
                                            <p:cond delay="0"/>
                                          </p:stCondLst>
                                        </p:cTn>
                                        <p:tgtEl>
                                          <p:spTgt spid="37"/>
                                        </p:tgtEl>
                                        <p:attrNameLst>
                                          <p:attrName>style.visibility</p:attrName>
                                        </p:attrNameLst>
                                      </p:cBhvr>
                                      <p:to>
                                        <p:strVal val="visible"/>
                                      </p:to>
                                    </p:set>
                                    <p:anim calcmode="lin" valueType="num">
                                      <p:cBhvr additive="base">
                                        <p:cTn id="50" dur="250" fill="hold"/>
                                        <p:tgtEl>
                                          <p:spTgt spid="37"/>
                                        </p:tgtEl>
                                        <p:attrNameLst>
                                          <p:attrName>ppt_x</p:attrName>
                                        </p:attrNameLst>
                                      </p:cBhvr>
                                      <p:tavLst>
                                        <p:tav tm="0">
                                          <p:val>
                                            <p:strVal val="1+#ppt_w/2"/>
                                          </p:val>
                                        </p:tav>
                                        <p:tav tm="100000">
                                          <p:val>
                                            <p:strVal val="#ppt_x"/>
                                          </p:val>
                                        </p:tav>
                                      </p:tavLst>
                                    </p:anim>
                                    <p:anim calcmode="lin" valueType="num">
                                      <p:cBhvr additive="base">
                                        <p:cTn id="51" dur="250" fill="hold"/>
                                        <p:tgtEl>
                                          <p:spTgt spid="37"/>
                                        </p:tgtEl>
                                        <p:attrNameLst>
                                          <p:attrName>ppt_y</p:attrName>
                                        </p:attrNameLst>
                                      </p:cBhvr>
                                      <p:tavLst>
                                        <p:tav tm="0">
                                          <p:val>
                                            <p:strVal val="#ppt_y"/>
                                          </p:val>
                                        </p:tav>
                                        <p:tav tm="100000">
                                          <p:val>
                                            <p:strVal val="#ppt_y"/>
                                          </p:val>
                                        </p:tav>
                                      </p:tavLst>
                                    </p:anim>
                                  </p:childTnLst>
                                </p:cTn>
                              </p:par>
                              <p:par>
                                <p:cTn id="52" presetID="2" presetClass="entr" presetSubtype="2" fill="hold" grpId="0" nodeType="withEffect">
                                  <p:stCondLst>
                                    <p:cond delay="0"/>
                                  </p:stCondLst>
                                  <p:childTnLst>
                                    <p:set>
                                      <p:cBhvr>
                                        <p:cTn id="53" dur="1" fill="hold">
                                          <p:stCondLst>
                                            <p:cond delay="0"/>
                                          </p:stCondLst>
                                        </p:cTn>
                                        <p:tgtEl>
                                          <p:spTgt spid="39"/>
                                        </p:tgtEl>
                                        <p:attrNameLst>
                                          <p:attrName>style.visibility</p:attrName>
                                        </p:attrNameLst>
                                      </p:cBhvr>
                                      <p:to>
                                        <p:strVal val="visible"/>
                                      </p:to>
                                    </p:set>
                                    <p:anim calcmode="lin" valueType="num">
                                      <p:cBhvr additive="base">
                                        <p:cTn id="54" dur="250" fill="hold"/>
                                        <p:tgtEl>
                                          <p:spTgt spid="39"/>
                                        </p:tgtEl>
                                        <p:attrNameLst>
                                          <p:attrName>ppt_x</p:attrName>
                                        </p:attrNameLst>
                                      </p:cBhvr>
                                      <p:tavLst>
                                        <p:tav tm="0">
                                          <p:val>
                                            <p:strVal val="1+#ppt_w/2"/>
                                          </p:val>
                                        </p:tav>
                                        <p:tav tm="100000">
                                          <p:val>
                                            <p:strVal val="#ppt_x"/>
                                          </p:val>
                                        </p:tav>
                                      </p:tavLst>
                                    </p:anim>
                                    <p:anim calcmode="lin" valueType="num">
                                      <p:cBhvr additive="base">
                                        <p:cTn id="55" dur="250" fill="hold"/>
                                        <p:tgtEl>
                                          <p:spTgt spid="39"/>
                                        </p:tgtEl>
                                        <p:attrNameLst>
                                          <p:attrName>ppt_y</p:attrName>
                                        </p:attrNameLst>
                                      </p:cBhvr>
                                      <p:tavLst>
                                        <p:tav tm="0">
                                          <p:val>
                                            <p:strVal val="#ppt_y"/>
                                          </p:val>
                                        </p:tav>
                                        <p:tav tm="100000">
                                          <p:val>
                                            <p:strVal val="#ppt_y"/>
                                          </p:val>
                                        </p:tav>
                                      </p:tavLst>
                                    </p:anim>
                                  </p:childTnLst>
                                </p:cTn>
                              </p:par>
                            </p:childTnLst>
                          </p:cTn>
                        </p:par>
                        <p:par>
                          <p:cTn id="56" fill="hold">
                            <p:stCondLst>
                              <p:cond delay="1250"/>
                            </p:stCondLst>
                            <p:childTnLst>
                              <p:par>
                                <p:cTn id="57" presetID="2" presetClass="entr" presetSubtype="4" fill="hold" grpId="0" nodeType="after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additive="base">
                                        <p:cTn id="59" dur="250" fill="hold"/>
                                        <p:tgtEl>
                                          <p:spTgt spid="31"/>
                                        </p:tgtEl>
                                        <p:attrNameLst>
                                          <p:attrName>ppt_x</p:attrName>
                                        </p:attrNameLst>
                                      </p:cBhvr>
                                      <p:tavLst>
                                        <p:tav tm="0">
                                          <p:val>
                                            <p:strVal val="#ppt_x"/>
                                          </p:val>
                                        </p:tav>
                                        <p:tav tm="100000">
                                          <p:val>
                                            <p:strVal val="#ppt_x"/>
                                          </p:val>
                                        </p:tav>
                                      </p:tavLst>
                                    </p:anim>
                                    <p:anim calcmode="lin" valueType="num">
                                      <p:cBhvr additive="base">
                                        <p:cTn id="60" dur="250" fill="hold"/>
                                        <p:tgtEl>
                                          <p:spTgt spid="31"/>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anim calcmode="lin" valueType="num">
                                      <p:cBhvr additive="base">
                                        <p:cTn id="63" dur="250" fill="hold"/>
                                        <p:tgtEl>
                                          <p:spTgt spid="32"/>
                                        </p:tgtEl>
                                        <p:attrNameLst>
                                          <p:attrName>ppt_x</p:attrName>
                                        </p:attrNameLst>
                                      </p:cBhvr>
                                      <p:tavLst>
                                        <p:tav tm="0">
                                          <p:val>
                                            <p:strVal val="#ppt_x"/>
                                          </p:val>
                                        </p:tav>
                                        <p:tav tm="100000">
                                          <p:val>
                                            <p:strVal val="#ppt_x"/>
                                          </p:val>
                                        </p:tav>
                                      </p:tavLst>
                                    </p:anim>
                                    <p:anim calcmode="lin" valueType="num">
                                      <p:cBhvr additive="base">
                                        <p:cTn id="64" dur="250" fill="hold"/>
                                        <p:tgtEl>
                                          <p:spTgt spid="32"/>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anim calcmode="lin" valueType="num">
                                      <p:cBhvr additive="base">
                                        <p:cTn id="67" dur="250" fill="hold"/>
                                        <p:tgtEl>
                                          <p:spTgt spid="34"/>
                                        </p:tgtEl>
                                        <p:attrNameLst>
                                          <p:attrName>ppt_x</p:attrName>
                                        </p:attrNameLst>
                                      </p:cBhvr>
                                      <p:tavLst>
                                        <p:tav tm="0">
                                          <p:val>
                                            <p:strVal val="#ppt_x"/>
                                          </p:val>
                                        </p:tav>
                                        <p:tav tm="100000">
                                          <p:val>
                                            <p:strVal val="#ppt_x"/>
                                          </p:val>
                                        </p:tav>
                                      </p:tavLst>
                                    </p:anim>
                                    <p:anim calcmode="lin" valueType="num">
                                      <p:cBhvr additive="base">
                                        <p:cTn id="68" dur="250" fill="hold"/>
                                        <p:tgtEl>
                                          <p:spTgt spid="34"/>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additive="base">
                                        <p:cTn id="71" dur="250" fill="hold"/>
                                        <p:tgtEl>
                                          <p:spTgt spid="21"/>
                                        </p:tgtEl>
                                        <p:attrNameLst>
                                          <p:attrName>ppt_x</p:attrName>
                                        </p:attrNameLst>
                                      </p:cBhvr>
                                      <p:tavLst>
                                        <p:tav tm="0">
                                          <p:val>
                                            <p:strVal val="#ppt_x"/>
                                          </p:val>
                                        </p:tav>
                                        <p:tav tm="100000">
                                          <p:val>
                                            <p:strVal val="#ppt_x"/>
                                          </p:val>
                                        </p:tav>
                                      </p:tavLst>
                                    </p:anim>
                                    <p:anim calcmode="lin" valueType="num">
                                      <p:cBhvr additive="base">
                                        <p:cTn id="72" dur="25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5" grpId="0" animBg="1"/>
      <p:bldP spid="4" grpId="0"/>
      <p:bldP spid="24" grpId="0" animBg="1"/>
      <p:bldP spid="31" grpId="0"/>
      <p:bldP spid="32" grpId="0"/>
      <p:bldP spid="34" grpId="0"/>
      <p:bldP spid="35" grpId="0" animBg="1"/>
      <p:bldP spid="37" grpId="0"/>
      <p:bldP spid="39" grpId="0"/>
      <p:bldP spid="20"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37 Rectángulo"/>
          <p:cNvSpPr/>
          <p:nvPr/>
        </p:nvSpPr>
        <p:spPr>
          <a:xfrm>
            <a:off x="6770276" y="1201317"/>
            <a:ext cx="2080313"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40" name="39 Rectángulo"/>
          <p:cNvSpPr/>
          <p:nvPr/>
        </p:nvSpPr>
        <p:spPr>
          <a:xfrm>
            <a:off x="1843615" y="1201316"/>
            <a:ext cx="2080313"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pic>
        <p:nvPicPr>
          <p:cNvPr id="6" name="5 Imagen"/>
          <p:cNvPicPr>
            <a:picLocks noChangeAspect="1"/>
          </p:cNvPicPr>
          <p:nvPr/>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l="8022" t="25356" r="9280" b="27089"/>
          <a:stretch/>
        </p:blipFill>
        <p:spPr>
          <a:xfrm>
            <a:off x="2055679" y="1379969"/>
            <a:ext cx="1565068" cy="900000"/>
          </a:xfrm>
          <a:prstGeom prst="rect">
            <a:avLst/>
          </a:prstGeom>
        </p:spPr>
      </p:pic>
      <p:grpSp>
        <p:nvGrpSpPr>
          <p:cNvPr id="14" name="13 Grupo"/>
          <p:cNvGrpSpPr/>
          <p:nvPr/>
        </p:nvGrpSpPr>
        <p:grpSpPr>
          <a:xfrm>
            <a:off x="7112644" y="1378502"/>
            <a:ext cx="1471439" cy="902934"/>
            <a:chOff x="5875830" y="3289548"/>
            <a:chExt cx="2288013" cy="1404016"/>
          </a:xfrm>
        </p:grpSpPr>
        <p:pic>
          <p:nvPicPr>
            <p:cNvPr id="11" name="10 Imagen"/>
            <p:cNvPicPr>
              <a:picLocks noChangeAspect="1"/>
            </p:cNvPicPr>
            <p:nvPr/>
          </p:nvPicPr>
          <p:blipFill rotWithShape="1">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l="8022" t="25356" r="9280" b="27089"/>
            <a:stretch/>
          </p:blipFill>
          <p:spPr>
            <a:xfrm>
              <a:off x="5875830" y="3433564"/>
              <a:ext cx="2191098" cy="1260000"/>
            </a:xfrm>
            <a:prstGeom prst="rect">
              <a:avLst/>
            </a:prstGeom>
          </p:spPr>
        </p:pic>
        <p:sp>
          <p:nvSpPr>
            <p:cNvPr id="13" name="12 Elipse"/>
            <p:cNvSpPr/>
            <p:nvPr/>
          </p:nvSpPr>
          <p:spPr>
            <a:xfrm>
              <a:off x="7596336" y="3289548"/>
              <a:ext cx="540000" cy="54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pic>
          <p:nvPicPr>
            <p:cNvPr id="12" name="11 Imagen"/>
            <p:cNvPicPr>
              <a:picLocks noChangeAspect="1"/>
            </p:cNvPicPr>
            <p:nvPr/>
          </p:nvPicPr>
          <p:blipFill rotWithShape="1">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l="13307" t="4907" r="12880" b="20640"/>
            <a:stretch/>
          </p:blipFill>
          <p:spPr>
            <a:xfrm>
              <a:off x="7596336" y="3289548"/>
              <a:ext cx="567507" cy="572428"/>
            </a:xfrm>
            <a:prstGeom prst="rect">
              <a:avLst/>
            </a:prstGeom>
          </p:spPr>
        </p:pic>
      </p:grpSp>
      <p:sp>
        <p:nvSpPr>
          <p:cNvPr id="39" name="38 Rectángulo"/>
          <p:cNvSpPr/>
          <p:nvPr/>
        </p:nvSpPr>
        <p:spPr>
          <a:xfrm>
            <a:off x="4306946" y="1201316"/>
            <a:ext cx="2080313"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4" name="3 Título"/>
          <p:cNvSpPr>
            <a:spLocks noGrp="1"/>
          </p:cNvSpPr>
          <p:nvPr>
            <p:ph type="title"/>
          </p:nvPr>
        </p:nvSpPr>
        <p:spPr/>
        <p:txBody>
          <a:bodyPr/>
          <a:lstStyle/>
          <a:p>
            <a:r>
              <a:rPr lang="es-SV" b="0" dirty="0" smtClean="0"/>
              <a:t>Depósitos por tipo</a:t>
            </a:r>
            <a:br>
              <a:rPr lang="es-SV" b="0" dirty="0" smtClean="0"/>
            </a:br>
            <a:r>
              <a:rPr lang="es-SV" sz="2000" dirty="0">
                <a:solidFill>
                  <a:schemeClr val="tx2"/>
                </a:solidFill>
              </a:rPr>
              <a:t>Al 31 de mayo de 2017</a:t>
            </a:r>
            <a:endParaRPr lang="es-SV" sz="2000" b="0" dirty="0"/>
          </a:p>
        </p:txBody>
      </p:sp>
      <p:pic>
        <p:nvPicPr>
          <p:cNvPr id="5" name="4 Imagen"/>
          <p:cNvPicPr>
            <a:picLocks noChangeAspect="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l="6682" t="17105" r="6491" b="31962"/>
          <a:stretch/>
        </p:blipFill>
        <p:spPr>
          <a:xfrm>
            <a:off x="4632972" y="1379969"/>
            <a:ext cx="1534240" cy="900000"/>
          </a:xfrm>
          <a:prstGeom prst="rect">
            <a:avLst/>
          </a:prstGeom>
        </p:spPr>
      </p:pic>
      <p:sp>
        <p:nvSpPr>
          <p:cNvPr id="41" name="40 Rectángulo"/>
          <p:cNvSpPr/>
          <p:nvPr/>
        </p:nvSpPr>
        <p:spPr>
          <a:xfrm>
            <a:off x="1547664" y="2497462"/>
            <a:ext cx="7596336" cy="461663"/>
          </a:xfrm>
          <a:prstGeom prst="rect">
            <a:avLst/>
          </a:prstGeom>
          <a:solidFill>
            <a:srgbClr val="318BFF">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42" name="41 CuadroTexto"/>
          <p:cNvSpPr txBox="1"/>
          <p:nvPr/>
        </p:nvSpPr>
        <p:spPr>
          <a:xfrm>
            <a:off x="1843615" y="2497460"/>
            <a:ext cx="2080313" cy="461665"/>
          </a:xfrm>
          <a:prstGeom prst="rect">
            <a:avLst/>
          </a:prstGeom>
          <a:noFill/>
        </p:spPr>
        <p:txBody>
          <a:bodyPr wrap="square" rtlCol="0">
            <a:spAutoFit/>
          </a:bodyPr>
          <a:lstStyle/>
          <a:p>
            <a:pPr algn="ctr"/>
            <a:r>
              <a:rPr lang="es-SV" sz="2400" dirty="0" smtClean="0">
                <a:solidFill>
                  <a:srgbClr val="000000"/>
                </a:solidFill>
                <a:latin typeface="Impact" panose="020B0806030902050204" pitchFamily="34" charset="0"/>
              </a:rPr>
              <a:t>Ahorro</a:t>
            </a:r>
            <a:endParaRPr lang="es-SV" sz="2400" dirty="0">
              <a:solidFill>
                <a:srgbClr val="000000"/>
              </a:solidFill>
              <a:latin typeface="Impact" panose="020B0806030902050204" pitchFamily="34" charset="0"/>
            </a:endParaRPr>
          </a:p>
        </p:txBody>
      </p:sp>
      <p:sp>
        <p:nvSpPr>
          <p:cNvPr id="43" name="42 CuadroTexto"/>
          <p:cNvSpPr txBox="1"/>
          <p:nvPr/>
        </p:nvSpPr>
        <p:spPr>
          <a:xfrm>
            <a:off x="4283968" y="2497460"/>
            <a:ext cx="2080313" cy="461665"/>
          </a:xfrm>
          <a:prstGeom prst="rect">
            <a:avLst/>
          </a:prstGeom>
          <a:noFill/>
        </p:spPr>
        <p:txBody>
          <a:bodyPr wrap="square" rtlCol="0">
            <a:spAutoFit/>
          </a:bodyPr>
          <a:lstStyle/>
          <a:p>
            <a:pPr algn="ctr"/>
            <a:r>
              <a:rPr lang="es-SV" sz="2400" dirty="0" smtClean="0">
                <a:solidFill>
                  <a:srgbClr val="000000"/>
                </a:solidFill>
                <a:latin typeface="Impact" panose="020B0806030902050204" pitchFamily="34" charset="0"/>
              </a:rPr>
              <a:t>Corriente</a:t>
            </a:r>
            <a:endParaRPr lang="es-SV" sz="2400" dirty="0">
              <a:solidFill>
                <a:srgbClr val="000000"/>
              </a:solidFill>
              <a:latin typeface="Impact" panose="020B0806030902050204" pitchFamily="34" charset="0"/>
            </a:endParaRPr>
          </a:p>
        </p:txBody>
      </p:sp>
      <p:sp>
        <p:nvSpPr>
          <p:cNvPr id="44" name="43 CuadroTexto"/>
          <p:cNvSpPr txBox="1"/>
          <p:nvPr/>
        </p:nvSpPr>
        <p:spPr>
          <a:xfrm>
            <a:off x="6793484" y="2497460"/>
            <a:ext cx="2080313" cy="461665"/>
          </a:xfrm>
          <a:prstGeom prst="rect">
            <a:avLst/>
          </a:prstGeom>
          <a:noFill/>
        </p:spPr>
        <p:txBody>
          <a:bodyPr wrap="square" rtlCol="0">
            <a:spAutoFit/>
          </a:bodyPr>
          <a:lstStyle/>
          <a:p>
            <a:pPr algn="ctr"/>
            <a:r>
              <a:rPr lang="es-SV" sz="2400" dirty="0" smtClean="0">
                <a:solidFill>
                  <a:srgbClr val="000000"/>
                </a:solidFill>
                <a:latin typeface="Impact" panose="020B0806030902050204" pitchFamily="34" charset="0"/>
              </a:rPr>
              <a:t>A plazos</a:t>
            </a:r>
            <a:endParaRPr lang="es-SV" sz="2400" dirty="0">
              <a:solidFill>
                <a:srgbClr val="000000"/>
              </a:solidFill>
              <a:latin typeface="Impact" panose="020B0806030902050204" pitchFamily="34" charset="0"/>
            </a:endParaRPr>
          </a:p>
        </p:txBody>
      </p:sp>
      <p:sp>
        <p:nvSpPr>
          <p:cNvPr id="46" name="45 CuadroTexto"/>
          <p:cNvSpPr txBox="1"/>
          <p:nvPr/>
        </p:nvSpPr>
        <p:spPr>
          <a:xfrm>
            <a:off x="2055679" y="2929509"/>
            <a:ext cx="1656184" cy="461665"/>
          </a:xfrm>
          <a:prstGeom prst="rect">
            <a:avLst/>
          </a:prstGeom>
          <a:noFill/>
        </p:spPr>
        <p:txBody>
          <a:bodyPr wrap="square" rtlCol="0">
            <a:spAutoFit/>
          </a:bodyPr>
          <a:lstStyle/>
          <a:p>
            <a:pPr algn="ctr"/>
            <a:r>
              <a:rPr lang="es-SV" sz="2400" dirty="0" smtClean="0">
                <a:latin typeface="Impact" panose="020B0806030902050204" pitchFamily="34" charset="0"/>
              </a:rPr>
              <a:t>155,021</a:t>
            </a:r>
            <a:endParaRPr lang="es-SV" sz="2400" dirty="0">
              <a:latin typeface="Impact" panose="020B0806030902050204" pitchFamily="34" charset="0"/>
            </a:endParaRPr>
          </a:p>
        </p:txBody>
      </p:sp>
      <p:sp>
        <p:nvSpPr>
          <p:cNvPr id="47" name="46 CuadroTexto"/>
          <p:cNvSpPr txBox="1"/>
          <p:nvPr/>
        </p:nvSpPr>
        <p:spPr>
          <a:xfrm>
            <a:off x="2055679" y="3621096"/>
            <a:ext cx="1656184" cy="461665"/>
          </a:xfrm>
          <a:prstGeom prst="rect">
            <a:avLst/>
          </a:prstGeom>
          <a:noFill/>
        </p:spPr>
        <p:txBody>
          <a:bodyPr wrap="square" rtlCol="0">
            <a:spAutoFit/>
          </a:bodyPr>
          <a:lstStyle/>
          <a:p>
            <a:pPr algn="ctr"/>
            <a:r>
              <a:rPr lang="es-SV" sz="2400" dirty="0" smtClean="0">
                <a:latin typeface="Impact" panose="020B0806030902050204" pitchFamily="34" charset="0"/>
              </a:rPr>
              <a:t>$96.2</a:t>
            </a:r>
            <a:endParaRPr lang="es-SV" sz="2400" dirty="0">
              <a:latin typeface="Impact" panose="020B0806030902050204" pitchFamily="34" charset="0"/>
            </a:endParaRPr>
          </a:p>
        </p:txBody>
      </p:sp>
      <p:sp>
        <p:nvSpPr>
          <p:cNvPr id="49" name="48 CuadroTexto"/>
          <p:cNvSpPr txBox="1"/>
          <p:nvPr/>
        </p:nvSpPr>
        <p:spPr>
          <a:xfrm>
            <a:off x="4572000" y="2929508"/>
            <a:ext cx="1656184" cy="461665"/>
          </a:xfrm>
          <a:prstGeom prst="rect">
            <a:avLst/>
          </a:prstGeom>
          <a:noFill/>
        </p:spPr>
        <p:txBody>
          <a:bodyPr wrap="square" rtlCol="0">
            <a:spAutoFit/>
          </a:bodyPr>
          <a:lstStyle/>
          <a:p>
            <a:pPr algn="ctr"/>
            <a:r>
              <a:rPr lang="es-SV" sz="2400" dirty="0" smtClean="0">
                <a:latin typeface="Impact" panose="020B0806030902050204" pitchFamily="34" charset="0"/>
              </a:rPr>
              <a:t>4,839</a:t>
            </a:r>
            <a:endParaRPr lang="es-SV" sz="2400" dirty="0">
              <a:latin typeface="Impact" panose="020B0806030902050204" pitchFamily="34" charset="0"/>
            </a:endParaRPr>
          </a:p>
        </p:txBody>
      </p:sp>
      <p:sp>
        <p:nvSpPr>
          <p:cNvPr id="50" name="49 CuadroTexto"/>
          <p:cNvSpPr txBox="1"/>
          <p:nvPr/>
        </p:nvSpPr>
        <p:spPr>
          <a:xfrm>
            <a:off x="4572000" y="3621095"/>
            <a:ext cx="1656184" cy="461665"/>
          </a:xfrm>
          <a:prstGeom prst="rect">
            <a:avLst/>
          </a:prstGeom>
          <a:noFill/>
        </p:spPr>
        <p:txBody>
          <a:bodyPr wrap="square" rtlCol="0">
            <a:spAutoFit/>
          </a:bodyPr>
          <a:lstStyle/>
          <a:p>
            <a:pPr algn="ctr"/>
            <a:r>
              <a:rPr lang="es-SV" sz="2400" dirty="0" smtClean="0">
                <a:latin typeface="Impact" panose="020B0806030902050204" pitchFamily="34" charset="0"/>
              </a:rPr>
              <a:t>$32.1</a:t>
            </a:r>
            <a:endParaRPr lang="es-SV" sz="2400" dirty="0">
              <a:latin typeface="Impact" panose="020B0806030902050204" pitchFamily="34" charset="0"/>
            </a:endParaRPr>
          </a:p>
        </p:txBody>
      </p:sp>
      <p:sp>
        <p:nvSpPr>
          <p:cNvPr id="52" name="51 CuadroTexto"/>
          <p:cNvSpPr txBox="1"/>
          <p:nvPr/>
        </p:nvSpPr>
        <p:spPr>
          <a:xfrm>
            <a:off x="7020272" y="2942083"/>
            <a:ext cx="1656184" cy="461665"/>
          </a:xfrm>
          <a:prstGeom prst="rect">
            <a:avLst/>
          </a:prstGeom>
          <a:noFill/>
        </p:spPr>
        <p:txBody>
          <a:bodyPr wrap="square" rtlCol="0">
            <a:spAutoFit/>
          </a:bodyPr>
          <a:lstStyle/>
          <a:p>
            <a:pPr algn="ctr"/>
            <a:r>
              <a:rPr lang="es-SV" sz="2400" dirty="0" smtClean="0">
                <a:latin typeface="Impact" panose="020B0806030902050204" pitchFamily="34" charset="0"/>
              </a:rPr>
              <a:t>4,986</a:t>
            </a:r>
            <a:endParaRPr lang="es-SV" sz="2400" dirty="0">
              <a:latin typeface="Impact" panose="020B0806030902050204" pitchFamily="34" charset="0"/>
            </a:endParaRPr>
          </a:p>
        </p:txBody>
      </p:sp>
      <p:sp>
        <p:nvSpPr>
          <p:cNvPr id="53" name="52 CuadroTexto"/>
          <p:cNvSpPr txBox="1"/>
          <p:nvPr/>
        </p:nvSpPr>
        <p:spPr>
          <a:xfrm>
            <a:off x="7020272" y="3633670"/>
            <a:ext cx="1656184" cy="461665"/>
          </a:xfrm>
          <a:prstGeom prst="rect">
            <a:avLst/>
          </a:prstGeom>
          <a:noFill/>
        </p:spPr>
        <p:txBody>
          <a:bodyPr wrap="square" rtlCol="0">
            <a:spAutoFit/>
          </a:bodyPr>
          <a:lstStyle/>
          <a:p>
            <a:pPr algn="ctr"/>
            <a:r>
              <a:rPr lang="es-SV" sz="2400" dirty="0" smtClean="0">
                <a:latin typeface="Impact" panose="020B0806030902050204" pitchFamily="34" charset="0"/>
              </a:rPr>
              <a:t>$127.6</a:t>
            </a:r>
            <a:endParaRPr lang="es-SV" sz="2400" dirty="0">
              <a:latin typeface="Impact" panose="020B0806030902050204" pitchFamily="34" charset="0"/>
            </a:endParaRPr>
          </a:p>
        </p:txBody>
      </p:sp>
      <p:sp>
        <p:nvSpPr>
          <p:cNvPr id="54" name="53 CuadroTexto"/>
          <p:cNvSpPr txBox="1"/>
          <p:nvPr/>
        </p:nvSpPr>
        <p:spPr>
          <a:xfrm>
            <a:off x="2055679" y="3312195"/>
            <a:ext cx="1656184" cy="307777"/>
          </a:xfrm>
          <a:prstGeom prst="rect">
            <a:avLst/>
          </a:prstGeom>
          <a:noFill/>
        </p:spPr>
        <p:txBody>
          <a:bodyPr wrap="square" rtlCol="0">
            <a:spAutoFit/>
          </a:bodyPr>
          <a:lstStyle/>
          <a:p>
            <a:pPr algn="ctr"/>
            <a:r>
              <a:rPr lang="es-SV" sz="1400" dirty="0" smtClean="0">
                <a:solidFill>
                  <a:schemeClr val="tx2"/>
                </a:solidFill>
                <a:latin typeface="Impact" panose="020B0806030902050204" pitchFamily="34" charset="0"/>
              </a:rPr>
              <a:t>Cuentas (94%)</a:t>
            </a:r>
            <a:endParaRPr lang="es-SV" sz="1400" dirty="0">
              <a:solidFill>
                <a:schemeClr val="tx2"/>
              </a:solidFill>
              <a:latin typeface="Impact" panose="020B0806030902050204" pitchFamily="34" charset="0"/>
            </a:endParaRPr>
          </a:p>
        </p:txBody>
      </p:sp>
      <p:sp>
        <p:nvSpPr>
          <p:cNvPr id="55" name="54 CuadroTexto"/>
          <p:cNvSpPr txBox="1"/>
          <p:nvPr/>
        </p:nvSpPr>
        <p:spPr>
          <a:xfrm>
            <a:off x="2055679" y="4003782"/>
            <a:ext cx="1656184" cy="307777"/>
          </a:xfrm>
          <a:prstGeom prst="rect">
            <a:avLst/>
          </a:prstGeom>
          <a:noFill/>
        </p:spPr>
        <p:txBody>
          <a:bodyPr wrap="square" rtlCol="0">
            <a:spAutoFit/>
          </a:bodyPr>
          <a:lstStyle/>
          <a:p>
            <a:pPr algn="ctr"/>
            <a:r>
              <a:rPr lang="es-SV" sz="1400" dirty="0" smtClean="0">
                <a:solidFill>
                  <a:schemeClr val="tx2"/>
                </a:solidFill>
                <a:latin typeface="Impact" panose="020B0806030902050204" pitchFamily="34" charset="0"/>
              </a:rPr>
              <a:t>Millones (37.6%)</a:t>
            </a:r>
            <a:endParaRPr lang="es-SV" sz="1400" dirty="0">
              <a:solidFill>
                <a:schemeClr val="tx2"/>
              </a:solidFill>
              <a:latin typeface="Impact" panose="020B0806030902050204" pitchFamily="34" charset="0"/>
            </a:endParaRPr>
          </a:p>
        </p:txBody>
      </p:sp>
      <p:sp>
        <p:nvSpPr>
          <p:cNvPr id="57" name="56 CuadroTexto"/>
          <p:cNvSpPr txBox="1"/>
          <p:nvPr/>
        </p:nvSpPr>
        <p:spPr>
          <a:xfrm>
            <a:off x="4572000" y="3312194"/>
            <a:ext cx="1656184" cy="307777"/>
          </a:xfrm>
          <a:prstGeom prst="rect">
            <a:avLst/>
          </a:prstGeom>
          <a:noFill/>
        </p:spPr>
        <p:txBody>
          <a:bodyPr wrap="square" rtlCol="0">
            <a:spAutoFit/>
          </a:bodyPr>
          <a:lstStyle/>
          <a:p>
            <a:pPr algn="ctr"/>
            <a:r>
              <a:rPr lang="es-SV" sz="1400" dirty="0" smtClean="0">
                <a:solidFill>
                  <a:schemeClr val="tx2"/>
                </a:solidFill>
                <a:latin typeface="Impact" panose="020B0806030902050204" pitchFamily="34" charset="0"/>
              </a:rPr>
              <a:t>Cuentas (3%)</a:t>
            </a:r>
            <a:endParaRPr lang="es-SV" sz="1400" dirty="0">
              <a:solidFill>
                <a:schemeClr val="tx2"/>
              </a:solidFill>
              <a:latin typeface="Impact" panose="020B0806030902050204" pitchFamily="34" charset="0"/>
            </a:endParaRPr>
          </a:p>
        </p:txBody>
      </p:sp>
      <p:sp>
        <p:nvSpPr>
          <p:cNvPr id="58" name="57 CuadroTexto"/>
          <p:cNvSpPr txBox="1"/>
          <p:nvPr/>
        </p:nvSpPr>
        <p:spPr>
          <a:xfrm>
            <a:off x="4572000" y="4003781"/>
            <a:ext cx="1656184" cy="307777"/>
          </a:xfrm>
          <a:prstGeom prst="rect">
            <a:avLst/>
          </a:prstGeom>
          <a:noFill/>
        </p:spPr>
        <p:txBody>
          <a:bodyPr wrap="square" rtlCol="0">
            <a:spAutoFit/>
          </a:bodyPr>
          <a:lstStyle/>
          <a:p>
            <a:pPr algn="ctr"/>
            <a:r>
              <a:rPr lang="es-SV" sz="1400" dirty="0" smtClean="0">
                <a:solidFill>
                  <a:schemeClr val="tx2"/>
                </a:solidFill>
                <a:latin typeface="Impact" panose="020B0806030902050204" pitchFamily="34" charset="0"/>
              </a:rPr>
              <a:t>Millones (12.5%)</a:t>
            </a:r>
            <a:endParaRPr lang="es-SV" sz="1400" dirty="0">
              <a:solidFill>
                <a:schemeClr val="tx2"/>
              </a:solidFill>
              <a:latin typeface="Impact" panose="020B0806030902050204" pitchFamily="34" charset="0"/>
            </a:endParaRPr>
          </a:p>
        </p:txBody>
      </p:sp>
      <p:sp>
        <p:nvSpPr>
          <p:cNvPr id="60" name="59 CuadroTexto"/>
          <p:cNvSpPr txBox="1"/>
          <p:nvPr/>
        </p:nvSpPr>
        <p:spPr>
          <a:xfrm>
            <a:off x="7020272" y="3324769"/>
            <a:ext cx="1656184" cy="307777"/>
          </a:xfrm>
          <a:prstGeom prst="rect">
            <a:avLst/>
          </a:prstGeom>
          <a:noFill/>
        </p:spPr>
        <p:txBody>
          <a:bodyPr wrap="square" rtlCol="0">
            <a:spAutoFit/>
          </a:bodyPr>
          <a:lstStyle/>
          <a:p>
            <a:pPr algn="ctr"/>
            <a:r>
              <a:rPr lang="es-SV" sz="1400" dirty="0" smtClean="0">
                <a:solidFill>
                  <a:schemeClr val="tx2"/>
                </a:solidFill>
                <a:latin typeface="Impact" panose="020B0806030902050204" pitchFamily="34" charset="0"/>
              </a:rPr>
              <a:t>Cuentas (3%)</a:t>
            </a:r>
            <a:endParaRPr lang="es-SV" sz="1400" dirty="0">
              <a:solidFill>
                <a:schemeClr val="tx2"/>
              </a:solidFill>
              <a:latin typeface="Impact" panose="020B0806030902050204" pitchFamily="34" charset="0"/>
            </a:endParaRPr>
          </a:p>
        </p:txBody>
      </p:sp>
      <p:sp>
        <p:nvSpPr>
          <p:cNvPr id="61" name="60 CuadroTexto"/>
          <p:cNvSpPr txBox="1"/>
          <p:nvPr/>
        </p:nvSpPr>
        <p:spPr>
          <a:xfrm>
            <a:off x="7020272" y="4016356"/>
            <a:ext cx="1656184" cy="307777"/>
          </a:xfrm>
          <a:prstGeom prst="rect">
            <a:avLst/>
          </a:prstGeom>
          <a:noFill/>
        </p:spPr>
        <p:txBody>
          <a:bodyPr wrap="square" rtlCol="0">
            <a:spAutoFit/>
          </a:bodyPr>
          <a:lstStyle/>
          <a:p>
            <a:pPr algn="ctr"/>
            <a:r>
              <a:rPr lang="es-SV" sz="1400" dirty="0" smtClean="0">
                <a:solidFill>
                  <a:schemeClr val="tx2"/>
                </a:solidFill>
                <a:latin typeface="Impact" panose="020B0806030902050204" pitchFamily="34" charset="0"/>
              </a:rPr>
              <a:t>Millones (49.9%)</a:t>
            </a:r>
            <a:endParaRPr lang="es-SV" sz="1400" dirty="0">
              <a:solidFill>
                <a:schemeClr val="tx2"/>
              </a:solidFill>
              <a:latin typeface="Impact" panose="020B0806030902050204" pitchFamily="34" charset="0"/>
            </a:endParaRPr>
          </a:p>
        </p:txBody>
      </p:sp>
      <p:sp>
        <p:nvSpPr>
          <p:cNvPr id="28" name="27 CuadroTexto"/>
          <p:cNvSpPr txBox="1"/>
          <p:nvPr/>
        </p:nvSpPr>
        <p:spPr>
          <a:xfrm>
            <a:off x="2051720" y="4340053"/>
            <a:ext cx="1656184" cy="461665"/>
          </a:xfrm>
          <a:prstGeom prst="rect">
            <a:avLst/>
          </a:prstGeom>
          <a:noFill/>
        </p:spPr>
        <p:txBody>
          <a:bodyPr wrap="square" rtlCol="0">
            <a:spAutoFit/>
          </a:bodyPr>
          <a:lstStyle/>
          <a:p>
            <a:pPr algn="ctr"/>
            <a:r>
              <a:rPr lang="es-SV" sz="2400" dirty="0" smtClean="0">
                <a:latin typeface="Impact" panose="020B0806030902050204" pitchFamily="34" charset="0"/>
              </a:rPr>
              <a:t>3.1%</a:t>
            </a:r>
            <a:endParaRPr lang="es-SV" sz="2400" dirty="0">
              <a:latin typeface="Impact" panose="020B0806030902050204" pitchFamily="34" charset="0"/>
            </a:endParaRPr>
          </a:p>
        </p:txBody>
      </p:sp>
      <p:sp>
        <p:nvSpPr>
          <p:cNvPr id="29" name="28 CuadroTexto"/>
          <p:cNvSpPr txBox="1"/>
          <p:nvPr/>
        </p:nvSpPr>
        <p:spPr>
          <a:xfrm>
            <a:off x="1843615" y="4722739"/>
            <a:ext cx="2080313" cy="307777"/>
          </a:xfrm>
          <a:prstGeom prst="rect">
            <a:avLst/>
          </a:prstGeom>
          <a:noFill/>
        </p:spPr>
        <p:txBody>
          <a:bodyPr wrap="square" rtlCol="0">
            <a:spAutoFit/>
          </a:bodyPr>
          <a:lstStyle/>
          <a:p>
            <a:pPr algn="ctr"/>
            <a:r>
              <a:rPr lang="es-SV" sz="1400" dirty="0" smtClean="0">
                <a:solidFill>
                  <a:schemeClr val="tx2"/>
                </a:solidFill>
                <a:latin typeface="Impact" panose="020B0806030902050204" pitchFamily="34" charset="0"/>
              </a:rPr>
              <a:t>Crecimiento último año</a:t>
            </a:r>
            <a:endParaRPr lang="es-SV" sz="1400" dirty="0">
              <a:solidFill>
                <a:schemeClr val="tx2"/>
              </a:solidFill>
              <a:latin typeface="Impact" panose="020B0806030902050204" pitchFamily="34" charset="0"/>
            </a:endParaRPr>
          </a:p>
        </p:txBody>
      </p:sp>
      <p:sp>
        <p:nvSpPr>
          <p:cNvPr id="30" name="29 CuadroTexto"/>
          <p:cNvSpPr txBox="1"/>
          <p:nvPr/>
        </p:nvSpPr>
        <p:spPr>
          <a:xfrm>
            <a:off x="4572000" y="4340053"/>
            <a:ext cx="1656184" cy="461665"/>
          </a:xfrm>
          <a:prstGeom prst="rect">
            <a:avLst/>
          </a:prstGeom>
          <a:noFill/>
        </p:spPr>
        <p:txBody>
          <a:bodyPr wrap="square" rtlCol="0">
            <a:spAutoFit/>
          </a:bodyPr>
          <a:lstStyle/>
          <a:p>
            <a:pPr algn="ctr"/>
            <a:r>
              <a:rPr lang="es-SV" sz="2400" dirty="0" smtClean="0">
                <a:latin typeface="Impact" panose="020B0806030902050204" pitchFamily="34" charset="0"/>
              </a:rPr>
              <a:t>9.6%</a:t>
            </a:r>
            <a:endParaRPr lang="es-SV" sz="2400" dirty="0">
              <a:latin typeface="Impact" panose="020B0806030902050204" pitchFamily="34" charset="0"/>
            </a:endParaRPr>
          </a:p>
        </p:txBody>
      </p:sp>
      <p:sp>
        <p:nvSpPr>
          <p:cNvPr id="31" name="30 CuadroTexto"/>
          <p:cNvSpPr txBox="1"/>
          <p:nvPr/>
        </p:nvSpPr>
        <p:spPr>
          <a:xfrm>
            <a:off x="4306947" y="4722739"/>
            <a:ext cx="2080312" cy="307777"/>
          </a:xfrm>
          <a:prstGeom prst="rect">
            <a:avLst/>
          </a:prstGeom>
          <a:noFill/>
        </p:spPr>
        <p:txBody>
          <a:bodyPr wrap="square" rtlCol="0">
            <a:spAutoFit/>
          </a:bodyPr>
          <a:lstStyle/>
          <a:p>
            <a:pPr algn="ctr"/>
            <a:r>
              <a:rPr lang="es-SV" sz="1400" dirty="0" smtClean="0">
                <a:solidFill>
                  <a:schemeClr val="tx2"/>
                </a:solidFill>
                <a:latin typeface="Impact" panose="020B0806030902050204" pitchFamily="34" charset="0"/>
              </a:rPr>
              <a:t>Crecimiento último año</a:t>
            </a:r>
            <a:endParaRPr lang="es-SV" sz="1400" dirty="0">
              <a:solidFill>
                <a:schemeClr val="tx2"/>
              </a:solidFill>
              <a:latin typeface="Impact" panose="020B0806030902050204" pitchFamily="34" charset="0"/>
            </a:endParaRPr>
          </a:p>
        </p:txBody>
      </p:sp>
      <p:sp>
        <p:nvSpPr>
          <p:cNvPr id="32" name="31 CuadroTexto"/>
          <p:cNvSpPr txBox="1"/>
          <p:nvPr/>
        </p:nvSpPr>
        <p:spPr>
          <a:xfrm>
            <a:off x="7020272" y="4340053"/>
            <a:ext cx="1656184" cy="461665"/>
          </a:xfrm>
          <a:prstGeom prst="rect">
            <a:avLst/>
          </a:prstGeom>
          <a:noFill/>
        </p:spPr>
        <p:txBody>
          <a:bodyPr wrap="square" rtlCol="0">
            <a:spAutoFit/>
          </a:bodyPr>
          <a:lstStyle/>
          <a:p>
            <a:pPr algn="ctr"/>
            <a:r>
              <a:rPr lang="es-SV" sz="2400" dirty="0" smtClean="0">
                <a:latin typeface="Impact" panose="020B0806030902050204" pitchFamily="34" charset="0"/>
              </a:rPr>
              <a:t>4.9%</a:t>
            </a:r>
            <a:endParaRPr lang="es-SV" sz="2400" dirty="0">
              <a:latin typeface="Impact" panose="020B0806030902050204" pitchFamily="34" charset="0"/>
            </a:endParaRPr>
          </a:p>
        </p:txBody>
      </p:sp>
      <p:sp>
        <p:nvSpPr>
          <p:cNvPr id="33" name="32 CuadroTexto"/>
          <p:cNvSpPr txBox="1"/>
          <p:nvPr/>
        </p:nvSpPr>
        <p:spPr>
          <a:xfrm>
            <a:off x="6793485" y="4722739"/>
            <a:ext cx="2057104" cy="307777"/>
          </a:xfrm>
          <a:prstGeom prst="rect">
            <a:avLst/>
          </a:prstGeom>
          <a:noFill/>
        </p:spPr>
        <p:txBody>
          <a:bodyPr wrap="square" rtlCol="0">
            <a:spAutoFit/>
          </a:bodyPr>
          <a:lstStyle/>
          <a:p>
            <a:pPr algn="ctr"/>
            <a:r>
              <a:rPr lang="es-SV" sz="1400" dirty="0" smtClean="0">
                <a:solidFill>
                  <a:schemeClr val="tx2"/>
                </a:solidFill>
                <a:latin typeface="Impact" panose="020B0806030902050204" pitchFamily="34" charset="0"/>
              </a:rPr>
              <a:t>Crecimiento último año</a:t>
            </a:r>
            <a:endParaRPr lang="es-SV" sz="1400" dirty="0">
              <a:solidFill>
                <a:schemeClr val="tx2"/>
              </a:solidFill>
              <a:latin typeface="Impact" panose="020B0806030902050204" pitchFamily="34" charset="0"/>
            </a:endParaRPr>
          </a:p>
        </p:txBody>
      </p:sp>
      <p:sp>
        <p:nvSpPr>
          <p:cNvPr id="34" name="33 CuadroTexto"/>
          <p:cNvSpPr txBox="1"/>
          <p:nvPr/>
        </p:nvSpPr>
        <p:spPr>
          <a:xfrm>
            <a:off x="2051720" y="5065561"/>
            <a:ext cx="1656184" cy="400110"/>
          </a:xfrm>
          <a:prstGeom prst="rect">
            <a:avLst/>
          </a:prstGeom>
          <a:noFill/>
        </p:spPr>
        <p:txBody>
          <a:bodyPr wrap="square" rtlCol="0">
            <a:spAutoFit/>
          </a:bodyPr>
          <a:lstStyle/>
          <a:p>
            <a:pPr algn="ctr"/>
            <a:r>
              <a:rPr lang="es-SV" sz="2000" dirty="0" smtClean="0">
                <a:latin typeface="Impact" panose="020B0806030902050204" pitchFamily="34" charset="0"/>
              </a:rPr>
              <a:t>$620</a:t>
            </a:r>
            <a:endParaRPr lang="es-SV" sz="2000" dirty="0">
              <a:latin typeface="Impact" panose="020B0806030902050204" pitchFamily="34" charset="0"/>
            </a:endParaRPr>
          </a:p>
        </p:txBody>
      </p:sp>
      <p:sp>
        <p:nvSpPr>
          <p:cNvPr id="35" name="34 CuadroTexto"/>
          <p:cNvSpPr txBox="1"/>
          <p:nvPr/>
        </p:nvSpPr>
        <p:spPr>
          <a:xfrm>
            <a:off x="4568041" y="5065560"/>
            <a:ext cx="1656184" cy="400110"/>
          </a:xfrm>
          <a:prstGeom prst="rect">
            <a:avLst/>
          </a:prstGeom>
          <a:noFill/>
        </p:spPr>
        <p:txBody>
          <a:bodyPr wrap="square" rtlCol="0">
            <a:spAutoFit/>
          </a:bodyPr>
          <a:lstStyle/>
          <a:p>
            <a:pPr algn="ctr"/>
            <a:r>
              <a:rPr lang="es-SV" sz="2000" dirty="0" smtClean="0">
                <a:latin typeface="Impact" panose="020B0806030902050204" pitchFamily="34" charset="0"/>
              </a:rPr>
              <a:t>$6,633.60</a:t>
            </a:r>
            <a:endParaRPr lang="es-SV" sz="2000" dirty="0">
              <a:latin typeface="Impact" panose="020B0806030902050204" pitchFamily="34" charset="0"/>
            </a:endParaRPr>
          </a:p>
        </p:txBody>
      </p:sp>
      <p:sp>
        <p:nvSpPr>
          <p:cNvPr id="36" name="35 CuadroTexto"/>
          <p:cNvSpPr txBox="1"/>
          <p:nvPr/>
        </p:nvSpPr>
        <p:spPr>
          <a:xfrm>
            <a:off x="7016313" y="5078135"/>
            <a:ext cx="1656184" cy="400110"/>
          </a:xfrm>
          <a:prstGeom prst="rect">
            <a:avLst/>
          </a:prstGeom>
          <a:noFill/>
        </p:spPr>
        <p:txBody>
          <a:bodyPr wrap="square" rtlCol="0">
            <a:spAutoFit/>
          </a:bodyPr>
          <a:lstStyle/>
          <a:p>
            <a:pPr algn="ctr"/>
            <a:r>
              <a:rPr lang="es-SV" sz="2000" dirty="0" smtClean="0">
                <a:latin typeface="Impact" panose="020B0806030902050204" pitchFamily="34" charset="0"/>
              </a:rPr>
              <a:t>$25,591.65</a:t>
            </a:r>
            <a:endParaRPr lang="es-SV" sz="2000" dirty="0">
              <a:latin typeface="Impact" panose="020B0806030902050204" pitchFamily="34" charset="0"/>
            </a:endParaRPr>
          </a:p>
        </p:txBody>
      </p:sp>
      <p:sp>
        <p:nvSpPr>
          <p:cNvPr id="37" name="36 CuadroTexto"/>
          <p:cNvSpPr txBox="1"/>
          <p:nvPr/>
        </p:nvSpPr>
        <p:spPr>
          <a:xfrm>
            <a:off x="2051720" y="5376239"/>
            <a:ext cx="1656184" cy="276999"/>
          </a:xfrm>
          <a:prstGeom prst="rect">
            <a:avLst/>
          </a:prstGeom>
          <a:noFill/>
        </p:spPr>
        <p:txBody>
          <a:bodyPr wrap="square" rtlCol="0">
            <a:spAutoFit/>
          </a:bodyPr>
          <a:lstStyle/>
          <a:p>
            <a:pPr algn="ctr"/>
            <a:r>
              <a:rPr lang="es-SV" sz="1200" dirty="0" smtClean="0">
                <a:solidFill>
                  <a:schemeClr val="tx2"/>
                </a:solidFill>
                <a:latin typeface="Impact" panose="020B0806030902050204" pitchFamily="34" charset="0"/>
              </a:rPr>
              <a:t>Monto promedio</a:t>
            </a:r>
            <a:endParaRPr lang="es-SV" sz="1200" dirty="0">
              <a:solidFill>
                <a:schemeClr val="tx2"/>
              </a:solidFill>
              <a:latin typeface="Impact" panose="020B0806030902050204" pitchFamily="34" charset="0"/>
            </a:endParaRPr>
          </a:p>
        </p:txBody>
      </p:sp>
      <p:sp>
        <p:nvSpPr>
          <p:cNvPr id="45" name="44 CuadroTexto"/>
          <p:cNvSpPr txBox="1"/>
          <p:nvPr/>
        </p:nvSpPr>
        <p:spPr>
          <a:xfrm>
            <a:off x="4568041" y="5376238"/>
            <a:ext cx="1656184" cy="276999"/>
          </a:xfrm>
          <a:prstGeom prst="rect">
            <a:avLst/>
          </a:prstGeom>
          <a:noFill/>
        </p:spPr>
        <p:txBody>
          <a:bodyPr wrap="square" rtlCol="0">
            <a:spAutoFit/>
          </a:bodyPr>
          <a:lstStyle/>
          <a:p>
            <a:pPr algn="ctr"/>
            <a:r>
              <a:rPr lang="es-SV" sz="1200" dirty="0" smtClean="0">
                <a:solidFill>
                  <a:schemeClr val="tx2"/>
                </a:solidFill>
                <a:latin typeface="Impact" panose="020B0806030902050204" pitchFamily="34" charset="0"/>
              </a:rPr>
              <a:t>Monto promedio</a:t>
            </a:r>
            <a:endParaRPr lang="es-SV" sz="1200" dirty="0">
              <a:solidFill>
                <a:schemeClr val="tx2"/>
              </a:solidFill>
              <a:latin typeface="Impact" panose="020B0806030902050204" pitchFamily="34" charset="0"/>
            </a:endParaRPr>
          </a:p>
        </p:txBody>
      </p:sp>
      <p:sp>
        <p:nvSpPr>
          <p:cNvPr id="48" name="47 CuadroTexto"/>
          <p:cNvSpPr txBox="1"/>
          <p:nvPr/>
        </p:nvSpPr>
        <p:spPr>
          <a:xfrm>
            <a:off x="7016313" y="5388813"/>
            <a:ext cx="1656184" cy="276999"/>
          </a:xfrm>
          <a:prstGeom prst="rect">
            <a:avLst/>
          </a:prstGeom>
          <a:noFill/>
        </p:spPr>
        <p:txBody>
          <a:bodyPr wrap="square" rtlCol="0">
            <a:spAutoFit/>
          </a:bodyPr>
          <a:lstStyle/>
          <a:p>
            <a:pPr algn="ctr"/>
            <a:r>
              <a:rPr lang="es-SV" sz="1200" dirty="0" smtClean="0">
                <a:solidFill>
                  <a:schemeClr val="tx2"/>
                </a:solidFill>
                <a:latin typeface="Impact" panose="020B0806030902050204" pitchFamily="34" charset="0"/>
              </a:rPr>
              <a:t>Monto promedio</a:t>
            </a:r>
            <a:endParaRPr lang="es-SV" sz="1200" dirty="0">
              <a:solidFill>
                <a:schemeClr val="tx2"/>
              </a:solidFill>
              <a:latin typeface="Impact" panose="020B0806030902050204" pitchFamily="34" charset="0"/>
            </a:endParaRPr>
          </a:p>
        </p:txBody>
      </p:sp>
    </p:spTree>
    <p:extLst>
      <p:ext uri="{BB962C8B-B14F-4D97-AF65-F5344CB8AC3E}">
        <p14:creationId xmlns:p14="http://schemas.microsoft.com/office/powerpoint/2010/main" val="56217895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5"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p:cTn id="11" dur="1000" fill="hold"/>
                                        <p:tgtEl>
                                          <p:spTgt spid="40"/>
                                        </p:tgtEl>
                                        <p:attrNameLst>
                                          <p:attrName>ppt_w</p:attrName>
                                        </p:attrNameLst>
                                      </p:cBhvr>
                                      <p:tavLst>
                                        <p:tav tm="0">
                                          <p:val>
                                            <p:fltVal val="0"/>
                                          </p:val>
                                        </p:tav>
                                        <p:tav tm="100000">
                                          <p:val>
                                            <p:strVal val="#ppt_w"/>
                                          </p:val>
                                        </p:tav>
                                      </p:tavLst>
                                    </p:anim>
                                    <p:anim calcmode="lin" valueType="num">
                                      <p:cBhvr>
                                        <p:cTn id="12" dur="1000" fill="hold"/>
                                        <p:tgtEl>
                                          <p:spTgt spid="40"/>
                                        </p:tgtEl>
                                        <p:attrNameLst>
                                          <p:attrName>ppt_h</p:attrName>
                                        </p:attrNameLst>
                                      </p:cBhvr>
                                      <p:tavLst>
                                        <p:tav tm="0">
                                          <p:val>
                                            <p:fltVal val="0"/>
                                          </p:val>
                                        </p:tav>
                                        <p:tav tm="100000">
                                          <p:val>
                                            <p:strVal val="#ppt_h"/>
                                          </p:val>
                                        </p:tav>
                                      </p:tavLst>
                                    </p:anim>
                                    <p:anim calcmode="lin" valueType="num">
                                      <p:cBhvr>
                                        <p:cTn id="13" dur="1000" fill="hold"/>
                                        <p:tgtEl>
                                          <p:spTgt spid="40"/>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40"/>
                                        </p:tgtEl>
                                        <p:attrNameLst>
                                          <p:attrName>ppt_y</p:attrName>
                                        </p:attrNameLst>
                                      </p:cBhvr>
                                      <p:tavLst>
                                        <p:tav tm="0" fmla="#ppt_y+(sin(-2*pi*(1-$))*-#ppt_x+cos(-2*pi*(1-$))*(1-#ppt_y))*(1-$)">
                                          <p:val>
                                            <p:fltVal val="0"/>
                                          </p:val>
                                        </p:tav>
                                        <p:tav tm="100000">
                                          <p:val>
                                            <p:fltVal val="1"/>
                                          </p:val>
                                        </p:tav>
                                      </p:tavLst>
                                    </p:anim>
                                  </p:childTnLst>
                                </p:cTn>
                              </p:par>
                              <p:par>
                                <p:cTn id="15" presetID="15"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6"/>
                                        </p:tgtEl>
                                        <p:attrNameLst>
                                          <p:attrName>ppt_y</p:attrName>
                                        </p:attrNameLst>
                                      </p:cBhvr>
                                      <p:tavLst>
                                        <p:tav tm="0" fmla="#ppt_y+(sin(-2*pi*(1-$))*-#ppt_x+cos(-2*pi*(1-$))*(1-#ppt_y))*(1-$)">
                                          <p:val>
                                            <p:fltVal val="0"/>
                                          </p:val>
                                        </p:tav>
                                        <p:tav tm="100000">
                                          <p:val>
                                            <p:fltVal val="1"/>
                                          </p:val>
                                        </p:tav>
                                      </p:tavLst>
                                    </p:anim>
                                  </p:childTnLst>
                                </p:cTn>
                              </p:par>
                              <p:par>
                                <p:cTn id="21" presetID="15"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p:cTn id="23" dur="1000" fill="hold"/>
                                        <p:tgtEl>
                                          <p:spTgt spid="39"/>
                                        </p:tgtEl>
                                        <p:attrNameLst>
                                          <p:attrName>ppt_w</p:attrName>
                                        </p:attrNameLst>
                                      </p:cBhvr>
                                      <p:tavLst>
                                        <p:tav tm="0">
                                          <p:val>
                                            <p:fltVal val="0"/>
                                          </p:val>
                                        </p:tav>
                                        <p:tav tm="100000">
                                          <p:val>
                                            <p:strVal val="#ppt_w"/>
                                          </p:val>
                                        </p:tav>
                                      </p:tavLst>
                                    </p:anim>
                                    <p:anim calcmode="lin" valueType="num">
                                      <p:cBhvr>
                                        <p:cTn id="24" dur="1000" fill="hold"/>
                                        <p:tgtEl>
                                          <p:spTgt spid="39"/>
                                        </p:tgtEl>
                                        <p:attrNameLst>
                                          <p:attrName>ppt_h</p:attrName>
                                        </p:attrNameLst>
                                      </p:cBhvr>
                                      <p:tavLst>
                                        <p:tav tm="0">
                                          <p:val>
                                            <p:fltVal val="0"/>
                                          </p:val>
                                        </p:tav>
                                        <p:tav tm="100000">
                                          <p:val>
                                            <p:strVal val="#ppt_h"/>
                                          </p:val>
                                        </p:tav>
                                      </p:tavLst>
                                    </p:anim>
                                    <p:anim calcmode="lin" valueType="num">
                                      <p:cBhvr>
                                        <p:cTn id="25" dur="1000" fill="hold"/>
                                        <p:tgtEl>
                                          <p:spTgt spid="3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9"/>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1000" fill="hold"/>
                                        <p:tgtEl>
                                          <p:spTgt spid="5"/>
                                        </p:tgtEl>
                                        <p:attrNameLst>
                                          <p:attrName>ppt_w</p:attrName>
                                        </p:attrNameLst>
                                      </p:cBhvr>
                                      <p:tavLst>
                                        <p:tav tm="0">
                                          <p:val>
                                            <p:fltVal val="0"/>
                                          </p:val>
                                        </p:tav>
                                        <p:tav tm="100000">
                                          <p:val>
                                            <p:strVal val="#ppt_w"/>
                                          </p:val>
                                        </p:tav>
                                      </p:tavLst>
                                    </p:anim>
                                    <p:anim calcmode="lin" valueType="num">
                                      <p:cBhvr>
                                        <p:cTn id="30" dur="1000" fill="hold"/>
                                        <p:tgtEl>
                                          <p:spTgt spid="5"/>
                                        </p:tgtEl>
                                        <p:attrNameLst>
                                          <p:attrName>ppt_h</p:attrName>
                                        </p:attrNameLst>
                                      </p:cBhvr>
                                      <p:tavLst>
                                        <p:tav tm="0">
                                          <p:val>
                                            <p:fltVal val="0"/>
                                          </p:val>
                                        </p:tav>
                                        <p:tav tm="100000">
                                          <p:val>
                                            <p:strVal val="#ppt_h"/>
                                          </p:val>
                                        </p:tav>
                                      </p:tavLst>
                                    </p:anim>
                                    <p:anim calcmode="lin" valueType="num">
                                      <p:cBhvr>
                                        <p:cTn id="31"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5"/>
                                        </p:tgtEl>
                                        <p:attrNameLst>
                                          <p:attrName>ppt_y</p:attrName>
                                        </p:attrNameLst>
                                      </p:cBhvr>
                                      <p:tavLst>
                                        <p:tav tm="0" fmla="#ppt_y+(sin(-2*pi*(1-$))*-#ppt_x+cos(-2*pi*(1-$))*(1-#ppt_y))*(1-$)">
                                          <p:val>
                                            <p:fltVal val="0"/>
                                          </p:val>
                                        </p:tav>
                                        <p:tav tm="100000">
                                          <p:val>
                                            <p:fltVal val="1"/>
                                          </p:val>
                                        </p:tav>
                                      </p:tavLst>
                                    </p:anim>
                                  </p:childTnLst>
                                </p:cTn>
                              </p:par>
                              <p:par>
                                <p:cTn id="33" presetID="15"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p:cTn id="35" dur="1000" fill="hold"/>
                                        <p:tgtEl>
                                          <p:spTgt spid="38"/>
                                        </p:tgtEl>
                                        <p:attrNameLst>
                                          <p:attrName>ppt_w</p:attrName>
                                        </p:attrNameLst>
                                      </p:cBhvr>
                                      <p:tavLst>
                                        <p:tav tm="0">
                                          <p:val>
                                            <p:fltVal val="0"/>
                                          </p:val>
                                        </p:tav>
                                        <p:tav tm="100000">
                                          <p:val>
                                            <p:strVal val="#ppt_w"/>
                                          </p:val>
                                        </p:tav>
                                      </p:tavLst>
                                    </p:anim>
                                    <p:anim calcmode="lin" valueType="num">
                                      <p:cBhvr>
                                        <p:cTn id="36" dur="1000" fill="hold"/>
                                        <p:tgtEl>
                                          <p:spTgt spid="38"/>
                                        </p:tgtEl>
                                        <p:attrNameLst>
                                          <p:attrName>ppt_h</p:attrName>
                                        </p:attrNameLst>
                                      </p:cBhvr>
                                      <p:tavLst>
                                        <p:tav tm="0">
                                          <p:val>
                                            <p:fltVal val="0"/>
                                          </p:val>
                                        </p:tav>
                                        <p:tav tm="100000">
                                          <p:val>
                                            <p:strVal val="#ppt_h"/>
                                          </p:val>
                                        </p:tav>
                                      </p:tavLst>
                                    </p:anim>
                                    <p:anim calcmode="lin" valueType="num">
                                      <p:cBhvr>
                                        <p:cTn id="37" dur="1000" fill="hold"/>
                                        <p:tgtEl>
                                          <p:spTgt spid="38"/>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38"/>
                                        </p:tgtEl>
                                        <p:attrNameLst>
                                          <p:attrName>ppt_y</p:attrName>
                                        </p:attrNameLst>
                                      </p:cBhvr>
                                      <p:tavLst>
                                        <p:tav tm="0" fmla="#ppt_y+(sin(-2*pi*(1-$))*-#ppt_x+cos(-2*pi*(1-$))*(1-#ppt_y))*(1-$)">
                                          <p:val>
                                            <p:fltVal val="0"/>
                                          </p:val>
                                        </p:tav>
                                        <p:tav tm="100000">
                                          <p:val>
                                            <p:fltVal val="1"/>
                                          </p:val>
                                        </p:tav>
                                      </p:tavLst>
                                    </p:anim>
                                  </p:childTnLst>
                                </p:cTn>
                              </p:par>
                              <p:par>
                                <p:cTn id="39" presetID="15"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1000" fill="hold"/>
                                        <p:tgtEl>
                                          <p:spTgt spid="14"/>
                                        </p:tgtEl>
                                        <p:attrNameLst>
                                          <p:attrName>ppt_w</p:attrName>
                                        </p:attrNameLst>
                                      </p:cBhvr>
                                      <p:tavLst>
                                        <p:tav tm="0">
                                          <p:val>
                                            <p:fltVal val="0"/>
                                          </p:val>
                                        </p:tav>
                                        <p:tav tm="100000">
                                          <p:val>
                                            <p:strVal val="#ppt_w"/>
                                          </p:val>
                                        </p:tav>
                                      </p:tavLst>
                                    </p:anim>
                                    <p:anim calcmode="lin" valueType="num">
                                      <p:cBhvr>
                                        <p:cTn id="42" dur="1000" fill="hold"/>
                                        <p:tgtEl>
                                          <p:spTgt spid="14"/>
                                        </p:tgtEl>
                                        <p:attrNameLst>
                                          <p:attrName>ppt_h</p:attrName>
                                        </p:attrNameLst>
                                      </p:cBhvr>
                                      <p:tavLst>
                                        <p:tav tm="0">
                                          <p:val>
                                            <p:fltVal val="0"/>
                                          </p:val>
                                        </p:tav>
                                        <p:tav tm="100000">
                                          <p:val>
                                            <p:strVal val="#ppt_h"/>
                                          </p:val>
                                        </p:tav>
                                      </p:tavLst>
                                    </p:anim>
                                    <p:anim calcmode="lin" valueType="num">
                                      <p:cBhvr>
                                        <p:cTn id="43"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45" fill="hold">
                            <p:stCondLst>
                              <p:cond delay="1000"/>
                            </p:stCondLst>
                            <p:childTnLst>
                              <p:par>
                                <p:cTn id="46" presetID="2" presetClass="entr" presetSubtype="2" fill="hold" grpId="0" nodeType="afterEffect">
                                  <p:stCondLst>
                                    <p:cond delay="0"/>
                                  </p:stCondLst>
                                  <p:childTnLst>
                                    <p:set>
                                      <p:cBhvr>
                                        <p:cTn id="47" dur="1" fill="hold">
                                          <p:stCondLst>
                                            <p:cond delay="0"/>
                                          </p:stCondLst>
                                        </p:cTn>
                                        <p:tgtEl>
                                          <p:spTgt spid="41"/>
                                        </p:tgtEl>
                                        <p:attrNameLst>
                                          <p:attrName>style.visibility</p:attrName>
                                        </p:attrNameLst>
                                      </p:cBhvr>
                                      <p:to>
                                        <p:strVal val="visible"/>
                                      </p:to>
                                    </p:set>
                                    <p:anim calcmode="lin" valueType="num">
                                      <p:cBhvr additive="base">
                                        <p:cTn id="48" dur="500" fill="hold"/>
                                        <p:tgtEl>
                                          <p:spTgt spid="41"/>
                                        </p:tgtEl>
                                        <p:attrNameLst>
                                          <p:attrName>ppt_x</p:attrName>
                                        </p:attrNameLst>
                                      </p:cBhvr>
                                      <p:tavLst>
                                        <p:tav tm="0">
                                          <p:val>
                                            <p:strVal val="1+#ppt_w/2"/>
                                          </p:val>
                                        </p:tav>
                                        <p:tav tm="100000">
                                          <p:val>
                                            <p:strVal val="#ppt_x"/>
                                          </p:val>
                                        </p:tav>
                                      </p:tavLst>
                                    </p:anim>
                                    <p:anim calcmode="lin" valueType="num">
                                      <p:cBhvr additive="base">
                                        <p:cTn id="49" dur="500" fill="hold"/>
                                        <p:tgtEl>
                                          <p:spTgt spid="41"/>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0"/>
                                  </p:stCondLst>
                                  <p:childTnLst>
                                    <p:set>
                                      <p:cBhvr>
                                        <p:cTn id="51" dur="1" fill="hold">
                                          <p:stCondLst>
                                            <p:cond delay="0"/>
                                          </p:stCondLst>
                                        </p:cTn>
                                        <p:tgtEl>
                                          <p:spTgt spid="42"/>
                                        </p:tgtEl>
                                        <p:attrNameLst>
                                          <p:attrName>style.visibility</p:attrName>
                                        </p:attrNameLst>
                                      </p:cBhvr>
                                      <p:to>
                                        <p:strVal val="visible"/>
                                      </p:to>
                                    </p:set>
                                    <p:anim calcmode="lin" valueType="num">
                                      <p:cBhvr additive="base">
                                        <p:cTn id="52" dur="500" fill="hold"/>
                                        <p:tgtEl>
                                          <p:spTgt spid="42"/>
                                        </p:tgtEl>
                                        <p:attrNameLst>
                                          <p:attrName>ppt_x</p:attrName>
                                        </p:attrNameLst>
                                      </p:cBhvr>
                                      <p:tavLst>
                                        <p:tav tm="0">
                                          <p:val>
                                            <p:strVal val="1+#ppt_w/2"/>
                                          </p:val>
                                        </p:tav>
                                        <p:tav tm="100000">
                                          <p:val>
                                            <p:strVal val="#ppt_x"/>
                                          </p:val>
                                        </p:tav>
                                      </p:tavLst>
                                    </p:anim>
                                    <p:anim calcmode="lin" valueType="num">
                                      <p:cBhvr additive="base">
                                        <p:cTn id="53" dur="500" fill="hold"/>
                                        <p:tgtEl>
                                          <p:spTgt spid="42"/>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anim calcmode="lin" valueType="num">
                                      <p:cBhvr additive="base">
                                        <p:cTn id="56" dur="500" fill="hold"/>
                                        <p:tgtEl>
                                          <p:spTgt spid="43"/>
                                        </p:tgtEl>
                                        <p:attrNameLst>
                                          <p:attrName>ppt_x</p:attrName>
                                        </p:attrNameLst>
                                      </p:cBhvr>
                                      <p:tavLst>
                                        <p:tav tm="0">
                                          <p:val>
                                            <p:strVal val="1+#ppt_w/2"/>
                                          </p:val>
                                        </p:tav>
                                        <p:tav tm="100000">
                                          <p:val>
                                            <p:strVal val="#ppt_x"/>
                                          </p:val>
                                        </p:tav>
                                      </p:tavLst>
                                    </p:anim>
                                    <p:anim calcmode="lin" valueType="num">
                                      <p:cBhvr additive="base">
                                        <p:cTn id="57" dur="500" fill="hold"/>
                                        <p:tgtEl>
                                          <p:spTgt spid="43"/>
                                        </p:tgtEl>
                                        <p:attrNameLst>
                                          <p:attrName>ppt_y</p:attrName>
                                        </p:attrNameLst>
                                      </p:cBhvr>
                                      <p:tavLst>
                                        <p:tav tm="0">
                                          <p:val>
                                            <p:strVal val="#ppt_y"/>
                                          </p:val>
                                        </p:tav>
                                        <p:tav tm="100000">
                                          <p:val>
                                            <p:strVal val="#ppt_y"/>
                                          </p:val>
                                        </p:tav>
                                      </p:tavLst>
                                    </p:anim>
                                  </p:childTnLst>
                                </p:cTn>
                              </p:par>
                              <p:par>
                                <p:cTn id="58" presetID="2" presetClass="entr" presetSubtype="2" fill="hold" grpId="0" nodeType="withEffect">
                                  <p:stCondLst>
                                    <p:cond delay="0"/>
                                  </p:stCondLst>
                                  <p:childTnLst>
                                    <p:set>
                                      <p:cBhvr>
                                        <p:cTn id="59" dur="1" fill="hold">
                                          <p:stCondLst>
                                            <p:cond delay="0"/>
                                          </p:stCondLst>
                                        </p:cTn>
                                        <p:tgtEl>
                                          <p:spTgt spid="44"/>
                                        </p:tgtEl>
                                        <p:attrNameLst>
                                          <p:attrName>style.visibility</p:attrName>
                                        </p:attrNameLst>
                                      </p:cBhvr>
                                      <p:to>
                                        <p:strVal val="visible"/>
                                      </p:to>
                                    </p:set>
                                    <p:anim calcmode="lin" valueType="num">
                                      <p:cBhvr additive="base">
                                        <p:cTn id="60" dur="500" fill="hold"/>
                                        <p:tgtEl>
                                          <p:spTgt spid="44"/>
                                        </p:tgtEl>
                                        <p:attrNameLst>
                                          <p:attrName>ppt_x</p:attrName>
                                        </p:attrNameLst>
                                      </p:cBhvr>
                                      <p:tavLst>
                                        <p:tav tm="0">
                                          <p:val>
                                            <p:strVal val="1+#ppt_w/2"/>
                                          </p:val>
                                        </p:tav>
                                        <p:tav tm="100000">
                                          <p:val>
                                            <p:strVal val="#ppt_x"/>
                                          </p:val>
                                        </p:tav>
                                      </p:tavLst>
                                    </p:anim>
                                    <p:anim calcmode="lin" valueType="num">
                                      <p:cBhvr additive="base">
                                        <p:cTn id="61" dur="500" fill="hold"/>
                                        <p:tgtEl>
                                          <p:spTgt spid="44"/>
                                        </p:tgtEl>
                                        <p:attrNameLst>
                                          <p:attrName>ppt_y</p:attrName>
                                        </p:attrNameLst>
                                      </p:cBhvr>
                                      <p:tavLst>
                                        <p:tav tm="0">
                                          <p:val>
                                            <p:strVal val="#ppt_y"/>
                                          </p:val>
                                        </p:tav>
                                        <p:tav tm="100000">
                                          <p:val>
                                            <p:strVal val="#ppt_y"/>
                                          </p:val>
                                        </p:tav>
                                      </p:tavLst>
                                    </p:anim>
                                  </p:childTnLst>
                                </p:cTn>
                              </p:par>
                              <p:par>
                                <p:cTn id="62" presetID="6" presetClass="entr" presetSubtype="16" fill="hold" grpId="0" nodeType="with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circle(in)">
                                      <p:cBhvr>
                                        <p:cTn id="64" dur="500"/>
                                        <p:tgtEl>
                                          <p:spTgt spid="47"/>
                                        </p:tgtEl>
                                      </p:cBhvr>
                                    </p:animEffect>
                                  </p:childTnLst>
                                </p:cTn>
                              </p:par>
                              <p:par>
                                <p:cTn id="65" presetID="6" presetClass="entr" presetSubtype="16" fill="hold" grpId="0" nodeType="with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circle(in)">
                                      <p:cBhvr>
                                        <p:cTn id="67" dur="500"/>
                                        <p:tgtEl>
                                          <p:spTgt spid="50"/>
                                        </p:tgtEl>
                                      </p:cBhvr>
                                    </p:animEffect>
                                  </p:childTnLst>
                                </p:cTn>
                              </p:par>
                              <p:par>
                                <p:cTn id="68" presetID="6" presetClass="entr" presetSubtype="16" fill="hold" grpId="0" nodeType="withEffect">
                                  <p:stCondLst>
                                    <p:cond delay="0"/>
                                  </p:stCondLst>
                                  <p:childTnLst>
                                    <p:set>
                                      <p:cBhvr>
                                        <p:cTn id="69" dur="1" fill="hold">
                                          <p:stCondLst>
                                            <p:cond delay="0"/>
                                          </p:stCondLst>
                                        </p:cTn>
                                        <p:tgtEl>
                                          <p:spTgt spid="52"/>
                                        </p:tgtEl>
                                        <p:attrNameLst>
                                          <p:attrName>style.visibility</p:attrName>
                                        </p:attrNameLst>
                                      </p:cBhvr>
                                      <p:to>
                                        <p:strVal val="visible"/>
                                      </p:to>
                                    </p:set>
                                    <p:animEffect transition="in" filter="circle(in)">
                                      <p:cBhvr>
                                        <p:cTn id="70" dur="500"/>
                                        <p:tgtEl>
                                          <p:spTgt spid="52"/>
                                        </p:tgtEl>
                                      </p:cBhvr>
                                    </p:animEffect>
                                  </p:childTnLst>
                                </p:cTn>
                              </p:par>
                              <p:par>
                                <p:cTn id="71" presetID="6" presetClass="entr" presetSubtype="16" fill="hold" grpId="0" nodeType="withEffect">
                                  <p:stCondLst>
                                    <p:cond delay="0"/>
                                  </p:stCondLst>
                                  <p:childTnLst>
                                    <p:set>
                                      <p:cBhvr>
                                        <p:cTn id="72" dur="1" fill="hold">
                                          <p:stCondLst>
                                            <p:cond delay="0"/>
                                          </p:stCondLst>
                                        </p:cTn>
                                        <p:tgtEl>
                                          <p:spTgt spid="53"/>
                                        </p:tgtEl>
                                        <p:attrNameLst>
                                          <p:attrName>style.visibility</p:attrName>
                                        </p:attrNameLst>
                                      </p:cBhvr>
                                      <p:to>
                                        <p:strVal val="visible"/>
                                      </p:to>
                                    </p:set>
                                    <p:animEffect transition="in" filter="circle(in)">
                                      <p:cBhvr>
                                        <p:cTn id="73" dur="500"/>
                                        <p:tgtEl>
                                          <p:spTgt spid="53"/>
                                        </p:tgtEl>
                                      </p:cBhvr>
                                    </p:animEffect>
                                  </p:childTnLst>
                                </p:cTn>
                              </p:par>
                              <p:par>
                                <p:cTn id="74" presetID="6" presetClass="entr" presetSubtype="16" fill="hold" grpId="0" nodeType="withEffect">
                                  <p:stCondLst>
                                    <p:cond delay="0"/>
                                  </p:stCondLst>
                                  <p:childTnLst>
                                    <p:set>
                                      <p:cBhvr>
                                        <p:cTn id="75" dur="1" fill="hold">
                                          <p:stCondLst>
                                            <p:cond delay="0"/>
                                          </p:stCondLst>
                                        </p:cTn>
                                        <p:tgtEl>
                                          <p:spTgt spid="54"/>
                                        </p:tgtEl>
                                        <p:attrNameLst>
                                          <p:attrName>style.visibility</p:attrName>
                                        </p:attrNameLst>
                                      </p:cBhvr>
                                      <p:to>
                                        <p:strVal val="visible"/>
                                      </p:to>
                                    </p:set>
                                    <p:animEffect transition="in" filter="circle(in)">
                                      <p:cBhvr>
                                        <p:cTn id="76" dur="500"/>
                                        <p:tgtEl>
                                          <p:spTgt spid="54"/>
                                        </p:tgtEl>
                                      </p:cBhvr>
                                    </p:animEffect>
                                  </p:childTnLst>
                                </p:cTn>
                              </p:par>
                              <p:par>
                                <p:cTn id="77" presetID="6" presetClass="entr" presetSubtype="16" fill="hold" grpId="0" nodeType="withEffect">
                                  <p:stCondLst>
                                    <p:cond delay="0"/>
                                  </p:stCondLst>
                                  <p:childTnLst>
                                    <p:set>
                                      <p:cBhvr>
                                        <p:cTn id="78" dur="1" fill="hold">
                                          <p:stCondLst>
                                            <p:cond delay="0"/>
                                          </p:stCondLst>
                                        </p:cTn>
                                        <p:tgtEl>
                                          <p:spTgt spid="55"/>
                                        </p:tgtEl>
                                        <p:attrNameLst>
                                          <p:attrName>style.visibility</p:attrName>
                                        </p:attrNameLst>
                                      </p:cBhvr>
                                      <p:to>
                                        <p:strVal val="visible"/>
                                      </p:to>
                                    </p:set>
                                    <p:animEffect transition="in" filter="circle(in)">
                                      <p:cBhvr>
                                        <p:cTn id="79" dur="500"/>
                                        <p:tgtEl>
                                          <p:spTgt spid="55"/>
                                        </p:tgtEl>
                                      </p:cBhvr>
                                    </p:animEffect>
                                  </p:childTnLst>
                                </p:cTn>
                              </p:par>
                              <p:par>
                                <p:cTn id="80" presetID="6" presetClass="entr" presetSubtype="16" fill="hold" grpId="0" nodeType="withEffect">
                                  <p:stCondLst>
                                    <p:cond delay="0"/>
                                  </p:stCondLst>
                                  <p:childTnLst>
                                    <p:set>
                                      <p:cBhvr>
                                        <p:cTn id="81" dur="1" fill="hold">
                                          <p:stCondLst>
                                            <p:cond delay="0"/>
                                          </p:stCondLst>
                                        </p:cTn>
                                        <p:tgtEl>
                                          <p:spTgt spid="57"/>
                                        </p:tgtEl>
                                        <p:attrNameLst>
                                          <p:attrName>style.visibility</p:attrName>
                                        </p:attrNameLst>
                                      </p:cBhvr>
                                      <p:to>
                                        <p:strVal val="visible"/>
                                      </p:to>
                                    </p:set>
                                    <p:animEffect transition="in" filter="circle(in)">
                                      <p:cBhvr>
                                        <p:cTn id="82" dur="500"/>
                                        <p:tgtEl>
                                          <p:spTgt spid="57"/>
                                        </p:tgtEl>
                                      </p:cBhvr>
                                    </p:animEffect>
                                  </p:childTnLst>
                                </p:cTn>
                              </p:par>
                              <p:par>
                                <p:cTn id="83" presetID="6" presetClass="entr" presetSubtype="16" fill="hold" grpId="0" nodeType="withEffect">
                                  <p:stCondLst>
                                    <p:cond delay="0"/>
                                  </p:stCondLst>
                                  <p:childTnLst>
                                    <p:set>
                                      <p:cBhvr>
                                        <p:cTn id="84" dur="1" fill="hold">
                                          <p:stCondLst>
                                            <p:cond delay="0"/>
                                          </p:stCondLst>
                                        </p:cTn>
                                        <p:tgtEl>
                                          <p:spTgt spid="58"/>
                                        </p:tgtEl>
                                        <p:attrNameLst>
                                          <p:attrName>style.visibility</p:attrName>
                                        </p:attrNameLst>
                                      </p:cBhvr>
                                      <p:to>
                                        <p:strVal val="visible"/>
                                      </p:to>
                                    </p:set>
                                    <p:animEffect transition="in" filter="circle(in)">
                                      <p:cBhvr>
                                        <p:cTn id="85" dur="500"/>
                                        <p:tgtEl>
                                          <p:spTgt spid="58"/>
                                        </p:tgtEl>
                                      </p:cBhvr>
                                    </p:animEffect>
                                  </p:childTnLst>
                                </p:cTn>
                              </p:par>
                              <p:par>
                                <p:cTn id="86" presetID="6" presetClass="entr" presetSubtype="16" fill="hold" grpId="0" nodeType="withEffect">
                                  <p:stCondLst>
                                    <p:cond delay="0"/>
                                  </p:stCondLst>
                                  <p:childTnLst>
                                    <p:set>
                                      <p:cBhvr>
                                        <p:cTn id="87" dur="1" fill="hold">
                                          <p:stCondLst>
                                            <p:cond delay="0"/>
                                          </p:stCondLst>
                                        </p:cTn>
                                        <p:tgtEl>
                                          <p:spTgt spid="60"/>
                                        </p:tgtEl>
                                        <p:attrNameLst>
                                          <p:attrName>style.visibility</p:attrName>
                                        </p:attrNameLst>
                                      </p:cBhvr>
                                      <p:to>
                                        <p:strVal val="visible"/>
                                      </p:to>
                                    </p:set>
                                    <p:animEffect transition="in" filter="circle(in)">
                                      <p:cBhvr>
                                        <p:cTn id="88" dur="500"/>
                                        <p:tgtEl>
                                          <p:spTgt spid="60"/>
                                        </p:tgtEl>
                                      </p:cBhvr>
                                    </p:animEffect>
                                  </p:childTnLst>
                                </p:cTn>
                              </p:par>
                              <p:par>
                                <p:cTn id="89" presetID="6" presetClass="entr" presetSubtype="16" fill="hold" grpId="0" nodeType="withEffect">
                                  <p:stCondLst>
                                    <p:cond delay="0"/>
                                  </p:stCondLst>
                                  <p:childTnLst>
                                    <p:set>
                                      <p:cBhvr>
                                        <p:cTn id="90" dur="1" fill="hold">
                                          <p:stCondLst>
                                            <p:cond delay="0"/>
                                          </p:stCondLst>
                                        </p:cTn>
                                        <p:tgtEl>
                                          <p:spTgt spid="61"/>
                                        </p:tgtEl>
                                        <p:attrNameLst>
                                          <p:attrName>style.visibility</p:attrName>
                                        </p:attrNameLst>
                                      </p:cBhvr>
                                      <p:to>
                                        <p:strVal val="visible"/>
                                      </p:to>
                                    </p:set>
                                    <p:animEffect transition="in" filter="circle(in)">
                                      <p:cBhvr>
                                        <p:cTn id="91" dur="500"/>
                                        <p:tgtEl>
                                          <p:spTgt spid="61"/>
                                        </p:tgtEl>
                                      </p:cBhvr>
                                    </p:animEffect>
                                  </p:childTnLst>
                                </p:cTn>
                              </p:par>
                              <p:par>
                                <p:cTn id="92" presetID="6" presetClass="entr" presetSubtype="16" fill="hold" grpId="0" nodeType="withEffect">
                                  <p:stCondLst>
                                    <p:cond delay="0"/>
                                  </p:stCondLst>
                                  <p:childTnLst>
                                    <p:set>
                                      <p:cBhvr>
                                        <p:cTn id="93" dur="1" fill="hold">
                                          <p:stCondLst>
                                            <p:cond delay="0"/>
                                          </p:stCondLst>
                                        </p:cTn>
                                        <p:tgtEl>
                                          <p:spTgt spid="28"/>
                                        </p:tgtEl>
                                        <p:attrNameLst>
                                          <p:attrName>style.visibility</p:attrName>
                                        </p:attrNameLst>
                                      </p:cBhvr>
                                      <p:to>
                                        <p:strVal val="visible"/>
                                      </p:to>
                                    </p:set>
                                    <p:animEffect transition="in" filter="circle(in)">
                                      <p:cBhvr>
                                        <p:cTn id="94" dur="500"/>
                                        <p:tgtEl>
                                          <p:spTgt spid="28"/>
                                        </p:tgtEl>
                                      </p:cBhvr>
                                    </p:animEffect>
                                  </p:childTnLst>
                                </p:cTn>
                              </p:par>
                              <p:par>
                                <p:cTn id="95" presetID="6" presetClass="entr" presetSubtype="16" fill="hold" grpId="0" nodeType="withEffect">
                                  <p:stCondLst>
                                    <p:cond delay="0"/>
                                  </p:stCondLst>
                                  <p:childTnLst>
                                    <p:set>
                                      <p:cBhvr>
                                        <p:cTn id="96" dur="1" fill="hold">
                                          <p:stCondLst>
                                            <p:cond delay="0"/>
                                          </p:stCondLst>
                                        </p:cTn>
                                        <p:tgtEl>
                                          <p:spTgt spid="29"/>
                                        </p:tgtEl>
                                        <p:attrNameLst>
                                          <p:attrName>style.visibility</p:attrName>
                                        </p:attrNameLst>
                                      </p:cBhvr>
                                      <p:to>
                                        <p:strVal val="visible"/>
                                      </p:to>
                                    </p:set>
                                    <p:animEffect transition="in" filter="circle(in)">
                                      <p:cBhvr>
                                        <p:cTn id="97" dur="500"/>
                                        <p:tgtEl>
                                          <p:spTgt spid="29"/>
                                        </p:tgtEl>
                                      </p:cBhvr>
                                    </p:animEffect>
                                  </p:childTnLst>
                                </p:cTn>
                              </p:par>
                              <p:par>
                                <p:cTn id="98" presetID="6" presetClass="entr" presetSubtype="16" fill="hold" grpId="0" nodeType="withEffect">
                                  <p:stCondLst>
                                    <p:cond delay="0"/>
                                  </p:stCondLst>
                                  <p:childTnLst>
                                    <p:set>
                                      <p:cBhvr>
                                        <p:cTn id="99" dur="1" fill="hold">
                                          <p:stCondLst>
                                            <p:cond delay="0"/>
                                          </p:stCondLst>
                                        </p:cTn>
                                        <p:tgtEl>
                                          <p:spTgt spid="30"/>
                                        </p:tgtEl>
                                        <p:attrNameLst>
                                          <p:attrName>style.visibility</p:attrName>
                                        </p:attrNameLst>
                                      </p:cBhvr>
                                      <p:to>
                                        <p:strVal val="visible"/>
                                      </p:to>
                                    </p:set>
                                    <p:animEffect transition="in" filter="circle(in)">
                                      <p:cBhvr>
                                        <p:cTn id="100" dur="500"/>
                                        <p:tgtEl>
                                          <p:spTgt spid="30"/>
                                        </p:tgtEl>
                                      </p:cBhvr>
                                    </p:animEffect>
                                  </p:childTnLst>
                                </p:cTn>
                              </p:par>
                              <p:par>
                                <p:cTn id="101" presetID="6" presetClass="entr" presetSubtype="16" fill="hold" grpId="0" nodeType="withEffect">
                                  <p:stCondLst>
                                    <p:cond delay="0"/>
                                  </p:stCondLst>
                                  <p:childTnLst>
                                    <p:set>
                                      <p:cBhvr>
                                        <p:cTn id="102" dur="1" fill="hold">
                                          <p:stCondLst>
                                            <p:cond delay="0"/>
                                          </p:stCondLst>
                                        </p:cTn>
                                        <p:tgtEl>
                                          <p:spTgt spid="31"/>
                                        </p:tgtEl>
                                        <p:attrNameLst>
                                          <p:attrName>style.visibility</p:attrName>
                                        </p:attrNameLst>
                                      </p:cBhvr>
                                      <p:to>
                                        <p:strVal val="visible"/>
                                      </p:to>
                                    </p:set>
                                    <p:animEffect transition="in" filter="circle(in)">
                                      <p:cBhvr>
                                        <p:cTn id="103" dur="500"/>
                                        <p:tgtEl>
                                          <p:spTgt spid="31"/>
                                        </p:tgtEl>
                                      </p:cBhvr>
                                    </p:animEffect>
                                  </p:childTnLst>
                                </p:cTn>
                              </p:par>
                              <p:par>
                                <p:cTn id="104" presetID="6" presetClass="entr" presetSubtype="16" fill="hold" grpId="0" nodeType="withEffect">
                                  <p:stCondLst>
                                    <p:cond delay="0"/>
                                  </p:stCondLst>
                                  <p:childTnLst>
                                    <p:set>
                                      <p:cBhvr>
                                        <p:cTn id="105" dur="1" fill="hold">
                                          <p:stCondLst>
                                            <p:cond delay="0"/>
                                          </p:stCondLst>
                                        </p:cTn>
                                        <p:tgtEl>
                                          <p:spTgt spid="32"/>
                                        </p:tgtEl>
                                        <p:attrNameLst>
                                          <p:attrName>style.visibility</p:attrName>
                                        </p:attrNameLst>
                                      </p:cBhvr>
                                      <p:to>
                                        <p:strVal val="visible"/>
                                      </p:to>
                                    </p:set>
                                    <p:animEffect transition="in" filter="circle(in)">
                                      <p:cBhvr>
                                        <p:cTn id="106" dur="500"/>
                                        <p:tgtEl>
                                          <p:spTgt spid="32"/>
                                        </p:tgtEl>
                                      </p:cBhvr>
                                    </p:animEffect>
                                  </p:childTnLst>
                                </p:cTn>
                              </p:par>
                              <p:par>
                                <p:cTn id="107" presetID="6" presetClass="entr" presetSubtype="16" fill="hold" grpId="0" nodeType="withEffect">
                                  <p:stCondLst>
                                    <p:cond delay="0"/>
                                  </p:stCondLst>
                                  <p:childTnLst>
                                    <p:set>
                                      <p:cBhvr>
                                        <p:cTn id="108" dur="1" fill="hold">
                                          <p:stCondLst>
                                            <p:cond delay="0"/>
                                          </p:stCondLst>
                                        </p:cTn>
                                        <p:tgtEl>
                                          <p:spTgt spid="33"/>
                                        </p:tgtEl>
                                        <p:attrNameLst>
                                          <p:attrName>style.visibility</p:attrName>
                                        </p:attrNameLst>
                                      </p:cBhvr>
                                      <p:to>
                                        <p:strVal val="visible"/>
                                      </p:to>
                                    </p:set>
                                    <p:animEffect transition="in" filter="circle(in)">
                                      <p:cBhvr>
                                        <p:cTn id="109" dur="500"/>
                                        <p:tgtEl>
                                          <p:spTgt spid="33"/>
                                        </p:tgtEl>
                                      </p:cBhvr>
                                    </p:animEffect>
                                  </p:childTnLst>
                                </p:cTn>
                              </p:par>
                              <p:par>
                                <p:cTn id="110" presetID="6" presetClass="entr" presetSubtype="16" fill="hold" grpId="0" nodeType="withEffect">
                                  <p:stCondLst>
                                    <p:cond delay="0"/>
                                  </p:stCondLst>
                                  <p:childTnLst>
                                    <p:set>
                                      <p:cBhvr>
                                        <p:cTn id="111" dur="1" fill="hold">
                                          <p:stCondLst>
                                            <p:cond delay="0"/>
                                          </p:stCondLst>
                                        </p:cTn>
                                        <p:tgtEl>
                                          <p:spTgt spid="34"/>
                                        </p:tgtEl>
                                        <p:attrNameLst>
                                          <p:attrName>style.visibility</p:attrName>
                                        </p:attrNameLst>
                                      </p:cBhvr>
                                      <p:to>
                                        <p:strVal val="visible"/>
                                      </p:to>
                                    </p:set>
                                    <p:animEffect transition="in" filter="circle(in)">
                                      <p:cBhvr>
                                        <p:cTn id="112" dur="500"/>
                                        <p:tgtEl>
                                          <p:spTgt spid="34"/>
                                        </p:tgtEl>
                                      </p:cBhvr>
                                    </p:animEffect>
                                  </p:childTnLst>
                                </p:cTn>
                              </p:par>
                              <p:par>
                                <p:cTn id="113" presetID="6" presetClass="entr" presetSubtype="16" fill="hold" grpId="0" nodeType="withEffect">
                                  <p:stCondLst>
                                    <p:cond delay="0"/>
                                  </p:stCondLst>
                                  <p:childTnLst>
                                    <p:set>
                                      <p:cBhvr>
                                        <p:cTn id="114" dur="1" fill="hold">
                                          <p:stCondLst>
                                            <p:cond delay="0"/>
                                          </p:stCondLst>
                                        </p:cTn>
                                        <p:tgtEl>
                                          <p:spTgt spid="35"/>
                                        </p:tgtEl>
                                        <p:attrNameLst>
                                          <p:attrName>style.visibility</p:attrName>
                                        </p:attrNameLst>
                                      </p:cBhvr>
                                      <p:to>
                                        <p:strVal val="visible"/>
                                      </p:to>
                                    </p:set>
                                    <p:animEffect transition="in" filter="circle(in)">
                                      <p:cBhvr>
                                        <p:cTn id="115" dur="500"/>
                                        <p:tgtEl>
                                          <p:spTgt spid="35"/>
                                        </p:tgtEl>
                                      </p:cBhvr>
                                    </p:animEffect>
                                  </p:childTnLst>
                                </p:cTn>
                              </p:par>
                              <p:par>
                                <p:cTn id="116" presetID="6" presetClass="entr" presetSubtype="16" fill="hold" grpId="0" nodeType="withEffect">
                                  <p:stCondLst>
                                    <p:cond delay="0"/>
                                  </p:stCondLst>
                                  <p:childTnLst>
                                    <p:set>
                                      <p:cBhvr>
                                        <p:cTn id="117" dur="1" fill="hold">
                                          <p:stCondLst>
                                            <p:cond delay="0"/>
                                          </p:stCondLst>
                                        </p:cTn>
                                        <p:tgtEl>
                                          <p:spTgt spid="36"/>
                                        </p:tgtEl>
                                        <p:attrNameLst>
                                          <p:attrName>style.visibility</p:attrName>
                                        </p:attrNameLst>
                                      </p:cBhvr>
                                      <p:to>
                                        <p:strVal val="visible"/>
                                      </p:to>
                                    </p:set>
                                    <p:animEffect transition="in" filter="circle(in)">
                                      <p:cBhvr>
                                        <p:cTn id="118" dur="500"/>
                                        <p:tgtEl>
                                          <p:spTgt spid="36"/>
                                        </p:tgtEl>
                                      </p:cBhvr>
                                    </p:animEffect>
                                  </p:childTnLst>
                                </p:cTn>
                              </p:par>
                              <p:par>
                                <p:cTn id="119" presetID="6" presetClass="entr" presetSubtype="16" fill="hold" grpId="0" nodeType="withEffect">
                                  <p:stCondLst>
                                    <p:cond delay="0"/>
                                  </p:stCondLst>
                                  <p:childTnLst>
                                    <p:set>
                                      <p:cBhvr>
                                        <p:cTn id="120" dur="1" fill="hold">
                                          <p:stCondLst>
                                            <p:cond delay="0"/>
                                          </p:stCondLst>
                                        </p:cTn>
                                        <p:tgtEl>
                                          <p:spTgt spid="37"/>
                                        </p:tgtEl>
                                        <p:attrNameLst>
                                          <p:attrName>style.visibility</p:attrName>
                                        </p:attrNameLst>
                                      </p:cBhvr>
                                      <p:to>
                                        <p:strVal val="visible"/>
                                      </p:to>
                                    </p:set>
                                    <p:animEffect transition="in" filter="circle(in)">
                                      <p:cBhvr>
                                        <p:cTn id="121" dur="500"/>
                                        <p:tgtEl>
                                          <p:spTgt spid="37"/>
                                        </p:tgtEl>
                                      </p:cBhvr>
                                    </p:animEffect>
                                  </p:childTnLst>
                                </p:cTn>
                              </p:par>
                              <p:par>
                                <p:cTn id="122" presetID="6" presetClass="entr" presetSubtype="16" fill="hold" grpId="0" nodeType="withEffect">
                                  <p:stCondLst>
                                    <p:cond delay="0"/>
                                  </p:stCondLst>
                                  <p:childTnLst>
                                    <p:set>
                                      <p:cBhvr>
                                        <p:cTn id="123" dur="1" fill="hold">
                                          <p:stCondLst>
                                            <p:cond delay="0"/>
                                          </p:stCondLst>
                                        </p:cTn>
                                        <p:tgtEl>
                                          <p:spTgt spid="45"/>
                                        </p:tgtEl>
                                        <p:attrNameLst>
                                          <p:attrName>style.visibility</p:attrName>
                                        </p:attrNameLst>
                                      </p:cBhvr>
                                      <p:to>
                                        <p:strVal val="visible"/>
                                      </p:to>
                                    </p:set>
                                    <p:animEffect transition="in" filter="circle(in)">
                                      <p:cBhvr>
                                        <p:cTn id="124" dur="500"/>
                                        <p:tgtEl>
                                          <p:spTgt spid="45"/>
                                        </p:tgtEl>
                                      </p:cBhvr>
                                    </p:animEffect>
                                  </p:childTnLst>
                                </p:cTn>
                              </p:par>
                              <p:par>
                                <p:cTn id="125" presetID="6" presetClass="entr" presetSubtype="16" fill="hold" grpId="0" nodeType="withEffect">
                                  <p:stCondLst>
                                    <p:cond delay="0"/>
                                  </p:stCondLst>
                                  <p:childTnLst>
                                    <p:set>
                                      <p:cBhvr>
                                        <p:cTn id="126" dur="1" fill="hold">
                                          <p:stCondLst>
                                            <p:cond delay="0"/>
                                          </p:stCondLst>
                                        </p:cTn>
                                        <p:tgtEl>
                                          <p:spTgt spid="48"/>
                                        </p:tgtEl>
                                        <p:attrNameLst>
                                          <p:attrName>style.visibility</p:attrName>
                                        </p:attrNameLst>
                                      </p:cBhvr>
                                      <p:to>
                                        <p:strVal val="visible"/>
                                      </p:to>
                                    </p:set>
                                    <p:animEffect transition="in" filter="circle(in)">
                                      <p:cBhvr>
                                        <p:cTn id="127" dur="500"/>
                                        <p:tgtEl>
                                          <p:spTgt spid="48"/>
                                        </p:tgtEl>
                                      </p:cBhvr>
                                    </p:animEffect>
                                  </p:childTnLst>
                                </p:cTn>
                              </p:par>
                              <p:par>
                                <p:cTn id="128" presetID="6" presetClass="entr" presetSubtype="16" fill="hold" grpId="0" nodeType="withEffect">
                                  <p:stCondLst>
                                    <p:cond delay="0"/>
                                  </p:stCondLst>
                                  <p:childTnLst>
                                    <p:set>
                                      <p:cBhvr>
                                        <p:cTn id="129" dur="1" fill="hold">
                                          <p:stCondLst>
                                            <p:cond delay="0"/>
                                          </p:stCondLst>
                                        </p:cTn>
                                        <p:tgtEl>
                                          <p:spTgt spid="49"/>
                                        </p:tgtEl>
                                        <p:attrNameLst>
                                          <p:attrName>style.visibility</p:attrName>
                                        </p:attrNameLst>
                                      </p:cBhvr>
                                      <p:to>
                                        <p:strVal val="visible"/>
                                      </p:to>
                                    </p:set>
                                    <p:animEffect transition="in" filter="circle(in)">
                                      <p:cBhvr>
                                        <p:cTn id="130" dur="500"/>
                                        <p:tgtEl>
                                          <p:spTgt spid="49"/>
                                        </p:tgtEl>
                                      </p:cBhvr>
                                    </p:animEffect>
                                  </p:childTnLst>
                                </p:cTn>
                              </p:par>
                              <p:par>
                                <p:cTn id="131" presetID="6" presetClass="entr" presetSubtype="16" fill="hold" grpId="0" nodeType="withEffect">
                                  <p:stCondLst>
                                    <p:cond delay="0"/>
                                  </p:stCondLst>
                                  <p:childTnLst>
                                    <p:set>
                                      <p:cBhvr>
                                        <p:cTn id="132" dur="1" fill="hold">
                                          <p:stCondLst>
                                            <p:cond delay="0"/>
                                          </p:stCondLst>
                                        </p:cTn>
                                        <p:tgtEl>
                                          <p:spTgt spid="46"/>
                                        </p:tgtEl>
                                        <p:attrNameLst>
                                          <p:attrName>style.visibility</p:attrName>
                                        </p:attrNameLst>
                                      </p:cBhvr>
                                      <p:to>
                                        <p:strVal val="visible"/>
                                      </p:to>
                                    </p:set>
                                    <p:animEffect transition="in" filter="circle(in)">
                                      <p:cBhvr>
                                        <p:cTn id="13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0" grpId="0" animBg="1"/>
      <p:bldP spid="39" grpId="0" animBg="1"/>
      <p:bldP spid="4" grpId="0"/>
      <p:bldP spid="41" grpId="0" animBg="1"/>
      <p:bldP spid="42" grpId="0"/>
      <p:bldP spid="43" grpId="0"/>
      <p:bldP spid="44" grpId="0"/>
      <p:bldP spid="46" grpId="0"/>
      <p:bldP spid="47" grpId="0"/>
      <p:bldP spid="49" grpId="0"/>
      <p:bldP spid="50" grpId="0"/>
      <p:bldP spid="52" grpId="0"/>
      <p:bldP spid="53" grpId="0"/>
      <p:bldP spid="54" grpId="0"/>
      <p:bldP spid="55" grpId="0"/>
      <p:bldP spid="57" grpId="0"/>
      <p:bldP spid="58" grpId="0"/>
      <p:bldP spid="60" grpId="0"/>
      <p:bldP spid="61" grpId="0"/>
      <p:bldP spid="28" grpId="0"/>
      <p:bldP spid="29" grpId="0"/>
      <p:bldP spid="30" grpId="0"/>
      <p:bldP spid="31" grpId="0"/>
      <p:bldP spid="32" grpId="0"/>
      <p:bldP spid="33" grpId="0"/>
      <p:bldP spid="34" grpId="0"/>
      <p:bldP spid="35" grpId="0"/>
      <p:bldP spid="36" grpId="0"/>
      <p:bldP spid="37" grpId="0"/>
      <p:bldP spid="45" grpId="0"/>
      <p:bldP spid="4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25 Rectángulo"/>
          <p:cNvSpPr/>
          <p:nvPr/>
        </p:nvSpPr>
        <p:spPr>
          <a:xfrm>
            <a:off x="2723367" y="1201317"/>
            <a:ext cx="2203888"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25" name="24 Rectángulo"/>
          <p:cNvSpPr/>
          <p:nvPr/>
        </p:nvSpPr>
        <p:spPr>
          <a:xfrm>
            <a:off x="5680480" y="1201317"/>
            <a:ext cx="2203888"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4" name="3 Título"/>
          <p:cNvSpPr>
            <a:spLocks noGrp="1"/>
          </p:cNvSpPr>
          <p:nvPr>
            <p:ph type="title"/>
          </p:nvPr>
        </p:nvSpPr>
        <p:spPr/>
        <p:txBody>
          <a:bodyPr/>
          <a:lstStyle/>
          <a:p>
            <a:r>
              <a:rPr lang="es-SV" b="0" dirty="0" smtClean="0"/>
              <a:t>Depósitos por sector</a:t>
            </a:r>
            <a:br>
              <a:rPr lang="es-SV" b="0" dirty="0" smtClean="0"/>
            </a:br>
            <a:r>
              <a:rPr lang="es-SV" sz="2000" dirty="0">
                <a:solidFill>
                  <a:schemeClr val="tx2"/>
                </a:solidFill>
              </a:rPr>
              <a:t>Al 31 de mayo de 2017</a:t>
            </a:r>
            <a:endParaRPr lang="es-SV" b="0" dirty="0"/>
          </a:p>
        </p:txBody>
      </p:sp>
      <p:pic>
        <p:nvPicPr>
          <p:cNvPr id="3" name="2 Imagen"/>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314453" y="1345492"/>
            <a:ext cx="935944" cy="935944"/>
          </a:xfrm>
          <a:prstGeom prst="rect">
            <a:avLst/>
          </a:prstGeom>
        </p:spPr>
      </p:pic>
      <p:pic>
        <p:nvPicPr>
          <p:cNvPr id="7" name="6 Imagen"/>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b="15069"/>
          <a:stretch/>
        </p:blipFill>
        <p:spPr>
          <a:xfrm>
            <a:off x="3200840" y="1273504"/>
            <a:ext cx="1248941" cy="1060737"/>
          </a:xfrm>
          <a:prstGeom prst="rect">
            <a:avLst/>
          </a:prstGeom>
        </p:spPr>
      </p:pic>
      <p:sp>
        <p:nvSpPr>
          <p:cNvPr id="29" name="28 Rectángulo"/>
          <p:cNvSpPr/>
          <p:nvPr/>
        </p:nvSpPr>
        <p:spPr>
          <a:xfrm>
            <a:off x="1547664" y="2435036"/>
            <a:ext cx="7596336" cy="461663"/>
          </a:xfrm>
          <a:prstGeom prst="rect">
            <a:avLst/>
          </a:prstGeom>
          <a:solidFill>
            <a:srgbClr val="318BFF">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30" name="29 CuadroTexto"/>
          <p:cNvSpPr txBox="1"/>
          <p:nvPr/>
        </p:nvSpPr>
        <p:spPr>
          <a:xfrm>
            <a:off x="2987824" y="2425452"/>
            <a:ext cx="1656184" cy="461665"/>
          </a:xfrm>
          <a:prstGeom prst="rect">
            <a:avLst/>
          </a:prstGeom>
          <a:noFill/>
        </p:spPr>
        <p:txBody>
          <a:bodyPr wrap="square" rtlCol="0">
            <a:spAutoFit/>
          </a:bodyPr>
          <a:lstStyle/>
          <a:p>
            <a:pPr algn="ctr"/>
            <a:r>
              <a:rPr lang="es-SV" sz="2400" dirty="0" smtClean="0">
                <a:solidFill>
                  <a:srgbClr val="000000"/>
                </a:solidFill>
                <a:latin typeface="Impact" panose="020B0806030902050204" pitchFamily="34" charset="0"/>
              </a:rPr>
              <a:t>Público</a:t>
            </a:r>
            <a:endParaRPr lang="es-SV" sz="2400" dirty="0">
              <a:solidFill>
                <a:srgbClr val="000000"/>
              </a:solidFill>
              <a:latin typeface="Impact" panose="020B0806030902050204" pitchFamily="34" charset="0"/>
            </a:endParaRPr>
          </a:p>
        </p:txBody>
      </p:sp>
      <p:sp>
        <p:nvSpPr>
          <p:cNvPr id="31" name="30 CuadroTexto"/>
          <p:cNvSpPr txBox="1"/>
          <p:nvPr/>
        </p:nvSpPr>
        <p:spPr>
          <a:xfrm>
            <a:off x="5680481" y="2425452"/>
            <a:ext cx="2203888" cy="461665"/>
          </a:xfrm>
          <a:prstGeom prst="rect">
            <a:avLst/>
          </a:prstGeom>
          <a:noFill/>
        </p:spPr>
        <p:txBody>
          <a:bodyPr wrap="square" rtlCol="0">
            <a:spAutoFit/>
          </a:bodyPr>
          <a:lstStyle/>
          <a:p>
            <a:pPr algn="ctr"/>
            <a:r>
              <a:rPr lang="es-SV" sz="2400" dirty="0" smtClean="0">
                <a:solidFill>
                  <a:srgbClr val="000000"/>
                </a:solidFill>
                <a:latin typeface="Impact" panose="020B0806030902050204" pitchFamily="34" charset="0"/>
              </a:rPr>
              <a:t>Privado</a:t>
            </a:r>
            <a:endParaRPr lang="es-SV" sz="2400" dirty="0">
              <a:solidFill>
                <a:srgbClr val="000000"/>
              </a:solidFill>
              <a:latin typeface="Impact" panose="020B0806030902050204" pitchFamily="34" charset="0"/>
            </a:endParaRPr>
          </a:p>
        </p:txBody>
      </p:sp>
      <p:sp>
        <p:nvSpPr>
          <p:cNvPr id="32" name="31 CuadroTexto"/>
          <p:cNvSpPr txBox="1"/>
          <p:nvPr/>
        </p:nvSpPr>
        <p:spPr>
          <a:xfrm>
            <a:off x="2987824" y="2929508"/>
            <a:ext cx="1656184" cy="461665"/>
          </a:xfrm>
          <a:prstGeom prst="rect">
            <a:avLst/>
          </a:prstGeom>
          <a:noFill/>
        </p:spPr>
        <p:txBody>
          <a:bodyPr wrap="square" rtlCol="0">
            <a:spAutoFit/>
          </a:bodyPr>
          <a:lstStyle/>
          <a:p>
            <a:pPr algn="ctr"/>
            <a:r>
              <a:rPr lang="es-SV" sz="2400" dirty="0" smtClean="0">
                <a:latin typeface="Impact" panose="020B0806030902050204" pitchFamily="34" charset="0"/>
              </a:rPr>
              <a:t>2,364</a:t>
            </a:r>
            <a:endParaRPr lang="es-SV" sz="2400" dirty="0">
              <a:latin typeface="Impact" panose="020B0806030902050204" pitchFamily="34" charset="0"/>
            </a:endParaRPr>
          </a:p>
        </p:txBody>
      </p:sp>
      <p:sp>
        <p:nvSpPr>
          <p:cNvPr id="33" name="32 CuadroTexto"/>
          <p:cNvSpPr txBox="1"/>
          <p:nvPr/>
        </p:nvSpPr>
        <p:spPr>
          <a:xfrm>
            <a:off x="2987824" y="3312194"/>
            <a:ext cx="1656184" cy="307777"/>
          </a:xfrm>
          <a:prstGeom prst="rect">
            <a:avLst/>
          </a:prstGeom>
          <a:noFill/>
        </p:spPr>
        <p:txBody>
          <a:bodyPr wrap="square" rtlCol="0">
            <a:spAutoFit/>
          </a:bodyPr>
          <a:lstStyle/>
          <a:p>
            <a:pPr algn="ctr"/>
            <a:r>
              <a:rPr lang="es-SV" sz="1400" dirty="0" smtClean="0">
                <a:solidFill>
                  <a:schemeClr val="tx2"/>
                </a:solidFill>
                <a:latin typeface="Impact" panose="020B0806030902050204" pitchFamily="34" charset="0"/>
              </a:rPr>
              <a:t>Cuentas (1.5%) </a:t>
            </a:r>
            <a:endParaRPr lang="es-SV" sz="1400" dirty="0">
              <a:solidFill>
                <a:schemeClr val="tx2"/>
              </a:solidFill>
              <a:latin typeface="Impact" panose="020B0806030902050204" pitchFamily="34" charset="0"/>
            </a:endParaRPr>
          </a:p>
        </p:txBody>
      </p:sp>
      <p:sp>
        <p:nvSpPr>
          <p:cNvPr id="34" name="33 CuadroTexto"/>
          <p:cNvSpPr txBox="1"/>
          <p:nvPr/>
        </p:nvSpPr>
        <p:spPr>
          <a:xfrm>
            <a:off x="2987824" y="3621095"/>
            <a:ext cx="1656184" cy="461665"/>
          </a:xfrm>
          <a:prstGeom prst="rect">
            <a:avLst/>
          </a:prstGeom>
          <a:noFill/>
        </p:spPr>
        <p:txBody>
          <a:bodyPr wrap="square" rtlCol="0">
            <a:spAutoFit/>
          </a:bodyPr>
          <a:lstStyle/>
          <a:p>
            <a:pPr algn="ctr"/>
            <a:r>
              <a:rPr lang="es-SV" sz="2400" dirty="0" smtClean="0">
                <a:latin typeface="Impact" panose="020B0806030902050204" pitchFamily="34" charset="0"/>
              </a:rPr>
              <a:t>$68.5</a:t>
            </a:r>
            <a:endParaRPr lang="es-SV" sz="2400" dirty="0">
              <a:latin typeface="Impact" panose="020B0806030902050204" pitchFamily="34" charset="0"/>
            </a:endParaRPr>
          </a:p>
        </p:txBody>
      </p:sp>
      <p:sp>
        <p:nvSpPr>
          <p:cNvPr id="35" name="34 CuadroTexto"/>
          <p:cNvSpPr txBox="1"/>
          <p:nvPr/>
        </p:nvSpPr>
        <p:spPr>
          <a:xfrm>
            <a:off x="2987824" y="4003781"/>
            <a:ext cx="1656184" cy="307777"/>
          </a:xfrm>
          <a:prstGeom prst="rect">
            <a:avLst/>
          </a:prstGeom>
          <a:noFill/>
        </p:spPr>
        <p:txBody>
          <a:bodyPr wrap="square" rtlCol="0">
            <a:spAutoFit/>
          </a:bodyPr>
          <a:lstStyle/>
          <a:p>
            <a:pPr algn="ctr"/>
            <a:r>
              <a:rPr lang="es-SV" sz="1400" dirty="0" smtClean="0">
                <a:solidFill>
                  <a:schemeClr val="tx2"/>
                </a:solidFill>
                <a:latin typeface="Impact" panose="020B0806030902050204" pitchFamily="34" charset="0"/>
              </a:rPr>
              <a:t>Millones (27%)</a:t>
            </a:r>
            <a:endParaRPr lang="es-SV" sz="1400" dirty="0">
              <a:solidFill>
                <a:schemeClr val="tx2"/>
              </a:solidFill>
              <a:latin typeface="Impact" panose="020B0806030902050204" pitchFamily="34" charset="0"/>
            </a:endParaRPr>
          </a:p>
        </p:txBody>
      </p:sp>
      <p:sp>
        <p:nvSpPr>
          <p:cNvPr id="38" name="37 CuadroTexto"/>
          <p:cNvSpPr txBox="1"/>
          <p:nvPr/>
        </p:nvSpPr>
        <p:spPr>
          <a:xfrm>
            <a:off x="6012160" y="2929508"/>
            <a:ext cx="1656184" cy="461665"/>
          </a:xfrm>
          <a:prstGeom prst="rect">
            <a:avLst/>
          </a:prstGeom>
          <a:noFill/>
        </p:spPr>
        <p:txBody>
          <a:bodyPr wrap="square" rtlCol="0">
            <a:spAutoFit/>
          </a:bodyPr>
          <a:lstStyle/>
          <a:p>
            <a:pPr algn="ctr"/>
            <a:r>
              <a:rPr lang="es-SV" sz="2400" dirty="0" smtClean="0">
                <a:latin typeface="Impact" panose="020B0806030902050204" pitchFamily="34" charset="0"/>
              </a:rPr>
              <a:t>162,482</a:t>
            </a:r>
            <a:endParaRPr lang="es-SV" sz="2400" dirty="0">
              <a:latin typeface="Impact" panose="020B0806030902050204" pitchFamily="34" charset="0"/>
            </a:endParaRPr>
          </a:p>
        </p:txBody>
      </p:sp>
      <p:sp>
        <p:nvSpPr>
          <p:cNvPr id="39" name="38 CuadroTexto"/>
          <p:cNvSpPr txBox="1"/>
          <p:nvPr/>
        </p:nvSpPr>
        <p:spPr>
          <a:xfrm>
            <a:off x="6012160" y="3312194"/>
            <a:ext cx="1656184" cy="307777"/>
          </a:xfrm>
          <a:prstGeom prst="rect">
            <a:avLst/>
          </a:prstGeom>
          <a:noFill/>
        </p:spPr>
        <p:txBody>
          <a:bodyPr wrap="square" rtlCol="0">
            <a:spAutoFit/>
          </a:bodyPr>
          <a:lstStyle/>
          <a:p>
            <a:pPr algn="ctr"/>
            <a:r>
              <a:rPr lang="es-SV" sz="1400" dirty="0" smtClean="0">
                <a:solidFill>
                  <a:schemeClr val="tx2"/>
                </a:solidFill>
                <a:latin typeface="Impact" panose="020B0806030902050204" pitchFamily="34" charset="0"/>
              </a:rPr>
              <a:t>Cuentas (98.5%)</a:t>
            </a:r>
            <a:endParaRPr lang="es-SV" sz="1400" dirty="0">
              <a:solidFill>
                <a:schemeClr val="tx2"/>
              </a:solidFill>
              <a:latin typeface="Impact" panose="020B0806030902050204" pitchFamily="34" charset="0"/>
            </a:endParaRPr>
          </a:p>
        </p:txBody>
      </p:sp>
      <p:sp>
        <p:nvSpPr>
          <p:cNvPr id="40" name="39 CuadroTexto"/>
          <p:cNvSpPr txBox="1"/>
          <p:nvPr/>
        </p:nvSpPr>
        <p:spPr>
          <a:xfrm>
            <a:off x="6012160" y="3621095"/>
            <a:ext cx="1656184" cy="461665"/>
          </a:xfrm>
          <a:prstGeom prst="rect">
            <a:avLst/>
          </a:prstGeom>
          <a:noFill/>
        </p:spPr>
        <p:txBody>
          <a:bodyPr wrap="square" rtlCol="0">
            <a:spAutoFit/>
          </a:bodyPr>
          <a:lstStyle/>
          <a:p>
            <a:pPr algn="ctr"/>
            <a:r>
              <a:rPr lang="es-SV" sz="2400" dirty="0" smtClean="0">
                <a:latin typeface="Impact" panose="020B0806030902050204" pitchFamily="34" charset="0"/>
              </a:rPr>
              <a:t>$187.4</a:t>
            </a:r>
            <a:endParaRPr lang="es-SV" sz="2400" dirty="0">
              <a:latin typeface="Impact" panose="020B0806030902050204" pitchFamily="34" charset="0"/>
            </a:endParaRPr>
          </a:p>
        </p:txBody>
      </p:sp>
      <p:sp>
        <p:nvSpPr>
          <p:cNvPr id="41" name="40 CuadroTexto"/>
          <p:cNvSpPr txBox="1"/>
          <p:nvPr/>
        </p:nvSpPr>
        <p:spPr>
          <a:xfrm>
            <a:off x="6012160" y="4003781"/>
            <a:ext cx="1656184" cy="307777"/>
          </a:xfrm>
          <a:prstGeom prst="rect">
            <a:avLst/>
          </a:prstGeom>
          <a:noFill/>
        </p:spPr>
        <p:txBody>
          <a:bodyPr wrap="square" rtlCol="0">
            <a:spAutoFit/>
          </a:bodyPr>
          <a:lstStyle/>
          <a:p>
            <a:pPr algn="ctr"/>
            <a:r>
              <a:rPr lang="es-SV" sz="1400" dirty="0">
                <a:solidFill>
                  <a:schemeClr val="tx2"/>
                </a:solidFill>
                <a:latin typeface="Impact" panose="020B0806030902050204" pitchFamily="34" charset="0"/>
              </a:rPr>
              <a:t>Millones (73%)</a:t>
            </a:r>
          </a:p>
        </p:txBody>
      </p:sp>
      <p:sp>
        <p:nvSpPr>
          <p:cNvPr id="18" name="17 CuadroTexto"/>
          <p:cNvSpPr txBox="1"/>
          <p:nvPr/>
        </p:nvSpPr>
        <p:spPr>
          <a:xfrm>
            <a:off x="2987824" y="4369668"/>
            <a:ext cx="1656184" cy="461665"/>
          </a:xfrm>
          <a:prstGeom prst="rect">
            <a:avLst/>
          </a:prstGeom>
          <a:noFill/>
        </p:spPr>
        <p:txBody>
          <a:bodyPr wrap="square" rtlCol="0">
            <a:spAutoFit/>
          </a:bodyPr>
          <a:lstStyle/>
          <a:p>
            <a:pPr algn="ctr"/>
            <a:r>
              <a:rPr lang="es-SV" sz="2400" dirty="0" smtClean="0">
                <a:latin typeface="Impact" panose="020B0806030902050204" pitchFamily="34" charset="0"/>
              </a:rPr>
              <a:t>21.9%</a:t>
            </a:r>
            <a:endParaRPr lang="es-SV" sz="2400" dirty="0">
              <a:latin typeface="Impact" panose="020B0806030902050204" pitchFamily="34" charset="0"/>
            </a:endParaRPr>
          </a:p>
        </p:txBody>
      </p:sp>
      <p:sp>
        <p:nvSpPr>
          <p:cNvPr id="19" name="18 CuadroTexto"/>
          <p:cNvSpPr txBox="1"/>
          <p:nvPr/>
        </p:nvSpPr>
        <p:spPr>
          <a:xfrm>
            <a:off x="2987824" y="4752354"/>
            <a:ext cx="1656184" cy="307777"/>
          </a:xfrm>
          <a:prstGeom prst="rect">
            <a:avLst/>
          </a:prstGeom>
          <a:noFill/>
        </p:spPr>
        <p:txBody>
          <a:bodyPr wrap="square" rtlCol="0">
            <a:spAutoFit/>
          </a:bodyPr>
          <a:lstStyle/>
          <a:p>
            <a:pPr algn="ctr"/>
            <a:r>
              <a:rPr lang="es-SV" sz="1400" dirty="0" smtClean="0">
                <a:solidFill>
                  <a:schemeClr val="tx2"/>
                </a:solidFill>
                <a:latin typeface="Impact" panose="020B0806030902050204" pitchFamily="34" charset="0"/>
              </a:rPr>
              <a:t>Crecimiento 3 años</a:t>
            </a:r>
            <a:endParaRPr lang="es-SV" sz="1400" dirty="0">
              <a:solidFill>
                <a:schemeClr val="tx2"/>
              </a:solidFill>
              <a:latin typeface="Impact" panose="020B0806030902050204" pitchFamily="34" charset="0"/>
            </a:endParaRPr>
          </a:p>
        </p:txBody>
      </p:sp>
      <p:sp>
        <p:nvSpPr>
          <p:cNvPr id="20" name="19 CuadroTexto"/>
          <p:cNvSpPr txBox="1"/>
          <p:nvPr/>
        </p:nvSpPr>
        <p:spPr>
          <a:xfrm>
            <a:off x="6012160" y="4369668"/>
            <a:ext cx="1656184" cy="461665"/>
          </a:xfrm>
          <a:prstGeom prst="rect">
            <a:avLst/>
          </a:prstGeom>
          <a:noFill/>
        </p:spPr>
        <p:txBody>
          <a:bodyPr wrap="square" rtlCol="0">
            <a:spAutoFit/>
          </a:bodyPr>
          <a:lstStyle/>
          <a:p>
            <a:pPr algn="ctr"/>
            <a:r>
              <a:rPr lang="es-SV" sz="2400" dirty="0" smtClean="0">
                <a:latin typeface="Impact" panose="020B0806030902050204" pitchFamily="34" charset="0"/>
              </a:rPr>
              <a:t>21.2%</a:t>
            </a:r>
            <a:endParaRPr lang="es-SV" sz="2400" dirty="0">
              <a:latin typeface="Impact" panose="020B0806030902050204" pitchFamily="34" charset="0"/>
            </a:endParaRPr>
          </a:p>
        </p:txBody>
      </p:sp>
      <p:sp>
        <p:nvSpPr>
          <p:cNvPr id="21" name="20 CuadroTexto"/>
          <p:cNvSpPr txBox="1"/>
          <p:nvPr/>
        </p:nvSpPr>
        <p:spPr>
          <a:xfrm>
            <a:off x="6012160" y="4752354"/>
            <a:ext cx="1656184" cy="307777"/>
          </a:xfrm>
          <a:prstGeom prst="rect">
            <a:avLst/>
          </a:prstGeom>
          <a:noFill/>
        </p:spPr>
        <p:txBody>
          <a:bodyPr wrap="square" rtlCol="0">
            <a:spAutoFit/>
          </a:bodyPr>
          <a:lstStyle/>
          <a:p>
            <a:pPr algn="ctr"/>
            <a:r>
              <a:rPr lang="es-SV" sz="1400" dirty="0" smtClean="0">
                <a:solidFill>
                  <a:schemeClr val="tx2"/>
                </a:solidFill>
                <a:latin typeface="Impact" panose="020B0806030902050204" pitchFamily="34" charset="0"/>
              </a:rPr>
              <a:t>Crecimiento 3 años</a:t>
            </a:r>
            <a:endParaRPr lang="es-SV" sz="1400" dirty="0">
              <a:solidFill>
                <a:schemeClr val="tx2"/>
              </a:solidFill>
              <a:latin typeface="Impact" panose="020B0806030902050204" pitchFamily="34" charset="0"/>
            </a:endParaRPr>
          </a:p>
        </p:txBody>
      </p:sp>
      <p:sp>
        <p:nvSpPr>
          <p:cNvPr id="22" name="21 CuadroTexto"/>
          <p:cNvSpPr txBox="1"/>
          <p:nvPr/>
        </p:nvSpPr>
        <p:spPr>
          <a:xfrm>
            <a:off x="2987824" y="5065561"/>
            <a:ext cx="1656184" cy="400110"/>
          </a:xfrm>
          <a:prstGeom prst="rect">
            <a:avLst/>
          </a:prstGeom>
          <a:noFill/>
        </p:spPr>
        <p:txBody>
          <a:bodyPr wrap="square" rtlCol="0">
            <a:spAutoFit/>
          </a:bodyPr>
          <a:lstStyle/>
          <a:p>
            <a:pPr algn="ctr"/>
            <a:r>
              <a:rPr lang="es-SV" sz="2000" dirty="0" smtClean="0">
                <a:latin typeface="Impact" panose="020B0806030902050204" pitchFamily="34" charset="0"/>
              </a:rPr>
              <a:t>$28,976</a:t>
            </a:r>
            <a:endParaRPr lang="es-SV" sz="2000" dirty="0">
              <a:latin typeface="Impact" panose="020B0806030902050204" pitchFamily="34" charset="0"/>
            </a:endParaRPr>
          </a:p>
        </p:txBody>
      </p:sp>
      <p:sp>
        <p:nvSpPr>
          <p:cNvPr id="23" name="22 CuadroTexto"/>
          <p:cNvSpPr txBox="1"/>
          <p:nvPr/>
        </p:nvSpPr>
        <p:spPr>
          <a:xfrm>
            <a:off x="5940152" y="5065560"/>
            <a:ext cx="1656184" cy="400110"/>
          </a:xfrm>
          <a:prstGeom prst="rect">
            <a:avLst/>
          </a:prstGeom>
          <a:noFill/>
        </p:spPr>
        <p:txBody>
          <a:bodyPr wrap="square" rtlCol="0">
            <a:spAutoFit/>
          </a:bodyPr>
          <a:lstStyle/>
          <a:p>
            <a:pPr algn="ctr"/>
            <a:r>
              <a:rPr lang="es-SV" sz="2000" dirty="0" smtClean="0">
                <a:latin typeface="Impact" panose="020B0806030902050204" pitchFamily="34" charset="0"/>
              </a:rPr>
              <a:t>$1,153.35</a:t>
            </a:r>
            <a:endParaRPr lang="es-SV" sz="2000" dirty="0">
              <a:latin typeface="Impact" panose="020B0806030902050204" pitchFamily="34" charset="0"/>
            </a:endParaRPr>
          </a:p>
        </p:txBody>
      </p:sp>
      <p:sp>
        <p:nvSpPr>
          <p:cNvPr id="27" name="26 CuadroTexto"/>
          <p:cNvSpPr txBox="1"/>
          <p:nvPr/>
        </p:nvSpPr>
        <p:spPr>
          <a:xfrm>
            <a:off x="2987824" y="5377780"/>
            <a:ext cx="1656184" cy="276999"/>
          </a:xfrm>
          <a:prstGeom prst="rect">
            <a:avLst/>
          </a:prstGeom>
          <a:noFill/>
        </p:spPr>
        <p:txBody>
          <a:bodyPr wrap="square" rtlCol="0">
            <a:spAutoFit/>
          </a:bodyPr>
          <a:lstStyle/>
          <a:p>
            <a:pPr algn="ctr"/>
            <a:r>
              <a:rPr lang="es-SV" sz="1200" dirty="0" smtClean="0">
                <a:solidFill>
                  <a:schemeClr val="tx2"/>
                </a:solidFill>
                <a:latin typeface="Impact" panose="020B0806030902050204" pitchFamily="34" charset="0"/>
              </a:rPr>
              <a:t>Monto promedio</a:t>
            </a:r>
            <a:endParaRPr lang="es-SV" sz="1200" dirty="0">
              <a:solidFill>
                <a:schemeClr val="tx2"/>
              </a:solidFill>
              <a:latin typeface="Impact" panose="020B0806030902050204" pitchFamily="34" charset="0"/>
            </a:endParaRPr>
          </a:p>
        </p:txBody>
      </p:sp>
      <p:sp>
        <p:nvSpPr>
          <p:cNvPr id="28" name="27 CuadroTexto"/>
          <p:cNvSpPr txBox="1"/>
          <p:nvPr/>
        </p:nvSpPr>
        <p:spPr>
          <a:xfrm>
            <a:off x="5940152" y="5377780"/>
            <a:ext cx="1656184" cy="276999"/>
          </a:xfrm>
          <a:prstGeom prst="rect">
            <a:avLst/>
          </a:prstGeom>
          <a:noFill/>
        </p:spPr>
        <p:txBody>
          <a:bodyPr wrap="square" rtlCol="0">
            <a:spAutoFit/>
          </a:bodyPr>
          <a:lstStyle/>
          <a:p>
            <a:pPr algn="ctr"/>
            <a:r>
              <a:rPr lang="es-SV" sz="1200" dirty="0" smtClean="0">
                <a:solidFill>
                  <a:schemeClr val="tx2"/>
                </a:solidFill>
                <a:latin typeface="Impact" panose="020B0806030902050204" pitchFamily="34" charset="0"/>
              </a:rPr>
              <a:t>Monto promedio</a:t>
            </a:r>
            <a:endParaRPr lang="es-SV" sz="1200" dirty="0">
              <a:solidFill>
                <a:schemeClr val="tx2"/>
              </a:solidFill>
              <a:latin typeface="Impact" panose="020B0806030902050204" pitchFamily="34" charset="0"/>
            </a:endParaRPr>
          </a:p>
        </p:txBody>
      </p:sp>
    </p:spTree>
    <p:extLst>
      <p:ext uri="{BB962C8B-B14F-4D97-AF65-F5344CB8AC3E}">
        <p14:creationId xmlns:p14="http://schemas.microsoft.com/office/powerpoint/2010/main" val="2424783209"/>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5"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1000" fill="hold"/>
                                        <p:tgtEl>
                                          <p:spTgt spid="26"/>
                                        </p:tgtEl>
                                        <p:attrNameLst>
                                          <p:attrName>ppt_w</p:attrName>
                                        </p:attrNameLst>
                                      </p:cBhvr>
                                      <p:tavLst>
                                        <p:tav tm="0">
                                          <p:val>
                                            <p:fltVal val="0"/>
                                          </p:val>
                                        </p:tav>
                                        <p:tav tm="100000">
                                          <p:val>
                                            <p:strVal val="#ppt_w"/>
                                          </p:val>
                                        </p:tav>
                                      </p:tavLst>
                                    </p:anim>
                                    <p:anim calcmode="lin" valueType="num">
                                      <p:cBhvr>
                                        <p:cTn id="12" dur="1000" fill="hold"/>
                                        <p:tgtEl>
                                          <p:spTgt spid="26"/>
                                        </p:tgtEl>
                                        <p:attrNameLst>
                                          <p:attrName>ppt_h</p:attrName>
                                        </p:attrNameLst>
                                      </p:cBhvr>
                                      <p:tavLst>
                                        <p:tav tm="0">
                                          <p:val>
                                            <p:fltVal val="0"/>
                                          </p:val>
                                        </p:tav>
                                        <p:tav tm="100000">
                                          <p:val>
                                            <p:strVal val="#ppt_h"/>
                                          </p:val>
                                        </p:tav>
                                      </p:tavLst>
                                    </p:anim>
                                    <p:anim calcmode="lin" valueType="num">
                                      <p:cBhvr>
                                        <p:cTn id="13"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26"/>
                                        </p:tgtEl>
                                        <p:attrNameLst>
                                          <p:attrName>ppt_y</p:attrName>
                                        </p:attrNameLst>
                                      </p:cBhvr>
                                      <p:tavLst>
                                        <p:tav tm="0" fmla="#ppt_y+(sin(-2*pi*(1-$))*-#ppt_x+cos(-2*pi*(1-$))*(1-#ppt_y))*(1-$)">
                                          <p:val>
                                            <p:fltVal val="0"/>
                                          </p:val>
                                        </p:tav>
                                        <p:tav tm="100000">
                                          <p:val>
                                            <p:fltVal val="1"/>
                                          </p:val>
                                        </p:tav>
                                      </p:tavLst>
                                    </p:anim>
                                  </p:childTnLst>
                                </p:cTn>
                              </p:par>
                              <p:par>
                                <p:cTn id="15" presetID="15"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 calcmode="lin" valueType="num">
                                      <p:cBhvr>
                                        <p:cTn id="1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7"/>
                                        </p:tgtEl>
                                        <p:attrNameLst>
                                          <p:attrName>ppt_y</p:attrName>
                                        </p:attrNameLst>
                                      </p:cBhvr>
                                      <p:tavLst>
                                        <p:tav tm="0" fmla="#ppt_y+(sin(-2*pi*(1-$))*-#ppt_x+cos(-2*pi*(1-$))*(1-#ppt_y))*(1-$)">
                                          <p:val>
                                            <p:fltVal val="0"/>
                                          </p:val>
                                        </p:tav>
                                        <p:tav tm="100000">
                                          <p:val>
                                            <p:fltVal val="1"/>
                                          </p:val>
                                        </p:tav>
                                      </p:tavLst>
                                    </p:anim>
                                  </p:childTnLst>
                                </p:cTn>
                              </p:par>
                              <p:par>
                                <p:cTn id="21" presetID="15"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p:cTn id="23" dur="1000" fill="hold"/>
                                        <p:tgtEl>
                                          <p:spTgt spid="25"/>
                                        </p:tgtEl>
                                        <p:attrNameLst>
                                          <p:attrName>ppt_w</p:attrName>
                                        </p:attrNameLst>
                                      </p:cBhvr>
                                      <p:tavLst>
                                        <p:tav tm="0">
                                          <p:val>
                                            <p:fltVal val="0"/>
                                          </p:val>
                                        </p:tav>
                                        <p:tav tm="100000">
                                          <p:val>
                                            <p:strVal val="#ppt_w"/>
                                          </p:val>
                                        </p:tav>
                                      </p:tavLst>
                                    </p:anim>
                                    <p:anim calcmode="lin" valueType="num">
                                      <p:cBhvr>
                                        <p:cTn id="24" dur="1000" fill="hold"/>
                                        <p:tgtEl>
                                          <p:spTgt spid="25"/>
                                        </p:tgtEl>
                                        <p:attrNameLst>
                                          <p:attrName>ppt_h</p:attrName>
                                        </p:attrNameLst>
                                      </p:cBhvr>
                                      <p:tavLst>
                                        <p:tav tm="0">
                                          <p:val>
                                            <p:fltVal val="0"/>
                                          </p:val>
                                        </p:tav>
                                        <p:tav tm="100000">
                                          <p:val>
                                            <p:strVal val="#ppt_h"/>
                                          </p:val>
                                        </p:tav>
                                      </p:tavLst>
                                    </p:anim>
                                    <p:anim calcmode="lin" valueType="num">
                                      <p:cBhvr>
                                        <p:cTn id="25" dur="1000" fill="hold"/>
                                        <p:tgtEl>
                                          <p:spTgt spid="2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5"/>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1000" fill="hold"/>
                                        <p:tgtEl>
                                          <p:spTgt spid="3"/>
                                        </p:tgtEl>
                                        <p:attrNameLst>
                                          <p:attrName>ppt_w</p:attrName>
                                        </p:attrNameLst>
                                      </p:cBhvr>
                                      <p:tavLst>
                                        <p:tav tm="0">
                                          <p:val>
                                            <p:fltVal val="0"/>
                                          </p:val>
                                        </p:tav>
                                        <p:tav tm="100000">
                                          <p:val>
                                            <p:strVal val="#ppt_w"/>
                                          </p:val>
                                        </p:tav>
                                      </p:tavLst>
                                    </p:anim>
                                    <p:anim calcmode="lin" valueType="num">
                                      <p:cBhvr>
                                        <p:cTn id="30" dur="1000" fill="hold"/>
                                        <p:tgtEl>
                                          <p:spTgt spid="3"/>
                                        </p:tgtEl>
                                        <p:attrNameLst>
                                          <p:attrName>ppt_h</p:attrName>
                                        </p:attrNameLst>
                                      </p:cBhvr>
                                      <p:tavLst>
                                        <p:tav tm="0">
                                          <p:val>
                                            <p:fltVal val="0"/>
                                          </p:val>
                                        </p:tav>
                                        <p:tav tm="100000">
                                          <p:val>
                                            <p:strVal val="#ppt_h"/>
                                          </p:val>
                                        </p:tav>
                                      </p:tavLst>
                                    </p:anim>
                                    <p:anim calcmode="lin" valueType="num">
                                      <p:cBhvr>
                                        <p:cTn id="31"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33" fill="hold">
                            <p:stCondLst>
                              <p:cond delay="1000"/>
                            </p:stCondLst>
                            <p:childTnLst>
                              <p:par>
                                <p:cTn id="34" presetID="2" presetClass="entr" presetSubtype="2" fill="hold" grpId="0" nodeType="afterEffect">
                                  <p:stCondLst>
                                    <p:cond delay="0"/>
                                  </p:stCondLst>
                                  <p:childTnLst>
                                    <p:set>
                                      <p:cBhvr>
                                        <p:cTn id="35" dur="1" fill="hold">
                                          <p:stCondLst>
                                            <p:cond delay="0"/>
                                          </p:stCondLst>
                                        </p:cTn>
                                        <p:tgtEl>
                                          <p:spTgt spid="29"/>
                                        </p:tgtEl>
                                        <p:attrNameLst>
                                          <p:attrName>style.visibility</p:attrName>
                                        </p:attrNameLst>
                                      </p:cBhvr>
                                      <p:to>
                                        <p:strVal val="visible"/>
                                      </p:to>
                                    </p:set>
                                    <p:anim calcmode="lin" valueType="num">
                                      <p:cBhvr additive="base">
                                        <p:cTn id="36" dur="500" fill="hold"/>
                                        <p:tgtEl>
                                          <p:spTgt spid="29"/>
                                        </p:tgtEl>
                                        <p:attrNameLst>
                                          <p:attrName>ppt_x</p:attrName>
                                        </p:attrNameLst>
                                      </p:cBhvr>
                                      <p:tavLst>
                                        <p:tav tm="0">
                                          <p:val>
                                            <p:strVal val="1+#ppt_w/2"/>
                                          </p:val>
                                        </p:tav>
                                        <p:tav tm="100000">
                                          <p:val>
                                            <p:strVal val="#ppt_x"/>
                                          </p:val>
                                        </p:tav>
                                      </p:tavLst>
                                    </p:anim>
                                    <p:anim calcmode="lin" valueType="num">
                                      <p:cBhvr additive="base">
                                        <p:cTn id="37" dur="500" fill="hold"/>
                                        <p:tgtEl>
                                          <p:spTgt spid="29"/>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 calcmode="lin" valueType="num">
                                      <p:cBhvr additive="base">
                                        <p:cTn id="40" dur="500" fill="hold"/>
                                        <p:tgtEl>
                                          <p:spTgt spid="30"/>
                                        </p:tgtEl>
                                        <p:attrNameLst>
                                          <p:attrName>ppt_x</p:attrName>
                                        </p:attrNameLst>
                                      </p:cBhvr>
                                      <p:tavLst>
                                        <p:tav tm="0">
                                          <p:val>
                                            <p:strVal val="1+#ppt_w/2"/>
                                          </p:val>
                                        </p:tav>
                                        <p:tav tm="100000">
                                          <p:val>
                                            <p:strVal val="#ppt_x"/>
                                          </p:val>
                                        </p:tav>
                                      </p:tavLst>
                                    </p:anim>
                                    <p:anim calcmode="lin" valueType="num">
                                      <p:cBhvr additive="base">
                                        <p:cTn id="41" dur="500" fill="hold"/>
                                        <p:tgtEl>
                                          <p:spTgt spid="30"/>
                                        </p:tgtEl>
                                        <p:attrNameLst>
                                          <p:attrName>ppt_y</p:attrName>
                                        </p:attrNameLst>
                                      </p:cBhvr>
                                      <p:tavLst>
                                        <p:tav tm="0">
                                          <p:val>
                                            <p:strVal val="#ppt_y"/>
                                          </p:val>
                                        </p:tav>
                                        <p:tav tm="100000">
                                          <p:val>
                                            <p:strVal val="#ppt_y"/>
                                          </p:val>
                                        </p:tav>
                                      </p:tavLst>
                                    </p:anim>
                                  </p:childTnLst>
                                </p:cTn>
                              </p:par>
                              <p:par>
                                <p:cTn id="42" presetID="2" presetClass="entr" presetSubtype="2"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 calcmode="lin" valueType="num">
                                      <p:cBhvr additive="base">
                                        <p:cTn id="44" dur="500" fill="hold"/>
                                        <p:tgtEl>
                                          <p:spTgt spid="31"/>
                                        </p:tgtEl>
                                        <p:attrNameLst>
                                          <p:attrName>ppt_x</p:attrName>
                                        </p:attrNameLst>
                                      </p:cBhvr>
                                      <p:tavLst>
                                        <p:tav tm="0">
                                          <p:val>
                                            <p:strVal val="1+#ppt_w/2"/>
                                          </p:val>
                                        </p:tav>
                                        <p:tav tm="100000">
                                          <p:val>
                                            <p:strVal val="#ppt_x"/>
                                          </p:val>
                                        </p:tav>
                                      </p:tavLst>
                                    </p:anim>
                                    <p:anim calcmode="lin" valueType="num">
                                      <p:cBhvr additive="base">
                                        <p:cTn id="45" dur="500" fill="hold"/>
                                        <p:tgtEl>
                                          <p:spTgt spid="31"/>
                                        </p:tgtEl>
                                        <p:attrNameLst>
                                          <p:attrName>ppt_y</p:attrName>
                                        </p:attrNameLst>
                                      </p:cBhvr>
                                      <p:tavLst>
                                        <p:tav tm="0">
                                          <p:val>
                                            <p:strVal val="#ppt_y"/>
                                          </p:val>
                                        </p:tav>
                                        <p:tav tm="100000">
                                          <p:val>
                                            <p:strVal val="#ppt_y"/>
                                          </p:val>
                                        </p:tav>
                                      </p:tavLst>
                                    </p:anim>
                                  </p:childTnLst>
                                </p:cTn>
                              </p:par>
                            </p:childTnLst>
                          </p:cTn>
                        </p:par>
                        <p:par>
                          <p:cTn id="46" fill="hold">
                            <p:stCondLst>
                              <p:cond delay="1500"/>
                            </p:stCondLst>
                            <p:childTnLst>
                              <p:par>
                                <p:cTn id="47" presetID="10" presetClass="entr" presetSubtype="0" fill="hold" grpId="0" nodeType="after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500"/>
                                        <p:tgtEl>
                                          <p:spTgt spid="3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500"/>
                                        <p:tgtEl>
                                          <p:spTgt spid="3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500"/>
                                        <p:tgtEl>
                                          <p:spTgt spid="3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fade">
                                      <p:cBhvr>
                                        <p:cTn id="58" dur="500"/>
                                        <p:tgtEl>
                                          <p:spTgt spid="3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fade">
                                      <p:cBhvr>
                                        <p:cTn id="61" dur="500"/>
                                        <p:tgtEl>
                                          <p:spTgt spid="4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1"/>
                                        </p:tgtEl>
                                        <p:attrNameLst>
                                          <p:attrName>style.visibility</p:attrName>
                                        </p:attrNameLst>
                                      </p:cBhvr>
                                      <p:to>
                                        <p:strVal val="visible"/>
                                      </p:to>
                                    </p:set>
                                    <p:animEffect transition="in" filter="fade">
                                      <p:cBhvr>
                                        <p:cTn id="64" dur="500"/>
                                        <p:tgtEl>
                                          <p:spTgt spid="4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500"/>
                                        <p:tgtEl>
                                          <p:spTgt spid="1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500"/>
                                        <p:tgtEl>
                                          <p:spTgt spid="20"/>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fade">
                                      <p:cBhvr>
                                        <p:cTn id="76" dur="500"/>
                                        <p:tgtEl>
                                          <p:spTgt spid="21"/>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fade">
                                      <p:cBhvr>
                                        <p:cTn id="79" dur="500"/>
                                        <p:tgtEl>
                                          <p:spTgt spid="22"/>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fade">
                                      <p:cBhvr>
                                        <p:cTn id="82" dur="500"/>
                                        <p:tgtEl>
                                          <p:spTgt spid="23"/>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fade">
                                      <p:cBhvr>
                                        <p:cTn id="85" dur="500"/>
                                        <p:tgtEl>
                                          <p:spTgt spid="27"/>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8"/>
                                        </p:tgtEl>
                                        <p:attrNameLst>
                                          <p:attrName>style.visibility</p:attrName>
                                        </p:attrNameLst>
                                      </p:cBhvr>
                                      <p:to>
                                        <p:strVal val="visible"/>
                                      </p:to>
                                    </p:set>
                                    <p:animEffect transition="in" filter="fade">
                                      <p:cBhvr>
                                        <p:cTn id="88" dur="500"/>
                                        <p:tgtEl>
                                          <p:spTgt spid="28"/>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2"/>
                                        </p:tgtEl>
                                        <p:attrNameLst>
                                          <p:attrName>style.visibility</p:attrName>
                                        </p:attrNameLst>
                                      </p:cBhvr>
                                      <p:to>
                                        <p:strVal val="visible"/>
                                      </p:to>
                                    </p:set>
                                    <p:animEffect transition="in" filter="fade">
                                      <p:cBhvr>
                                        <p:cTn id="91" dur="500"/>
                                        <p:tgtEl>
                                          <p:spTgt spid="32"/>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8"/>
                                        </p:tgtEl>
                                        <p:attrNameLst>
                                          <p:attrName>style.visibility</p:attrName>
                                        </p:attrNameLst>
                                      </p:cBhvr>
                                      <p:to>
                                        <p:strVal val="visible"/>
                                      </p:to>
                                    </p:set>
                                    <p:animEffect transition="in" filter="fade">
                                      <p:cBhvr>
                                        <p:cTn id="9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5" grpId="0" animBg="1"/>
      <p:bldP spid="4" grpId="0"/>
      <p:bldP spid="29" grpId="0" animBg="1"/>
      <p:bldP spid="30" grpId="0"/>
      <p:bldP spid="31" grpId="0"/>
      <p:bldP spid="32" grpId="0"/>
      <p:bldP spid="33" grpId="0"/>
      <p:bldP spid="34" grpId="0"/>
      <p:bldP spid="35" grpId="0"/>
      <p:bldP spid="38" grpId="0"/>
      <p:bldP spid="39" grpId="0"/>
      <p:bldP spid="40" grpId="0"/>
      <p:bldP spid="41" grpId="0"/>
      <p:bldP spid="18" grpId="0"/>
      <p:bldP spid="19" grpId="0"/>
      <p:bldP spid="20" grpId="0"/>
      <p:bldP spid="21" grpId="0"/>
      <p:bldP spid="22" grpId="0"/>
      <p:bldP spid="23" grpId="0"/>
      <p:bldP spid="27" grpId="0"/>
      <p:bldP spid="2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SV" b="0" dirty="0" smtClean="0"/>
              <a:t>Depósitos por género</a:t>
            </a:r>
            <a:br>
              <a:rPr lang="es-SV" b="0" dirty="0" smtClean="0"/>
            </a:br>
            <a:r>
              <a:rPr lang="es-SV" sz="2000" dirty="0">
                <a:solidFill>
                  <a:schemeClr val="tx2"/>
                </a:solidFill>
              </a:rPr>
              <a:t>Al 31 de mayo de 2017</a:t>
            </a:r>
            <a:endParaRPr lang="es-SV" b="0" dirty="0"/>
          </a:p>
        </p:txBody>
      </p:sp>
      <p:sp>
        <p:nvSpPr>
          <p:cNvPr id="74" name="73 Rectángulo"/>
          <p:cNvSpPr/>
          <p:nvPr/>
        </p:nvSpPr>
        <p:spPr>
          <a:xfrm>
            <a:off x="6770276" y="1201317"/>
            <a:ext cx="2080313"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76" name="75 Rectángulo"/>
          <p:cNvSpPr/>
          <p:nvPr/>
        </p:nvSpPr>
        <p:spPr>
          <a:xfrm>
            <a:off x="4306946" y="1201316"/>
            <a:ext cx="2080313"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77" name="76 Rectángulo"/>
          <p:cNvSpPr/>
          <p:nvPr/>
        </p:nvSpPr>
        <p:spPr>
          <a:xfrm>
            <a:off x="1843615" y="1201316"/>
            <a:ext cx="2080313"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78" name="77 Rectángulo"/>
          <p:cNvSpPr/>
          <p:nvPr/>
        </p:nvSpPr>
        <p:spPr>
          <a:xfrm>
            <a:off x="1547664" y="2971901"/>
            <a:ext cx="7596336" cy="461663"/>
          </a:xfrm>
          <a:prstGeom prst="rect">
            <a:avLst/>
          </a:prstGeom>
          <a:solidFill>
            <a:srgbClr val="318BFF">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79" name="78 CuadroTexto"/>
          <p:cNvSpPr txBox="1"/>
          <p:nvPr/>
        </p:nvSpPr>
        <p:spPr>
          <a:xfrm>
            <a:off x="1843615" y="2971899"/>
            <a:ext cx="2080313" cy="461665"/>
          </a:xfrm>
          <a:prstGeom prst="rect">
            <a:avLst/>
          </a:prstGeom>
          <a:noFill/>
        </p:spPr>
        <p:txBody>
          <a:bodyPr wrap="square" rtlCol="0">
            <a:spAutoFit/>
          </a:bodyPr>
          <a:lstStyle/>
          <a:p>
            <a:pPr algn="ctr"/>
            <a:r>
              <a:rPr lang="es-SV" sz="2400" dirty="0" smtClean="0">
                <a:solidFill>
                  <a:srgbClr val="000000"/>
                </a:solidFill>
                <a:latin typeface="Impact" panose="020B0806030902050204" pitchFamily="34" charset="0"/>
              </a:rPr>
              <a:t>Mujer</a:t>
            </a:r>
            <a:endParaRPr lang="es-SV" sz="2400" dirty="0">
              <a:solidFill>
                <a:srgbClr val="000000"/>
              </a:solidFill>
              <a:latin typeface="Impact" panose="020B0806030902050204" pitchFamily="34" charset="0"/>
            </a:endParaRPr>
          </a:p>
        </p:txBody>
      </p:sp>
      <p:sp>
        <p:nvSpPr>
          <p:cNvPr id="80" name="79 CuadroTexto"/>
          <p:cNvSpPr txBox="1"/>
          <p:nvPr/>
        </p:nvSpPr>
        <p:spPr>
          <a:xfrm>
            <a:off x="4283968" y="2971899"/>
            <a:ext cx="2080313" cy="461665"/>
          </a:xfrm>
          <a:prstGeom prst="rect">
            <a:avLst/>
          </a:prstGeom>
          <a:noFill/>
        </p:spPr>
        <p:txBody>
          <a:bodyPr wrap="square" rtlCol="0">
            <a:spAutoFit/>
          </a:bodyPr>
          <a:lstStyle/>
          <a:p>
            <a:pPr algn="ctr"/>
            <a:r>
              <a:rPr lang="es-SV" sz="2400" dirty="0" smtClean="0">
                <a:solidFill>
                  <a:srgbClr val="000000"/>
                </a:solidFill>
                <a:latin typeface="Impact" panose="020B0806030902050204" pitchFamily="34" charset="0"/>
              </a:rPr>
              <a:t>Hombre</a:t>
            </a:r>
            <a:endParaRPr lang="es-SV" sz="2400" dirty="0">
              <a:solidFill>
                <a:srgbClr val="000000"/>
              </a:solidFill>
              <a:latin typeface="Impact" panose="020B0806030902050204" pitchFamily="34" charset="0"/>
            </a:endParaRPr>
          </a:p>
        </p:txBody>
      </p:sp>
      <p:sp>
        <p:nvSpPr>
          <p:cNvPr id="81" name="80 CuadroTexto"/>
          <p:cNvSpPr txBox="1"/>
          <p:nvPr/>
        </p:nvSpPr>
        <p:spPr>
          <a:xfrm>
            <a:off x="6793484" y="3001516"/>
            <a:ext cx="2080313" cy="369332"/>
          </a:xfrm>
          <a:prstGeom prst="rect">
            <a:avLst/>
          </a:prstGeom>
          <a:noFill/>
        </p:spPr>
        <p:txBody>
          <a:bodyPr wrap="square" rtlCol="0">
            <a:spAutoFit/>
          </a:bodyPr>
          <a:lstStyle/>
          <a:p>
            <a:pPr algn="ctr"/>
            <a:r>
              <a:rPr lang="es-SV" dirty="0" smtClean="0">
                <a:solidFill>
                  <a:srgbClr val="000000"/>
                </a:solidFill>
                <a:latin typeface="Impact" panose="020B0806030902050204" pitchFamily="34" charset="0"/>
              </a:rPr>
              <a:t>Persona jurídica</a:t>
            </a:r>
            <a:endParaRPr lang="es-SV" dirty="0">
              <a:solidFill>
                <a:srgbClr val="000000"/>
              </a:solidFill>
              <a:latin typeface="Impact" panose="020B0806030902050204" pitchFamily="34" charset="0"/>
            </a:endParaRPr>
          </a:p>
        </p:txBody>
      </p:sp>
      <p:sp>
        <p:nvSpPr>
          <p:cNvPr id="83" name="82 CuadroTexto"/>
          <p:cNvSpPr txBox="1"/>
          <p:nvPr/>
        </p:nvSpPr>
        <p:spPr>
          <a:xfrm>
            <a:off x="2055679" y="3535188"/>
            <a:ext cx="1656184" cy="461665"/>
          </a:xfrm>
          <a:prstGeom prst="rect">
            <a:avLst/>
          </a:prstGeom>
          <a:noFill/>
        </p:spPr>
        <p:txBody>
          <a:bodyPr wrap="square" rtlCol="0">
            <a:spAutoFit/>
          </a:bodyPr>
          <a:lstStyle/>
          <a:p>
            <a:pPr algn="ctr"/>
            <a:r>
              <a:rPr lang="es-SV" sz="2400" dirty="0" smtClean="0">
                <a:latin typeface="Impact" panose="020B0806030902050204" pitchFamily="34" charset="0"/>
              </a:rPr>
              <a:t>86,297</a:t>
            </a:r>
            <a:endParaRPr lang="es-SV" sz="2400" dirty="0">
              <a:latin typeface="Impact" panose="020B0806030902050204" pitchFamily="34" charset="0"/>
            </a:endParaRPr>
          </a:p>
        </p:txBody>
      </p:sp>
      <p:sp>
        <p:nvSpPr>
          <p:cNvPr id="84" name="83 CuadroTexto"/>
          <p:cNvSpPr txBox="1"/>
          <p:nvPr/>
        </p:nvSpPr>
        <p:spPr>
          <a:xfrm>
            <a:off x="2055679" y="4226775"/>
            <a:ext cx="1656184" cy="461665"/>
          </a:xfrm>
          <a:prstGeom prst="rect">
            <a:avLst/>
          </a:prstGeom>
          <a:noFill/>
        </p:spPr>
        <p:txBody>
          <a:bodyPr wrap="square" rtlCol="0">
            <a:spAutoFit/>
          </a:bodyPr>
          <a:lstStyle/>
          <a:p>
            <a:pPr algn="ctr"/>
            <a:r>
              <a:rPr lang="es-SV" sz="2400" dirty="0" smtClean="0">
                <a:latin typeface="Impact" panose="020B0806030902050204" pitchFamily="34" charset="0"/>
              </a:rPr>
              <a:t>$78.8</a:t>
            </a:r>
            <a:endParaRPr lang="es-SV" sz="2400" dirty="0">
              <a:latin typeface="Impact" panose="020B0806030902050204" pitchFamily="34" charset="0"/>
            </a:endParaRPr>
          </a:p>
        </p:txBody>
      </p:sp>
      <p:sp>
        <p:nvSpPr>
          <p:cNvPr id="86" name="85 CuadroTexto"/>
          <p:cNvSpPr txBox="1"/>
          <p:nvPr/>
        </p:nvSpPr>
        <p:spPr>
          <a:xfrm>
            <a:off x="4572000" y="3535187"/>
            <a:ext cx="1656184" cy="461665"/>
          </a:xfrm>
          <a:prstGeom prst="rect">
            <a:avLst/>
          </a:prstGeom>
          <a:noFill/>
        </p:spPr>
        <p:txBody>
          <a:bodyPr wrap="square" rtlCol="0">
            <a:spAutoFit/>
          </a:bodyPr>
          <a:lstStyle/>
          <a:p>
            <a:pPr algn="ctr"/>
            <a:r>
              <a:rPr lang="es-SV" sz="2400" dirty="0" smtClean="0">
                <a:latin typeface="Impact" panose="020B0806030902050204" pitchFamily="34" charset="0"/>
              </a:rPr>
              <a:t>74,205</a:t>
            </a:r>
            <a:endParaRPr lang="es-SV" sz="2400" dirty="0">
              <a:latin typeface="Impact" panose="020B0806030902050204" pitchFamily="34" charset="0"/>
            </a:endParaRPr>
          </a:p>
        </p:txBody>
      </p:sp>
      <p:sp>
        <p:nvSpPr>
          <p:cNvPr id="87" name="86 CuadroTexto"/>
          <p:cNvSpPr txBox="1"/>
          <p:nvPr/>
        </p:nvSpPr>
        <p:spPr>
          <a:xfrm>
            <a:off x="4572000" y="4226774"/>
            <a:ext cx="1656184" cy="461665"/>
          </a:xfrm>
          <a:prstGeom prst="rect">
            <a:avLst/>
          </a:prstGeom>
          <a:noFill/>
        </p:spPr>
        <p:txBody>
          <a:bodyPr wrap="square" rtlCol="0">
            <a:spAutoFit/>
          </a:bodyPr>
          <a:lstStyle/>
          <a:p>
            <a:pPr algn="ctr"/>
            <a:r>
              <a:rPr lang="es-SV" sz="2400" dirty="0" smtClean="0">
                <a:latin typeface="Impact" panose="020B0806030902050204" pitchFamily="34" charset="0"/>
              </a:rPr>
              <a:t>$70.1</a:t>
            </a:r>
            <a:endParaRPr lang="es-SV" sz="2400" dirty="0">
              <a:latin typeface="Impact" panose="020B0806030902050204" pitchFamily="34" charset="0"/>
            </a:endParaRPr>
          </a:p>
        </p:txBody>
      </p:sp>
      <p:sp>
        <p:nvSpPr>
          <p:cNvPr id="89" name="88 CuadroTexto"/>
          <p:cNvSpPr txBox="1"/>
          <p:nvPr/>
        </p:nvSpPr>
        <p:spPr>
          <a:xfrm>
            <a:off x="7020272" y="3547762"/>
            <a:ext cx="1656184" cy="461665"/>
          </a:xfrm>
          <a:prstGeom prst="rect">
            <a:avLst/>
          </a:prstGeom>
          <a:noFill/>
        </p:spPr>
        <p:txBody>
          <a:bodyPr wrap="square" rtlCol="0">
            <a:spAutoFit/>
          </a:bodyPr>
          <a:lstStyle/>
          <a:p>
            <a:pPr algn="ctr"/>
            <a:r>
              <a:rPr lang="es-SV" sz="2400" dirty="0" smtClean="0">
                <a:latin typeface="Impact" panose="020B0806030902050204" pitchFamily="34" charset="0"/>
              </a:rPr>
              <a:t>4,344</a:t>
            </a:r>
            <a:endParaRPr lang="es-SV" sz="2400" dirty="0">
              <a:latin typeface="Impact" panose="020B0806030902050204" pitchFamily="34" charset="0"/>
            </a:endParaRPr>
          </a:p>
        </p:txBody>
      </p:sp>
      <p:sp>
        <p:nvSpPr>
          <p:cNvPr id="90" name="89 CuadroTexto"/>
          <p:cNvSpPr txBox="1"/>
          <p:nvPr/>
        </p:nvSpPr>
        <p:spPr>
          <a:xfrm>
            <a:off x="7020272" y="4239349"/>
            <a:ext cx="1656184" cy="461665"/>
          </a:xfrm>
          <a:prstGeom prst="rect">
            <a:avLst/>
          </a:prstGeom>
          <a:noFill/>
        </p:spPr>
        <p:txBody>
          <a:bodyPr wrap="square" rtlCol="0">
            <a:spAutoFit/>
          </a:bodyPr>
          <a:lstStyle/>
          <a:p>
            <a:pPr algn="ctr"/>
            <a:r>
              <a:rPr lang="es-SV" sz="2400" dirty="0" smtClean="0">
                <a:latin typeface="Impact" panose="020B0806030902050204" pitchFamily="34" charset="0"/>
              </a:rPr>
              <a:t>$107.0</a:t>
            </a:r>
            <a:endParaRPr lang="es-SV" sz="2400" dirty="0">
              <a:latin typeface="Impact" panose="020B0806030902050204" pitchFamily="34" charset="0"/>
            </a:endParaRPr>
          </a:p>
        </p:txBody>
      </p:sp>
      <p:sp>
        <p:nvSpPr>
          <p:cNvPr id="91" name="90 CuadroTexto"/>
          <p:cNvSpPr txBox="1"/>
          <p:nvPr/>
        </p:nvSpPr>
        <p:spPr>
          <a:xfrm>
            <a:off x="2055679" y="3917874"/>
            <a:ext cx="1656184" cy="307777"/>
          </a:xfrm>
          <a:prstGeom prst="rect">
            <a:avLst/>
          </a:prstGeom>
          <a:noFill/>
        </p:spPr>
        <p:txBody>
          <a:bodyPr wrap="square" rtlCol="0">
            <a:spAutoFit/>
          </a:bodyPr>
          <a:lstStyle/>
          <a:p>
            <a:pPr algn="ctr"/>
            <a:r>
              <a:rPr lang="es-SV" sz="1400" dirty="0" smtClean="0">
                <a:solidFill>
                  <a:schemeClr val="tx2"/>
                </a:solidFill>
                <a:latin typeface="Impact" panose="020B0806030902050204" pitchFamily="34" charset="0"/>
              </a:rPr>
              <a:t>Cuentas (52.4%)</a:t>
            </a:r>
            <a:endParaRPr lang="es-SV" sz="1400" dirty="0">
              <a:solidFill>
                <a:schemeClr val="tx2"/>
              </a:solidFill>
              <a:latin typeface="Impact" panose="020B0806030902050204" pitchFamily="34" charset="0"/>
            </a:endParaRPr>
          </a:p>
        </p:txBody>
      </p:sp>
      <p:sp>
        <p:nvSpPr>
          <p:cNvPr id="92" name="91 CuadroTexto"/>
          <p:cNvSpPr txBox="1"/>
          <p:nvPr/>
        </p:nvSpPr>
        <p:spPr>
          <a:xfrm>
            <a:off x="2055679" y="4609461"/>
            <a:ext cx="1656184" cy="307777"/>
          </a:xfrm>
          <a:prstGeom prst="rect">
            <a:avLst/>
          </a:prstGeom>
          <a:noFill/>
        </p:spPr>
        <p:txBody>
          <a:bodyPr wrap="square" rtlCol="0">
            <a:spAutoFit/>
          </a:bodyPr>
          <a:lstStyle/>
          <a:p>
            <a:pPr algn="ctr"/>
            <a:r>
              <a:rPr lang="es-SV" sz="1400" dirty="0" smtClean="0">
                <a:solidFill>
                  <a:schemeClr val="tx2"/>
                </a:solidFill>
                <a:latin typeface="Impact" panose="020B0806030902050204" pitchFamily="34" charset="0"/>
              </a:rPr>
              <a:t>Millones (30.7%) </a:t>
            </a:r>
            <a:endParaRPr lang="es-SV" sz="1400" dirty="0">
              <a:solidFill>
                <a:schemeClr val="tx2"/>
              </a:solidFill>
              <a:latin typeface="Impact" panose="020B0806030902050204" pitchFamily="34" charset="0"/>
            </a:endParaRPr>
          </a:p>
        </p:txBody>
      </p:sp>
      <p:sp>
        <p:nvSpPr>
          <p:cNvPr id="94" name="93 CuadroTexto"/>
          <p:cNvSpPr txBox="1"/>
          <p:nvPr/>
        </p:nvSpPr>
        <p:spPr>
          <a:xfrm>
            <a:off x="4572000" y="3917873"/>
            <a:ext cx="1656184" cy="307777"/>
          </a:xfrm>
          <a:prstGeom prst="rect">
            <a:avLst/>
          </a:prstGeom>
          <a:noFill/>
        </p:spPr>
        <p:txBody>
          <a:bodyPr wrap="square" rtlCol="0">
            <a:spAutoFit/>
          </a:bodyPr>
          <a:lstStyle/>
          <a:p>
            <a:pPr algn="ctr"/>
            <a:r>
              <a:rPr lang="es-SV" sz="1400" dirty="0" smtClean="0">
                <a:solidFill>
                  <a:schemeClr val="tx2"/>
                </a:solidFill>
                <a:latin typeface="Impact" panose="020B0806030902050204" pitchFamily="34" charset="0"/>
              </a:rPr>
              <a:t>Cuentas (45%)</a:t>
            </a:r>
            <a:endParaRPr lang="es-SV" sz="1400" dirty="0">
              <a:solidFill>
                <a:schemeClr val="tx2"/>
              </a:solidFill>
              <a:latin typeface="Impact" panose="020B0806030902050204" pitchFamily="34" charset="0"/>
            </a:endParaRPr>
          </a:p>
        </p:txBody>
      </p:sp>
      <p:sp>
        <p:nvSpPr>
          <p:cNvPr id="95" name="94 CuadroTexto"/>
          <p:cNvSpPr txBox="1"/>
          <p:nvPr/>
        </p:nvSpPr>
        <p:spPr>
          <a:xfrm>
            <a:off x="4572000" y="4609460"/>
            <a:ext cx="1656184" cy="307777"/>
          </a:xfrm>
          <a:prstGeom prst="rect">
            <a:avLst/>
          </a:prstGeom>
          <a:noFill/>
        </p:spPr>
        <p:txBody>
          <a:bodyPr wrap="square" rtlCol="0">
            <a:spAutoFit/>
          </a:bodyPr>
          <a:lstStyle/>
          <a:p>
            <a:pPr algn="ctr"/>
            <a:r>
              <a:rPr lang="es-SV" sz="1400" dirty="0" smtClean="0">
                <a:solidFill>
                  <a:schemeClr val="tx2"/>
                </a:solidFill>
                <a:latin typeface="Impact" panose="020B0806030902050204" pitchFamily="34" charset="0"/>
              </a:rPr>
              <a:t>Millones (27.4%)</a:t>
            </a:r>
            <a:endParaRPr lang="es-SV" sz="1400" dirty="0">
              <a:solidFill>
                <a:schemeClr val="tx2"/>
              </a:solidFill>
              <a:latin typeface="Impact" panose="020B0806030902050204" pitchFamily="34" charset="0"/>
            </a:endParaRPr>
          </a:p>
        </p:txBody>
      </p:sp>
      <p:sp>
        <p:nvSpPr>
          <p:cNvPr id="97" name="96 CuadroTexto"/>
          <p:cNvSpPr txBox="1"/>
          <p:nvPr/>
        </p:nvSpPr>
        <p:spPr>
          <a:xfrm>
            <a:off x="7020272" y="3930448"/>
            <a:ext cx="1656184" cy="307777"/>
          </a:xfrm>
          <a:prstGeom prst="rect">
            <a:avLst/>
          </a:prstGeom>
          <a:noFill/>
        </p:spPr>
        <p:txBody>
          <a:bodyPr wrap="square" rtlCol="0">
            <a:spAutoFit/>
          </a:bodyPr>
          <a:lstStyle/>
          <a:p>
            <a:pPr algn="ctr"/>
            <a:r>
              <a:rPr lang="es-SV" sz="1400" dirty="0" smtClean="0">
                <a:solidFill>
                  <a:schemeClr val="tx2"/>
                </a:solidFill>
                <a:latin typeface="Impact" panose="020B0806030902050204" pitchFamily="34" charset="0"/>
              </a:rPr>
              <a:t>Cuentas (2.6%)</a:t>
            </a:r>
            <a:endParaRPr lang="es-SV" sz="1400" dirty="0">
              <a:solidFill>
                <a:schemeClr val="tx2"/>
              </a:solidFill>
              <a:latin typeface="Impact" panose="020B0806030902050204" pitchFamily="34" charset="0"/>
            </a:endParaRPr>
          </a:p>
        </p:txBody>
      </p:sp>
      <p:sp>
        <p:nvSpPr>
          <p:cNvPr id="98" name="97 CuadroTexto"/>
          <p:cNvSpPr txBox="1"/>
          <p:nvPr/>
        </p:nvSpPr>
        <p:spPr>
          <a:xfrm>
            <a:off x="7020272" y="4622035"/>
            <a:ext cx="1656184" cy="307777"/>
          </a:xfrm>
          <a:prstGeom prst="rect">
            <a:avLst/>
          </a:prstGeom>
          <a:noFill/>
        </p:spPr>
        <p:txBody>
          <a:bodyPr wrap="square" rtlCol="0">
            <a:spAutoFit/>
          </a:bodyPr>
          <a:lstStyle/>
          <a:p>
            <a:pPr algn="ctr"/>
            <a:r>
              <a:rPr lang="es-SV" sz="1400" dirty="0" smtClean="0">
                <a:solidFill>
                  <a:schemeClr val="tx2"/>
                </a:solidFill>
                <a:latin typeface="Impact" panose="020B0806030902050204" pitchFamily="34" charset="0"/>
              </a:rPr>
              <a:t>Millones (41.9%)</a:t>
            </a:r>
            <a:endParaRPr lang="es-SV" sz="1400" dirty="0">
              <a:solidFill>
                <a:schemeClr val="tx2"/>
              </a:solidFill>
              <a:latin typeface="Impact" panose="020B0806030902050204" pitchFamily="34" charset="0"/>
            </a:endParaRPr>
          </a:p>
        </p:txBody>
      </p:sp>
      <p:pic>
        <p:nvPicPr>
          <p:cNvPr id="102" name="101 Imagen"/>
          <p:cNvPicPr>
            <a:picLocks noChangeAspect="1"/>
          </p:cNvPicPr>
          <p:nvPr/>
        </p:nvPicPr>
        <p:blipFill rotWithShape="1">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l="8888" r="8667" b="13556"/>
          <a:stretch/>
        </p:blipFill>
        <p:spPr>
          <a:xfrm>
            <a:off x="7123748" y="1345332"/>
            <a:ext cx="1373368" cy="1440000"/>
          </a:xfrm>
          <a:prstGeom prst="rect">
            <a:avLst/>
          </a:prstGeom>
        </p:spPr>
      </p:pic>
      <p:pic>
        <p:nvPicPr>
          <p:cNvPr id="103" name="102 Imagen"/>
          <p:cNvPicPr>
            <a:picLocks noChangeAspect="1"/>
          </p:cNvPicPr>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l="26134" r="26310" b="13432"/>
          <a:stretch/>
        </p:blipFill>
        <p:spPr>
          <a:xfrm>
            <a:off x="2488245" y="1345332"/>
            <a:ext cx="791051" cy="1440000"/>
          </a:xfrm>
          <a:prstGeom prst="rect">
            <a:avLst/>
          </a:prstGeom>
        </p:spPr>
      </p:pic>
      <p:pic>
        <p:nvPicPr>
          <p:cNvPr id="104" name="103 Imagen"/>
          <p:cNvPicPr>
            <a:picLocks noChangeAspect="1"/>
          </p:cNvPicPr>
          <p:nvPr/>
        </p:nvPicPr>
        <p:blipFill rotWithShape="1">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l="30438" r="28937" b="13087"/>
          <a:stretch/>
        </p:blipFill>
        <p:spPr>
          <a:xfrm>
            <a:off x="5063550" y="1345332"/>
            <a:ext cx="673083" cy="1440000"/>
          </a:xfrm>
          <a:prstGeom prst="rect">
            <a:avLst/>
          </a:prstGeom>
        </p:spPr>
      </p:pic>
      <p:sp>
        <p:nvSpPr>
          <p:cNvPr id="35" name="34 CuadroTexto"/>
          <p:cNvSpPr txBox="1"/>
          <p:nvPr/>
        </p:nvSpPr>
        <p:spPr>
          <a:xfrm>
            <a:off x="2051720" y="4965096"/>
            <a:ext cx="1656184" cy="400110"/>
          </a:xfrm>
          <a:prstGeom prst="rect">
            <a:avLst/>
          </a:prstGeom>
          <a:noFill/>
        </p:spPr>
        <p:txBody>
          <a:bodyPr wrap="square" rtlCol="0">
            <a:spAutoFit/>
          </a:bodyPr>
          <a:lstStyle/>
          <a:p>
            <a:pPr algn="ctr"/>
            <a:r>
              <a:rPr lang="es-SV" sz="2000" dirty="0" smtClean="0">
                <a:latin typeface="Impact" panose="020B0806030902050204" pitchFamily="34" charset="0"/>
              </a:rPr>
              <a:t>$913.12</a:t>
            </a:r>
            <a:endParaRPr lang="es-SV" sz="2000" dirty="0">
              <a:latin typeface="Impact" panose="020B0806030902050204" pitchFamily="34" charset="0"/>
            </a:endParaRPr>
          </a:p>
        </p:txBody>
      </p:sp>
      <p:sp>
        <p:nvSpPr>
          <p:cNvPr id="36" name="35 CuadroTexto"/>
          <p:cNvSpPr txBox="1"/>
          <p:nvPr/>
        </p:nvSpPr>
        <p:spPr>
          <a:xfrm>
            <a:off x="4568041" y="4965095"/>
            <a:ext cx="1656184" cy="400110"/>
          </a:xfrm>
          <a:prstGeom prst="rect">
            <a:avLst/>
          </a:prstGeom>
          <a:noFill/>
        </p:spPr>
        <p:txBody>
          <a:bodyPr wrap="square" rtlCol="0">
            <a:spAutoFit/>
          </a:bodyPr>
          <a:lstStyle/>
          <a:p>
            <a:pPr algn="ctr"/>
            <a:r>
              <a:rPr lang="es-SV" sz="2000" dirty="0" smtClean="0">
                <a:latin typeface="Impact" panose="020B0806030902050204" pitchFamily="34" charset="0"/>
              </a:rPr>
              <a:t>$944.68</a:t>
            </a:r>
            <a:endParaRPr lang="es-SV" sz="2000" dirty="0">
              <a:latin typeface="Impact" panose="020B0806030902050204" pitchFamily="34" charset="0"/>
            </a:endParaRPr>
          </a:p>
        </p:txBody>
      </p:sp>
      <p:sp>
        <p:nvSpPr>
          <p:cNvPr id="37" name="36 CuadroTexto"/>
          <p:cNvSpPr txBox="1"/>
          <p:nvPr/>
        </p:nvSpPr>
        <p:spPr>
          <a:xfrm>
            <a:off x="7016313" y="4977670"/>
            <a:ext cx="1656184" cy="400110"/>
          </a:xfrm>
          <a:prstGeom prst="rect">
            <a:avLst/>
          </a:prstGeom>
          <a:noFill/>
        </p:spPr>
        <p:txBody>
          <a:bodyPr wrap="square" rtlCol="0">
            <a:spAutoFit/>
          </a:bodyPr>
          <a:lstStyle/>
          <a:p>
            <a:pPr algn="ctr"/>
            <a:r>
              <a:rPr lang="es-SV" sz="2000" dirty="0" smtClean="0">
                <a:latin typeface="Impact" panose="020B0806030902050204" pitchFamily="34" charset="0"/>
              </a:rPr>
              <a:t>$24,631.67</a:t>
            </a:r>
            <a:endParaRPr lang="es-SV" sz="2000" dirty="0">
              <a:latin typeface="Impact" panose="020B0806030902050204" pitchFamily="34" charset="0"/>
            </a:endParaRPr>
          </a:p>
        </p:txBody>
      </p:sp>
      <p:sp>
        <p:nvSpPr>
          <p:cNvPr id="38" name="37 CuadroTexto"/>
          <p:cNvSpPr txBox="1"/>
          <p:nvPr/>
        </p:nvSpPr>
        <p:spPr>
          <a:xfrm>
            <a:off x="2051720" y="5305773"/>
            <a:ext cx="1656184" cy="276999"/>
          </a:xfrm>
          <a:prstGeom prst="rect">
            <a:avLst/>
          </a:prstGeom>
          <a:noFill/>
        </p:spPr>
        <p:txBody>
          <a:bodyPr wrap="square" rtlCol="0">
            <a:spAutoFit/>
          </a:bodyPr>
          <a:lstStyle/>
          <a:p>
            <a:pPr algn="ctr"/>
            <a:r>
              <a:rPr lang="es-SV" sz="1200" dirty="0" smtClean="0">
                <a:solidFill>
                  <a:schemeClr val="tx2"/>
                </a:solidFill>
                <a:latin typeface="Impact" panose="020B0806030902050204" pitchFamily="34" charset="0"/>
              </a:rPr>
              <a:t>Monto promedio</a:t>
            </a:r>
            <a:endParaRPr lang="es-SV" sz="1200" dirty="0">
              <a:solidFill>
                <a:schemeClr val="tx2"/>
              </a:solidFill>
              <a:latin typeface="Impact" panose="020B0806030902050204" pitchFamily="34" charset="0"/>
            </a:endParaRPr>
          </a:p>
        </p:txBody>
      </p:sp>
      <p:sp>
        <p:nvSpPr>
          <p:cNvPr id="39" name="38 CuadroTexto"/>
          <p:cNvSpPr txBox="1"/>
          <p:nvPr/>
        </p:nvSpPr>
        <p:spPr>
          <a:xfrm>
            <a:off x="4568041" y="5305772"/>
            <a:ext cx="1656184" cy="276999"/>
          </a:xfrm>
          <a:prstGeom prst="rect">
            <a:avLst/>
          </a:prstGeom>
          <a:noFill/>
        </p:spPr>
        <p:txBody>
          <a:bodyPr wrap="square" rtlCol="0">
            <a:spAutoFit/>
          </a:bodyPr>
          <a:lstStyle/>
          <a:p>
            <a:pPr algn="ctr"/>
            <a:r>
              <a:rPr lang="es-SV" sz="1200" dirty="0" smtClean="0">
                <a:solidFill>
                  <a:schemeClr val="tx2"/>
                </a:solidFill>
                <a:latin typeface="Impact" panose="020B0806030902050204" pitchFamily="34" charset="0"/>
              </a:rPr>
              <a:t>Monto promedio</a:t>
            </a:r>
            <a:endParaRPr lang="es-SV" sz="1200" dirty="0">
              <a:solidFill>
                <a:schemeClr val="tx2"/>
              </a:solidFill>
              <a:latin typeface="Impact" panose="020B0806030902050204" pitchFamily="34" charset="0"/>
            </a:endParaRPr>
          </a:p>
        </p:txBody>
      </p:sp>
      <p:sp>
        <p:nvSpPr>
          <p:cNvPr id="40" name="39 CuadroTexto"/>
          <p:cNvSpPr txBox="1"/>
          <p:nvPr/>
        </p:nvSpPr>
        <p:spPr>
          <a:xfrm>
            <a:off x="7016313" y="5318347"/>
            <a:ext cx="1656184" cy="276999"/>
          </a:xfrm>
          <a:prstGeom prst="rect">
            <a:avLst/>
          </a:prstGeom>
          <a:noFill/>
        </p:spPr>
        <p:txBody>
          <a:bodyPr wrap="square" rtlCol="0">
            <a:spAutoFit/>
          </a:bodyPr>
          <a:lstStyle/>
          <a:p>
            <a:pPr algn="ctr"/>
            <a:r>
              <a:rPr lang="es-SV" sz="1200" dirty="0" smtClean="0">
                <a:solidFill>
                  <a:schemeClr val="tx2"/>
                </a:solidFill>
                <a:latin typeface="Impact" panose="020B0806030902050204" pitchFamily="34" charset="0"/>
              </a:rPr>
              <a:t>Monto promedio</a:t>
            </a:r>
            <a:endParaRPr lang="es-SV" sz="1200" dirty="0">
              <a:solidFill>
                <a:schemeClr val="tx2"/>
              </a:solidFill>
              <a:latin typeface="Impact" panose="020B0806030902050204" pitchFamily="34" charset="0"/>
            </a:endParaRPr>
          </a:p>
        </p:txBody>
      </p:sp>
    </p:spTree>
    <p:extLst>
      <p:ext uri="{BB962C8B-B14F-4D97-AF65-F5344CB8AC3E}">
        <p14:creationId xmlns:p14="http://schemas.microsoft.com/office/powerpoint/2010/main" val="1180348659"/>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52" presetClass="entr" presetSubtype="0" fill="hold" grpId="0" nodeType="withEffect">
                                  <p:stCondLst>
                                    <p:cond delay="0"/>
                                  </p:stCondLst>
                                  <p:childTnLst>
                                    <p:set>
                                      <p:cBhvr>
                                        <p:cTn id="10" dur="1" fill="hold">
                                          <p:stCondLst>
                                            <p:cond delay="0"/>
                                          </p:stCondLst>
                                        </p:cTn>
                                        <p:tgtEl>
                                          <p:spTgt spid="77"/>
                                        </p:tgtEl>
                                        <p:attrNameLst>
                                          <p:attrName>style.visibility</p:attrName>
                                        </p:attrNameLst>
                                      </p:cBhvr>
                                      <p:to>
                                        <p:strVal val="visible"/>
                                      </p:to>
                                    </p:set>
                                    <p:animScale>
                                      <p:cBhvr>
                                        <p:cTn id="11" dur="1000" decel="50000" fill="hold">
                                          <p:stCondLst>
                                            <p:cond delay="0"/>
                                          </p:stCondLst>
                                        </p:cTn>
                                        <p:tgtEl>
                                          <p:spTgt spid="7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77"/>
                                        </p:tgtEl>
                                        <p:attrNameLst>
                                          <p:attrName>ppt_x</p:attrName>
                                          <p:attrName>ppt_y</p:attrName>
                                        </p:attrNameLst>
                                      </p:cBhvr>
                                    </p:animMotion>
                                    <p:animEffect transition="in" filter="fade">
                                      <p:cBhvr>
                                        <p:cTn id="13" dur="1000"/>
                                        <p:tgtEl>
                                          <p:spTgt spid="77"/>
                                        </p:tgtEl>
                                      </p:cBhvr>
                                    </p:animEffect>
                                  </p:childTnLst>
                                </p:cTn>
                              </p:par>
                              <p:par>
                                <p:cTn id="14" presetID="52" presetClass="entr" presetSubtype="0" fill="hold" nodeType="withEffect">
                                  <p:stCondLst>
                                    <p:cond delay="0"/>
                                  </p:stCondLst>
                                  <p:childTnLst>
                                    <p:set>
                                      <p:cBhvr>
                                        <p:cTn id="15" dur="1" fill="hold">
                                          <p:stCondLst>
                                            <p:cond delay="0"/>
                                          </p:stCondLst>
                                        </p:cTn>
                                        <p:tgtEl>
                                          <p:spTgt spid="103"/>
                                        </p:tgtEl>
                                        <p:attrNameLst>
                                          <p:attrName>style.visibility</p:attrName>
                                        </p:attrNameLst>
                                      </p:cBhvr>
                                      <p:to>
                                        <p:strVal val="visible"/>
                                      </p:to>
                                    </p:set>
                                    <p:animScale>
                                      <p:cBhvr>
                                        <p:cTn id="16" dur="1000" decel="50000" fill="hold">
                                          <p:stCondLst>
                                            <p:cond delay="0"/>
                                          </p:stCondLst>
                                        </p:cTn>
                                        <p:tgtEl>
                                          <p:spTgt spid="10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103"/>
                                        </p:tgtEl>
                                        <p:attrNameLst>
                                          <p:attrName>ppt_x</p:attrName>
                                          <p:attrName>ppt_y</p:attrName>
                                        </p:attrNameLst>
                                      </p:cBhvr>
                                    </p:animMotion>
                                    <p:animEffect transition="in" filter="fade">
                                      <p:cBhvr>
                                        <p:cTn id="18" dur="1000"/>
                                        <p:tgtEl>
                                          <p:spTgt spid="103"/>
                                        </p:tgtEl>
                                      </p:cBhvr>
                                    </p:animEffect>
                                  </p:childTnLst>
                                </p:cTn>
                              </p:par>
                              <p:par>
                                <p:cTn id="19" presetID="52" presetClass="entr" presetSubtype="0" fill="hold" grpId="0" nodeType="withEffect">
                                  <p:stCondLst>
                                    <p:cond delay="0"/>
                                  </p:stCondLst>
                                  <p:childTnLst>
                                    <p:set>
                                      <p:cBhvr>
                                        <p:cTn id="20" dur="1" fill="hold">
                                          <p:stCondLst>
                                            <p:cond delay="0"/>
                                          </p:stCondLst>
                                        </p:cTn>
                                        <p:tgtEl>
                                          <p:spTgt spid="76"/>
                                        </p:tgtEl>
                                        <p:attrNameLst>
                                          <p:attrName>style.visibility</p:attrName>
                                        </p:attrNameLst>
                                      </p:cBhvr>
                                      <p:to>
                                        <p:strVal val="visible"/>
                                      </p:to>
                                    </p:set>
                                    <p:animScale>
                                      <p:cBhvr>
                                        <p:cTn id="21" dur="1000" decel="50000" fill="hold">
                                          <p:stCondLst>
                                            <p:cond delay="0"/>
                                          </p:stCondLst>
                                        </p:cTn>
                                        <p:tgtEl>
                                          <p:spTgt spid="7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76"/>
                                        </p:tgtEl>
                                        <p:attrNameLst>
                                          <p:attrName>ppt_x</p:attrName>
                                          <p:attrName>ppt_y</p:attrName>
                                        </p:attrNameLst>
                                      </p:cBhvr>
                                    </p:animMotion>
                                    <p:animEffect transition="in" filter="fade">
                                      <p:cBhvr>
                                        <p:cTn id="23" dur="1000"/>
                                        <p:tgtEl>
                                          <p:spTgt spid="76"/>
                                        </p:tgtEl>
                                      </p:cBhvr>
                                    </p:animEffect>
                                  </p:childTnLst>
                                </p:cTn>
                              </p:par>
                              <p:par>
                                <p:cTn id="24" presetID="52" presetClass="entr" presetSubtype="0" fill="hold" nodeType="withEffect">
                                  <p:stCondLst>
                                    <p:cond delay="0"/>
                                  </p:stCondLst>
                                  <p:childTnLst>
                                    <p:set>
                                      <p:cBhvr>
                                        <p:cTn id="25" dur="1" fill="hold">
                                          <p:stCondLst>
                                            <p:cond delay="0"/>
                                          </p:stCondLst>
                                        </p:cTn>
                                        <p:tgtEl>
                                          <p:spTgt spid="104"/>
                                        </p:tgtEl>
                                        <p:attrNameLst>
                                          <p:attrName>style.visibility</p:attrName>
                                        </p:attrNameLst>
                                      </p:cBhvr>
                                      <p:to>
                                        <p:strVal val="visible"/>
                                      </p:to>
                                    </p:set>
                                    <p:animScale>
                                      <p:cBhvr>
                                        <p:cTn id="26" dur="1000" decel="50000" fill="hold">
                                          <p:stCondLst>
                                            <p:cond delay="0"/>
                                          </p:stCondLst>
                                        </p:cTn>
                                        <p:tgtEl>
                                          <p:spTgt spid="10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104"/>
                                        </p:tgtEl>
                                        <p:attrNameLst>
                                          <p:attrName>ppt_x</p:attrName>
                                          <p:attrName>ppt_y</p:attrName>
                                        </p:attrNameLst>
                                      </p:cBhvr>
                                    </p:animMotion>
                                    <p:animEffect transition="in" filter="fade">
                                      <p:cBhvr>
                                        <p:cTn id="28" dur="1000"/>
                                        <p:tgtEl>
                                          <p:spTgt spid="104"/>
                                        </p:tgtEl>
                                      </p:cBhvr>
                                    </p:animEffect>
                                  </p:childTnLst>
                                </p:cTn>
                              </p:par>
                              <p:par>
                                <p:cTn id="29" presetID="52" presetClass="entr" presetSubtype="0" fill="hold" grpId="0" nodeType="withEffect">
                                  <p:stCondLst>
                                    <p:cond delay="0"/>
                                  </p:stCondLst>
                                  <p:childTnLst>
                                    <p:set>
                                      <p:cBhvr>
                                        <p:cTn id="30" dur="1" fill="hold">
                                          <p:stCondLst>
                                            <p:cond delay="0"/>
                                          </p:stCondLst>
                                        </p:cTn>
                                        <p:tgtEl>
                                          <p:spTgt spid="74"/>
                                        </p:tgtEl>
                                        <p:attrNameLst>
                                          <p:attrName>style.visibility</p:attrName>
                                        </p:attrNameLst>
                                      </p:cBhvr>
                                      <p:to>
                                        <p:strVal val="visible"/>
                                      </p:to>
                                    </p:set>
                                    <p:animScale>
                                      <p:cBhvr>
                                        <p:cTn id="31" dur="1000" decel="50000" fill="hold">
                                          <p:stCondLst>
                                            <p:cond delay="0"/>
                                          </p:stCondLst>
                                        </p:cTn>
                                        <p:tgtEl>
                                          <p:spTgt spid="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74"/>
                                        </p:tgtEl>
                                        <p:attrNameLst>
                                          <p:attrName>ppt_x</p:attrName>
                                          <p:attrName>ppt_y</p:attrName>
                                        </p:attrNameLst>
                                      </p:cBhvr>
                                    </p:animMotion>
                                    <p:animEffect transition="in" filter="fade">
                                      <p:cBhvr>
                                        <p:cTn id="33" dur="1000"/>
                                        <p:tgtEl>
                                          <p:spTgt spid="74"/>
                                        </p:tgtEl>
                                      </p:cBhvr>
                                    </p:animEffect>
                                  </p:childTnLst>
                                </p:cTn>
                              </p:par>
                              <p:par>
                                <p:cTn id="34" presetID="52" presetClass="entr" presetSubtype="0" fill="hold" nodeType="withEffect">
                                  <p:stCondLst>
                                    <p:cond delay="0"/>
                                  </p:stCondLst>
                                  <p:childTnLst>
                                    <p:set>
                                      <p:cBhvr>
                                        <p:cTn id="35" dur="1" fill="hold">
                                          <p:stCondLst>
                                            <p:cond delay="0"/>
                                          </p:stCondLst>
                                        </p:cTn>
                                        <p:tgtEl>
                                          <p:spTgt spid="102"/>
                                        </p:tgtEl>
                                        <p:attrNameLst>
                                          <p:attrName>style.visibility</p:attrName>
                                        </p:attrNameLst>
                                      </p:cBhvr>
                                      <p:to>
                                        <p:strVal val="visible"/>
                                      </p:to>
                                    </p:set>
                                    <p:animScale>
                                      <p:cBhvr>
                                        <p:cTn id="36" dur="1000" decel="50000" fill="hold">
                                          <p:stCondLst>
                                            <p:cond delay="0"/>
                                          </p:stCondLst>
                                        </p:cTn>
                                        <p:tgtEl>
                                          <p:spTgt spid="10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102"/>
                                        </p:tgtEl>
                                        <p:attrNameLst>
                                          <p:attrName>ppt_x</p:attrName>
                                          <p:attrName>ppt_y</p:attrName>
                                        </p:attrNameLst>
                                      </p:cBhvr>
                                    </p:animMotion>
                                    <p:animEffect transition="in" filter="fade">
                                      <p:cBhvr>
                                        <p:cTn id="38" dur="1000"/>
                                        <p:tgtEl>
                                          <p:spTgt spid="102"/>
                                        </p:tgtEl>
                                      </p:cBhvr>
                                    </p:animEffect>
                                  </p:childTnLst>
                                </p:cTn>
                              </p:par>
                            </p:childTnLst>
                          </p:cTn>
                        </p:par>
                        <p:par>
                          <p:cTn id="39" fill="hold">
                            <p:stCondLst>
                              <p:cond delay="1000"/>
                            </p:stCondLst>
                            <p:childTnLst>
                              <p:par>
                                <p:cTn id="40" presetID="2" presetClass="entr" presetSubtype="2" fill="hold" grpId="0" nodeType="afterEffect">
                                  <p:stCondLst>
                                    <p:cond delay="0"/>
                                  </p:stCondLst>
                                  <p:childTnLst>
                                    <p:set>
                                      <p:cBhvr>
                                        <p:cTn id="41" dur="1" fill="hold">
                                          <p:stCondLst>
                                            <p:cond delay="0"/>
                                          </p:stCondLst>
                                        </p:cTn>
                                        <p:tgtEl>
                                          <p:spTgt spid="78"/>
                                        </p:tgtEl>
                                        <p:attrNameLst>
                                          <p:attrName>style.visibility</p:attrName>
                                        </p:attrNameLst>
                                      </p:cBhvr>
                                      <p:to>
                                        <p:strVal val="visible"/>
                                      </p:to>
                                    </p:set>
                                    <p:anim calcmode="lin" valueType="num">
                                      <p:cBhvr additive="base">
                                        <p:cTn id="42" dur="500" fill="hold"/>
                                        <p:tgtEl>
                                          <p:spTgt spid="78"/>
                                        </p:tgtEl>
                                        <p:attrNameLst>
                                          <p:attrName>ppt_x</p:attrName>
                                        </p:attrNameLst>
                                      </p:cBhvr>
                                      <p:tavLst>
                                        <p:tav tm="0">
                                          <p:val>
                                            <p:strVal val="1+#ppt_w/2"/>
                                          </p:val>
                                        </p:tav>
                                        <p:tav tm="100000">
                                          <p:val>
                                            <p:strVal val="#ppt_x"/>
                                          </p:val>
                                        </p:tav>
                                      </p:tavLst>
                                    </p:anim>
                                    <p:anim calcmode="lin" valueType="num">
                                      <p:cBhvr additive="base">
                                        <p:cTn id="43" dur="500" fill="hold"/>
                                        <p:tgtEl>
                                          <p:spTgt spid="78"/>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stCondLst>
                                    <p:cond delay="0"/>
                                  </p:stCondLst>
                                  <p:childTnLst>
                                    <p:set>
                                      <p:cBhvr>
                                        <p:cTn id="45" dur="1" fill="hold">
                                          <p:stCondLst>
                                            <p:cond delay="0"/>
                                          </p:stCondLst>
                                        </p:cTn>
                                        <p:tgtEl>
                                          <p:spTgt spid="79"/>
                                        </p:tgtEl>
                                        <p:attrNameLst>
                                          <p:attrName>style.visibility</p:attrName>
                                        </p:attrNameLst>
                                      </p:cBhvr>
                                      <p:to>
                                        <p:strVal val="visible"/>
                                      </p:to>
                                    </p:set>
                                    <p:anim calcmode="lin" valueType="num">
                                      <p:cBhvr additive="base">
                                        <p:cTn id="46" dur="500" fill="hold"/>
                                        <p:tgtEl>
                                          <p:spTgt spid="79"/>
                                        </p:tgtEl>
                                        <p:attrNameLst>
                                          <p:attrName>ppt_x</p:attrName>
                                        </p:attrNameLst>
                                      </p:cBhvr>
                                      <p:tavLst>
                                        <p:tav tm="0">
                                          <p:val>
                                            <p:strVal val="1+#ppt_w/2"/>
                                          </p:val>
                                        </p:tav>
                                        <p:tav tm="100000">
                                          <p:val>
                                            <p:strVal val="#ppt_x"/>
                                          </p:val>
                                        </p:tav>
                                      </p:tavLst>
                                    </p:anim>
                                    <p:anim calcmode="lin" valueType="num">
                                      <p:cBhvr additive="base">
                                        <p:cTn id="47" dur="500" fill="hold"/>
                                        <p:tgtEl>
                                          <p:spTgt spid="79"/>
                                        </p:tgtEl>
                                        <p:attrNameLst>
                                          <p:attrName>ppt_y</p:attrName>
                                        </p:attrNameLst>
                                      </p:cBhvr>
                                      <p:tavLst>
                                        <p:tav tm="0">
                                          <p:val>
                                            <p:strVal val="#ppt_y"/>
                                          </p:val>
                                        </p:tav>
                                        <p:tav tm="100000">
                                          <p:val>
                                            <p:strVal val="#ppt_y"/>
                                          </p:val>
                                        </p:tav>
                                      </p:tavLst>
                                    </p:anim>
                                  </p:childTnLst>
                                </p:cTn>
                              </p:par>
                              <p:par>
                                <p:cTn id="48" presetID="2" presetClass="entr" presetSubtype="2" fill="hold" grpId="0" nodeType="withEffect">
                                  <p:stCondLst>
                                    <p:cond delay="0"/>
                                  </p:stCondLst>
                                  <p:childTnLst>
                                    <p:set>
                                      <p:cBhvr>
                                        <p:cTn id="49" dur="1" fill="hold">
                                          <p:stCondLst>
                                            <p:cond delay="0"/>
                                          </p:stCondLst>
                                        </p:cTn>
                                        <p:tgtEl>
                                          <p:spTgt spid="80"/>
                                        </p:tgtEl>
                                        <p:attrNameLst>
                                          <p:attrName>style.visibility</p:attrName>
                                        </p:attrNameLst>
                                      </p:cBhvr>
                                      <p:to>
                                        <p:strVal val="visible"/>
                                      </p:to>
                                    </p:set>
                                    <p:anim calcmode="lin" valueType="num">
                                      <p:cBhvr additive="base">
                                        <p:cTn id="50" dur="500" fill="hold"/>
                                        <p:tgtEl>
                                          <p:spTgt spid="80"/>
                                        </p:tgtEl>
                                        <p:attrNameLst>
                                          <p:attrName>ppt_x</p:attrName>
                                        </p:attrNameLst>
                                      </p:cBhvr>
                                      <p:tavLst>
                                        <p:tav tm="0">
                                          <p:val>
                                            <p:strVal val="1+#ppt_w/2"/>
                                          </p:val>
                                        </p:tav>
                                        <p:tav tm="100000">
                                          <p:val>
                                            <p:strVal val="#ppt_x"/>
                                          </p:val>
                                        </p:tav>
                                      </p:tavLst>
                                    </p:anim>
                                    <p:anim calcmode="lin" valueType="num">
                                      <p:cBhvr additive="base">
                                        <p:cTn id="51" dur="500" fill="hold"/>
                                        <p:tgtEl>
                                          <p:spTgt spid="80"/>
                                        </p:tgtEl>
                                        <p:attrNameLst>
                                          <p:attrName>ppt_y</p:attrName>
                                        </p:attrNameLst>
                                      </p:cBhvr>
                                      <p:tavLst>
                                        <p:tav tm="0">
                                          <p:val>
                                            <p:strVal val="#ppt_y"/>
                                          </p:val>
                                        </p:tav>
                                        <p:tav tm="100000">
                                          <p:val>
                                            <p:strVal val="#ppt_y"/>
                                          </p:val>
                                        </p:tav>
                                      </p:tavLst>
                                    </p:anim>
                                  </p:childTnLst>
                                </p:cTn>
                              </p:par>
                              <p:par>
                                <p:cTn id="52" presetID="2" presetClass="entr" presetSubtype="2" fill="hold" grpId="0" nodeType="withEffect">
                                  <p:stCondLst>
                                    <p:cond delay="0"/>
                                  </p:stCondLst>
                                  <p:childTnLst>
                                    <p:set>
                                      <p:cBhvr>
                                        <p:cTn id="53" dur="1" fill="hold">
                                          <p:stCondLst>
                                            <p:cond delay="0"/>
                                          </p:stCondLst>
                                        </p:cTn>
                                        <p:tgtEl>
                                          <p:spTgt spid="81"/>
                                        </p:tgtEl>
                                        <p:attrNameLst>
                                          <p:attrName>style.visibility</p:attrName>
                                        </p:attrNameLst>
                                      </p:cBhvr>
                                      <p:to>
                                        <p:strVal val="visible"/>
                                      </p:to>
                                    </p:set>
                                    <p:anim calcmode="lin" valueType="num">
                                      <p:cBhvr additive="base">
                                        <p:cTn id="54" dur="500" fill="hold"/>
                                        <p:tgtEl>
                                          <p:spTgt spid="81"/>
                                        </p:tgtEl>
                                        <p:attrNameLst>
                                          <p:attrName>ppt_x</p:attrName>
                                        </p:attrNameLst>
                                      </p:cBhvr>
                                      <p:tavLst>
                                        <p:tav tm="0">
                                          <p:val>
                                            <p:strVal val="1+#ppt_w/2"/>
                                          </p:val>
                                        </p:tav>
                                        <p:tav tm="100000">
                                          <p:val>
                                            <p:strVal val="#ppt_x"/>
                                          </p:val>
                                        </p:tav>
                                      </p:tavLst>
                                    </p:anim>
                                    <p:anim calcmode="lin" valueType="num">
                                      <p:cBhvr additive="base">
                                        <p:cTn id="55" dur="500" fill="hold"/>
                                        <p:tgtEl>
                                          <p:spTgt spid="81"/>
                                        </p:tgtEl>
                                        <p:attrNameLst>
                                          <p:attrName>ppt_y</p:attrName>
                                        </p:attrNameLst>
                                      </p:cBhvr>
                                      <p:tavLst>
                                        <p:tav tm="0">
                                          <p:val>
                                            <p:strVal val="#ppt_y"/>
                                          </p:val>
                                        </p:tav>
                                        <p:tav tm="100000">
                                          <p:val>
                                            <p:strVal val="#ppt_y"/>
                                          </p:val>
                                        </p:tav>
                                      </p:tavLst>
                                    </p:anim>
                                  </p:childTnLst>
                                </p:cTn>
                              </p:par>
                            </p:childTnLst>
                          </p:cTn>
                        </p:par>
                        <p:par>
                          <p:cTn id="56" fill="hold">
                            <p:stCondLst>
                              <p:cond delay="1500"/>
                            </p:stCondLst>
                            <p:childTnLst>
                              <p:par>
                                <p:cTn id="57" presetID="10" presetClass="entr" presetSubtype="0" fill="hold" grpId="0" nodeType="afterEffect">
                                  <p:stCondLst>
                                    <p:cond delay="0"/>
                                  </p:stCondLst>
                                  <p:childTnLst>
                                    <p:set>
                                      <p:cBhvr>
                                        <p:cTn id="58" dur="1" fill="hold">
                                          <p:stCondLst>
                                            <p:cond delay="0"/>
                                          </p:stCondLst>
                                        </p:cTn>
                                        <p:tgtEl>
                                          <p:spTgt spid="83"/>
                                        </p:tgtEl>
                                        <p:attrNameLst>
                                          <p:attrName>style.visibility</p:attrName>
                                        </p:attrNameLst>
                                      </p:cBhvr>
                                      <p:to>
                                        <p:strVal val="visible"/>
                                      </p:to>
                                    </p:set>
                                    <p:animEffect transition="in" filter="fade">
                                      <p:cBhvr>
                                        <p:cTn id="59" dur="500"/>
                                        <p:tgtEl>
                                          <p:spTgt spid="83"/>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84"/>
                                        </p:tgtEl>
                                        <p:attrNameLst>
                                          <p:attrName>style.visibility</p:attrName>
                                        </p:attrNameLst>
                                      </p:cBhvr>
                                      <p:to>
                                        <p:strVal val="visible"/>
                                      </p:to>
                                    </p:set>
                                    <p:animEffect transition="in" filter="fade">
                                      <p:cBhvr>
                                        <p:cTn id="62" dur="500"/>
                                        <p:tgtEl>
                                          <p:spTgt spid="8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86"/>
                                        </p:tgtEl>
                                        <p:attrNameLst>
                                          <p:attrName>style.visibility</p:attrName>
                                        </p:attrNameLst>
                                      </p:cBhvr>
                                      <p:to>
                                        <p:strVal val="visible"/>
                                      </p:to>
                                    </p:set>
                                    <p:animEffect transition="in" filter="fade">
                                      <p:cBhvr>
                                        <p:cTn id="65" dur="500"/>
                                        <p:tgtEl>
                                          <p:spTgt spid="86"/>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87"/>
                                        </p:tgtEl>
                                        <p:attrNameLst>
                                          <p:attrName>style.visibility</p:attrName>
                                        </p:attrNameLst>
                                      </p:cBhvr>
                                      <p:to>
                                        <p:strVal val="visible"/>
                                      </p:to>
                                    </p:set>
                                    <p:animEffect transition="in" filter="fade">
                                      <p:cBhvr>
                                        <p:cTn id="68" dur="500"/>
                                        <p:tgtEl>
                                          <p:spTgt spid="8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89"/>
                                        </p:tgtEl>
                                        <p:attrNameLst>
                                          <p:attrName>style.visibility</p:attrName>
                                        </p:attrNameLst>
                                      </p:cBhvr>
                                      <p:to>
                                        <p:strVal val="visible"/>
                                      </p:to>
                                    </p:set>
                                    <p:animEffect transition="in" filter="fade">
                                      <p:cBhvr>
                                        <p:cTn id="71" dur="500"/>
                                        <p:tgtEl>
                                          <p:spTgt spid="89"/>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90"/>
                                        </p:tgtEl>
                                        <p:attrNameLst>
                                          <p:attrName>style.visibility</p:attrName>
                                        </p:attrNameLst>
                                      </p:cBhvr>
                                      <p:to>
                                        <p:strVal val="visible"/>
                                      </p:to>
                                    </p:set>
                                    <p:animEffect transition="in" filter="fade">
                                      <p:cBhvr>
                                        <p:cTn id="74" dur="500"/>
                                        <p:tgtEl>
                                          <p:spTgt spid="90"/>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91"/>
                                        </p:tgtEl>
                                        <p:attrNameLst>
                                          <p:attrName>style.visibility</p:attrName>
                                        </p:attrNameLst>
                                      </p:cBhvr>
                                      <p:to>
                                        <p:strVal val="visible"/>
                                      </p:to>
                                    </p:set>
                                    <p:animEffect transition="in" filter="fade">
                                      <p:cBhvr>
                                        <p:cTn id="77" dur="500"/>
                                        <p:tgtEl>
                                          <p:spTgt spid="91"/>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92"/>
                                        </p:tgtEl>
                                        <p:attrNameLst>
                                          <p:attrName>style.visibility</p:attrName>
                                        </p:attrNameLst>
                                      </p:cBhvr>
                                      <p:to>
                                        <p:strVal val="visible"/>
                                      </p:to>
                                    </p:set>
                                    <p:animEffect transition="in" filter="fade">
                                      <p:cBhvr>
                                        <p:cTn id="80" dur="500"/>
                                        <p:tgtEl>
                                          <p:spTgt spid="92"/>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94"/>
                                        </p:tgtEl>
                                        <p:attrNameLst>
                                          <p:attrName>style.visibility</p:attrName>
                                        </p:attrNameLst>
                                      </p:cBhvr>
                                      <p:to>
                                        <p:strVal val="visible"/>
                                      </p:to>
                                    </p:set>
                                    <p:animEffect transition="in" filter="fade">
                                      <p:cBhvr>
                                        <p:cTn id="83" dur="500"/>
                                        <p:tgtEl>
                                          <p:spTgt spid="94"/>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95"/>
                                        </p:tgtEl>
                                        <p:attrNameLst>
                                          <p:attrName>style.visibility</p:attrName>
                                        </p:attrNameLst>
                                      </p:cBhvr>
                                      <p:to>
                                        <p:strVal val="visible"/>
                                      </p:to>
                                    </p:set>
                                    <p:animEffect transition="in" filter="fade">
                                      <p:cBhvr>
                                        <p:cTn id="86" dur="500"/>
                                        <p:tgtEl>
                                          <p:spTgt spid="95"/>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97"/>
                                        </p:tgtEl>
                                        <p:attrNameLst>
                                          <p:attrName>style.visibility</p:attrName>
                                        </p:attrNameLst>
                                      </p:cBhvr>
                                      <p:to>
                                        <p:strVal val="visible"/>
                                      </p:to>
                                    </p:set>
                                    <p:animEffect transition="in" filter="fade">
                                      <p:cBhvr>
                                        <p:cTn id="89" dur="500"/>
                                        <p:tgtEl>
                                          <p:spTgt spid="97"/>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98"/>
                                        </p:tgtEl>
                                        <p:attrNameLst>
                                          <p:attrName>style.visibility</p:attrName>
                                        </p:attrNameLst>
                                      </p:cBhvr>
                                      <p:to>
                                        <p:strVal val="visible"/>
                                      </p:to>
                                    </p:set>
                                    <p:animEffect transition="in" filter="fade">
                                      <p:cBhvr>
                                        <p:cTn id="92" dur="500"/>
                                        <p:tgtEl>
                                          <p:spTgt spid="98"/>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35"/>
                                        </p:tgtEl>
                                        <p:attrNameLst>
                                          <p:attrName>style.visibility</p:attrName>
                                        </p:attrNameLst>
                                      </p:cBhvr>
                                      <p:to>
                                        <p:strVal val="visible"/>
                                      </p:to>
                                    </p:set>
                                    <p:animEffect transition="in" filter="fade">
                                      <p:cBhvr>
                                        <p:cTn id="95" dur="500"/>
                                        <p:tgtEl>
                                          <p:spTgt spid="35"/>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36"/>
                                        </p:tgtEl>
                                        <p:attrNameLst>
                                          <p:attrName>style.visibility</p:attrName>
                                        </p:attrNameLst>
                                      </p:cBhvr>
                                      <p:to>
                                        <p:strVal val="visible"/>
                                      </p:to>
                                    </p:set>
                                    <p:animEffect transition="in" filter="fade">
                                      <p:cBhvr>
                                        <p:cTn id="98" dur="500"/>
                                        <p:tgtEl>
                                          <p:spTgt spid="36"/>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37"/>
                                        </p:tgtEl>
                                        <p:attrNameLst>
                                          <p:attrName>style.visibility</p:attrName>
                                        </p:attrNameLst>
                                      </p:cBhvr>
                                      <p:to>
                                        <p:strVal val="visible"/>
                                      </p:to>
                                    </p:set>
                                    <p:animEffect transition="in" filter="fade">
                                      <p:cBhvr>
                                        <p:cTn id="101" dur="500"/>
                                        <p:tgtEl>
                                          <p:spTgt spid="37"/>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38"/>
                                        </p:tgtEl>
                                        <p:attrNameLst>
                                          <p:attrName>style.visibility</p:attrName>
                                        </p:attrNameLst>
                                      </p:cBhvr>
                                      <p:to>
                                        <p:strVal val="visible"/>
                                      </p:to>
                                    </p:set>
                                    <p:animEffect transition="in" filter="fade">
                                      <p:cBhvr>
                                        <p:cTn id="104" dur="500"/>
                                        <p:tgtEl>
                                          <p:spTgt spid="38"/>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39"/>
                                        </p:tgtEl>
                                        <p:attrNameLst>
                                          <p:attrName>style.visibility</p:attrName>
                                        </p:attrNameLst>
                                      </p:cBhvr>
                                      <p:to>
                                        <p:strVal val="visible"/>
                                      </p:to>
                                    </p:set>
                                    <p:animEffect transition="in" filter="fade">
                                      <p:cBhvr>
                                        <p:cTn id="107" dur="500"/>
                                        <p:tgtEl>
                                          <p:spTgt spid="39"/>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40"/>
                                        </p:tgtEl>
                                        <p:attrNameLst>
                                          <p:attrName>style.visibility</p:attrName>
                                        </p:attrNameLst>
                                      </p:cBhvr>
                                      <p:to>
                                        <p:strVal val="visible"/>
                                      </p:to>
                                    </p:set>
                                    <p:animEffect transition="in" filter="fade">
                                      <p:cBhvr>
                                        <p:cTn id="1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4" grpId="0" animBg="1"/>
      <p:bldP spid="76" grpId="0" animBg="1"/>
      <p:bldP spid="77" grpId="0" animBg="1"/>
      <p:bldP spid="78" grpId="0" animBg="1"/>
      <p:bldP spid="79" grpId="0"/>
      <p:bldP spid="80" grpId="0"/>
      <p:bldP spid="81" grpId="0"/>
      <p:bldP spid="83" grpId="0"/>
      <p:bldP spid="84" grpId="0"/>
      <p:bldP spid="86" grpId="0"/>
      <p:bldP spid="87" grpId="0"/>
      <p:bldP spid="89" grpId="0"/>
      <p:bldP spid="90" grpId="0"/>
      <p:bldP spid="91" grpId="0"/>
      <p:bldP spid="92" grpId="0"/>
      <p:bldP spid="94" grpId="0"/>
      <p:bldP spid="95" grpId="0"/>
      <p:bldP spid="97" grpId="0"/>
      <p:bldP spid="98" grpId="0"/>
      <p:bldP spid="35" grpId="0"/>
      <p:bldP spid="36" grpId="0"/>
      <p:bldP spid="37" grpId="0"/>
      <p:bldP spid="38" grpId="0"/>
      <p:bldP spid="39" grpId="0"/>
      <p:bldP spid="4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32 Rectángulo"/>
          <p:cNvSpPr/>
          <p:nvPr/>
        </p:nvSpPr>
        <p:spPr>
          <a:xfrm>
            <a:off x="5832891" y="3960440"/>
            <a:ext cx="2989085" cy="1129308"/>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9" name="8 Rectángulo"/>
          <p:cNvSpPr/>
          <p:nvPr/>
        </p:nvSpPr>
        <p:spPr>
          <a:xfrm>
            <a:off x="5615362" y="0"/>
            <a:ext cx="1835452" cy="1129308"/>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1200" dirty="0"/>
          </a:p>
        </p:txBody>
      </p:sp>
      <p:sp>
        <p:nvSpPr>
          <p:cNvPr id="2" name="1 Título"/>
          <p:cNvSpPr>
            <a:spLocks noGrp="1"/>
          </p:cNvSpPr>
          <p:nvPr>
            <p:ph type="title"/>
          </p:nvPr>
        </p:nvSpPr>
        <p:spPr>
          <a:xfrm>
            <a:off x="179512" y="265212"/>
            <a:ext cx="2563981" cy="736476"/>
          </a:xfrm>
        </p:spPr>
        <p:txBody>
          <a:bodyPr/>
          <a:lstStyle/>
          <a:p>
            <a:r>
              <a:rPr lang="es-SV" sz="4000" dirty="0" smtClean="0"/>
              <a:t>¡Fomentito!</a:t>
            </a:r>
            <a:br>
              <a:rPr lang="es-SV" sz="4000" dirty="0" smtClean="0"/>
            </a:br>
            <a:r>
              <a:rPr lang="es-SV" sz="1800" dirty="0">
                <a:solidFill>
                  <a:schemeClr val="tx2"/>
                </a:solidFill>
              </a:rPr>
              <a:t>Al 31 de mayo de 2017</a:t>
            </a:r>
            <a:endParaRPr lang="es-SV" sz="3200" dirty="0"/>
          </a:p>
        </p:txBody>
      </p:sp>
      <p:sp>
        <p:nvSpPr>
          <p:cNvPr id="4" name="3 Rectángulo"/>
          <p:cNvSpPr/>
          <p:nvPr/>
        </p:nvSpPr>
        <p:spPr>
          <a:xfrm>
            <a:off x="179512" y="1152128"/>
            <a:ext cx="5120456" cy="3855347"/>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6" name="5 Rectángulo"/>
          <p:cNvSpPr/>
          <p:nvPr/>
        </p:nvSpPr>
        <p:spPr>
          <a:xfrm>
            <a:off x="-22624" y="1345332"/>
            <a:ext cx="5532234" cy="461663"/>
          </a:xfrm>
          <a:prstGeom prst="rect">
            <a:avLst/>
          </a:prstGeom>
          <a:solidFill>
            <a:srgbClr val="318B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SV" sz="2400" dirty="0" smtClean="0">
                <a:solidFill>
                  <a:srgbClr val="000000"/>
                </a:solidFill>
                <a:latin typeface="Impact" panose="020B0806030902050204" pitchFamily="34" charset="0"/>
              </a:rPr>
              <a:t>Cuenta de ahorro infantil</a:t>
            </a:r>
            <a:endParaRPr lang="es-SV" sz="2400" dirty="0">
              <a:solidFill>
                <a:srgbClr val="000000"/>
              </a:solidFill>
              <a:latin typeface="Impact" panose="020B0806030902050204" pitchFamily="34" charset="0"/>
            </a:endParaRPr>
          </a:p>
        </p:txBody>
      </p:sp>
      <p:sp>
        <p:nvSpPr>
          <p:cNvPr id="7" name="6 Rectángulo"/>
          <p:cNvSpPr/>
          <p:nvPr/>
        </p:nvSpPr>
        <p:spPr>
          <a:xfrm>
            <a:off x="5581618" y="4441676"/>
            <a:ext cx="3562382" cy="461663"/>
          </a:xfrm>
          <a:prstGeom prst="rect">
            <a:avLst/>
          </a:prstGeom>
          <a:solidFill>
            <a:srgbClr val="318B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SV" sz="2400" dirty="0" smtClean="0">
                <a:solidFill>
                  <a:srgbClr val="000000"/>
                </a:solidFill>
                <a:latin typeface="Impact" panose="020B0806030902050204" pitchFamily="34" charset="0"/>
              </a:rPr>
              <a:t>Lucero Maravilla</a:t>
            </a:r>
            <a:endParaRPr lang="es-SV" sz="2400" dirty="0">
              <a:solidFill>
                <a:srgbClr val="000000"/>
              </a:solidFill>
              <a:latin typeface="Impact" panose="020B0806030902050204" pitchFamily="34" charset="0"/>
            </a:endParaRPr>
          </a:p>
        </p:txBody>
      </p:sp>
      <p:sp>
        <p:nvSpPr>
          <p:cNvPr id="10" name="9 CuadroTexto"/>
          <p:cNvSpPr txBox="1"/>
          <p:nvPr/>
        </p:nvSpPr>
        <p:spPr>
          <a:xfrm>
            <a:off x="5832893" y="3959293"/>
            <a:ext cx="1656184" cy="400110"/>
          </a:xfrm>
          <a:prstGeom prst="rect">
            <a:avLst/>
          </a:prstGeom>
          <a:noFill/>
        </p:spPr>
        <p:txBody>
          <a:bodyPr wrap="square" rtlCol="0">
            <a:spAutoFit/>
          </a:bodyPr>
          <a:lstStyle/>
          <a:p>
            <a:pPr algn="ctr"/>
            <a:r>
              <a:rPr lang="es-SV" sz="2000" dirty="0" smtClean="0">
                <a:solidFill>
                  <a:schemeClr val="tx2"/>
                </a:solidFill>
                <a:latin typeface="Impact" panose="020B0806030902050204" pitchFamily="34" charset="0"/>
              </a:rPr>
              <a:t>6 años</a:t>
            </a:r>
            <a:endParaRPr lang="es-SV" sz="2000" dirty="0">
              <a:solidFill>
                <a:schemeClr val="tx2"/>
              </a:solidFill>
              <a:latin typeface="Impact" panose="020B0806030902050204" pitchFamily="34" charset="0"/>
            </a:endParaRPr>
          </a:p>
        </p:txBody>
      </p:sp>
      <p:sp>
        <p:nvSpPr>
          <p:cNvPr id="16" name="15 CuadroTexto"/>
          <p:cNvSpPr txBox="1"/>
          <p:nvPr/>
        </p:nvSpPr>
        <p:spPr>
          <a:xfrm>
            <a:off x="7309810" y="3955417"/>
            <a:ext cx="1441666" cy="400110"/>
          </a:xfrm>
          <a:prstGeom prst="rect">
            <a:avLst/>
          </a:prstGeom>
          <a:noFill/>
        </p:spPr>
        <p:txBody>
          <a:bodyPr wrap="square" rtlCol="0">
            <a:spAutoFit/>
          </a:bodyPr>
          <a:lstStyle/>
          <a:p>
            <a:pPr algn="ctr"/>
            <a:r>
              <a:rPr lang="es-SV" sz="2000" dirty="0" smtClean="0">
                <a:solidFill>
                  <a:schemeClr val="tx2"/>
                </a:solidFill>
                <a:latin typeface="Impact" panose="020B0806030902050204" pitchFamily="34" charset="0"/>
              </a:rPr>
              <a:t>17 años</a:t>
            </a:r>
            <a:endParaRPr lang="es-SV" sz="2000" dirty="0">
              <a:solidFill>
                <a:schemeClr val="tx2"/>
              </a:solidFill>
              <a:latin typeface="Impact" panose="020B0806030902050204" pitchFamily="34" charset="0"/>
            </a:endParaRPr>
          </a:p>
        </p:txBody>
      </p:sp>
      <p:pic>
        <p:nvPicPr>
          <p:cNvPr id="17" name="16 Imagen"/>
          <p:cNvPicPr>
            <a:picLocks noChangeAspect="1"/>
          </p:cNvPicPr>
          <p:nvPr/>
        </p:nvPicPr>
        <p:blipFill rotWithShape="1">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l="26134" r="26310" b="13432"/>
          <a:stretch/>
        </p:blipFill>
        <p:spPr>
          <a:xfrm>
            <a:off x="764614" y="1921556"/>
            <a:ext cx="593288" cy="1080000"/>
          </a:xfrm>
          <a:prstGeom prst="rect">
            <a:avLst/>
          </a:prstGeom>
        </p:spPr>
      </p:pic>
      <p:pic>
        <p:nvPicPr>
          <p:cNvPr id="18" name="17 Imagen"/>
          <p:cNvPicPr>
            <a:picLocks noChangeAspect="1"/>
          </p:cNvPicPr>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l="30438" r="28937" b="13087"/>
          <a:stretch/>
        </p:blipFill>
        <p:spPr>
          <a:xfrm>
            <a:off x="2483012" y="1921556"/>
            <a:ext cx="504812" cy="1080000"/>
          </a:xfrm>
          <a:prstGeom prst="rect">
            <a:avLst/>
          </a:prstGeom>
        </p:spPr>
      </p:pic>
      <p:sp>
        <p:nvSpPr>
          <p:cNvPr id="19" name="18 CuadroTexto"/>
          <p:cNvSpPr txBox="1"/>
          <p:nvPr/>
        </p:nvSpPr>
        <p:spPr>
          <a:xfrm>
            <a:off x="251520" y="3008396"/>
            <a:ext cx="1656184" cy="369332"/>
          </a:xfrm>
          <a:prstGeom prst="rect">
            <a:avLst/>
          </a:prstGeom>
          <a:noFill/>
        </p:spPr>
        <p:txBody>
          <a:bodyPr wrap="square" rtlCol="0">
            <a:spAutoFit/>
          </a:bodyPr>
          <a:lstStyle/>
          <a:p>
            <a:pPr algn="ctr"/>
            <a:r>
              <a:rPr lang="es-SV" dirty="0" smtClean="0">
                <a:solidFill>
                  <a:srgbClr val="000000"/>
                </a:solidFill>
                <a:latin typeface="Impact" panose="020B0806030902050204" pitchFamily="34" charset="0"/>
              </a:rPr>
              <a:t>Niñas</a:t>
            </a:r>
            <a:endParaRPr lang="es-SV" dirty="0">
              <a:solidFill>
                <a:srgbClr val="000000"/>
              </a:solidFill>
              <a:latin typeface="Impact" panose="020B0806030902050204" pitchFamily="34" charset="0"/>
            </a:endParaRPr>
          </a:p>
        </p:txBody>
      </p:sp>
      <p:sp>
        <p:nvSpPr>
          <p:cNvPr id="20" name="19 CuadroTexto"/>
          <p:cNvSpPr txBox="1"/>
          <p:nvPr/>
        </p:nvSpPr>
        <p:spPr>
          <a:xfrm>
            <a:off x="1815854" y="3001516"/>
            <a:ext cx="1846345" cy="369332"/>
          </a:xfrm>
          <a:prstGeom prst="rect">
            <a:avLst/>
          </a:prstGeom>
          <a:noFill/>
        </p:spPr>
        <p:txBody>
          <a:bodyPr wrap="square" rtlCol="0">
            <a:spAutoFit/>
          </a:bodyPr>
          <a:lstStyle/>
          <a:p>
            <a:pPr algn="ctr"/>
            <a:r>
              <a:rPr lang="es-SV" dirty="0" smtClean="0">
                <a:solidFill>
                  <a:srgbClr val="000000"/>
                </a:solidFill>
                <a:latin typeface="Impact" panose="020B0806030902050204" pitchFamily="34" charset="0"/>
              </a:rPr>
              <a:t>Niños</a:t>
            </a:r>
            <a:endParaRPr lang="es-SV" dirty="0">
              <a:solidFill>
                <a:srgbClr val="000000"/>
              </a:solidFill>
              <a:latin typeface="Impact" panose="020B0806030902050204" pitchFamily="34" charset="0"/>
            </a:endParaRPr>
          </a:p>
        </p:txBody>
      </p:sp>
      <p:sp>
        <p:nvSpPr>
          <p:cNvPr id="21" name="20 CuadroTexto"/>
          <p:cNvSpPr txBox="1"/>
          <p:nvPr/>
        </p:nvSpPr>
        <p:spPr>
          <a:xfrm>
            <a:off x="254373" y="3361716"/>
            <a:ext cx="1656184" cy="338554"/>
          </a:xfrm>
          <a:prstGeom prst="rect">
            <a:avLst/>
          </a:prstGeom>
          <a:noFill/>
        </p:spPr>
        <p:txBody>
          <a:bodyPr wrap="square" rtlCol="0">
            <a:spAutoFit/>
          </a:bodyPr>
          <a:lstStyle/>
          <a:p>
            <a:pPr algn="ctr"/>
            <a:r>
              <a:rPr lang="es-SV" sz="1600" dirty="0" smtClean="0">
                <a:latin typeface="Impact" panose="020B0806030902050204" pitchFamily="34" charset="0"/>
              </a:rPr>
              <a:t>695</a:t>
            </a:r>
            <a:endParaRPr lang="es-SV" sz="1600" dirty="0">
              <a:latin typeface="Impact" panose="020B0806030902050204" pitchFamily="34" charset="0"/>
            </a:endParaRPr>
          </a:p>
        </p:txBody>
      </p:sp>
      <p:sp>
        <p:nvSpPr>
          <p:cNvPr id="22" name="21 CuadroTexto"/>
          <p:cNvSpPr txBox="1"/>
          <p:nvPr/>
        </p:nvSpPr>
        <p:spPr>
          <a:xfrm>
            <a:off x="254373" y="3577740"/>
            <a:ext cx="1656184" cy="276999"/>
          </a:xfrm>
          <a:prstGeom prst="rect">
            <a:avLst/>
          </a:prstGeom>
          <a:noFill/>
        </p:spPr>
        <p:txBody>
          <a:bodyPr wrap="square" rtlCol="0">
            <a:spAutoFit/>
          </a:bodyPr>
          <a:lstStyle/>
          <a:p>
            <a:pPr algn="ctr"/>
            <a:r>
              <a:rPr lang="es-SV" sz="1200" dirty="0" smtClean="0">
                <a:solidFill>
                  <a:schemeClr val="tx2"/>
                </a:solidFill>
                <a:latin typeface="Impact" panose="020B0806030902050204" pitchFamily="34" charset="0"/>
              </a:rPr>
              <a:t>Cuentas (51%)</a:t>
            </a:r>
            <a:endParaRPr lang="es-SV" sz="1200" dirty="0">
              <a:solidFill>
                <a:schemeClr val="tx2"/>
              </a:solidFill>
              <a:latin typeface="Impact" panose="020B0806030902050204" pitchFamily="34" charset="0"/>
            </a:endParaRPr>
          </a:p>
        </p:txBody>
      </p:sp>
      <p:sp>
        <p:nvSpPr>
          <p:cNvPr id="23" name="22 CuadroTexto"/>
          <p:cNvSpPr txBox="1"/>
          <p:nvPr/>
        </p:nvSpPr>
        <p:spPr>
          <a:xfrm>
            <a:off x="254373" y="3882644"/>
            <a:ext cx="1656184" cy="338554"/>
          </a:xfrm>
          <a:prstGeom prst="rect">
            <a:avLst/>
          </a:prstGeom>
          <a:noFill/>
        </p:spPr>
        <p:txBody>
          <a:bodyPr wrap="square" rtlCol="0">
            <a:spAutoFit/>
          </a:bodyPr>
          <a:lstStyle/>
          <a:p>
            <a:pPr algn="ctr"/>
            <a:r>
              <a:rPr lang="es-SV" sz="1600" dirty="0" smtClean="0">
                <a:latin typeface="Impact" panose="020B0806030902050204" pitchFamily="34" charset="0"/>
              </a:rPr>
              <a:t>$205.4</a:t>
            </a:r>
            <a:endParaRPr lang="es-SV" sz="1600" dirty="0">
              <a:latin typeface="Impact" panose="020B0806030902050204" pitchFamily="34" charset="0"/>
            </a:endParaRPr>
          </a:p>
        </p:txBody>
      </p:sp>
      <p:sp>
        <p:nvSpPr>
          <p:cNvPr id="24" name="23 CuadroTexto"/>
          <p:cNvSpPr txBox="1"/>
          <p:nvPr/>
        </p:nvSpPr>
        <p:spPr>
          <a:xfrm>
            <a:off x="254373" y="4081796"/>
            <a:ext cx="1656184" cy="276999"/>
          </a:xfrm>
          <a:prstGeom prst="rect">
            <a:avLst/>
          </a:prstGeom>
          <a:noFill/>
        </p:spPr>
        <p:txBody>
          <a:bodyPr wrap="square" rtlCol="0">
            <a:spAutoFit/>
          </a:bodyPr>
          <a:lstStyle/>
          <a:p>
            <a:pPr algn="ctr"/>
            <a:r>
              <a:rPr lang="es-SV" sz="1200" dirty="0" smtClean="0">
                <a:solidFill>
                  <a:schemeClr val="tx2"/>
                </a:solidFill>
                <a:latin typeface="Impact" panose="020B0806030902050204" pitchFamily="34" charset="0"/>
              </a:rPr>
              <a:t>Miles (50.4%)</a:t>
            </a:r>
          </a:p>
        </p:txBody>
      </p:sp>
      <p:sp>
        <p:nvSpPr>
          <p:cNvPr id="25" name="24 CuadroTexto"/>
          <p:cNvSpPr txBox="1"/>
          <p:nvPr/>
        </p:nvSpPr>
        <p:spPr>
          <a:xfrm>
            <a:off x="1910557" y="3366170"/>
            <a:ext cx="1656184" cy="338554"/>
          </a:xfrm>
          <a:prstGeom prst="rect">
            <a:avLst/>
          </a:prstGeom>
          <a:noFill/>
        </p:spPr>
        <p:txBody>
          <a:bodyPr wrap="square" rtlCol="0">
            <a:spAutoFit/>
          </a:bodyPr>
          <a:lstStyle/>
          <a:p>
            <a:pPr algn="ctr"/>
            <a:r>
              <a:rPr lang="es-SV" sz="1600" dirty="0" smtClean="0">
                <a:latin typeface="Impact" panose="020B0806030902050204" pitchFamily="34" charset="0"/>
              </a:rPr>
              <a:t>671</a:t>
            </a:r>
            <a:endParaRPr lang="es-SV" sz="1600" dirty="0">
              <a:latin typeface="Impact" panose="020B0806030902050204" pitchFamily="34" charset="0"/>
            </a:endParaRPr>
          </a:p>
        </p:txBody>
      </p:sp>
      <p:sp>
        <p:nvSpPr>
          <p:cNvPr id="26" name="25 CuadroTexto"/>
          <p:cNvSpPr txBox="1"/>
          <p:nvPr/>
        </p:nvSpPr>
        <p:spPr>
          <a:xfrm>
            <a:off x="1910557" y="3582194"/>
            <a:ext cx="1656184" cy="276999"/>
          </a:xfrm>
          <a:prstGeom prst="rect">
            <a:avLst/>
          </a:prstGeom>
          <a:noFill/>
        </p:spPr>
        <p:txBody>
          <a:bodyPr wrap="square" rtlCol="0">
            <a:spAutoFit/>
          </a:bodyPr>
          <a:lstStyle/>
          <a:p>
            <a:pPr algn="ctr"/>
            <a:r>
              <a:rPr lang="es-SV" sz="1200" dirty="0" smtClean="0">
                <a:solidFill>
                  <a:schemeClr val="tx2"/>
                </a:solidFill>
                <a:latin typeface="Impact" panose="020B0806030902050204" pitchFamily="34" charset="0"/>
              </a:rPr>
              <a:t>Cuentas (49%)</a:t>
            </a:r>
            <a:endParaRPr lang="es-SV" sz="1200" dirty="0">
              <a:solidFill>
                <a:schemeClr val="tx2"/>
              </a:solidFill>
              <a:latin typeface="Impact" panose="020B0806030902050204" pitchFamily="34" charset="0"/>
            </a:endParaRPr>
          </a:p>
        </p:txBody>
      </p:sp>
      <p:sp>
        <p:nvSpPr>
          <p:cNvPr id="27" name="26 CuadroTexto"/>
          <p:cNvSpPr txBox="1"/>
          <p:nvPr/>
        </p:nvSpPr>
        <p:spPr>
          <a:xfrm>
            <a:off x="1910557" y="3887098"/>
            <a:ext cx="1656184" cy="338554"/>
          </a:xfrm>
          <a:prstGeom prst="rect">
            <a:avLst/>
          </a:prstGeom>
          <a:noFill/>
        </p:spPr>
        <p:txBody>
          <a:bodyPr wrap="square" rtlCol="0">
            <a:spAutoFit/>
          </a:bodyPr>
          <a:lstStyle/>
          <a:p>
            <a:pPr algn="ctr"/>
            <a:r>
              <a:rPr lang="es-SV" sz="1600" dirty="0" smtClean="0">
                <a:latin typeface="Impact" panose="020B0806030902050204" pitchFamily="34" charset="0"/>
              </a:rPr>
              <a:t>$202.1</a:t>
            </a:r>
            <a:endParaRPr lang="es-SV" sz="1600" dirty="0">
              <a:latin typeface="Impact" panose="020B0806030902050204" pitchFamily="34" charset="0"/>
            </a:endParaRPr>
          </a:p>
        </p:txBody>
      </p:sp>
      <p:sp>
        <p:nvSpPr>
          <p:cNvPr id="28" name="27 CuadroTexto"/>
          <p:cNvSpPr txBox="1"/>
          <p:nvPr/>
        </p:nvSpPr>
        <p:spPr>
          <a:xfrm>
            <a:off x="1910557" y="4086250"/>
            <a:ext cx="1656184" cy="276999"/>
          </a:xfrm>
          <a:prstGeom prst="rect">
            <a:avLst/>
          </a:prstGeom>
          <a:noFill/>
        </p:spPr>
        <p:txBody>
          <a:bodyPr wrap="square" rtlCol="0">
            <a:spAutoFit/>
          </a:bodyPr>
          <a:lstStyle/>
          <a:p>
            <a:pPr algn="ctr"/>
            <a:r>
              <a:rPr lang="es-SV" sz="1200" dirty="0" smtClean="0">
                <a:solidFill>
                  <a:schemeClr val="tx2"/>
                </a:solidFill>
                <a:latin typeface="Impact" panose="020B0806030902050204" pitchFamily="34" charset="0"/>
              </a:rPr>
              <a:t>Miles (49.6%)</a:t>
            </a:r>
            <a:endParaRPr lang="es-SV" sz="1200" dirty="0">
              <a:solidFill>
                <a:schemeClr val="tx2"/>
              </a:solidFill>
              <a:latin typeface="Impact" panose="020B0806030902050204" pitchFamily="34" charset="0"/>
            </a:endParaRPr>
          </a:p>
        </p:txBody>
      </p:sp>
      <p:sp>
        <p:nvSpPr>
          <p:cNvPr id="31" name="30 CuadroTexto"/>
          <p:cNvSpPr txBox="1"/>
          <p:nvPr/>
        </p:nvSpPr>
        <p:spPr>
          <a:xfrm>
            <a:off x="5615362" y="49188"/>
            <a:ext cx="1835451" cy="400110"/>
          </a:xfrm>
          <a:prstGeom prst="rect">
            <a:avLst/>
          </a:prstGeom>
          <a:noFill/>
        </p:spPr>
        <p:txBody>
          <a:bodyPr wrap="square" rtlCol="0">
            <a:spAutoFit/>
          </a:bodyPr>
          <a:lstStyle/>
          <a:p>
            <a:pPr algn="ctr"/>
            <a:r>
              <a:rPr lang="es-SV" sz="2000" dirty="0" smtClean="0">
                <a:solidFill>
                  <a:schemeClr val="tx2"/>
                </a:solidFill>
                <a:latin typeface="Impact" panose="020B0806030902050204" pitchFamily="34" charset="0"/>
              </a:rPr>
              <a:t>Nuevo producto</a:t>
            </a:r>
            <a:endParaRPr lang="es-SV" sz="2000" dirty="0">
              <a:solidFill>
                <a:schemeClr val="tx2"/>
              </a:solidFill>
              <a:latin typeface="Impact" panose="020B0806030902050204" pitchFamily="34" charset="0"/>
            </a:endParaRPr>
          </a:p>
        </p:txBody>
      </p:sp>
      <p:pic>
        <p:nvPicPr>
          <p:cNvPr id="5" name="4 Imagen"/>
          <p:cNvPicPr>
            <a:picLocks noChangeAspect="1"/>
          </p:cNvPicPr>
          <p:nvPr/>
        </p:nvPicPr>
        <p:blipFill rotWithShape="1">
          <a:blip r:embed="rId4" cstate="print">
            <a:extLst>
              <a:ext uri="{28A0092B-C50C-407E-A947-70E740481C1C}">
                <a14:useLocalDpi xmlns:a14="http://schemas.microsoft.com/office/drawing/2010/main" val="0"/>
              </a:ext>
            </a:extLst>
          </a:blip>
          <a:srcRect r="4669"/>
          <a:stretch/>
        </p:blipFill>
        <p:spPr>
          <a:xfrm>
            <a:off x="4932040" y="1129308"/>
            <a:ext cx="3677955" cy="2726441"/>
          </a:xfrm>
          <a:prstGeom prst="rect">
            <a:avLst/>
          </a:prstGeom>
        </p:spPr>
      </p:pic>
      <p:sp>
        <p:nvSpPr>
          <p:cNvPr id="29" name="28 CuadroTexto"/>
          <p:cNvSpPr txBox="1"/>
          <p:nvPr/>
        </p:nvSpPr>
        <p:spPr>
          <a:xfrm>
            <a:off x="251520" y="4369828"/>
            <a:ext cx="1656184" cy="338554"/>
          </a:xfrm>
          <a:prstGeom prst="rect">
            <a:avLst/>
          </a:prstGeom>
          <a:noFill/>
        </p:spPr>
        <p:txBody>
          <a:bodyPr wrap="square" rtlCol="0">
            <a:spAutoFit/>
          </a:bodyPr>
          <a:lstStyle/>
          <a:p>
            <a:pPr algn="ctr"/>
            <a:r>
              <a:rPr lang="es-SV" sz="1600" dirty="0" smtClean="0">
                <a:latin typeface="Impact" panose="020B0806030902050204" pitchFamily="34" charset="0"/>
              </a:rPr>
              <a:t>$295.53</a:t>
            </a:r>
            <a:endParaRPr lang="es-SV" sz="1600" dirty="0">
              <a:latin typeface="Impact" panose="020B0806030902050204" pitchFamily="34" charset="0"/>
            </a:endParaRPr>
          </a:p>
        </p:txBody>
      </p:sp>
      <p:sp>
        <p:nvSpPr>
          <p:cNvPr id="32" name="31 CuadroTexto"/>
          <p:cNvSpPr txBox="1"/>
          <p:nvPr/>
        </p:nvSpPr>
        <p:spPr>
          <a:xfrm>
            <a:off x="251520" y="4585852"/>
            <a:ext cx="1656184" cy="276999"/>
          </a:xfrm>
          <a:prstGeom prst="rect">
            <a:avLst/>
          </a:prstGeom>
          <a:noFill/>
        </p:spPr>
        <p:txBody>
          <a:bodyPr wrap="square" rtlCol="0">
            <a:spAutoFit/>
          </a:bodyPr>
          <a:lstStyle/>
          <a:p>
            <a:pPr algn="ctr"/>
            <a:r>
              <a:rPr lang="es-SV" sz="1200" dirty="0" smtClean="0">
                <a:solidFill>
                  <a:schemeClr val="tx2"/>
                </a:solidFill>
                <a:latin typeface="Impact" panose="020B0806030902050204" pitchFamily="34" charset="0"/>
              </a:rPr>
              <a:t>Monto promedio</a:t>
            </a:r>
          </a:p>
        </p:txBody>
      </p:sp>
      <p:sp>
        <p:nvSpPr>
          <p:cNvPr id="34" name="33 CuadroTexto"/>
          <p:cNvSpPr txBox="1"/>
          <p:nvPr/>
        </p:nvSpPr>
        <p:spPr>
          <a:xfrm>
            <a:off x="1907704" y="4374282"/>
            <a:ext cx="1656184" cy="338554"/>
          </a:xfrm>
          <a:prstGeom prst="rect">
            <a:avLst/>
          </a:prstGeom>
          <a:noFill/>
        </p:spPr>
        <p:txBody>
          <a:bodyPr wrap="square" rtlCol="0">
            <a:spAutoFit/>
          </a:bodyPr>
          <a:lstStyle/>
          <a:p>
            <a:pPr algn="ctr"/>
            <a:r>
              <a:rPr lang="es-SV" sz="1600" dirty="0" smtClean="0">
                <a:latin typeface="Impact" panose="020B0806030902050204" pitchFamily="34" charset="0"/>
              </a:rPr>
              <a:t>$301.19</a:t>
            </a:r>
            <a:endParaRPr lang="es-SV" sz="1600" dirty="0">
              <a:latin typeface="Impact" panose="020B0806030902050204" pitchFamily="34" charset="0"/>
            </a:endParaRPr>
          </a:p>
        </p:txBody>
      </p:sp>
      <p:sp>
        <p:nvSpPr>
          <p:cNvPr id="35" name="34 CuadroTexto"/>
          <p:cNvSpPr txBox="1"/>
          <p:nvPr/>
        </p:nvSpPr>
        <p:spPr>
          <a:xfrm>
            <a:off x="1907704" y="4590306"/>
            <a:ext cx="1656184" cy="276999"/>
          </a:xfrm>
          <a:prstGeom prst="rect">
            <a:avLst/>
          </a:prstGeom>
          <a:noFill/>
        </p:spPr>
        <p:txBody>
          <a:bodyPr wrap="square" rtlCol="0">
            <a:spAutoFit/>
          </a:bodyPr>
          <a:lstStyle/>
          <a:p>
            <a:pPr algn="ctr"/>
            <a:r>
              <a:rPr lang="es-SV" sz="1200" dirty="0" smtClean="0">
                <a:solidFill>
                  <a:schemeClr val="tx2"/>
                </a:solidFill>
                <a:latin typeface="Impact" panose="020B0806030902050204" pitchFamily="34" charset="0"/>
              </a:rPr>
              <a:t>Monto promedio</a:t>
            </a:r>
            <a:endParaRPr lang="es-SV" sz="1200" dirty="0">
              <a:solidFill>
                <a:schemeClr val="tx2"/>
              </a:solidFill>
              <a:latin typeface="Impact" panose="020B0806030902050204" pitchFamily="34" charset="0"/>
            </a:endParaRPr>
          </a:p>
        </p:txBody>
      </p:sp>
      <p:sp>
        <p:nvSpPr>
          <p:cNvPr id="30" name="29 Rectángulo"/>
          <p:cNvSpPr/>
          <p:nvPr/>
        </p:nvSpPr>
        <p:spPr>
          <a:xfrm>
            <a:off x="5436096" y="507484"/>
            <a:ext cx="2121472" cy="461663"/>
          </a:xfrm>
          <a:prstGeom prst="rect">
            <a:avLst/>
          </a:prstGeom>
          <a:solidFill>
            <a:srgbClr val="318B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SV" sz="1600" dirty="0" smtClean="0">
                <a:solidFill>
                  <a:srgbClr val="000000"/>
                </a:solidFill>
                <a:latin typeface="Impact" panose="020B0806030902050204" pitchFamily="34" charset="0"/>
              </a:rPr>
              <a:t>Desde marzo 2016</a:t>
            </a:r>
            <a:endParaRPr lang="es-SV" sz="1600" dirty="0">
              <a:solidFill>
                <a:srgbClr val="000000"/>
              </a:solidFill>
              <a:latin typeface="Impact" panose="020B0806030902050204" pitchFamily="34" charset="0"/>
            </a:endParaRPr>
          </a:p>
        </p:txBody>
      </p:sp>
      <p:pic>
        <p:nvPicPr>
          <p:cNvPr id="36" name="35 Imagen"/>
          <p:cNvPicPr>
            <a:picLocks noChangeAspect="1"/>
          </p:cNvPicPr>
          <p:nvPr/>
        </p:nvPicPr>
        <p:blipFill rotWithShape="1">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l="26134" r="26310" b="13432"/>
          <a:stretch/>
        </p:blipFill>
        <p:spPr>
          <a:xfrm>
            <a:off x="3707904" y="1921396"/>
            <a:ext cx="593288" cy="1080000"/>
          </a:xfrm>
          <a:prstGeom prst="rect">
            <a:avLst/>
          </a:prstGeom>
        </p:spPr>
      </p:pic>
      <p:sp>
        <p:nvSpPr>
          <p:cNvPr id="37" name="36 CuadroTexto"/>
          <p:cNvSpPr txBox="1"/>
          <p:nvPr/>
        </p:nvSpPr>
        <p:spPr>
          <a:xfrm>
            <a:off x="3489027" y="3008236"/>
            <a:ext cx="1656184" cy="369332"/>
          </a:xfrm>
          <a:prstGeom prst="rect">
            <a:avLst/>
          </a:prstGeom>
          <a:noFill/>
        </p:spPr>
        <p:txBody>
          <a:bodyPr wrap="square" rtlCol="0">
            <a:spAutoFit/>
          </a:bodyPr>
          <a:lstStyle/>
          <a:p>
            <a:pPr algn="ctr"/>
            <a:r>
              <a:rPr lang="es-SV" dirty="0" smtClean="0">
                <a:solidFill>
                  <a:srgbClr val="000000"/>
                </a:solidFill>
                <a:latin typeface="Impact" panose="020B0806030902050204" pitchFamily="34" charset="0"/>
              </a:rPr>
              <a:t>Total</a:t>
            </a:r>
            <a:endParaRPr lang="es-SV" dirty="0">
              <a:solidFill>
                <a:srgbClr val="000000"/>
              </a:solidFill>
              <a:latin typeface="Impact" panose="020B0806030902050204" pitchFamily="34" charset="0"/>
            </a:endParaRPr>
          </a:p>
        </p:txBody>
      </p:sp>
      <p:sp>
        <p:nvSpPr>
          <p:cNvPr id="38" name="37 CuadroTexto"/>
          <p:cNvSpPr txBox="1"/>
          <p:nvPr/>
        </p:nvSpPr>
        <p:spPr>
          <a:xfrm>
            <a:off x="3491880" y="3361556"/>
            <a:ext cx="1656184" cy="338554"/>
          </a:xfrm>
          <a:prstGeom prst="rect">
            <a:avLst/>
          </a:prstGeom>
          <a:noFill/>
        </p:spPr>
        <p:txBody>
          <a:bodyPr wrap="square" rtlCol="0">
            <a:spAutoFit/>
          </a:bodyPr>
          <a:lstStyle/>
          <a:p>
            <a:pPr algn="ctr"/>
            <a:r>
              <a:rPr lang="es-SV" sz="1600" dirty="0" smtClean="0">
                <a:latin typeface="Impact" panose="020B0806030902050204" pitchFamily="34" charset="0"/>
              </a:rPr>
              <a:t>1,366</a:t>
            </a:r>
            <a:endParaRPr lang="es-SV" sz="1600" dirty="0">
              <a:latin typeface="Impact" panose="020B0806030902050204" pitchFamily="34" charset="0"/>
            </a:endParaRPr>
          </a:p>
        </p:txBody>
      </p:sp>
      <p:sp>
        <p:nvSpPr>
          <p:cNvPr id="39" name="38 CuadroTexto"/>
          <p:cNvSpPr txBox="1"/>
          <p:nvPr/>
        </p:nvSpPr>
        <p:spPr>
          <a:xfrm>
            <a:off x="3491880" y="3577580"/>
            <a:ext cx="1656184" cy="276999"/>
          </a:xfrm>
          <a:prstGeom prst="rect">
            <a:avLst/>
          </a:prstGeom>
          <a:noFill/>
        </p:spPr>
        <p:txBody>
          <a:bodyPr wrap="square" rtlCol="0">
            <a:spAutoFit/>
          </a:bodyPr>
          <a:lstStyle/>
          <a:p>
            <a:pPr algn="ctr"/>
            <a:r>
              <a:rPr lang="es-SV" sz="1200" dirty="0" smtClean="0">
                <a:solidFill>
                  <a:schemeClr val="tx2"/>
                </a:solidFill>
                <a:latin typeface="Impact" panose="020B0806030902050204" pitchFamily="34" charset="0"/>
              </a:rPr>
              <a:t>Cuentas</a:t>
            </a:r>
            <a:endParaRPr lang="es-SV" sz="1200" dirty="0">
              <a:solidFill>
                <a:schemeClr val="tx2"/>
              </a:solidFill>
              <a:latin typeface="Impact" panose="020B0806030902050204" pitchFamily="34" charset="0"/>
            </a:endParaRPr>
          </a:p>
        </p:txBody>
      </p:sp>
      <p:sp>
        <p:nvSpPr>
          <p:cNvPr id="40" name="39 CuadroTexto"/>
          <p:cNvSpPr txBox="1"/>
          <p:nvPr/>
        </p:nvSpPr>
        <p:spPr>
          <a:xfrm>
            <a:off x="3491880" y="3882484"/>
            <a:ext cx="1656184" cy="338554"/>
          </a:xfrm>
          <a:prstGeom prst="rect">
            <a:avLst/>
          </a:prstGeom>
          <a:noFill/>
        </p:spPr>
        <p:txBody>
          <a:bodyPr wrap="square" rtlCol="0">
            <a:spAutoFit/>
          </a:bodyPr>
          <a:lstStyle/>
          <a:p>
            <a:pPr algn="ctr"/>
            <a:r>
              <a:rPr lang="es-SV" sz="1600" dirty="0" smtClean="0">
                <a:latin typeface="Impact" panose="020B0806030902050204" pitchFamily="34" charset="0"/>
              </a:rPr>
              <a:t>$407.5</a:t>
            </a:r>
            <a:endParaRPr lang="es-SV" sz="1600" dirty="0">
              <a:latin typeface="Impact" panose="020B0806030902050204" pitchFamily="34" charset="0"/>
            </a:endParaRPr>
          </a:p>
        </p:txBody>
      </p:sp>
      <p:sp>
        <p:nvSpPr>
          <p:cNvPr id="41" name="40 CuadroTexto"/>
          <p:cNvSpPr txBox="1"/>
          <p:nvPr/>
        </p:nvSpPr>
        <p:spPr>
          <a:xfrm>
            <a:off x="3491880" y="4081636"/>
            <a:ext cx="1656184" cy="276999"/>
          </a:xfrm>
          <a:prstGeom prst="rect">
            <a:avLst/>
          </a:prstGeom>
          <a:noFill/>
        </p:spPr>
        <p:txBody>
          <a:bodyPr wrap="square" rtlCol="0">
            <a:spAutoFit/>
          </a:bodyPr>
          <a:lstStyle/>
          <a:p>
            <a:pPr algn="ctr"/>
            <a:r>
              <a:rPr lang="es-SV" sz="1200" dirty="0" smtClean="0">
                <a:solidFill>
                  <a:schemeClr val="tx2"/>
                </a:solidFill>
                <a:latin typeface="Impact" panose="020B0806030902050204" pitchFamily="34" charset="0"/>
              </a:rPr>
              <a:t>Miles</a:t>
            </a:r>
          </a:p>
        </p:txBody>
      </p:sp>
      <p:sp>
        <p:nvSpPr>
          <p:cNvPr id="42" name="41 CuadroTexto"/>
          <p:cNvSpPr txBox="1"/>
          <p:nvPr/>
        </p:nvSpPr>
        <p:spPr>
          <a:xfrm>
            <a:off x="3489027" y="4369668"/>
            <a:ext cx="1656184" cy="338554"/>
          </a:xfrm>
          <a:prstGeom prst="rect">
            <a:avLst/>
          </a:prstGeom>
          <a:noFill/>
        </p:spPr>
        <p:txBody>
          <a:bodyPr wrap="square" rtlCol="0">
            <a:spAutoFit/>
          </a:bodyPr>
          <a:lstStyle/>
          <a:p>
            <a:pPr algn="ctr"/>
            <a:r>
              <a:rPr lang="es-SV" sz="1600" dirty="0" smtClean="0">
                <a:latin typeface="Impact" panose="020B0806030902050204" pitchFamily="34" charset="0"/>
              </a:rPr>
              <a:t>$298.31</a:t>
            </a:r>
            <a:endParaRPr lang="es-SV" sz="1600" dirty="0">
              <a:latin typeface="Impact" panose="020B0806030902050204" pitchFamily="34" charset="0"/>
            </a:endParaRPr>
          </a:p>
        </p:txBody>
      </p:sp>
      <p:sp>
        <p:nvSpPr>
          <p:cNvPr id="43" name="42 CuadroTexto"/>
          <p:cNvSpPr txBox="1"/>
          <p:nvPr/>
        </p:nvSpPr>
        <p:spPr>
          <a:xfrm>
            <a:off x="3489027" y="4585692"/>
            <a:ext cx="1656184" cy="276999"/>
          </a:xfrm>
          <a:prstGeom prst="rect">
            <a:avLst/>
          </a:prstGeom>
          <a:noFill/>
        </p:spPr>
        <p:txBody>
          <a:bodyPr wrap="square" rtlCol="0">
            <a:spAutoFit/>
          </a:bodyPr>
          <a:lstStyle/>
          <a:p>
            <a:pPr algn="ctr"/>
            <a:r>
              <a:rPr lang="es-SV" sz="1200" dirty="0" smtClean="0">
                <a:solidFill>
                  <a:schemeClr val="tx2"/>
                </a:solidFill>
                <a:latin typeface="Impact" panose="020B0806030902050204" pitchFamily="34" charset="0"/>
              </a:rPr>
              <a:t>Monto promedio</a:t>
            </a:r>
          </a:p>
        </p:txBody>
      </p:sp>
      <p:pic>
        <p:nvPicPr>
          <p:cNvPr id="44" name="43 Imagen"/>
          <p:cNvPicPr>
            <a:picLocks noChangeAspect="1"/>
          </p:cNvPicPr>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l="30438" r="28937" b="13087"/>
          <a:stretch/>
        </p:blipFill>
        <p:spPr>
          <a:xfrm>
            <a:off x="4349035" y="1921396"/>
            <a:ext cx="504812" cy="1080000"/>
          </a:xfrm>
          <a:prstGeom prst="rect">
            <a:avLst/>
          </a:prstGeom>
        </p:spPr>
      </p:pic>
    </p:spTree>
    <p:extLst>
      <p:ext uri="{BB962C8B-B14F-4D97-AF65-F5344CB8AC3E}">
        <p14:creationId xmlns:p14="http://schemas.microsoft.com/office/powerpoint/2010/main" val="12251329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2"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ppt_x"/>
                                          </p:val>
                                        </p:tav>
                                        <p:tav tm="100000">
                                          <p:val>
                                            <p:strVal val="#ppt_x"/>
                                          </p:val>
                                        </p:tav>
                                      </p:tavLst>
                                    </p:anim>
                                    <p:anim calcmode="lin" valueType="num">
                                      <p:cBhvr additive="base">
                                        <p:cTn id="16" dur="500" fill="hold"/>
                                        <p:tgtEl>
                                          <p:spTgt spid="3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ppt_x"/>
                                          </p:val>
                                        </p:tav>
                                        <p:tav tm="100000">
                                          <p:val>
                                            <p:strVal val="#ppt_x"/>
                                          </p:val>
                                        </p:tav>
                                      </p:tavLst>
                                    </p:anim>
                                    <p:anim calcmode="lin" valueType="num">
                                      <p:cBhvr additive="base">
                                        <p:cTn id="24" dur="500" fill="hold"/>
                                        <p:tgtEl>
                                          <p:spTgt spid="30"/>
                                        </p:tgtEl>
                                        <p:attrNameLst>
                                          <p:attrName>ppt_y</p:attrName>
                                        </p:attrNameLst>
                                      </p:cBhvr>
                                      <p:tavLst>
                                        <p:tav tm="0">
                                          <p:val>
                                            <p:strVal val="0-#ppt_h/2"/>
                                          </p:val>
                                        </p:tav>
                                        <p:tav tm="100000">
                                          <p:val>
                                            <p:strVal val="#ppt_y"/>
                                          </p:val>
                                        </p:tav>
                                      </p:tavLst>
                                    </p:anim>
                                  </p:childTnLst>
                                </p:cTn>
                              </p:par>
                              <p:par>
                                <p:cTn id="25" presetID="5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Scale>
                                      <p:cBhvr>
                                        <p:cTn id="2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5"/>
                                        </p:tgtEl>
                                        <p:attrNameLst>
                                          <p:attrName>ppt_x</p:attrName>
                                          <p:attrName>ppt_y</p:attrName>
                                        </p:attrNameLst>
                                      </p:cBhvr>
                                    </p:animMotion>
                                    <p:animEffect transition="in" filter="fade">
                                      <p:cBhvr>
                                        <p:cTn id="29" dur="1000"/>
                                        <p:tgtEl>
                                          <p:spTgt spid="5"/>
                                        </p:tgtEl>
                                      </p:cBhvr>
                                    </p:animEffect>
                                  </p:childTnLst>
                                </p:cTn>
                              </p:par>
                              <p:par>
                                <p:cTn id="30" presetID="2" presetClass="entr" presetSubtype="4"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additive="base">
                                        <p:cTn id="40" dur="500" fill="hold"/>
                                        <p:tgtEl>
                                          <p:spTgt spid="33"/>
                                        </p:tgtEl>
                                        <p:attrNameLst>
                                          <p:attrName>ppt_x</p:attrName>
                                        </p:attrNameLst>
                                      </p:cBhvr>
                                      <p:tavLst>
                                        <p:tav tm="0">
                                          <p:val>
                                            <p:strVal val="#ppt_x"/>
                                          </p:val>
                                        </p:tav>
                                        <p:tav tm="100000">
                                          <p:val>
                                            <p:strVal val="#ppt_x"/>
                                          </p:val>
                                        </p:tav>
                                      </p:tavLst>
                                    </p:anim>
                                    <p:anim calcmode="lin" valueType="num">
                                      <p:cBhvr additive="base">
                                        <p:cTn id="41" dur="500" fill="hold"/>
                                        <p:tgtEl>
                                          <p:spTgt spid="33"/>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ppt_x"/>
                                          </p:val>
                                        </p:tav>
                                        <p:tav tm="100000">
                                          <p:val>
                                            <p:strVal val="#ppt_x"/>
                                          </p:val>
                                        </p:tav>
                                      </p:tavLst>
                                    </p:anim>
                                    <p:anim calcmode="lin" valueType="num">
                                      <p:cBhvr additive="base">
                                        <p:cTn id="45" dur="500" fill="hold"/>
                                        <p:tgtEl>
                                          <p:spTgt spid="7"/>
                                        </p:tgtEl>
                                        <p:attrNameLst>
                                          <p:attrName>ppt_y</p:attrName>
                                        </p:attrNameLst>
                                      </p:cBhvr>
                                      <p:tavLst>
                                        <p:tav tm="0">
                                          <p:val>
                                            <p:strVal val="1+#ppt_h/2"/>
                                          </p:val>
                                        </p:tav>
                                        <p:tav tm="100000">
                                          <p:val>
                                            <p:strVal val="#ppt_y"/>
                                          </p:val>
                                        </p:tav>
                                      </p:tavLst>
                                    </p:anim>
                                  </p:childTnLst>
                                </p:cTn>
                              </p:par>
                              <p:par>
                                <p:cTn id="46" presetID="10" presetClass="entr" presetSubtype="0" fill="hold" grpId="0"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cTn>
                              </p:par>
                              <p:par>
                                <p:cTn id="49" presetID="2" presetClass="entr" presetSubtype="8"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0-#ppt_w/2"/>
                                          </p:val>
                                        </p:tav>
                                        <p:tav tm="100000">
                                          <p:val>
                                            <p:strVal val="#ppt_x"/>
                                          </p:val>
                                        </p:tav>
                                      </p:tavLst>
                                    </p:anim>
                                    <p:anim calcmode="lin" valueType="num">
                                      <p:cBhvr additive="base">
                                        <p:cTn id="52" dur="500" fill="hold"/>
                                        <p:tgtEl>
                                          <p:spTgt spid="17"/>
                                        </p:tgtEl>
                                        <p:attrNameLst>
                                          <p:attrName>ppt_y</p:attrName>
                                        </p:attrNameLst>
                                      </p:cBhvr>
                                      <p:tavLst>
                                        <p:tav tm="0">
                                          <p:val>
                                            <p:strVal val="#ppt_y"/>
                                          </p:val>
                                        </p:tav>
                                        <p:tav tm="100000">
                                          <p:val>
                                            <p:strVal val="#ppt_y"/>
                                          </p:val>
                                        </p:tav>
                                      </p:tavLst>
                                    </p:anim>
                                  </p:childTnLst>
                                </p:cTn>
                              </p:par>
                              <p:par>
                                <p:cTn id="53" presetID="2" presetClass="entr" presetSubtype="8"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0-#ppt_w/2"/>
                                          </p:val>
                                        </p:tav>
                                        <p:tav tm="100000">
                                          <p:val>
                                            <p:strVal val="#ppt_x"/>
                                          </p:val>
                                        </p:tav>
                                      </p:tavLst>
                                    </p:anim>
                                    <p:anim calcmode="lin" valueType="num">
                                      <p:cBhvr additive="base">
                                        <p:cTn id="56" dur="500" fill="hold"/>
                                        <p:tgtEl>
                                          <p:spTgt spid="18"/>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36"/>
                                        </p:tgtEl>
                                        <p:attrNameLst>
                                          <p:attrName>style.visibility</p:attrName>
                                        </p:attrNameLst>
                                      </p:cBhvr>
                                      <p:to>
                                        <p:strVal val="visible"/>
                                      </p:to>
                                    </p:set>
                                    <p:anim calcmode="lin" valueType="num">
                                      <p:cBhvr additive="base">
                                        <p:cTn id="59" dur="500" fill="hold"/>
                                        <p:tgtEl>
                                          <p:spTgt spid="36"/>
                                        </p:tgtEl>
                                        <p:attrNameLst>
                                          <p:attrName>ppt_x</p:attrName>
                                        </p:attrNameLst>
                                      </p:cBhvr>
                                      <p:tavLst>
                                        <p:tav tm="0">
                                          <p:val>
                                            <p:strVal val="0-#ppt_w/2"/>
                                          </p:val>
                                        </p:tav>
                                        <p:tav tm="100000">
                                          <p:val>
                                            <p:strVal val="#ppt_x"/>
                                          </p:val>
                                        </p:tav>
                                      </p:tavLst>
                                    </p:anim>
                                    <p:anim calcmode="lin" valueType="num">
                                      <p:cBhvr additive="base">
                                        <p:cTn id="60" dur="500" fill="hold"/>
                                        <p:tgtEl>
                                          <p:spTgt spid="36"/>
                                        </p:tgtEl>
                                        <p:attrNameLst>
                                          <p:attrName>ppt_y</p:attrName>
                                        </p:attrNameLst>
                                      </p:cBhvr>
                                      <p:tavLst>
                                        <p:tav tm="0">
                                          <p:val>
                                            <p:strVal val="#ppt_y"/>
                                          </p:val>
                                        </p:tav>
                                        <p:tav tm="100000">
                                          <p:val>
                                            <p:strVal val="#ppt_y"/>
                                          </p:val>
                                        </p:tav>
                                      </p:tavLst>
                                    </p:anim>
                                  </p:childTnLst>
                                </p:cTn>
                              </p:par>
                              <p:par>
                                <p:cTn id="61" presetID="2" presetClass="entr" presetSubtype="8" fill="hold" nodeType="withEffect">
                                  <p:stCondLst>
                                    <p:cond delay="0"/>
                                  </p:stCondLst>
                                  <p:childTnLst>
                                    <p:set>
                                      <p:cBhvr>
                                        <p:cTn id="62" dur="1" fill="hold">
                                          <p:stCondLst>
                                            <p:cond delay="0"/>
                                          </p:stCondLst>
                                        </p:cTn>
                                        <p:tgtEl>
                                          <p:spTgt spid="44"/>
                                        </p:tgtEl>
                                        <p:attrNameLst>
                                          <p:attrName>style.visibility</p:attrName>
                                        </p:attrNameLst>
                                      </p:cBhvr>
                                      <p:to>
                                        <p:strVal val="visible"/>
                                      </p:to>
                                    </p:set>
                                    <p:anim calcmode="lin" valueType="num">
                                      <p:cBhvr additive="base">
                                        <p:cTn id="63" dur="500" fill="hold"/>
                                        <p:tgtEl>
                                          <p:spTgt spid="44"/>
                                        </p:tgtEl>
                                        <p:attrNameLst>
                                          <p:attrName>ppt_x</p:attrName>
                                        </p:attrNameLst>
                                      </p:cBhvr>
                                      <p:tavLst>
                                        <p:tav tm="0">
                                          <p:val>
                                            <p:strVal val="0-#ppt_w/2"/>
                                          </p:val>
                                        </p:tav>
                                        <p:tav tm="100000">
                                          <p:val>
                                            <p:strVal val="#ppt_x"/>
                                          </p:val>
                                        </p:tav>
                                      </p:tavLst>
                                    </p:anim>
                                    <p:anim calcmode="lin" valueType="num">
                                      <p:cBhvr additive="base">
                                        <p:cTn id="64" dur="500" fill="hold"/>
                                        <p:tgtEl>
                                          <p:spTgt spid="44"/>
                                        </p:tgtEl>
                                        <p:attrNameLst>
                                          <p:attrName>ppt_y</p:attrName>
                                        </p:attrNameLst>
                                      </p:cBhvr>
                                      <p:tavLst>
                                        <p:tav tm="0">
                                          <p:val>
                                            <p:strVal val="#ppt_y"/>
                                          </p:val>
                                        </p:tav>
                                        <p:tav tm="100000">
                                          <p:val>
                                            <p:strVal val="#ppt_y"/>
                                          </p:val>
                                        </p:tav>
                                      </p:tavLst>
                                    </p:anim>
                                  </p:childTnLst>
                                </p:cTn>
                              </p:par>
                            </p:childTnLst>
                          </p:cTn>
                        </p:par>
                        <p:par>
                          <p:cTn id="65" fill="hold">
                            <p:stCondLst>
                              <p:cond delay="1000"/>
                            </p:stCondLst>
                            <p:childTnLst>
                              <p:par>
                                <p:cTn id="66" presetID="32" presetClass="emph" presetSubtype="0" repeatCount="indefinite" fill="hold" nodeType="afterEffect">
                                  <p:stCondLst>
                                    <p:cond delay="0"/>
                                  </p:stCondLst>
                                  <p:childTnLst>
                                    <p:animRot by="120000">
                                      <p:cBhvr>
                                        <p:cTn id="67" dur="100" fill="hold">
                                          <p:stCondLst>
                                            <p:cond delay="0"/>
                                          </p:stCondLst>
                                        </p:cTn>
                                        <p:tgtEl>
                                          <p:spTgt spid="5"/>
                                        </p:tgtEl>
                                        <p:attrNameLst>
                                          <p:attrName>r</p:attrName>
                                        </p:attrNameLst>
                                      </p:cBhvr>
                                    </p:animRot>
                                    <p:animRot by="-240000">
                                      <p:cBhvr>
                                        <p:cTn id="68" dur="200" fill="hold">
                                          <p:stCondLst>
                                            <p:cond delay="200"/>
                                          </p:stCondLst>
                                        </p:cTn>
                                        <p:tgtEl>
                                          <p:spTgt spid="5"/>
                                        </p:tgtEl>
                                        <p:attrNameLst>
                                          <p:attrName>r</p:attrName>
                                        </p:attrNameLst>
                                      </p:cBhvr>
                                    </p:animRot>
                                    <p:animRot by="240000">
                                      <p:cBhvr>
                                        <p:cTn id="69" dur="200" fill="hold">
                                          <p:stCondLst>
                                            <p:cond delay="400"/>
                                          </p:stCondLst>
                                        </p:cTn>
                                        <p:tgtEl>
                                          <p:spTgt spid="5"/>
                                        </p:tgtEl>
                                        <p:attrNameLst>
                                          <p:attrName>r</p:attrName>
                                        </p:attrNameLst>
                                      </p:cBhvr>
                                    </p:animRot>
                                    <p:animRot by="-240000">
                                      <p:cBhvr>
                                        <p:cTn id="70" dur="200" fill="hold">
                                          <p:stCondLst>
                                            <p:cond delay="600"/>
                                          </p:stCondLst>
                                        </p:cTn>
                                        <p:tgtEl>
                                          <p:spTgt spid="5"/>
                                        </p:tgtEl>
                                        <p:attrNameLst>
                                          <p:attrName>r</p:attrName>
                                        </p:attrNameLst>
                                      </p:cBhvr>
                                    </p:animRot>
                                    <p:animRot by="120000">
                                      <p:cBhvr>
                                        <p:cTn id="71" dur="200" fill="hold">
                                          <p:stCondLst>
                                            <p:cond delay="800"/>
                                          </p:stCondLst>
                                        </p:cTn>
                                        <p:tgtEl>
                                          <p:spTgt spid="5"/>
                                        </p:tgtEl>
                                        <p:attrNameLst>
                                          <p:attrName>r</p:attrName>
                                        </p:attrNameLst>
                                      </p:cBhvr>
                                    </p:animRot>
                                  </p:childTnLst>
                                </p:cTn>
                              </p:par>
                              <p:par>
                                <p:cTn id="72" presetID="32" presetClass="emph" presetSubtype="0" repeatCount="indefinite" fill="hold" grpId="1" nodeType="withEffect">
                                  <p:stCondLst>
                                    <p:cond delay="0"/>
                                  </p:stCondLst>
                                  <p:childTnLst>
                                    <p:animRot by="120000">
                                      <p:cBhvr>
                                        <p:cTn id="73" dur="100" fill="hold">
                                          <p:stCondLst>
                                            <p:cond delay="0"/>
                                          </p:stCondLst>
                                        </p:cTn>
                                        <p:tgtEl>
                                          <p:spTgt spid="2"/>
                                        </p:tgtEl>
                                        <p:attrNameLst>
                                          <p:attrName>r</p:attrName>
                                        </p:attrNameLst>
                                      </p:cBhvr>
                                    </p:animRot>
                                    <p:animRot by="-240000">
                                      <p:cBhvr>
                                        <p:cTn id="74" dur="200" fill="hold">
                                          <p:stCondLst>
                                            <p:cond delay="200"/>
                                          </p:stCondLst>
                                        </p:cTn>
                                        <p:tgtEl>
                                          <p:spTgt spid="2"/>
                                        </p:tgtEl>
                                        <p:attrNameLst>
                                          <p:attrName>r</p:attrName>
                                        </p:attrNameLst>
                                      </p:cBhvr>
                                    </p:animRot>
                                    <p:animRot by="240000">
                                      <p:cBhvr>
                                        <p:cTn id="75" dur="200" fill="hold">
                                          <p:stCondLst>
                                            <p:cond delay="400"/>
                                          </p:stCondLst>
                                        </p:cTn>
                                        <p:tgtEl>
                                          <p:spTgt spid="2"/>
                                        </p:tgtEl>
                                        <p:attrNameLst>
                                          <p:attrName>r</p:attrName>
                                        </p:attrNameLst>
                                      </p:cBhvr>
                                    </p:animRot>
                                    <p:animRot by="-240000">
                                      <p:cBhvr>
                                        <p:cTn id="76" dur="200" fill="hold">
                                          <p:stCondLst>
                                            <p:cond delay="600"/>
                                          </p:stCondLst>
                                        </p:cTn>
                                        <p:tgtEl>
                                          <p:spTgt spid="2"/>
                                        </p:tgtEl>
                                        <p:attrNameLst>
                                          <p:attrName>r</p:attrName>
                                        </p:attrNameLst>
                                      </p:cBhvr>
                                    </p:animRot>
                                    <p:animRot by="120000">
                                      <p:cBhvr>
                                        <p:cTn id="77" dur="200" fill="hold">
                                          <p:stCondLst>
                                            <p:cond delay="800"/>
                                          </p:stCondLst>
                                        </p:cTn>
                                        <p:tgtEl>
                                          <p:spTgt spid="2"/>
                                        </p:tgtEl>
                                        <p:attrNameLst>
                                          <p:attrName>r</p:attrName>
                                        </p:attrNameLst>
                                      </p:cBhvr>
                                    </p:animRot>
                                  </p:childTnLst>
                                </p:cTn>
                              </p:par>
                              <p:par>
                                <p:cTn id="78" presetID="32" presetClass="emph" presetSubtype="0" repeatCount="indefinite" fill="hold" nodeType="withEffect">
                                  <p:stCondLst>
                                    <p:cond delay="0"/>
                                  </p:stCondLst>
                                  <p:childTnLst>
                                    <p:animRot by="120000">
                                      <p:cBhvr>
                                        <p:cTn id="79" dur="100" fill="hold">
                                          <p:stCondLst>
                                            <p:cond delay="0"/>
                                          </p:stCondLst>
                                        </p:cTn>
                                        <p:tgtEl>
                                          <p:spTgt spid="17"/>
                                        </p:tgtEl>
                                        <p:attrNameLst>
                                          <p:attrName>r</p:attrName>
                                        </p:attrNameLst>
                                      </p:cBhvr>
                                    </p:animRot>
                                    <p:animRot by="-240000">
                                      <p:cBhvr>
                                        <p:cTn id="80" dur="200" fill="hold">
                                          <p:stCondLst>
                                            <p:cond delay="200"/>
                                          </p:stCondLst>
                                        </p:cTn>
                                        <p:tgtEl>
                                          <p:spTgt spid="17"/>
                                        </p:tgtEl>
                                        <p:attrNameLst>
                                          <p:attrName>r</p:attrName>
                                        </p:attrNameLst>
                                      </p:cBhvr>
                                    </p:animRot>
                                    <p:animRot by="240000">
                                      <p:cBhvr>
                                        <p:cTn id="81" dur="200" fill="hold">
                                          <p:stCondLst>
                                            <p:cond delay="400"/>
                                          </p:stCondLst>
                                        </p:cTn>
                                        <p:tgtEl>
                                          <p:spTgt spid="17"/>
                                        </p:tgtEl>
                                        <p:attrNameLst>
                                          <p:attrName>r</p:attrName>
                                        </p:attrNameLst>
                                      </p:cBhvr>
                                    </p:animRot>
                                    <p:animRot by="-240000">
                                      <p:cBhvr>
                                        <p:cTn id="82" dur="200" fill="hold">
                                          <p:stCondLst>
                                            <p:cond delay="600"/>
                                          </p:stCondLst>
                                        </p:cTn>
                                        <p:tgtEl>
                                          <p:spTgt spid="17"/>
                                        </p:tgtEl>
                                        <p:attrNameLst>
                                          <p:attrName>r</p:attrName>
                                        </p:attrNameLst>
                                      </p:cBhvr>
                                    </p:animRot>
                                    <p:animRot by="120000">
                                      <p:cBhvr>
                                        <p:cTn id="83" dur="200" fill="hold">
                                          <p:stCondLst>
                                            <p:cond delay="800"/>
                                          </p:stCondLst>
                                        </p:cTn>
                                        <p:tgtEl>
                                          <p:spTgt spid="17"/>
                                        </p:tgtEl>
                                        <p:attrNameLst>
                                          <p:attrName>r</p:attrName>
                                        </p:attrNameLst>
                                      </p:cBhvr>
                                    </p:animRot>
                                  </p:childTnLst>
                                </p:cTn>
                              </p:par>
                              <p:par>
                                <p:cTn id="84" presetID="32" presetClass="emph" presetSubtype="0" repeatCount="indefinite" fill="hold" nodeType="withEffect">
                                  <p:stCondLst>
                                    <p:cond delay="0"/>
                                  </p:stCondLst>
                                  <p:childTnLst>
                                    <p:animRot by="120000">
                                      <p:cBhvr>
                                        <p:cTn id="85" dur="100" fill="hold">
                                          <p:stCondLst>
                                            <p:cond delay="0"/>
                                          </p:stCondLst>
                                        </p:cTn>
                                        <p:tgtEl>
                                          <p:spTgt spid="18"/>
                                        </p:tgtEl>
                                        <p:attrNameLst>
                                          <p:attrName>r</p:attrName>
                                        </p:attrNameLst>
                                      </p:cBhvr>
                                    </p:animRot>
                                    <p:animRot by="-240000">
                                      <p:cBhvr>
                                        <p:cTn id="86" dur="200" fill="hold">
                                          <p:stCondLst>
                                            <p:cond delay="200"/>
                                          </p:stCondLst>
                                        </p:cTn>
                                        <p:tgtEl>
                                          <p:spTgt spid="18"/>
                                        </p:tgtEl>
                                        <p:attrNameLst>
                                          <p:attrName>r</p:attrName>
                                        </p:attrNameLst>
                                      </p:cBhvr>
                                    </p:animRot>
                                    <p:animRot by="240000">
                                      <p:cBhvr>
                                        <p:cTn id="87" dur="200" fill="hold">
                                          <p:stCondLst>
                                            <p:cond delay="400"/>
                                          </p:stCondLst>
                                        </p:cTn>
                                        <p:tgtEl>
                                          <p:spTgt spid="18"/>
                                        </p:tgtEl>
                                        <p:attrNameLst>
                                          <p:attrName>r</p:attrName>
                                        </p:attrNameLst>
                                      </p:cBhvr>
                                    </p:animRot>
                                    <p:animRot by="-240000">
                                      <p:cBhvr>
                                        <p:cTn id="88" dur="200" fill="hold">
                                          <p:stCondLst>
                                            <p:cond delay="600"/>
                                          </p:stCondLst>
                                        </p:cTn>
                                        <p:tgtEl>
                                          <p:spTgt spid="18"/>
                                        </p:tgtEl>
                                        <p:attrNameLst>
                                          <p:attrName>r</p:attrName>
                                        </p:attrNameLst>
                                      </p:cBhvr>
                                    </p:animRot>
                                    <p:animRot by="120000">
                                      <p:cBhvr>
                                        <p:cTn id="89" dur="200" fill="hold">
                                          <p:stCondLst>
                                            <p:cond delay="800"/>
                                          </p:stCondLst>
                                        </p:cTn>
                                        <p:tgtEl>
                                          <p:spTgt spid="18"/>
                                        </p:tgtEl>
                                        <p:attrNameLst>
                                          <p:attrName>r</p:attrName>
                                        </p:attrNameLst>
                                      </p:cBhvr>
                                    </p:animRot>
                                  </p:childTnLst>
                                </p:cTn>
                              </p:par>
                              <p:par>
                                <p:cTn id="90" presetID="32" presetClass="emph" presetSubtype="0" repeatCount="indefinite" fill="hold" nodeType="withEffect">
                                  <p:stCondLst>
                                    <p:cond delay="0"/>
                                  </p:stCondLst>
                                  <p:childTnLst>
                                    <p:animRot by="120000">
                                      <p:cBhvr>
                                        <p:cTn id="91" dur="100" fill="hold">
                                          <p:stCondLst>
                                            <p:cond delay="0"/>
                                          </p:stCondLst>
                                        </p:cTn>
                                        <p:tgtEl>
                                          <p:spTgt spid="36"/>
                                        </p:tgtEl>
                                        <p:attrNameLst>
                                          <p:attrName>r</p:attrName>
                                        </p:attrNameLst>
                                      </p:cBhvr>
                                    </p:animRot>
                                    <p:animRot by="-240000">
                                      <p:cBhvr>
                                        <p:cTn id="92" dur="200" fill="hold">
                                          <p:stCondLst>
                                            <p:cond delay="200"/>
                                          </p:stCondLst>
                                        </p:cTn>
                                        <p:tgtEl>
                                          <p:spTgt spid="36"/>
                                        </p:tgtEl>
                                        <p:attrNameLst>
                                          <p:attrName>r</p:attrName>
                                        </p:attrNameLst>
                                      </p:cBhvr>
                                    </p:animRot>
                                    <p:animRot by="240000">
                                      <p:cBhvr>
                                        <p:cTn id="93" dur="200" fill="hold">
                                          <p:stCondLst>
                                            <p:cond delay="400"/>
                                          </p:stCondLst>
                                        </p:cTn>
                                        <p:tgtEl>
                                          <p:spTgt spid="36"/>
                                        </p:tgtEl>
                                        <p:attrNameLst>
                                          <p:attrName>r</p:attrName>
                                        </p:attrNameLst>
                                      </p:cBhvr>
                                    </p:animRot>
                                    <p:animRot by="-240000">
                                      <p:cBhvr>
                                        <p:cTn id="94" dur="200" fill="hold">
                                          <p:stCondLst>
                                            <p:cond delay="600"/>
                                          </p:stCondLst>
                                        </p:cTn>
                                        <p:tgtEl>
                                          <p:spTgt spid="36"/>
                                        </p:tgtEl>
                                        <p:attrNameLst>
                                          <p:attrName>r</p:attrName>
                                        </p:attrNameLst>
                                      </p:cBhvr>
                                    </p:animRot>
                                    <p:animRot by="120000">
                                      <p:cBhvr>
                                        <p:cTn id="95" dur="200" fill="hold">
                                          <p:stCondLst>
                                            <p:cond delay="800"/>
                                          </p:stCondLst>
                                        </p:cTn>
                                        <p:tgtEl>
                                          <p:spTgt spid="36"/>
                                        </p:tgtEl>
                                        <p:attrNameLst>
                                          <p:attrName>r</p:attrName>
                                        </p:attrNameLst>
                                      </p:cBhvr>
                                    </p:animRot>
                                  </p:childTnLst>
                                </p:cTn>
                              </p:par>
                              <p:par>
                                <p:cTn id="96" presetID="32" presetClass="emph" presetSubtype="0" repeatCount="indefinite" fill="hold" nodeType="withEffect">
                                  <p:stCondLst>
                                    <p:cond delay="0"/>
                                  </p:stCondLst>
                                  <p:childTnLst>
                                    <p:animRot by="120000">
                                      <p:cBhvr>
                                        <p:cTn id="97" dur="100" fill="hold">
                                          <p:stCondLst>
                                            <p:cond delay="0"/>
                                          </p:stCondLst>
                                        </p:cTn>
                                        <p:tgtEl>
                                          <p:spTgt spid="44"/>
                                        </p:tgtEl>
                                        <p:attrNameLst>
                                          <p:attrName>r</p:attrName>
                                        </p:attrNameLst>
                                      </p:cBhvr>
                                    </p:animRot>
                                    <p:animRot by="-240000">
                                      <p:cBhvr>
                                        <p:cTn id="98" dur="200" fill="hold">
                                          <p:stCondLst>
                                            <p:cond delay="200"/>
                                          </p:stCondLst>
                                        </p:cTn>
                                        <p:tgtEl>
                                          <p:spTgt spid="44"/>
                                        </p:tgtEl>
                                        <p:attrNameLst>
                                          <p:attrName>r</p:attrName>
                                        </p:attrNameLst>
                                      </p:cBhvr>
                                    </p:animRot>
                                    <p:animRot by="240000">
                                      <p:cBhvr>
                                        <p:cTn id="99" dur="200" fill="hold">
                                          <p:stCondLst>
                                            <p:cond delay="400"/>
                                          </p:stCondLst>
                                        </p:cTn>
                                        <p:tgtEl>
                                          <p:spTgt spid="44"/>
                                        </p:tgtEl>
                                        <p:attrNameLst>
                                          <p:attrName>r</p:attrName>
                                        </p:attrNameLst>
                                      </p:cBhvr>
                                    </p:animRot>
                                    <p:animRot by="-240000">
                                      <p:cBhvr>
                                        <p:cTn id="100" dur="200" fill="hold">
                                          <p:stCondLst>
                                            <p:cond delay="600"/>
                                          </p:stCondLst>
                                        </p:cTn>
                                        <p:tgtEl>
                                          <p:spTgt spid="44"/>
                                        </p:tgtEl>
                                        <p:attrNameLst>
                                          <p:attrName>r</p:attrName>
                                        </p:attrNameLst>
                                      </p:cBhvr>
                                    </p:animRot>
                                    <p:animRot by="120000">
                                      <p:cBhvr>
                                        <p:cTn id="101" dur="200" fill="hold">
                                          <p:stCondLst>
                                            <p:cond delay="800"/>
                                          </p:stCondLst>
                                        </p:cTn>
                                        <p:tgtEl>
                                          <p:spTgt spid="44"/>
                                        </p:tgtEl>
                                        <p:attrNameLst>
                                          <p:attrName>r</p:attrName>
                                        </p:attrNameLst>
                                      </p:cBhvr>
                                    </p:animRot>
                                  </p:childTnLst>
                                </p:cTn>
                              </p:par>
                            </p:childTnLst>
                          </p:cTn>
                        </p:par>
                        <p:par>
                          <p:cTn id="102" fill="hold">
                            <p:stCondLst>
                              <p:cond delay="2000"/>
                            </p:stCondLst>
                            <p:childTnLst>
                              <p:par>
                                <p:cTn id="103" presetID="10" presetClass="entr" presetSubtype="0" fill="hold" grpId="0" nodeType="after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500"/>
                                        <p:tgtEl>
                                          <p:spTgt spid="19"/>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21"/>
                                        </p:tgtEl>
                                        <p:attrNameLst>
                                          <p:attrName>style.visibility</p:attrName>
                                        </p:attrNameLst>
                                      </p:cBhvr>
                                      <p:to>
                                        <p:strVal val="visible"/>
                                      </p:to>
                                    </p:set>
                                    <p:animEffect transition="in" filter="fade">
                                      <p:cBhvr>
                                        <p:cTn id="108" dur="500"/>
                                        <p:tgtEl>
                                          <p:spTgt spid="21"/>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22"/>
                                        </p:tgtEl>
                                        <p:attrNameLst>
                                          <p:attrName>style.visibility</p:attrName>
                                        </p:attrNameLst>
                                      </p:cBhvr>
                                      <p:to>
                                        <p:strVal val="visible"/>
                                      </p:to>
                                    </p:set>
                                    <p:animEffect transition="in" filter="fade">
                                      <p:cBhvr>
                                        <p:cTn id="111" dur="500"/>
                                        <p:tgtEl>
                                          <p:spTgt spid="22"/>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23"/>
                                        </p:tgtEl>
                                        <p:attrNameLst>
                                          <p:attrName>style.visibility</p:attrName>
                                        </p:attrNameLst>
                                      </p:cBhvr>
                                      <p:to>
                                        <p:strVal val="visible"/>
                                      </p:to>
                                    </p:set>
                                    <p:animEffect transition="in" filter="fade">
                                      <p:cBhvr>
                                        <p:cTn id="114" dur="500"/>
                                        <p:tgtEl>
                                          <p:spTgt spid="23"/>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24"/>
                                        </p:tgtEl>
                                        <p:attrNameLst>
                                          <p:attrName>style.visibility</p:attrName>
                                        </p:attrNameLst>
                                      </p:cBhvr>
                                      <p:to>
                                        <p:strVal val="visible"/>
                                      </p:to>
                                    </p:set>
                                    <p:animEffect transition="in" filter="fade">
                                      <p:cBhvr>
                                        <p:cTn id="117" dur="500"/>
                                        <p:tgtEl>
                                          <p:spTgt spid="24"/>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25"/>
                                        </p:tgtEl>
                                        <p:attrNameLst>
                                          <p:attrName>style.visibility</p:attrName>
                                        </p:attrNameLst>
                                      </p:cBhvr>
                                      <p:to>
                                        <p:strVal val="visible"/>
                                      </p:to>
                                    </p:set>
                                    <p:animEffect transition="in" filter="fade">
                                      <p:cBhvr>
                                        <p:cTn id="120" dur="500"/>
                                        <p:tgtEl>
                                          <p:spTgt spid="25"/>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26"/>
                                        </p:tgtEl>
                                        <p:attrNameLst>
                                          <p:attrName>style.visibility</p:attrName>
                                        </p:attrNameLst>
                                      </p:cBhvr>
                                      <p:to>
                                        <p:strVal val="visible"/>
                                      </p:to>
                                    </p:set>
                                    <p:animEffect transition="in" filter="fade">
                                      <p:cBhvr>
                                        <p:cTn id="123" dur="500"/>
                                        <p:tgtEl>
                                          <p:spTgt spid="26"/>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27"/>
                                        </p:tgtEl>
                                        <p:attrNameLst>
                                          <p:attrName>style.visibility</p:attrName>
                                        </p:attrNameLst>
                                      </p:cBhvr>
                                      <p:to>
                                        <p:strVal val="visible"/>
                                      </p:to>
                                    </p:set>
                                    <p:animEffect transition="in" filter="fade">
                                      <p:cBhvr>
                                        <p:cTn id="126" dur="500"/>
                                        <p:tgtEl>
                                          <p:spTgt spid="27"/>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28"/>
                                        </p:tgtEl>
                                        <p:attrNameLst>
                                          <p:attrName>style.visibility</p:attrName>
                                        </p:attrNameLst>
                                      </p:cBhvr>
                                      <p:to>
                                        <p:strVal val="visible"/>
                                      </p:to>
                                    </p:set>
                                    <p:animEffect transition="in" filter="fade">
                                      <p:cBhvr>
                                        <p:cTn id="129" dur="500"/>
                                        <p:tgtEl>
                                          <p:spTgt spid="28"/>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29"/>
                                        </p:tgtEl>
                                        <p:attrNameLst>
                                          <p:attrName>style.visibility</p:attrName>
                                        </p:attrNameLst>
                                      </p:cBhvr>
                                      <p:to>
                                        <p:strVal val="visible"/>
                                      </p:to>
                                    </p:set>
                                    <p:animEffect transition="in" filter="fade">
                                      <p:cBhvr>
                                        <p:cTn id="132" dur="500"/>
                                        <p:tgtEl>
                                          <p:spTgt spid="29"/>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32"/>
                                        </p:tgtEl>
                                        <p:attrNameLst>
                                          <p:attrName>style.visibility</p:attrName>
                                        </p:attrNameLst>
                                      </p:cBhvr>
                                      <p:to>
                                        <p:strVal val="visible"/>
                                      </p:to>
                                    </p:set>
                                    <p:animEffect transition="in" filter="fade">
                                      <p:cBhvr>
                                        <p:cTn id="135" dur="500"/>
                                        <p:tgtEl>
                                          <p:spTgt spid="32"/>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34"/>
                                        </p:tgtEl>
                                        <p:attrNameLst>
                                          <p:attrName>style.visibility</p:attrName>
                                        </p:attrNameLst>
                                      </p:cBhvr>
                                      <p:to>
                                        <p:strVal val="visible"/>
                                      </p:to>
                                    </p:set>
                                    <p:animEffect transition="in" filter="fade">
                                      <p:cBhvr>
                                        <p:cTn id="138" dur="500"/>
                                        <p:tgtEl>
                                          <p:spTgt spid="34"/>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35"/>
                                        </p:tgtEl>
                                        <p:attrNameLst>
                                          <p:attrName>style.visibility</p:attrName>
                                        </p:attrNameLst>
                                      </p:cBhvr>
                                      <p:to>
                                        <p:strVal val="visible"/>
                                      </p:to>
                                    </p:set>
                                    <p:animEffect transition="in" filter="fade">
                                      <p:cBhvr>
                                        <p:cTn id="141" dur="500"/>
                                        <p:tgtEl>
                                          <p:spTgt spid="35"/>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37"/>
                                        </p:tgtEl>
                                        <p:attrNameLst>
                                          <p:attrName>style.visibility</p:attrName>
                                        </p:attrNameLst>
                                      </p:cBhvr>
                                      <p:to>
                                        <p:strVal val="visible"/>
                                      </p:to>
                                    </p:set>
                                    <p:animEffect transition="in" filter="fade">
                                      <p:cBhvr>
                                        <p:cTn id="144" dur="500"/>
                                        <p:tgtEl>
                                          <p:spTgt spid="37"/>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38"/>
                                        </p:tgtEl>
                                        <p:attrNameLst>
                                          <p:attrName>style.visibility</p:attrName>
                                        </p:attrNameLst>
                                      </p:cBhvr>
                                      <p:to>
                                        <p:strVal val="visible"/>
                                      </p:to>
                                    </p:set>
                                    <p:animEffect transition="in" filter="fade">
                                      <p:cBhvr>
                                        <p:cTn id="147" dur="500"/>
                                        <p:tgtEl>
                                          <p:spTgt spid="38"/>
                                        </p:tgtEl>
                                      </p:cBhvr>
                                    </p:animEffect>
                                  </p:childTnLst>
                                </p:cTn>
                              </p:par>
                              <p:par>
                                <p:cTn id="148" presetID="10" presetClass="entr" presetSubtype="0" fill="hold" grpId="0" nodeType="withEffect">
                                  <p:stCondLst>
                                    <p:cond delay="0"/>
                                  </p:stCondLst>
                                  <p:childTnLst>
                                    <p:set>
                                      <p:cBhvr>
                                        <p:cTn id="149" dur="1" fill="hold">
                                          <p:stCondLst>
                                            <p:cond delay="0"/>
                                          </p:stCondLst>
                                        </p:cTn>
                                        <p:tgtEl>
                                          <p:spTgt spid="39"/>
                                        </p:tgtEl>
                                        <p:attrNameLst>
                                          <p:attrName>style.visibility</p:attrName>
                                        </p:attrNameLst>
                                      </p:cBhvr>
                                      <p:to>
                                        <p:strVal val="visible"/>
                                      </p:to>
                                    </p:set>
                                    <p:animEffect transition="in" filter="fade">
                                      <p:cBhvr>
                                        <p:cTn id="150" dur="500"/>
                                        <p:tgtEl>
                                          <p:spTgt spid="39"/>
                                        </p:tgtEl>
                                      </p:cBhvr>
                                    </p:animEffect>
                                  </p:childTnLst>
                                </p:cTn>
                              </p:par>
                              <p:par>
                                <p:cTn id="151" presetID="10" presetClass="entr" presetSubtype="0" fill="hold" grpId="0" nodeType="withEffect">
                                  <p:stCondLst>
                                    <p:cond delay="0"/>
                                  </p:stCondLst>
                                  <p:childTnLst>
                                    <p:set>
                                      <p:cBhvr>
                                        <p:cTn id="152" dur="1" fill="hold">
                                          <p:stCondLst>
                                            <p:cond delay="0"/>
                                          </p:stCondLst>
                                        </p:cTn>
                                        <p:tgtEl>
                                          <p:spTgt spid="40"/>
                                        </p:tgtEl>
                                        <p:attrNameLst>
                                          <p:attrName>style.visibility</p:attrName>
                                        </p:attrNameLst>
                                      </p:cBhvr>
                                      <p:to>
                                        <p:strVal val="visible"/>
                                      </p:to>
                                    </p:set>
                                    <p:animEffect transition="in" filter="fade">
                                      <p:cBhvr>
                                        <p:cTn id="153" dur="500"/>
                                        <p:tgtEl>
                                          <p:spTgt spid="40"/>
                                        </p:tgtEl>
                                      </p:cBhvr>
                                    </p:animEffect>
                                  </p:childTnLst>
                                </p:cTn>
                              </p:par>
                              <p:par>
                                <p:cTn id="154" presetID="10" presetClass="entr" presetSubtype="0" fill="hold" grpId="0" nodeType="withEffect">
                                  <p:stCondLst>
                                    <p:cond delay="0"/>
                                  </p:stCondLst>
                                  <p:childTnLst>
                                    <p:set>
                                      <p:cBhvr>
                                        <p:cTn id="155" dur="1" fill="hold">
                                          <p:stCondLst>
                                            <p:cond delay="0"/>
                                          </p:stCondLst>
                                        </p:cTn>
                                        <p:tgtEl>
                                          <p:spTgt spid="41"/>
                                        </p:tgtEl>
                                        <p:attrNameLst>
                                          <p:attrName>style.visibility</p:attrName>
                                        </p:attrNameLst>
                                      </p:cBhvr>
                                      <p:to>
                                        <p:strVal val="visible"/>
                                      </p:to>
                                    </p:set>
                                    <p:animEffect transition="in" filter="fade">
                                      <p:cBhvr>
                                        <p:cTn id="156" dur="500"/>
                                        <p:tgtEl>
                                          <p:spTgt spid="41"/>
                                        </p:tgtEl>
                                      </p:cBhvr>
                                    </p:animEffect>
                                  </p:childTnLst>
                                </p:cTn>
                              </p:par>
                              <p:par>
                                <p:cTn id="157" presetID="10" presetClass="entr" presetSubtype="0" fill="hold" grpId="0" nodeType="withEffect">
                                  <p:stCondLst>
                                    <p:cond delay="0"/>
                                  </p:stCondLst>
                                  <p:childTnLst>
                                    <p:set>
                                      <p:cBhvr>
                                        <p:cTn id="158" dur="1" fill="hold">
                                          <p:stCondLst>
                                            <p:cond delay="0"/>
                                          </p:stCondLst>
                                        </p:cTn>
                                        <p:tgtEl>
                                          <p:spTgt spid="42"/>
                                        </p:tgtEl>
                                        <p:attrNameLst>
                                          <p:attrName>style.visibility</p:attrName>
                                        </p:attrNameLst>
                                      </p:cBhvr>
                                      <p:to>
                                        <p:strVal val="visible"/>
                                      </p:to>
                                    </p:set>
                                    <p:animEffect transition="in" filter="fade">
                                      <p:cBhvr>
                                        <p:cTn id="159" dur="500"/>
                                        <p:tgtEl>
                                          <p:spTgt spid="42"/>
                                        </p:tgtEl>
                                      </p:cBhvr>
                                    </p:animEffect>
                                  </p:childTnLst>
                                </p:cTn>
                              </p:par>
                              <p:par>
                                <p:cTn id="160" presetID="10" presetClass="entr" presetSubtype="0" fill="hold" grpId="0" nodeType="withEffect">
                                  <p:stCondLst>
                                    <p:cond delay="0"/>
                                  </p:stCondLst>
                                  <p:childTnLst>
                                    <p:set>
                                      <p:cBhvr>
                                        <p:cTn id="161" dur="1" fill="hold">
                                          <p:stCondLst>
                                            <p:cond delay="0"/>
                                          </p:stCondLst>
                                        </p:cTn>
                                        <p:tgtEl>
                                          <p:spTgt spid="43"/>
                                        </p:tgtEl>
                                        <p:attrNameLst>
                                          <p:attrName>style.visibility</p:attrName>
                                        </p:attrNameLst>
                                      </p:cBhvr>
                                      <p:to>
                                        <p:strVal val="visible"/>
                                      </p:to>
                                    </p:set>
                                    <p:animEffect transition="in" filter="fade">
                                      <p:cBhvr>
                                        <p:cTn id="162" dur="500"/>
                                        <p:tgtEl>
                                          <p:spTgt spid="43"/>
                                        </p:tgtEl>
                                      </p:cBhvr>
                                    </p:animEffect>
                                  </p:childTnLst>
                                </p:cTn>
                              </p:par>
                              <p:par>
                                <p:cTn id="163" presetID="10" presetClass="entr" presetSubtype="0" fill="hold" grpId="0" nodeType="withEffect">
                                  <p:stCondLst>
                                    <p:cond delay="0"/>
                                  </p:stCondLst>
                                  <p:childTnLst>
                                    <p:set>
                                      <p:cBhvr>
                                        <p:cTn id="164" dur="1" fill="hold">
                                          <p:stCondLst>
                                            <p:cond delay="0"/>
                                          </p:stCondLst>
                                        </p:cTn>
                                        <p:tgtEl>
                                          <p:spTgt spid="20"/>
                                        </p:tgtEl>
                                        <p:attrNameLst>
                                          <p:attrName>style.visibility</p:attrName>
                                        </p:attrNameLst>
                                      </p:cBhvr>
                                      <p:to>
                                        <p:strVal val="visible"/>
                                      </p:to>
                                    </p:set>
                                    <p:animEffect transition="in" filter="fade">
                                      <p:cBhvr>
                                        <p:cTn id="16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9" grpId="0" animBg="1"/>
      <p:bldP spid="2" grpId="1"/>
      <p:bldP spid="2" grpId="2"/>
      <p:bldP spid="4" grpId="0" animBg="1"/>
      <p:bldP spid="6" grpId="0" animBg="1"/>
      <p:bldP spid="7" grpId="0" animBg="1"/>
      <p:bldP spid="10" grpId="0"/>
      <p:bldP spid="16" grpId="0"/>
      <p:bldP spid="19" grpId="0"/>
      <p:bldP spid="20" grpId="0"/>
      <p:bldP spid="21" grpId="0"/>
      <p:bldP spid="22" grpId="0"/>
      <p:bldP spid="23" grpId="0"/>
      <p:bldP spid="24" grpId="0"/>
      <p:bldP spid="25" grpId="0"/>
      <p:bldP spid="26" grpId="0"/>
      <p:bldP spid="27" grpId="0"/>
      <p:bldP spid="28" grpId="0"/>
      <p:bldP spid="31" grpId="0"/>
      <p:bldP spid="29" grpId="0"/>
      <p:bldP spid="32" grpId="0"/>
      <p:bldP spid="34" grpId="0"/>
      <p:bldP spid="35" grpId="0"/>
      <p:bldP spid="30" grpId="0" animBg="1"/>
      <p:bldP spid="37" grpId="0"/>
      <p:bldP spid="38" grpId="0"/>
      <p:bldP spid="39" grpId="0"/>
      <p:bldP spid="40" grpId="0"/>
      <p:bldP spid="41" grpId="0"/>
      <p:bldP spid="42" grpId="0"/>
      <p:bldP spid="4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4211959" y="3361556"/>
            <a:ext cx="5256584" cy="1368152"/>
          </a:xfrm>
          <a:prstGeom prst="rect">
            <a:avLst/>
          </a:prstGeom>
        </p:spPr>
        <p:txBody>
          <a:bodyPr/>
          <a:lstStyle>
            <a:lvl1pPr algn="l" defTabSz="914400" rtl="0" eaLnBrk="1" latinLnBrk="0" hangingPunct="1">
              <a:spcBef>
                <a:spcPct val="0"/>
              </a:spcBef>
              <a:buNone/>
              <a:defRPr sz="2800" b="0" kern="1200">
                <a:solidFill>
                  <a:schemeClr val="tx2"/>
                </a:solidFill>
                <a:latin typeface="Impact" panose="020B0806030902050204" pitchFamily="34" charset="0"/>
                <a:ea typeface="+mj-ea"/>
                <a:cs typeface="Arial" pitchFamily="34" charset="0"/>
              </a:defRPr>
            </a:lvl1pPr>
          </a:lstStyle>
          <a:p>
            <a:r>
              <a:rPr lang="es-SV" sz="4000" dirty="0" smtClean="0">
                <a:solidFill>
                  <a:schemeClr val="tx1"/>
                </a:solidFill>
              </a:rPr>
              <a:t>Inclusión financiera: </a:t>
            </a:r>
            <a:r>
              <a:rPr lang="es-SV" sz="4000" dirty="0" smtClean="0">
                <a:solidFill>
                  <a:schemeClr val="accent6"/>
                </a:solidFill>
              </a:rPr>
              <a:t>servicios electrónicos</a:t>
            </a:r>
            <a:endParaRPr lang="es-SV" sz="4000" dirty="0">
              <a:solidFill>
                <a:schemeClr val="accent6"/>
              </a:solidFill>
            </a:endParaRPr>
          </a:p>
        </p:txBody>
      </p:sp>
      <p:sp>
        <p:nvSpPr>
          <p:cNvPr id="3" name="2 Marcador de texto"/>
          <p:cNvSpPr txBox="1">
            <a:spLocks/>
          </p:cNvSpPr>
          <p:nvPr/>
        </p:nvSpPr>
        <p:spPr>
          <a:xfrm>
            <a:off x="5256075" y="4612010"/>
            <a:ext cx="3168351" cy="863773"/>
          </a:xfrm>
          <a:prstGeom prst="rect">
            <a:avLst/>
          </a:prstGeom>
        </p:spPr>
        <p:txBody>
          <a:bodyPr/>
          <a:lstStyle>
            <a:lvl1pPr marL="342900" indent="-342900" algn="l" defTabSz="914400" rtl="0" eaLnBrk="1" latinLnBrk="0" hangingPunct="1">
              <a:spcBef>
                <a:spcPct val="20000"/>
              </a:spcBef>
              <a:buFont typeface="Arial" pitchFamily="34" charset="0"/>
              <a:buChar char="•"/>
              <a:defRPr sz="3200" b="0" kern="1200">
                <a:solidFill>
                  <a:schemeClr val="tx2"/>
                </a:solidFill>
                <a:latin typeface="Impact" panose="020B0806030902050204"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b="0" kern="1200">
                <a:solidFill>
                  <a:schemeClr val="tx2"/>
                </a:solidFill>
                <a:latin typeface="Impact" panose="020B0806030902050204"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b="0" kern="1200">
                <a:solidFill>
                  <a:schemeClr val="tx2"/>
                </a:solidFill>
                <a:latin typeface="Impact" panose="020B0806030902050204"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b="0" kern="1200">
                <a:solidFill>
                  <a:schemeClr val="tx2"/>
                </a:solidFill>
                <a:latin typeface="Impact" panose="020B0806030902050204"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b="0" kern="1200">
                <a:solidFill>
                  <a:schemeClr val="tx2"/>
                </a:solidFill>
                <a:latin typeface="Impact" panose="020B080603090205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SV" sz="2000" dirty="0" smtClean="0"/>
              <a:t>Del 1 de junio de 2014 </a:t>
            </a:r>
          </a:p>
          <a:p>
            <a:pPr marL="0" indent="0">
              <a:buNone/>
            </a:pPr>
            <a:r>
              <a:rPr lang="es-SV" sz="2000" dirty="0" smtClean="0"/>
              <a:t>al 31 de mayo de 2017</a:t>
            </a:r>
            <a:endParaRPr lang="es-SV" sz="2000" dirty="0"/>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7832" y="409228"/>
            <a:ext cx="1802846" cy="1440160"/>
          </a:xfrm>
          <a:prstGeom prst="rect">
            <a:avLst/>
          </a:prstGeom>
        </p:spPr>
      </p:pic>
    </p:spTree>
    <p:extLst>
      <p:ext uri="{BB962C8B-B14F-4D97-AF65-F5344CB8AC3E}">
        <p14:creationId xmlns:p14="http://schemas.microsoft.com/office/powerpoint/2010/main" val="5922918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3851920" y="-22225"/>
            <a:ext cx="5292080" cy="952500"/>
          </a:xfrm>
        </p:spPr>
        <p:txBody>
          <a:bodyPr/>
          <a:lstStyle/>
          <a:p>
            <a:r>
              <a:rPr lang="es-SV" sz="2400" b="0" dirty="0" smtClean="0">
                <a:solidFill>
                  <a:srgbClr val="002395"/>
                </a:solidFill>
              </a:rPr>
              <a:t>Plan Quinquenal de Desarrollo 2014-2019</a:t>
            </a:r>
            <a:endParaRPr lang="es-SV" sz="2400" b="0" dirty="0">
              <a:solidFill>
                <a:srgbClr val="002395"/>
              </a:solidFill>
            </a:endParaRPr>
          </a:p>
        </p:txBody>
      </p:sp>
      <p:sp>
        <p:nvSpPr>
          <p:cNvPr id="3" name="2 Marcador de contenido"/>
          <p:cNvSpPr>
            <a:spLocks noGrp="1"/>
          </p:cNvSpPr>
          <p:nvPr>
            <p:ph idx="4294967295"/>
          </p:nvPr>
        </p:nvSpPr>
        <p:spPr>
          <a:xfrm>
            <a:off x="5148064" y="913284"/>
            <a:ext cx="3888432" cy="936625"/>
          </a:xfrm>
        </p:spPr>
        <p:txBody>
          <a:bodyPr>
            <a:noAutofit/>
          </a:bodyPr>
          <a:lstStyle/>
          <a:p>
            <a:pPr marL="0" indent="0" algn="ctr">
              <a:buNone/>
            </a:pPr>
            <a:r>
              <a:rPr lang="es-SV" sz="2400" dirty="0">
                <a:solidFill>
                  <a:srgbClr val="00A9E0"/>
                </a:solidFill>
              </a:rPr>
              <a:t>“Dinamizar la economía nacional para generar oportunidades y prosperidad a las familias, a las empresas y al país”</a:t>
            </a:r>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6176" y="4796864"/>
            <a:ext cx="1623600" cy="820269"/>
          </a:xfrm>
          <a:prstGeom prst="rect">
            <a:avLst/>
          </a:prstGeom>
        </p:spPr>
      </p:pic>
    </p:spTree>
    <p:extLst>
      <p:ext uri="{BB962C8B-B14F-4D97-AF65-F5344CB8AC3E}">
        <p14:creationId xmlns:p14="http://schemas.microsoft.com/office/powerpoint/2010/main" val="23335825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37 Rectángulo"/>
          <p:cNvSpPr/>
          <p:nvPr/>
        </p:nvSpPr>
        <p:spPr>
          <a:xfrm>
            <a:off x="6770276" y="1224136"/>
            <a:ext cx="2080313"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39" name="38 Rectángulo"/>
          <p:cNvSpPr/>
          <p:nvPr/>
        </p:nvSpPr>
        <p:spPr>
          <a:xfrm>
            <a:off x="1843615" y="1224135"/>
            <a:ext cx="2080313"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45" name="44 Rectángulo"/>
          <p:cNvSpPr/>
          <p:nvPr/>
        </p:nvSpPr>
        <p:spPr>
          <a:xfrm>
            <a:off x="4306946" y="1224135"/>
            <a:ext cx="2080313"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2" name="1 Título"/>
          <p:cNvSpPr>
            <a:spLocks noGrp="1"/>
          </p:cNvSpPr>
          <p:nvPr>
            <p:ph type="title"/>
          </p:nvPr>
        </p:nvSpPr>
        <p:spPr>
          <a:xfrm>
            <a:off x="1835696" y="49188"/>
            <a:ext cx="7056784" cy="952500"/>
          </a:xfrm>
        </p:spPr>
        <p:txBody>
          <a:bodyPr/>
          <a:lstStyle/>
          <a:p>
            <a:r>
              <a:rPr lang="es-SV" dirty="0" smtClean="0"/>
              <a:t>Servicios electrónicos</a:t>
            </a:r>
            <a:br>
              <a:rPr lang="es-SV" dirty="0" smtClean="0"/>
            </a:br>
            <a:r>
              <a:rPr lang="es-SV" sz="2000" dirty="0" smtClean="0">
                <a:solidFill>
                  <a:schemeClr val="tx2"/>
                </a:solidFill>
              </a:rPr>
              <a:t>Del 1 de junio de 2014 al 31 de mayo de 2017</a:t>
            </a:r>
            <a:endParaRPr lang="es-SV" dirty="0">
              <a:solidFill>
                <a:schemeClr val="tx2"/>
              </a:solidFill>
            </a:endParaRPr>
          </a:p>
        </p:txBody>
      </p:sp>
      <p:pic>
        <p:nvPicPr>
          <p:cNvPr id="35" name="34 Imagen"/>
          <p:cNvPicPr>
            <a:picLocks noChangeAspect="1"/>
          </p:cNvPicPr>
          <p:nvPr/>
        </p:nvPicPr>
        <p:blipFill rotWithShape="1">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l="12026" t="15359" r="11535" b="29844"/>
          <a:stretch/>
        </p:blipFill>
        <p:spPr>
          <a:xfrm>
            <a:off x="2256041" y="1509687"/>
            <a:ext cx="1255462" cy="900000"/>
          </a:xfrm>
          <a:prstGeom prst="rect">
            <a:avLst/>
          </a:prstGeom>
        </p:spPr>
      </p:pic>
      <p:pic>
        <p:nvPicPr>
          <p:cNvPr id="37" name="36 Imagen"/>
          <p:cNvPicPr>
            <a:picLocks noChangeAspect="1"/>
          </p:cNvPicPr>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l="17240" t="14933" r="16934" b="28534"/>
          <a:stretch/>
        </p:blipFill>
        <p:spPr>
          <a:xfrm>
            <a:off x="7147594" y="1419687"/>
            <a:ext cx="1257523" cy="1080000"/>
          </a:xfrm>
          <a:prstGeom prst="rect">
            <a:avLst/>
          </a:prstGeom>
        </p:spPr>
      </p:pic>
      <p:sp>
        <p:nvSpPr>
          <p:cNvPr id="47" name="46 Rectángulo"/>
          <p:cNvSpPr/>
          <p:nvPr/>
        </p:nvSpPr>
        <p:spPr>
          <a:xfrm>
            <a:off x="1547664" y="2664297"/>
            <a:ext cx="7596336" cy="461663"/>
          </a:xfrm>
          <a:prstGeom prst="rect">
            <a:avLst/>
          </a:prstGeom>
          <a:solidFill>
            <a:srgbClr val="318BFF">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48" name="47 CuadroTexto"/>
          <p:cNvSpPr txBox="1"/>
          <p:nvPr/>
        </p:nvSpPr>
        <p:spPr>
          <a:xfrm>
            <a:off x="1843615" y="2695072"/>
            <a:ext cx="2080313" cy="400110"/>
          </a:xfrm>
          <a:prstGeom prst="rect">
            <a:avLst/>
          </a:prstGeom>
          <a:noFill/>
        </p:spPr>
        <p:txBody>
          <a:bodyPr wrap="square" rtlCol="0">
            <a:spAutoFit/>
          </a:bodyPr>
          <a:lstStyle/>
          <a:p>
            <a:pPr algn="ctr"/>
            <a:r>
              <a:rPr lang="es-SV" sz="2000" dirty="0" smtClean="0">
                <a:solidFill>
                  <a:srgbClr val="000000"/>
                </a:solidFill>
                <a:latin typeface="Impact" panose="020B0806030902050204" pitchFamily="34" charset="0"/>
              </a:rPr>
              <a:t>Tarjeta de débito</a:t>
            </a:r>
            <a:endParaRPr lang="es-SV" sz="2000" dirty="0">
              <a:solidFill>
                <a:srgbClr val="000000"/>
              </a:solidFill>
              <a:latin typeface="Impact" panose="020B0806030902050204" pitchFamily="34" charset="0"/>
            </a:endParaRPr>
          </a:p>
        </p:txBody>
      </p:sp>
      <p:sp>
        <p:nvSpPr>
          <p:cNvPr id="50" name="49 CuadroTexto"/>
          <p:cNvSpPr txBox="1"/>
          <p:nvPr/>
        </p:nvSpPr>
        <p:spPr>
          <a:xfrm>
            <a:off x="6793484" y="2664295"/>
            <a:ext cx="2080313" cy="461665"/>
          </a:xfrm>
          <a:prstGeom prst="rect">
            <a:avLst/>
          </a:prstGeom>
          <a:noFill/>
        </p:spPr>
        <p:txBody>
          <a:bodyPr wrap="square" rtlCol="0">
            <a:spAutoFit/>
          </a:bodyPr>
          <a:lstStyle/>
          <a:p>
            <a:pPr algn="ctr"/>
            <a:r>
              <a:rPr lang="es-SV" sz="2400" dirty="0" smtClean="0">
                <a:solidFill>
                  <a:srgbClr val="000000"/>
                </a:solidFill>
                <a:latin typeface="Impact" panose="020B0806030902050204" pitchFamily="34" charset="0"/>
              </a:rPr>
              <a:t>Banca en línea</a:t>
            </a:r>
            <a:endParaRPr lang="es-SV" sz="2400" dirty="0">
              <a:solidFill>
                <a:srgbClr val="000000"/>
              </a:solidFill>
              <a:latin typeface="Impact" panose="020B0806030902050204" pitchFamily="34" charset="0"/>
            </a:endParaRPr>
          </a:p>
        </p:txBody>
      </p:sp>
      <p:sp>
        <p:nvSpPr>
          <p:cNvPr id="52" name="51 CuadroTexto"/>
          <p:cNvSpPr txBox="1"/>
          <p:nvPr/>
        </p:nvSpPr>
        <p:spPr>
          <a:xfrm>
            <a:off x="2055679" y="3960439"/>
            <a:ext cx="1656184" cy="461665"/>
          </a:xfrm>
          <a:prstGeom prst="rect">
            <a:avLst/>
          </a:prstGeom>
          <a:noFill/>
        </p:spPr>
        <p:txBody>
          <a:bodyPr wrap="square" rtlCol="0">
            <a:spAutoFit/>
          </a:bodyPr>
          <a:lstStyle/>
          <a:p>
            <a:pPr algn="ctr"/>
            <a:r>
              <a:rPr lang="es-SV" sz="2400" dirty="0" smtClean="0">
                <a:latin typeface="Impact" panose="020B0806030902050204" pitchFamily="34" charset="0"/>
              </a:rPr>
              <a:t>28,161</a:t>
            </a:r>
            <a:endParaRPr lang="es-SV" sz="2400" dirty="0">
              <a:latin typeface="Impact" panose="020B0806030902050204" pitchFamily="34" charset="0"/>
            </a:endParaRPr>
          </a:p>
        </p:txBody>
      </p:sp>
      <p:sp>
        <p:nvSpPr>
          <p:cNvPr id="54" name="53 CuadroTexto"/>
          <p:cNvSpPr txBox="1"/>
          <p:nvPr/>
        </p:nvSpPr>
        <p:spPr>
          <a:xfrm>
            <a:off x="2055679" y="4662283"/>
            <a:ext cx="1656184" cy="461665"/>
          </a:xfrm>
          <a:prstGeom prst="rect">
            <a:avLst/>
          </a:prstGeom>
          <a:noFill/>
        </p:spPr>
        <p:txBody>
          <a:bodyPr wrap="square" rtlCol="0">
            <a:spAutoFit/>
          </a:bodyPr>
          <a:lstStyle/>
          <a:p>
            <a:pPr algn="ctr"/>
            <a:r>
              <a:rPr lang="es-SV" sz="2400" dirty="0" smtClean="0">
                <a:latin typeface="Impact" panose="020B0806030902050204" pitchFamily="34" charset="0"/>
              </a:rPr>
              <a:t>18,380</a:t>
            </a:r>
            <a:endParaRPr lang="es-SV" sz="2400" dirty="0">
              <a:latin typeface="Impact" panose="020B0806030902050204" pitchFamily="34" charset="0"/>
            </a:endParaRPr>
          </a:p>
        </p:txBody>
      </p:sp>
      <p:sp>
        <p:nvSpPr>
          <p:cNvPr id="60" name="59 CuadroTexto"/>
          <p:cNvSpPr txBox="1"/>
          <p:nvPr/>
        </p:nvSpPr>
        <p:spPr>
          <a:xfrm>
            <a:off x="2055679" y="4343125"/>
            <a:ext cx="1656184" cy="307777"/>
          </a:xfrm>
          <a:prstGeom prst="rect">
            <a:avLst/>
          </a:prstGeom>
          <a:noFill/>
        </p:spPr>
        <p:txBody>
          <a:bodyPr wrap="square" rtlCol="0">
            <a:spAutoFit/>
          </a:bodyPr>
          <a:lstStyle/>
          <a:p>
            <a:pPr algn="ctr"/>
            <a:r>
              <a:rPr lang="es-SV" sz="1400" dirty="0" smtClean="0">
                <a:solidFill>
                  <a:schemeClr val="tx2"/>
                </a:solidFill>
                <a:latin typeface="Impact" panose="020B0806030902050204" pitchFamily="34" charset="0"/>
              </a:rPr>
              <a:t>Usuarios activos</a:t>
            </a:r>
            <a:endParaRPr lang="es-SV" sz="1400" dirty="0">
              <a:solidFill>
                <a:schemeClr val="tx2"/>
              </a:solidFill>
              <a:latin typeface="Impact" panose="020B0806030902050204" pitchFamily="34" charset="0"/>
            </a:endParaRPr>
          </a:p>
        </p:txBody>
      </p:sp>
      <p:sp>
        <p:nvSpPr>
          <p:cNvPr id="62" name="61 CuadroTexto"/>
          <p:cNvSpPr txBox="1"/>
          <p:nvPr/>
        </p:nvSpPr>
        <p:spPr>
          <a:xfrm>
            <a:off x="1843616" y="5058214"/>
            <a:ext cx="2080312" cy="523220"/>
          </a:xfrm>
          <a:prstGeom prst="rect">
            <a:avLst/>
          </a:prstGeom>
          <a:noFill/>
        </p:spPr>
        <p:txBody>
          <a:bodyPr wrap="square" rtlCol="0">
            <a:spAutoFit/>
          </a:bodyPr>
          <a:lstStyle/>
          <a:p>
            <a:pPr algn="ctr"/>
            <a:r>
              <a:rPr lang="es-SV" sz="1400" dirty="0" smtClean="0">
                <a:solidFill>
                  <a:schemeClr val="tx2"/>
                </a:solidFill>
                <a:latin typeface="Impact" panose="020B0806030902050204" pitchFamily="34" charset="0"/>
              </a:rPr>
              <a:t>Nuevos usuarios </a:t>
            </a:r>
          </a:p>
          <a:p>
            <a:pPr algn="ctr"/>
            <a:r>
              <a:rPr lang="es-SV" sz="1400" dirty="0" smtClean="0">
                <a:solidFill>
                  <a:schemeClr val="tx2"/>
                </a:solidFill>
                <a:latin typeface="Impact" panose="020B0806030902050204" pitchFamily="34" charset="0"/>
              </a:rPr>
              <a:t>de junio/14 a mayo/17</a:t>
            </a:r>
            <a:endParaRPr lang="es-SV" sz="1400" dirty="0">
              <a:solidFill>
                <a:schemeClr val="tx2"/>
              </a:solidFill>
              <a:latin typeface="Impact" panose="020B0806030902050204" pitchFamily="34" charset="0"/>
            </a:endParaRPr>
          </a:p>
        </p:txBody>
      </p:sp>
      <p:pic>
        <p:nvPicPr>
          <p:cNvPr id="69" name="68 Imagen"/>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l="12025" r="11536" b="13598"/>
          <a:stretch/>
        </p:blipFill>
        <p:spPr>
          <a:xfrm>
            <a:off x="4869375" y="1438584"/>
            <a:ext cx="955453" cy="1080000"/>
          </a:xfrm>
          <a:prstGeom prst="rect">
            <a:avLst/>
          </a:prstGeom>
        </p:spPr>
      </p:pic>
      <p:sp>
        <p:nvSpPr>
          <p:cNvPr id="77" name="76 CuadroTexto"/>
          <p:cNvSpPr txBox="1"/>
          <p:nvPr/>
        </p:nvSpPr>
        <p:spPr>
          <a:xfrm>
            <a:off x="4302160" y="2664295"/>
            <a:ext cx="2080313" cy="461665"/>
          </a:xfrm>
          <a:prstGeom prst="rect">
            <a:avLst/>
          </a:prstGeom>
          <a:noFill/>
        </p:spPr>
        <p:txBody>
          <a:bodyPr wrap="square" rtlCol="0">
            <a:spAutoFit/>
          </a:bodyPr>
          <a:lstStyle/>
          <a:p>
            <a:pPr algn="ctr"/>
            <a:r>
              <a:rPr lang="es-SV" sz="2400" dirty="0" smtClean="0">
                <a:solidFill>
                  <a:srgbClr val="000000"/>
                </a:solidFill>
                <a:latin typeface="Impact" panose="020B0806030902050204" pitchFamily="34" charset="0"/>
              </a:rPr>
              <a:t>Telebanca</a:t>
            </a:r>
            <a:endParaRPr lang="es-SV" sz="2400" dirty="0">
              <a:solidFill>
                <a:srgbClr val="000000"/>
              </a:solidFill>
              <a:latin typeface="Impact" panose="020B0806030902050204" pitchFamily="34" charset="0"/>
            </a:endParaRPr>
          </a:p>
        </p:txBody>
      </p:sp>
      <p:sp>
        <p:nvSpPr>
          <p:cNvPr id="78" name="77 CuadroTexto"/>
          <p:cNvSpPr txBox="1"/>
          <p:nvPr/>
        </p:nvSpPr>
        <p:spPr>
          <a:xfrm>
            <a:off x="4514224" y="3960439"/>
            <a:ext cx="1656184" cy="461665"/>
          </a:xfrm>
          <a:prstGeom prst="rect">
            <a:avLst/>
          </a:prstGeom>
          <a:noFill/>
        </p:spPr>
        <p:txBody>
          <a:bodyPr wrap="square" rtlCol="0">
            <a:spAutoFit/>
          </a:bodyPr>
          <a:lstStyle/>
          <a:p>
            <a:pPr algn="ctr"/>
            <a:r>
              <a:rPr lang="es-SV" sz="2400" dirty="0" smtClean="0">
                <a:latin typeface="Impact" panose="020B0806030902050204" pitchFamily="34" charset="0"/>
              </a:rPr>
              <a:t>13,374</a:t>
            </a:r>
            <a:endParaRPr lang="es-SV" sz="2400" dirty="0">
              <a:latin typeface="Impact" panose="020B0806030902050204" pitchFamily="34" charset="0"/>
            </a:endParaRPr>
          </a:p>
        </p:txBody>
      </p:sp>
      <p:sp>
        <p:nvSpPr>
          <p:cNvPr id="80" name="79 CuadroTexto"/>
          <p:cNvSpPr txBox="1"/>
          <p:nvPr/>
        </p:nvSpPr>
        <p:spPr>
          <a:xfrm>
            <a:off x="4514224" y="4662283"/>
            <a:ext cx="1656184" cy="461665"/>
          </a:xfrm>
          <a:prstGeom prst="rect">
            <a:avLst/>
          </a:prstGeom>
          <a:noFill/>
        </p:spPr>
        <p:txBody>
          <a:bodyPr wrap="square" rtlCol="0">
            <a:spAutoFit/>
          </a:bodyPr>
          <a:lstStyle/>
          <a:p>
            <a:pPr algn="ctr"/>
            <a:r>
              <a:rPr lang="es-SV" sz="2400" dirty="0" smtClean="0">
                <a:latin typeface="Impact" panose="020B0806030902050204" pitchFamily="34" charset="0"/>
              </a:rPr>
              <a:t>13,366</a:t>
            </a:r>
            <a:endParaRPr lang="es-SV" sz="2400" dirty="0">
              <a:latin typeface="Impact" panose="020B0806030902050204" pitchFamily="34" charset="0"/>
            </a:endParaRPr>
          </a:p>
        </p:txBody>
      </p:sp>
      <p:sp>
        <p:nvSpPr>
          <p:cNvPr id="81" name="80 CuadroTexto"/>
          <p:cNvSpPr txBox="1"/>
          <p:nvPr/>
        </p:nvSpPr>
        <p:spPr>
          <a:xfrm>
            <a:off x="4514224" y="4343125"/>
            <a:ext cx="1656184" cy="307777"/>
          </a:xfrm>
          <a:prstGeom prst="rect">
            <a:avLst/>
          </a:prstGeom>
          <a:noFill/>
        </p:spPr>
        <p:txBody>
          <a:bodyPr wrap="square" rtlCol="0">
            <a:spAutoFit/>
          </a:bodyPr>
          <a:lstStyle/>
          <a:p>
            <a:pPr algn="ctr"/>
            <a:r>
              <a:rPr lang="es-SV" sz="1400" dirty="0" smtClean="0">
                <a:solidFill>
                  <a:schemeClr val="tx2"/>
                </a:solidFill>
                <a:latin typeface="Impact" panose="020B0806030902050204" pitchFamily="34" charset="0"/>
              </a:rPr>
              <a:t>Usuarios activos</a:t>
            </a:r>
            <a:endParaRPr lang="es-SV" sz="1400" dirty="0">
              <a:solidFill>
                <a:schemeClr val="tx2"/>
              </a:solidFill>
              <a:latin typeface="Impact" panose="020B0806030902050204" pitchFamily="34" charset="0"/>
            </a:endParaRPr>
          </a:p>
        </p:txBody>
      </p:sp>
      <p:sp>
        <p:nvSpPr>
          <p:cNvPr id="83" name="82 CuadroTexto"/>
          <p:cNvSpPr txBox="1"/>
          <p:nvPr/>
        </p:nvSpPr>
        <p:spPr>
          <a:xfrm>
            <a:off x="4306947" y="5058214"/>
            <a:ext cx="2075526" cy="523220"/>
          </a:xfrm>
          <a:prstGeom prst="rect">
            <a:avLst/>
          </a:prstGeom>
          <a:noFill/>
        </p:spPr>
        <p:txBody>
          <a:bodyPr wrap="square" rtlCol="0">
            <a:spAutoFit/>
          </a:bodyPr>
          <a:lstStyle/>
          <a:p>
            <a:pPr algn="ctr"/>
            <a:r>
              <a:rPr lang="es-SV" sz="1400" dirty="0" smtClean="0">
                <a:solidFill>
                  <a:schemeClr val="tx2"/>
                </a:solidFill>
                <a:latin typeface="Impact" panose="020B0806030902050204" pitchFamily="34" charset="0"/>
              </a:rPr>
              <a:t>Nuevos usuarios</a:t>
            </a:r>
          </a:p>
          <a:p>
            <a:pPr algn="ctr"/>
            <a:r>
              <a:rPr lang="es-SV" sz="1400" dirty="0">
                <a:solidFill>
                  <a:schemeClr val="tx2"/>
                </a:solidFill>
                <a:latin typeface="Impact" panose="020B0806030902050204" pitchFamily="34" charset="0"/>
              </a:rPr>
              <a:t>de junio/14 a </a:t>
            </a:r>
            <a:r>
              <a:rPr lang="es-SV" sz="1400" dirty="0" smtClean="0">
                <a:solidFill>
                  <a:schemeClr val="tx2"/>
                </a:solidFill>
                <a:latin typeface="Impact" panose="020B0806030902050204" pitchFamily="34" charset="0"/>
              </a:rPr>
              <a:t>mayo/17</a:t>
            </a:r>
            <a:endParaRPr lang="es-SV" sz="1400" dirty="0">
              <a:solidFill>
                <a:schemeClr val="tx2"/>
              </a:solidFill>
              <a:latin typeface="Impact" panose="020B0806030902050204" pitchFamily="34" charset="0"/>
            </a:endParaRPr>
          </a:p>
        </p:txBody>
      </p:sp>
      <p:sp>
        <p:nvSpPr>
          <p:cNvPr id="84" name="83 CuadroTexto"/>
          <p:cNvSpPr txBox="1"/>
          <p:nvPr/>
        </p:nvSpPr>
        <p:spPr>
          <a:xfrm>
            <a:off x="6948264" y="3960439"/>
            <a:ext cx="1656184" cy="461665"/>
          </a:xfrm>
          <a:prstGeom prst="rect">
            <a:avLst/>
          </a:prstGeom>
          <a:noFill/>
        </p:spPr>
        <p:txBody>
          <a:bodyPr wrap="square" rtlCol="0">
            <a:spAutoFit/>
          </a:bodyPr>
          <a:lstStyle/>
          <a:p>
            <a:pPr algn="ctr"/>
            <a:r>
              <a:rPr lang="es-SV" sz="2400" dirty="0" smtClean="0">
                <a:latin typeface="Impact" panose="020B0806030902050204" pitchFamily="34" charset="0"/>
              </a:rPr>
              <a:t>8,951</a:t>
            </a:r>
            <a:endParaRPr lang="es-SV" sz="2400" dirty="0">
              <a:latin typeface="Impact" panose="020B0806030902050204" pitchFamily="34" charset="0"/>
            </a:endParaRPr>
          </a:p>
        </p:txBody>
      </p:sp>
      <p:sp>
        <p:nvSpPr>
          <p:cNvPr id="86" name="85 CuadroTexto"/>
          <p:cNvSpPr txBox="1"/>
          <p:nvPr/>
        </p:nvSpPr>
        <p:spPr>
          <a:xfrm>
            <a:off x="6948264" y="4662283"/>
            <a:ext cx="1656184" cy="461665"/>
          </a:xfrm>
          <a:prstGeom prst="rect">
            <a:avLst/>
          </a:prstGeom>
          <a:noFill/>
        </p:spPr>
        <p:txBody>
          <a:bodyPr wrap="square" rtlCol="0">
            <a:spAutoFit/>
          </a:bodyPr>
          <a:lstStyle/>
          <a:p>
            <a:pPr algn="ctr"/>
            <a:r>
              <a:rPr lang="es-SV" sz="2400" dirty="0" smtClean="0">
                <a:latin typeface="Impact" panose="020B0806030902050204" pitchFamily="34" charset="0"/>
              </a:rPr>
              <a:t>6,597</a:t>
            </a:r>
            <a:endParaRPr lang="es-SV" sz="2400" dirty="0">
              <a:latin typeface="Impact" panose="020B0806030902050204" pitchFamily="34" charset="0"/>
            </a:endParaRPr>
          </a:p>
        </p:txBody>
      </p:sp>
      <p:sp>
        <p:nvSpPr>
          <p:cNvPr id="87" name="86 CuadroTexto"/>
          <p:cNvSpPr txBox="1"/>
          <p:nvPr/>
        </p:nvSpPr>
        <p:spPr>
          <a:xfrm>
            <a:off x="6948264" y="4343125"/>
            <a:ext cx="1656184" cy="307777"/>
          </a:xfrm>
          <a:prstGeom prst="rect">
            <a:avLst/>
          </a:prstGeom>
          <a:noFill/>
        </p:spPr>
        <p:txBody>
          <a:bodyPr wrap="square" rtlCol="0">
            <a:spAutoFit/>
          </a:bodyPr>
          <a:lstStyle/>
          <a:p>
            <a:pPr algn="ctr"/>
            <a:r>
              <a:rPr lang="es-SV" sz="1400" dirty="0" smtClean="0">
                <a:solidFill>
                  <a:schemeClr val="tx2"/>
                </a:solidFill>
                <a:latin typeface="Impact" panose="020B0806030902050204" pitchFamily="34" charset="0"/>
              </a:rPr>
              <a:t>Usuarios activos</a:t>
            </a:r>
            <a:endParaRPr lang="es-SV" sz="1400" dirty="0">
              <a:solidFill>
                <a:schemeClr val="tx2"/>
              </a:solidFill>
              <a:latin typeface="Impact" panose="020B0806030902050204" pitchFamily="34" charset="0"/>
            </a:endParaRPr>
          </a:p>
        </p:txBody>
      </p:sp>
      <p:sp>
        <p:nvSpPr>
          <p:cNvPr id="89" name="88 CuadroTexto"/>
          <p:cNvSpPr txBox="1"/>
          <p:nvPr/>
        </p:nvSpPr>
        <p:spPr>
          <a:xfrm>
            <a:off x="6770277" y="5058214"/>
            <a:ext cx="2080312" cy="523220"/>
          </a:xfrm>
          <a:prstGeom prst="rect">
            <a:avLst/>
          </a:prstGeom>
          <a:noFill/>
        </p:spPr>
        <p:txBody>
          <a:bodyPr wrap="square" rtlCol="0">
            <a:spAutoFit/>
          </a:bodyPr>
          <a:lstStyle/>
          <a:p>
            <a:pPr algn="ctr"/>
            <a:r>
              <a:rPr lang="es-SV" sz="1400" dirty="0" smtClean="0">
                <a:solidFill>
                  <a:schemeClr val="tx2"/>
                </a:solidFill>
                <a:latin typeface="Impact" panose="020B0806030902050204" pitchFamily="34" charset="0"/>
              </a:rPr>
              <a:t>Nuevos usuarios</a:t>
            </a:r>
          </a:p>
          <a:p>
            <a:pPr algn="ctr"/>
            <a:r>
              <a:rPr lang="es-SV" sz="1400" dirty="0">
                <a:solidFill>
                  <a:schemeClr val="tx2"/>
                </a:solidFill>
                <a:latin typeface="Impact" panose="020B0806030902050204" pitchFamily="34" charset="0"/>
              </a:rPr>
              <a:t>de junio/14 a </a:t>
            </a:r>
            <a:r>
              <a:rPr lang="es-SV" sz="1400" dirty="0" smtClean="0">
                <a:solidFill>
                  <a:schemeClr val="tx2"/>
                </a:solidFill>
                <a:latin typeface="Impact" panose="020B0806030902050204" pitchFamily="34" charset="0"/>
              </a:rPr>
              <a:t>mayo/17</a:t>
            </a:r>
            <a:endParaRPr lang="es-SV" sz="1400" dirty="0">
              <a:solidFill>
                <a:schemeClr val="tx2"/>
              </a:solidFill>
              <a:latin typeface="Impact" panose="020B0806030902050204" pitchFamily="34" charset="0"/>
            </a:endParaRPr>
          </a:p>
        </p:txBody>
      </p:sp>
      <p:sp>
        <p:nvSpPr>
          <p:cNvPr id="25" name="24 CuadroTexto"/>
          <p:cNvSpPr txBox="1"/>
          <p:nvPr/>
        </p:nvSpPr>
        <p:spPr>
          <a:xfrm>
            <a:off x="2055679" y="3242100"/>
            <a:ext cx="1656184" cy="646331"/>
          </a:xfrm>
          <a:prstGeom prst="rect">
            <a:avLst/>
          </a:prstGeom>
          <a:noFill/>
        </p:spPr>
        <p:txBody>
          <a:bodyPr wrap="square" rtlCol="0">
            <a:spAutoFit/>
          </a:bodyPr>
          <a:lstStyle/>
          <a:p>
            <a:pPr algn="ctr"/>
            <a:r>
              <a:rPr lang="es-SV" dirty="0" smtClean="0">
                <a:solidFill>
                  <a:schemeClr val="accent2">
                    <a:lumMod val="75000"/>
                  </a:schemeClr>
                </a:solidFill>
                <a:latin typeface="Impact" panose="020B0806030902050204" pitchFamily="34" charset="0"/>
              </a:rPr>
              <a:t>Lanzamiento agosto 2013</a:t>
            </a:r>
            <a:endParaRPr lang="es-SV" dirty="0">
              <a:solidFill>
                <a:schemeClr val="accent2">
                  <a:lumMod val="75000"/>
                </a:schemeClr>
              </a:solidFill>
              <a:latin typeface="Impact" panose="020B0806030902050204" pitchFamily="34" charset="0"/>
            </a:endParaRPr>
          </a:p>
        </p:txBody>
      </p:sp>
      <p:sp>
        <p:nvSpPr>
          <p:cNvPr id="26" name="25 CuadroTexto"/>
          <p:cNvSpPr txBox="1"/>
          <p:nvPr/>
        </p:nvSpPr>
        <p:spPr>
          <a:xfrm>
            <a:off x="4306947" y="3242099"/>
            <a:ext cx="2075526" cy="646331"/>
          </a:xfrm>
          <a:prstGeom prst="rect">
            <a:avLst/>
          </a:prstGeom>
          <a:noFill/>
        </p:spPr>
        <p:txBody>
          <a:bodyPr wrap="square" rtlCol="0">
            <a:spAutoFit/>
          </a:bodyPr>
          <a:lstStyle/>
          <a:p>
            <a:pPr algn="ctr"/>
            <a:r>
              <a:rPr lang="es-SV" dirty="0" smtClean="0">
                <a:solidFill>
                  <a:schemeClr val="accent2">
                    <a:lumMod val="75000"/>
                  </a:schemeClr>
                </a:solidFill>
                <a:latin typeface="Impact" panose="020B0806030902050204" pitchFamily="34" charset="0"/>
              </a:rPr>
              <a:t>Lanzamiento noviembre 2014</a:t>
            </a:r>
            <a:endParaRPr lang="es-SV" dirty="0">
              <a:solidFill>
                <a:schemeClr val="accent2">
                  <a:lumMod val="75000"/>
                </a:schemeClr>
              </a:solidFill>
              <a:latin typeface="Impact" panose="020B0806030902050204" pitchFamily="34" charset="0"/>
            </a:endParaRPr>
          </a:p>
        </p:txBody>
      </p:sp>
      <p:sp>
        <p:nvSpPr>
          <p:cNvPr id="27" name="26 CuadroTexto"/>
          <p:cNvSpPr txBox="1"/>
          <p:nvPr/>
        </p:nvSpPr>
        <p:spPr>
          <a:xfrm>
            <a:off x="7005548" y="3242099"/>
            <a:ext cx="1656184" cy="646331"/>
          </a:xfrm>
          <a:prstGeom prst="rect">
            <a:avLst/>
          </a:prstGeom>
          <a:noFill/>
        </p:spPr>
        <p:txBody>
          <a:bodyPr wrap="square" rtlCol="0">
            <a:spAutoFit/>
          </a:bodyPr>
          <a:lstStyle/>
          <a:p>
            <a:pPr algn="ctr"/>
            <a:r>
              <a:rPr lang="es-SV" dirty="0" smtClean="0">
                <a:solidFill>
                  <a:schemeClr val="accent2">
                    <a:lumMod val="75000"/>
                  </a:schemeClr>
                </a:solidFill>
                <a:latin typeface="Impact" panose="020B0806030902050204" pitchFamily="34" charset="0"/>
              </a:rPr>
              <a:t>Lanzamiento marzo 2007</a:t>
            </a:r>
            <a:endParaRPr lang="es-SV" dirty="0">
              <a:solidFill>
                <a:schemeClr val="accent2">
                  <a:lumMod val="75000"/>
                </a:schemeClr>
              </a:solidFill>
              <a:latin typeface="Impact" panose="020B0806030902050204" pitchFamily="34" charset="0"/>
            </a:endParaRPr>
          </a:p>
        </p:txBody>
      </p:sp>
    </p:spTree>
    <p:extLst>
      <p:ext uri="{BB962C8B-B14F-4D97-AF65-F5344CB8AC3E}">
        <p14:creationId xmlns:p14="http://schemas.microsoft.com/office/powerpoint/2010/main" val="5878131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15"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p:cTn id="11" dur="1000" fill="hold"/>
                                        <p:tgtEl>
                                          <p:spTgt spid="39"/>
                                        </p:tgtEl>
                                        <p:attrNameLst>
                                          <p:attrName>ppt_w</p:attrName>
                                        </p:attrNameLst>
                                      </p:cBhvr>
                                      <p:tavLst>
                                        <p:tav tm="0">
                                          <p:val>
                                            <p:fltVal val="0"/>
                                          </p:val>
                                        </p:tav>
                                        <p:tav tm="100000">
                                          <p:val>
                                            <p:strVal val="#ppt_w"/>
                                          </p:val>
                                        </p:tav>
                                      </p:tavLst>
                                    </p:anim>
                                    <p:anim calcmode="lin" valueType="num">
                                      <p:cBhvr>
                                        <p:cTn id="12" dur="1000" fill="hold"/>
                                        <p:tgtEl>
                                          <p:spTgt spid="39"/>
                                        </p:tgtEl>
                                        <p:attrNameLst>
                                          <p:attrName>ppt_h</p:attrName>
                                        </p:attrNameLst>
                                      </p:cBhvr>
                                      <p:tavLst>
                                        <p:tav tm="0">
                                          <p:val>
                                            <p:fltVal val="0"/>
                                          </p:val>
                                        </p:tav>
                                        <p:tav tm="100000">
                                          <p:val>
                                            <p:strVal val="#ppt_h"/>
                                          </p:val>
                                        </p:tav>
                                      </p:tavLst>
                                    </p:anim>
                                    <p:anim calcmode="lin" valueType="num">
                                      <p:cBhvr>
                                        <p:cTn id="13" dur="1000" fill="hold"/>
                                        <p:tgtEl>
                                          <p:spTgt spid="3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39"/>
                                        </p:tgtEl>
                                        <p:attrNameLst>
                                          <p:attrName>ppt_y</p:attrName>
                                        </p:attrNameLst>
                                      </p:cBhvr>
                                      <p:tavLst>
                                        <p:tav tm="0" fmla="#ppt_y+(sin(-2*pi*(1-$))*-#ppt_x+cos(-2*pi*(1-$))*(1-#ppt_y))*(1-$)">
                                          <p:val>
                                            <p:fltVal val="0"/>
                                          </p:val>
                                        </p:tav>
                                        <p:tav tm="100000">
                                          <p:val>
                                            <p:fltVal val="1"/>
                                          </p:val>
                                        </p:tav>
                                      </p:tavLst>
                                    </p:anim>
                                  </p:childTnLst>
                                </p:cTn>
                              </p:par>
                              <p:par>
                                <p:cTn id="15" presetID="15"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1000" fill="hold"/>
                                        <p:tgtEl>
                                          <p:spTgt spid="35"/>
                                        </p:tgtEl>
                                        <p:attrNameLst>
                                          <p:attrName>ppt_w</p:attrName>
                                        </p:attrNameLst>
                                      </p:cBhvr>
                                      <p:tavLst>
                                        <p:tav tm="0">
                                          <p:val>
                                            <p:fltVal val="0"/>
                                          </p:val>
                                        </p:tav>
                                        <p:tav tm="100000">
                                          <p:val>
                                            <p:strVal val="#ppt_w"/>
                                          </p:val>
                                        </p:tav>
                                      </p:tavLst>
                                    </p:anim>
                                    <p:anim calcmode="lin" valueType="num">
                                      <p:cBhvr>
                                        <p:cTn id="18" dur="1000" fill="hold"/>
                                        <p:tgtEl>
                                          <p:spTgt spid="35"/>
                                        </p:tgtEl>
                                        <p:attrNameLst>
                                          <p:attrName>ppt_h</p:attrName>
                                        </p:attrNameLst>
                                      </p:cBhvr>
                                      <p:tavLst>
                                        <p:tav tm="0">
                                          <p:val>
                                            <p:fltVal val="0"/>
                                          </p:val>
                                        </p:tav>
                                        <p:tav tm="100000">
                                          <p:val>
                                            <p:strVal val="#ppt_h"/>
                                          </p:val>
                                        </p:tav>
                                      </p:tavLst>
                                    </p:anim>
                                    <p:anim calcmode="lin" valueType="num">
                                      <p:cBhvr>
                                        <p:cTn id="19" dur="1000" fill="hold"/>
                                        <p:tgtEl>
                                          <p:spTgt spid="35"/>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35"/>
                                        </p:tgtEl>
                                        <p:attrNameLst>
                                          <p:attrName>ppt_y</p:attrName>
                                        </p:attrNameLst>
                                      </p:cBhvr>
                                      <p:tavLst>
                                        <p:tav tm="0" fmla="#ppt_y+(sin(-2*pi*(1-$))*-#ppt_x+cos(-2*pi*(1-$))*(1-#ppt_y))*(1-$)">
                                          <p:val>
                                            <p:fltVal val="0"/>
                                          </p:val>
                                        </p:tav>
                                        <p:tav tm="100000">
                                          <p:val>
                                            <p:fltVal val="1"/>
                                          </p:val>
                                        </p:tav>
                                      </p:tavLst>
                                    </p:anim>
                                  </p:childTnLst>
                                </p:cTn>
                              </p:par>
                              <p:par>
                                <p:cTn id="21" presetID="15" presetClass="entr" presetSubtype="0"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p:cTn id="23" dur="1000" fill="hold"/>
                                        <p:tgtEl>
                                          <p:spTgt spid="45"/>
                                        </p:tgtEl>
                                        <p:attrNameLst>
                                          <p:attrName>ppt_w</p:attrName>
                                        </p:attrNameLst>
                                      </p:cBhvr>
                                      <p:tavLst>
                                        <p:tav tm="0">
                                          <p:val>
                                            <p:fltVal val="0"/>
                                          </p:val>
                                        </p:tav>
                                        <p:tav tm="100000">
                                          <p:val>
                                            <p:strVal val="#ppt_w"/>
                                          </p:val>
                                        </p:tav>
                                      </p:tavLst>
                                    </p:anim>
                                    <p:anim calcmode="lin" valueType="num">
                                      <p:cBhvr>
                                        <p:cTn id="24" dur="1000" fill="hold"/>
                                        <p:tgtEl>
                                          <p:spTgt spid="45"/>
                                        </p:tgtEl>
                                        <p:attrNameLst>
                                          <p:attrName>ppt_h</p:attrName>
                                        </p:attrNameLst>
                                      </p:cBhvr>
                                      <p:tavLst>
                                        <p:tav tm="0">
                                          <p:val>
                                            <p:fltVal val="0"/>
                                          </p:val>
                                        </p:tav>
                                        <p:tav tm="100000">
                                          <p:val>
                                            <p:strVal val="#ppt_h"/>
                                          </p:val>
                                        </p:tav>
                                      </p:tavLst>
                                    </p:anim>
                                    <p:anim calcmode="lin" valueType="num">
                                      <p:cBhvr>
                                        <p:cTn id="25" dur="1000" fill="hold"/>
                                        <p:tgtEl>
                                          <p:spTgt spid="4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5"/>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nodeType="withEffect">
                                  <p:stCondLst>
                                    <p:cond delay="0"/>
                                  </p:stCondLst>
                                  <p:childTnLst>
                                    <p:set>
                                      <p:cBhvr>
                                        <p:cTn id="28" dur="1" fill="hold">
                                          <p:stCondLst>
                                            <p:cond delay="0"/>
                                          </p:stCondLst>
                                        </p:cTn>
                                        <p:tgtEl>
                                          <p:spTgt spid="69"/>
                                        </p:tgtEl>
                                        <p:attrNameLst>
                                          <p:attrName>style.visibility</p:attrName>
                                        </p:attrNameLst>
                                      </p:cBhvr>
                                      <p:to>
                                        <p:strVal val="visible"/>
                                      </p:to>
                                    </p:set>
                                    <p:anim calcmode="lin" valueType="num">
                                      <p:cBhvr>
                                        <p:cTn id="29" dur="1000" fill="hold"/>
                                        <p:tgtEl>
                                          <p:spTgt spid="69"/>
                                        </p:tgtEl>
                                        <p:attrNameLst>
                                          <p:attrName>ppt_w</p:attrName>
                                        </p:attrNameLst>
                                      </p:cBhvr>
                                      <p:tavLst>
                                        <p:tav tm="0">
                                          <p:val>
                                            <p:fltVal val="0"/>
                                          </p:val>
                                        </p:tav>
                                        <p:tav tm="100000">
                                          <p:val>
                                            <p:strVal val="#ppt_w"/>
                                          </p:val>
                                        </p:tav>
                                      </p:tavLst>
                                    </p:anim>
                                    <p:anim calcmode="lin" valueType="num">
                                      <p:cBhvr>
                                        <p:cTn id="30" dur="1000" fill="hold"/>
                                        <p:tgtEl>
                                          <p:spTgt spid="69"/>
                                        </p:tgtEl>
                                        <p:attrNameLst>
                                          <p:attrName>ppt_h</p:attrName>
                                        </p:attrNameLst>
                                      </p:cBhvr>
                                      <p:tavLst>
                                        <p:tav tm="0">
                                          <p:val>
                                            <p:fltVal val="0"/>
                                          </p:val>
                                        </p:tav>
                                        <p:tav tm="100000">
                                          <p:val>
                                            <p:strVal val="#ppt_h"/>
                                          </p:val>
                                        </p:tav>
                                      </p:tavLst>
                                    </p:anim>
                                    <p:anim calcmode="lin" valueType="num">
                                      <p:cBhvr>
                                        <p:cTn id="31" dur="1000" fill="hold"/>
                                        <p:tgtEl>
                                          <p:spTgt spid="69"/>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9"/>
                                        </p:tgtEl>
                                        <p:attrNameLst>
                                          <p:attrName>ppt_y</p:attrName>
                                        </p:attrNameLst>
                                      </p:cBhvr>
                                      <p:tavLst>
                                        <p:tav tm="0" fmla="#ppt_y+(sin(-2*pi*(1-$))*-#ppt_x+cos(-2*pi*(1-$))*(1-#ppt_y))*(1-$)">
                                          <p:val>
                                            <p:fltVal val="0"/>
                                          </p:val>
                                        </p:tav>
                                        <p:tav tm="100000">
                                          <p:val>
                                            <p:fltVal val="1"/>
                                          </p:val>
                                        </p:tav>
                                      </p:tavLst>
                                    </p:anim>
                                  </p:childTnLst>
                                </p:cTn>
                              </p:par>
                              <p:par>
                                <p:cTn id="33" presetID="15"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p:cTn id="35" dur="1000" fill="hold"/>
                                        <p:tgtEl>
                                          <p:spTgt spid="38"/>
                                        </p:tgtEl>
                                        <p:attrNameLst>
                                          <p:attrName>ppt_w</p:attrName>
                                        </p:attrNameLst>
                                      </p:cBhvr>
                                      <p:tavLst>
                                        <p:tav tm="0">
                                          <p:val>
                                            <p:fltVal val="0"/>
                                          </p:val>
                                        </p:tav>
                                        <p:tav tm="100000">
                                          <p:val>
                                            <p:strVal val="#ppt_w"/>
                                          </p:val>
                                        </p:tav>
                                      </p:tavLst>
                                    </p:anim>
                                    <p:anim calcmode="lin" valueType="num">
                                      <p:cBhvr>
                                        <p:cTn id="36" dur="1000" fill="hold"/>
                                        <p:tgtEl>
                                          <p:spTgt spid="38"/>
                                        </p:tgtEl>
                                        <p:attrNameLst>
                                          <p:attrName>ppt_h</p:attrName>
                                        </p:attrNameLst>
                                      </p:cBhvr>
                                      <p:tavLst>
                                        <p:tav tm="0">
                                          <p:val>
                                            <p:fltVal val="0"/>
                                          </p:val>
                                        </p:tav>
                                        <p:tav tm="100000">
                                          <p:val>
                                            <p:strVal val="#ppt_h"/>
                                          </p:val>
                                        </p:tav>
                                      </p:tavLst>
                                    </p:anim>
                                    <p:anim calcmode="lin" valueType="num">
                                      <p:cBhvr>
                                        <p:cTn id="37" dur="1000" fill="hold"/>
                                        <p:tgtEl>
                                          <p:spTgt spid="38"/>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38"/>
                                        </p:tgtEl>
                                        <p:attrNameLst>
                                          <p:attrName>ppt_y</p:attrName>
                                        </p:attrNameLst>
                                      </p:cBhvr>
                                      <p:tavLst>
                                        <p:tav tm="0" fmla="#ppt_y+(sin(-2*pi*(1-$))*-#ppt_x+cos(-2*pi*(1-$))*(1-#ppt_y))*(1-$)">
                                          <p:val>
                                            <p:fltVal val="0"/>
                                          </p:val>
                                        </p:tav>
                                        <p:tav tm="100000">
                                          <p:val>
                                            <p:fltVal val="1"/>
                                          </p:val>
                                        </p:tav>
                                      </p:tavLst>
                                    </p:anim>
                                  </p:childTnLst>
                                </p:cTn>
                              </p:par>
                              <p:par>
                                <p:cTn id="39" presetID="15" presetClass="entr" presetSubtype="0" fill="hold" nodeType="withEffect">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cBhvr>
                                        <p:cTn id="41" dur="1000" fill="hold"/>
                                        <p:tgtEl>
                                          <p:spTgt spid="37"/>
                                        </p:tgtEl>
                                        <p:attrNameLst>
                                          <p:attrName>ppt_w</p:attrName>
                                        </p:attrNameLst>
                                      </p:cBhvr>
                                      <p:tavLst>
                                        <p:tav tm="0">
                                          <p:val>
                                            <p:fltVal val="0"/>
                                          </p:val>
                                        </p:tav>
                                        <p:tav tm="100000">
                                          <p:val>
                                            <p:strVal val="#ppt_w"/>
                                          </p:val>
                                        </p:tav>
                                      </p:tavLst>
                                    </p:anim>
                                    <p:anim calcmode="lin" valueType="num">
                                      <p:cBhvr>
                                        <p:cTn id="42" dur="1000" fill="hold"/>
                                        <p:tgtEl>
                                          <p:spTgt spid="37"/>
                                        </p:tgtEl>
                                        <p:attrNameLst>
                                          <p:attrName>ppt_h</p:attrName>
                                        </p:attrNameLst>
                                      </p:cBhvr>
                                      <p:tavLst>
                                        <p:tav tm="0">
                                          <p:val>
                                            <p:fltVal val="0"/>
                                          </p:val>
                                        </p:tav>
                                        <p:tav tm="100000">
                                          <p:val>
                                            <p:strVal val="#ppt_h"/>
                                          </p:val>
                                        </p:tav>
                                      </p:tavLst>
                                    </p:anim>
                                    <p:anim calcmode="lin" valueType="num">
                                      <p:cBhvr>
                                        <p:cTn id="43" dur="1000" fill="hold"/>
                                        <p:tgtEl>
                                          <p:spTgt spid="37"/>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37"/>
                                        </p:tgtEl>
                                        <p:attrNameLst>
                                          <p:attrName>ppt_y</p:attrName>
                                        </p:attrNameLst>
                                      </p:cBhvr>
                                      <p:tavLst>
                                        <p:tav tm="0" fmla="#ppt_y+(sin(-2*pi*(1-$))*-#ppt_x+cos(-2*pi*(1-$))*(1-#ppt_y))*(1-$)">
                                          <p:val>
                                            <p:fltVal val="0"/>
                                          </p:val>
                                        </p:tav>
                                        <p:tav tm="100000">
                                          <p:val>
                                            <p:fltVal val="1"/>
                                          </p:val>
                                        </p:tav>
                                      </p:tavLst>
                                    </p:anim>
                                  </p:childTnLst>
                                </p:cTn>
                              </p:par>
                            </p:childTnLst>
                          </p:cTn>
                        </p:par>
                        <p:par>
                          <p:cTn id="45" fill="hold">
                            <p:stCondLst>
                              <p:cond delay="1000"/>
                            </p:stCondLst>
                            <p:childTnLst>
                              <p:par>
                                <p:cTn id="46" presetID="2" presetClass="entr" presetSubtype="2" fill="hold" grpId="0" nodeType="afterEffect">
                                  <p:stCondLst>
                                    <p:cond delay="0"/>
                                  </p:stCondLst>
                                  <p:childTnLst>
                                    <p:set>
                                      <p:cBhvr>
                                        <p:cTn id="47" dur="1" fill="hold">
                                          <p:stCondLst>
                                            <p:cond delay="0"/>
                                          </p:stCondLst>
                                        </p:cTn>
                                        <p:tgtEl>
                                          <p:spTgt spid="47"/>
                                        </p:tgtEl>
                                        <p:attrNameLst>
                                          <p:attrName>style.visibility</p:attrName>
                                        </p:attrNameLst>
                                      </p:cBhvr>
                                      <p:to>
                                        <p:strVal val="visible"/>
                                      </p:to>
                                    </p:set>
                                    <p:anim calcmode="lin" valueType="num">
                                      <p:cBhvr additive="base">
                                        <p:cTn id="48" dur="500" fill="hold"/>
                                        <p:tgtEl>
                                          <p:spTgt spid="47"/>
                                        </p:tgtEl>
                                        <p:attrNameLst>
                                          <p:attrName>ppt_x</p:attrName>
                                        </p:attrNameLst>
                                      </p:cBhvr>
                                      <p:tavLst>
                                        <p:tav tm="0">
                                          <p:val>
                                            <p:strVal val="1+#ppt_w/2"/>
                                          </p:val>
                                        </p:tav>
                                        <p:tav tm="100000">
                                          <p:val>
                                            <p:strVal val="#ppt_x"/>
                                          </p:val>
                                        </p:tav>
                                      </p:tavLst>
                                    </p:anim>
                                    <p:anim calcmode="lin" valueType="num">
                                      <p:cBhvr additive="base">
                                        <p:cTn id="49" dur="500" fill="hold"/>
                                        <p:tgtEl>
                                          <p:spTgt spid="47"/>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0"/>
                                  </p:stCondLst>
                                  <p:childTnLst>
                                    <p:set>
                                      <p:cBhvr>
                                        <p:cTn id="51" dur="1" fill="hold">
                                          <p:stCondLst>
                                            <p:cond delay="0"/>
                                          </p:stCondLst>
                                        </p:cTn>
                                        <p:tgtEl>
                                          <p:spTgt spid="48"/>
                                        </p:tgtEl>
                                        <p:attrNameLst>
                                          <p:attrName>style.visibility</p:attrName>
                                        </p:attrNameLst>
                                      </p:cBhvr>
                                      <p:to>
                                        <p:strVal val="visible"/>
                                      </p:to>
                                    </p:set>
                                    <p:anim calcmode="lin" valueType="num">
                                      <p:cBhvr additive="base">
                                        <p:cTn id="52" dur="500" fill="hold"/>
                                        <p:tgtEl>
                                          <p:spTgt spid="48"/>
                                        </p:tgtEl>
                                        <p:attrNameLst>
                                          <p:attrName>ppt_x</p:attrName>
                                        </p:attrNameLst>
                                      </p:cBhvr>
                                      <p:tavLst>
                                        <p:tav tm="0">
                                          <p:val>
                                            <p:strVal val="1+#ppt_w/2"/>
                                          </p:val>
                                        </p:tav>
                                        <p:tav tm="100000">
                                          <p:val>
                                            <p:strVal val="#ppt_x"/>
                                          </p:val>
                                        </p:tav>
                                      </p:tavLst>
                                    </p:anim>
                                    <p:anim calcmode="lin" valueType="num">
                                      <p:cBhvr additive="base">
                                        <p:cTn id="53" dur="500" fill="hold"/>
                                        <p:tgtEl>
                                          <p:spTgt spid="48"/>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stCondLst>
                                    <p:cond delay="0"/>
                                  </p:stCondLst>
                                  <p:childTnLst>
                                    <p:set>
                                      <p:cBhvr>
                                        <p:cTn id="55" dur="1" fill="hold">
                                          <p:stCondLst>
                                            <p:cond delay="0"/>
                                          </p:stCondLst>
                                        </p:cTn>
                                        <p:tgtEl>
                                          <p:spTgt spid="77"/>
                                        </p:tgtEl>
                                        <p:attrNameLst>
                                          <p:attrName>style.visibility</p:attrName>
                                        </p:attrNameLst>
                                      </p:cBhvr>
                                      <p:to>
                                        <p:strVal val="visible"/>
                                      </p:to>
                                    </p:set>
                                    <p:anim calcmode="lin" valueType="num">
                                      <p:cBhvr additive="base">
                                        <p:cTn id="56" dur="500" fill="hold"/>
                                        <p:tgtEl>
                                          <p:spTgt spid="77"/>
                                        </p:tgtEl>
                                        <p:attrNameLst>
                                          <p:attrName>ppt_x</p:attrName>
                                        </p:attrNameLst>
                                      </p:cBhvr>
                                      <p:tavLst>
                                        <p:tav tm="0">
                                          <p:val>
                                            <p:strVal val="1+#ppt_w/2"/>
                                          </p:val>
                                        </p:tav>
                                        <p:tav tm="100000">
                                          <p:val>
                                            <p:strVal val="#ppt_x"/>
                                          </p:val>
                                        </p:tav>
                                      </p:tavLst>
                                    </p:anim>
                                    <p:anim calcmode="lin" valueType="num">
                                      <p:cBhvr additive="base">
                                        <p:cTn id="57" dur="500" fill="hold"/>
                                        <p:tgtEl>
                                          <p:spTgt spid="77"/>
                                        </p:tgtEl>
                                        <p:attrNameLst>
                                          <p:attrName>ppt_y</p:attrName>
                                        </p:attrNameLst>
                                      </p:cBhvr>
                                      <p:tavLst>
                                        <p:tav tm="0">
                                          <p:val>
                                            <p:strVal val="#ppt_y"/>
                                          </p:val>
                                        </p:tav>
                                        <p:tav tm="100000">
                                          <p:val>
                                            <p:strVal val="#ppt_y"/>
                                          </p:val>
                                        </p:tav>
                                      </p:tavLst>
                                    </p:anim>
                                  </p:childTnLst>
                                </p:cTn>
                              </p:par>
                              <p:par>
                                <p:cTn id="58" presetID="2" presetClass="entr" presetSubtype="2" fill="hold" grpId="0" nodeType="withEffect">
                                  <p:stCondLst>
                                    <p:cond delay="0"/>
                                  </p:stCondLst>
                                  <p:childTnLst>
                                    <p:set>
                                      <p:cBhvr>
                                        <p:cTn id="59" dur="1" fill="hold">
                                          <p:stCondLst>
                                            <p:cond delay="0"/>
                                          </p:stCondLst>
                                        </p:cTn>
                                        <p:tgtEl>
                                          <p:spTgt spid="50"/>
                                        </p:tgtEl>
                                        <p:attrNameLst>
                                          <p:attrName>style.visibility</p:attrName>
                                        </p:attrNameLst>
                                      </p:cBhvr>
                                      <p:to>
                                        <p:strVal val="visible"/>
                                      </p:to>
                                    </p:set>
                                    <p:anim calcmode="lin" valueType="num">
                                      <p:cBhvr additive="base">
                                        <p:cTn id="60" dur="500" fill="hold"/>
                                        <p:tgtEl>
                                          <p:spTgt spid="50"/>
                                        </p:tgtEl>
                                        <p:attrNameLst>
                                          <p:attrName>ppt_x</p:attrName>
                                        </p:attrNameLst>
                                      </p:cBhvr>
                                      <p:tavLst>
                                        <p:tav tm="0">
                                          <p:val>
                                            <p:strVal val="1+#ppt_w/2"/>
                                          </p:val>
                                        </p:tav>
                                        <p:tav tm="100000">
                                          <p:val>
                                            <p:strVal val="#ppt_x"/>
                                          </p:val>
                                        </p:tav>
                                      </p:tavLst>
                                    </p:anim>
                                    <p:anim calcmode="lin" valueType="num">
                                      <p:cBhvr additive="base">
                                        <p:cTn id="61" dur="500" fill="hold"/>
                                        <p:tgtEl>
                                          <p:spTgt spid="50"/>
                                        </p:tgtEl>
                                        <p:attrNameLst>
                                          <p:attrName>ppt_y</p:attrName>
                                        </p:attrNameLst>
                                      </p:cBhvr>
                                      <p:tavLst>
                                        <p:tav tm="0">
                                          <p:val>
                                            <p:strVal val="#ppt_y"/>
                                          </p:val>
                                        </p:tav>
                                        <p:tav tm="100000">
                                          <p:val>
                                            <p:strVal val="#ppt_y"/>
                                          </p:val>
                                        </p:tav>
                                      </p:tavLst>
                                    </p:anim>
                                  </p:childTnLst>
                                </p:cTn>
                              </p:par>
                            </p:childTnLst>
                          </p:cTn>
                        </p:par>
                        <p:par>
                          <p:cTn id="62" fill="hold">
                            <p:stCondLst>
                              <p:cond delay="1500"/>
                            </p:stCondLst>
                            <p:childTnLst>
                              <p:par>
                                <p:cTn id="63" presetID="41" presetClass="entr" presetSubtype="0" fill="hold" grpId="0" nodeType="afterEffect">
                                  <p:stCondLst>
                                    <p:cond delay="0"/>
                                  </p:stCondLst>
                                  <p:iterate type="lt">
                                    <p:tmPct val="10000"/>
                                  </p:iterate>
                                  <p:childTnLst>
                                    <p:set>
                                      <p:cBhvr>
                                        <p:cTn id="64" dur="1" fill="hold">
                                          <p:stCondLst>
                                            <p:cond delay="0"/>
                                          </p:stCondLst>
                                        </p:cTn>
                                        <p:tgtEl>
                                          <p:spTgt spid="25"/>
                                        </p:tgtEl>
                                        <p:attrNameLst>
                                          <p:attrName>style.visibility</p:attrName>
                                        </p:attrNameLst>
                                      </p:cBhvr>
                                      <p:to>
                                        <p:strVal val="visible"/>
                                      </p:to>
                                    </p:set>
                                    <p:anim calcmode="lin" valueType="num">
                                      <p:cBhvr>
                                        <p:cTn id="65" dur="5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66" dur="500" fill="hold"/>
                                        <p:tgtEl>
                                          <p:spTgt spid="25"/>
                                        </p:tgtEl>
                                        <p:attrNameLst>
                                          <p:attrName>ppt_y</p:attrName>
                                        </p:attrNameLst>
                                      </p:cBhvr>
                                      <p:tavLst>
                                        <p:tav tm="0">
                                          <p:val>
                                            <p:strVal val="#ppt_y"/>
                                          </p:val>
                                        </p:tav>
                                        <p:tav tm="100000">
                                          <p:val>
                                            <p:strVal val="#ppt_y"/>
                                          </p:val>
                                        </p:tav>
                                      </p:tavLst>
                                    </p:anim>
                                    <p:anim calcmode="lin" valueType="num">
                                      <p:cBhvr>
                                        <p:cTn id="67" dur="5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68" dur="5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69" dur="500" tmFilter="0,0; .5, 1; 1, 1"/>
                                        <p:tgtEl>
                                          <p:spTgt spid="25"/>
                                        </p:tgtEl>
                                      </p:cBhvr>
                                    </p:animEffect>
                                  </p:childTnLst>
                                </p:cTn>
                              </p:par>
                              <p:par>
                                <p:cTn id="70" presetID="41" presetClass="entr" presetSubtype="0" fill="hold" grpId="0" nodeType="withEffect">
                                  <p:stCondLst>
                                    <p:cond delay="0"/>
                                  </p:stCondLst>
                                  <p:iterate type="lt">
                                    <p:tmPct val="10000"/>
                                  </p:iterate>
                                  <p:childTnLst>
                                    <p:set>
                                      <p:cBhvr>
                                        <p:cTn id="71" dur="1" fill="hold">
                                          <p:stCondLst>
                                            <p:cond delay="0"/>
                                          </p:stCondLst>
                                        </p:cTn>
                                        <p:tgtEl>
                                          <p:spTgt spid="26"/>
                                        </p:tgtEl>
                                        <p:attrNameLst>
                                          <p:attrName>style.visibility</p:attrName>
                                        </p:attrNameLst>
                                      </p:cBhvr>
                                      <p:to>
                                        <p:strVal val="visible"/>
                                      </p:to>
                                    </p:set>
                                    <p:anim calcmode="lin" valueType="num">
                                      <p:cBhvr>
                                        <p:cTn id="72"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73" dur="500" fill="hold"/>
                                        <p:tgtEl>
                                          <p:spTgt spid="26"/>
                                        </p:tgtEl>
                                        <p:attrNameLst>
                                          <p:attrName>ppt_y</p:attrName>
                                        </p:attrNameLst>
                                      </p:cBhvr>
                                      <p:tavLst>
                                        <p:tav tm="0">
                                          <p:val>
                                            <p:strVal val="#ppt_y"/>
                                          </p:val>
                                        </p:tav>
                                        <p:tav tm="100000">
                                          <p:val>
                                            <p:strVal val="#ppt_y"/>
                                          </p:val>
                                        </p:tav>
                                      </p:tavLst>
                                    </p:anim>
                                    <p:anim calcmode="lin" valueType="num">
                                      <p:cBhvr>
                                        <p:cTn id="74"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75"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76" dur="500" tmFilter="0,0; .5, 1; 1, 1"/>
                                        <p:tgtEl>
                                          <p:spTgt spid="26"/>
                                        </p:tgtEl>
                                      </p:cBhvr>
                                    </p:animEffect>
                                  </p:childTnLst>
                                </p:cTn>
                              </p:par>
                              <p:par>
                                <p:cTn id="77" presetID="41" presetClass="entr" presetSubtype="0" fill="hold" grpId="0" nodeType="withEffect">
                                  <p:stCondLst>
                                    <p:cond delay="0"/>
                                  </p:stCondLst>
                                  <p:iterate type="lt">
                                    <p:tmPct val="10000"/>
                                  </p:iterate>
                                  <p:childTnLst>
                                    <p:set>
                                      <p:cBhvr>
                                        <p:cTn id="78" dur="1" fill="hold">
                                          <p:stCondLst>
                                            <p:cond delay="0"/>
                                          </p:stCondLst>
                                        </p:cTn>
                                        <p:tgtEl>
                                          <p:spTgt spid="27"/>
                                        </p:tgtEl>
                                        <p:attrNameLst>
                                          <p:attrName>style.visibility</p:attrName>
                                        </p:attrNameLst>
                                      </p:cBhvr>
                                      <p:to>
                                        <p:strVal val="visible"/>
                                      </p:to>
                                    </p:set>
                                    <p:anim calcmode="lin" valueType="num">
                                      <p:cBhvr>
                                        <p:cTn id="79"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80" dur="500" fill="hold"/>
                                        <p:tgtEl>
                                          <p:spTgt spid="27"/>
                                        </p:tgtEl>
                                        <p:attrNameLst>
                                          <p:attrName>ppt_y</p:attrName>
                                        </p:attrNameLst>
                                      </p:cBhvr>
                                      <p:tavLst>
                                        <p:tav tm="0">
                                          <p:val>
                                            <p:strVal val="#ppt_y"/>
                                          </p:val>
                                        </p:tav>
                                        <p:tav tm="100000">
                                          <p:val>
                                            <p:strVal val="#ppt_y"/>
                                          </p:val>
                                        </p:tav>
                                      </p:tavLst>
                                    </p:anim>
                                    <p:anim calcmode="lin" valueType="num">
                                      <p:cBhvr>
                                        <p:cTn id="81"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82"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83" dur="500" tmFilter="0,0; .5, 1; 1, 1"/>
                                        <p:tgtEl>
                                          <p:spTgt spid="27"/>
                                        </p:tgtEl>
                                      </p:cBhvr>
                                    </p:animEffect>
                                  </p:childTnLst>
                                </p:cTn>
                              </p:par>
                            </p:childTnLst>
                          </p:cTn>
                        </p:par>
                        <p:par>
                          <p:cTn id="84" fill="hold">
                            <p:stCondLst>
                              <p:cond delay="3150"/>
                            </p:stCondLst>
                            <p:childTnLst>
                              <p:par>
                                <p:cTn id="85" presetID="10" presetClass="entr" presetSubtype="0" fill="hold" grpId="0" nodeType="afterEffect">
                                  <p:stCondLst>
                                    <p:cond delay="0"/>
                                  </p:stCondLst>
                                  <p:childTnLst>
                                    <p:set>
                                      <p:cBhvr>
                                        <p:cTn id="86" dur="1" fill="hold">
                                          <p:stCondLst>
                                            <p:cond delay="0"/>
                                          </p:stCondLst>
                                        </p:cTn>
                                        <p:tgtEl>
                                          <p:spTgt spid="52"/>
                                        </p:tgtEl>
                                        <p:attrNameLst>
                                          <p:attrName>style.visibility</p:attrName>
                                        </p:attrNameLst>
                                      </p:cBhvr>
                                      <p:to>
                                        <p:strVal val="visible"/>
                                      </p:to>
                                    </p:set>
                                    <p:animEffect transition="in" filter="fade">
                                      <p:cBhvr>
                                        <p:cTn id="87" dur="500"/>
                                        <p:tgtEl>
                                          <p:spTgt spid="52"/>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54"/>
                                        </p:tgtEl>
                                        <p:attrNameLst>
                                          <p:attrName>style.visibility</p:attrName>
                                        </p:attrNameLst>
                                      </p:cBhvr>
                                      <p:to>
                                        <p:strVal val="visible"/>
                                      </p:to>
                                    </p:set>
                                    <p:animEffect transition="in" filter="fade">
                                      <p:cBhvr>
                                        <p:cTn id="90" dur="500"/>
                                        <p:tgtEl>
                                          <p:spTgt spid="54"/>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60"/>
                                        </p:tgtEl>
                                        <p:attrNameLst>
                                          <p:attrName>style.visibility</p:attrName>
                                        </p:attrNameLst>
                                      </p:cBhvr>
                                      <p:to>
                                        <p:strVal val="visible"/>
                                      </p:to>
                                    </p:set>
                                    <p:animEffect transition="in" filter="fade">
                                      <p:cBhvr>
                                        <p:cTn id="93" dur="500"/>
                                        <p:tgtEl>
                                          <p:spTgt spid="60"/>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62"/>
                                        </p:tgtEl>
                                        <p:attrNameLst>
                                          <p:attrName>style.visibility</p:attrName>
                                        </p:attrNameLst>
                                      </p:cBhvr>
                                      <p:to>
                                        <p:strVal val="visible"/>
                                      </p:to>
                                    </p:set>
                                    <p:animEffect transition="in" filter="fade">
                                      <p:cBhvr>
                                        <p:cTn id="96" dur="500"/>
                                        <p:tgtEl>
                                          <p:spTgt spid="62"/>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78"/>
                                        </p:tgtEl>
                                        <p:attrNameLst>
                                          <p:attrName>style.visibility</p:attrName>
                                        </p:attrNameLst>
                                      </p:cBhvr>
                                      <p:to>
                                        <p:strVal val="visible"/>
                                      </p:to>
                                    </p:set>
                                    <p:animEffect transition="in" filter="fade">
                                      <p:cBhvr>
                                        <p:cTn id="99" dur="500"/>
                                        <p:tgtEl>
                                          <p:spTgt spid="78"/>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80"/>
                                        </p:tgtEl>
                                        <p:attrNameLst>
                                          <p:attrName>style.visibility</p:attrName>
                                        </p:attrNameLst>
                                      </p:cBhvr>
                                      <p:to>
                                        <p:strVal val="visible"/>
                                      </p:to>
                                    </p:set>
                                    <p:animEffect transition="in" filter="fade">
                                      <p:cBhvr>
                                        <p:cTn id="102" dur="500"/>
                                        <p:tgtEl>
                                          <p:spTgt spid="80"/>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81"/>
                                        </p:tgtEl>
                                        <p:attrNameLst>
                                          <p:attrName>style.visibility</p:attrName>
                                        </p:attrNameLst>
                                      </p:cBhvr>
                                      <p:to>
                                        <p:strVal val="visible"/>
                                      </p:to>
                                    </p:set>
                                    <p:animEffect transition="in" filter="fade">
                                      <p:cBhvr>
                                        <p:cTn id="105" dur="500"/>
                                        <p:tgtEl>
                                          <p:spTgt spid="81"/>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83"/>
                                        </p:tgtEl>
                                        <p:attrNameLst>
                                          <p:attrName>style.visibility</p:attrName>
                                        </p:attrNameLst>
                                      </p:cBhvr>
                                      <p:to>
                                        <p:strVal val="visible"/>
                                      </p:to>
                                    </p:set>
                                    <p:animEffect transition="in" filter="fade">
                                      <p:cBhvr>
                                        <p:cTn id="108" dur="500"/>
                                        <p:tgtEl>
                                          <p:spTgt spid="83"/>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84"/>
                                        </p:tgtEl>
                                        <p:attrNameLst>
                                          <p:attrName>style.visibility</p:attrName>
                                        </p:attrNameLst>
                                      </p:cBhvr>
                                      <p:to>
                                        <p:strVal val="visible"/>
                                      </p:to>
                                    </p:set>
                                    <p:animEffect transition="in" filter="fade">
                                      <p:cBhvr>
                                        <p:cTn id="111" dur="500"/>
                                        <p:tgtEl>
                                          <p:spTgt spid="84"/>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86"/>
                                        </p:tgtEl>
                                        <p:attrNameLst>
                                          <p:attrName>style.visibility</p:attrName>
                                        </p:attrNameLst>
                                      </p:cBhvr>
                                      <p:to>
                                        <p:strVal val="visible"/>
                                      </p:to>
                                    </p:set>
                                    <p:animEffect transition="in" filter="fade">
                                      <p:cBhvr>
                                        <p:cTn id="114" dur="500"/>
                                        <p:tgtEl>
                                          <p:spTgt spid="86"/>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87"/>
                                        </p:tgtEl>
                                        <p:attrNameLst>
                                          <p:attrName>style.visibility</p:attrName>
                                        </p:attrNameLst>
                                      </p:cBhvr>
                                      <p:to>
                                        <p:strVal val="visible"/>
                                      </p:to>
                                    </p:set>
                                    <p:animEffect transition="in" filter="fade">
                                      <p:cBhvr>
                                        <p:cTn id="117" dur="500"/>
                                        <p:tgtEl>
                                          <p:spTgt spid="87"/>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89"/>
                                        </p:tgtEl>
                                        <p:attrNameLst>
                                          <p:attrName>style.visibility</p:attrName>
                                        </p:attrNameLst>
                                      </p:cBhvr>
                                      <p:to>
                                        <p:strVal val="visible"/>
                                      </p:to>
                                    </p:set>
                                    <p:animEffect transition="in" filter="fade">
                                      <p:cBhvr>
                                        <p:cTn id="120"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5" grpId="0" animBg="1"/>
      <p:bldP spid="2" grpId="0"/>
      <p:bldP spid="47" grpId="0" animBg="1"/>
      <p:bldP spid="48" grpId="0"/>
      <p:bldP spid="50" grpId="0"/>
      <p:bldP spid="52" grpId="0"/>
      <p:bldP spid="54" grpId="0"/>
      <p:bldP spid="60" grpId="0"/>
      <p:bldP spid="62" grpId="0"/>
      <p:bldP spid="77" grpId="0"/>
      <p:bldP spid="78" grpId="0"/>
      <p:bldP spid="80" grpId="0"/>
      <p:bldP spid="81" grpId="0"/>
      <p:bldP spid="83" grpId="0"/>
      <p:bldP spid="84" grpId="0"/>
      <p:bldP spid="86" grpId="0"/>
      <p:bldP spid="87" grpId="0"/>
      <p:bldP spid="89" grpId="0"/>
      <p:bldP spid="25" grpId="0"/>
      <p:bldP spid="26" grpId="0"/>
      <p:bldP spid="2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38 Rectángulo"/>
          <p:cNvSpPr/>
          <p:nvPr/>
        </p:nvSpPr>
        <p:spPr>
          <a:xfrm>
            <a:off x="5515048" y="1201317"/>
            <a:ext cx="1501752"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40" name="39 Rectángulo"/>
          <p:cNvSpPr/>
          <p:nvPr/>
        </p:nvSpPr>
        <p:spPr>
          <a:xfrm>
            <a:off x="3639368" y="1201317"/>
            <a:ext cx="1501752"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41" name="40 Rectángulo"/>
          <p:cNvSpPr/>
          <p:nvPr/>
        </p:nvSpPr>
        <p:spPr>
          <a:xfrm>
            <a:off x="1763688" y="1201317"/>
            <a:ext cx="1501752"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42" name="41 Rectángulo"/>
          <p:cNvSpPr/>
          <p:nvPr/>
        </p:nvSpPr>
        <p:spPr>
          <a:xfrm>
            <a:off x="1547664" y="2624003"/>
            <a:ext cx="7596336" cy="461663"/>
          </a:xfrm>
          <a:prstGeom prst="rect">
            <a:avLst/>
          </a:prstGeom>
          <a:solidFill>
            <a:srgbClr val="318BFF">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38" name="37 Rectángulo"/>
          <p:cNvSpPr/>
          <p:nvPr/>
        </p:nvSpPr>
        <p:spPr>
          <a:xfrm>
            <a:off x="7390728" y="1193696"/>
            <a:ext cx="1501752"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2" name="1 Título"/>
          <p:cNvSpPr>
            <a:spLocks noGrp="1"/>
          </p:cNvSpPr>
          <p:nvPr>
            <p:ph type="title"/>
          </p:nvPr>
        </p:nvSpPr>
        <p:spPr/>
        <p:txBody>
          <a:bodyPr/>
          <a:lstStyle/>
          <a:p>
            <a:r>
              <a:rPr lang="es-SV" dirty="0" smtClean="0"/>
              <a:t>Servicios electrónicos</a:t>
            </a:r>
            <a:br>
              <a:rPr lang="es-SV" dirty="0" smtClean="0"/>
            </a:br>
            <a:r>
              <a:rPr lang="es-SV" sz="2000" dirty="0">
                <a:solidFill>
                  <a:schemeClr val="tx2"/>
                </a:solidFill>
              </a:rPr>
              <a:t>Del 1 de junio de 2014 al 31 de mayo de 2017</a:t>
            </a:r>
            <a:endParaRPr lang="es-SV" dirty="0"/>
          </a:p>
        </p:txBody>
      </p:sp>
      <p:pic>
        <p:nvPicPr>
          <p:cNvPr id="30" name="29 Imagen"/>
          <p:cNvPicPr>
            <a:picLocks noChangeAspect="1"/>
          </p:cNvPicPr>
          <p:nvPr/>
        </p:nvPicPr>
        <p:blipFill rotWithShape="1">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l="11856" t="19278" r="11255" b="32719"/>
          <a:stretch/>
        </p:blipFill>
        <p:spPr>
          <a:xfrm>
            <a:off x="5622025" y="1525452"/>
            <a:ext cx="1326239" cy="827992"/>
          </a:xfrm>
          <a:prstGeom prst="rect">
            <a:avLst/>
          </a:prstGeom>
        </p:spPr>
      </p:pic>
      <p:pic>
        <p:nvPicPr>
          <p:cNvPr id="31" name="30 Imagen"/>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5858" t="1986" r="6365" b="17573"/>
          <a:stretch/>
        </p:blipFill>
        <p:spPr>
          <a:xfrm>
            <a:off x="3851920" y="1417460"/>
            <a:ext cx="1073694" cy="900000"/>
          </a:xfrm>
          <a:prstGeom prst="rect">
            <a:avLst/>
          </a:prstGeom>
        </p:spPr>
      </p:pic>
      <p:pic>
        <p:nvPicPr>
          <p:cNvPr id="27" name="26 Imagen"/>
          <p:cNvPicPr>
            <a:picLocks noChangeAspect="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l="21200" r="20347" b="13378"/>
          <a:stretch/>
        </p:blipFill>
        <p:spPr>
          <a:xfrm>
            <a:off x="2187026" y="1417340"/>
            <a:ext cx="728790" cy="1080000"/>
          </a:xfrm>
          <a:prstGeom prst="rect">
            <a:avLst/>
          </a:prstGeom>
        </p:spPr>
      </p:pic>
      <p:sp>
        <p:nvSpPr>
          <p:cNvPr id="28" name="27 CuadroTexto"/>
          <p:cNvSpPr txBox="1"/>
          <p:nvPr/>
        </p:nvSpPr>
        <p:spPr>
          <a:xfrm>
            <a:off x="1495063" y="2560757"/>
            <a:ext cx="2080313" cy="584775"/>
          </a:xfrm>
          <a:prstGeom prst="rect">
            <a:avLst/>
          </a:prstGeom>
          <a:noFill/>
        </p:spPr>
        <p:txBody>
          <a:bodyPr wrap="square" rtlCol="0">
            <a:spAutoFit/>
          </a:bodyPr>
          <a:lstStyle/>
          <a:p>
            <a:pPr algn="ctr"/>
            <a:r>
              <a:rPr lang="es-SV" sz="1600" dirty="0" smtClean="0">
                <a:solidFill>
                  <a:srgbClr val="000000"/>
                </a:solidFill>
                <a:latin typeface="Impact" panose="020B0806030902050204" pitchFamily="34" charset="0"/>
              </a:rPr>
              <a:t>Cajeros </a:t>
            </a:r>
          </a:p>
          <a:p>
            <a:pPr algn="ctr"/>
            <a:r>
              <a:rPr lang="es-SV" sz="1600" dirty="0" smtClean="0">
                <a:solidFill>
                  <a:srgbClr val="000000"/>
                </a:solidFill>
                <a:latin typeface="Impact" panose="020B0806030902050204" pitchFamily="34" charset="0"/>
              </a:rPr>
              <a:t>automáticos</a:t>
            </a:r>
            <a:endParaRPr lang="es-SV" sz="1600" dirty="0">
              <a:solidFill>
                <a:srgbClr val="000000"/>
              </a:solidFill>
              <a:latin typeface="Impact" panose="020B0806030902050204" pitchFamily="34" charset="0"/>
            </a:endParaRPr>
          </a:p>
        </p:txBody>
      </p:sp>
      <p:sp>
        <p:nvSpPr>
          <p:cNvPr id="32" name="31 CuadroTexto"/>
          <p:cNvSpPr txBox="1"/>
          <p:nvPr/>
        </p:nvSpPr>
        <p:spPr>
          <a:xfrm>
            <a:off x="1686640" y="3217540"/>
            <a:ext cx="1656184" cy="523220"/>
          </a:xfrm>
          <a:prstGeom prst="rect">
            <a:avLst/>
          </a:prstGeom>
          <a:noFill/>
        </p:spPr>
        <p:txBody>
          <a:bodyPr wrap="square" rtlCol="0">
            <a:spAutoFit/>
          </a:bodyPr>
          <a:lstStyle/>
          <a:p>
            <a:pPr algn="ctr"/>
            <a:r>
              <a:rPr lang="es-SV" sz="1400" dirty="0" smtClean="0">
                <a:solidFill>
                  <a:schemeClr val="accent2">
                    <a:lumMod val="75000"/>
                  </a:schemeClr>
                </a:solidFill>
                <a:latin typeface="Impact" panose="020B0806030902050204" pitchFamily="34" charset="0"/>
              </a:rPr>
              <a:t>Lanzamiento </a:t>
            </a:r>
          </a:p>
          <a:p>
            <a:pPr algn="ctr"/>
            <a:r>
              <a:rPr lang="es-SV" sz="1400" dirty="0" smtClean="0">
                <a:solidFill>
                  <a:schemeClr val="accent2">
                    <a:lumMod val="75000"/>
                  </a:schemeClr>
                </a:solidFill>
                <a:latin typeface="Impact" panose="020B0806030902050204" pitchFamily="34" charset="0"/>
              </a:rPr>
              <a:t>junio 2016</a:t>
            </a:r>
            <a:endParaRPr lang="es-SV" sz="1400" dirty="0">
              <a:solidFill>
                <a:schemeClr val="accent2">
                  <a:lumMod val="75000"/>
                </a:schemeClr>
              </a:solidFill>
              <a:latin typeface="Impact" panose="020B0806030902050204" pitchFamily="34" charset="0"/>
            </a:endParaRPr>
          </a:p>
        </p:txBody>
      </p:sp>
      <p:sp>
        <p:nvSpPr>
          <p:cNvPr id="33" name="32 CuadroTexto"/>
          <p:cNvSpPr txBox="1"/>
          <p:nvPr/>
        </p:nvSpPr>
        <p:spPr>
          <a:xfrm>
            <a:off x="1686640" y="3793604"/>
            <a:ext cx="1656184" cy="461665"/>
          </a:xfrm>
          <a:prstGeom prst="rect">
            <a:avLst/>
          </a:prstGeom>
          <a:noFill/>
        </p:spPr>
        <p:txBody>
          <a:bodyPr wrap="square" rtlCol="0">
            <a:spAutoFit/>
          </a:bodyPr>
          <a:lstStyle/>
          <a:p>
            <a:pPr algn="ctr"/>
            <a:r>
              <a:rPr lang="es-SV" sz="2400" dirty="0" smtClean="0">
                <a:latin typeface="Impact" panose="020B0806030902050204" pitchFamily="34" charset="0"/>
              </a:rPr>
              <a:t>12</a:t>
            </a:r>
            <a:endParaRPr lang="es-SV" sz="2400" dirty="0">
              <a:latin typeface="Impact" panose="020B0806030902050204" pitchFamily="34" charset="0"/>
            </a:endParaRPr>
          </a:p>
        </p:txBody>
      </p:sp>
      <p:sp>
        <p:nvSpPr>
          <p:cNvPr id="34" name="33 CuadroTexto"/>
          <p:cNvSpPr txBox="1"/>
          <p:nvPr/>
        </p:nvSpPr>
        <p:spPr>
          <a:xfrm>
            <a:off x="1686640" y="4564962"/>
            <a:ext cx="1656184" cy="461665"/>
          </a:xfrm>
          <a:prstGeom prst="rect">
            <a:avLst/>
          </a:prstGeom>
          <a:noFill/>
        </p:spPr>
        <p:txBody>
          <a:bodyPr wrap="square" rtlCol="0">
            <a:spAutoFit/>
          </a:bodyPr>
          <a:lstStyle/>
          <a:p>
            <a:pPr algn="ctr"/>
            <a:r>
              <a:rPr lang="es-SV" sz="2400" dirty="0" smtClean="0">
                <a:latin typeface="Impact" panose="020B0806030902050204" pitchFamily="34" charset="0"/>
              </a:rPr>
              <a:t>8</a:t>
            </a:r>
            <a:endParaRPr lang="es-SV" sz="2400" dirty="0">
              <a:latin typeface="Impact" panose="020B0806030902050204" pitchFamily="34" charset="0"/>
            </a:endParaRPr>
          </a:p>
        </p:txBody>
      </p:sp>
      <p:sp>
        <p:nvSpPr>
          <p:cNvPr id="36" name="35 CuadroTexto"/>
          <p:cNvSpPr txBox="1"/>
          <p:nvPr/>
        </p:nvSpPr>
        <p:spPr>
          <a:xfrm>
            <a:off x="1506554" y="4251913"/>
            <a:ext cx="2057334" cy="276999"/>
          </a:xfrm>
          <a:prstGeom prst="rect">
            <a:avLst/>
          </a:prstGeom>
          <a:noFill/>
        </p:spPr>
        <p:txBody>
          <a:bodyPr wrap="square" rtlCol="0">
            <a:spAutoFit/>
          </a:bodyPr>
          <a:lstStyle/>
          <a:p>
            <a:pPr algn="ctr"/>
            <a:r>
              <a:rPr lang="es-SV" sz="1200" dirty="0" smtClean="0">
                <a:solidFill>
                  <a:schemeClr val="tx2"/>
                </a:solidFill>
                <a:latin typeface="Impact" panose="020B0806030902050204" pitchFamily="34" charset="0"/>
              </a:rPr>
              <a:t>Cajeros en operación</a:t>
            </a:r>
            <a:endParaRPr lang="es-SV" sz="1200" dirty="0">
              <a:solidFill>
                <a:schemeClr val="tx2"/>
              </a:solidFill>
              <a:latin typeface="Impact" panose="020B0806030902050204" pitchFamily="34" charset="0"/>
            </a:endParaRPr>
          </a:p>
        </p:txBody>
      </p:sp>
      <p:sp>
        <p:nvSpPr>
          <p:cNvPr id="37" name="36 CuadroTexto"/>
          <p:cNvSpPr txBox="1"/>
          <p:nvPr/>
        </p:nvSpPr>
        <p:spPr>
          <a:xfrm>
            <a:off x="1763687" y="4957656"/>
            <a:ext cx="1501753" cy="477054"/>
          </a:xfrm>
          <a:prstGeom prst="rect">
            <a:avLst/>
          </a:prstGeom>
          <a:noFill/>
        </p:spPr>
        <p:txBody>
          <a:bodyPr wrap="square" rtlCol="0">
            <a:spAutoFit/>
          </a:bodyPr>
          <a:lstStyle/>
          <a:p>
            <a:pPr algn="ctr"/>
            <a:r>
              <a:rPr lang="es-SV" sz="1200" dirty="0" smtClean="0">
                <a:solidFill>
                  <a:schemeClr val="tx2"/>
                </a:solidFill>
                <a:latin typeface="Impact" panose="020B0806030902050204" pitchFamily="34" charset="0"/>
              </a:rPr>
              <a:t>En proceso de </a:t>
            </a:r>
            <a:r>
              <a:rPr lang="es-SV" sz="1200" dirty="0" smtClean="0">
                <a:solidFill>
                  <a:schemeClr val="tx2"/>
                </a:solidFill>
                <a:latin typeface="Impact" panose="020B0806030902050204" pitchFamily="34" charset="0"/>
              </a:rPr>
              <a:t>instalación</a:t>
            </a:r>
            <a:endParaRPr lang="es-SV" sz="1200" dirty="0">
              <a:solidFill>
                <a:schemeClr val="tx2"/>
              </a:solidFill>
              <a:latin typeface="Impact" panose="020B0806030902050204" pitchFamily="34" charset="0"/>
            </a:endParaRPr>
          </a:p>
        </p:txBody>
      </p:sp>
      <p:sp>
        <p:nvSpPr>
          <p:cNvPr id="44" name="43 CuadroTexto"/>
          <p:cNvSpPr txBox="1"/>
          <p:nvPr/>
        </p:nvSpPr>
        <p:spPr>
          <a:xfrm>
            <a:off x="3467071" y="2653089"/>
            <a:ext cx="1846345" cy="400110"/>
          </a:xfrm>
          <a:prstGeom prst="rect">
            <a:avLst/>
          </a:prstGeom>
          <a:noFill/>
        </p:spPr>
        <p:txBody>
          <a:bodyPr wrap="square" rtlCol="0">
            <a:spAutoFit/>
          </a:bodyPr>
          <a:lstStyle/>
          <a:p>
            <a:pPr algn="ctr"/>
            <a:r>
              <a:rPr lang="es-SV" sz="2000" dirty="0" smtClean="0">
                <a:solidFill>
                  <a:srgbClr val="000000"/>
                </a:solidFill>
                <a:latin typeface="Impact" panose="020B0806030902050204" pitchFamily="34" charset="0"/>
              </a:rPr>
              <a:t>Remesas</a:t>
            </a:r>
            <a:endParaRPr lang="es-SV" sz="2000" dirty="0">
              <a:solidFill>
                <a:srgbClr val="000000"/>
              </a:solidFill>
              <a:latin typeface="Impact" panose="020B0806030902050204" pitchFamily="34" charset="0"/>
            </a:endParaRPr>
          </a:p>
        </p:txBody>
      </p:sp>
      <p:sp>
        <p:nvSpPr>
          <p:cNvPr id="45" name="44 CuadroTexto"/>
          <p:cNvSpPr txBox="1"/>
          <p:nvPr/>
        </p:nvSpPr>
        <p:spPr>
          <a:xfrm>
            <a:off x="7183672" y="2668478"/>
            <a:ext cx="1915856" cy="369332"/>
          </a:xfrm>
          <a:prstGeom prst="rect">
            <a:avLst/>
          </a:prstGeom>
          <a:noFill/>
        </p:spPr>
        <p:txBody>
          <a:bodyPr wrap="square" rtlCol="0">
            <a:spAutoFit/>
          </a:bodyPr>
          <a:lstStyle/>
          <a:p>
            <a:pPr algn="ctr"/>
            <a:r>
              <a:rPr lang="es-SV" dirty="0" smtClean="0">
                <a:solidFill>
                  <a:srgbClr val="000000"/>
                </a:solidFill>
                <a:latin typeface="Impact" panose="020B0806030902050204" pitchFamily="34" charset="0"/>
              </a:rPr>
              <a:t>Tomaturnos</a:t>
            </a:r>
            <a:endParaRPr lang="es-SV" dirty="0">
              <a:solidFill>
                <a:srgbClr val="000000"/>
              </a:solidFill>
              <a:latin typeface="Impact" panose="020B0806030902050204" pitchFamily="34" charset="0"/>
            </a:endParaRPr>
          </a:p>
        </p:txBody>
      </p:sp>
      <p:sp>
        <p:nvSpPr>
          <p:cNvPr id="46" name="45 CuadroTexto"/>
          <p:cNvSpPr txBox="1"/>
          <p:nvPr/>
        </p:nvSpPr>
        <p:spPr>
          <a:xfrm>
            <a:off x="5436096" y="2560757"/>
            <a:ext cx="1656184" cy="584775"/>
          </a:xfrm>
          <a:prstGeom prst="rect">
            <a:avLst/>
          </a:prstGeom>
          <a:noFill/>
        </p:spPr>
        <p:txBody>
          <a:bodyPr wrap="square" rtlCol="0">
            <a:spAutoFit/>
          </a:bodyPr>
          <a:lstStyle/>
          <a:p>
            <a:pPr algn="ctr"/>
            <a:r>
              <a:rPr lang="es-SV" sz="1600" dirty="0" smtClean="0">
                <a:solidFill>
                  <a:srgbClr val="000000"/>
                </a:solidFill>
                <a:latin typeface="Impact" panose="020B0806030902050204" pitchFamily="34" charset="0"/>
              </a:rPr>
              <a:t>Dinero electrónico</a:t>
            </a:r>
          </a:p>
        </p:txBody>
      </p:sp>
      <p:sp>
        <p:nvSpPr>
          <p:cNvPr id="56" name="55 CuadroTexto"/>
          <p:cNvSpPr txBox="1"/>
          <p:nvPr/>
        </p:nvSpPr>
        <p:spPr>
          <a:xfrm>
            <a:off x="3563888" y="4564962"/>
            <a:ext cx="1656184" cy="461665"/>
          </a:xfrm>
          <a:prstGeom prst="rect">
            <a:avLst/>
          </a:prstGeom>
          <a:noFill/>
        </p:spPr>
        <p:txBody>
          <a:bodyPr wrap="square" rtlCol="0">
            <a:spAutoFit/>
          </a:bodyPr>
          <a:lstStyle/>
          <a:p>
            <a:pPr algn="ctr"/>
            <a:r>
              <a:rPr lang="es-SV" sz="2400" dirty="0" smtClean="0">
                <a:latin typeface="Impact" panose="020B0806030902050204" pitchFamily="34" charset="0"/>
              </a:rPr>
              <a:t>$94.3</a:t>
            </a:r>
            <a:endParaRPr lang="es-SV" sz="2400" dirty="0">
              <a:latin typeface="Impact" panose="020B0806030902050204" pitchFamily="34" charset="0"/>
            </a:endParaRPr>
          </a:p>
        </p:txBody>
      </p:sp>
      <p:sp>
        <p:nvSpPr>
          <p:cNvPr id="57" name="56 CuadroTexto"/>
          <p:cNvSpPr txBox="1"/>
          <p:nvPr/>
        </p:nvSpPr>
        <p:spPr>
          <a:xfrm>
            <a:off x="3563888" y="4957655"/>
            <a:ext cx="1656184" cy="307777"/>
          </a:xfrm>
          <a:prstGeom prst="rect">
            <a:avLst/>
          </a:prstGeom>
          <a:noFill/>
        </p:spPr>
        <p:txBody>
          <a:bodyPr wrap="square" rtlCol="0">
            <a:spAutoFit/>
          </a:bodyPr>
          <a:lstStyle/>
          <a:p>
            <a:pPr algn="ctr"/>
            <a:r>
              <a:rPr lang="es-SV" sz="1400" dirty="0" smtClean="0">
                <a:solidFill>
                  <a:schemeClr val="tx2"/>
                </a:solidFill>
                <a:latin typeface="Impact" panose="020B0806030902050204" pitchFamily="34" charset="0"/>
              </a:rPr>
              <a:t>millones</a:t>
            </a:r>
            <a:endParaRPr lang="es-SV" sz="1400" dirty="0">
              <a:solidFill>
                <a:schemeClr val="tx2"/>
              </a:solidFill>
              <a:latin typeface="Impact" panose="020B0806030902050204" pitchFamily="34" charset="0"/>
            </a:endParaRPr>
          </a:p>
        </p:txBody>
      </p:sp>
      <p:sp>
        <p:nvSpPr>
          <p:cNvPr id="62" name="61 CuadroTexto"/>
          <p:cNvSpPr txBox="1"/>
          <p:nvPr/>
        </p:nvSpPr>
        <p:spPr>
          <a:xfrm>
            <a:off x="5436096" y="3799794"/>
            <a:ext cx="1656184" cy="461665"/>
          </a:xfrm>
          <a:prstGeom prst="rect">
            <a:avLst/>
          </a:prstGeom>
          <a:noFill/>
        </p:spPr>
        <p:txBody>
          <a:bodyPr wrap="square" rtlCol="0">
            <a:spAutoFit/>
          </a:bodyPr>
          <a:lstStyle/>
          <a:p>
            <a:pPr algn="ctr"/>
            <a:r>
              <a:rPr lang="es-SV" sz="2400" dirty="0" smtClean="0">
                <a:latin typeface="Impact" panose="020B0806030902050204" pitchFamily="34" charset="0"/>
              </a:rPr>
              <a:t>6,246</a:t>
            </a:r>
            <a:endParaRPr lang="es-SV" sz="2400" dirty="0">
              <a:latin typeface="Impact" panose="020B0806030902050204" pitchFamily="34" charset="0"/>
            </a:endParaRPr>
          </a:p>
        </p:txBody>
      </p:sp>
      <p:sp>
        <p:nvSpPr>
          <p:cNvPr id="63" name="62 CuadroTexto"/>
          <p:cNvSpPr txBox="1"/>
          <p:nvPr/>
        </p:nvSpPr>
        <p:spPr>
          <a:xfrm>
            <a:off x="5436096" y="4236524"/>
            <a:ext cx="1656184" cy="307777"/>
          </a:xfrm>
          <a:prstGeom prst="rect">
            <a:avLst/>
          </a:prstGeom>
          <a:noFill/>
        </p:spPr>
        <p:txBody>
          <a:bodyPr wrap="square" rtlCol="0">
            <a:spAutoFit/>
          </a:bodyPr>
          <a:lstStyle/>
          <a:p>
            <a:pPr algn="ctr"/>
            <a:r>
              <a:rPr lang="es-SV" sz="1400" dirty="0" smtClean="0">
                <a:solidFill>
                  <a:schemeClr val="tx2"/>
                </a:solidFill>
                <a:latin typeface="Impact" panose="020B0806030902050204" pitchFamily="34" charset="0"/>
              </a:rPr>
              <a:t>Usuarios activos</a:t>
            </a:r>
            <a:endParaRPr lang="es-SV" sz="1400" dirty="0">
              <a:solidFill>
                <a:schemeClr val="tx2"/>
              </a:solidFill>
              <a:latin typeface="Impact" panose="020B0806030902050204" pitchFamily="34" charset="0"/>
            </a:endParaRPr>
          </a:p>
        </p:txBody>
      </p:sp>
      <p:sp>
        <p:nvSpPr>
          <p:cNvPr id="64" name="63 CuadroTexto"/>
          <p:cNvSpPr txBox="1"/>
          <p:nvPr/>
        </p:nvSpPr>
        <p:spPr>
          <a:xfrm>
            <a:off x="5436096" y="4564962"/>
            <a:ext cx="1656184" cy="461665"/>
          </a:xfrm>
          <a:prstGeom prst="rect">
            <a:avLst/>
          </a:prstGeom>
          <a:noFill/>
        </p:spPr>
        <p:txBody>
          <a:bodyPr wrap="square" rtlCol="0">
            <a:spAutoFit/>
          </a:bodyPr>
          <a:lstStyle/>
          <a:p>
            <a:pPr algn="ctr"/>
            <a:r>
              <a:rPr lang="es-SV" sz="2400" dirty="0" smtClean="0">
                <a:latin typeface="Impact" panose="020B0806030902050204" pitchFamily="34" charset="0"/>
              </a:rPr>
              <a:t>$383.4 </a:t>
            </a:r>
            <a:endParaRPr lang="es-SV" sz="2400" dirty="0">
              <a:latin typeface="Impact" panose="020B0806030902050204" pitchFamily="34" charset="0"/>
            </a:endParaRPr>
          </a:p>
        </p:txBody>
      </p:sp>
      <p:sp>
        <p:nvSpPr>
          <p:cNvPr id="65" name="64 CuadroTexto"/>
          <p:cNvSpPr txBox="1"/>
          <p:nvPr/>
        </p:nvSpPr>
        <p:spPr>
          <a:xfrm>
            <a:off x="5471391" y="4957655"/>
            <a:ext cx="1656184" cy="307777"/>
          </a:xfrm>
          <a:prstGeom prst="rect">
            <a:avLst/>
          </a:prstGeom>
          <a:noFill/>
        </p:spPr>
        <p:txBody>
          <a:bodyPr wrap="square" rtlCol="0">
            <a:spAutoFit/>
          </a:bodyPr>
          <a:lstStyle/>
          <a:p>
            <a:pPr algn="ctr"/>
            <a:r>
              <a:rPr lang="es-SV" sz="1400" dirty="0" smtClean="0">
                <a:solidFill>
                  <a:schemeClr val="tx2"/>
                </a:solidFill>
                <a:latin typeface="Impact" panose="020B0806030902050204" pitchFamily="34" charset="0"/>
              </a:rPr>
              <a:t>miles</a:t>
            </a:r>
            <a:endParaRPr lang="es-SV" sz="1400" dirty="0">
              <a:solidFill>
                <a:schemeClr val="tx2"/>
              </a:solidFill>
              <a:latin typeface="Impact" panose="020B0806030902050204" pitchFamily="34" charset="0"/>
            </a:endParaRPr>
          </a:p>
        </p:txBody>
      </p:sp>
      <p:sp>
        <p:nvSpPr>
          <p:cNvPr id="67" name="66 CuadroTexto"/>
          <p:cNvSpPr txBox="1"/>
          <p:nvPr/>
        </p:nvSpPr>
        <p:spPr>
          <a:xfrm>
            <a:off x="7313512" y="4251913"/>
            <a:ext cx="1656184" cy="276999"/>
          </a:xfrm>
          <a:prstGeom prst="rect">
            <a:avLst/>
          </a:prstGeom>
          <a:noFill/>
        </p:spPr>
        <p:txBody>
          <a:bodyPr wrap="square" rtlCol="0">
            <a:spAutoFit/>
          </a:bodyPr>
          <a:lstStyle/>
          <a:p>
            <a:pPr algn="ctr"/>
            <a:r>
              <a:rPr lang="es-SV" sz="1200" dirty="0" smtClean="0">
                <a:solidFill>
                  <a:schemeClr val="tx2"/>
                </a:solidFill>
                <a:latin typeface="Impact" panose="020B0806030902050204" pitchFamily="34" charset="0"/>
              </a:rPr>
              <a:t>Sistemas instalados</a:t>
            </a:r>
            <a:endParaRPr lang="es-SV" sz="1200" dirty="0">
              <a:solidFill>
                <a:schemeClr val="tx2"/>
              </a:solidFill>
              <a:latin typeface="Impact" panose="020B0806030902050204" pitchFamily="34" charset="0"/>
            </a:endParaRPr>
          </a:p>
        </p:txBody>
      </p:sp>
      <p:sp>
        <p:nvSpPr>
          <p:cNvPr id="68" name="67 CuadroTexto"/>
          <p:cNvSpPr txBox="1"/>
          <p:nvPr/>
        </p:nvSpPr>
        <p:spPr>
          <a:xfrm>
            <a:off x="7313512" y="3793603"/>
            <a:ext cx="1656184" cy="461665"/>
          </a:xfrm>
          <a:prstGeom prst="rect">
            <a:avLst/>
          </a:prstGeom>
          <a:noFill/>
        </p:spPr>
        <p:txBody>
          <a:bodyPr wrap="square" rtlCol="0">
            <a:spAutoFit/>
          </a:bodyPr>
          <a:lstStyle/>
          <a:p>
            <a:pPr algn="ctr"/>
            <a:r>
              <a:rPr lang="es-SV" sz="2400" dirty="0" smtClean="0">
                <a:latin typeface="Impact" panose="020B0806030902050204" pitchFamily="34" charset="0"/>
              </a:rPr>
              <a:t>19</a:t>
            </a:r>
            <a:endParaRPr lang="es-SV" sz="2400" dirty="0">
              <a:latin typeface="Impact" panose="020B0806030902050204" pitchFamily="34" charset="0"/>
            </a:endParaRPr>
          </a:p>
        </p:txBody>
      </p:sp>
      <p:pic>
        <p:nvPicPr>
          <p:cNvPr id="3" name="2 Imagen"/>
          <p:cNvPicPr>
            <a:picLocks noChangeAspect="1"/>
          </p:cNvPicPr>
          <p:nvPr/>
        </p:nvPicPr>
        <p:blipFill rotWithShape="1">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b="14029"/>
          <a:stretch/>
        </p:blipFill>
        <p:spPr>
          <a:xfrm>
            <a:off x="7513483" y="1417340"/>
            <a:ext cx="1256242" cy="1080000"/>
          </a:xfrm>
          <a:prstGeom prst="rect">
            <a:avLst/>
          </a:prstGeom>
        </p:spPr>
      </p:pic>
      <p:sp>
        <p:nvSpPr>
          <p:cNvPr id="35" name="34 CuadroTexto"/>
          <p:cNvSpPr txBox="1"/>
          <p:nvPr/>
        </p:nvSpPr>
        <p:spPr>
          <a:xfrm>
            <a:off x="3563888" y="3793604"/>
            <a:ext cx="1656184" cy="461665"/>
          </a:xfrm>
          <a:prstGeom prst="rect">
            <a:avLst/>
          </a:prstGeom>
          <a:noFill/>
        </p:spPr>
        <p:txBody>
          <a:bodyPr wrap="square" rtlCol="0">
            <a:spAutoFit/>
          </a:bodyPr>
          <a:lstStyle/>
          <a:p>
            <a:pPr algn="ctr"/>
            <a:r>
              <a:rPr lang="es-SV" sz="2400" dirty="0" smtClean="0">
                <a:latin typeface="Impact" panose="020B0806030902050204" pitchFamily="34" charset="0"/>
              </a:rPr>
              <a:t>265,801</a:t>
            </a:r>
            <a:endParaRPr lang="es-SV" sz="2400" dirty="0">
              <a:latin typeface="Impact" panose="020B0806030902050204" pitchFamily="34" charset="0"/>
            </a:endParaRPr>
          </a:p>
        </p:txBody>
      </p:sp>
      <p:sp>
        <p:nvSpPr>
          <p:cNvPr id="43" name="42 CuadroTexto"/>
          <p:cNvSpPr txBox="1"/>
          <p:nvPr/>
        </p:nvSpPr>
        <p:spPr>
          <a:xfrm>
            <a:off x="3563888" y="4236524"/>
            <a:ext cx="1656184" cy="307777"/>
          </a:xfrm>
          <a:prstGeom prst="rect">
            <a:avLst/>
          </a:prstGeom>
          <a:noFill/>
        </p:spPr>
        <p:txBody>
          <a:bodyPr wrap="square" rtlCol="0">
            <a:spAutoFit/>
          </a:bodyPr>
          <a:lstStyle/>
          <a:p>
            <a:pPr algn="ctr"/>
            <a:r>
              <a:rPr lang="es-SV" sz="1400" dirty="0" smtClean="0">
                <a:solidFill>
                  <a:schemeClr val="tx2"/>
                </a:solidFill>
                <a:latin typeface="Impact" panose="020B0806030902050204" pitchFamily="34" charset="0"/>
              </a:rPr>
              <a:t>Transferencias</a:t>
            </a:r>
            <a:endParaRPr lang="es-SV" sz="1400" dirty="0">
              <a:solidFill>
                <a:schemeClr val="tx2"/>
              </a:solidFill>
              <a:latin typeface="Impact" panose="020B0806030902050204" pitchFamily="34" charset="0"/>
            </a:endParaRPr>
          </a:p>
        </p:txBody>
      </p:sp>
      <p:sp>
        <p:nvSpPr>
          <p:cNvPr id="47" name="46 CuadroTexto"/>
          <p:cNvSpPr txBox="1"/>
          <p:nvPr/>
        </p:nvSpPr>
        <p:spPr>
          <a:xfrm>
            <a:off x="3538049" y="3217540"/>
            <a:ext cx="1656184" cy="523220"/>
          </a:xfrm>
          <a:prstGeom prst="rect">
            <a:avLst/>
          </a:prstGeom>
          <a:noFill/>
        </p:spPr>
        <p:txBody>
          <a:bodyPr wrap="square" rtlCol="0">
            <a:spAutoFit/>
          </a:bodyPr>
          <a:lstStyle/>
          <a:p>
            <a:pPr algn="ctr"/>
            <a:r>
              <a:rPr lang="es-SV" sz="1400" dirty="0" smtClean="0">
                <a:solidFill>
                  <a:schemeClr val="accent2">
                    <a:lumMod val="75000"/>
                  </a:schemeClr>
                </a:solidFill>
                <a:latin typeface="Impact" panose="020B0806030902050204" pitchFamily="34" charset="0"/>
              </a:rPr>
              <a:t>Lanzamiento </a:t>
            </a:r>
          </a:p>
          <a:p>
            <a:pPr algn="ctr"/>
            <a:r>
              <a:rPr lang="es-SV" sz="1400" dirty="0">
                <a:solidFill>
                  <a:schemeClr val="accent2">
                    <a:lumMod val="75000"/>
                  </a:schemeClr>
                </a:solidFill>
                <a:latin typeface="Impact" panose="020B0806030902050204" pitchFamily="34" charset="0"/>
              </a:rPr>
              <a:t>d</a:t>
            </a:r>
            <a:r>
              <a:rPr lang="es-SV" sz="1400" dirty="0" smtClean="0">
                <a:solidFill>
                  <a:schemeClr val="accent2">
                    <a:lumMod val="75000"/>
                  </a:schemeClr>
                </a:solidFill>
                <a:latin typeface="Impact" panose="020B0806030902050204" pitchFamily="34" charset="0"/>
              </a:rPr>
              <a:t>iciembre 1995</a:t>
            </a:r>
            <a:endParaRPr lang="es-SV" sz="1400" dirty="0">
              <a:solidFill>
                <a:schemeClr val="accent2">
                  <a:lumMod val="75000"/>
                </a:schemeClr>
              </a:solidFill>
              <a:latin typeface="Impact" panose="020B0806030902050204" pitchFamily="34" charset="0"/>
            </a:endParaRPr>
          </a:p>
        </p:txBody>
      </p:sp>
      <p:sp>
        <p:nvSpPr>
          <p:cNvPr id="48" name="47 CuadroTexto"/>
          <p:cNvSpPr txBox="1"/>
          <p:nvPr/>
        </p:nvSpPr>
        <p:spPr>
          <a:xfrm>
            <a:off x="5437832" y="3217540"/>
            <a:ext cx="1656184" cy="523220"/>
          </a:xfrm>
          <a:prstGeom prst="rect">
            <a:avLst/>
          </a:prstGeom>
          <a:noFill/>
        </p:spPr>
        <p:txBody>
          <a:bodyPr wrap="square" rtlCol="0">
            <a:spAutoFit/>
          </a:bodyPr>
          <a:lstStyle/>
          <a:p>
            <a:pPr algn="ctr"/>
            <a:r>
              <a:rPr lang="es-SV" sz="1400" dirty="0" smtClean="0">
                <a:solidFill>
                  <a:schemeClr val="accent2">
                    <a:lumMod val="75000"/>
                  </a:schemeClr>
                </a:solidFill>
                <a:latin typeface="Impact" panose="020B0806030902050204" pitchFamily="34" charset="0"/>
              </a:rPr>
              <a:t>Lanzamiento </a:t>
            </a:r>
          </a:p>
          <a:p>
            <a:pPr algn="ctr"/>
            <a:r>
              <a:rPr lang="es-SV" sz="1400" dirty="0" smtClean="0">
                <a:solidFill>
                  <a:schemeClr val="accent2">
                    <a:lumMod val="75000"/>
                  </a:schemeClr>
                </a:solidFill>
                <a:latin typeface="Impact" panose="020B0806030902050204" pitchFamily="34" charset="0"/>
              </a:rPr>
              <a:t>junio 2016</a:t>
            </a:r>
            <a:endParaRPr lang="es-SV" sz="1400" dirty="0">
              <a:solidFill>
                <a:schemeClr val="accent2">
                  <a:lumMod val="75000"/>
                </a:schemeClr>
              </a:solidFill>
              <a:latin typeface="Impact" panose="020B0806030902050204" pitchFamily="34" charset="0"/>
            </a:endParaRPr>
          </a:p>
        </p:txBody>
      </p:sp>
      <p:sp>
        <p:nvSpPr>
          <p:cNvPr id="49" name="48 CuadroTexto"/>
          <p:cNvSpPr txBox="1"/>
          <p:nvPr/>
        </p:nvSpPr>
        <p:spPr>
          <a:xfrm>
            <a:off x="7390728" y="3217540"/>
            <a:ext cx="1501752" cy="523220"/>
          </a:xfrm>
          <a:prstGeom prst="rect">
            <a:avLst/>
          </a:prstGeom>
          <a:noFill/>
        </p:spPr>
        <p:txBody>
          <a:bodyPr wrap="square" rtlCol="0">
            <a:spAutoFit/>
          </a:bodyPr>
          <a:lstStyle/>
          <a:p>
            <a:pPr algn="ctr"/>
            <a:r>
              <a:rPr lang="es-SV" sz="1400" dirty="0" smtClean="0">
                <a:solidFill>
                  <a:schemeClr val="accent2">
                    <a:lumMod val="75000"/>
                  </a:schemeClr>
                </a:solidFill>
                <a:latin typeface="Impact" panose="020B0806030902050204" pitchFamily="34" charset="0"/>
              </a:rPr>
              <a:t>Lanzamiento </a:t>
            </a:r>
            <a:r>
              <a:rPr lang="es-SV" sz="1400" dirty="0">
                <a:solidFill>
                  <a:schemeClr val="accent2">
                    <a:lumMod val="75000"/>
                  </a:schemeClr>
                </a:solidFill>
                <a:latin typeface="Impact" panose="020B0806030902050204" pitchFamily="34" charset="0"/>
              </a:rPr>
              <a:t> </a:t>
            </a:r>
            <a:r>
              <a:rPr lang="es-SV" sz="1400" dirty="0" smtClean="0">
                <a:solidFill>
                  <a:schemeClr val="accent2">
                    <a:lumMod val="75000"/>
                  </a:schemeClr>
                </a:solidFill>
                <a:latin typeface="Impact" panose="020B0806030902050204" pitchFamily="34" charset="0"/>
              </a:rPr>
              <a:t>enero 2016</a:t>
            </a:r>
            <a:endParaRPr lang="es-SV" sz="1400" dirty="0">
              <a:solidFill>
                <a:schemeClr val="accent2">
                  <a:lumMod val="75000"/>
                </a:schemeClr>
              </a:solidFill>
              <a:latin typeface="Impact" panose="020B0806030902050204" pitchFamily="34" charset="0"/>
            </a:endParaRPr>
          </a:p>
        </p:txBody>
      </p:sp>
    </p:spTree>
    <p:extLst>
      <p:ext uri="{BB962C8B-B14F-4D97-AF65-F5344CB8AC3E}">
        <p14:creationId xmlns:p14="http://schemas.microsoft.com/office/powerpoint/2010/main" val="16274616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15"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p:cTn id="11" dur="1000" fill="hold"/>
                                        <p:tgtEl>
                                          <p:spTgt spid="41"/>
                                        </p:tgtEl>
                                        <p:attrNameLst>
                                          <p:attrName>ppt_w</p:attrName>
                                        </p:attrNameLst>
                                      </p:cBhvr>
                                      <p:tavLst>
                                        <p:tav tm="0">
                                          <p:val>
                                            <p:fltVal val="0"/>
                                          </p:val>
                                        </p:tav>
                                        <p:tav tm="100000">
                                          <p:val>
                                            <p:strVal val="#ppt_w"/>
                                          </p:val>
                                        </p:tav>
                                      </p:tavLst>
                                    </p:anim>
                                    <p:anim calcmode="lin" valueType="num">
                                      <p:cBhvr>
                                        <p:cTn id="12" dur="1000" fill="hold"/>
                                        <p:tgtEl>
                                          <p:spTgt spid="41"/>
                                        </p:tgtEl>
                                        <p:attrNameLst>
                                          <p:attrName>ppt_h</p:attrName>
                                        </p:attrNameLst>
                                      </p:cBhvr>
                                      <p:tavLst>
                                        <p:tav tm="0">
                                          <p:val>
                                            <p:fltVal val="0"/>
                                          </p:val>
                                        </p:tav>
                                        <p:tav tm="100000">
                                          <p:val>
                                            <p:strVal val="#ppt_h"/>
                                          </p:val>
                                        </p:tav>
                                      </p:tavLst>
                                    </p:anim>
                                    <p:anim calcmode="lin" valueType="num">
                                      <p:cBhvr>
                                        <p:cTn id="13" dur="1000" fill="hold"/>
                                        <p:tgtEl>
                                          <p:spTgt spid="41"/>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41"/>
                                        </p:tgtEl>
                                        <p:attrNameLst>
                                          <p:attrName>ppt_y</p:attrName>
                                        </p:attrNameLst>
                                      </p:cBhvr>
                                      <p:tavLst>
                                        <p:tav tm="0" fmla="#ppt_y+(sin(-2*pi*(1-$))*-#ppt_x+cos(-2*pi*(1-$))*(1-#ppt_y))*(1-$)">
                                          <p:val>
                                            <p:fltVal val="0"/>
                                          </p:val>
                                        </p:tav>
                                        <p:tav tm="100000">
                                          <p:val>
                                            <p:fltVal val="1"/>
                                          </p:val>
                                        </p:tav>
                                      </p:tavLst>
                                    </p:anim>
                                  </p:childTnLst>
                                </p:cTn>
                              </p:par>
                              <p:par>
                                <p:cTn id="15" presetID="15"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1000" fill="hold"/>
                                        <p:tgtEl>
                                          <p:spTgt spid="27"/>
                                        </p:tgtEl>
                                        <p:attrNameLst>
                                          <p:attrName>ppt_w</p:attrName>
                                        </p:attrNameLst>
                                      </p:cBhvr>
                                      <p:tavLst>
                                        <p:tav tm="0">
                                          <p:val>
                                            <p:fltVal val="0"/>
                                          </p:val>
                                        </p:tav>
                                        <p:tav tm="100000">
                                          <p:val>
                                            <p:strVal val="#ppt_w"/>
                                          </p:val>
                                        </p:tav>
                                      </p:tavLst>
                                    </p:anim>
                                    <p:anim calcmode="lin" valueType="num">
                                      <p:cBhvr>
                                        <p:cTn id="18" dur="1000" fill="hold"/>
                                        <p:tgtEl>
                                          <p:spTgt spid="27"/>
                                        </p:tgtEl>
                                        <p:attrNameLst>
                                          <p:attrName>ppt_h</p:attrName>
                                        </p:attrNameLst>
                                      </p:cBhvr>
                                      <p:tavLst>
                                        <p:tav tm="0">
                                          <p:val>
                                            <p:fltVal val="0"/>
                                          </p:val>
                                        </p:tav>
                                        <p:tav tm="100000">
                                          <p:val>
                                            <p:strVal val="#ppt_h"/>
                                          </p:val>
                                        </p:tav>
                                      </p:tavLst>
                                    </p:anim>
                                    <p:anim calcmode="lin" valueType="num">
                                      <p:cBhvr>
                                        <p:cTn id="1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27"/>
                                        </p:tgtEl>
                                        <p:attrNameLst>
                                          <p:attrName>ppt_y</p:attrName>
                                        </p:attrNameLst>
                                      </p:cBhvr>
                                      <p:tavLst>
                                        <p:tav tm="0" fmla="#ppt_y+(sin(-2*pi*(1-$))*-#ppt_x+cos(-2*pi*(1-$))*(1-#ppt_y))*(1-$)">
                                          <p:val>
                                            <p:fltVal val="0"/>
                                          </p:val>
                                        </p:tav>
                                        <p:tav tm="100000">
                                          <p:val>
                                            <p:fltVal val="1"/>
                                          </p:val>
                                        </p:tav>
                                      </p:tavLst>
                                    </p:anim>
                                  </p:childTnLst>
                                </p:cTn>
                              </p:par>
                              <p:par>
                                <p:cTn id="21" presetID="15"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1000" fill="hold"/>
                                        <p:tgtEl>
                                          <p:spTgt spid="40"/>
                                        </p:tgtEl>
                                        <p:attrNameLst>
                                          <p:attrName>ppt_w</p:attrName>
                                        </p:attrNameLst>
                                      </p:cBhvr>
                                      <p:tavLst>
                                        <p:tav tm="0">
                                          <p:val>
                                            <p:fltVal val="0"/>
                                          </p:val>
                                        </p:tav>
                                        <p:tav tm="100000">
                                          <p:val>
                                            <p:strVal val="#ppt_w"/>
                                          </p:val>
                                        </p:tav>
                                      </p:tavLst>
                                    </p:anim>
                                    <p:anim calcmode="lin" valueType="num">
                                      <p:cBhvr>
                                        <p:cTn id="24" dur="1000" fill="hold"/>
                                        <p:tgtEl>
                                          <p:spTgt spid="40"/>
                                        </p:tgtEl>
                                        <p:attrNameLst>
                                          <p:attrName>ppt_h</p:attrName>
                                        </p:attrNameLst>
                                      </p:cBhvr>
                                      <p:tavLst>
                                        <p:tav tm="0">
                                          <p:val>
                                            <p:fltVal val="0"/>
                                          </p:val>
                                        </p:tav>
                                        <p:tav tm="100000">
                                          <p:val>
                                            <p:strVal val="#ppt_h"/>
                                          </p:val>
                                        </p:tav>
                                      </p:tavLst>
                                    </p:anim>
                                    <p:anim calcmode="lin" valueType="num">
                                      <p:cBhvr>
                                        <p:cTn id="25" dur="1000" fill="hold"/>
                                        <p:tgtEl>
                                          <p:spTgt spid="40"/>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0"/>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1000" fill="hold"/>
                                        <p:tgtEl>
                                          <p:spTgt spid="31"/>
                                        </p:tgtEl>
                                        <p:attrNameLst>
                                          <p:attrName>ppt_w</p:attrName>
                                        </p:attrNameLst>
                                      </p:cBhvr>
                                      <p:tavLst>
                                        <p:tav tm="0">
                                          <p:val>
                                            <p:fltVal val="0"/>
                                          </p:val>
                                        </p:tav>
                                        <p:tav tm="100000">
                                          <p:val>
                                            <p:strVal val="#ppt_w"/>
                                          </p:val>
                                        </p:tav>
                                      </p:tavLst>
                                    </p:anim>
                                    <p:anim calcmode="lin" valueType="num">
                                      <p:cBhvr>
                                        <p:cTn id="30" dur="1000" fill="hold"/>
                                        <p:tgtEl>
                                          <p:spTgt spid="31"/>
                                        </p:tgtEl>
                                        <p:attrNameLst>
                                          <p:attrName>ppt_h</p:attrName>
                                        </p:attrNameLst>
                                      </p:cBhvr>
                                      <p:tavLst>
                                        <p:tav tm="0">
                                          <p:val>
                                            <p:fltVal val="0"/>
                                          </p:val>
                                        </p:tav>
                                        <p:tav tm="100000">
                                          <p:val>
                                            <p:strVal val="#ppt_h"/>
                                          </p:val>
                                        </p:tav>
                                      </p:tavLst>
                                    </p:anim>
                                    <p:anim calcmode="lin" valueType="num">
                                      <p:cBhvr>
                                        <p:cTn id="31" dur="1000" fill="hold"/>
                                        <p:tgtEl>
                                          <p:spTgt spid="31"/>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31"/>
                                        </p:tgtEl>
                                        <p:attrNameLst>
                                          <p:attrName>ppt_y</p:attrName>
                                        </p:attrNameLst>
                                      </p:cBhvr>
                                      <p:tavLst>
                                        <p:tav tm="0" fmla="#ppt_y+(sin(-2*pi*(1-$))*-#ppt_x+cos(-2*pi*(1-$))*(1-#ppt_y))*(1-$)">
                                          <p:val>
                                            <p:fltVal val="0"/>
                                          </p:val>
                                        </p:tav>
                                        <p:tav tm="100000">
                                          <p:val>
                                            <p:fltVal val="1"/>
                                          </p:val>
                                        </p:tav>
                                      </p:tavLst>
                                    </p:anim>
                                  </p:childTnLst>
                                </p:cTn>
                              </p:par>
                              <p:par>
                                <p:cTn id="33" presetID="15"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p:cTn id="35" dur="1000" fill="hold"/>
                                        <p:tgtEl>
                                          <p:spTgt spid="39"/>
                                        </p:tgtEl>
                                        <p:attrNameLst>
                                          <p:attrName>ppt_w</p:attrName>
                                        </p:attrNameLst>
                                      </p:cBhvr>
                                      <p:tavLst>
                                        <p:tav tm="0">
                                          <p:val>
                                            <p:fltVal val="0"/>
                                          </p:val>
                                        </p:tav>
                                        <p:tav tm="100000">
                                          <p:val>
                                            <p:strVal val="#ppt_w"/>
                                          </p:val>
                                        </p:tav>
                                      </p:tavLst>
                                    </p:anim>
                                    <p:anim calcmode="lin" valueType="num">
                                      <p:cBhvr>
                                        <p:cTn id="36" dur="1000" fill="hold"/>
                                        <p:tgtEl>
                                          <p:spTgt spid="39"/>
                                        </p:tgtEl>
                                        <p:attrNameLst>
                                          <p:attrName>ppt_h</p:attrName>
                                        </p:attrNameLst>
                                      </p:cBhvr>
                                      <p:tavLst>
                                        <p:tav tm="0">
                                          <p:val>
                                            <p:fltVal val="0"/>
                                          </p:val>
                                        </p:tav>
                                        <p:tav tm="100000">
                                          <p:val>
                                            <p:strVal val="#ppt_h"/>
                                          </p:val>
                                        </p:tav>
                                      </p:tavLst>
                                    </p:anim>
                                    <p:anim calcmode="lin" valueType="num">
                                      <p:cBhvr>
                                        <p:cTn id="37" dur="1000" fill="hold"/>
                                        <p:tgtEl>
                                          <p:spTgt spid="39"/>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39"/>
                                        </p:tgtEl>
                                        <p:attrNameLst>
                                          <p:attrName>ppt_y</p:attrName>
                                        </p:attrNameLst>
                                      </p:cBhvr>
                                      <p:tavLst>
                                        <p:tav tm="0" fmla="#ppt_y+(sin(-2*pi*(1-$))*-#ppt_x+cos(-2*pi*(1-$))*(1-#ppt_y))*(1-$)">
                                          <p:val>
                                            <p:fltVal val="0"/>
                                          </p:val>
                                        </p:tav>
                                        <p:tav tm="100000">
                                          <p:val>
                                            <p:fltVal val="1"/>
                                          </p:val>
                                        </p:tav>
                                      </p:tavLst>
                                    </p:anim>
                                  </p:childTnLst>
                                </p:cTn>
                              </p:par>
                              <p:par>
                                <p:cTn id="39" presetID="15"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p:cTn id="41" dur="1000" fill="hold"/>
                                        <p:tgtEl>
                                          <p:spTgt spid="30"/>
                                        </p:tgtEl>
                                        <p:attrNameLst>
                                          <p:attrName>ppt_w</p:attrName>
                                        </p:attrNameLst>
                                      </p:cBhvr>
                                      <p:tavLst>
                                        <p:tav tm="0">
                                          <p:val>
                                            <p:fltVal val="0"/>
                                          </p:val>
                                        </p:tav>
                                        <p:tav tm="100000">
                                          <p:val>
                                            <p:strVal val="#ppt_w"/>
                                          </p:val>
                                        </p:tav>
                                      </p:tavLst>
                                    </p:anim>
                                    <p:anim calcmode="lin" valueType="num">
                                      <p:cBhvr>
                                        <p:cTn id="42" dur="1000" fill="hold"/>
                                        <p:tgtEl>
                                          <p:spTgt spid="30"/>
                                        </p:tgtEl>
                                        <p:attrNameLst>
                                          <p:attrName>ppt_h</p:attrName>
                                        </p:attrNameLst>
                                      </p:cBhvr>
                                      <p:tavLst>
                                        <p:tav tm="0">
                                          <p:val>
                                            <p:fltVal val="0"/>
                                          </p:val>
                                        </p:tav>
                                        <p:tav tm="100000">
                                          <p:val>
                                            <p:strVal val="#ppt_h"/>
                                          </p:val>
                                        </p:tav>
                                      </p:tavLst>
                                    </p:anim>
                                    <p:anim calcmode="lin" valueType="num">
                                      <p:cBhvr>
                                        <p:cTn id="43" dur="1000" fill="hold"/>
                                        <p:tgtEl>
                                          <p:spTgt spid="30"/>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30"/>
                                        </p:tgtEl>
                                        <p:attrNameLst>
                                          <p:attrName>ppt_y</p:attrName>
                                        </p:attrNameLst>
                                      </p:cBhvr>
                                      <p:tavLst>
                                        <p:tav tm="0" fmla="#ppt_y+(sin(-2*pi*(1-$))*-#ppt_x+cos(-2*pi*(1-$))*(1-#ppt_y))*(1-$)">
                                          <p:val>
                                            <p:fltVal val="0"/>
                                          </p:val>
                                        </p:tav>
                                        <p:tav tm="100000">
                                          <p:val>
                                            <p:fltVal val="1"/>
                                          </p:val>
                                        </p:tav>
                                      </p:tavLst>
                                    </p:anim>
                                  </p:childTnLst>
                                </p:cTn>
                              </p:par>
                              <p:par>
                                <p:cTn id="45" presetID="15"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p:cTn id="47" dur="1000" fill="hold"/>
                                        <p:tgtEl>
                                          <p:spTgt spid="38"/>
                                        </p:tgtEl>
                                        <p:attrNameLst>
                                          <p:attrName>ppt_w</p:attrName>
                                        </p:attrNameLst>
                                      </p:cBhvr>
                                      <p:tavLst>
                                        <p:tav tm="0">
                                          <p:val>
                                            <p:fltVal val="0"/>
                                          </p:val>
                                        </p:tav>
                                        <p:tav tm="100000">
                                          <p:val>
                                            <p:strVal val="#ppt_w"/>
                                          </p:val>
                                        </p:tav>
                                      </p:tavLst>
                                    </p:anim>
                                    <p:anim calcmode="lin" valueType="num">
                                      <p:cBhvr>
                                        <p:cTn id="48" dur="1000" fill="hold"/>
                                        <p:tgtEl>
                                          <p:spTgt spid="38"/>
                                        </p:tgtEl>
                                        <p:attrNameLst>
                                          <p:attrName>ppt_h</p:attrName>
                                        </p:attrNameLst>
                                      </p:cBhvr>
                                      <p:tavLst>
                                        <p:tav tm="0">
                                          <p:val>
                                            <p:fltVal val="0"/>
                                          </p:val>
                                        </p:tav>
                                        <p:tav tm="100000">
                                          <p:val>
                                            <p:strVal val="#ppt_h"/>
                                          </p:val>
                                        </p:tav>
                                      </p:tavLst>
                                    </p:anim>
                                    <p:anim calcmode="lin" valueType="num">
                                      <p:cBhvr>
                                        <p:cTn id="49" dur="1000" fill="hold"/>
                                        <p:tgtEl>
                                          <p:spTgt spid="38"/>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8"/>
                                        </p:tgtEl>
                                        <p:attrNameLst>
                                          <p:attrName>ppt_y</p:attrName>
                                        </p:attrNameLst>
                                      </p:cBhvr>
                                      <p:tavLst>
                                        <p:tav tm="0" fmla="#ppt_y+(sin(-2*pi*(1-$))*-#ppt_x+cos(-2*pi*(1-$))*(1-#ppt_y))*(1-$)">
                                          <p:val>
                                            <p:fltVal val="0"/>
                                          </p:val>
                                        </p:tav>
                                        <p:tav tm="100000">
                                          <p:val>
                                            <p:fltVal val="1"/>
                                          </p:val>
                                        </p:tav>
                                      </p:tavLst>
                                    </p:anim>
                                  </p:childTnLst>
                                </p:cTn>
                              </p:par>
                              <p:par>
                                <p:cTn id="51" presetID="15" presetClass="entr" presetSubtype="0" fill="hold" nodeType="withEffect">
                                  <p:stCondLst>
                                    <p:cond delay="0"/>
                                  </p:stCondLst>
                                  <p:childTnLst>
                                    <p:set>
                                      <p:cBhvr>
                                        <p:cTn id="52" dur="1" fill="hold">
                                          <p:stCondLst>
                                            <p:cond delay="0"/>
                                          </p:stCondLst>
                                        </p:cTn>
                                        <p:tgtEl>
                                          <p:spTgt spid="3"/>
                                        </p:tgtEl>
                                        <p:attrNameLst>
                                          <p:attrName>style.visibility</p:attrName>
                                        </p:attrNameLst>
                                      </p:cBhvr>
                                      <p:to>
                                        <p:strVal val="visible"/>
                                      </p:to>
                                    </p:set>
                                    <p:anim calcmode="lin" valueType="num">
                                      <p:cBhvr>
                                        <p:cTn id="53" dur="1000" fill="hold"/>
                                        <p:tgtEl>
                                          <p:spTgt spid="3"/>
                                        </p:tgtEl>
                                        <p:attrNameLst>
                                          <p:attrName>ppt_w</p:attrName>
                                        </p:attrNameLst>
                                      </p:cBhvr>
                                      <p:tavLst>
                                        <p:tav tm="0">
                                          <p:val>
                                            <p:fltVal val="0"/>
                                          </p:val>
                                        </p:tav>
                                        <p:tav tm="100000">
                                          <p:val>
                                            <p:strVal val="#ppt_w"/>
                                          </p:val>
                                        </p:tav>
                                      </p:tavLst>
                                    </p:anim>
                                    <p:anim calcmode="lin" valueType="num">
                                      <p:cBhvr>
                                        <p:cTn id="54" dur="1000" fill="hold"/>
                                        <p:tgtEl>
                                          <p:spTgt spid="3"/>
                                        </p:tgtEl>
                                        <p:attrNameLst>
                                          <p:attrName>ppt_h</p:attrName>
                                        </p:attrNameLst>
                                      </p:cBhvr>
                                      <p:tavLst>
                                        <p:tav tm="0">
                                          <p:val>
                                            <p:fltVal val="0"/>
                                          </p:val>
                                        </p:tav>
                                        <p:tav tm="100000">
                                          <p:val>
                                            <p:strVal val="#ppt_h"/>
                                          </p:val>
                                        </p:tav>
                                      </p:tavLst>
                                    </p:anim>
                                    <p:anim calcmode="lin" valueType="num">
                                      <p:cBhvr>
                                        <p:cTn id="55"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57" fill="hold">
                            <p:stCondLst>
                              <p:cond delay="1000"/>
                            </p:stCondLst>
                            <p:childTnLst>
                              <p:par>
                                <p:cTn id="58" presetID="2" presetClass="entr" presetSubtype="2" fill="hold" grpId="0" nodeType="afterEffect">
                                  <p:stCondLst>
                                    <p:cond delay="0"/>
                                  </p:stCondLst>
                                  <p:childTnLst>
                                    <p:set>
                                      <p:cBhvr>
                                        <p:cTn id="59" dur="1" fill="hold">
                                          <p:stCondLst>
                                            <p:cond delay="0"/>
                                          </p:stCondLst>
                                        </p:cTn>
                                        <p:tgtEl>
                                          <p:spTgt spid="28"/>
                                        </p:tgtEl>
                                        <p:attrNameLst>
                                          <p:attrName>style.visibility</p:attrName>
                                        </p:attrNameLst>
                                      </p:cBhvr>
                                      <p:to>
                                        <p:strVal val="visible"/>
                                      </p:to>
                                    </p:set>
                                    <p:anim calcmode="lin" valueType="num">
                                      <p:cBhvr additive="base">
                                        <p:cTn id="60" dur="500" fill="hold"/>
                                        <p:tgtEl>
                                          <p:spTgt spid="28"/>
                                        </p:tgtEl>
                                        <p:attrNameLst>
                                          <p:attrName>ppt_x</p:attrName>
                                        </p:attrNameLst>
                                      </p:cBhvr>
                                      <p:tavLst>
                                        <p:tav tm="0">
                                          <p:val>
                                            <p:strVal val="1+#ppt_w/2"/>
                                          </p:val>
                                        </p:tav>
                                        <p:tav tm="100000">
                                          <p:val>
                                            <p:strVal val="#ppt_x"/>
                                          </p:val>
                                        </p:tav>
                                      </p:tavLst>
                                    </p:anim>
                                    <p:anim calcmode="lin" valueType="num">
                                      <p:cBhvr additive="base">
                                        <p:cTn id="61" dur="500" fill="hold"/>
                                        <p:tgtEl>
                                          <p:spTgt spid="28"/>
                                        </p:tgtEl>
                                        <p:attrNameLst>
                                          <p:attrName>ppt_y</p:attrName>
                                        </p:attrNameLst>
                                      </p:cBhvr>
                                      <p:tavLst>
                                        <p:tav tm="0">
                                          <p:val>
                                            <p:strVal val="#ppt_y"/>
                                          </p:val>
                                        </p:tav>
                                        <p:tav tm="100000">
                                          <p:val>
                                            <p:strVal val="#ppt_y"/>
                                          </p:val>
                                        </p:tav>
                                      </p:tavLst>
                                    </p:anim>
                                  </p:childTnLst>
                                </p:cTn>
                              </p:par>
                              <p:par>
                                <p:cTn id="62" presetID="2" presetClass="entr" presetSubtype="2" fill="hold" grpId="0" nodeType="withEffect">
                                  <p:stCondLst>
                                    <p:cond delay="0"/>
                                  </p:stCondLst>
                                  <p:childTnLst>
                                    <p:set>
                                      <p:cBhvr>
                                        <p:cTn id="63" dur="1" fill="hold">
                                          <p:stCondLst>
                                            <p:cond delay="0"/>
                                          </p:stCondLst>
                                        </p:cTn>
                                        <p:tgtEl>
                                          <p:spTgt spid="44"/>
                                        </p:tgtEl>
                                        <p:attrNameLst>
                                          <p:attrName>style.visibility</p:attrName>
                                        </p:attrNameLst>
                                      </p:cBhvr>
                                      <p:to>
                                        <p:strVal val="visible"/>
                                      </p:to>
                                    </p:set>
                                    <p:anim calcmode="lin" valueType="num">
                                      <p:cBhvr additive="base">
                                        <p:cTn id="64" dur="500" fill="hold"/>
                                        <p:tgtEl>
                                          <p:spTgt spid="44"/>
                                        </p:tgtEl>
                                        <p:attrNameLst>
                                          <p:attrName>ppt_x</p:attrName>
                                        </p:attrNameLst>
                                      </p:cBhvr>
                                      <p:tavLst>
                                        <p:tav tm="0">
                                          <p:val>
                                            <p:strVal val="1+#ppt_w/2"/>
                                          </p:val>
                                        </p:tav>
                                        <p:tav tm="100000">
                                          <p:val>
                                            <p:strVal val="#ppt_x"/>
                                          </p:val>
                                        </p:tav>
                                      </p:tavLst>
                                    </p:anim>
                                    <p:anim calcmode="lin" valueType="num">
                                      <p:cBhvr additive="base">
                                        <p:cTn id="65" dur="500" fill="hold"/>
                                        <p:tgtEl>
                                          <p:spTgt spid="44"/>
                                        </p:tgtEl>
                                        <p:attrNameLst>
                                          <p:attrName>ppt_y</p:attrName>
                                        </p:attrNameLst>
                                      </p:cBhvr>
                                      <p:tavLst>
                                        <p:tav tm="0">
                                          <p:val>
                                            <p:strVal val="#ppt_y"/>
                                          </p:val>
                                        </p:tav>
                                        <p:tav tm="100000">
                                          <p:val>
                                            <p:strVal val="#ppt_y"/>
                                          </p:val>
                                        </p:tav>
                                      </p:tavLst>
                                    </p:anim>
                                  </p:childTnLst>
                                </p:cTn>
                              </p:par>
                              <p:par>
                                <p:cTn id="66" presetID="2" presetClass="entr" presetSubtype="2" fill="hold" grpId="0" nodeType="withEffect">
                                  <p:stCondLst>
                                    <p:cond delay="0"/>
                                  </p:stCondLst>
                                  <p:childTnLst>
                                    <p:set>
                                      <p:cBhvr>
                                        <p:cTn id="67" dur="1" fill="hold">
                                          <p:stCondLst>
                                            <p:cond delay="0"/>
                                          </p:stCondLst>
                                        </p:cTn>
                                        <p:tgtEl>
                                          <p:spTgt spid="46"/>
                                        </p:tgtEl>
                                        <p:attrNameLst>
                                          <p:attrName>style.visibility</p:attrName>
                                        </p:attrNameLst>
                                      </p:cBhvr>
                                      <p:to>
                                        <p:strVal val="visible"/>
                                      </p:to>
                                    </p:set>
                                    <p:anim calcmode="lin" valueType="num">
                                      <p:cBhvr additive="base">
                                        <p:cTn id="68" dur="500" fill="hold"/>
                                        <p:tgtEl>
                                          <p:spTgt spid="46"/>
                                        </p:tgtEl>
                                        <p:attrNameLst>
                                          <p:attrName>ppt_x</p:attrName>
                                        </p:attrNameLst>
                                      </p:cBhvr>
                                      <p:tavLst>
                                        <p:tav tm="0">
                                          <p:val>
                                            <p:strVal val="1+#ppt_w/2"/>
                                          </p:val>
                                        </p:tav>
                                        <p:tav tm="100000">
                                          <p:val>
                                            <p:strVal val="#ppt_x"/>
                                          </p:val>
                                        </p:tav>
                                      </p:tavLst>
                                    </p:anim>
                                    <p:anim calcmode="lin" valueType="num">
                                      <p:cBhvr additive="base">
                                        <p:cTn id="69" dur="500" fill="hold"/>
                                        <p:tgtEl>
                                          <p:spTgt spid="46"/>
                                        </p:tgtEl>
                                        <p:attrNameLst>
                                          <p:attrName>ppt_y</p:attrName>
                                        </p:attrNameLst>
                                      </p:cBhvr>
                                      <p:tavLst>
                                        <p:tav tm="0">
                                          <p:val>
                                            <p:strVal val="#ppt_y"/>
                                          </p:val>
                                        </p:tav>
                                        <p:tav tm="100000">
                                          <p:val>
                                            <p:strVal val="#ppt_y"/>
                                          </p:val>
                                        </p:tav>
                                      </p:tavLst>
                                    </p:anim>
                                  </p:childTnLst>
                                </p:cTn>
                              </p:par>
                              <p:par>
                                <p:cTn id="70" presetID="2" presetClass="entr" presetSubtype="2" fill="hold" grpId="0" nodeType="withEffect">
                                  <p:stCondLst>
                                    <p:cond delay="0"/>
                                  </p:stCondLst>
                                  <p:childTnLst>
                                    <p:set>
                                      <p:cBhvr>
                                        <p:cTn id="71" dur="1" fill="hold">
                                          <p:stCondLst>
                                            <p:cond delay="0"/>
                                          </p:stCondLst>
                                        </p:cTn>
                                        <p:tgtEl>
                                          <p:spTgt spid="42"/>
                                        </p:tgtEl>
                                        <p:attrNameLst>
                                          <p:attrName>style.visibility</p:attrName>
                                        </p:attrNameLst>
                                      </p:cBhvr>
                                      <p:to>
                                        <p:strVal val="visible"/>
                                      </p:to>
                                    </p:set>
                                    <p:anim calcmode="lin" valueType="num">
                                      <p:cBhvr additive="base">
                                        <p:cTn id="72" dur="500" fill="hold"/>
                                        <p:tgtEl>
                                          <p:spTgt spid="42"/>
                                        </p:tgtEl>
                                        <p:attrNameLst>
                                          <p:attrName>ppt_x</p:attrName>
                                        </p:attrNameLst>
                                      </p:cBhvr>
                                      <p:tavLst>
                                        <p:tav tm="0">
                                          <p:val>
                                            <p:strVal val="1+#ppt_w/2"/>
                                          </p:val>
                                        </p:tav>
                                        <p:tav tm="100000">
                                          <p:val>
                                            <p:strVal val="#ppt_x"/>
                                          </p:val>
                                        </p:tav>
                                      </p:tavLst>
                                    </p:anim>
                                    <p:anim calcmode="lin" valueType="num">
                                      <p:cBhvr additive="base">
                                        <p:cTn id="73" dur="500" fill="hold"/>
                                        <p:tgtEl>
                                          <p:spTgt spid="42"/>
                                        </p:tgtEl>
                                        <p:attrNameLst>
                                          <p:attrName>ppt_y</p:attrName>
                                        </p:attrNameLst>
                                      </p:cBhvr>
                                      <p:tavLst>
                                        <p:tav tm="0">
                                          <p:val>
                                            <p:strVal val="#ppt_y"/>
                                          </p:val>
                                        </p:tav>
                                        <p:tav tm="100000">
                                          <p:val>
                                            <p:strVal val="#ppt_y"/>
                                          </p:val>
                                        </p:tav>
                                      </p:tavLst>
                                    </p:anim>
                                  </p:childTnLst>
                                </p:cTn>
                              </p:par>
                              <p:par>
                                <p:cTn id="74" presetID="2" presetClass="entr" presetSubtype="2" fill="hold" grpId="0" nodeType="withEffect">
                                  <p:stCondLst>
                                    <p:cond delay="0"/>
                                  </p:stCondLst>
                                  <p:childTnLst>
                                    <p:set>
                                      <p:cBhvr>
                                        <p:cTn id="75" dur="1" fill="hold">
                                          <p:stCondLst>
                                            <p:cond delay="0"/>
                                          </p:stCondLst>
                                        </p:cTn>
                                        <p:tgtEl>
                                          <p:spTgt spid="45"/>
                                        </p:tgtEl>
                                        <p:attrNameLst>
                                          <p:attrName>style.visibility</p:attrName>
                                        </p:attrNameLst>
                                      </p:cBhvr>
                                      <p:to>
                                        <p:strVal val="visible"/>
                                      </p:to>
                                    </p:set>
                                    <p:anim calcmode="lin" valueType="num">
                                      <p:cBhvr additive="base">
                                        <p:cTn id="76" dur="500" fill="hold"/>
                                        <p:tgtEl>
                                          <p:spTgt spid="45"/>
                                        </p:tgtEl>
                                        <p:attrNameLst>
                                          <p:attrName>ppt_x</p:attrName>
                                        </p:attrNameLst>
                                      </p:cBhvr>
                                      <p:tavLst>
                                        <p:tav tm="0">
                                          <p:val>
                                            <p:strVal val="1+#ppt_w/2"/>
                                          </p:val>
                                        </p:tav>
                                        <p:tav tm="100000">
                                          <p:val>
                                            <p:strVal val="#ppt_x"/>
                                          </p:val>
                                        </p:tav>
                                      </p:tavLst>
                                    </p:anim>
                                    <p:anim calcmode="lin" valueType="num">
                                      <p:cBhvr additive="base">
                                        <p:cTn id="77" dur="500" fill="hold"/>
                                        <p:tgtEl>
                                          <p:spTgt spid="45"/>
                                        </p:tgtEl>
                                        <p:attrNameLst>
                                          <p:attrName>ppt_y</p:attrName>
                                        </p:attrNameLst>
                                      </p:cBhvr>
                                      <p:tavLst>
                                        <p:tav tm="0">
                                          <p:val>
                                            <p:strVal val="#ppt_y"/>
                                          </p:val>
                                        </p:tav>
                                        <p:tav tm="100000">
                                          <p:val>
                                            <p:strVal val="#ppt_y"/>
                                          </p:val>
                                        </p:tav>
                                      </p:tavLst>
                                    </p:anim>
                                  </p:childTnLst>
                                </p:cTn>
                              </p:par>
                            </p:childTnLst>
                          </p:cTn>
                        </p:par>
                        <p:par>
                          <p:cTn id="78" fill="hold">
                            <p:stCondLst>
                              <p:cond delay="1500"/>
                            </p:stCondLst>
                            <p:childTnLst>
                              <p:par>
                                <p:cTn id="79" presetID="41" presetClass="entr" presetSubtype="0" fill="hold" grpId="0" nodeType="afterEffect">
                                  <p:stCondLst>
                                    <p:cond delay="0"/>
                                  </p:stCondLst>
                                  <p:iterate type="lt">
                                    <p:tmPct val="10000"/>
                                  </p:iterate>
                                  <p:childTnLst>
                                    <p:set>
                                      <p:cBhvr>
                                        <p:cTn id="80" dur="1" fill="hold">
                                          <p:stCondLst>
                                            <p:cond delay="0"/>
                                          </p:stCondLst>
                                        </p:cTn>
                                        <p:tgtEl>
                                          <p:spTgt spid="32"/>
                                        </p:tgtEl>
                                        <p:attrNameLst>
                                          <p:attrName>style.visibility</p:attrName>
                                        </p:attrNameLst>
                                      </p:cBhvr>
                                      <p:to>
                                        <p:strVal val="visible"/>
                                      </p:to>
                                    </p:set>
                                    <p:anim calcmode="lin" valueType="num">
                                      <p:cBhvr>
                                        <p:cTn id="81" dur="50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82" dur="500" fill="hold"/>
                                        <p:tgtEl>
                                          <p:spTgt spid="32"/>
                                        </p:tgtEl>
                                        <p:attrNameLst>
                                          <p:attrName>ppt_y</p:attrName>
                                        </p:attrNameLst>
                                      </p:cBhvr>
                                      <p:tavLst>
                                        <p:tav tm="0">
                                          <p:val>
                                            <p:strVal val="#ppt_y"/>
                                          </p:val>
                                        </p:tav>
                                        <p:tav tm="100000">
                                          <p:val>
                                            <p:strVal val="#ppt_y"/>
                                          </p:val>
                                        </p:tav>
                                      </p:tavLst>
                                    </p:anim>
                                    <p:anim calcmode="lin" valueType="num">
                                      <p:cBhvr>
                                        <p:cTn id="83" dur="50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84" dur="50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85" dur="500" tmFilter="0,0; .5, 1; 1, 1"/>
                                        <p:tgtEl>
                                          <p:spTgt spid="32"/>
                                        </p:tgtEl>
                                      </p:cBhvr>
                                    </p:animEffect>
                                  </p:childTnLst>
                                </p:cTn>
                              </p:par>
                              <p:par>
                                <p:cTn id="86" presetID="41" presetClass="entr" presetSubtype="0" fill="hold" grpId="0" nodeType="withEffect">
                                  <p:stCondLst>
                                    <p:cond delay="0"/>
                                  </p:stCondLst>
                                  <p:iterate type="lt">
                                    <p:tmPct val="10000"/>
                                  </p:iterate>
                                  <p:childTnLst>
                                    <p:set>
                                      <p:cBhvr>
                                        <p:cTn id="87" dur="1" fill="hold">
                                          <p:stCondLst>
                                            <p:cond delay="0"/>
                                          </p:stCondLst>
                                        </p:cTn>
                                        <p:tgtEl>
                                          <p:spTgt spid="47"/>
                                        </p:tgtEl>
                                        <p:attrNameLst>
                                          <p:attrName>style.visibility</p:attrName>
                                        </p:attrNameLst>
                                      </p:cBhvr>
                                      <p:to>
                                        <p:strVal val="visible"/>
                                      </p:to>
                                    </p:set>
                                    <p:anim calcmode="lin" valueType="num">
                                      <p:cBhvr>
                                        <p:cTn id="88"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89" dur="500" fill="hold"/>
                                        <p:tgtEl>
                                          <p:spTgt spid="47"/>
                                        </p:tgtEl>
                                        <p:attrNameLst>
                                          <p:attrName>ppt_y</p:attrName>
                                        </p:attrNameLst>
                                      </p:cBhvr>
                                      <p:tavLst>
                                        <p:tav tm="0">
                                          <p:val>
                                            <p:strVal val="#ppt_y"/>
                                          </p:val>
                                        </p:tav>
                                        <p:tav tm="100000">
                                          <p:val>
                                            <p:strVal val="#ppt_y"/>
                                          </p:val>
                                        </p:tav>
                                      </p:tavLst>
                                    </p:anim>
                                    <p:anim calcmode="lin" valueType="num">
                                      <p:cBhvr>
                                        <p:cTn id="90"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91" dur="5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92" dur="500" tmFilter="0,0; .5, 1; 1, 1"/>
                                        <p:tgtEl>
                                          <p:spTgt spid="47"/>
                                        </p:tgtEl>
                                      </p:cBhvr>
                                    </p:animEffect>
                                  </p:childTnLst>
                                </p:cTn>
                              </p:par>
                              <p:par>
                                <p:cTn id="93" presetID="41" presetClass="entr" presetSubtype="0" fill="hold" grpId="0" nodeType="withEffect">
                                  <p:stCondLst>
                                    <p:cond delay="0"/>
                                  </p:stCondLst>
                                  <p:iterate type="lt">
                                    <p:tmPct val="10000"/>
                                  </p:iterate>
                                  <p:childTnLst>
                                    <p:set>
                                      <p:cBhvr>
                                        <p:cTn id="94" dur="1" fill="hold">
                                          <p:stCondLst>
                                            <p:cond delay="0"/>
                                          </p:stCondLst>
                                        </p:cTn>
                                        <p:tgtEl>
                                          <p:spTgt spid="48"/>
                                        </p:tgtEl>
                                        <p:attrNameLst>
                                          <p:attrName>style.visibility</p:attrName>
                                        </p:attrNameLst>
                                      </p:cBhvr>
                                      <p:to>
                                        <p:strVal val="visible"/>
                                      </p:to>
                                    </p:set>
                                    <p:anim calcmode="lin" valueType="num">
                                      <p:cBhvr>
                                        <p:cTn id="95" dur="500" fill="hold"/>
                                        <p:tgtEl>
                                          <p:spTgt spid="48"/>
                                        </p:tgtEl>
                                        <p:attrNameLst>
                                          <p:attrName>ppt_x</p:attrName>
                                        </p:attrNameLst>
                                      </p:cBhvr>
                                      <p:tavLst>
                                        <p:tav tm="0">
                                          <p:val>
                                            <p:strVal val="#ppt_x"/>
                                          </p:val>
                                        </p:tav>
                                        <p:tav tm="50000">
                                          <p:val>
                                            <p:strVal val="#ppt_x+.1"/>
                                          </p:val>
                                        </p:tav>
                                        <p:tav tm="100000">
                                          <p:val>
                                            <p:strVal val="#ppt_x"/>
                                          </p:val>
                                        </p:tav>
                                      </p:tavLst>
                                    </p:anim>
                                    <p:anim calcmode="lin" valueType="num">
                                      <p:cBhvr>
                                        <p:cTn id="96" dur="500" fill="hold"/>
                                        <p:tgtEl>
                                          <p:spTgt spid="48"/>
                                        </p:tgtEl>
                                        <p:attrNameLst>
                                          <p:attrName>ppt_y</p:attrName>
                                        </p:attrNameLst>
                                      </p:cBhvr>
                                      <p:tavLst>
                                        <p:tav tm="0">
                                          <p:val>
                                            <p:strVal val="#ppt_y"/>
                                          </p:val>
                                        </p:tav>
                                        <p:tav tm="100000">
                                          <p:val>
                                            <p:strVal val="#ppt_y"/>
                                          </p:val>
                                        </p:tav>
                                      </p:tavLst>
                                    </p:anim>
                                    <p:anim calcmode="lin" valueType="num">
                                      <p:cBhvr>
                                        <p:cTn id="97" dur="500" fill="hold"/>
                                        <p:tgtEl>
                                          <p:spTgt spid="48"/>
                                        </p:tgtEl>
                                        <p:attrNameLst>
                                          <p:attrName>ppt_h</p:attrName>
                                        </p:attrNameLst>
                                      </p:cBhvr>
                                      <p:tavLst>
                                        <p:tav tm="0">
                                          <p:val>
                                            <p:strVal val="#ppt_h/10"/>
                                          </p:val>
                                        </p:tav>
                                        <p:tav tm="50000">
                                          <p:val>
                                            <p:strVal val="#ppt_h+.01"/>
                                          </p:val>
                                        </p:tav>
                                        <p:tav tm="100000">
                                          <p:val>
                                            <p:strVal val="#ppt_h"/>
                                          </p:val>
                                        </p:tav>
                                      </p:tavLst>
                                    </p:anim>
                                    <p:anim calcmode="lin" valueType="num">
                                      <p:cBhvr>
                                        <p:cTn id="98" dur="500" fill="hold"/>
                                        <p:tgtEl>
                                          <p:spTgt spid="48"/>
                                        </p:tgtEl>
                                        <p:attrNameLst>
                                          <p:attrName>ppt_w</p:attrName>
                                        </p:attrNameLst>
                                      </p:cBhvr>
                                      <p:tavLst>
                                        <p:tav tm="0">
                                          <p:val>
                                            <p:strVal val="#ppt_w/10"/>
                                          </p:val>
                                        </p:tav>
                                        <p:tav tm="50000">
                                          <p:val>
                                            <p:strVal val="#ppt_w+.01"/>
                                          </p:val>
                                        </p:tav>
                                        <p:tav tm="100000">
                                          <p:val>
                                            <p:strVal val="#ppt_w"/>
                                          </p:val>
                                        </p:tav>
                                      </p:tavLst>
                                    </p:anim>
                                    <p:animEffect transition="in" filter="fade">
                                      <p:cBhvr>
                                        <p:cTn id="99" dur="500" tmFilter="0,0; .5, 1; 1, 1"/>
                                        <p:tgtEl>
                                          <p:spTgt spid="48"/>
                                        </p:tgtEl>
                                      </p:cBhvr>
                                    </p:animEffect>
                                  </p:childTnLst>
                                </p:cTn>
                              </p:par>
                              <p:par>
                                <p:cTn id="100" presetID="41" presetClass="entr" presetSubtype="0" fill="hold" grpId="0" nodeType="withEffect">
                                  <p:stCondLst>
                                    <p:cond delay="0"/>
                                  </p:stCondLst>
                                  <p:iterate type="lt">
                                    <p:tmPct val="10000"/>
                                  </p:iterate>
                                  <p:childTnLst>
                                    <p:set>
                                      <p:cBhvr>
                                        <p:cTn id="101" dur="1" fill="hold">
                                          <p:stCondLst>
                                            <p:cond delay="0"/>
                                          </p:stCondLst>
                                        </p:cTn>
                                        <p:tgtEl>
                                          <p:spTgt spid="49"/>
                                        </p:tgtEl>
                                        <p:attrNameLst>
                                          <p:attrName>style.visibility</p:attrName>
                                        </p:attrNameLst>
                                      </p:cBhvr>
                                      <p:to>
                                        <p:strVal val="visible"/>
                                      </p:to>
                                    </p:set>
                                    <p:anim calcmode="lin" valueType="num">
                                      <p:cBhvr>
                                        <p:cTn id="102" dur="500" fill="hold"/>
                                        <p:tgtEl>
                                          <p:spTgt spid="49"/>
                                        </p:tgtEl>
                                        <p:attrNameLst>
                                          <p:attrName>ppt_x</p:attrName>
                                        </p:attrNameLst>
                                      </p:cBhvr>
                                      <p:tavLst>
                                        <p:tav tm="0">
                                          <p:val>
                                            <p:strVal val="#ppt_x"/>
                                          </p:val>
                                        </p:tav>
                                        <p:tav tm="50000">
                                          <p:val>
                                            <p:strVal val="#ppt_x+.1"/>
                                          </p:val>
                                        </p:tav>
                                        <p:tav tm="100000">
                                          <p:val>
                                            <p:strVal val="#ppt_x"/>
                                          </p:val>
                                        </p:tav>
                                      </p:tavLst>
                                    </p:anim>
                                    <p:anim calcmode="lin" valueType="num">
                                      <p:cBhvr>
                                        <p:cTn id="103" dur="500" fill="hold"/>
                                        <p:tgtEl>
                                          <p:spTgt spid="49"/>
                                        </p:tgtEl>
                                        <p:attrNameLst>
                                          <p:attrName>ppt_y</p:attrName>
                                        </p:attrNameLst>
                                      </p:cBhvr>
                                      <p:tavLst>
                                        <p:tav tm="0">
                                          <p:val>
                                            <p:strVal val="#ppt_y"/>
                                          </p:val>
                                        </p:tav>
                                        <p:tav tm="100000">
                                          <p:val>
                                            <p:strVal val="#ppt_y"/>
                                          </p:val>
                                        </p:tav>
                                      </p:tavLst>
                                    </p:anim>
                                    <p:anim calcmode="lin" valueType="num">
                                      <p:cBhvr>
                                        <p:cTn id="104" dur="500" fill="hold"/>
                                        <p:tgtEl>
                                          <p:spTgt spid="49"/>
                                        </p:tgtEl>
                                        <p:attrNameLst>
                                          <p:attrName>ppt_h</p:attrName>
                                        </p:attrNameLst>
                                      </p:cBhvr>
                                      <p:tavLst>
                                        <p:tav tm="0">
                                          <p:val>
                                            <p:strVal val="#ppt_h/10"/>
                                          </p:val>
                                        </p:tav>
                                        <p:tav tm="50000">
                                          <p:val>
                                            <p:strVal val="#ppt_h+.01"/>
                                          </p:val>
                                        </p:tav>
                                        <p:tav tm="100000">
                                          <p:val>
                                            <p:strVal val="#ppt_h"/>
                                          </p:val>
                                        </p:tav>
                                      </p:tavLst>
                                    </p:anim>
                                    <p:anim calcmode="lin" valueType="num">
                                      <p:cBhvr>
                                        <p:cTn id="105" dur="500" fill="hold"/>
                                        <p:tgtEl>
                                          <p:spTgt spid="49"/>
                                        </p:tgtEl>
                                        <p:attrNameLst>
                                          <p:attrName>ppt_w</p:attrName>
                                        </p:attrNameLst>
                                      </p:cBhvr>
                                      <p:tavLst>
                                        <p:tav tm="0">
                                          <p:val>
                                            <p:strVal val="#ppt_w/10"/>
                                          </p:val>
                                        </p:tav>
                                        <p:tav tm="50000">
                                          <p:val>
                                            <p:strVal val="#ppt_w+.01"/>
                                          </p:val>
                                        </p:tav>
                                        <p:tav tm="100000">
                                          <p:val>
                                            <p:strVal val="#ppt_w"/>
                                          </p:val>
                                        </p:tav>
                                      </p:tavLst>
                                    </p:anim>
                                    <p:animEffect transition="in" filter="fade">
                                      <p:cBhvr>
                                        <p:cTn id="106" dur="500" tmFilter="0,0; .5, 1; 1, 1"/>
                                        <p:tgtEl>
                                          <p:spTgt spid="49"/>
                                        </p:tgtEl>
                                      </p:cBhvr>
                                    </p:animEffect>
                                  </p:childTnLst>
                                </p:cTn>
                              </p:par>
                            </p:childTnLst>
                          </p:cTn>
                        </p:par>
                        <p:par>
                          <p:cTn id="107" fill="hold">
                            <p:stCondLst>
                              <p:cond delay="3150"/>
                            </p:stCondLst>
                            <p:childTnLst>
                              <p:par>
                                <p:cTn id="108" presetID="10" presetClass="entr" presetSubtype="0" fill="hold" grpId="0" nodeType="afterEffect">
                                  <p:stCondLst>
                                    <p:cond delay="0"/>
                                  </p:stCondLst>
                                  <p:childTnLst>
                                    <p:set>
                                      <p:cBhvr>
                                        <p:cTn id="109" dur="1" fill="hold">
                                          <p:stCondLst>
                                            <p:cond delay="0"/>
                                          </p:stCondLst>
                                        </p:cTn>
                                        <p:tgtEl>
                                          <p:spTgt spid="33"/>
                                        </p:tgtEl>
                                        <p:attrNameLst>
                                          <p:attrName>style.visibility</p:attrName>
                                        </p:attrNameLst>
                                      </p:cBhvr>
                                      <p:to>
                                        <p:strVal val="visible"/>
                                      </p:to>
                                    </p:set>
                                    <p:animEffect transition="in" filter="fade">
                                      <p:cBhvr>
                                        <p:cTn id="110" dur="500"/>
                                        <p:tgtEl>
                                          <p:spTgt spid="33"/>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34"/>
                                        </p:tgtEl>
                                        <p:attrNameLst>
                                          <p:attrName>style.visibility</p:attrName>
                                        </p:attrNameLst>
                                      </p:cBhvr>
                                      <p:to>
                                        <p:strVal val="visible"/>
                                      </p:to>
                                    </p:set>
                                    <p:animEffect transition="in" filter="fade">
                                      <p:cBhvr>
                                        <p:cTn id="113" dur="500"/>
                                        <p:tgtEl>
                                          <p:spTgt spid="34"/>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36"/>
                                        </p:tgtEl>
                                        <p:attrNameLst>
                                          <p:attrName>style.visibility</p:attrName>
                                        </p:attrNameLst>
                                      </p:cBhvr>
                                      <p:to>
                                        <p:strVal val="visible"/>
                                      </p:to>
                                    </p:set>
                                    <p:animEffect transition="in" filter="fade">
                                      <p:cBhvr>
                                        <p:cTn id="116" dur="500"/>
                                        <p:tgtEl>
                                          <p:spTgt spid="36"/>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37"/>
                                        </p:tgtEl>
                                        <p:attrNameLst>
                                          <p:attrName>style.visibility</p:attrName>
                                        </p:attrNameLst>
                                      </p:cBhvr>
                                      <p:to>
                                        <p:strVal val="visible"/>
                                      </p:to>
                                    </p:set>
                                    <p:animEffect transition="in" filter="fade">
                                      <p:cBhvr>
                                        <p:cTn id="119" dur="500"/>
                                        <p:tgtEl>
                                          <p:spTgt spid="37"/>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56"/>
                                        </p:tgtEl>
                                        <p:attrNameLst>
                                          <p:attrName>style.visibility</p:attrName>
                                        </p:attrNameLst>
                                      </p:cBhvr>
                                      <p:to>
                                        <p:strVal val="visible"/>
                                      </p:to>
                                    </p:set>
                                    <p:animEffect transition="in" filter="fade">
                                      <p:cBhvr>
                                        <p:cTn id="122" dur="500"/>
                                        <p:tgtEl>
                                          <p:spTgt spid="56"/>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57"/>
                                        </p:tgtEl>
                                        <p:attrNameLst>
                                          <p:attrName>style.visibility</p:attrName>
                                        </p:attrNameLst>
                                      </p:cBhvr>
                                      <p:to>
                                        <p:strVal val="visible"/>
                                      </p:to>
                                    </p:set>
                                    <p:animEffect transition="in" filter="fade">
                                      <p:cBhvr>
                                        <p:cTn id="125" dur="500"/>
                                        <p:tgtEl>
                                          <p:spTgt spid="57"/>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62"/>
                                        </p:tgtEl>
                                        <p:attrNameLst>
                                          <p:attrName>style.visibility</p:attrName>
                                        </p:attrNameLst>
                                      </p:cBhvr>
                                      <p:to>
                                        <p:strVal val="visible"/>
                                      </p:to>
                                    </p:set>
                                    <p:animEffect transition="in" filter="fade">
                                      <p:cBhvr>
                                        <p:cTn id="128" dur="500"/>
                                        <p:tgtEl>
                                          <p:spTgt spid="62"/>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63"/>
                                        </p:tgtEl>
                                        <p:attrNameLst>
                                          <p:attrName>style.visibility</p:attrName>
                                        </p:attrNameLst>
                                      </p:cBhvr>
                                      <p:to>
                                        <p:strVal val="visible"/>
                                      </p:to>
                                    </p:set>
                                    <p:animEffect transition="in" filter="fade">
                                      <p:cBhvr>
                                        <p:cTn id="131" dur="500"/>
                                        <p:tgtEl>
                                          <p:spTgt spid="63"/>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64"/>
                                        </p:tgtEl>
                                        <p:attrNameLst>
                                          <p:attrName>style.visibility</p:attrName>
                                        </p:attrNameLst>
                                      </p:cBhvr>
                                      <p:to>
                                        <p:strVal val="visible"/>
                                      </p:to>
                                    </p:set>
                                    <p:animEffect transition="in" filter="fade">
                                      <p:cBhvr>
                                        <p:cTn id="134" dur="500"/>
                                        <p:tgtEl>
                                          <p:spTgt spid="64"/>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65"/>
                                        </p:tgtEl>
                                        <p:attrNameLst>
                                          <p:attrName>style.visibility</p:attrName>
                                        </p:attrNameLst>
                                      </p:cBhvr>
                                      <p:to>
                                        <p:strVal val="visible"/>
                                      </p:to>
                                    </p:set>
                                    <p:animEffect transition="in" filter="fade">
                                      <p:cBhvr>
                                        <p:cTn id="137" dur="500"/>
                                        <p:tgtEl>
                                          <p:spTgt spid="65"/>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67"/>
                                        </p:tgtEl>
                                        <p:attrNameLst>
                                          <p:attrName>style.visibility</p:attrName>
                                        </p:attrNameLst>
                                      </p:cBhvr>
                                      <p:to>
                                        <p:strVal val="visible"/>
                                      </p:to>
                                    </p:set>
                                    <p:animEffect transition="in" filter="fade">
                                      <p:cBhvr>
                                        <p:cTn id="140" dur="500"/>
                                        <p:tgtEl>
                                          <p:spTgt spid="67"/>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68"/>
                                        </p:tgtEl>
                                        <p:attrNameLst>
                                          <p:attrName>style.visibility</p:attrName>
                                        </p:attrNameLst>
                                      </p:cBhvr>
                                      <p:to>
                                        <p:strVal val="visible"/>
                                      </p:to>
                                    </p:set>
                                    <p:animEffect transition="in" filter="fade">
                                      <p:cBhvr>
                                        <p:cTn id="143" dur="500"/>
                                        <p:tgtEl>
                                          <p:spTgt spid="68"/>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35"/>
                                        </p:tgtEl>
                                        <p:attrNameLst>
                                          <p:attrName>style.visibility</p:attrName>
                                        </p:attrNameLst>
                                      </p:cBhvr>
                                      <p:to>
                                        <p:strVal val="visible"/>
                                      </p:to>
                                    </p:set>
                                    <p:animEffect transition="in" filter="fade">
                                      <p:cBhvr>
                                        <p:cTn id="146" dur="500"/>
                                        <p:tgtEl>
                                          <p:spTgt spid="35"/>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43"/>
                                        </p:tgtEl>
                                        <p:attrNameLst>
                                          <p:attrName>style.visibility</p:attrName>
                                        </p:attrNameLst>
                                      </p:cBhvr>
                                      <p:to>
                                        <p:strVal val="visible"/>
                                      </p:to>
                                    </p:set>
                                    <p:animEffect transition="in" filter="fade">
                                      <p:cBhvr>
                                        <p:cTn id="14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38" grpId="0" animBg="1"/>
      <p:bldP spid="2" grpId="0"/>
      <p:bldP spid="28" grpId="0"/>
      <p:bldP spid="32" grpId="0"/>
      <p:bldP spid="33" grpId="0"/>
      <p:bldP spid="34" grpId="0"/>
      <p:bldP spid="36" grpId="0"/>
      <p:bldP spid="37" grpId="0"/>
      <p:bldP spid="44" grpId="0"/>
      <p:bldP spid="45" grpId="0"/>
      <p:bldP spid="46" grpId="0"/>
      <p:bldP spid="56" grpId="0"/>
      <p:bldP spid="57" grpId="0"/>
      <p:bldP spid="62" grpId="0"/>
      <p:bldP spid="63" grpId="0"/>
      <p:bldP spid="64" grpId="0"/>
      <p:bldP spid="65" grpId="0"/>
      <p:bldP spid="67" grpId="0"/>
      <p:bldP spid="68" grpId="0"/>
      <p:bldP spid="35" grpId="0"/>
      <p:bldP spid="43" grpId="0"/>
      <p:bldP spid="47" grpId="0"/>
      <p:bldP spid="48" grpId="0"/>
      <p:bldP spid="4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835696" y="121196"/>
            <a:ext cx="7263832" cy="952500"/>
          </a:xfrm>
        </p:spPr>
        <p:txBody>
          <a:bodyPr/>
          <a:lstStyle/>
          <a:p>
            <a:r>
              <a:rPr lang="es-SV" dirty="0" smtClean="0"/>
              <a:t>Nuevos productos y servicios financieros inclusivos</a:t>
            </a:r>
            <a:endParaRPr lang="es-SV" dirty="0">
              <a:solidFill>
                <a:schemeClr val="tx2"/>
              </a:solidFill>
            </a:endParaRPr>
          </a:p>
        </p:txBody>
      </p:sp>
      <p:sp>
        <p:nvSpPr>
          <p:cNvPr id="4" name="3 Rectángulo"/>
          <p:cNvSpPr/>
          <p:nvPr/>
        </p:nvSpPr>
        <p:spPr>
          <a:xfrm>
            <a:off x="6811680" y="1201317"/>
            <a:ext cx="2080800"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5" name="4 Rectángulo"/>
          <p:cNvSpPr/>
          <p:nvPr/>
        </p:nvSpPr>
        <p:spPr>
          <a:xfrm>
            <a:off x="4355976" y="1201317"/>
            <a:ext cx="2080800"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6" name="5 Rectángulo"/>
          <p:cNvSpPr/>
          <p:nvPr/>
        </p:nvSpPr>
        <p:spPr>
          <a:xfrm>
            <a:off x="1897614" y="1201317"/>
            <a:ext cx="2080800"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pic>
        <p:nvPicPr>
          <p:cNvPr id="43" name="42 Imagen"/>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115809" y="1417460"/>
            <a:ext cx="1465116" cy="1080000"/>
          </a:xfrm>
          <a:prstGeom prst="rect">
            <a:avLst/>
          </a:prstGeom>
        </p:spPr>
      </p:pic>
      <p:pic>
        <p:nvPicPr>
          <p:cNvPr id="44" name="43 Imagen"/>
          <p:cNvPicPr>
            <a:picLocks noChangeAspect="1"/>
          </p:cNvPicPr>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l="14302" t="8398" r="16057" b="25627"/>
          <a:stretch/>
        </p:blipFill>
        <p:spPr>
          <a:xfrm>
            <a:off x="7282064" y="1345332"/>
            <a:ext cx="1140031" cy="1080000"/>
          </a:xfrm>
          <a:prstGeom prst="rect">
            <a:avLst/>
          </a:prstGeom>
        </p:spPr>
      </p:pic>
      <p:pic>
        <p:nvPicPr>
          <p:cNvPr id="46" name="45 Imagen"/>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b="14030"/>
          <a:stretch/>
        </p:blipFill>
        <p:spPr>
          <a:xfrm>
            <a:off x="4860032" y="1417460"/>
            <a:ext cx="1256250" cy="1080000"/>
          </a:xfrm>
          <a:prstGeom prst="rect">
            <a:avLst/>
          </a:prstGeom>
        </p:spPr>
      </p:pic>
      <p:sp>
        <p:nvSpPr>
          <p:cNvPr id="25" name="24 Rectángulo"/>
          <p:cNvSpPr/>
          <p:nvPr/>
        </p:nvSpPr>
        <p:spPr>
          <a:xfrm>
            <a:off x="1547664" y="2624003"/>
            <a:ext cx="7596336" cy="461663"/>
          </a:xfrm>
          <a:prstGeom prst="rect">
            <a:avLst/>
          </a:prstGeom>
          <a:solidFill>
            <a:srgbClr val="318BFF">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11" name="10 CuadroTexto"/>
          <p:cNvSpPr txBox="1"/>
          <p:nvPr/>
        </p:nvSpPr>
        <p:spPr>
          <a:xfrm>
            <a:off x="1915623" y="2674575"/>
            <a:ext cx="2080313" cy="369332"/>
          </a:xfrm>
          <a:prstGeom prst="rect">
            <a:avLst/>
          </a:prstGeom>
          <a:noFill/>
        </p:spPr>
        <p:txBody>
          <a:bodyPr wrap="square" rtlCol="0">
            <a:spAutoFit/>
          </a:bodyPr>
          <a:lstStyle/>
          <a:p>
            <a:pPr algn="ctr"/>
            <a:r>
              <a:rPr lang="es-SV" dirty="0" smtClean="0">
                <a:solidFill>
                  <a:srgbClr val="000000"/>
                </a:solidFill>
                <a:latin typeface="Impact" panose="020B0806030902050204" pitchFamily="34" charset="0"/>
              </a:rPr>
              <a:t>Línea de crédito</a:t>
            </a:r>
            <a:endParaRPr lang="es-SV" dirty="0">
              <a:solidFill>
                <a:srgbClr val="000000"/>
              </a:solidFill>
              <a:latin typeface="Impact" panose="020B0806030902050204" pitchFamily="34" charset="0"/>
            </a:endParaRPr>
          </a:p>
        </p:txBody>
      </p:sp>
      <p:sp>
        <p:nvSpPr>
          <p:cNvPr id="19" name="18 CuadroTexto"/>
          <p:cNvSpPr txBox="1"/>
          <p:nvPr/>
        </p:nvSpPr>
        <p:spPr>
          <a:xfrm>
            <a:off x="4497724" y="2569468"/>
            <a:ext cx="1802468" cy="584775"/>
          </a:xfrm>
          <a:prstGeom prst="rect">
            <a:avLst/>
          </a:prstGeom>
          <a:noFill/>
        </p:spPr>
        <p:txBody>
          <a:bodyPr wrap="square" rtlCol="0">
            <a:spAutoFit/>
          </a:bodyPr>
          <a:lstStyle/>
          <a:p>
            <a:pPr algn="ctr"/>
            <a:r>
              <a:rPr lang="es-SV" sz="1600" dirty="0" smtClean="0">
                <a:solidFill>
                  <a:srgbClr val="000000"/>
                </a:solidFill>
                <a:latin typeface="Impact" panose="020B0806030902050204" pitchFamily="34" charset="0"/>
              </a:rPr>
              <a:t>Ahorro y crédito para mujeres</a:t>
            </a:r>
            <a:endParaRPr lang="es-SV" sz="1600" dirty="0">
              <a:solidFill>
                <a:srgbClr val="000000"/>
              </a:solidFill>
              <a:latin typeface="Impact" panose="020B0806030902050204" pitchFamily="34" charset="0"/>
            </a:endParaRPr>
          </a:p>
        </p:txBody>
      </p:sp>
      <p:sp>
        <p:nvSpPr>
          <p:cNvPr id="21" name="20 CuadroTexto"/>
          <p:cNvSpPr txBox="1"/>
          <p:nvPr/>
        </p:nvSpPr>
        <p:spPr>
          <a:xfrm>
            <a:off x="7020272" y="2672958"/>
            <a:ext cx="1656184" cy="369332"/>
          </a:xfrm>
          <a:prstGeom prst="rect">
            <a:avLst/>
          </a:prstGeom>
          <a:noFill/>
        </p:spPr>
        <p:txBody>
          <a:bodyPr wrap="square" rtlCol="0">
            <a:spAutoFit/>
          </a:bodyPr>
          <a:lstStyle/>
          <a:p>
            <a:pPr algn="ctr"/>
            <a:r>
              <a:rPr lang="es-SV" dirty="0" smtClean="0">
                <a:solidFill>
                  <a:srgbClr val="000000"/>
                </a:solidFill>
                <a:latin typeface="Impact" panose="020B0806030902050204" pitchFamily="34" charset="0"/>
              </a:rPr>
              <a:t>Transferencias </a:t>
            </a:r>
            <a:endParaRPr lang="es-SV" dirty="0" smtClean="0">
              <a:solidFill>
                <a:srgbClr val="000000"/>
              </a:solidFill>
              <a:latin typeface="Impact" panose="020B0806030902050204" pitchFamily="34" charset="0"/>
            </a:endParaRPr>
          </a:p>
        </p:txBody>
      </p:sp>
      <p:sp>
        <p:nvSpPr>
          <p:cNvPr id="39" name="38 CuadroTexto"/>
          <p:cNvSpPr txBox="1"/>
          <p:nvPr/>
        </p:nvSpPr>
        <p:spPr>
          <a:xfrm>
            <a:off x="1907704" y="3721596"/>
            <a:ext cx="2008304" cy="1938992"/>
          </a:xfrm>
          <a:prstGeom prst="rect">
            <a:avLst/>
          </a:prstGeom>
          <a:noFill/>
        </p:spPr>
        <p:txBody>
          <a:bodyPr wrap="square" rtlCol="0">
            <a:spAutoFit/>
          </a:bodyPr>
          <a:lstStyle/>
          <a:p>
            <a:pPr algn="ctr"/>
            <a:r>
              <a:rPr lang="es-SV" sz="1400" dirty="0" smtClean="0">
                <a:latin typeface="Impact" panose="020B0806030902050204" pitchFamily="34" charset="0"/>
              </a:rPr>
              <a:t>Eficiencia energética y energía renovable</a:t>
            </a:r>
          </a:p>
          <a:p>
            <a:pPr algn="ctr"/>
            <a:endParaRPr lang="es-SV" sz="800" dirty="0">
              <a:latin typeface="Impact" panose="020B0806030902050204" pitchFamily="34" charset="0"/>
            </a:endParaRPr>
          </a:p>
          <a:p>
            <a:pPr algn="ctr"/>
            <a:r>
              <a:rPr lang="es-SV" sz="2400" dirty="0" smtClean="0">
                <a:latin typeface="Impact" panose="020B0806030902050204" pitchFamily="34" charset="0"/>
              </a:rPr>
              <a:t>2</a:t>
            </a:r>
          </a:p>
          <a:p>
            <a:pPr algn="ctr"/>
            <a:r>
              <a:rPr lang="es-SV" sz="1400" dirty="0" smtClean="0">
                <a:solidFill>
                  <a:schemeClr val="tx2"/>
                </a:solidFill>
                <a:latin typeface="Impact" panose="020B0806030902050204" pitchFamily="34" charset="0"/>
              </a:rPr>
              <a:t>Créditos</a:t>
            </a:r>
          </a:p>
          <a:p>
            <a:pPr algn="ctr"/>
            <a:endParaRPr lang="es-SV" sz="800" dirty="0">
              <a:latin typeface="Impact" panose="020B0806030902050204" pitchFamily="34" charset="0"/>
            </a:endParaRPr>
          </a:p>
          <a:p>
            <a:pPr algn="ctr"/>
            <a:r>
              <a:rPr lang="es-SV" sz="2400" dirty="0" smtClean="0">
                <a:latin typeface="Impact" panose="020B0806030902050204" pitchFamily="34" charset="0"/>
              </a:rPr>
              <a:t>$189.0</a:t>
            </a:r>
          </a:p>
          <a:p>
            <a:pPr algn="ctr"/>
            <a:r>
              <a:rPr lang="es-SV" sz="1400" dirty="0" smtClean="0">
                <a:solidFill>
                  <a:schemeClr val="tx2"/>
                </a:solidFill>
                <a:latin typeface="Impact" panose="020B0806030902050204" pitchFamily="34" charset="0"/>
              </a:rPr>
              <a:t>Miles</a:t>
            </a:r>
            <a:endParaRPr lang="es-SV" sz="1400" dirty="0">
              <a:solidFill>
                <a:schemeClr val="tx2"/>
              </a:solidFill>
              <a:latin typeface="Impact" panose="020B0806030902050204" pitchFamily="34" charset="0"/>
            </a:endParaRPr>
          </a:p>
        </p:txBody>
      </p:sp>
      <p:sp>
        <p:nvSpPr>
          <p:cNvPr id="42" name="41 CuadroTexto"/>
          <p:cNvSpPr txBox="1"/>
          <p:nvPr/>
        </p:nvSpPr>
        <p:spPr>
          <a:xfrm>
            <a:off x="7020272" y="3085666"/>
            <a:ext cx="1610414" cy="584775"/>
          </a:xfrm>
          <a:prstGeom prst="rect">
            <a:avLst/>
          </a:prstGeom>
          <a:noFill/>
        </p:spPr>
        <p:txBody>
          <a:bodyPr wrap="square" rtlCol="0">
            <a:spAutoFit/>
          </a:bodyPr>
          <a:lstStyle/>
          <a:p>
            <a:pPr algn="ctr"/>
            <a:r>
              <a:rPr lang="es-SV" sz="1600" dirty="0" smtClean="0">
                <a:latin typeface="Impact" panose="020B0806030902050204" pitchFamily="34" charset="0"/>
              </a:rPr>
              <a:t>Internacionales  vía Swift</a:t>
            </a:r>
            <a:endParaRPr lang="es-SV" sz="1600" dirty="0">
              <a:latin typeface="Impact" panose="020B0806030902050204" pitchFamily="34" charset="0"/>
            </a:endParaRPr>
          </a:p>
        </p:txBody>
      </p:sp>
      <p:sp>
        <p:nvSpPr>
          <p:cNvPr id="22" name="21 CuadroTexto"/>
          <p:cNvSpPr txBox="1"/>
          <p:nvPr/>
        </p:nvSpPr>
        <p:spPr>
          <a:xfrm>
            <a:off x="1936969" y="3136821"/>
            <a:ext cx="2008304" cy="584775"/>
          </a:xfrm>
          <a:prstGeom prst="rect">
            <a:avLst/>
          </a:prstGeom>
          <a:noFill/>
        </p:spPr>
        <p:txBody>
          <a:bodyPr wrap="square" rtlCol="0">
            <a:spAutoFit/>
          </a:bodyPr>
          <a:lstStyle/>
          <a:p>
            <a:pPr algn="ctr"/>
            <a:r>
              <a:rPr lang="es-SV" sz="1600" dirty="0" smtClean="0">
                <a:solidFill>
                  <a:schemeClr val="accent2">
                    <a:lumMod val="75000"/>
                  </a:schemeClr>
                </a:solidFill>
                <a:latin typeface="Impact" panose="020B0806030902050204" pitchFamily="34" charset="0"/>
              </a:rPr>
              <a:t>Rel</a:t>
            </a:r>
            <a:r>
              <a:rPr lang="es-SV" sz="1600" dirty="0" smtClean="0">
                <a:solidFill>
                  <a:schemeClr val="accent2">
                    <a:lumMod val="75000"/>
                  </a:schemeClr>
                </a:solidFill>
                <a:latin typeface="Impact" panose="020B0806030902050204" pitchFamily="34" charset="0"/>
              </a:rPr>
              <a:t>anzamiento </a:t>
            </a:r>
            <a:r>
              <a:rPr lang="es-SV" sz="1600" dirty="0" smtClean="0">
                <a:solidFill>
                  <a:schemeClr val="accent2">
                    <a:lumMod val="75000"/>
                  </a:schemeClr>
                </a:solidFill>
                <a:latin typeface="Impact" panose="020B0806030902050204" pitchFamily="34" charset="0"/>
              </a:rPr>
              <a:t>diciembre 2016</a:t>
            </a:r>
            <a:endParaRPr lang="es-SV" sz="1600" dirty="0">
              <a:solidFill>
                <a:schemeClr val="accent2">
                  <a:lumMod val="75000"/>
                </a:schemeClr>
              </a:solidFill>
              <a:latin typeface="Impact" panose="020B0806030902050204" pitchFamily="34" charset="0"/>
            </a:endParaRPr>
          </a:p>
        </p:txBody>
      </p:sp>
      <p:sp>
        <p:nvSpPr>
          <p:cNvPr id="24" name="23 CuadroTexto"/>
          <p:cNvSpPr txBox="1"/>
          <p:nvPr/>
        </p:nvSpPr>
        <p:spPr>
          <a:xfrm>
            <a:off x="4355976" y="3115622"/>
            <a:ext cx="2080800" cy="2523768"/>
          </a:xfrm>
          <a:prstGeom prst="rect">
            <a:avLst/>
          </a:prstGeom>
          <a:noFill/>
        </p:spPr>
        <p:txBody>
          <a:bodyPr wrap="square" rtlCol="0">
            <a:spAutoFit/>
          </a:bodyPr>
          <a:lstStyle/>
          <a:p>
            <a:pPr algn="ctr"/>
            <a:r>
              <a:rPr lang="es-SV" sz="1400" dirty="0" smtClean="0">
                <a:latin typeface="Impact" panose="020B0806030902050204" pitchFamily="34" charset="0"/>
              </a:rPr>
              <a:t>socias de grupos de ahorro comunitario</a:t>
            </a:r>
          </a:p>
          <a:p>
            <a:pPr algn="ctr"/>
            <a:r>
              <a:rPr lang="es-SV" sz="1400" dirty="0" smtClean="0">
                <a:solidFill>
                  <a:schemeClr val="tx2"/>
                </a:solidFill>
                <a:latin typeface="Impact" panose="020B0806030902050204" pitchFamily="34" charset="0"/>
              </a:rPr>
              <a:t>Piloto en  Ag. Gotera</a:t>
            </a:r>
          </a:p>
          <a:p>
            <a:pPr algn="ctr"/>
            <a:endParaRPr lang="es-SV" sz="800" dirty="0">
              <a:solidFill>
                <a:schemeClr val="tx2"/>
              </a:solidFill>
              <a:latin typeface="Impact" panose="020B0806030902050204" pitchFamily="34" charset="0"/>
            </a:endParaRPr>
          </a:p>
          <a:p>
            <a:pPr algn="ctr"/>
            <a:r>
              <a:rPr lang="es-SV" sz="1200" dirty="0" smtClean="0">
                <a:solidFill>
                  <a:schemeClr val="accent2">
                    <a:lumMod val="75000"/>
                  </a:schemeClr>
                </a:solidFill>
                <a:latin typeface="Impact" panose="020B0806030902050204" pitchFamily="34" charset="0"/>
              </a:rPr>
              <a:t>Lanzamiento octubre 2016</a:t>
            </a:r>
          </a:p>
          <a:p>
            <a:pPr algn="ctr"/>
            <a:r>
              <a:rPr lang="es-SV" sz="1200" dirty="0">
                <a:solidFill>
                  <a:schemeClr val="tx2"/>
                </a:solidFill>
                <a:latin typeface="Impact" panose="020B0806030902050204" pitchFamily="34" charset="0"/>
              </a:rPr>
              <a:t>Cuenta de ahorro</a:t>
            </a:r>
          </a:p>
          <a:p>
            <a:pPr algn="ctr"/>
            <a:r>
              <a:rPr lang="es-SV" sz="1200" dirty="0" smtClean="0">
                <a:latin typeface="Impact" panose="020B0806030902050204" pitchFamily="34" charset="0"/>
              </a:rPr>
              <a:t>5 </a:t>
            </a:r>
            <a:r>
              <a:rPr lang="es-SV" sz="1200" dirty="0" smtClean="0">
                <a:latin typeface="Impact" panose="020B0806030902050204" pitchFamily="34" charset="0"/>
              </a:rPr>
              <a:t>cuentas</a:t>
            </a:r>
          </a:p>
          <a:p>
            <a:pPr algn="ctr"/>
            <a:r>
              <a:rPr lang="es-SV" sz="1200" dirty="0" smtClean="0">
                <a:latin typeface="Impact" panose="020B0806030902050204" pitchFamily="34" charset="0"/>
              </a:rPr>
              <a:t>$2.7 miles</a:t>
            </a:r>
          </a:p>
          <a:p>
            <a:pPr algn="ctr"/>
            <a:endParaRPr lang="es-SV" sz="1200" dirty="0">
              <a:solidFill>
                <a:schemeClr val="tx2"/>
              </a:solidFill>
              <a:latin typeface="Impact" panose="020B0806030902050204" pitchFamily="34" charset="0"/>
            </a:endParaRPr>
          </a:p>
          <a:p>
            <a:pPr algn="ctr"/>
            <a:r>
              <a:rPr lang="es-SV" sz="1200" dirty="0" smtClean="0">
                <a:solidFill>
                  <a:schemeClr val="accent2">
                    <a:lumMod val="75000"/>
                  </a:schemeClr>
                </a:solidFill>
                <a:latin typeface="Impact" panose="020B0806030902050204" pitchFamily="34" charset="0"/>
              </a:rPr>
              <a:t>Lanzamiento mayo 2017</a:t>
            </a:r>
          </a:p>
          <a:p>
            <a:pPr algn="ctr"/>
            <a:r>
              <a:rPr lang="es-SV" sz="1200" dirty="0">
                <a:solidFill>
                  <a:schemeClr val="tx2"/>
                </a:solidFill>
                <a:latin typeface="Impact" panose="020B0806030902050204" pitchFamily="34" charset="0"/>
              </a:rPr>
              <a:t>Línea de crédito</a:t>
            </a:r>
          </a:p>
          <a:p>
            <a:pPr algn="ctr"/>
            <a:r>
              <a:rPr lang="es-SV" sz="1200" dirty="0" smtClean="0">
                <a:latin typeface="Impact" panose="020B0806030902050204" pitchFamily="34" charset="0"/>
              </a:rPr>
              <a:t>7 </a:t>
            </a:r>
            <a:r>
              <a:rPr lang="es-SV" sz="1200" dirty="0" smtClean="0">
                <a:latin typeface="Impact" panose="020B0806030902050204" pitchFamily="34" charset="0"/>
              </a:rPr>
              <a:t>préstamos</a:t>
            </a:r>
            <a:endParaRPr lang="es-SV" sz="1200" dirty="0">
              <a:latin typeface="Impact" panose="020B0806030902050204" pitchFamily="34" charset="0"/>
            </a:endParaRPr>
          </a:p>
          <a:p>
            <a:pPr algn="ctr"/>
            <a:r>
              <a:rPr lang="es-SV" sz="1200" dirty="0" smtClean="0">
                <a:latin typeface="Impact" panose="020B0806030902050204" pitchFamily="34" charset="0"/>
              </a:rPr>
              <a:t>$12 </a:t>
            </a:r>
            <a:r>
              <a:rPr lang="es-SV" sz="1200" dirty="0" smtClean="0">
                <a:latin typeface="Impact" panose="020B0806030902050204" pitchFamily="34" charset="0"/>
              </a:rPr>
              <a:t>miles</a:t>
            </a:r>
            <a:endParaRPr lang="es-SV" sz="1200" dirty="0" smtClean="0">
              <a:solidFill>
                <a:schemeClr val="accent6"/>
              </a:solidFill>
              <a:latin typeface="Impact" panose="020B0806030902050204" pitchFamily="34" charset="0"/>
            </a:endParaRPr>
          </a:p>
        </p:txBody>
      </p:sp>
      <p:sp>
        <p:nvSpPr>
          <p:cNvPr id="23" name="22 CuadroTexto"/>
          <p:cNvSpPr txBox="1"/>
          <p:nvPr/>
        </p:nvSpPr>
        <p:spPr>
          <a:xfrm>
            <a:off x="7074603" y="3623871"/>
            <a:ext cx="1501752" cy="2077492"/>
          </a:xfrm>
          <a:prstGeom prst="rect">
            <a:avLst/>
          </a:prstGeom>
          <a:noFill/>
        </p:spPr>
        <p:txBody>
          <a:bodyPr wrap="square" rtlCol="0">
            <a:spAutoFit/>
          </a:bodyPr>
          <a:lstStyle/>
          <a:p>
            <a:pPr algn="ctr"/>
            <a:r>
              <a:rPr lang="es-SV" sz="1600" dirty="0">
                <a:solidFill>
                  <a:schemeClr val="accent2">
                    <a:lumMod val="75000"/>
                  </a:schemeClr>
                </a:solidFill>
                <a:latin typeface="Impact" panose="020B0806030902050204" pitchFamily="34" charset="0"/>
              </a:rPr>
              <a:t>L</a:t>
            </a:r>
            <a:r>
              <a:rPr lang="es-SV" sz="1600" dirty="0" smtClean="0">
                <a:solidFill>
                  <a:schemeClr val="accent2">
                    <a:lumMod val="75000"/>
                  </a:schemeClr>
                </a:solidFill>
                <a:latin typeface="Impact" panose="020B0806030902050204" pitchFamily="34" charset="0"/>
              </a:rPr>
              <a:t>anzamiento junio 2017</a:t>
            </a:r>
          </a:p>
          <a:p>
            <a:pPr algn="ctr"/>
            <a:endParaRPr lang="es-SV" sz="800" dirty="0">
              <a:solidFill>
                <a:schemeClr val="accent2">
                  <a:lumMod val="75000"/>
                </a:schemeClr>
              </a:solidFill>
              <a:latin typeface="Impact" panose="020B0806030902050204" pitchFamily="34" charset="0"/>
            </a:endParaRPr>
          </a:p>
          <a:p>
            <a:pPr algn="ctr"/>
            <a:r>
              <a:rPr lang="es-SV" sz="2400" dirty="0" smtClean="0">
                <a:latin typeface="Impact" panose="020B0806030902050204" pitchFamily="34" charset="0"/>
              </a:rPr>
              <a:t>313</a:t>
            </a:r>
            <a:endParaRPr lang="es-SV" sz="2400" dirty="0">
              <a:latin typeface="Impact" panose="020B0806030902050204" pitchFamily="34" charset="0"/>
            </a:endParaRPr>
          </a:p>
          <a:p>
            <a:pPr algn="ctr"/>
            <a:r>
              <a:rPr lang="es-SV" sz="1600" dirty="0" smtClean="0">
                <a:solidFill>
                  <a:schemeClr val="tx2"/>
                </a:solidFill>
                <a:latin typeface="Impact" panose="020B0806030902050204" pitchFamily="34" charset="0"/>
              </a:rPr>
              <a:t>Transacciones</a:t>
            </a:r>
            <a:endParaRPr lang="es-SV" sz="1600" dirty="0">
              <a:solidFill>
                <a:schemeClr val="tx2"/>
              </a:solidFill>
              <a:latin typeface="Impact" panose="020B0806030902050204" pitchFamily="34" charset="0"/>
            </a:endParaRPr>
          </a:p>
          <a:p>
            <a:pPr algn="ctr"/>
            <a:endParaRPr lang="es-SV" sz="900" dirty="0">
              <a:latin typeface="Impact" panose="020B0806030902050204" pitchFamily="34" charset="0"/>
            </a:endParaRPr>
          </a:p>
          <a:p>
            <a:pPr algn="ctr"/>
            <a:r>
              <a:rPr lang="es-SV" sz="2400" dirty="0" smtClean="0">
                <a:latin typeface="Impact" panose="020B0806030902050204" pitchFamily="34" charset="0"/>
              </a:rPr>
              <a:t>$33.3</a:t>
            </a:r>
            <a:endParaRPr lang="es-SV" sz="2400" dirty="0">
              <a:latin typeface="Impact" panose="020B0806030902050204" pitchFamily="34" charset="0"/>
            </a:endParaRPr>
          </a:p>
          <a:p>
            <a:pPr algn="ctr"/>
            <a:r>
              <a:rPr lang="es-SV" sz="1600" dirty="0" smtClean="0">
                <a:solidFill>
                  <a:schemeClr val="tx2"/>
                </a:solidFill>
                <a:latin typeface="Impact" panose="020B0806030902050204" pitchFamily="34" charset="0"/>
              </a:rPr>
              <a:t>Millones</a:t>
            </a:r>
            <a:endParaRPr lang="es-SV" sz="1600" dirty="0">
              <a:solidFill>
                <a:schemeClr val="accent2">
                  <a:lumMod val="75000"/>
                </a:schemeClr>
              </a:solidFill>
              <a:latin typeface="Impact" panose="020B0806030902050204" pitchFamily="34" charset="0"/>
            </a:endParaRPr>
          </a:p>
        </p:txBody>
      </p:sp>
    </p:spTree>
    <p:extLst>
      <p:ext uri="{BB962C8B-B14F-4D97-AF65-F5344CB8AC3E}">
        <p14:creationId xmlns:p14="http://schemas.microsoft.com/office/powerpoint/2010/main" val="2277248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15"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 calcmode="lin" valueType="num">
                                      <p:cBhvr>
                                        <p:cTn id="13"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6"/>
                                        </p:tgtEl>
                                        <p:attrNameLst>
                                          <p:attrName>ppt_y</p:attrName>
                                        </p:attrNameLst>
                                      </p:cBhvr>
                                      <p:tavLst>
                                        <p:tav tm="0" fmla="#ppt_y+(sin(-2*pi*(1-$))*-#ppt_x+cos(-2*pi*(1-$))*(1-#ppt_y))*(1-$)">
                                          <p:val>
                                            <p:fltVal val="0"/>
                                          </p:val>
                                        </p:tav>
                                        <p:tav tm="100000">
                                          <p:val>
                                            <p:fltVal val="1"/>
                                          </p:val>
                                        </p:tav>
                                      </p:tavLst>
                                    </p:anim>
                                  </p:childTnLst>
                                </p:cTn>
                              </p:par>
                              <p:par>
                                <p:cTn id="15" presetID="15" presetClass="entr" presetSubtype="0"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p:cTn id="17" dur="1000" fill="hold"/>
                                        <p:tgtEl>
                                          <p:spTgt spid="43"/>
                                        </p:tgtEl>
                                        <p:attrNameLst>
                                          <p:attrName>ppt_w</p:attrName>
                                        </p:attrNameLst>
                                      </p:cBhvr>
                                      <p:tavLst>
                                        <p:tav tm="0">
                                          <p:val>
                                            <p:fltVal val="0"/>
                                          </p:val>
                                        </p:tav>
                                        <p:tav tm="100000">
                                          <p:val>
                                            <p:strVal val="#ppt_w"/>
                                          </p:val>
                                        </p:tav>
                                      </p:tavLst>
                                    </p:anim>
                                    <p:anim calcmode="lin" valueType="num">
                                      <p:cBhvr>
                                        <p:cTn id="18" dur="1000" fill="hold"/>
                                        <p:tgtEl>
                                          <p:spTgt spid="43"/>
                                        </p:tgtEl>
                                        <p:attrNameLst>
                                          <p:attrName>ppt_h</p:attrName>
                                        </p:attrNameLst>
                                      </p:cBhvr>
                                      <p:tavLst>
                                        <p:tav tm="0">
                                          <p:val>
                                            <p:fltVal val="0"/>
                                          </p:val>
                                        </p:tav>
                                        <p:tav tm="100000">
                                          <p:val>
                                            <p:strVal val="#ppt_h"/>
                                          </p:val>
                                        </p:tav>
                                      </p:tavLst>
                                    </p:anim>
                                    <p:anim calcmode="lin" valueType="num">
                                      <p:cBhvr>
                                        <p:cTn id="19" dur="1000" fill="hold"/>
                                        <p:tgtEl>
                                          <p:spTgt spid="43"/>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43"/>
                                        </p:tgtEl>
                                        <p:attrNameLst>
                                          <p:attrName>ppt_y</p:attrName>
                                        </p:attrNameLst>
                                      </p:cBhvr>
                                      <p:tavLst>
                                        <p:tav tm="0" fmla="#ppt_y+(sin(-2*pi*(1-$))*-#ppt_x+cos(-2*pi*(1-$))*(1-#ppt_y))*(1-$)">
                                          <p:val>
                                            <p:fltVal val="0"/>
                                          </p:val>
                                        </p:tav>
                                        <p:tav tm="100000">
                                          <p:val>
                                            <p:fltVal val="1"/>
                                          </p:val>
                                        </p:tav>
                                      </p:tavLst>
                                    </p:anim>
                                  </p:childTnLst>
                                </p:cTn>
                              </p:par>
                              <p:par>
                                <p:cTn id="21" presetID="15"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5"/>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nodeType="withEffect">
                                  <p:stCondLst>
                                    <p:cond delay="0"/>
                                  </p:stCondLst>
                                  <p:childTnLst>
                                    <p:set>
                                      <p:cBhvr>
                                        <p:cTn id="28" dur="1" fill="hold">
                                          <p:stCondLst>
                                            <p:cond delay="0"/>
                                          </p:stCondLst>
                                        </p:cTn>
                                        <p:tgtEl>
                                          <p:spTgt spid="46"/>
                                        </p:tgtEl>
                                        <p:attrNameLst>
                                          <p:attrName>style.visibility</p:attrName>
                                        </p:attrNameLst>
                                      </p:cBhvr>
                                      <p:to>
                                        <p:strVal val="visible"/>
                                      </p:to>
                                    </p:set>
                                    <p:anim calcmode="lin" valueType="num">
                                      <p:cBhvr>
                                        <p:cTn id="29" dur="1000" fill="hold"/>
                                        <p:tgtEl>
                                          <p:spTgt spid="46"/>
                                        </p:tgtEl>
                                        <p:attrNameLst>
                                          <p:attrName>ppt_w</p:attrName>
                                        </p:attrNameLst>
                                      </p:cBhvr>
                                      <p:tavLst>
                                        <p:tav tm="0">
                                          <p:val>
                                            <p:fltVal val="0"/>
                                          </p:val>
                                        </p:tav>
                                        <p:tav tm="100000">
                                          <p:val>
                                            <p:strVal val="#ppt_w"/>
                                          </p:val>
                                        </p:tav>
                                      </p:tavLst>
                                    </p:anim>
                                    <p:anim calcmode="lin" valueType="num">
                                      <p:cBhvr>
                                        <p:cTn id="30" dur="1000" fill="hold"/>
                                        <p:tgtEl>
                                          <p:spTgt spid="46"/>
                                        </p:tgtEl>
                                        <p:attrNameLst>
                                          <p:attrName>ppt_h</p:attrName>
                                        </p:attrNameLst>
                                      </p:cBhvr>
                                      <p:tavLst>
                                        <p:tav tm="0">
                                          <p:val>
                                            <p:fltVal val="0"/>
                                          </p:val>
                                        </p:tav>
                                        <p:tav tm="100000">
                                          <p:val>
                                            <p:strVal val="#ppt_h"/>
                                          </p:val>
                                        </p:tav>
                                      </p:tavLst>
                                    </p:anim>
                                    <p:anim calcmode="lin" valueType="num">
                                      <p:cBhvr>
                                        <p:cTn id="31" dur="1000" fill="hold"/>
                                        <p:tgtEl>
                                          <p:spTgt spid="46"/>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46"/>
                                        </p:tgtEl>
                                        <p:attrNameLst>
                                          <p:attrName>ppt_y</p:attrName>
                                        </p:attrNameLst>
                                      </p:cBhvr>
                                      <p:tavLst>
                                        <p:tav tm="0" fmla="#ppt_y+(sin(-2*pi*(1-$))*-#ppt_x+cos(-2*pi*(1-$))*(1-#ppt_y))*(1-$)">
                                          <p:val>
                                            <p:fltVal val="0"/>
                                          </p:val>
                                        </p:tav>
                                        <p:tav tm="100000">
                                          <p:val>
                                            <p:fltVal val="1"/>
                                          </p:val>
                                        </p:tav>
                                      </p:tavLst>
                                    </p:anim>
                                  </p:childTnLst>
                                </p:cTn>
                              </p:par>
                              <p:par>
                                <p:cTn id="33" presetID="15"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1000" fill="hold"/>
                                        <p:tgtEl>
                                          <p:spTgt spid="4"/>
                                        </p:tgtEl>
                                        <p:attrNameLst>
                                          <p:attrName>ppt_w</p:attrName>
                                        </p:attrNameLst>
                                      </p:cBhvr>
                                      <p:tavLst>
                                        <p:tav tm="0">
                                          <p:val>
                                            <p:fltVal val="0"/>
                                          </p:val>
                                        </p:tav>
                                        <p:tav tm="100000">
                                          <p:val>
                                            <p:strVal val="#ppt_w"/>
                                          </p:val>
                                        </p:tav>
                                      </p:tavLst>
                                    </p:anim>
                                    <p:anim calcmode="lin" valueType="num">
                                      <p:cBhvr>
                                        <p:cTn id="36" dur="1000" fill="hold"/>
                                        <p:tgtEl>
                                          <p:spTgt spid="4"/>
                                        </p:tgtEl>
                                        <p:attrNameLst>
                                          <p:attrName>ppt_h</p:attrName>
                                        </p:attrNameLst>
                                      </p:cBhvr>
                                      <p:tavLst>
                                        <p:tav tm="0">
                                          <p:val>
                                            <p:fltVal val="0"/>
                                          </p:val>
                                        </p:tav>
                                        <p:tav tm="100000">
                                          <p:val>
                                            <p:strVal val="#ppt_h"/>
                                          </p:val>
                                        </p:tav>
                                      </p:tavLst>
                                    </p:anim>
                                    <p:anim calcmode="lin" valueType="num">
                                      <p:cBhvr>
                                        <p:cTn id="37"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4"/>
                                        </p:tgtEl>
                                        <p:attrNameLst>
                                          <p:attrName>ppt_y</p:attrName>
                                        </p:attrNameLst>
                                      </p:cBhvr>
                                      <p:tavLst>
                                        <p:tav tm="0" fmla="#ppt_y+(sin(-2*pi*(1-$))*-#ppt_x+cos(-2*pi*(1-$))*(1-#ppt_y))*(1-$)">
                                          <p:val>
                                            <p:fltVal val="0"/>
                                          </p:val>
                                        </p:tav>
                                        <p:tav tm="100000">
                                          <p:val>
                                            <p:fltVal val="1"/>
                                          </p:val>
                                        </p:tav>
                                      </p:tavLst>
                                    </p:anim>
                                  </p:childTnLst>
                                </p:cTn>
                              </p:par>
                              <p:par>
                                <p:cTn id="39" presetID="15" presetClass="entr" presetSubtype="0"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p:cTn id="41" dur="1000" fill="hold"/>
                                        <p:tgtEl>
                                          <p:spTgt spid="44"/>
                                        </p:tgtEl>
                                        <p:attrNameLst>
                                          <p:attrName>ppt_w</p:attrName>
                                        </p:attrNameLst>
                                      </p:cBhvr>
                                      <p:tavLst>
                                        <p:tav tm="0">
                                          <p:val>
                                            <p:fltVal val="0"/>
                                          </p:val>
                                        </p:tav>
                                        <p:tav tm="100000">
                                          <p:val>
                                            <p:strVal val="#ppt_w"/>
                                          </p:val>
                                        </p:tav>
                                      </p:tavLst>
                                    </p:anim>
                                    <p:anim calcmode="lin" valueType="num">
                                      <p:cBhvr>
                                        <p:cTn id="42" dur="1000" fill="hold"/>
                                        <p:tgtEl>
                                          <p:spTgt spid="44"/>
                                        </p:tgtEl>
                                        <p:attrNameLst>
                                          <p:attrName>ppt_h</p:attrName>
                                        </p:attrNameLst>
                                      </p:cBhvr>
                                      <p:tavLst>
                                        <p:tav tm="0">
                                          <p:val>
                                            <p:fltVal val="0"/>
                                          </p:val>
                                        </p:tav>
                                        <p:tav tm="100000">
                                          <p:val>
                                            <p:strVal val="#ppt_h"/>
                                          </p:val>
                                        </p:tav>
                                      </p:tavLst>
                                    </p:anim>
                                    <p:anim calcmode="lin" valueType="num">
                                      <p:cBhvr>
                                        <p:cTn id="43" dur="1000" fill="hold"/>
                                        <p:tgtEl>
                                          <p:spTgt spid="44"/>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44"/>
                                        </p:tgtEl>
                                        <p:attrNameLst>
                                          <p:attrName>ppt_y</p:attrName>
                                        </p:attrNameLst>
                                      </p:cBhvr>
                                      <p:tavLst>
                                        <p:tav tm="0" fmla="#ppt_y+(sin(-2*pi*(1-$))*-#ppt_x+cos(-2*pi*(1-$))*(1-#ppt_y))*(1-$)">
                                          <p:val>
                                            <p:fltVal val="0"/>
                                          </p:val>
                                        </p:tav>
                                        <p:tav tm="100000">
                                          <p:val>
                                            <p:fltVal val="1"/>
                                          </p:val>
                                        </p:tav>
                                      </p:tavLst>
                                    </p:anim>
                                  </p:childTnLst>
                                </p:cTn>
                              </p:par>
                            </p:childTnLst>
                          </p:cTn>
                        </p:par>
                        <p:par>
                          <p:cTn id="45" fill="hold">
                            <p:stCondLst>
                              <p:cond delay="1000"/>
                            </p:stCondLst>
                            <p:childTnLst>
                              <p:par>
                                <p:cTn id="46" presetID="2" presetClass="entr" presetSubtype="2"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fill="hold"/>
                                        <p:tgtEl>
                                          <p:spTgt spid="11"/>
                                        </p:tgtEl>
                                        <p:attrNameLst>
                                          <p:attrName>ppt_x</p:attrName>
                                        </p:attrNameLst>
                                      </p:cBhvr>
                                      <p:tavLst>
                                        <p:tav tm="0">
                                          <p:val>
                                            <p:strVal val="1+#ppt_w/2"/>
                                          </p:val>
                                        </p:tav>
                                        <p:tav tm="100000">
                                          <p:val>
                                            <p:strVal val="#ppt_x"/>
                                          </p:val>
                                        </p:tav>
                                      </p:tavLst>
                                    </p:anim>
                                    <p:anim calcmode="lin" valueType="num">
                                      <p:cBhvr additive="base">
                                        <p:cTn id="49" dur="500" fill="hold"/>
                                        <p:tgtEl>
                                          <p:spTgt spid="11"/>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additive="base">
                                        <p:cTn id="52" dur="500" fill="hold"/>
                                        <p:tgtEl>
                                          <p:spTgt spid="19"/>
                                        </p:tgtEl>
                                        <p:attrNameLst>
                                          <p:attrName>ppt_x</p:attrName>
                                        </p:attrNameLst>
                                      </p:cBhvr>
                                      <p:tavLst>
                                        <p:tav tm="0">
                                          <p:val>
                                            <p:strVal val="1+#ppt_w/2"/>
                                          </p:val>
                                        </p:tav>
                                        <p:tav tm="100000">
                                          <p:val>
                                            <p:strVal val="#ppt_x"/>
                                          </p:val>
                                        </p:tav>
                                      </p:tavLst>
                                    </p:anim>
                                    <p:anim calcmode="lin" valueType="num">
                                      <p:cBhvr additive="base">
                                        <p:cTn id="53" dur="500" fill="hold"/>
                                        <p:tgtEl>
                                          <p:spTgt spid="19"/>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additive="base">
                                        <p:cTn id="56" dur="500" fill="hold"/>
                                        <p:tgtEl>
                                          <p:spTgt spid="25"/>
                                        </p:tgtEl>
                                        <p:attrNameLst>
                                          <p:attrName>ppt_x</p:attrName>
                                        </p:attrNameLst>
                                      </p:cBhvr>
                                      <p:tavLst>
                                        <p:tav tm="0">
                                          <p:val>
                                            <p:strVal val="1+#ppt_w/2"/>
                                          </p:val>
                                        </p:tav>
                                        <p:tav tm="100000">
                                          <p:val>
                                            <p:strVal val="#ppt_x"/>
                                          </p:val>
                                        </p:tav>
                                      </p:tavLst>
                                    </p:anim>
                                    <p:anim calcmode="lin" valueType="num">
                                      <p:cBhvr additive="base">
                                        <p:cTn id="57" dur="500" fill="hold"/>
                                        <p:tgtEl>
                                          <p:spTgt spid="25"/>
                                        </p:tgtEl>
                                        <p:attrNameLst>
                                          <p:attrName>ppt_y</p:attrName>
                                        </p:attrNameLst>
                                      </p:cBhvr>
                                      <p:tavLst>
                                        <p:tav tm="0">
                                          <p:val>
                                            <p:strVal val="#ppt_y"/>
                                          </p:val>
                                        </p:tav>
                                        <p:tav tm="100000">
                                          <p:val>
                                            <p:strVal val="#ppt_y"/>
                                          </p:val>
                                        </p:tav>
                                      </p:tavLst>
                                    </p:anim>
                                  </p:childTnLst>
                                </p:cTn>
                              </p:par>
                              <p:par>
                                <p:cTn id="58" presetID="2" presetClass="entr" presetSubtype="2" fill="hold" grpId="0" nodeType="withEffect">
                                  <p:stCondLst>
                                    <p:cond delay="0"/>
                                  </p:stCondLst>
                                  <p:childTnLst>
                                    <p:set>
                                      <p:cBhvr>
                                        <p:cTn id="59" dur="1" fill="hold">
                                          <p:stCondLst>
                                            <p:cond delay="0"/>
                                          </p:stCondLst>
                                        </p:cTn>
                                        <p:tgtEl>
                                          <p:spTgt spid="21"/>
                                        </p:tgtEl>
                                        <p:attrNameLst>
                                          <p:attrName>style.visibility</p:attrName>
                                        </p:attrNameLst>
                                      </p:cBhvr>
                                      <p:to>
                                        <p:strVal val="visible"/>
                                      </p:to>
                                    </p:set>
                                    <p:anim calcmode="lin" valueType="num">
                                      <p:cBhvr additive="base">
                                        <p:cTn id="60" dur="500" fill="hold"/>
                                        <p:tgtEl>
                                          <p:spTgt spid="21"/>
                                        </p:tgtEl>
                                        <p:attrNameLst>
                                          <p:attrName>ppt_x</p:attrName>
                                        </p:attrNameLst>
                                      </p:cBhvr>
                                      <p:tavLst>
                                        <p:tav tm="0">
                                          <p:val>
                                            <p:strVal val="1+#ppt_w/2"/>
                                          </p:val>
                                        </p:tav>
                                        <p:tav tm="100000">
                                          <p:val>
                                            <p:strVal val="#ppt_x"/>
                                          </p:val>
                                        </p:tav>
                                      </p:tavLst>
                                    </p:anim>
                                    <p:anim calcmode="lin" valueType="num">
                                      <p:cBhvr additive="base">
                                        <p:cTn id="61" dur="500" fill="hold"/>
                                        <p:tgtEl>
                                          <p:spTgt spid="21"/>
                                        </p:tgtEl>
                                        <p:attrNameLst>
                                          <p:attrName>ppt_y</p:attrName>
                                        </p:attrNameLst>
                                      </p:cBhvr>
                                      <p:tavLst>
                                        <p:tav tm="0">
                                          <p:val>
                                            <p:strVal val="#ppt_y"/>
                                          </p:val>
                                        </p:tav>
                                        <p:tav tm="100000">
                                          <p:val>
                                            <p:strVal val="#ppt_y"/>
                                          </p:val>
                                        </p:tav>
                                      </p:tavLst>
                                    </p:anim>
                                  </p:childTnLst>
                                </p:cTn>
                              </p:par>
                            </p:childTnLst>
                          </p:cTn>
                        </p:par>
                        <p:par>
                          <p:cTn id="62" fill="hold">
                            <p:stCondLst>
                              <p:cond delay="1500"/>
                            </p:stCondLst>
                            <p:childTnLst>
                              <p:par>
                                <p:cTn id="63" presetID="10" presetClass="entr" presetSubtype="0" fill="hold" grpId="0" nodeType="after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fade">
                                      <p:cBhvr>
                                        <p:cTn id="65" dur="500"/>
                                        <p:tgtEl>
                                          <p:spTgt spid="22"/>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500"/>
                                        <p:tgtEl>
                                          <p:spTgt spid="2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2"/>
                                        </p:tgtEl>
                                        <p:attrNameLst>
                                          <p:attrName>style.visibility</p:attrName>
                                        </p:attrNameLst>
                                      </p:cBhvr>
                                      <p:to>
                                        <p:strVal val="visible"/>
                                      </p:to>
                                    </p:set>
                                    <p:animEffect transition="in" filter="fade">
                                      <p:cBhvr>
                                        <p:cTn id="71" dur="500"/>
                                        <p:tgtEl>
                                          <p:spTgt spid="42"/>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25" grpId="0" animBg="1"/>
      <p:bldP spid="11" grpId="0"/>
      <p:bldP spid="19" grpId="0"/>
      <p:bldP spid="21" grpId="0"/>
      <p:bldP spid="39" grpId="0"/>
      <p:bldP spid="42" grpId="0"/>
      <p:bldP spid="22" grpId="0"/>
      <p:bldP spid="24" grpId="0"/>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817455" y="121196"/>
            <a:ext cx="5328592" cy="1440160"/>
          </a:xfrm>
        </p:spPr>
        <p:txBody>
          <a:bodyPr/>
          <a:lstStyle/>
          <a:p>
            <a:r>
              <a:rPr lang="es-SV" dirty="0" smtClean="0"/>
              <a:t>Nuevos productos y servicios financieros inclusivos</a:t>
            </a:r>
            <a:endParaRPr lang="es-SV" dirty="0">
              <a:solidFill>
                <a:schemeClr val="tx2"/>
              </a:solidFill>
            </a:endParaRPr>
          </a:p>
        </p:txBody>
      </p:sp>
      <p:sp>
        <p:nvSpPr>
          <p:cNvPr id="4" name="3 Rectángulo"/>
          <p:cNvSpPr/>
          <p:nvPr/>
        </p:nvSpPr>
        <p:spPr>
          <a:xfrm>
            <a:off x="3279328" y="1224136"/>
            <a:ext cx="2588816"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18" name="17 Rectángulo"/>
          <p:cNvSpPr/>
          <p:nvPr/>
        </p:nvSpPr>
        <p:spPr>
          <a:xfrm>
            <a:off x="6303664" y="1193696"/>
            <a:ext cx="2588816"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pic>
        <p:nvPicPr>
          <p:cNvPr id="44" name="43 Imagen"/>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052054" y="1417459"/>
            <a:ext cx="1111899" cy="1080000"/>
          </a:xfrm>
          <a:prstGeom prst="rect">
            <a:avLst/>
          </a:prstGeom>
        </p:spPr>
      </p:pic>
      <p:pic>
        <p:nvPicPr>
          <p:cNvPr id="45" name="44 Imagen"/>
          <p:cNvPicPr>
            <a:picLocks noChangeAspect="1"/>
          </p:cNvPicPr>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b="19635"/>
          <a:stretch/>
        </p:blipFill>
        <p:spPr>
          <a:xfrm>
            <a:off x="6972552" y="1345332"/>
            <a:ext cx="1343864" cy="1080000"/>
          </a:xfrm>
          <a:prstGeom prst="rect">
            <a:avLst/>
          </a:prstGeom>
        </p:spPr>
      </p:pic>
      <p:sp>
        <p:nvSpPr>
          <p:cNvPr id="25" name="24 Rectángulo"/>
          <p:cNvSpPr/>
          <p:nvPr/>
        </p:nvSpPr>
        <p:spPr>
          <a:xfrm>
            <a:off x="1547664" y="2624003"/>
            <a:ext cx="7596336" cy="461663"/>
          </a:xfrm>
          <a:prstGeom prst="rect">
            <a:avLst/>
          </a:prstGeom>
          <a:solidFill>
            <a:srgbClr val="318BFF">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20" name="19 CuadroTexto"/>
          <p:cNvSpPr txBox="1"/>
          <p:nvPr/>
        </p:nvSpPr>
        <p:spPr>
          <a:xfrm>
            <a:off x="6344667" y="2674575"/>
            <a:ext cx="2547813" cy="400110"/>
          </a:xfrm>
          <a:prstGeom prst="rect">
            <a:avLst/>
          </a:prstGeom>
          <a:noFill/>
        </p:spPr>
        <p:txBody>
          <a:bodyPr wrap="square" rtlCol="0">
            <a:spAutoFit/>
          </a:bodyPr>
          <a:lstStyle/>
          <a:p>
            <a:pPr algn="ctr"/>
            <a:r>
              <a:rPr lang="es-SV" sz="2000" dirty="0" smtClean="0">
                <a:solidFill>
                  <a:srgbClr val="000000"/>
                </a:solidFill>
                <a:latin typeface="Impact" panose="020B0806030902050204" pitchFamily="34" charset="0"/>
              </a:rPr>
              <a:t>Seguros</a:t>
            </a:r>
            <a:endParaRPr lang="es-SV" sz="2000" dirty="0">
              <a:solidFill>
                <a:srgbClr val="000000"/>
              </a:solidFill>
              <a:latin typeface="Impact" panose="020B0806030902050204" pitchFamily="34" charset="0"/>
            </a:endParaRPr>
          </a:p>
        </p:txBody>
      </p:sp>
      <p:sp>
        <p:nvSpPr>
          <p:cNvPr id="21" name="20 CuadroTexto"/>
          <p:cNvSpPr txBox="1"/>
          <p:nvPr/>
        </p:nvSpPr>
        <p:spPr>
          <a:xfrm>
            <a:off x="3271163" y="2689964"/>
            <a:ext cx="2588815" cy="369332"/>
          </a:xfrm>
          <a:prstGeom prst="rect">
            <a:avLst/>
          </a:prstGeom>
          <a:noFill/>
        </p:spPr>
        <p:txBody>
          <a:bodyPr wrap="square" rtlCol="0">
            <a:spAutoFit/>
          </a:bodyPr>
          <a:lstStyle/>
          <a:p>
            <a:pPr algn="ctr"/>
            <a:r>
              <a:rPr lang="es-SV" dirty="0" smtClean="0">
                <a:solidFill>
                  <a:srgbClr val="000000"/>
                </a:solidFill>
                <a:latin typeface="Impact" panose="020B0806030902050204" pitchFamily="34" charset="0"/>
              </a:rPr>
              <a:t>Cuenta de ahorro</a:t>
            </a:r>
          </a:p>
        </p:txBody>
      </p:sp>
      <p:sp>
        <p:nvSpPr>
          <p:cNvPr id="41" name="40 CuadroTexto"/>
          <p:cNvSpPr txBox="1"/>
          <p:nvPr/>
        </p:nvSpPr>
        <p:spPr>
          <a:xfrm>
            <a:off x="6303664" y="3223344"/>
            <a:ext cx="2594024" cy="2339102"/>
          </a:xfrm>
          <a:prstGeom prst="rect">
            <a:avLst/>
          </a:prstGeom>
          <a:noFill/>
        </p:spPr>
        <p:txBody>
          <a:bodyPr wrap="square" rtlCol="0">
            <a:spAutoFit/>
          </a:bodyPr>
          <a:lstStyle/>
          <a:p>
            <a:pPr algn="ctr"/>
            <a:r>
              <a:rPr lang="es-SV" dirty="0" smtClean="0">
                <a:solidFill>
                  <a:schemeClr val="accent2">
                    <a:lumMod val="75000"/>
                  </a:schemeClr>
                </a:solidFill>
                <a:latin typeface="Impact" panose="020B0806030902050204" pitchFamily="34" charset="0"/>
              </a:rPr>
              <a:t>PRÓXIMAMENTE</a:t>
            </a:r>
          </a:p>
          <a:p>
            <a:pPr algn="ctr"/>
            <a:endParaRPr lang="es-SV" dirty="0" smtClean="0">
              <a:latin typeface="Impact" panose="020B0806030902050204" pitchFamily="34" charset="0"/>
            </a:endParaRPr>
          </a:p>
          <a:p>
            <a:pPr algn="ctr"/>
            <a:r>
              <a:rPr lang="es-SV" dirty="0" smtClean="0">
                <a:latin typeface="Impact" panose="020B0806030902050204" pitchFamily="34" charset="0"/>
              </a:rPr>
              <a:t>Microseguros </a:t>
            </a:r>
            <a:r>
              <a:rPr lang="es-SV" dirty="0" smtClean="0">
                <a:latin typeface="Impact" panose="020B0806030902050204" pitchFamily="34" charset="0"/>
              </a:rPr>
              <a:t>paramétricos</a:t>
            </a:r>
          </a:p>
          <a:p>
            <a:pPr algn="ctr"/>
            <a:endParaRPr lang="es-SV" dirty="0">
              <a:latin typeface="Impact" panose="020B0806030902050204" pitchFamily="34" charset="0"/>
            </a:endParaRPr>
          </a:p>
          <a:p>
            <a:pPr algn="ctr"/>
            <a:r>
              <a:rPr lang="es-SV" sz="1400" dirty="0" smtClean="0">
                <a:solidFill>
                  <a:schemeClr val="tx2"/>
                </a:solidFill>
                <a:latin typeface="Impact" panose="020B0806030902050204" pitchFamily="34" charset="0"/>
              </a:rPr>
              <a:t>Resiliencia para </a:t>
            </a:r>
            <a:r>
              <a:rPr lang="es-SV" sz="1400" dirty="0" smtClean="0">
                <a:solidFill>
                  <a:schemeClr val="tx2"/>
                </a:solidFill>
                <a:latin typeface="Impact" panose="020B0806030902050204" pitchFamily="34" charset="0"/>
              </a:rPr>
              <a:t>clientes de c</a:t>
            </a:r>
            <a:r>
              <a:rPr lang="es-SV" sz="1400" dirty="0" smtClean="0">
                <a:solidFill>
                  <a:schemeClr val="tx2"/>
                </a:solidFill>
                <a:latin typeface="Impact" panose="020B0806030902050204" pitchFamily="34" charset="0"/>
              </a:rPr>
              <a:t>artera productiv</a:t>
            </a:r>
            <a:r>
              <a:rPr lang="es-SV" sz="1400" dirty="0" smtClean="0">
                <a:solidFill>
                  <a:schemeClr val="tx2"/>
                </a:solidFill>
                <a:latin typeface="Impact" panose="020B0806030902050204" pitchFamily="34" charset="0"/>
              </a:rPr>
              <a:t>a</a:t>
            </a:r>
          </a:p>
          <a:p>
            <a:pPr algn="ctr"/>
            <a:r>
              <a:rPr lang="es-SV" sz="1400" dirty="0" smtClean="0">
                <a:solidFill>
                  <a:schemeClr val="accent1">
                    <a:lumMod val="75000"/>
                  </a:schemeClr>
                </a:solidFill>
                <a:latin typeface="Impact" panose="020B0806030902050204" pitchFamily="34" charset="0"/>
              </a:rPr>
              <a:t>Contra sequía, exceso de lluvia y terremoto</a:t>
            </a:r>
          </a:p>
        </p:txBody>
      </p:sp>
      <p:sp>
        <p:nvSpPr>
          <p:cNvPr id="42" name="41 CuadroTexto"/>
          <p:cNvSpPr txBox="1"/>
          <p:nvPr/>
        </p:nvSpPr>
        <p:spPr>
          <a:xfrm>
            <a:off x="3279328" y="3223344"/>
            <a:ext cx="2588815" cy="1785104"/>
          </a:xfrm>
          <a:prstGeom prst="rect">
            <a:avLst/>
          </a:prstGeom>
          <a:noFill/>
        </p:spPr>
        <p:txBody>
          <a:bodyPr wrap="square" rtlCol="0">
            <a:spAutoFit/>
          </a:bodyPr>
          <a:lstStyle/>
          <a:p>
            <a:pPr algn="ctr"/>
            <a:r>
              <a:rPr lang="es-SV" dirty="0" smtClean="0">
                <a:solidFill>
                  <a:schemeClr val="accent2">
                    <a:lumMod val="75000"/>
                  </a:schemeClr>
                </a:solidFill>
                <a:latin typeface="Impact" panose="020B0806030902050204" pitchFamily="34" charset="0"/>
              </a:rPr>
              <a:t>PRÓXIMAMENTE</a:t>
            </a:r>
          </a:p>
          <a:p>
            <a:pPr algn="ctr"/>
            <a:endParaRPr lang="es-SV" sz="1600" dirty="0">
              <a:latin typeface="Impact" panose="020B0806030902050204" pitchFamily="34" charset="0"/>
            </a:endParaRPr>
          </a:p>
          <a:p>
            <a:pPr algn="ctr"/>
            <a:r>
              <a:rPr lang="es-SV" sz="1600" dirty="0" smtClean="0">
                <a:latin typeface="Impact" panose="020B0806030902050204" pitchFamily="34" charset="0"/>
              </a:rPr>
              <a:t>Cuenta con requisitos </a:t>
            </a:r>
            <a:r>
              <a:rPr lang="es-SV" sz="1600" dirty="0" smtClean="0">
                <a:latin typeface="Impact" panose="020B0806030902050204" pitchFamily="34" charset="0"/>
              </a:rPr>
              <a:t>simplificados</a:t>
            </a:r>
          </a:p>
          <a:p>
            <a:pPr algn="ctr"/>
            <a:endParaRPr lang="es-SV" sz="1600" dirty="0">
              <a:latin typeface="Impact" panose="020B0806030902050204" pitchFamily="34" charset="0"/>
            </a:endParaRPr>
          </a:p>
          <a:p>
            <a:pPr algn="ctr"/>
            <a:r>
              <a:rPr lang="es-SV" sz="1400" dirty="0" smtClean="0">
                <a:solidFill>
                  <a:schemeClr val="tx2"/>
                </a:solidFill>
                <a:latin typeface="Impact" panose="020B0806030902050204" pitchFamily="34" charset="0"/>
              </a:rPr>
              <a:t>Ley para Facilitar la Inclusión Financiera</a:t>
            </a:r>
            <a:endParaRPr lang="es-SV" sz="1400" dirty="0">
              <a:solidFill>
                <a:schemeClr val="tx2"/>
              </a:solidFill>
              <a:latin typeface="Impact" panose="020B0806030902050204" pitchFamily="34" charset="0"/>
            </a:endParaRPr>
          </a:p>
        </p:txBody>
      </p:sp>
    </p:spTree>
    <p:extLst>
      <p:ext uri="{BB962C8B-B14F-4D97-AF65-F5344CB8AC3E}">
        <p14:creationId xmlns:p14="http://schemas.microsoft.com/office/powerpoint/2010/main" val="14286445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15"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4"/>
                                        </p:tgtEl>
                                        <p:attrNameLst>
                                          <p:attrName>ppt_y</p:attrName>
                                        </p:attrNameLst>
                                      </p:cBhvr>
                                      <p:tavLst>
                                        <p:tav tm="0" fmla="#ppt_y+(sin(-2*pi*(1-$))*-#ppt_x+cos(-2*pi*(1-$))*(1-#ppt_y))*(1-$)">
                                          <p:val>
                                            <p:fltVal val="0"/>
                                          </p:val>
                                        </p:tav>
                                        <p:tav tm="100000">
                                          <p:val>
                                            <p:fltVal val="1"/>
                                          </p:val>
                                        </p:tav>
                                      </p:tavLst>
                                    </p:anim>
                                  </p:childTnLst>
                                </p:cTn>
                              </p:par>
                              <p:par>
                                <p:cTn id="15" presetID="15" presetClass="entr" presetSubtype="0"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p:cTn id="17" dur="1000" fill="hold"/>
                                        <p:tgtEl>
                                          <p:spTgt spid="44"/>
                                        </p:tgtEl>
                                        <p:attrNameLst>
                                          <p:attrName>ppt_w</p:attrName>
                                        </p:attrNameLst>
                                      </p:cBhvr>
                                      <p:tavLst>
                                        <p:tav tm="0">
                                          <p:val>
                                            <p:fltVal val="0"/>
                                          </p:val>
                                        </p:tav>
                                        <p:tav tm="100000">
                                          <p:val>
                                            <p:strVal val="#ppt_w"/>
                                          </p:val>
                                        </p:tav>
                                      </p:tavLst>
                                    </p:anim>
                                    <p:anim calcmode="lin" valueType="num">
                                      <p:cBhvr>
                                        <p:cTn id="18" dur="1000" fill="hold"/>
                                        <p:tgtEl>
                                          <p:spTgt spid="44"/>
                                        </p:tgtEl>
                                        <p:attrNameLst>
                                          <p:attrName>ppt_h</p:attrName>
                                        </p:attrNameLst>
                                      </p:cBhvr>
                                      <p:tavLst>
                                        <p:tav tm="0">
                                          <p:val>
                                            <p:fltVal val="0"/>
                                          </p:val>
                                        </p:tav>
                                        <p:tav tm="100000">
                                          <p:val>
                                            <p:strVal val="#ppt_h"/>
                                          </p:val>
                                        </p:tav>
                                      </p:tavLst>
                                    </p:anim>
                                    <p:anim calcmode="lin" valueType="num">
                                      <p:cBhvr>
                                        <p:cTn id="19" dur="1000" fill="hold"/>
                                        <p:tgtEl>
                                          <p:spTgt spid="44"/>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44"/>
                                        </p:tgtEl>
                                        <p:attrNameLst>
                                          <p:attrName>ppt_y</p:attrName>
                                        </p:attrNameLst>
                                      </p:cBhvr>
                                      <p:tavLst>
                                        <p:tav tm="0" fmla="#ppt_y+(sin(-2*pi*(1-$))*-#ppt_x+cos(-2*pi*(1-$))*(1-#ppt_y))*(1-$)">
                                          <p:val>
                                            <p:fltVal val="0"/>
                                          </p:val>
                                        </p:tav>
                                        <p:tav tm="100000">
                                          <p:val>
                                            <p:fltVal val="1"/>
                                          </p:val>
                                        </p:tav>
                                      </p:tavLst>
                                    </p:anim>
                                  </p:childTnLst>
                                </p:cTn>
                              </p:par>
                              <p:par>
                                <p:cTn id="21" presetID="15"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1000" fill="hold"/>
                                        <p:tgtEl>
                                          <p:spTgt spid="18"/>
                                        </p:tgtEl>
                                        <p:attrNameLst>
                                          <p:attrName>ppt_w</p:attrName>
                                        </p:attrNameLst>
                                      </p:cBhvr>
                                      <p:tavLst>
                                        <p:tav tm="0">
                                          <p:val>
                                            <p:fltVal val="0"/>
                                          </p:val>
                                        </p:tav>
                                        <p:tav tm="100000">
                                          <p:val>
                                            <p:strVal val="#ppt_w"/>
                                          </p:val>
                                        </p:tav>
                                      </p:tavLst>
                                    </p:anim>
                                    <p:anim calcmode="lin" valueType="num">
                                      <p:cBhvr>
                                        <p:cTn id="24" dur="1000" fill="hold"/>
                                        <p:tgtEl>
                                          <p:spTgt spid="18"/>
                                        </p:tgtEl>
                                        <p:attrNameLst>
                                          <p:attrName>ppt_h</p:attrName>
                                        </p:attrNameLst>
                                      </p:cBhvr>
                                      <p:tavLst>
                                        <p:tav tm="0">
                                          <p:val>
                                            <p:fltVal val="0"/>
                                          </p:val>
                                        </p:tav>
                                        <p:tav tm="100000">
                                          <p:val>
                                            <p:strVal val="#ppt_h"/>
                                          </p:val>
                                        </p:tav>
                                      </p:tavLst>
                                    </p:anim>
                                    <p:anim calcmode="lin" valueType="num">
                                      <p:cBhvr>
                                        <p:cTn id="25"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8"/>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nodeType="withEffect">
                                  <p:stCondLst>
                                    <p:cond delay="0"/>
                                  </p:stCondLst>
                                  <p:childTnLst>
                                    <p:set>
                                      <p:cBhvr>
                                        <p:cTn id="28" dur="1" fill="hold">
                                          <p:stCondLst>
                                            <p:cond delay="0"/>
                                          </p:stCondLst>
                                        </p:cTn>
                                        <p:tgtEl>
                                          <p:spTgt spid="45"/>
                                        </p:tgtEl>
                                        <p:attrNameLst>
                                          <p:attrName>style.visibility</p:attrName>
                                        </p:attrNameLst>
                                      </p:cBhvr>
                                      <p:to>
                                        <p:strVal val="visible"/>
                                      </p:to>
                                    </p:set>
                                    <p:anim calcmode="lin" valueType="num">
                                      <p:cBhvr>
                                        <p:cTn id="29" dur="1000" fill="hold"/>
                                        <p:tgtEl>
                                          <p:spTgt spid="45"/>
                                        </p:tgtEl>
                                        <p:attrNameLst>
                                          <p:attrName>ppt_w</p:attrName>
                                        </p:attrNameLst>
                                      </p:cBhvr>
                                      <p:tavLst>
                                        <p:tav tm="0">
                                          <p:val>
                                            <p:fltVal val="0"/>
                                          </p:val>
                                        </p:tav>
                                        <p:tav tm="100000">
                                          <p:val>
                                            <p:strVal val="#ppt_w"/>
                                          </p:val>
                                        </p:tav>
                                      </p:tavLst>
                                    </p:anim>
                                    <p:anim calcmode="lin" valueType="num">
                                      <p:cBhvr>
                                        <p:cTn id="30" dur="1000" fill="hold"/>
                                        <p:tgtEl>
                                          <p:spTgt spid="45"/>
                                        </p:tgtEl>
                                        <p:attrNameLst>
                                          <p:attrName>ppt_h</p:attrName>
                                        </p:attrNameLst>
                                      </p:cBhvr>
                                      <p:tavLst>
                                        <p:tav tm="0">
                                          <p:val>
                                            <p:fltVal val="0"/>
                                          </p:val>
                                        </p:tav>
                                        <p:tav tm="100000">
                                          <p:val>
                                            <p:strVal val="#ppt_h"/>
                                          </p:val>
                                        </p:tav>
                                      </p:tavLst>
                                    </p:anim>
                                    <p:anim calcmode="lin" valueType="num">
                                      <p:cBhvr>
                                        <p:cTn id="31" dur="1000" fill="hold"/>
                                        <p:tgtEl>
                                          <p:spTgt spid="45"/>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45"/>
                                        </p:tgtEl>
                                        <p:attrNameLst>
                                          <p:attrName>ppt_y</p:attrName>
                                        </p:attrNameLst>
                                      </p:cBhvr>
                                      <p:tavLst>
                                        <p:tav tm="0" fmla="#ppt_y+(sin(-2*pi*(1-$))*-#ppt_x+cos(-2*pi*(1-$))*(1-#ppt_y))*(1-$)">
                                          <p:val>
                                            <p:fltVal val="0"/>
                                          </p:val>
                                        </p:tav>
                                        <p:tav tm="100000">
                                          <p:val>
                                            <p:fltVal val="1"/>
                                          </p:val>
                                        </p:tav>
                                      </p:tavLst>
                                    </p:anim>
                                  </p:childTnLst>
                                </p:cTn>
                              </p:par>
                              <p:par>
                                <p:cTn id="33" presetID="2" presetClass="entr" presetSubtype="2"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1+#ppt_w/2"/>
                                          </p:val>
                                        </p:tav>
                                        <p:tav tm="100000">
                                          <p:val>
                                            <p:strVal val="#ppt_x"/>
                                          </p:val>
                                        </p:tav>
                                      </p:tavLst>
                                    </p:anim>
                                    <p:anim calcmode="lin" valueType="num">
                                      <p:cBhvr additive="base">
                                        <p:cTn id="36" dur="500" fill="hold"/>
                                        <p:tgtEl>
                                          <p:spTgt spid="25"/>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1+#ppt_w/2"/>
                                          </p:val>
                                        </p:tav>
                                        <p:tav tm="100000">
                                          <p:val>
                                            <p:strVal val="#ppt_x"/>
                                          </p:val>
                                        </p:tav>
                                      </p:tavLst>
                                    </p:anim>
                                    <p:anim calcmode="lin" valueType="num">
                                      <p:cBhvr additive="base">
                                        <p:cTn id="40" dur="500" fill="hold"/>
                                        <p:tgtEl>
                                          <p:spTgt spid="21"/>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1+#ppt_w/2"/>
                                          </p:val>
                                        </p:tav>
                                        <p:tav tm="100000">
                                          <p:val>
                                            <p:strVal val="#ppt_x"/>
                                          </p:val>
                                        </p:tav>
                                      </p:tavLst>
                                    </p:anim>
                                    <p:anim calcmode="lin" valueType="num">
                                      <p:cBhvr additive="base">
                                        <p:cTn id="44" dur="500" fill="hold"/>
                                        <p:tgtEl>
                                          <p:spTgt spid="20"/>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18" grpId="0" animBg="1"/>
      <p:bldP spid="25" grpId="0" animBg="1"/>
      <p:bldP spid="20" grpId="0"/>
      <p:bldP spid="21" grpId="0"/>
      <p:bldP spid="41" grpId="0"/>
      <p:bldP spid="4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3345446" y="263679"/>
            <a:ext cx="5256584" cy="1368152"/>
          </a:xfrm>
          <a:prstGeom prst="rect">
            <a:avLst/>
          </a:prstGeom>
        </p:spPr>
        <p:txBody>
          <a:bodyPr/>
          <a:lstStyle>
            <a:lvl1pPr algn="l" defTabSz="914400" rtl="0" eaLnBrk="1" latinLnBrk="0" hangingPunct="1">
              <a:spcBef>
                <a:spcPct val="0"/>
              </a:spcBef>
              <a:buNone/>
              <a:defRPr sz="2800" b="0" kern="1200">
                <a:solidFill>
                  <a:schemeClr val="tx2"/>
                </a:solidFill>
                <a:latin typeface="Impact" panose="020B0806030902050204" pitchFamily="34" charset="0"/>
                <a:ea typeface="+mj-ea"/>
                <a:cs typeface="Arial" pitchFamily="34" charset="0"/>
              </a:defRPr>
            </a:lvl1pPr>
          </a:lstStyle>
          <a:p>
            <a:pPr algn="r"/>
            <a:r>
              <a:rPr lang="es-SV" sz="4000" dirty="0" smtClean="0">
                <a:solidFill>
                  <a:schemeClr val="tx1"/>
                </a:solidFill>
              </a:rPr>
              <a:t>Desempeño institucional</a:t>
            </a:r>
            <a:endParaRPr lang="es-SV" sz="4000" dirty="0">
              <a:solidFill>
                <a:schemeClr val="accent6"/>
              </a:solidFill>
            </a:endParaRPr>
          </a:p>
        </p:txBody>
      </p:sp>
      <p:sp>
        <p:nvSpPr>
          <p:cNvPr id="3" name="2 Marcador de texto"/>
          <p:cNvSpPr txBox="1">
            <a:spLocks/>
          </p:cNvSpPr>
          <p:nvPr/>
        </p:nvSpPr>
        <p:spPr>
          <a:xfrm>
            <a:off x="5416904" y="1633364"/>
            <a:ext cx="3168351" cy="863773"/>
          </a:xfrm>
          <a:prstGeom prst="rect">
            <a:avLst/>
          </a:prstGeom>
        </p:spPr>
        <p:txBody>
          <a:bodyPr/>
          <a:lstStyle>
            <a:lvl1pPr marL="342900" indent="-342900" algn="l" defTabSz="914400" rtl="0" eaLnBrk="1" latinLnBrk="0" hangingPunct="1">
              <a:spcBef>
                <a:spcPct val="20000"/>
              </a:spcBef>
              <a:buFont typeface="Arial" pitchFamily="34" charset="0"/>
              <a:buChar char="•"/>
              <a:defRPr sz="3200" b="0" kern="1200">
                <a:solidFill>
                  <a:schemeClr val="tx2"/>
                </a:solidFill>
                <a:latin typeface="Impact" panose="020B0806030902050204"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b="0" kern="1200">
                <a:solidFill>
                  <a:schemeClr val="tx2"/>
                </a:solidFill>
                <a:latin typeface="Impact" panose="020B0806030902050204"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b="0" kern="1200">
                <a:solidFill>
                  <a:schemeClr val="tx2"/>
                </a:solidFill>
                <a:latin typeface="Impact" panose="020B0806030902050204"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b="0" kern="1200">
                <a:solidFill>
                  <a:schemeClr val="tx2"/>
                </a:solidFill>
                <a:latin typeface="Impact" panose="020B0806030902050204"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b="0" kern="1200">
                <a:solidFill>
                  <a:schemeClr val="tx2"/>
                </a:solidFill>
                <a:latin typeface="Impact" panose="020B080603090205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s-SV" sz="2000" dirty="0" smtClean="0"/>
              <a:t>Del 1 de junio de 2014 </a:t>
            </a:r>
          </a:p>
          <a:p>
            <a:pPr marL="0" indent="0" algn="r">
              <a:buNone/>
            </a:pPr>
            <a:r>
              <a:rPr lang="es-SV" sz="2000" dirty="0" smtClean="0"/>
              <a:t>al 31 de mayo de 2017</a:t>
            </a:r>
            <a:endParaRPr lang="es-SV" sz="2000" dirty="0"/>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7832" y="4729708"/>
            <a:ext cx="1046496" cy="835968"/>
          </a:xfrm>
          <a:prstGeom prst="rect">
            <a:avLst/>
          </a:prstGeom>
        </p:spPr>
      </p:pic>
    </p:spTree>
    <p:extLst>
      <p:ext uri="{BB962C8B-B14F-4D97-AF65-F5344CB8AC3E}">
        <p14:creationId xmlns:p14="http://schemas.microsoft.com/office/powerpoint/2010/main" val="5605619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835696" y="49188"/>
            <a:ext cx="7056784" cy="952500"/>
          </a:xfrm>
        </p:spPr>
        <p:txBody>
          <a:bodyPr/>
          <a:lstStyle/>
          <a:p>
            <a:r>
              <a:rPr lang="es-SV" dirty="0" smtClean="0"/>
              <a:t>Estado </a:t>
            </a:r>
            <a:r>
              <a:rPr lang="es-SV" dirty="0"/>
              <a:t>de resultados</a:t>
            </a:r>
            <a:br>
              <a:rPr lang="es-SV" dirty="0"/>
            </a:br>
            <a:r>
              <a:rPr lang="es-SV" sz="2000" dirty="0">
                <a:solidFill>
                  <a:schemeClr val="tx2"/>
                </a:solidFill>
              </a:rPr>
              <a:t>Del 1 de enero al 30 de junio de 2017  en miles de USD</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751244632"/>
              </p:ext>
            </p:extLst>
          </p:nvPr>
        </p:nvGraphicFramePr>
        <p:xfrm>
          <a:off x="1979712" y="1057300"/>
          <a:ext cx="4927754" cy="4392076"/>
        </p:xfrm>
        <a:graphic>
          <a:graphicData uri="http://schemas.openxmlformats.org/drawingml/2006/table">
            <a:tbl>
              <a:tblPr firstRow="1" lastRow="1">
                <a:tableStyleId>{0E3FDE45-AF77-4B5C-9715-49D594BDF05E}</a:tableStyleId>
              </a:tblPr>
              <a:tblGrid>
                <a:gridCol w="3830874"/>
                <a:gridCol w="1096880"/>
              </a:tblGrid>
              <a:tr h="137748">
                <a:tc rowSpan="2">
                  <a:txBody>
                    <a:bodyPr/>
                    <a:lstStyle/>
                    <a:p>
                      <a:pPr algn="ctr" fontAlgn="ctr"/>
                      <a:r>
                        <a:rPr lang="es-US" sz="1100" b="1" i="0" u="none" strike="noStrike" dirty="0" smtClean="0">
                          <a:solidFill>
                            <a:schemeClr val="accent6"/>
                          </a:solidFill>
                          <a:effectLst/>
                          <a:latin typeface="Arial" panose="020B0604020202020204" pitchFamily="34" charset="0"/>
                          <a:cs typeface="Arial" panose="020B0604020202020204" pitchFamily="34" charset="0"/>
                        </a:rPr>
                        <a:t>Rubros</a:t>
                      </a:r>
                      <a:endParaRPr lang="es-US" sz="1100" b="1" i="0" u="none" strike="noStrike" dirty="0">
                        <a:solidFill>
                          <a:schemeClr val="accent6"/>
                        </a:solidFill>
                        <a:effectLst/>
                        <a:latin typeface="Arial" panose="020B0604020202020204" pitchFamily="34" charset="0"/>
                        <a:cs typeface="Arial" panose="020B0604020202020204" pitchFamily="34" charset="0"/>
                      </a:endParaRPr>
                    </a:p>
                  </a:txBody>
                  <a:tcPr marL="4145" marR="4145" marT="4145" marB="0" anchor="ctr">
                    <a:lnR w="28575" cap="flat" cmpd="sng" algn="ctr">
                      <a:no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algn="ctr" fontAlgn="b"/>
                      <a:r>
                        <a:rPr lang="es-US" sz="1100" b="1" i="0" u="none" strike="noStrike" dirty="0" smtClean="0">
                          <a:solidFill>
                            <a:schemeClr val="accent6"/>
                          </a:solidFill>
                          <a:effectLst/>
                          <a:latin typeface="Arial" panose="020B0604020202020204" pitchFamily="34" charset="0"/>
                          <a:cs typeface="Arial" panose="020B0604020202020204" pitchFamily="34" charset="0"/>
                        </a:rPr>
                        <a:t>Jun.17</a:t>
                      </a:r>
                      <a:endParaRPr lang="es-US" sz="1100" b="1" i="0" u="none" strike="noStrike" dirty="0">
                        <a:solidFill>
                          <a:schemeClr val="accent6"/>
                        </a:solidFill>
                        <a:effectLst/>
                        <a:latin typeface="Arial" panose="020B0604020202020204" pitchFamily="34" charset="0"/>
                        <a:cs typeface="Arial" panose="020B0604020202020204" pitchFamily="34" charset="0"/>
                      </a:endParaRPr>
                    </a:p>
                  </a:txBody>
                  <a:tcPr marL="4145" marR="4145" marT="4145" marB="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28575" cap="flat" cmpd="sng" algn="ctr">
                      <a:solidFill>
                        <a:schemeClr val="tx2"/>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37748">
                <a:tc vMerge="1">
                  <a:txBody>
                    <a:bodyPr/>
                    <a:lstStyle/>
                    <a:p>
                      <a:endParaRPr lang="es-US"/>
                    </a:p>
                  </a:txBody>
                  <a:tcPr/>
                </a:tc>
                <a:tc>
                  <a:txBody>
                    <a:bodyPr/>
                    <a:lstStyle/>
                    <a:p>
                      <a:pPr algn="ctr" fontAlgn="ctr"/>
                      <a:r>
                        <a:rPr lang="es-US" sz="1100" b="1" i="0" u="none" strike="noStrike" dirty="0" smtClean="0">
                          <a:solidFill>
                            <a:schemeClr val="accent6"/>
                          </a:solidFill>
                          <a:effectLst/>
                          <a:latin typeface="Arial" panose="020B0604020202020204" pitchFamily="34" charset="0"/>
                          <a:cs typeface="Arial" panose="020B0604020202020204" pitchFamily="34" charset="0"/>
                        </a:rPr>
                        <a:t>Realizado</a:t>
                      </a:r>
                      <a:endParaRPr lang="es-US" sz="1100" b="1" i="0" u="none" strike="noStrike" dirty="0">
                        <a:solidFill>
                          <a:schemeClr val="accent6"/>
                        </a:solidFill>
                        <a:effectLst/>
                        <a:latin typeface="Arial" panose="020B0604020202020204" pitchFamily="34" charset="0"/>
                        <a:cs typeface="Arial" panose="020B0604020202020204" pitchFamily="34" charset="0"/>
                      </a:endParaRPr>
                    </a:p>
                  </a:txBody>
                  <a:tcPr marL="4145" marR="4145" marT="414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r>
              <a:tr h="154900">
                <a:tc>
                  <a:txBody>
                    <a:bodyPr/>
                    <a:lstStyle/>
                    <a:p>
                      <a:pPr algn="l" fontAlgn="b"/>
                      <a:r>
                        <a:rPr lang="es-US" sz="1100" b="1" i="0" u="none" strike="noStrike" dirty="0" smtClean="0">
                          <a:solidFill>
                            <a:schemeClr val="tx1"/>
                          </a:solidFill>
                          <a:effectLst/>
                          <a:latin typeface="Arial" panose="020B0604020202020204" pitchFamily="34" charset="0"/>
                          <a:cs typeface="Arial" panose="020B0604020202020204" pitchFamily="34" charset="0"/>
                        </a:rPr>
                        <a:t>Ingresos   financieros</a:t>
                      </a:r>
                      <a:endParaRPr lang="es-US" sz="1100" b="1" i="0" u="none" strike="noStrike" dirty="0">
                        <a:solidFill>
                          <a:schemeClr val="tx1"/>
                        </a:solidFill>
                        <a:effectLst/>
                        <a:latin typeface="Arial" panose="020B0604020202020204" pitchFamily="34" charset="0"/>
                        <a:cs typeface="Arial" panose="020B0604020202020204" pitchFamily="34" charset="0"/>
                      </a:endParaRPr>
                    </a:p>
                  </a:txBody>
                  <a:tcPr marL="4145" marR="4145" marT="4145" marB="0" anchor="b">
                    <a:lnT w="28575" cap="flat" cmpd="sng" algn="ctr">
                      <a:solidFill>
                        <a:schemeClr val="tx2"/>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pPr algn="r">
                        <a:lnSpc>
                          <a:spcPct val="115000"/>
                        </a:lnSpc>
                        <a:spcAft>
                          <a:spcPts val="0"/>
                        </a:spcAft>
                      </a:pPr>
                      <a:r>
                        <a:rPr lang="es-ES" sz="1100" b="1" dirty="0">
                          <a:solidFill>
                            <a:schemeClr val="tx1"/>
                          </a:solidFill>
                          <a:effectLst/>
                          <a:latin typeface="Arial" panose="020B0604020202020204" pitchFamily="34" charset="0"/>
                          <a:ea typeface="Calibri"/>
                          <a:cs typeface="Arial" panose="020B0604020202020204" pitchFamily="34" charset="0"/>
                        </a:rPr>
                        <a:t>17,048.7</a:t>
                      </a:r>
                      <a:endParaRPr lang="es-SV" sz="11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lnR w="12700" cap="flat" cmpd="sng" algn="ctr">
                      <a:solidFill>
                        <a:schemeClr val="accent1"/>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r>
              <a:tr h="154900">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s-US" sz="1100" b="1" i="0" u="none" strike="noStrike" dirty="0" smtClean="0">
                          <a:solidFill>
                            <a:schemeClr val="tx1"/>
                          </a:solidFill>
                          <a:effectLst/>
                          <a:latin typeface="Arial" panose="020B0604020202020204" pitchFamily="34" charset="0"/>
                          <a:cs typeface="Arial" panose="020B0604020202020204" pitchFamily="34" charset="0"/>
                        </a:rPr>
                        <a:t>     Intereses s/préstamos</a:t>
                      </a:r>
                    </a:p>
                  </a:txBody>
                  <a:tcPr marL="4145" marR="4145" marT="4145" marB="0" anchor="b">
                    <a:lnT w="28575"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a:lnSpc>
                          <a:spcPct val="115000"/>
                        </a:lnSpc>
                        <a:spcAft>
                          <a:spcPts val="0"/>
                        </a:spcAft>
                      </a:pPr>
                      <a:r>
                        <a:rPr lang="es-ES" sz="1100" b="1" dirty="0">
                          <a:solidFill>
                            <a:schemeClr val="tx1"/>
                          </a:solidFill>
                          <a:effectLst/>
                          <a:latin typeface="Arial" panose="020B0604020202020204" pitchFamily="34" charset="0"/>
                          <a:ea typeface="Calibri"/>
                          <a:cs typeface="Arial" panose="020B0604020202020204" pitchFamily="34" charset="0"/>
                        </a:rPr>
                        <a:t>12,658.8</a:t>
                      </a:r>
                      <a:endParaRPr lang="es-SV" sz="11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lnR w="12700"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r>
              <a:tr h="154900">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s-US" sz="1100" b="1" i="0" u="none" strike="noStrike" dirty="0" smtClean="0">
                          <a:solidFill>
                            <a:schemeClr val="tx1"/>
                          </a:solidFill>
                          <a:effectLst/>
                          <a:latin typeface="Arial" panose="020B0604020202020204" pitchFamily="34" charset="0"/>
                          <a:cs typeface="Arial" panose="020B0604020202020204" pitchFamily="34" charset="0"/>
                        </a:rPr>
                        <a:t>     Comisión y/o ingresos</a:t>
                      </a:r>
                      <a:r>
                        <a:rPr lang="es-US" sz="1100" b="1" i="0" u="none" strike="noStrike" baseline="0" dirty="0" smtClean="0">
                          <a:solidFill>
                            <a:schemeClr val="tx1"/>
                          </a:solidFill>
                          <a:effectLst/>
                          <a:latin typeface="Arial" panose="020B0604020202020204" pitchFamily="34" charset="0"/>
                          <a:cs typeface="Arial" panose="020B0604020202020204" pitchFamily="34" charset="0"/>
                        </a:rPr>
                        <a:t> por</a:t>
                      </a:r>
                      <a:r>
                        <a:rPr lang="es-US" sz="1100" b="1" i="0" u="none" strike="noStrike" dirty="0" smtClean="0">
                          <a:solidFill>
                            <a:schemeClr val="tx1"/>
                          </a:solidFill>
                          <a:effectLst/>
                          <a:latin typeface="Arial" panose="020B0604020202020204" pitchFamily="34" charset="0"/>
                          <a:cs typeface="Arial" panose="020B0604020202020204" pitchFamily="34" charset="0"/>
                        </a:rPr>
                        <a:t> préstamos</a:t>
                      </a:r>
                    </a:p>
                  </a:txBody>
                  <a:tcPr marL="4145" marR="4145" marT="4145" marB="0" anchor="b">
                    <a:lnT w="12700" cap="flat" cmpd="sng" algn="ctr">
                      <a:noFill/>
                      <a:prstDash val="solid"/>
                      <a:round/>
                      <a:headEnd type="none" w="med" len="med"/>
                      <a:tailEnd type="none" w="med" len="med"/>
                    </a:lnT>
                  </a:tcPr>
                </a:tc>
                <a:tc>
                  <a:txBody>
                    <a:bodyPr/>
                    <a:lstStyle/>
                    <a:p>
                      <a:pPr algn="r">
                        <a:lnSpc>
                          <a:spcPct val="115000"/>
                        </a:lnSpc>
                        <a:spcAft>
                          <a:spcPts val="0"/>
                        </a:spcAft>
                      </a:pPr>
                      <a:r>
                        <a:rPr lang="es-ES" sz="1100" b="1" dirty="0">
                          <a:solidFill>
                            <a:schemeClr val="tx1"/>
                          </a:solidFill>
                          <a:effectLst/>
                          <a:latin typeface="Arial" panose="020B0604020202020204" pitchFamily="34" charset="0"/>
                          <a:ea typeface="Calibri"/>
                          <a:cs typeface="Arial" panose="020B0604020202020204" pitchFamily="34" charset="0"/>
                        </a:rPr>
                        <a:t>2,670.4</a:t>
                      </a:r>
                      <a:endParaRPr lang="es-SV" sz="11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tcPr>
                </a:tc>
              </a:tr>
              <a:tr h="154900">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s-US" sz="1100" b="1" i="0" u="none" strike="noStrike" dirty="0" smtClean="0">
                          <a:solidFill>
                            <a:schemeClr val="tx1"/>
                          </a:solidFill>
                          <a:effectLst/>
                          <a:latin typeface="Arial" panose="020B0604020202020204" pitchFamily="34" charset="0"/>
                          <a:cs typeface="Arial" panose="020B0604020202020204" pitchFamily="34" charset="0"/>
                        </a:rPr>
                        <a:t>     Intereses s/inversiones</a:t>
                      </a:r>
                    </a:p>
                  </a:txBody>
                  <a:tcPr marL="4145" marR="4145" marT="4145" marB="0" anchor="b"/>
                </a:tc>
                <a:tc>
                  <a:txBody>
                    <a:bodyPr/>
                    <a:lstStyle/>
                    <a:p>
                      <a:pPr algn="r">
                        <a:lnSpc>
                          <a:spcPct val="115000"/>
                        </a:lnSpc>
                        <a:spcAft>
                          <a:spcPts val="0"/>
                        </a:spcAft>
                      </a:pPr>
                      <a:r>
                        <a:rPr lang="es-ES" sz="1100" b="1" dirty="0">
                          <a:solidFill>
                            <a:schemeClr val="tx1"/>
                          </a:solidFill>
                          <a:effectLst/>
                          <a:latin typeface="Arial" panose="020B0604020202020204" pitchFamily="34" charset="0"/>
                          <a:ea typeface="Calibri"/>
                          <a:cs typeface="Arial" panose="020B0604020202020204" pitchFamily="34" charset="0"/>
                        </a:rPr>
                        <a:t>115.7</a:t>
                      </a:r>
                      <a:endParaRPr lang="es-SV" sz="11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lnR w="12700" cap="flat" cmpd="sng" algn="ctr">
                      <a:solidFill>
                        <a:schemeClr val="accent1"/>
                      </a:solidFill>
                      <a:prstDash val="solid"/>
                      <a:round/>
                      <a:headEnd type="none" w="med" len="med"/>
                      <a:tailEnd type="none" w="med" len="med"/>
                    </a:lnR>
                  </a:tcPr>
                </a:tc>
              </a:tr>
              <a:tr h="154900">
                <a:tc>
                  <a:txBody>
                    <a:bodyPr/>
                    <a:lstStyle/>
                    <a:p>
                      <a:pPr algn="l" fontAlgn="b"/>
                      <a:r>
                        <a:rPr lang="es-US" sz="1100" b="1" i="0" u="none" strike="noStrike" dirty="0" smtClean="0">
                          <a:solidFill>
                            <a:schemeClr val="tx1"/>
                          </a:solidFill>
                          <a:effectLst/>
                          <a:latin typeface="Arial" panose="020B0604020202020204" pitchFamily="34" charset="0"/>
                          <a:cs typeface="Arial" panose="020B0604020202020204" pitchFamily="34" charset="0"/>
                        </a:rPr>
                        <a:t>     Intereses s/depósitos</a:t>
                      </a:r>
                      <a:endParaRPr lang="es-US" sz="1100" b="1" i="0" u="none" strike="noStrike" dirty="0">
                        <a:solidFill>
                          <a:schemeClr val="tx1"/>
                        </a:solidFill>
                        <a:effectLst/>
                        <a:latin typeface="Arial" panose="020B0604020202020204" pitchFamily="34" charset="0"/>
                        <a:cs typeface="Arial" panose="020B0604020202020204" pitchFamily="34" charset="0"/>
                      </a:endParaRPr>
                    </a:p>
                  </a:txBody>
                  <a:tcPr marL="4145" marR="4145" marT="4145" marB="0" anchor="b"/>
                </a:tc>
                <a:tc>
                  <a:txBody>
                    <a:bodyPr/>
                    <a:lstStyle/>
                    <a:p>
                      <a:pPr algn="r">
                        <a:lnSpc>
                          <a:spcPct val="115000"/>
                        </a:lnSpc>
                        <a:spcAft>
                          <a:spcPts val="0"/>
                        </a:spcAft>
                      </a:pPr>
                      <a:r>
                        <a:rPr lang="es-ES" sz="1100" b="1" dirty="0">
                          <a:solidFill>
                            <a:schemeClr val="tx1"/>
                          </a:solidFill>
                          <a:effectLst/>
                          <a:latin typeface="Arial" panose="020B0604020202020204" pitchFamily="34" charset="0"/>
                          <a:ea typeface="Calibri"/>
                          <a:cs typeface="Arial" panose="020B0604020202020204" pitchFamily="34" charset="0"/>
                        </a:rPr>
                        <a:t>483.7</a:t>
                      </a:r>
                      <a:endParaRPr lang="es-SV" sz="11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lnR w="12700" cap="flat" cmpd="sng" algn="ctr">
                      <a:solidFill>
                        <a:schemeClr val="accent1"/>
                      </a:solidFill>
                      <a:prstDash val="solid"/>
                      <a:round/>
                      <a:headEnd type="none" w="med" len="med"/>
                      <a:tailEnd type="none" w="med" len="med"/>
                    </a:lnR>
                  </a:tcPr>
                </a:tc>
              </a:tr>
              <a:tr h="154900">
                <a:tc>
                  <a:txBody>
                    <a:bodyPr/>
                    <a:lstStyle/>
                    <a:p>
                      <a:pPr algn="l" fontAlgn="b"/>
                      <a:r>
                        <a:rPr lang="es-US" sz="1100" b="1" i="0" u="none" strike="noStrike" dirty="0" smtClean="0">
                          <a:solidFill>
                            <a:schemeClr val="tx1"/>
                          </a:solidFill>
                          <a:effectLst/>
                          <a:latin typeface="Arial" panose="020B0604020202020204" pitchFamily="34" charset="0"/>
                          <a:cs typeface="Arial" panose="020B0604020202020204" pitchFamily="34" charset="0"/>
                        </a:rPr>
                        <a:t>     Operaciones de reportos</a:t>
                      </a:r>
                      <a:endParaRPr lang="es-US" sz="1100" b="1" i="0" u="none" strike="noStrike" dirty="0">
                        <a:solidFill>
                          <a:schemeClr val="tx1"/>
                        </a:solidFill>
                        <a:effectLst/>
                        <a:latin typeface="Arial" panose="020B0604020202020204" pitchFamily="34" charset="0"/>
                        <a:cs typeface="Arial" panose="020B0604020202020204" pitchFamily="34" charset="0"/>
                      </a:endParaRPr>
                    </a:p>
                  </a:txBody>
                  <a:tcPr marL="4145" marR="4145" marT="4145" marB="0" anchor="b"/>
                </a:tc>
                <a:tc>
                  <a:txBody>
                    <a:bodyPr/>
                    <a:lstStyle/>
                    <a:p>
                      <a:pPr algn="r">
                        <a:lnSpc>
                          <a:spcPct val="115000"/>
                        </a:lnSpc>
                        <a:spcAft>
                          <a:spcPts val="0"/>
                        </a:spcAft>
                      </a:pPr>
                      <a:r>
                        <a:rPr lang="es-ES" sz="1100" b="1" dirty="0">
                          <a:solidFill>
                            <a:schemeClr val="tx1"/>
                          </a:solidFill>
                          <a:effectLst/>
                          <a:latin typeface="Arial" panose="020B0604020202020204" pitchFamily="34" charset="0"/>
                          <a:ea typeface="Calibri"/>
                          <a:cs typeface="Arial" panose="020B0604020202020204" pitchFamily="34" charset="0"/>
                        </a:rPr>
                        <a:t>5.5</a:t>
                      </a:r>
                      <a:endParaRPr lang="es-SV" sz="11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lnR w="12700" cap="flat" cmpd="sng" algn="ctr">
                      <a:solidFill>
                        <a:schemeClr val="accent1"/>
                      </a:solidFill>
                      <a:prstDash val="solid"/>
                      <a:round/>
                      <a:headEnd type="none" w="med" len="med"/>
                      <a:tailEnd type="none" w="med" len="med"/>
                    </a:lnR>
                  </a:tcPr>
                </a:tc>
              </a:tr>
              <a:tr h="154900">
                <a:tc>
                  <a:txBody>
                    <a:bodyPr/>
                    <a:lstStyle/>
                    <a:p>
                      <a:pPr algn="l" fontAlgn="b"/>
                      <a:r>
                        <a:rPr lang="es-US" sz="1100" b="1" i="0" u="none" strike="noStrike" dirty="0" smtClean="0">
                          <a:solidFill>
                            <a:schemeClr val="tx1"/>
                          </a:solidFill>
                          <a:effectLst/>
                          <a:latin typeface="Arial" panose="020B0604020202020204" pitchFamily="34" charset="0"/>
                          <a:cs typeface="Arial" panose="020B0604020202020204" pitchFamily="34" charset="0"/>
                        </a:rPr>
                        <a:t>    Otros ingresos de intermediación</a:t>
                      </a:r>
                      <a:endParaRPr lang="es-US" sz="1100" b="1" i="0" u="none" strike="noStrike" dirty="0">
                        <a:solidFill>
                          <a:schemeClr val="tx1"/>
                        </a:solidFill>
                        <a:effectLst/>
                        <a:latin typeface="Arial" panose="020B0604020202020204" pitchFamily="34" charset="0"/>
                        <a:cs typeface="Arial" panose="020B0604020202020204" pitchFamily="34" charset="0"/>
                      </a:endParaRPr>
                    </a:p>
                  </a:txBody>
                  <a:tcPr marL="4145" marR="4145" marT="4145" marB="0" anchor="b">
                    <a:lnB w="28575" cap="flat" cmpd="sng" algn="ctr">
                      <a:solidFill>
                        <a:schemeClr val="tx2"/>
                      </a:solidFill>
                      <a:prstDash val="solid"/>
                      <a:round/>
                      <a:headEnd type="none" w="med" len="med"/>
                      <a:tailEnd type="none" w="med" len="med"/>
                    </a:lnB>
                  </a:tcPr>
                </a:tc>
                <a:tc>
                  <a:txBody>
                    <a:bodyPr/>
                    <a:lstStyle/>
                    <a:p>
                      <a:pPr algn="r">
                        <a:lnSpc>
                          <a:spcPct val="115000"/>
                        </a:lnSpc>
                        <a:spcAft>
                          <a:spcPts val="0"/>
                        </a:spcAft>
                      </a:pPr>
                      <a:r>
                        <a:rPr lang="es-ES" sz="1100" b="1" dirty="0">
                          <a:solidFill>
                            <a:schemeClr val="tx1"/>
                          </a:solidFill>
                          <a:effectLst/>
                          <a:latin typeface="Arial" panose="020B0604020202020204" pitchFamily="34" charset="0"/>
                          <a:ea typeface="Calibri"/>
                          <a:cs typeface="Arial" panose="020B0604020202020204" pitchFamily="34" charset="0"/>
                        </a:rPr>
                        <a:t>1,114.5</a:t>
                      </a:r>
                      <a:endParaRPr lang="es-SV" sz="11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lnR w="12700" cap="flat" cmpd="sng" algn="ctr">
                      <a:solidFill>
                        <a:schemeClr val="accent1"/>
                      </a:solidFill>
                      <a:prstDash val="solid"/>
                      <a:round/>
                      <a:headEnd type="none" w="med" len="med"/>
                      <a:tailEnd type="none" w="med" len="med"/>
                    </a:lnR>
                    <a:lnB w="28575" cap="flat" cmpd="sng" algn="ctr">
                      <a:solidFill>
                        <a:schemeClr val="tx2"/>
                      </a:solidFill>
                      <a:prstDash val="solid"/>
                      <a:round/>
                      <a:headEnd type="none" w="med" len="med"/>
                      <a:tailEnd type="none" w="med" len="med"/>
                    </a:lnB>
                  </a:tcPr>
                </a:tc>
              </a:tr>
              <a:tr h="154900">
                <a:tc>
                  <a:txBody>
                    <a:bodyPr/>
                    <a:lstStyle/>
                    <a:p>
                      <a:pPr algn="l" fontAlgn="b"/>
                      <a:r>
                        <a:rPr lang="es-US" sz="1100" b="1" i="0" u="none" strike="noStrike" dirty="0" smtClean="0">
                          <a:solidFill>
                            <a:schemeClr val="tx1"/>
                          </a:solidFill>
                          <a:effectLst/>
                          <a:latin typeface="Arial" panose="020B0604020202020204" pitchFamily="34" charset="0"/>
                          <a:cs typeface="Arial" panose="020B0604020202020204" pitchFamily="34" charset="0"/>
                        </a:rPr>
                        <a:t>Costos  financieros </a:t>
                      </a:r>
                      <a:endParaRPr lang="es-US" sz="1100" b="1" i="0" u="none" strike="noStrike" dirty="0">
                        <a:solidFill>
                          <a:schemeClr val="tx1"/>
                        </a:solidFill>
                        <a:effectLst/>
                        <a:latin typeface="Arial" panose="020B0604020202020204" pitchFamily="34" charset="0"/>
                        <a:cs typeface="Arial" panose="020B0604020202020204" pitchFamily="34" charset="0"/>
                      </a:endParaRPr>
                    </a:p>
                  </a:txBody>
                  <a:tcPr marL="4145" marR="4145" marT="4145" marB="0" anchor="b">
                    <a:lnT w="28575" cap="flat" cmpd="sng" algn="ctr">
                      <a:solidFill>
                        <a:schemeClr val="tx2"/>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pPr algn="r">
                        <a:lnSpc>
                          <a:spcPct val="115000"/>
                        </a:lnSpc>
                        <a:spcAft>
                          <a:spcPts val="0"/>
                        </a:spcAft>
                      </a:pPr>
                      <a:r>
                        <a:rPr lang="es-ES" sz="1100" b="1" dirty="0">
                          <a:solidFill>
                            <a:schemeClr val="tx1"/>
                          </a:solidFill>
                          <a:effectLst/>
                          <a:latin typeface="Arial" panose="020B0604020202020204" pitchFamily="34" charset="0"/>
                          <a:ea typeface="Calibri"/>
                          <a:cs typeface="Arial" panose="020B0604020202020204" pitchFamily="34" charset="0"/>
                        </a:rPr>
                        <a:t>4,444.9</a:t>
                      </a:r>
                      <a:endParaRPr lang="es-SV" sz="11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lnR w="12700" cap="flat" cmpd="sng" algn="ctr">
                      <a:solidFill>
                        <a:schemeClr val="accent1"/>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r>
              <a:tr h="154900">
                <a:tc>
                  <a:txBody>
                    <a:bodyPr/>
                    <a:lstStyle/>
                    <a:p>
                      <a:pPr algn="l" fontAlgn="b"/>
                      <a:r>
                        <a:rPr lang="es-US" sz="1100" b="1" i="0" u="none" strike="noStrike" dirty="0" smtClean="0">
                          <a:solidFill>
                            <a:schemeClr val="tx1"/>
                          </a:solidFill>
                          <a:effectLst/>
                          <a:latin typeface="Arial" panose="020B0604020202020204" pitchFamily="34" charset="0"/>
                          <a:cs typeface="Arial" panose="020B0604020202020204" pitchFamily="34" charset="0"/>
                        </a:rPr>
                        <a:t>    Intereses s/depósitos</a:t>
                      </a:r>
                      <a:endParaRPr lang="es-US" sz="1100" b="1" i="0" u="none" strike="noStrike" dirty="0">
                        <a:solidFill>
                          <a:schemeClr val="tx1"/>
                        </a:solidFill>
                        <a:effectLst/>
                        <a:latin typeface="Arial" panose="020B0604020202020204" pitchFamily="34" charset="0"/>
                        <a:cs typeface="Arial" panose="020B0604020202020204" pitchFamily="34" charset="0"/>
                      </a:endParaRPr>
                    </a:p>
                  </a:txBody>
                  <a:tcPr marL="4145" marR="4145" marT="4145" marB="0" anchor="b">
                    <a:lnT w="28575" cap="flat" cmpd="sng" algn="ctr">
                      <a:solidFill>
                        <a:schemeClr val="accent1"/>
                      </a:solidFill>
                      <a:prstDash val="solid"/>
                      <a:round/>
                      <a:headEnd type="none" w="med" len="med"/>
                      <a:tailEnd type="none" w="med" len="med"/>
                    </a:lnT>
                  </a:tcPr>
                </a:tc>
                <a:tc>
                  <a:txBody>
                    <a:bodyPr/>
                    <a:lstStyle/>
                    <a:p>
                      <a:pPr algn="r">
                        <a:lnSpc>
                          <a:spcPct val="115000"/>
                        </a:lnSpc>
                        <a:spcAft>
                          <a:spcPts val="0"/>
                        </a:spcAft>
                      </a:pPr>
                      <a:r>
                        <a:rPr lang="es-ES" sz="1100" b="1" dirty="0">
                          <a:solidFill>
                            <a:schemeClr val="tx1"/>
                          </a:solidFill>
                          <a:effectLst/>
                          <a:latin typeface="Arial" panose="020B0604020202020204" pitchFamily="34" charset="0"/>
                          <a:ea typeface="Calibri"/>
                          <a:cs typeface="Arial" panose="020B0604020202020204" pitchFamily="34" charset="0"/>
                        </a:rPr>
                        <a:t>2,925.0</a:t>
                      </a:r>
                      <a:endParaRPr lang="es-SV" sz="11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lnR w="12700"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tcPr>
                </a:tc>
              </a:tr>
              <a:tr h="154900">
                <a:tc>
                  <a:txBody>
                    <a:bodyPr/>
                    <a:lstStyle/>
                    <a:p>
                      <a:pPr algn="l" fontAlgn="b"/>
                      <a:r>
                        <a:rPr lang="es-US" sz="1100" b="1" i="0" u="none" strike="noStrike" dirty="0" smtClean="0">
                          <a:solidFill>
                            <a:schemeClr val="tx1"/>
                          </a:solidFill>
                          <a:effectLst/>
                          <a:latin typeface="Arial" panose="020B0604020202020204" pitchFamily="34" charset="0"/>
                          <a:cs typeface="Arial" panose="020B0604020202020204" pitchFamily="34" charset="0"/>
                        </a:rPr>
                        <a:t>    Intereses  préstamos </a:t>
                      </a:r>
                      <a:endParaRPr lang="es-US" sz="1100" b="1" i="0" u="none" strike="noStrike" dirty="0">
                        <a:solidFill>
                          <a:schemeClr val="tx1"/>
                        </a:solidFill>
                        <a:effectLst/>
                        <a:latin typeface="Arial" panose="020B0604020202020204" pitchFamily="34" charset="0"/>
                        <a:cs typeface="Arial" panose="020B0604020202020204" pitchFamily="34" charset="0"/>
                      </a:endParaRPr>
                    </a:p>
                  </a:txBody>
                  <a:tcPr marL="4145" marR="4145" marT="4145" marB="0" anchor="b"/>
                </a:tc>
                <a:tc>
                  <a:txBody>
                    <a:bodyPr/>
                    <a:lstStyle/>
                    <a:p>
                      <a:pPr algn="r">
                        <a:lnSpc>
                          <a:spcPct val="115000"/>
                        </a:lnSpc>
                        <a:spcAft>
                          <a:spcPts val="0"/>
                        </a:spcAft>
                      </a:pPr>
                      <a:r>
                        <a:rPr lang="es-ES" sz="1100" b="1" dirty="0">
                          <a:solidFill>
                            <a:schemeClr val="tx1"/>
                          </a:solidFill>
                          <a:effectLst/>
                          <a:latin typeface="Arial" panose="020B0604020202020204" pitchFamily="34" charset="0"/>
                          <a:ea typeface="Calibri"/>
                          <a:cs typeface="Arial" panose="020B0604020202020204" pitchFamily="34" charset="0"/>
                        </a:rPr>
                        <a:t>784.8</a:t>
                      </a:r>
                      <a:endParaRPr lang="es-SV" sz="11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lnR w="12700" cap="flat" cmpd="sng" algn="ctr">
                      <a:solidFill>
                        <a:schemeClr val="accent1"/>
                      </a:solidFill>
                      <a:prstDash val="solid"/>
                      <a:round/>
                      <a:headEnd type="none" w="med" len="med"/>
                      <a:tailEnd type="none" w="med" len="med"/>
                    </a:lnR>
                  </a:tcPr>
                </a:tc>
              </a:tr>
              <a:tr h="154900">
                <a:tc>
                  <a:txBody>
                    <a:bodyPr/>
                    <a:lstStyle/>
                    <a:p>
                      <a:pPr algn="l" fontAlgn="b"/>
                      <a:r>
                        <a:rPr lang="es-US" sz="1100" b="1" i="0" u="none" strike="noStrike" dirty="0" smtClean="0">
                          <a:solidFill>
                            <a:schemeClr val="tx1"/>
                          </a:solidFill>
                          <a:effectLst/>
                          <a:latin typeface="Arial" panose="020B0604020202020204" pitchFamily="34" charset="0"/>
                          <a:cs typeface="Arial" panose="020B0604020202020204" pitchFamily="34" charset="0"/>
                        </a:rPr>
                        <a:t>    Costos otras  operaciones</a:t>
                      </a:r>
                      <a:endParaRPr lang="es-US" sz="1100" b="1" i="0" u="none" strike="noStrike" dirty="0">
                        <a:solidFill>
                          <a:schemeClr val="tx1"/>
                        </a:solidFill>
                        <a:effectLst/>
                        <a:latin typeface="Arial" panose="020B0604020202020204" pitchFamily="34" charset="0"/>
                        <a:cs typeface="Arial" panose="020B0604020202020204" pitchFamily="34" charset="0"/>
                      </a:endParaRPr>
                    </a:p>
                  </a:txBody>
                  <a:tcPr marL="4145" marR="4145" marT="4145" marB="0" anchor="b">
                    <a:lnB w="28575" cap="flat" cmpd="sng" algn="ctr">
                      <a:solidFill>
                        <a:schemeClr val="tx2"/>
                      </a:solidFill>
                      <a:prstDash val="solid"/>
                      <a:round/>
                      <a:headEnd type="none" w="med" len="med"/>
                      <a:tailEnd type="none" w="med" len="med"/>
                    </a:lnB>
                  </a:tcPr>
                </a:tc>
                <a:tc>
                  <a:txBody>
                    <a:bodyPr/>
                    <a:lstStyle/>
                    <a:p>
                      <a:pPr algn="r">
                        <a:lnSpc>
                          <a:spcPct val="115000"/>
                        </a:lnSpc>
                        <a:spcAft>
                          <a:spcPts val="0"/>
                        </a:spcAft>
                      </a:pPr>
                      <a:r>
                        <a:rPr lang="es-ES" sz="1100" b="1" dirty="0">
                          <a:solidFill>
                            <a:schemeClr val="tx1"/>
                          </a:solidFill>
                          <a:effectLst/>
                          <a:latin typeface="Arial" panose="020B0604020202020204" pitchFamily="34" charset="0"/>
                          <a:ea typeface="Calibri"/>
                          <a:cs typeface="Arial" panose="020B0604020202020204" pitchFamily="34" charset="0"/>
                        </a:rPr>
                        <a:t>735.1</a:t>
                      </a:r>
                      <a:endParaRPr lang="es-SV" sz="11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lnR w="12700" cap="flat" cmpd="sng" algn="ctr">
                      <a:solidFill>
                        <a:schemeClr val="accent1"/>
                      </a:solidFill>
                      <a:prstDash val="solid"/>
                      <a:round/>
                      <a:headEnd type="none" w="med" len="med"/>
                      <a:tailEnd type="none" w="med" len="med"/>
                    </a:lnR>
                    <a:lnB w="28575" cap="flat" cmpd="sng" algn="ctr">
                      <a:solidFill>
                        <a:schemeClr val="tx2"/>
                      </a:solidFill>
                      <a:prstDash val="solid"/>
                      <a:round/>
                      <a:headEnd type="none" w="med" len="med"/>
                      <a:tailEnd type="none" w="med" len="med"/>
                    </a:lnB>
                  </a:tcPr>
                </a:tc>
              </a:tr>
              <a:tr h="154900">
                <a:tc>
                  <a:txBody>
                    <a:bodyPr/>
                    <a:lstStyle/>
                    <a:p>
                      <a:pPr algn="l" fontAlgn="b"/>
                      <a:r>
                        <a:rPr lang="es-US" sz="1100" b="1" i="0" u="none" strike="noStrike" dirty="0" smtClean="0">
                          <a:solidFill>
                            <a:schemeClr val="tx1"/>
                          </a:solidFill>
                          <a:effectLst/>
                          <a:latin typeface="Arial" panose="020B0604020202020204" pitchFamily="34" charset="0"/>
                          <a:cs typeface="Arial" panose="020B0604020202020204" pitchFamily="34" charset="0"/>
                        </a:rPr>
                        <a:t>Margen  financiero</a:t>
                      </a:r>
                      <a:endParaRPr lang="es-US" sz="1100" b="1" i="0" u="none" strike="noStrike" dirty="0">
                        <a:solidFill>
                          <a:schemeClr val="tx1"/>
                        </a:solidFill>
                        <a:effectLst/>
                        <a:latin typeface="Arial" panose="020B0604020202020204" pitchFamily="34" charset="0"/>
                        <a:cs typeface="Arial" panose="020B0604020202020204" pitchFamily="34" charset="0"/>
                      </a:endParaRPr>
                    </a:p>
                  </a:txBody>
                  <a:tcPr marL="4145" marR="4145" marT="4145" marB="0" anchor="b">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algn="r">
                        <a:lnSpc>
                          <a:spcPct val="115000"/>
                        </a:lnSpc>
                        <a:spcAft>
                          <a:spcPts val="0"/>
                        </a:spcAft>
                      </a:pPr>
                      <a:r>
                        <a:rPr lang="es-ES" sz="1100" b="1" dirty="0">
                          <a:solidFill>
                            <a:schemeClr val="tx1"/>
                          </a:solidFill>
                          <a:effectLst/>
                          <a:latin typeface="Arial" panose="020B0604020202020204" pitchFamily="34" charset="0"/>
                          <a:ea typeface="Calibri"/>
                          <a:cs typeface="Arial" panose="020B0604020202020204" pitchFamily="34" charset="0"/>
                        </a:rPr>
                        <a:t>12,603.7</a:t>
                      </a:r>
                      <a:endParaRPr lang="es-SV" sz="11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lnR w="12700" cap="flat" cmpd="sng" algn="ctr">
                      <a:solidFill>
                        <a:schemeClr val="accent1"/>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r>
              <a:tr h="154900">
                <a:tc>
                  <a:txBody>
                    <a:bodyPr/>
                    <a:lstStyle/>
                    <a:p>
                      <a:pPr algn="l" fontAlgn="b"/>
                      <a:r>
                        <a:rPr lang="es-US" sz="1100" b="1" i="0" u="none" strike="noStrike" dirty="0" smtClean="0">
                          <a:solidFill>
                            <a:schemeClr val="tx1"/>
                          </a:solidFill>
                          <a:effectLst/>
                          <a:latin typeface="Arial" panose="020B0604020202020204" pitchFamily="34" charset="0"/>
                          <a:cs typeface="Arial" panose="020B0604020202020204" pitchFamily="34" charset="0"/>
                        </a:rPr>
                        <a:t>Reservas  de  saneamiento</a:t>
                      </a:r>
                      <a:endParaRPr lang="es-US" sz="1100" b="1" i="0" u="none" strike="noStrike" dirty="0">
                        <a:solidFill>
                          <a:schemeClr val="tx1"/>
                        </a:solidFill>
                        <a:effectLst/>
                        <a:latin typeface="Arial" panose="020B0604020202020204" pitchFamily="34" charset="0"/>
                        <a:cs typeface="Arial" panose="020B0604020202020204" pitchFamily="34" charset="0"/>
                      </a:endParaRPr>
                    </a:p>
                  </a:txBody>
                  <a:tcPr marL="4145" marR="4145" marT="4145" marB="0" anchor="b">
                    <a:lnT w="28575" cap="flat" cmpd="sng" algn="ctr">
                      <a:solidFill>
                        <a:schemeClr val="tx2"/>
                      </a:solidFill>
                      <a:prstDash val="solid"/>
                      <a:round/>
                      <a:headEnd type="none" w="med" len="med"/>
                      <a:tailEnd type="none" w="med" len="med"/>
                    </a:lnT>
                  </a:tcPr>
                </a:tc>
                <a:tc>
                  <a:txBody>
                    <a:bodyPr/>
                    <a:lstStyle/>
                    <a:p>
                      <a:pPr algn="r">
                        <a:lnSpc>
                          <a:spcPct val="115000"/>
                        </a:lnSpc>
                        <a:spcAft>
                          <a:spcPts val="0"/>
                        </a:spcAft>
                      </a:pPr>
                      <a:r>
                        <a:rPr lang="es-ES" sz="1100" b="1" dirty="0">
                          <a:solidFill>
                            <a:schemeClr val="tx1"/>
                          </a:solidFill>
                          <a:effectLst/>
                          <a:latin typeface="Arial" panose="020B0604020202020204" pitchFamily="34" charset="0"/>
                          <a:ea typeface="Calibri"/>
                          <a:cs typeface="Arial" panose="020B0604020202020204" pitchFamily="34" charset="0"/>
                        </a:rPr>
                        <a:t>1,179.4</a:t>
                      </a:r>
                      <a:endParaRPr lang="es-SV" sz="11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lnR w="12700" cap="flat" cmpd="sng" algn="ctr">
                      <a:solidFill>
                        <a:schemeClr val="accent1"/>
                      </a:solidFill>
                      <a:prstDash val="solid"/>
                      <a:round/>
                      <a:headEnd type="none" w="med" len="med"/>
                      <a:tailEnd type="none" w="med" len="med"/>
                    </a:lnR>
                    <a:lnT w="28575" cap="flat" cmpd="sng" algn="ctr">
                      <a:solidFill>
                        <a:schemeClr val="tx2"/>
                      </a:solidFill>
                      <a:prstDash val="solid"/>
                      <a:round/>
                      <a:headEnd type="none" w="med" len="med"/>
                      <a:tailEnd type="none" w="med" len="med"/>
                    </a:lnT>
                  </a:tcPr>
                </a:tc>
              </a:tr>
              <a:tr h="154900">
                <a:tc>
                  <a:txBody>
                    <a:bodyPr/>
                    <a:lstStyle/>
                    <a:p>
                      <a:pPr algn="l" fontAlgn="b"/>
                      <a:r>
                        <a:rPr lang="es-US" sz="1100" b="1" i="0" u="none" strike="noStrike" dirty="0" smtClean="0">
                          <a:solidFill>
                            <a:schemeClr val="tx1"/>
                          </a:solidFill>
                          <a:effectLst/>
                          <a:latin typeface="Arial" panose="020B0604020202020204" pitchFamily="34" charset="0"/>
                          <a:cs typeface="Arial" panose="020B0604020202020204" pitchFamily="34" charset="0"/>
                        </a:rPr>
                        <a:t>Utilidad después de reservas</a:t>
                      </a:r>
                      <a:endParaRPr lang="es-US" sz="1100" b="1" i="0" u="none" strike="noStrike" dirty="0">
                        <a:solidFill>
                          <a:schemeClr val="tx1"/>
                        </a:solidFill>
                        <a:effectLst/>
                        <a:latin typeface="Arial" panose="020B0604020202020204" pitchFamily="34" charset="0"/>
                        <a:cs typeface="Arial" panose="020B0604020202020204" pitchFamily="34" charset="0"/>
                      </a:endParaRPr>
                    </a:p>
                  </a:txBody>
                  <a:tcPr marL="4145" marR="4145" marT="4145" marB="0" anchor="b">
                    <a:lnB w="28575" cap="flat" cmpd="sng" algn="ctr">
                      <a:solidFill>
                        <a:schemeClr val="accent1"/>
                      </a:solidFill>
                      <a:prstDash val="solid"/>
                      <a:round/>
                      <a:headEnd type="none" w="med" len="med"/>
                      <a:tailEnd type="none" w="med" len="med"/>
                    </a:lnB>
                  </a:tcPr>
                </a:tc>
                <a:tc>
                  <a:txBody>
                    <a:bodyPr/>
                    <a:lstStyle/>
                    <a:p>
                      <a:pPr algn="r">
                        <a:lnSpc>
                          <a:spcPct val="115000"/>
                        </a:lnSpc>
                        <a:spcAft>
                          <a:spcPts val="0"/>
                        </a:spcAft>
                      </a:pPr>
                      <a:r>
                        <a:rPr lang="es-ES" sz="1100" b="1" dirty="0">
                          <a:solidFill>
                            <a:schemeClr val="tx1"/>
                          </a:solidFill>
                          <a:effectLst/>
                          <a:latin typeface="Arial" panose="020B0604020202020204" pitchFamily="34" charset="0"/>
                          <a:ea typeface="Calibri"/>
                          <a:cs typeface="Arial" panose="020B0604020202020204" pitchFamily="34" charset="0"/>
                        </a:rPr>
                        <a:t>11,424.3</a:t>
                      </a:r>
                      <a:endParaRPr lang="es-SV" sz="11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lnR w="12700" cap="flat" cmpd="sng" algn="ctr">
                      <a:solidFill>
                        <a:schemeClr val="accent1"/>
                      </a:solidFill>
                      <a:prstDash val="solid"/>
                      <a:round/>
                      <a:headEnd type="none" w="med" len="med"/>
                      <a:tailEnd type="none" w="med" len="med"/>
                    </a:lnR>
                    <a:lnB w="28575" cap="flat" cmpd="sng" algn="ctr">
                      <a:solidFill>
                        <a:schemeClr val="accent1"/>
                      </a:solidFill>
                      <a:prstDash val="solid"/>
                      <a:round/>
                      <a:headEnd type="none" w="med" len="med"/>
                      <a:tailEnd type="none" w="med" len="med"/>
                    </a:lnB>
                  </a:tcPr>
                </a:tc>
              </a:tr>
              <a:tr h="154900">
                <a:tc>
                  <a:txBody>
                    <a:bodyPr/>
                    <a:lstStyle/>
                    <a:p>
                      <a:pPr algn="l" fontAlgn="b"/>
                      <a:r>
                        <a:rPr lang="es-US" sz="1100" b="1" i="0" u="none" strike="noStrike" dirty="0" smtClean="0">
                          <a:solidFill>
                            <a:schemeClr val="tx1"/>
                          </a:solidFill>
                          <a:effectLst/>
                          <a:latin typeface="Arial" panose="020B0604020202020204" pitchFamily="34" charset="0"/>
                          <a:cs typeface="Arial" panose="020B0604020202020204" pitchFamily="34" charset="0"/>
                        </a:rPr>
                        <a:t>Gastos  de  operación</a:t>
                      </a:r>
                      <a:endParaRPr lang="es-US" sz="1100" b="1" i="0" u="none" strike="noStrike" dirty="0">
                        <a:solidFill>
                          <a:schemeClr val="tx1"/>
                        </a:solidFill>
                        <a:effectLst/>
                        <a:latin typeface="Arial" panose="020B0604020202020204" pitchFamily="34" charset="0"/>
                        <a:cs typeface="Arial" panose="020B0604020202020204" pitchFamily="34" charset="0"/>
                      </a:endParaRPr>
                    </a:p>
                  </a:txBody>
                  <a:tcPr marL="4145" marR="4145" marT="4145" marB="0" anchor="b">
                    <a:lnT w="28575" cap="flat" cmpd="sng" algn="ctr">
                      <a:solidFill>
                        <a:schemeClr val="accent1"/>
                      </a:solidFill>
                      <a:prstDash val="solid"/>
                      <a:round/>
                      <a:headEnd type="none" w="med" len="med"/>
                      <a:tailEnd type="none" w="med" len="med"/>
                    </a:lnT>
                  </a:tcPr>
                </a:tc>
                <a:tc>
                  <a:txBody>
                    <a:bodyPr/>
                    <a:lstStyle/>
                    <a:p>
                      <a:pPr algn="r">
                        <a:lnSpc>
                          <a:spcPct val="115000"/>
                        </a:lnSpc>
                        <a:spcAft>
                          <a:spcPts val="0"/>
                        </a:spcAft>
                      </a:pPr>
                      <a:r>
                        <a:rPr lang="es-ES" sz="1100" b="1" dirty="0">
                          <a:solidFill>
                            <a:schemeClr val="tx1"/>
                          </a:solidFill>
                          <a:effectLst/>
                          <a:latin typeface="Arial" panose="020B0604020202020204" pitchFamily="34" charset="0"/>
                          <a:ea typeface="Calibri"/>
                          <a:cs typeface="Arial" panose="020B0604020202020204" pitchFamily="34" charset="0"/>
                        </a:rPr>
                        <a:t>10,877.8</a:t>
                      </a:r>
                      <a:endParaRPr lang="es-SV" sz="11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lnR w="12700"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tcPr>
                </a:tc>
              </a:tr>
              <a:tr h="154900">
                <a:tc>
                  <a:txBody>
                    <a:bodyPr/>
                    <a:lstStyle/>
                    <a:p>
                      <a:pPr algn="l" fontAlgn="b"/>
                      <a:r>
                        <a:rPr lang="es-US" sz="1100" b="1" i="0" u="none" strike="noStrike" dirty="0" smtClean="0">
                          <a:solidFill>
                            <a:schemeClr val="tx1"/>
                          </a:solidFill>
                          <a:effectLst/>
                          <a:latin typeface="Arial" panose="020B0604020202020204" pitchFamily="34" charset="0"/>
                          <a:cs typeface="Arial" panose="020B0604020202020204" pitchFamily="34" charset="0"/>
                        </a:rPr>
                        <a:t>Utilidad (pérdida)  de  operación</a:t>
                      </a:r>
                      <a:endParaRPr lang="es-US" sz="1100" b="1" i="0" u="none" strike="noStrike" dirty="0">
                        <a:solidFill>
                          <a:schemeClr val="tx1"/>
                        </a:solidFill>
                        <a:effectLst/>
                        <a:latin typeface="Arial" panose="020B0604020202020204" pitchFamily="34" charset="0"/>
                        <a:cs typeface="Arial" panose="020B0604020202020204" pitchFamily="34" charset="0"/>
                      </a:endParaRPr>
                    </a:p>
                  </a:txBody>
                  <a:tcPr marL="4145" marR="4145" marT="4145" marB="0" anchor="b">
                    <a:lnB w="28575" cap="flat" cmpd="sng" algn="ctr">
                      <a:solidFill>
                        <a:schemeClr val="accent1"/>
                      </a:solidFill>
                      <a:prstDash val="solid"/>
                      <a:round/>
                      <a:headEnd type="none" w="med" len="med"/>
                      <a:tailEnd type="none" w="med" len="med"/>
                    </a:lnB>
                    <a:solidFill>
                      <a:schemeClr val="accent1">
                        <a:lumMod val="60000"/>
                        <a:lumOff val="40000"/>
                      </a:schemeClr>
                    </a:solidFill>
                  </a:tcPr>
                </a:tc>
                <a:tc>
                  <a:txBody>
                    <a:bodyPr/>
                    <a:lstStyle/>
                    <a:p>
                      <a:pPr algn="r">
                        <a:lnSpc>
                          <a:spcPct val="115000"/>
                        </a:lnSpc>
                        <a:spcAft>
                          <a:spcPts val="0"/>
                        </a:spcAft>
                      </a:pPr>
                      <a:r>
                        <a:rPr lang="es-ES" sz="1100" b="1" dirty="0">
                          <a:solidFill>
                            <a:schemeClr val="tx1"/>
                          </a:solidFill>
                          <a:effectLst/>
                          <a:latin typeface="Arial" panose="020B0604020202020204" pitchFamily="34" charset="0"/>
                          <a:ea typeface="Calibri"/>
                          <a:cs typeface="Arial" panose="020B0604020202020204" pitchFamily="34" charset="0"/>
                        </a:rPr>
                        <a:t>546.6</a:t>
                      </a:r>
                      <a:endParaRPr lang="es-SV" sz="11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lnR w="12700" cap="flat" cmpd="sng" algn="ctr">
                      <a:solidFill>
                        <a:schemeClr val="accent1"/>
                      </a:solidFill>
                      <a:prstDash val="solid"/>
                      <a:round/>
                      <a:headEnd type="none" w="med" len="med"/>
                      <a:tailEnd type="none" w="med" len="med"/>
                    </a:lnR>
                    <a:lnB w="28575" cap="flat" cmpd="sng" algn="ctr">
                      <a:solidFill>
                        <a:schemeClr val="accent1"/>
                      </a:solidFill>
                      <a:prstDash val="solid"/>
                      <a:round/>
                      <a:headEnd type="none" w="med" len="med"/>
                      <a:tailEnd type="none" w="med" len="med"/>
                    </a:lnB>
                    <a:solidFill>
                      <a:schemeClr val="accent1">
                        <a:lumMod val="60000"/>
                        <a:lumOff val="40000"/>
                      </a:schemeClr>
                    </a:solidFill>
                  </a:tcPr>
                </a:tc>
              </a:tr>
              <a:tr h="154900">
                <a:tc>
                  <a:txBody>
                    <a:bodyPr/>
                    <a:lstStyle/>
                    <a:p>
                      <a:pPr algn="l" fontAlgn="b"/>
                      <a:r>
                        <a:rPr lang="es-US" sz="1100" b="1" i="0" u="none" strike="noStrike" dirty="0" smtClean="0">
                          <a:solidFill>
                            <a:schemeClr val="tx1"/>
                          </a:solidFill>
                          <a:effectLst/>
                          <a:latin typeface="Arial" panose="020B0604020202020204" pitchFamily="34" charset="0"/>
                          <a:cs typeface="Arial" panose="020B0604020202020204" pitchFamily="34" charset="0"/>
                        </a:rPr>
                        <a:t>Otros ingresos y gastos</a:t>
                      </a:r>
                      <a:endParaRPr lang="es-US" sz="1100" b="1" i="0" u="none" strike="noStrike" dirty="0">
                        <a:solidFill>
                          <a:schemeClr val="tx1"/>
                        </a:solidFill>
                        <a:effectLst/>
                        <a:latin typeface="Arial" panose="020B0604020202020204" pitchFamily="34" charset="0"/>
                        <a:cs typeface="Arial" panose="020B0604020202020204" pitchFamily="34" charset="0"/>
                      </a:endParaRPr>
                    </a:p>
                  </a:txBody>
                  <a:tcPr marL="4145" marR="4145" marT="4145" marB="0" anchor="b">
                    <a:lnT w="28575" cap="flat" cmpd="sng" algn="ctr">
                      <a:solidFill>
                        <a:schemeClr val="accent1"/>
                      </a:solidFill>
                      <a:prstDash val="solid"/>
                      <a:round/>
                      <a:headEnd type="none" w="med" len="med"/>
                      <a:tailEnd type="none" w="med" len="med"/>
                    </a:lnT>
                  </a:tcPr>
                </a:tc>
                <a:tc>
                  <a:txBody>
                    <a:bodyPr/>
                    <a:lstStyle/>
                    <a:p>
                      <a:pPr algn="r">
                        <a:lnSpc>
                          <a:spcPct val="115000"/>
                        </a:lnSpc>
                        <a:spcAft>
                          <a:spcPts val="0"/>
                        </a:spcAft>
                      </a:pPr>
                      <a:r>
                        <a:rPr lang="es-ES" sz="1100" b="1" dirty="0">
                          <a:solidFill>
                            <a:schemeClr val="tx1"/>
                          </a:solidFill>
                          <a:effectLst/>
                          <a:latin typeface="Arial" panose="020B0604020202020204" pitchFamily="34" charset="0"/>
                          <a:ea typeface="Calibri"/>
                          <a:cs typeface="Arial" panose="020B0604020202020204" pitchFamily="34" charset="0"/>
                        </a:rPr>
                        <a:t>285.4</a:t>
                      </a:r>
                      <a:endParaRPr lang="es-SV" sz="11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lnR w="12700"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tcPr>
                </a:tc>
              </a:tr>
              <a:tr h="154900">
                <a:tc>
                  <a:txBody>
                    <a:bodyPr/>
                    <a:lstStyle/>
                    <a:p>
                      <a:pPr algn="l" fontAlgn="b"/>
                      <a:r>
                        <a:rPr lang="es-US" sz="1100" b="1" i="0" u="none" strike="noStrike" dirty="0" smtClean="0">
                          <a:solidFill>
                            <a:schemeClr val="tx1"/>
                          </a:solidFill>
                          <a:effectLst/>
                          <a:latin typeface="Arial" panose="020B0604020202020204" pitchFamily="34" charset="0"/>
                          <a:cs typeface="Arial" panose="020B0604020202020204" pitchFamily="34" charset="0"/>
                        </a:rPr>
                        <a:t>Utilidad (pérdida) antes de impuesto</a:t>
                      </a:r>
                      <a:endParaRPr lang="es-US" sz="1100" b="1" i="0" u="none" strike="noStrike" dirty="0">
                        <a:solidFill>
                          <a:schemeClr val="tx1"/>
                        </a:solidFill>
                        <a:effectLst/>
                        <a:latin typeface="Arial" panose="020B0604020202020204" pitchFamily="34" charset="0"/>
                        <a:cs typeface="Arial" panose="020B0604020202020204" pitchFamily="34" charset="0"/>
                      </a:endParaRPr>
                    </a:p>
                  </a:txBody>
                  <a:tcPr marL="4145" marR="4145" marT="4145" marB="0" anchor="b">
                    <a:lnB w="28575" cap="flat" cmpd="sng" algn="ctr">
                      <a:solidFill>
                        <a:schemeClr val="accent1"/>
                      </a:solidFill>
                      <a:prstDash val="solid"/>
                      <a:round/>
                      <a:headEnd type="none" w="med" len="med"/>
                      <a:tailEnd type="none" w="med" len="med"/>
                    </a:lnB>
                  </a:tcPr>
                </a:tc>
                <a:tc>
                  <a:txBody>
                    <a:bodyPr/>
                    <a:lstStyle/>
                    <a:p>
                      <a:pPr algn="r">
                        <a:lnSpc>
                          <a:spcPct val="115000"/>
                        </a:lnSpc>
                        <a:spcAft>
                          <a:spcPts val="0"/>
                        </a:spcAft>
                      </a:pPr>
                      <a:r>
                        <a:rPr lang="es-ES" sz="1100" b="1" dirty="0">
                          <a:solidFill>
                            <a:schemeClr val="tx1"/>
                          </a:solidFill>
                          <a:effectLst/>
                          <a:latin typeface="Arial" panose="020B0604020202020204" pitchFamily="34" charset="0"/>
                          <a:ea typeface="Calibri"/>
                          <a:cs typeface="Arial" panose="020B0604020202020204" pitchFamily="34" charset="0"/>
                        </a:rPr>
                        <a:t>831.9</a:t>
                      </a:r>
                      <a:endParaRPr lang="es-SV" sz="11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lnR w="12700" cap="flat" cmpd="sng" algn="ctr">
                      <a:solidFill>
                        <a:schemeClr val="accent1"/>
                      </a:solidFill>
                      <a:prstDash val="solid"/>
                      <a:round/>
                      <a:headEnd type="none" w="med" len="med"/>
                      <a:tailEnd type="none" w="med" len="med"/>
                    </a:lnR>
                    <a:lnB w="28575" cap="flat" cmpd="sng" algn="ctr">
                      <a:solidFill>
                        <a:schemeClr val="accent1"/>
                      </a:solidFill>
                      <a:prstDash val="solid"/>
                      <a:round/>
                      <a:headEnd type="none" w="med" len="med"/>
                      <a:tailEnd type="none" w="med" len="med"/>
                    </a:lnB>
                  </a:tcPr>
                </a:tc>
              </a:tr>
              <a:tr h="154900">
                <a:tc>
                  <a:txBody>
                    <a:bodyPr/>
                    <a:lstStyle/>
                    <a:p>
                      <a:pPr algn="l" fontAlgn="b"/>
                      <a:r>
                        <a:rPr lang="es-US" sz="1100" b="1" i="0" u="none" strike="noStrike" dirty="0" smtClean="0">
                          <a:solidFill>
                            <a:schemeClr val="tx1"/>
                          </a:solidFill>
                          <a:effectLst/>
                          <a:latin typeface="Arial" panose="020B0604020202020204" pitchFamily="34" charset="0"/>
                          <a:cs typeface="Arial" panose="020B0604020202020204" pitchFamily="34" charset="0"/>
                        </a:rPr>
                        <a:t>Impuesto sobre la renta</a:t>
                      </a:r>
                      <a:endParaRPr lang="es-US" sz="1100" b="1" i="0" u="none" strike="noStrike" dirty="0">
                        <a:solidFill>
                          <a:schemeClr val="tx1"/>
                        </a:solidFill>
                        <a:effectLst/>
                        <a:latin typeface="Arial" panose="020B0604020202020204" pitchFamily="34" charset="0"/>
                        <a:cs typeface="Arial" panose="020B0604020202020204" pitchFamily="34" charset="0"/>
                      </a:endParaRPr>
                    </a:p>
                  </a:txBody>
                  <a:tcPr marL="4145" marR="4145" marT="4145" marB="0" anchor="b">
                    <a:lnT w="28575" cap="flat" cmpd="sng" algn="ctr">
                      <a:solidFill>
                        <a:schemeClr val="accent1"/>
                      </a:solidFill>
                      <a:prstDash val="solid"/>
                      <a:round/>
                      <a:headEnd type="none" w="med" len="med"/>
                      <a:tailEnd type="none" w="med" len="med"/>
                    </a:lnT>
                  </a:tcPr>
                </a:tc>
                <a:tc>
                  <a:txBody>
                    <a:bodyPr/>
                    <a:lstStyle/>
                    <a:p>
                      <a:pPr algn="r">
                        <a:lnSpc>
                          <a:spcPct val="115000"/>
                        </a:lnSpc>
                        <a:spcAft>
                          <a:spcPts val="0"/>
                        </a:spcAft>
                      </a:pPr>
                      <a:r>
                        <a:rPr lang="es-ES" sz="1100" b="1" dirty="0">
                          <a:solidFill>
                            <a:schemeClr val="tx1"/>
                          </a:solidFill>
                          <a:effectLst/>
                          <a:latin typeface="Arial" panose="020B0604020202020204" pitchFamily="34" charset="0"/>
                          <a:ea typeface="Calibri"/>
                          <a:cs typeface="Arial" panose="020B0604020202020204" pitchFamily="34" charset="0"/>
                        </a:rPr>
                        <a:t>400.9</a:t>
                      </a:r>
                      <a:endParaRPr lang="es-SV" sz="11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lnR w="12700"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tcPr>
                </a:tc>
              </a:tr>
              <a:tr h="154900">
                <a:tc>
                  <a:txBody>
                    <a:bodyPr/>
                    <a:lstStyle/>
                    <a:p>
                      <a:pPr algn="l" fontAlgn="b"/>
                      <a:r>
                        <a:rPr lang="es-US" sz="1100" b="1" i="0" u="none" strike="noStrike" dirty="0" smtClean="0">
                          <a:solidFill>
                            <a:schemeClr val="tx1"/>
                          </a:solidFill>
                          <a:effectLst/>
                          <a:latin typeface="Arial" panose="020B0604020202020204" pitchFamily="34" charset="0"/>
                          <a:cs typeface="Arial" panose="020B0604020202020204" pitchFamily="34" charset="0"/>
                        </a:rPr>
                        <a:t>Contribuciones especiales por ley</a:t>
                      </a:r>
                      <a:endParaRPr lang="es-US" sz="1100" b="1" i="0" u="none" strike="noStrike" dirty="0">
                        <a:solidFill>
                          <a:schemeClr val="tx1"/>
                        </a:solidFill>
                        <a:effectLst/>
                        <a:latin typeface="Arial" panose="020B0604020202020204" pitchFamily="34" charset="0"/>
                        <a:cs typeface="Arial" panose="020B0604020202020204" pitchFamily="34" charset="0"/>
                      </a:endParaRPr>
                    </a:p>
                  </a:txBody>
                  <a:tcPr marL="4145" marR="4145" marT="4145" marB="0" anchor="b">
                    <a:lnB w="28575" cap="flat" cmpd="sng" algn="ctr">
                      <a:solidFill>
                        <a:schemeClr val="tx2"/>
                      </a:solidFill>
                      <a:prstDash val="solid"/>
                      <a:round/>
                      <a:headEnd type="none" w="med" len="med"/>
                      <a:tailEnd type="none" w="med" len="med"/>
                    </a:lnB>
                  </a:tcPr>
                </a:tc>
                <a:tc>
                  <a:txBody>
                    <a:bodyPr/>
                    <a:lstStyle/>
                    <a:p>
                      <a:pPr algn="r">
                        <a:lnSpc>
                          <a:spcPct val="115000"/>
                        </a:lnSpc>
                        <a:spcAft>
                          <a:spcPts val="0"/>
                        </a:spcAft>
                      </a:pPr>
                      <a:r>
                        <a:rPr lang="es-ES" sz="1100" b="1" dirty="0">
                          <a:solidFill>
                            <a:schemeClr val="tx1"/>
                          </a:solidFill>
                          <a:effectLst/>
                          <a:latin typeface="Arial" panose="020B0604020202020204" pitchFamily="34" charset="0"/>
                          <a:ea typeface="Calibri"/>
                          <a:cs typeface="Arial" panose="020B0604020202020204" pitchFamily="34" charset="0"/>
                        </a:rPr>
                        <a:t>52.2</a:t>
                      </a:r>
                      <a:endParaRPr lang="es-SV" sz="11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lnR w="12700" cap="flat" cmpd="sng" algn="ctr">
                      <a:solidFill>
                        <a:schemeClr val="accent1"/>
                      </a:solidFill>
                      <a:prstDash val="solid"/>
                      <a:round/>
                      <a:headEnd type="none" w="med" len="med"/>
                      <a:tailEnd type="none" w="med" len="med"/>
                    </a:lnR>
                    <a:lnB w="28575" cap="flat" cmpd="sng" algn="ctr">
                      <a:solidFill>
                        <a:schemeClr val="tx2"/>
                      </a:solidFill>
                      <a:prstDash val="solid"/>
                      <a:round/>
                      <a:headEnd type="none" w="med" len="med"/>
                      <a:tailEnd type="none" w="med" len="med"/>
                    </a:lnB>
                  </a:tcPr>
                </a:tc>
              </a:tr>
              <a:tr h="154900">
                <a:tc>
                  <a:txBody>
                    <a:bodyPr/>
                    <a:lstStyle/>
                    <a:p>
                      <a:pPr algn="l" fontAlgn="b"/>
                      <a:r>
                        <a:rPr lang="es-US" sz="1100" b="1" i="0" u="none" strike="noStrike" dirty="0" smtClean="0">
                          <a:solidFill>
                            <a:schemeClr val="tx1"/>
                          </a:solidFill>
                          <a:effectLst/>
                          <a:latin typeface="Arial" panose="020B0604020202020204" pitchFamily="34" charset="0"/>
                          <a:cs typeface="Arial" panose="020B0604020202020204" pitchFamily="34" charset="0"/>
                        </a:rPr>
                        <a:t>Utilidad (pérdida)  del período</a:t>
                      </a:r>
                      <a:endParaRPr lang="es-US" sz="1100" b="1" i="0" u="none" strike="noStrike" dirty="0">
                        <a:solidFill>
                          <a:schemeClr val="tx1"/>
                        </a:solidFill>
                        <a:effectLst/>
                        <a:latin typeface="Arial" panose="020B0604020202020204" pitchFamily="34" charset="0"/>
                        <a:cs typeface="Arial" panose="020B0604020202020204" pitchFamily="34" charset="0"/>
                      </a:endParaRPr>
                    </a:p>
                  </a:txBody>
                  <a:tcPr marL="4145" marR="4145" marT="4145" marB="0" anchor="b">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algn="r">
                        <a:lnSpc>
                          <a:spcPct val="115000"/>
                        </a:lnSpc>
                        <a:spcAft>
                          <a:spcPts val="0"/>
                        </a:spcAft>
                      </a:pPr>
                      <a:r>
                        <a:rPr lang="es-ES" sz="1100" b="1" dirty="0">
                          <a:solidFill>
                            <a:schemeClr val="tx1"/>
                          </a:solidFill>
                          <a:effectLst/>
                          <a:latin typeface="Arial" panose="020B0604020202020204" pitchFamily="34" charset="0"/>
                          <a:ea typeface="Calibri"/>
                          <a:cs typeface="Arial" panose="020B0604020202020204" pitchFamily="34" charset="0"/>
                        </a:rPr>
                        <a:t>378.9</a:t>
                      </a:r>
                      <a:endParaRPr lang="es-SV" sz="11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lnR w="12700" cap="flat" cmpd="sng" algn="ctr">
                      <a:solidFill>
                        <a:schemeClr val="accent1"/>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962736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835696" y="49188"/>
            <a:ext cx="7056784" cy="952500"/>
          </a:xfrm>
        </p:spPr>
        <p:txBody>
          <a:bodyPr/>
          <a:lstStyle/>
          <a:p>
            <a:r>
              <a:rPr lang="es-SV" dirty="0" smtClean="0"/>
              <a:t>Balance general</a:t>
            </a:r>
            <a:r>
              <a:rPr lang="es-SV" dirty="0"/>
              <a:t/>
            </a:r>
            <a:br>
              <a:rPr lang="es-SV" dirty="0"/>
            </a:br>
            <a:r>
              <a:rPr lang="es-SV" sz="2000" dirty="0" smtClean="0">
                <a:solidFill>
                  <a:schemeClr val="tx2"/>
                </a:solidFill>
              </a:rPr>
              <a:t>Al </a:t>
            </a:r>
            <a:r>
              <a:rPr lang="es-SV" sz="2000" dirty="0">
                <a:solidFill>
                  <a:schemeClr val="tx2"/>
                </a:solidFill>
              </a:rPr>
              <a:t>30 de junio de 2017  en miles de USD</a:t>
            </a:r>
          </a:p>
        </p:txBody>
      </p:sp>
      <p:graphicFrame>
        <p:nvGraphicFramePr>
          <p:cNvPr id="5" name="Marcador de contenido 3"/>
          <p:cNvGraphicFramePr>
            <a:graphicFrameLocks noGrp="1"/>
          </p:cNvGraphicFramePr>
          <p:nvPr>
            <p:ph idx="1"/>
            <p:extLst>
              <p:ext uri="{D42A27DB-BD31-4B8C-83A1-F6EECF244321}">
                <p14:modId xmlns:p14="http://schemas.microsoft.com/office/powerpoint/2010/main" val="3806570960"/>
              </p:ext>
            </p:extLst>
          </p:nvPr>
        </p:nvGraphicFramePr>
        <p:xfrm>
          <a:off x="1979712" y="1023193"/>
          <a:ext cx="4456549" cy="4397117"/>
        </p:xfrm>
        <a:graphic>
          <a:graphicData uri="http://schemas.openxmlformats.org/drawingml/2006/table">
            <a:tbl>
              <a:tblPr firstRow="1" lastRow="1">
                <a:tableStyleId>{0E3FDE45-AF77-4B5C-9715-49D594BDF05E}</a:tableStyleId>
              </a:tblPr>
              <a:tblGrid>
                <a:gridCol w="3228440"/>
                <a:gridCol w="1228109"/>
              </a:tblGrid>
              <a:tr h="129784">
                <a:tc rowSpan="2">
                  <a:txBody>
                    <a:bodyPr/>
                    <a:lstStyle/>
                    <a:p>
                      <a:pPr algn="ctr" fontAlgn="ctr"/>
                      <a:r>
                        <a:rPr lang="pt-BR" sz="1100" b="1" i="0" u="none" strike="noStrike" dirty="0" smtClean="0">
                          <a:solidFill>
                            <a:schemeClr val="accent6"/>
                          </a:solidFill>
                          <a:effectLst/>
                          <a:latin typeface="Arial" panose="020B0604020202020204" pitchFamily="34" charset="0"/>
                          <a:cs typeface="Arial" panose="020B0604020202020204" pitchFamily="34" charset="0"/>
                        </a:rPr>
                        <a:t>R u b r o s </a:t>
                      </a:r>
                      <a:endParaRPr lang="pt-BR" sz="1100" b="1" i="0" u="none" strike="noStrike" dirty="0">
                        <a:solidFill>
                          <a:schemeClr val="accent6"/>
                        </a:solidFill>
                        <a:effectLst/>
                        <a:latin typeface="Arial" panose="020B0604020202020204" pitchFamily="34" charset="0"/>
                        <a:cs typeface="Arial" panose="020B0604020202020204" pitchFamily="34" charset="0"/>
                      </a:endParaRPr>
                    </a:p>
                  </a:txBody>
                  <a:tcPr marL="9525" marR="9525" marT="9525" marB="0" anchor="ctr">
                    <a:lnR w="28575" cap="flat" cmpd="sng" algn="ctr">
                      <a:no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algn="ctr" fontAlgn="b"/>
                      <a:r>
                        <a:rPr lang="es-US" sz="1100" b="1" i="0" u="none" strike="noStrike" dirty="0" smtClean="0">
                          <a:solidFill>
                            <a:schemeClr val="accent6"/>
                          </a:solidFill>
                          <a:effectLst/>
                          <a:latin typeface="Arial" panose="020B0604020202020204" pitchFamily="34" charset="0"/>
                          <a:cs typeface="Arial" panose="020B0604020202020204" pitchFamily="34" charset="0"/>
                        </a:rPr>
                        <a:t>Jun.17</a:t>
                      </a:r>
                      <a:endParaRPr lang="es-US" sz="1100" b="1" i="0" u="none" strike="noStrike" dirty="0">
                        <a:solidFill>
                          <a:schemeClr val="accent6"/>
                        </a:solidFill>
                        <a:effectLst/>
                        <a:latin typeface="Arial" panose="020B0604020202020204" pitchFamily="34" charset="0"/>
                        <a:cs typeface="Arial" panose="020B0604020202020204" pitchFamily="34" charset="0"/>
                      </a:endParaRPr>
                    </a:p>
                  </a:txBody>
                  <a:tcPr marL="9525" marR="9525" marT="9525" marB="0" anchor="b">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28575" cap="flat" cmpd="sng" algn="ctr">
                      <a:solidFill>
                        <a:schemeClr val="tx2"/>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85605">
                <a:tc vMerge="1">
                  <a:txBody>
                    <a:bodyPr/>
                    <a:lstStyle/>
                    <a:p>
                      <a:endParaRPr lang="es-US"/>
                    </a:p>
                  </a:txBody>
                  <a:tcPr/>
                </a:tc>
                <a:tc>
                  <a:txBody>
                    <a:bodyPr/>
                    <a:lstStyle/>
                    <a:p>
                      <a:pPr algn="ctr" fontAlgn="ctr"/>
                      <a:r>
                        <a:rPr lang="es-US" sz="1100" b="1" i="0" u="none" strike="noStrike" dirty="0" smtClean="0">
                          <a:solidFill>
                            <a:schemeClr val="accent6"/>
                          </a:solidFill>
                          <a:effectLst/>
                          <a:latin typeface="Arial" panose="020B0604020202020204" pitchFamily="34" charset="0"/>
                          <a:cs typeface="Arial" panose="020B0604020202020204" pitchFamily="34" charset="0"/>
                        </a:rPr>
                        <a:t>Realizado</a:t>
                      </a:r>
                      <a:endParaRPr lang="es-US" sz="1100" b="1" i="0" u="none" strike="noStrike" dirty="0">
                        <a:solidFill>
                          <a:schemeClr val="accent6"/>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r>
              <a:tr h="178627">
                <a:tc>
                  <a:txBody>
                    <a:bodyPr/>
                    <a:lstStyle/>
                    <a:p>
                      <a:pPr algn="ctr" fontAlgn="b"/>
                      <a:r>
                        <a:rPr lang="es-US" sz="1100" b="1" i="0" u="none" strike="noStrike" dirty="0" smtClean="0">
                          <a:solidFill>
                            <a:schemeClr val="tx1"/>
                          </a:solidFill>
                          <a:effectLst/>
                          <a:latin typeface="Arial" panose="020B0604020202020204" pitchFamily="34" charset="0"/>
                          <a:cs typeface="Arial" panose="020B0604020202020204" pitchFamily="34" charset="0"/>
                        </a:rPr>
                        <a:t>Activos</a:t>
                      </a:r>
                      <a:endParaRPr lang="es-US" sz="11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b">
                    <a:lnT w="28575" cap="flat" cmpd="sng" algn="ctr">
                      <a:solidFill>
                        <a:schemeClr val="tx2"/>
                      </a:solidFill>
                      <a:prstDash val="solid"/>
                      <a:round/>
                      <a:headEnd type="none" w="med" len="med"/>
                      <a:tailEnd type="none" w="med" len="med"/>
                    </a:lnT>
                  </a:tcPr>
                </a:tc>
                <a:tc>
                  <a:txBody>
                    <a:bodyPr/>
                    <a:lstStyle/>
                    <a:p>
                      <a:pPr algn="r">
                        <a:lnSpc>
                          <a:spcPct val="115000"/>
                        </a:lnSpc>
                        <a:spcAft>
                          <a:spcPts val="0"/>
                        </a:spcAft>
                      </a:pPr>
                      <a:endParaRPr lang="es-SV" sz="1100" b="1" i="0"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lnR w="12700" cap="flat" cmpd="sng" algn="ctr">
                      <a:solidFill>
                        <a:schemeClr val="accent1"/>
                      </a:solidFill>
                      <a:prstDash val="solid"/>
                      <a:round/>
                      <a:headEnd type="none" w="med" len="med"/>
                      <a:tailEnd type="none" w="med" len="med"/>
                    </a:lnR>
                    <a:lnT w="28575" cap="flat" cmpd="sng" algn="ctr">
                      <a:solidFill>
                        <a:schemeClr val="tx2"/>
                      </a:solidFill>
                      <a:prstDash val="solid"/>
                      <a:round/>
                      <a:headEnd type="none" w="med" len="med"/>
                      <a:tailEnd type="none" w="med" len="med"/>
                    </a:lnT>
                  </a:tcPr>
                </a:tc>
              </a:tr>
              <a:tr h="178627">
                <a:tc>
                  <a:txBody>
                    <a:bodyPr/>
                    <a:lstStyle/>
                    <a:p>
                      <a:pPr algn="l" fontAlgn="b"/>
                      <a:r>
                        <a:rPr lang="es-US" sz="1100" b="1" i="0" u="none" strike="noStrike" dirty="0" smtClean="0">
                          <a:solidFill>
                            <a:schemeClr val="tx1"/>
                          </a:solidFill>
                          <a:effectLst/>
                          <a:latin typeface="Arial" panose="020B0604020202020204" pitchFamily="34" charset="0"/>
                          <a:cs typeface="Arial" panose="020B0604020202020204" pitchFamily="34" charset="0"/>
                        </a:rPr>
                        <a:t>Disponibilidades</a:t>
                      </a:r>
                      <a:endParaRPr lang="es-US" sz="11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a:lnSpc>
                          <a:spcPct val="115000"/>
                        </a:lnSpc>
                        <a:spcAft>
                          <a:spcPts val="0"/>
                        </a:spcAft>
                      </a:pPr>
                      <a:r>
                        <a:rPr lang="es-ES" sz="1100" b="1" i="0" dirty="0">
                          <a:solidFill>
                            <a:schemeClr val="tx1"/>
                          </a:solidFill>
                          <a:effectLst/>
                          <a:latin typeface="Arial" panose="020B0604020202020204" pitchFamily="34" charset="0"/>
                          <a:ea typeface="Calibri"/>
                          <a:cs typeface="Arial" panose="020B0604020202020204" pitchFamily="34" charset="0"/>
                        </a:rPr>
                        <a:t>90,866.1</a:t>
                      </a:r>
                      <a:endParaRPr lang="es-SV" sz="1100" b="1" i="0"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lnR w="12700" cap="flat" cmpd="sng" algn="ctr">
                      <a:solidFill>
                        <a:schemeClr val="accent1"/>
                      </a:solidFill>
                      <a:prstDash val="solid"/>
                      <a:round/>
                      <a:headEnd type="none" w="med" len="med"/>
                      <a:tailEnd type="none" w="med" len="med"/>
                    </a:lnR>
                  </a:tcPr>
                </a:tc>
              </a:tr>
              <a:tr h="178627">
                <a:tc>
                  <a:txBody>
                    <a:bodyPr/>
                    <a:lstStyle/>
                    <a:p>
                      <a:pPr algn="l" fontAlgn="b"/>
                      <a:r>
                        <a:rPr lang="es-US" sz="1100" b="1" i="0" u="none" strike="noStrike" dirty="0" smtClean="0">
                          <a:solidFill>
                            <a:schemeClr val="tx1"/>
                          </a:solidFill>
                          <a:effectLst/>
                          <a:latin typeface="Arial" panose="020B0604020202020204" pitchFamily="34" charset="0"/>
                          <a:cs typeface="Arial" panose="020B0604020202020204" pitchFamily="34" charset="0"/>
                        </a:rPr>
                        <a:t>Inversiones</a:t>
                      </a:r>
                      <a:endParaRPr lang="es-US" sz="11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a:lnSpc>
                          <a:spcPct val="115000"/>
                        </a:lnSpc>
                        <a:spcAft>
                          <a:spcPts val="0"/>
                        </a:spcAft>
                      </a:pPr>
                      <a:r>
                        <a:rPr lang="es-ES" sz="1100" b="1" i="0" dirty="0">
                          <a:solidFill>
                            <a:schemeClr val="tx1"/>
                          </a:solidFill>
                          <a:effectLst/>
                          <a:latin typeface="Arial" panose="020B0604020202020204" pitchFamily="34" charset="0"/>
                          <a:ea typeface="Calibri"/>
                          <a:cs typeface="Arial" panose="020B0604020202020204" pitchFamily="34" charset="0"/>
                        </a:rPr>
                        <a:t>8,227.1</a:t>
                      </a:r>
                      <a:endParaRPr lang="es-SV" sz="1100" b="1" i="0"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lnR w="12700" cap="flat" cmpd="sng" algn="ctr">
                      <a:solidFill>
                        <a:schemeClr val="accent1"/>
                      </a:solidFill>
                      <a:prstDash val="solid"/>
                      <a:round/>
                      <a:headEnd type="none" w="med" len="med"/>
                      <a:tailEnd type="none" w="med" len="med"/>
                    </a:lnR>
                  </a:tcPr>
                </a:tc>
              </a:tr>
              <a:tr h="178627">
                <a:tc>
                  <a:txBody>
                    <a:bodyPr/>
                    <a:lstStyle/>
                    <a:p>
                      <a:pPr algn="l" fontAlgn="b"/>
                      <a:r>
                        <a:rPr lang="es-US" sz="1100" b="1" i="0" u="none" strike="noStrike" dirty="0" smtClean="0">
                          <a:solidFill>
                            <a:schemeClr val="tx1"/>
                          </a:solidFill>
                          <a:effectLst/>
                          <a:latin typeface="Arial" panose="020B0604020202020204" pitchFamily="34" charset="0"/>
                          <a:cs typeface="Arial" panose="020B0604020202020204" pitchFamily="34" charset="0"/>
                        </a:rPr>
                        <a:t>Préstamos  netos</a:t>
                      </a:r>
                      <a:endParaRPr lang="es-US" sz="11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a:lnSpc>
                          <a:spcPct val="115000"/>
                        </a:lnSpc>
                        <a:spcAft>
                          <a:spcPts val="0"/>
                        </a:spcAft>
                      </a:pPr>
                      <a:r>
                        <a:rPr lang="es-ES" sz="1100" b="1" i="0" dirty="0">
                          <a:solidFill>
                            <a:schemeClr val="tx1"/>
                          </a:solidFill>
                          <a:effectLst/>
                          <a:latin typeface="Arial" panose="020B0604020202020204" pitchFamily="34" charset="0"/>
                          <a:ea typeface="Calibri"/>
                          <a:cs typeface="Arial" panose="020B0604020202020204" pitchFamily="34" charset="0"/>
                        </a:rPr>
                        <a:t>229,958.9</a:t>
                      </a:r>
                      <a:endParaRPr lang="es-SV" sz="1100" b="1" i="0"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lnR w="12700" cap="flat" cmpd="sng" algn="ctr">
                      <a:solidFill>
                        <a:schemeClr val="accent1"/>
                      </a:solidFill>
                      <a:prstDash val="solid"/>
                      <a:round/>
                      <a:headEnd type="none" w="med" len="med"/>
                      <a:tailEnd type="none" w="med" len="med"/>
                    </a:lnR>
                  </a:tcPr>
                </a:tc>
              </a:tr>
              <a:tr h="178627">
                <a:tc>
                  <a:txBody>
                    <a:bodyPr/>
                    <a:lstStyle/>
                    <a:p>
                      <a:pPr algn="l" fontAlgn="b"/>
                      <a:r>
                        <a:rPr lang="es-US" sz="1100" b="1" i="0" u="none" strike="noStrike" dirty="0" smtClean="0">
                          <a:solidFill>
                            <a:schemeClr val="tx1"/>
                          </a:solidFill>
                          <a:effectLst/>
                          <a:latin typeface="Arial" panose="020B0604020202020204" pitchFamily="34" charset="0"/>
                          <a:cs typeface="Arial" panose="020B0604020202020204" pitchFamily="34" charset="0"/>
                        </a:rPr>
                        <a:t>    Cartera  bruta </a:t>
                      </a:r>
                      <a:endParaRPr lang="es-US" sz="11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a:lnSpc>
                          <a:spcPct val="115000"/>
                        </a:lnSpc>
                        <a:spcAft>
                          <a:spcPts val="0"/>
                        </a:spcAft>
                      </a:pPr>
                      <a:r>
                        <a:rPr lang="es-ES" sz="1100" b="1" i="0" dirty="0">
                          <a:solidFill>
                            <a:schemeClr val="tx1"/>
                          </a:solidFill>
                          <a:effectLst/>
                          <a:latin typeface="Arial" panose="020B0604020202020204" pitchFamily="34" charset="0"/>
                          <a:ea typeface="Calibri"/>
                          <a:cs typeface="Arial" panose="020B0604020202020204" pitchFamily="34" charset="0"/>
                        </a:rPr>
                        <a:t>237,217.3</a:t>
                      </a:r>
                      <a:endParaRPr lang="es-SV" sz="1100" b="1" i="0"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lnR w="12700" cap="flat" cmpd="sng" algn="ctr">
                      <a:solidFill>
                        <a:schemeClr val="accent1"/>
                      </a:solidFill>
                      <a:prstDash val="solid"/>
                      <a:round/>
                      <a:headEnd type="none" w="med" len="med"/>
                      <a:tailEnd type="none" w="med" len="med"/>
                    </a:lnR>
                  </a:tcPr>
                </a:tc>
              </a:tr>
              <a:tr h="178627">
                <a:tc>
                  <a:txBody>
                    <a:bodyPr/>
                    <a:lstStyle/>
                    <a:p>
                      <a:pPr algn="l" fontAlgn="b"/>
                      <a:r>
                        <a:rPr lang="es-US" sz="1100" b="1" i="0" u="none" strike="noStrike" dirty="0" smtClean="0">
                          <a:solidFill>
                            <a:schemeClr val="tx1"/>
                          </a:solidFill>
                          <a:effectLst/>
                          <a:latin typeface="Arial" panose="020B0604020202020204" pitchFamily="34" charset="0"/>
                          <a:cs typeface="Arial" panose="020B0604020202020204" pitchFamily="34" charset="0"/>
                        </a:rPr>
                        <a:t>        Cartera vigente</a:t>
                      </a:r>
                      <a:endParaRPr lang="es-US" sz="11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a:lnSpc>
                          <a:spcPct val="115000"/>
                        </a:lnSpc>
                        <a:spcAft>
                          <a:spcPts val="0"/>
                        </a:spcAft>
                      </a:pPr>
                      <a:r>
                        <a:rPr lang="es-ES" sz="1100" b="1" i="0" dirty="0">
                          <a:solidFill>
                            <a:schemeClr val="tx1"/>
                          </a:solidFill>
                          <a:effectLst/>
                          <a:latin typeface="Arial" panose="020B0604020202020204" pitchFamily="34" charset="0"/>
                          <a:ea typeface="Calibri"/>
                          <a:cs typeface="Arial" panose="020B0604020202020204" pitchFamily="34" charset="0"/>
                        </a:rPr>
                        <a:t>229,304.6</a:t>
                      </a:r>
                      <a:endParaRPr lang="es-SV" sz="1100" b="1" i="0"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lnR w="12700" cap="flat" cmpd="sng" algn="ctr">
                      <a:solidFill>
                        <a:schemeClr val="accent1"/>
                      </a:solidFill>
                      <a:prstDash val="solid"/>
                      <a:round/>
                      <a:headEnd type="none" w="med" len="med"/>
                      <a:tailEnd type="none" w="med" len="med"/>
                    </a:lnR>
                  </a:tcPr>
                </a:tc>
              </a:tr>
              <a:tr h="178627">
                <a:tc>
                  <a:txBody>
                    <a:bodyPr/>
                    <a:lstStyle/>
                    <a:p>
                      <a:pPr algn="l" fontAlgn="b"/>
                      <a:r>
                        <a:rPr lang="es-US" sz="1100" b="1" i="0" u="none" strike="noStrike" dirty="0" smtClean="0">
                          <a:solidFill>
                            <a:schemeClr val="tx1"/>
                          </a:solidFill>
                          <a:effectLst/>
                          <a:latin typeface="Arial" panose="020B0604020202020204" pitchFamily="34" charset="0"/>
                          <a:cs typeface="Arial" panose="020B0604020202020204" pitchFamily="34" charset="0"/>
                        </a:rPr>
                        <a:t>        Cartera vencida</a:t>
                      </a:r>
                      <a:endParaRPr lang="es-US" sz="11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a:lnSpc>
                          <a:spcPct val="115000"/>
                        </a:lnSpc>
                        <a:spcAft>
                          <a:spcPts val="0"/>
                        </a:spcAft>
                      </a:pPr>
                      <a:r>
                        <a:rPr lang="es-ES" sz="1100" b="1" i="0" dirty="0">
                          <a:solidFill>
                            <a:schemeClr val="tx1"/>
                          </a:solidFill>
                          <a:effectLst/>
                          <a:latin typeface="Arial" panose="020B0604020202020204" pitchFamily="34" charset="0"/>
                          <a:ea typeface="Calibri"/>
                          <a:cs typeface="Arial" panose="020B0604020202020204" pitchFamily="34" charset="0"/>
                        </a:rPr>
                        <a:t>7,912.7</a:t>
                      </a:r>
                      <a:endParaRPr lang="es-SV" sz="1100" b="1" i="0"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lnR w="12700" cap="flat" cmpd="sng" algn="ctr">
                      <a:solidFill>
                        <a:schemeClr val="accent1"/>
                      </a:solidFill>
                      <a:prstDash val="solid"/>
                      <a:round/>
                      <a:headEnd type="none" w="med" len="med"/>
                      <a:tailEnd type="none" w="med" len="med"/>
                    </a:lnR>
                  </a:tcPr>
                </a:tc>
              </a:tr>
              <a:tr h="178627">
                <a:tc>
                  <a:txBody>
                    <a:bodyPr/>
                    <a:lstStyle/>
                    <a:p>
                      <a:pPr algn="l" fontAlgn="b"/>
                      <a:r>
                        <a:rPr lang="es-US" sz="1100" b="1" i="0" u="none" strike="noStrike" dirty="0" smtClean="0">
                          <a:solidFill>
                            <a:schemeClr val="tx1"/>
                          </a:solidFill>
                          <a:effectLst/>
                          <a:latin typeface="Arial" panose="020B0604020202020204" pitchFamily="34" charset="0"/>
                          <a:cs typeface="Arial" panose="020B0604020202020204" pitchFamily="34" charset="0"/>
                        </a:rPr>
                        <a:t>    Reservas de saneamiento</a:t>
                      </a:r>
                      <a:endParaRPr lang="es-US" sz="11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a:lnSpc>
                          <a:spcPct val="115000"/>
                        </a:lnSpc>
                        <a:spcAft>
                          <a:spcPts val="0"/>
                        </a:spcAft>
                      </a:pPr>
                      <a:r>
                        <a:rPr lang="es-ES" sz="1100" b="1" i="0" dirty="0">
                          <a:solidFill>
                            <a:schemeClr val="tx1"/>
                          </a:solidFill>
                          <a:effectLst/>
                          <a:latin typeface="Arial" panose="020B0604020202020204" pitchFamily="34" charset="0"/>
                          <a:ea typeface="Calibri"/>
                          <a:cs typeface="Arial" panose="020B0604020202020204" pitchFamily="34" charset="0"/>
                        </a:rPr>
                        <a:t>(7,258.3)</a:t>
                      </a:r>
                      <a:endParaRPr lang="es-SV" sz="1100" b="1" i="0"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lnR w="12700" cap="flat" cmpd="sng" algn="ctr">
                      <a:solidFill>
                        <a:schemeClr val="accent1"/>
                      </a:solidFill>
                      <a:prstDash val="solid"/>
                      <a:round/>
                      <a:headEnd type="none" w="med" len="med"/>
                      <a:tailEnd type="none" w="med" len="med"/>
                    </a:lnR>
                  </a:tcPr>
                </a:tc>
              </a:tr>
              <a:tr h="178627">
                <a:tc>
                  <a:txBody>
                    <a:bodyPr/>
                    <a:lstStyle/>
                    <a:p>
                      <a:pPr algn="l" fontAlgn="b"/>
                      <a:r>
                        <a:rPr lang="es-US" sz="1100" b="1" i="0" u="none" strike="noStrike" dirty="0" smtClean="0">
                          <a:solidFill>
                            <a:schemeClr val="tx1"/>
                          </a:solidFill>
                          <a:effectLst/>
                          <a:latin typeface="Arial" panose="020B0604020202020204" pitchFamily="34" charset="0"/>
                          <a:cs typeface="Arial" panose="020B0604020202020204" pitchFamily="34" charset="0"/>
                        </a:rPr>
                        <a:t>Otros  activos  (neto)</a:t>
                      </a:r>
                      <a:endParaRPr lang="es-US" sz="11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a:lnSpc>
                          <a:spcPct val="115000"/>
                        </a:lnSpc>
                        <a:spcAft>
                          <a:spcPts val="0"/>
                        </a:spcAft>
                      </a:pPr>
                      <a:r>
                        <a:rPr lang="es-ES" sz="1100" b="1" i="0" dirty="0">
                          <a:solidFill>
                            <a:schemeClr val="tx1"/>
                          </a:solidFill>
                          <a:effectLst/>
                          <a:latin typeface="Arial" panose="020B0604020202020204" pitchFamily="34" charset="0"/>
                          <a:ea typeface="Calibri"/>
                          <a:cs typeface="Arial" panose="020B0604020202020204" pitchFamily="34" charset="0"/>
                        </a:rPr>
                        <a:t>7,015.2</a:t>
                      </a:r>
                      <a:endParaRPr lang="es-SV" sz="1100" b="1" i="0"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lnR w="12700" cap="flat" cmpd="sng" algn="ctr">
                      <a:solidFill>
                        <a:schemeClr val="accent1"/>
                      </a:solidFill>
                      <a:prstDash val="solid"/>
                      <a:round/>
                      <a:headEnd type="none" w="med" len="med"/>
                      <a:tailEnd type="none" w="med" len="med"/>
                    </a:lnR>
                  </a:tcPr>
                </a:tc>
              </a:tr>
              <a:tr h="178627">
                <a:tc>
                  <a:txBody>
                    <a:bodyPr/>
                    <a:lstStyle/>
                    <a:p>
                      <a:pPr algn="l" fontAlgn="b"/>
                      <a:r>
                        <a:rPr lang="es-US" sz="1100" b="1" i="0" u="none" strike="noStrike" dirty="0" smtClean="0">
                          <a:solidFill>
                            <a:schemeClr val="tx1"/>
                          </a:solidFill>
                          <a:effectLst/>
                          <a:latin typeface="Arial" panose="020B0604020202020204" pitchFamily="34" charset="0"/>
                          <a:cs typeface="Arial" panose="020B0604020202020204" pitchFamily="34" charset="0"/>
                        </a:rPr>
                        <a:t>Activos  fijos   (neto)</a:t>
                      </a:r>
                      <a:endParaRPr lang="es-US" sz="11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b">
                    <a:lnB w="28575" cap="flat" cmpd="sng" algn="ctr">
                      <a:solidFill>
                        <a:schemeClr val="accent1"/>
                      </a:solidFill>
                      <a:prstDash val="solid"/>
                      <a:round/>
                      <a:headEnd type="none" w="med" len="med"/>
                      <a:tailEnd type="none" w="med" len="med"/>
                    </a:lnB>
                  </a:tcPr>
                </a:tc>
                <a:tc>
                  <a:txBody>
                    <a:bodyPr/>
                    <a:lstStyle/>
                    <a:p>
                      <a:pPr algn="r">
                        <a:lnSpc>
                          <a:spcPct val="115000"/>
                        </a:lnSpc>
                        <a:spcAft>
                          <a:spcPts val="0"/>
                        </a:spcAft>
                      </a:pPr>
                      <a:r>
                        <a:rPr lang="es-ES" sz="1100" b="1" i="0" dirty="0">
                          <a:solidFill>
                            <a:schemeClr val="tx1"/>
                          </a:solidFill>
                          <a:effectLst/>
                          <a:latin typeface="Arial" panose="020B0604020202020204" pitchFamily="34" charset="0"/>
                          <a:ea typeface="Calibri"/>
                          <a:cs typeface="Arial" panose="020B0604020202020204" pitchFamily="34" charset="0"/>
                        </a:rPr>
                        <a:t>11,280.8</a:t>
                      </a:r>
                      <a:endParaRPr lang="es-SV" sz="1100" b="1" i="0"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lnR w="12700" cap="flat" cmpd="sng" algn="ctr">
                      <a:solidFill>
                        <a:schemeClr val="accent1"/>
                      </a:solidFill>
                      <a:prstDash val="solid"/>
                      <a:round/>
                      <a:headEnd type="none" w="med" len="med"/>
                      <a:tailEnd type="none" w="med" len="med"/>
                    </a:lnR>
                    <a:lnB w="28575" cap="flat" cmpd="sng" algn="ctr">
                      <a:solidFill>
                        <a:schemeClr val="accent1"/>
                      </a:solidFill>
                      <a:prstDash val="solid"/>
                      <a:round/>
                      <a:headEnd type="none" w="med" len="med"/>
                      <a:tailEnd type="none" w="med" len="med"/>
                    </a:lnB>
                  </a:tcPr>
                </a:tc>
              </a:tr>
              <a:tr h="178627">
                <a:tc>
                  <a:txBody>
                    <a:bodyPr/>
                    <a:lstStyle/>
                    <a:p>
                      <a:pPr algn="l" fontAlgn="b"/>
                      <a:r>
                        <a:rPr lang="es-US" sz="1100" b="1" i="0" u="none" strike="noStrike" dirty="0" smtClean="0">
                          <a:solidFill>
                            <a:schemeClr val="tx1"/>
                          </a:solidFill>
                          <a:effectLst/>
                          <a:latin typeface="Arial" panose="020B0604020202020204" pitchFamily="34" charset="0"/>
                          <a:cs typeface="Arial" panose="020B0604020202020204" pitchFamily="34" charset="0"/>
                        </a:rPr>
                        <a:t>Total   activos</a:t>
                      </a:r>
                      <a:endParaRPr lang="es-US" sz="11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b">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pPr algn="r">
                        <a:lnSpc>
                          <a:spcPct val="115000"/>
                        </a:lnSpc>
                        <a:spcAft>
                          <a:spcPts val="0"/>
                        </a:spcAft>
                      </a:pPr>
                      <a:r>
                        <a:rPr lang="es-ES" sz="1100" b="1" i="0" dirty="0">
                          <a:solidFill>
                            <a:schemeClr val="tx1"/>
                          </a:solidFill>
                          <a:effectLst/>
                          <a:latin typeface="Arial" panose="020B0604020202020204" pitchFamily="34" charset="0"/>
                          <a:ea typeface="Calibri"/>
                          <a:cs typeface="Arial" panose="020B0604020202020204" pitchFamily="34" charset="0"/>
                        </a:rPr>
                        <a:t>347,348.2</a:t>
                      </a:r>
                      <a:endParaRPr lang="es-SV" sz="1100" b="1" i="0"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lnR w="12700"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r>
              <a:tr h="178627">
                <a:tc>
                  <a:txBody>
                    <a:bodyPr/>
                    <a:lstStyle/>
                    <a:p>
                      <a:pPr algn="ctr" fontAlgn="b"/>
                      <a:r>
                        <a:rPr lang="es-US" sz="1100" b="1" i="0" u="none" strike="noStrike" dirty="0" smtClean="0">
                          <a:solidFill>
                            <a:schemeClr val="tx1"/>
                          </a:solidFill>
                          <a:effectLst/>
                          <a:latin typeface="Arial" panose="020B0604020202020204" pitchFamily="34" charset="0"/>
                          <a:cs typeface="Arial" panose="020B0604020202020204" pitchFamily="34" charset="0"/>
                        </a:rPr>
                        <a:t>Pasivos</a:t>
                      </a:r>
                      <a:endParaRPr lang="es-US" sz="11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b">
                    <a:lnT w="28575" cap="flat" cmpd="sng" algn="ctr">
                      <a:solidFill>
                        <a:schemeClr val="accent1"/>
                      </a:solidFill>
                      <a:prstDash val="solid"/>
                      <a:round/>
                      <a:headEnd type="none" w="med" len="med"/>
                      <a:tailEnd type="none" w="med" len="med"/>
                    </a:lnT>
                  </a:tcPr>
                </a:tc>
                <a:tc>
                  <a:txBody>
                    <a:bodyPr/>
                    <a:lstStyle/>
                    <a:p>
                      <a:pPr algn="r"/>
                      <a:endParaRPr lang="es-SV" sz="1100" b="1" i="0" dirty="0">
                        <a:solidFill>
                          <a:schemeClr val="tx1"/>
                        </a:solidFill>
                        <a:effectLst/>
                        <a:latin typeface="Arial" panose="020B0604020202020204" pitchFamily="34" charset="0"/>
                        <a:cs typeface="Arial" panose="020B0604020202020204" pitchFamily="34" charset="0"/>
                      </a:endParaRPr>
                    </a:p>
                  </a:txBody>
                  <a:tcPr marL="68580" marR="68580" marT="0" marB="0">
                    <a:lnR w="12700"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tcPr>
                </a:tc>
              </a:tr>
              <a:tr h="178627">
                <a:tc>
                  <a:txBody>
                    <a:bodyPr/>
                    <a:lstStyle/>
                    <a:p>
                      <a:pPr algn="l" fontAlgn="b"/>
                      <a:r>
                        <a:rPr lang="es-US" sz="1100" b="1" i="0" u="none" strike="noStrike" dirty="0" smtClean="0">
                          <a:solidFill>
                            <a:schemeClr val="tx1"/>
                          </a:solidFill>
                          <a:effectLst/>
                          <a:latin typeface="Arial" panose="020B0604020202020204" pitchFamily="34" charset="0"/>
                          <a:cs typeface="Arial" panose="020B0604020202020204" pitchFamily="34" charset="0"/>
                        </a:rPr>
                        <a:t>Depósitos totales</a:t>
                      </a:r>
                      <a:endParaRPr lang="es-US" sz="11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a:lnSpc>
                          <a:spcPct val="115000"/>
                        </a:lnSpc>
                        <a:spcAft>
                          <a:spcPts val="0"/>
                        </a:spcAft>
                      </a:pPr>
                      <a:r>
                        <a:rPr lang="es-ES" sz="1100" b="1" i="0" dirty="0">
                          <a:solidFill>
                            <a:schemeClr val="tx1"/>
                          </a:solidFill>
                          <a:effectLst/>
                          <a:latin typeface="Arial" panose="020B0604020202020204" pitchFamily="34" charset="0"/>
                          <a:ea typeface="Calibri"/>
                          <a:cs typeface="Arial" panose="020B0604020202020204" pitchFamily="34" charset="0"/>
                        </a:rPr>
                        <a:t>261,277.3</a:t>
                      </a:r>
                      <a:endParaRPr lang="es-SV" sz="1100" b="1" i="0"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lnR w="12700" cap="flat" cmpd="sng" algn="ctr">
                      <a:solidFill>
                        <a:schemeClr val="accent1"/>
                      </a:solidFill>
                      <a:prstDash val="solid"/>
                      <a:round/>
                      <a:headEnd type="none" w="med" len="med"/>
                      <a:tailEnd type="none" w="med" len="med"/>
                    </a:lnR>
                  </a:tcPr>
                </a:tc>
              </a:tr>
              <a:tr h="178627">
                <a:tc>
                  <a:txBody>
                    <a:bodyPr/>
                    <a:lstStyle/>
                    <a:p>
                      <a:pPr algn="l" fontAlgn="b"/>
                      <a:r>
                        <a:rPr lang="es-US" sz="1100" b="1" i="0" u="none" strike="noStrike" dirty="0" smtClean="0">
                          <a:solidFill>
                            <a:schemeClr val="tx1"/>
                          </a:solidFill>
                          <a:effectLst/>
                          <a:latin typeface="Arial" panose="020B0604020202020204" pitchFamily="34" charset="0"/>
                          <a:cs typeface="Arial" panose="020B0604020202020204" pitchFamily="34" charset="0"/>
                        </a:rPr>
                        <a:t>Préstamos</a:t>
                      </a:r>
                      <a:endParaRPr lang="es-US" sz="11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a:lnSpc>
                          <a:spcPct val="115000"/>
                        </a:lnSpc>
                        <a:spcAft>
                          <a:spcPts val="0"/>
                        </a:spcAft>
                      </a:pPr>
                      <a:r>
                        <a:rPr lang="es-ES" sz="1100" b="1" i="0" dirty="0">
                          <a:solidFill>
                            <a:schemeClr val="tx1"/>
                          </a:solidFill>
                          <a:effectLst/>
                          <a:latin typeface="Arial" panose="020B0604020202020204" pitchFamily="34" charset="0"/>
                          <a:ea typeface="Calibri"/>
                          <a:cs typeface="Arial" panose="020B0604020202020204" pitchFamily="34" charset="0"/>
                        </a:rPr>
                        <a:t>30,773.0</a:t>
                      </a:r>
                      <a:endParaRPr lang="es-SV" sz="1100" b="1" i="0"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lnR w="12700" cap="flat" cmpd="sng" algn="ctr">
                      <a:solidFill>
                        <a:schemeClr val="accent1"/>
                      </a:solidFill>
                      <a:prstDash val="solid"/>
                      <a:round/>
                      <a:headEnd type="none" w="med" len="med"/>
                      <a:tailEnd type="none" w="med" len="med"/>
                    </a:lnR>
                  </a:tcPr>
                </a:tc>
              </a:tr>
              <a:tr h="178627">
                <a:tc>
                  <a:txBody>
                    <a:bodyPr/>
                    <a:lstStyle/>
                    <a:p>
                      <a:pPr lvl="1" algn="l" fontAlgn="b"/>
                      <a:r>
                        <a:rPr lang="es-US" sz="1100" b="1" i="0" u="none" strike="noStrike" dirty="0" smtClean="0">
                          <a:solidFill>
                            <a:schemeClr val="tx1"/>
                          </a:solidFill>
                          <a:effectLst/>
                          <a:latin typeface="Arial" panose="020B0604020202020204" pitchFamily="34" charset="0"/>
                          <a:cs typeface="Arial" panose="020B0604020202020204" pitchFamily="34" charset="0"/>
                        </a:rPr>
                        <a:t>BANDESAL</a:t>
                      </a:r>
                      <a:endParaRPr lang="es-US" sz="11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a:lnSpc>
                          <a:spcPct val="115000"/>
                        </a:lnSpc>
                        <a:spcAft>
                          <a:spcPts val="0"/>
                        </a:spcAft>
                      </a:pPr>
                      <a:r>
                        <a:rPr lang="es-ES" sz="1100" b="1" i="0" dirty="0">
                          <a:solidFill>
                            <a:schemeClr val="tx1"/>
                          </a:solidFill>
                          <a:effectLst/>
                          <a:latin typeface="Arial" panose="020B0604020202020204" pitchFamily="34" charset="0"/>
                          <a:ea typeface="Calibri"/>
                          <a:cs typeface="Arial" panose="020B0604020202020204" pitchFamily="34" charset="0"/>
                        </a:rPr>
                        <a:t>30,559.5</a:t>
                      </a:r>
                      <a:endParaRPr lang="es-SV" sz="1100" b="1" i="0"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lnR w="12700" cap="flat" cmpd="sng" algn="ctr">
                      <a:solidFill>
                        <a:schemeClr val="accent1"/>
                      </a:solidFill>
                      <a:prstDash val="solid"/>
                      <a:round/>
                      <a:headEnd type="none" w="med" len="med"/>
                      <a:tailEnd type="none" w="med" len="med"/>
                    </a:lnR>
                  </a:tcPr>
                </a:tc>
              </a:tr>
              <a:tr h="178627">
                <a:tc>
                  <a:txBody>
                    <a:bodyPr/>
                    <a:lstStyle/>
                    <a:p>
                      <a:pPr lvl="1" algn="l" fontAlgn="b"/>
                      <a:r>
                        <a:rPr lang="es-US" sz="1100" b="1" i="0" u="none" strike="noStrike" dirty="0" smtClean="0">
                          <a:solidFill>
                            <a:schemeClr val="tx1"/>
                          </a:solidFill>
                          <a:effectLst/>
                          <a:latin typeface="Arial" panose="020B0604020202020204" pitchFamily="34" charset="0"/>
                          <a:cs typeface="Arial" panose="020B0604020202020204" pitchFamily="34" charset="0"/>
                        </a:rPr>
                        <a:t>Del exterior</a:t>
                      </a:r>
                      <a:endParaRPr lang="es-US" sz="11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a:lnSpc>
                          <a:spcPct val="115000"/>
                        </a:lnSpc>
                        <a:spcAft>
                          <a:spcPts val="0"/>
                        </a:spcAft>
                      </a:pPr>
                      <a:r>
                        <a:rPr lang="es-ES" sz="1100" b="1" i="0" dirty="0">
                          <a:solidFill>
                            <a:schemeClr val="tx1"/>
                          </a:solidFill>
                          <a:effectLst/>
                          <a:latin typeface="Arial" panose="020B0604020202020204" pitchFamily="34" charset="0"/>
                          <a:ea typeface="Calibri"/>
                          <a:cs typeface="Arial" panose="020B0604020202020204" pitchFamily="34" charset="0"/>
                        </a:rPr>
                        <a:t>213.5</a:t>
                      </a:r>
                      <a:endParaRPr lang="es-SV" sz="1100" b="1" i="0"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lnR w="12700" cap="flat" cmpd="sng" algn="ctr">
                      <a:solidFill>
                        <a:schemeClr val="accent1"/>
                      </a:solidFill>
                      <a:prstDash val="solid"/>
                      <a:round/>
                      <a:headEnd type="none" w="med" len="med"/>
                      <a:tailEnd type="none" w="med" len="med"/>
                    </a:lnR>
                  </a:tcPr>
                </a:tc>
              </a:tr>
              <a:tr h="178627">
                <a:tc>
                  <a:txBody>
                    <a:bodyPr/>
                    <a:lstStyle/>
                    <a:p>
                      <a:pPr lvl="1" algn="l" fontAlgn="b"/>
                      <a:r>
                        <a:rPr lang="es-US" sz="1100" b="1" i="0" u="none" strike="noStrike" dirty="0" smtClean="0">
                          <a:solidFill>
                            <a:schemeClr val="tx1"/>
                          </a:solidFill>
                          <a:effectLst/>
                          <a:latin typeface="Arial" panose="020B0604020202020204" pitchFamily="34" charset="0"/>
                          <a:cs typeface="Arial" panose="020B0604020202020204" pitchFamily="34" charset="0"/>
                        </a:rPr>
                        <a:t>Otros</a:t>
                      </a:r>
                      <a:endParaRPr lang="es-US" sz="11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b"/>
                </a:tc>
                <a:tc>
                  <a:txBody>
                    <a:bodyPr/>
                    <a:lstStyle/>
                    <a:p>
                      <a:pPr algn="r">
                        <a:lnSpc>
                          <a:spcPct val="115000"/>
                        </a:lnSpc>
                        <a:spcAft>
                          <a:spcPts val="0"/>
                        </a:spcAft>
                      </a:pPr>
                      <a:r>
                        <a:rPr lang="es-ES" sz="1100" b="1" i="0" dirty="0">
                          <a:solidFill>
                            <a:schemeClr val="tx1"/>
                          </a:solidFill>
                          <a:effectLst/>
                          <a:latin typeface="Arial" panose="020B0604020202020204" pitchFamily="34" charset="0"/>
                          <a:ea typeface="Calibri"/>
                          <a:cs typeface="Arial" panose="020B0604020202020204" pitchFamily="34" charset="0"/>
                        </a:rPr>
                        <a:t>0.0</a:t>
                      </a:r>
                      <a:endParaRPr lang="es-SV" sz="1100" b="1" i="0"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lnR w="12700" cap="flat" cmpd="sng" algn="ctr">
                      <a:solidFill>
                        <a:schemeClr val="accent1"/>
                      </a:solidFill>
                      <a:prstDash val="solid"/>
                      <a:round/>
                      <a:headEnd type="none" w="med" len="med"/>
                      <a:tailEnd type="none" w="med" len="med"/>
                    </a:lnR>
                  </a:tcPr>
                </a:tc>
              </a:tr>
              <a:tr h="178627">
                <a:tc>
                  <a:txBody>
                    <a:bodyPr/>
                    <a:lstStyle/>
                    <a:p>
                      <a:pPr algn="l" fontAlgn="b"/>
                      <a:r>
                        <a:rPr lang="es-US" sz="1100" b="1" i="0" u="none" strike="noStrike" dirty="0" smtClean="0">
                          <a:solidFill>
                            <a:schemeClr val="tx1"/>
                          </a:solidFill>
                          <a:effectLst/>
                          <a:latin typeface="Arial" panose="020B0604020202020204" pitchFamily="34" charset="0"/>
                          <a:cs typeface="Arial" panose="020B0604020202020204" pitchFamily="34" charset="0"/>
                        </a:rPr>
                        <a:t>Otros  pasivos</a:t>
                      </a:r>
                      <a:endParaRPr lang="es-US" sz="11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b">
                    <a:lnB w="28575" cap="flat" cmpd="sng" algn="ctr">
                      <a:solidFill>
                        <a:schemeClr val="accent1"/>
                      </a:solidFill>
                      <a:prstDash val="solid"/>
                      <a:round/>
                      <a:headEnd type="none" w="med" len="med"/>
                      <a:tailEnd type="none" w="med" len="med"/>
                    </a:lnB>
                  </a:tcPr>
                </a:tc>
                <a:tc>
                  <a:txBody>
                    <a:bodyPr/>
                    <a:lstStyle/>
                    <a:p>
                      <a:pPr algn="r">
                        <a:lnSpc>
                          <a:spcPct val="115000"/>
                        </a:lnSpc>
                        <a:spcAft>
                          <a:spcPts val="0"/>
                        </a:spcAft>
                      </a:pPr>
                      <a:r>
                        <a:rPr lang="es-ES" sz="1100" b="1" i="0" dirty="0">
                          <a:solidFill>
                            <a:schemeClr val="tx1"/>
                          </a:solidFill>
                          <a:effectLst/>
                          <a:latin typeface="Arial" panose="020B0604020202020204" pitchFamily="34" charset="0"/>
                          <a:ea typeface="Calibri"/>
                          <a:cs typeface="Arial" panose="020B0604020202020204" pitchFamily="34" charset="0"/>
                        </a:rPr>
                        <a:t>19,207.3</a:t>
                      </a:r>
                      <a:endParaRPr lang="es-SV" sz="1100" b="1" i="0"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lnR w="12700" cap="flat" cmpd="sng" algn="ctr">
                      <a:solidFill>
                        <a:schemeClr val="accent1"/>
                      </a:solidFill>
                      <a:prstDash val="solid"/>
                      <a:round/>
                      <a:headEnd type="none" w="med" len="med"/>
                      <a:tailEnd type="none" w="med" len="med"/>
                    </a:lnR>
                    <a:lnB w="28575" cap="flat" cmpd="sng" algn="ctr">
                      <a:solidFill>
                        <a:schemeClr val="accent1"/>
                      </a:solidFill>
                      <a:prstDash val="solid"/>
                      <a:round/>
                      <a:headEnd type="none" w="med" len="med"/>
                      <a:tailEnd type="none" w="med" len="med"/>
                    </a:lnB>
                  </a:tcPr>
                </a:tc>
              </a:tr>
              <a:tr h="178627">
                <a:tc>
                  <a:txBody>
                    <a:bodyPr/>
                    <a:lstStyle/>
                    <a:p>
                      <a:pPr algn="l" fontAlgn="b"/>
                      <a:r>
                        <a:rPr lang="es-US" sz="1100" b="1" i="0" u="none" strike="noStrike" dirty="0" smtClean="0">
                          <a:solidFill>
                            <a:schemeClr val="tx1"/>
                          </a:solidFill>
                          <a:effectLst/>
                          <a:latin typeface="Arial" panose="020B0604020202020204" pitchFamily="34" charset="0"/>
                          <a:cs typeface="Arial" panose="020B0604020202020204" pitchFamily="34" charset="0"/>
                        </a:rPr>
                        <a:t>Total  pasivos</a:t>
                      </a:r>
                      <a:endParaRPr lang="es-US" sz="11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b">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pPr algn="r">
                        <a:lnSpc>
                          <a:spcPct val="115000"/>
                        </a:lnSpc>
                        <a:spcAft>
                          <a:spcPts val="0"/>
                        </a:spcAft>
                      </a:pPr>
                      <a:r>
                        <a:rPr lang="es-ES" sz="1100" b="1" i="0" dirty="0">
                          <a:solidFill>
                            <a:schemeClr val="tx1"/>
                          </a:solidFill>
                          <a:effectLst/>
                          <a:latin typeface="Arial" panose="020B0604020202020204" pitchFamily="34" charset="0"/>
                          <a:ea typeface="Calibri"/>
                          <a:cs typeface="Arial" panose="020B0604020202020204" pitchFamily="34" charset="0"/>
                        </a:rPr>
                        <a:t>311,257.6</a:t>
                      </a:r>
                      <a:endParaRPr lang="es-SV" sz="1100" b="1" i="0"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lnR w="12700"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r>
              <a:tr h="178627">
                <a:tc>
                  <a:txBody>
                    <a:bodyPr/>
                    <a:lstStyle/>
                    <a:p>
                      <a:pPr algn="l" fontAlgn="b"/>
                      <a:r>
                        <a:rPr lang="es-US" sz="1100" b="1" i="0" u="none" strike="noStrike" dirty="0" smtClean="0">
                          <a:solidFill>
                            <a:schemeClr val="tx1"/>
                          </a:solidFill>
                          <a:effectLst/>
                          <a:latin typeface="Arial" panose="020B0604020202020204" pitchFamily="34" charset="0"/>
                          <a:cs typeface="Arial" panose="020B0604020202020204" pitchFamily="34" charset="0"/>
                        </a:rPr>
                        <a:t>Patrimonio</a:t>
                      </a:r>
                      <a:endParaRPr lang="es-US" sz="11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b">
                    <a:lnT w="28575" cap="flat" cmpd="sng" algn="ctr">
                      <a:solidFill>
                        <a:schemeClr val="accent1"/>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algn="r">
                        <a:lnSpc>
                          <a:spcPct val="115000"/>
                        </a:lnSpc>
                        <a:spcAft>
                          <a:spcPts val="0"/>
                        </a:spcAft>
                      </a:pPr>
                      <a:r>
                        <a:rPr lang="es-ES" sz="1100" b="1" i="0" dirty="0">
                          <a:solidFill>
                            <a:schemeClr val="tx1"/>
                          </a:solidFill>
                          <a:effectLst/>
                          <a:latin typeface="Arial" panose="020B0604020202020204" pitchFamily="34" charset="0"/>
                          <a:ea typeface="Calibri"/>
                          <a:cs typeface="Arial" panose="020B0604020202020204" pitchFamily="34" charset="0"/>
                        </a:rPr>
                        <a:t>36,090.6</a:t>
                      </a:r>
                      <a:endParaRPr lang="es-SV" sz="1100" b="1" i="0"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lnR w="12700"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r>
              <a:tr h="178627">
                <a:tc>
                  <a:txBody>
                    <a:bodyPr/>
                    <a:lstStyle/>
                    <a:p>
                      <a:pPr algn="ctr" fontAlgn="b"/>
                      <a:r>
                        <a:rPr lang="es-US" sz="1100" b="1" i="0" u="none" strike="noStrike" dirty="0" smtClean="0">
                          <a:solidFill>
                            <a:schemeClr val="tx1"/>
                          </a:solidFill>
                          <a:effectLst/>
                          <a:latin typeface="Arial" panose="020B0604020202020204" pitchFamily="34" charset="0"/>
                          <a:cs typeface="Arial" panose="020B0604020202020204" pitchFamily="34" charset="0"/>
                        </a:rPr>
                        <a:t>Total pasivo más patrimonio</a:t>
                      </a:r>
                      <a:endParaRPr lang="es-US" sz="11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b">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algn="r">
                        <a:lnSpc>
                          <a:spcPct val="115000"/>
                        </a:lnSpc>
                        <a:spcAft>
                          <a:spcPts val="0"/>
                        </a:spcAft>
                      </a:pPr>
                      <a:r>
                        <a:rPr lang="es-ES" sz="1100" b="1" i="0" dirty="0">
                          <a:solidFill>
                            <a:schemeClr val="tx1"/>
                          </a:solidFill>
                          <a:effectLst/>
                          <a:latin typeface="Arial" panose="020B0604020202020204" pitchFamily="34" charset="0"/>
                          <a:ea typeface="Calibri"/>
                          <a:cs typeface="Arial" panose="020B0604020202020204" pitchFamily="34" charset="0"/>
                        </a:rPr>
                        <a:t>347,348.2</a:t>
                      </a:r>
                      <a:endParaRPr lang="es-SV" sz="1100" b="1" i="0"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lnR w="12700" cap="flat" cmpd="sng" algn="ctr">
                      <a:solidFill>
                        <a:schemeClr val="accent1"/>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3525339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SV" dirty="0" smtClean="0"/>
              <a:t>Resultado de auditorías 2016-2017</a:t>
            </a:r>
            <a:endParaRPr lang="es-SV"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31234824"/>
              </p:ext>
            </p:extLst>
          </p:nvPr>
        </p:nvGraphicFramePr>
        <p:xfrm>
          <a:off x="1835696" y="1273324"/>
          <a:ext cx="7129463" cy="4032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077977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graphicEl>
                                              <a:dgm id="{83DADCC4-F312-4349-893B-844A6087A074}"/>
                                            </p:graphicEl>
                                          </p:spTgt>
                                        </p:tgtEl>
                                        <p:attrNameLst>
                                          <p:attrName>style.visibility</p:attrName>
                                        </p:attrNameLst>
                                      </p:cBhvr>
                                      <p:to>
                                        <p:strVal val="visible"/>
                                      </p:to>
                                    </p:set>
                                    <p:anim calcmode="lin" valueType="num">
                                      <p:cBhvr additive="base">
                                        <p:cTn id="11" dur="500" fill="hold"/>
                                        <p:tgtEl>
                                          <p:spTgt spid="4">
                                            <p:graphicEl>
                                              <a:dgm id="{83DADCC4-F312-4349-893B-844A6087A074}"/>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graphicEl>
                                              <a:dgm id="{83DADCC4-F312-4349-893B-844A6087A074}"/>
                                            </p:graphic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graphicEl>
                                              <a:dgm id="{EF6F14FA-FB7B-439D-87DF-A85A2A9D2F13}"/>
                                            </p:graphicEl>
                                          </p:spTgt>
                                        </p:tgtEl>
                                        <p:attrNameLst>
                                          <p:attrName>style.visibility</p:attrName>
                                        </p:attrNameLst>
                                      </p:cBhvr>
                                      <p:to>
                                        <p:strVal val="visible"/>
                                      </p:to>
                                    </p:set>
                                    <p:anim calcmode="lin" valueType="num">
                                      <p:cBhvr additive="base">
                                        <p:cTn id="15" dur="500" fill="hold"/>
                                        <p:tgtEl>
                                          <p:spTgt spid="4">
                                            <p:graphicEl>
                                              <a:dgm id="{EF6F14FA-FB7B-439D-87DF-A85A2A9D2F13}"/>
                                            </p:graphic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graphicEl>
                                              <a:dgm id="{EF6F14FA-FB7B-439D-87DF-A85A2A9D2F13}"/>
                                            </p:graphicEl>
                                          </p:spTgt>
                                        </p:tgtEl>
                                        <p:attrNameLst>
                                          <p:attrName>ppt_y</p:attrName>
                                        </p:attrNameLst>
                                      </p:cBhvr>
                                      <p:tavLst>
                                        <p:tav tm="0">
                                          <p:val>
                                            <p:strVal val="1+#ppt_h/2"/>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4">
                                            <p:graphicEl>
                                              <a:dgm id="{FEC0FDEE-76F8-4574-AAD1-14E5419A9278}"/>
                                            </p:graphicEl>
                                          </p:spTgt>
                                        </p:tgtEl>
                                        <p:attrNameLst>
                                          <p:attrName>style.visibility</p:attrName>
                                        </p:attrNameLst>
                                      </p:cBhvr>
                                      <p:to>
                                        <p:strVal val="visible"/>
                                      </p:to>
                                    </p:set>
                                    <p:anim calcmode="lin" valueType="num">
                                      <p:cBhvr additive="base">
                                        <p:cTn id="19" dur="500" fill="hold"/>
                                        <p:tgtEl>
                                          <p:spTgt spid="4">
                                            <p:graphicEl>
                                              <a:dgm id="{FEC0FDEE-76F8-4574-AAD1-14E5419A9278}"/>
                                            </p:graphic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
                                            <p:graphicEl>
                                              <a:dgm id="{FEC0FDEE-76F8-4574-AAD1-14E5419A9278}"/>
                                            </p:graphic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4">
                                            <p:graphicEl>
                                              <a:dgm id="{A3406570-26D5-4F2D-BE69-834F8A1B8DF3}"/>
                                            </p:graphicEl>
                                          </p:spTgt>
                                        </p:tgtEl>
                                        <p:attrNameLst>
                                          <p:attrName>style.visibility</p:attrName>
                                        </p:attrNameLst>
                                      </p:cBhvr>
                                      <p:to>
                                        <p:strVal val="visible"/>
                                      </p:to>
                                    </p:set>
                                    <p:anim calcmode="lin" valueType="num">
                                      <p:cBhvr additive="base">
                                        <p:cTn id="23" dur="500" fill="hold"/>
                                        <p:tgtEl>
                                          <p:spTgt spid="4">
                                            <p:graphicEl>
                                              <a:dgm id="{A3406570-26D5-4F2D-BE69-834F8A1B8DF3}"/>
                                            </p:graphic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4">
                                            <p:graphicEl>
                                              <a:dgm id="{A3406570-26D5-4F2D-BE69-834F8A1B8DF3}"/>
                                            </p:graphicEl>
                                          </p:spTgt>
                                        </p:tgtEl>
                                        <p:attrNameLst>
                                          <p:attrName>ppt_y</p:attrName>
                                        </p:attrNameLst>
                                      </p:cBhvr>
                                      <p:tavLst>
                                        <p:tav tm="0">
                                          <p:val>
                                            <p:strVal val="#ppt_y"/>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
                                            <p:graphicEl>
                                              <a:dgm id="{A1717599-1F4D-4C55-B8C4-CCF6D0C1FF48}"/>
                                            </p:graphicEl>
                                          </p:spTgt>
                                        </p:tgtEl>
                                        <p:attrNameLst>
                                          <p:attrName>style.visibility</p:attrName>
                                        </p:attrNameLst>
                                      </p:cBhvr>
                                      <p:to>
                                        <p:strVal val="visible"/>
                                      </p:to>
                                    </p:set>
                                    <p:anim calcmode="lin" valueType="num">
                                      <p:cBhvr additive="base">
                                        <p:cTn id="27" dur="500" fill="hold"/>
                                        <p:tgtEl>
                                          <p:spTgt spid="4">
                                            <p:graphicEl>
                                              <a:dgm id="{A1717599-1F4D-4C55-B8C4-CCF6D0C1FF48}"/>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graphicEl>
                                              <a:dgm id="{A1717599-1F4D-4C55-B8C4-CCF6D0C1FF48}"/>
                                            </p:graphic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
                                            <p:graphicEl>
                                              <a:dgm id="{F2058CCF-5F97-45ED-B4D5-A8FB28CDE31E}"/>
                                            </p:graphicEl>
                                          </p:spTgt>
                                        </p:tgtEl>
                                        <p:attrNameLst>
                                          <p:attrName>style.visibility</p:attrName>
                                        </p:attrNameLst>
                                      </p:cBhvr>
                                      <p:to>
                                        <p:strVal val="visible"/>
                                      </p:to>
                                    </p:set>
                                    <p:anim calcmode="lin" valueType="num">
                                      <p:cBhvr additive="base">
                                        <p:cTn id="31" dur="500" fill="hold"/>
                                        <p:tgtEl>
                                          <p:spTgt spid="4">
                                            <p:graphicEl>
                                              <a:dgm id="{F2058CCF-5F97-45ED-B4D5-A8FB28CDE31E}"/>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graphicEl>
                                              <a:dgm id="{F2058CCF-5F97-45ED-B4D5-A8FB28CDE31E}"/>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uiExpand="1">
        <p:bldSub>
          <a:bldDgm bld="lvlAtOnce"/>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17 Rectángulo"/>
          <p:cNvSpPr/>
          <p:nvPr/>
        </p:nvSpPr>
        <p:spPr>
          <a:xfrm>
            <a:off x="3639368" y="1201317"/>
            <a:ext cx="1501752"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19" name="18 Rectángulo"/>
          <p:cNvSpPr/>
          <p:nvPr/>
        </p:nvSpPr>
        <p:spPr>
          <a:xfrm>
            <a:off x="1763688" y="1201317"/>
            <a:ext cx="1501752"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25" name="24 Rectángulo"/>
          <p:cNvSpPr/>
          <p:nvPr/>
        </p:nvSpPr>
        <p:spPr>
          <a:xfrm>
            <a:off x="1547664" y="2624003"/>
            <a:ext cx="7596336" cy="461663"/>
          </a:xfrm>
          <a:prstGeom prst="rect">
            <a:avLst/>
          </a:prstGeom>
          <a:solidFill>
            <a:srgbClr val="318BFF">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26" name="25 Rectángulo"/>
          <p:cNvSpPr/>
          <p:nvPr/>
        </p:nvSpPr>
        <p:spPr>
          <a:xfrm>
            <a:off x="7390728" y="1193696"/>
            <a:ext cx="1501752"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16" name="15 Rectángulo"/>
          <p:cNvSpPr/>
          <p:nvPr/>
        </p:nvSpPr>
        <p:spPr>
          <a:xfrm>
            <a:off x="5515048" y="1201317"/>
            <a:ext cx="1501752"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4" name="3 Título"/>
          <p:cNvSpPr>
            <a:spLocks noGrp="1"/>
          </p:cNvSpPr>
          <p:nvPr>
            <p:ph type="title"/>
          </p:nvPr>
        </p:nvSpPr>
        <p:spPr/>
        <p:txBody>
          <a:bodyPr/>
          <a:lstStyle/>
          <a:p>
            <a:r>
              <a:rPr lang="es-SV" dirty="0" smtClean="0"/>
              <a:t>Eficiencia presupuestaria</a:t>
            </a:r>
            <a:br>
              <a:rPr lang="es-SV" dirty="0" smtClean="0"/>
            </a:br>
            <a:r>
              <a:rPr lang="es-SV" sz="2000" dirty="0">
                <a:solidFill>
                  <a:schemeClr val="tx2"/>
                </a:solidFill>
              </a:rPr>
              <a:t>Del 1 de junio de 2014 al 31 de mayo de 2017</a:t>
            </a:r>
            <a:endParaRPr lang="es-SV" dirty="0"/>
          </a:p>
        </p:txBody>
      </p:sp>
      <p:sp>
        <p:nvSpPr>
          <p:cNvPr id="12" name="11 CuadroTexto"/>
          <p:cNvSpPr txBox="1"/>
          <p:nvPr/>
        </p:nvSpPr>
        <p:spPr>
          <a:xfrm>
            <a:off x="1750783" y="2562446"/>
            <a:ext cx="1514658" cy="584775"/>
          </a:xfrm>
          <a:prstGeom prst="rect">
            <a:avLst/>
          </a:prstGeom>
          <a:noFill/>
        </p:spPr>
        <p:txBody>
          <a:bodyPr wrap="square" rtlCol="0">
            <a:spAutoFit/>
          </a:bodyPr>
          <a:lstStyle/>
          <a:p>
            <a:pPr algn="ctr"/>
            <a:r>
              <a:rPr lang="es-SV" sz="1600" dirty="0" smtClean="0">
                <a:solidFill>
                  <a:srgbClr val="000000"/>
                </a:solidFill>
                <a:latin typeface="Impact" panose="020B0806030902050204" pitchFamily="34" charset="0"/>
              </a:rPr>
              <a:t>Ejecución de inversiones</a:t>
            </a:r>
            <a:endParaRPr lang="es-SV" sz="1600" dirty="0">
              <a:solidFill>
                <a:srgbClr val="000000"/>
              </a:solidFill>
              <a:latin typeface="Impact" panose="020B0806030902050204" pitchFamily="34" charset="0"/>
            </a:endParaRPr>
          </a:p>
        </p:txBody>
      </p:sp>
      <p:sp>
        <p:nvSpPr>
          <p:cNvPr id="21" name="20 CuadroTexto"/>
          <p:cNvSpPr txBox="1"/>
          <p:nvPr/>
        </p:nvSpPr>
        <p:spPr>
          <a:xfrm>
            <a:off x="5482932" y="2569468"/>
            <a:ext cx="1565984" cy="584775"/>
          </a:xfrm>
          <a:prstGeom prst="rect">
            <a:avLst/>
          </a:prstGeom>
          <a:noFill/>
        </p:spPr>
        <p:txBody>
          <a:bodyPr wrap="square" rtlCol="0">
            <a:spAutoFit/>
          </a:bodyPr>
          <a:lstStyle/>
          <a:p>
            <a:pPr algn="ctr"/>
            <a:r>
              <a:rPr lang="es-SV" sz="1600" dirty="0" smtClean="0">
                <a:solidFill>
                  <a:srgbClr val="000000"/>
                </a:solidFill>
                <a:latin typeface="Impact" panose="020B0806030902050204" pitchFamily="34" charset="0"/>
              </a:rPr>
              <a:t>Ahorro y austeridad</a:t>
            </a:r>
            <a:endParaRPr lang="es-SV" sz="1600" dirty="0">
              <a:solidFill>
                <a:srgbClr val="000000"/>
              </a:solidFill>
              <a:latin typeface="Impact" panose="020B0806030902050204" pitchFamily="34" charset="0"/>
            </a:endParaRPr>
          </a:p>
        </p:txBody>
      </p:sp>
      <p:pic>
        <p:nvPicPr>
          <p:cNvPr id="34" name="33 Imagen"/>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725924" y="1345332"/>
            <a:ext cx="1080000" cy="1080000"/>
          </a:xfrm>
          <a:prstGeom prst="rect">
            <a:avLst/>
          </a:prstGeom>
        </p:spPr>
      </p:pic>
      <p:sp>
        <p:nvSpPr>
          <p:cNvPr id="17" name="16 CuadroTexto"/>
          <p:cNvSpPr txBox="1"/>
          <p:nvPr/>
        </p:nvSpPr>
        <p:spPr>
          <a:xfrm>
            <a:off x="5510684" y="3356356"/>
            <a:ext cx="1538232" cy="2015936"/>
          </a:xfrm>
          <a:prstGeom prst="rect">
            <a:avLst/>
          </a:prstGeom>
          <a:noFill/>
        </p:spPr>
        <p:txBody>
          <a:bodyPr wrap="square" rtlCol="0">
            <a:spAutoFit/>
          </a:bodyPr>
          <a:lstStyle/>
          <a:p>
            <a:pPr algn="ctr"/>
            <a:r>
              <a:rPr lang="es-SV" sz="2400" dirty="0" smtClean="0">
                <a:latin typeface="Impact" panose="020B0806030902050204" pitchFamily="34" charset="0"/>
              </a:rPr>
              <a:t>$7.1</a:t>
            </a:r>
          </a:p>
          <a:p>
            <a:pPr algn="ctr"/>
            <a:r>
              <a:rPr lang="es-SV" sz="1200" dirty="0" smtClean="0">
                <a:solidFill>
                  <a:schemeClr val="tx2"/>
                </a:solidFill>
                <a:latin typeface="Impact" panose="020B0806030902050204" pitchFamily="34" charset="0"/>
              </a:rPr>
              <a:t>Millones ahorro en</a:t>
            </a:r>
          </a:p>
          <a:p>
            <a:pPr algn="ctr"/>
            <a:r>
              <a:rPr lang="es-SV" sz="1200" dirty="0" smtClean="0">
                <a:solidFill>
                  <a:schemeClr val="tx2"/>
                </a:solidFill>
                <a:latin typeface="Impact" panose="020B0806030902050204" pitchFamily="34" charset="0"/>
              </a:rPr>
              <a:t>Gastos de operación</a:t>
            </a:r>
            <a:endParaRPr lang="es-SV" sz="1200" dirty="0">
              <a:solidFill>
                <a:schemeClr val="tx2"/>
              </a:solidFill>
              <a:latin typeface="Impact" panose="020B0806030902050204" pitchFamily="34" charset="0"/>
            </a:endParaRPr>
          </a:p>
          <a:p>
            <a:pPr algn="ctr"/>
            <a:endParaRPr lang="es-SV" sz="700" dirty="0">
              <a:latin typeface="Impact" panose="020B0806030902050204" pitchFamily="34" charset="0"/>
            </a:endParaRPr>
          </a:p>
          <a:p>
            <a:pPr algn="ctr"/>
            <a:r>
              <a:rPr lang="es-SV" sz="2400" dirty="0" smtClean="0">
                <a:latin typeface="Impact" panose="020B0806030902050204" pitchFamily="34" charset="0"/>
              </a:rPr>
              <a:t>$830 </a:t>
            </a:r>
          </a:p>
          <a:p>
            <a:pPr algn="ctr"/>
            <a:r>
              <a:rPr lang="es-SV" sz="1200" dirty="0" smtClean="0">
                <a:solidFill>
                  <a:schemeClr val="tx2"/>
                </a:solidFill>
                <a:latin typeface="Impact" panose="020B0806030902050204" pitchFamily="34" charset="0"/>
              </a:rPr>
              <a:t>Miles</a:t>
            </a:r>
          </a:p>
          <a:p>
            <a:pPr algn="ctr"/>
            <a:r>
              <a:rPr lang="es-SV" sz="1200" dirty="0" smtClean="0">
                <a:solidFill>
                  <a:schemeClr val="tx2"/>
                </a:solidFill>
                <a:latin typeface="Impact" panose="020B0806030902050204" pitchFamily="34" charset="0"/>
              </a:rPr>
              <a:t>Proyectado Dic. 17</a:t>
            </a:r>
          </a:p>
          <a:p>
            <a:pPr algn="ctr"/>
            <a:r>
              <a:rPr lang="es-SV" sz="1050" dirty="0" smtClean="0">
                <a:solidFill>
                  <a:schemeClr val="accent2">
                    <a:lumMod val="75000"/>
                  </a:schemeClr>
                </a:solidFill>
                <a:latin typeface="Impact" panose="020B0806030902050204" pitchFamily="34" charset="0"/>
              </a:rPr>
              <a:t>Presupuesto sin incrementos</a:t>
            </a:r>
          </a:p>
        </p:txBody>
      </p:sp>
      <p:pic>
        <p:nvPicPr>
          <p:cNvPr id="22" name="21 Imagen"/>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t="7407" b="21190"/>
          <a:stretch/>
        </p:blipFill>
        <p:spPr>
          <a:xfrm>
            <a:off x="7511378" y="1435332"/>
            <a:ext cx="1260452" cy="900000"/>
          </a:xfrm>
          <a:prstGeom prst="rect">
            <a:avLst/>
          </a:prstGeom>
        </p:spPr>
      </p:pic>
      <p:sp>
        <p:nvSpPr>
          <p:cNvPr id="23" name="22 CuadroTexto"/>
          <p:cNvSpPr txBox="1"/>
          <p:nvPr/>
        </p:nvSpPr>
        <p:spPr>
          <a:xfrm>
            <a:off x="7390728" y="2560757"/>
            <a:ext cx="1501752" cy="584775"/>
          </a:xfrm>
          <a:prstGeom prst="rect">
            <a:avLst/>
          </a:prstGeom>
          <a:noFill/>
        </p:spPr>
        <p:txBody>
          <a:bodyPr wrap="square" rtlCol="0">
            <a:spAutoFit/>
          </a:bodyPr>
          <a:lstStyle/>
          <a:p>
            <a:pPr algn="ctr"/>
            <a:r>
              <a:rPr lang="es-SV" sz="1600" dirty="0" smtClean="0">
                <a:solidFill>
                  <a:srgbClr val="000000"/>
                </a:solidFill>
                <a:latin typeface="Impact" panose="020B0806030902050204" pitchFamily="34" charset="0"/>
              </a:rPr>
              <a:t>Eficiencia </a:t>
            </a:r>
          </a:p>
          <a:p>
            <a:pPr algn="ctr"/>
            <a:r>
              <a:rPr lang="es-SV" sz="1600" dirty="0" smtClean="0">
                <a:solidFill>
                  <a:srgbClr val="000000"/>
                </a:solidFill>
                <a:latin typeface="Impact" panose="020B0806030902050204" pitchFamily="34" charset="0"/>
              </a:rPr>
              <a:t>energética</a:t>
            </a:r>
            <a:endParaRPr lang="es-SV" sz="1600" dirty="0">
              <a:solidFill>
                <a:srgbClr val="000000"/>
              </a:solidFill>
              <a:latin typeface="Impact" panose="020B0806030902050204" pitchFamily="34" charset="0"/>
            </a:endParaRPr>
          </a:p>
        </p:txBody>
      </p:sp>
      <p:sp>
        <p:nvSpPr>
          <p:cNvPr id="24" name="23 CuadroTexto"/>
          <p:cNvSpPr txBox="1"/>
          <p:nvPr/>
        </p:nvSpPr>
        <p:spPr>
          <a:xfrm>
            <a:off x="7390727" y="3073524"/>
            <a:ext cx="1501753" cy="2631490"/>
          </a:xfrm>
          <a:prstGeom prst="rect">
            <a:avLst/>
          </a:prstGeom>
          <a:noFill/>
        </p:spPr>
        <p:txBody>
          <a:bodyPr wrap="square" rtlCol="0">
            <a:spAutoFit/>
          </a:bodyPr>
          <a:lstStyle/>
          <a:p>
            <a:pPr algn="ctr"/>
            <a:r>
              <a:rPr lang="es-SV" dirty="0" smtClean="0">
                <a:latin typeface="Impact" panose="020B0806030902050204" pitchFamily="34" charset="0"/>
              </a:rPr>
              <a:t>$137 </a:t>
            </a:r>
            <a:r>
              <a:rPr lang="es-SV" sz="1400" dirty="0" smtClean="0">
                <a:latin typeface="Impact" panose="020B0806030902050204" pitchFamily="34" charset="0"/>
              </a:rPr>
              <a:t>mil</a:t>
            </a:r>
          </a:p>
          <a:p>
            <a:pPr algn="ctr"/>
            <a:r>
              <a:rPr lang="es-SV" sz="1050" dirty="0" smtClean="0">
                <a:solidFill>
                  <a:schemeClr val="tx2"/>
                </a:solidFill>
                <a:latin typeface="Impact" panose="020B0806030902050204" pitchFamily="34" charset="0"/>
              </a:rPr>
              <a:t>Ahorro factura de energía</a:t>
            </a:r>
          </a:p>
          <a:p>
            <a:pPr lvl="0" algn="ctr"/>
            <a:endParaRPr lang="es-SV" sz="600" dirty="0" smtClean="0">
              <a:solidFill>
                <a:srgbClr val="002395"/>
              </a:solidFill>
              <a:latin typeface="Impact" panose="020B0806030902050204" pitchFamily="34" charset="0"/>
            </a:endParaRPr>
          </a:p>
          <a:p>
            <a:pPr lvl="0" algn="ctr"/>
            <a:r>
              <a:rPr lang="es-SV" dirty="0" smtClean="0">
                <a:solidFill>
                  <a:srgbClr val="002395"/>
                </a:solidFill>
                <a:latin typeface="Impact" panose="020B0806030902050204" pitchFamily="34" charset="0"/>
              </a:rPr>
              <a:t>80,212</a:t>
            </a:r>
            <a:endParaRPr lang="es-SV" dirty="0">
              <a:solidFill>
                <a:srgbClr val="002395"/>
              </a:solidFill>
              <a:latin typeface="Impact" panose="020B0806030902050204" pitchFamily="34" charset="0"/>
            </a:endParaRPr>
          </a:p>
          <a:p>
            <a:pPr lvl="0" algn="ctr"/>
            <a:r>
              <a:rPr lang="es-SV" sz="1050" dirty="0" smtClean="0">
                <a:solidFill>
                  <a:srgbClr val="00A9E0"/>
                </a:solidFill>
                <a:latin typeface="Impact" panose="020B0806030902050204" pitchFamily="34" charset="0"/>
              </a:rPr>
              <a:t>Kilowatts/hora no consumidos</a:t>
            </a:r>
            <a:endParaRPr lang="es-SV" sz="1050" dirty="0">
              <a:solidFill>
                <a:srgbClr val="00A9E0"/>
              </a:solidFill>
              <a:latin typeface="Impact" panose="020B0806030902050204" pitchFamily="34" charset="0"/>
            </a:endParaRPr>
          </a:p>
          <a:p>
            <a:pPr algn="ctr"/>
            <a:endParaRPr lang="es-SV" sz="400" dirty="0">
              <a:solidFill>
                <a:schemeClr val="tx2"/>
              </a:solidFill>
              <a:latin typeface="Impact" panose="020B0806030902050204" pitchFamily="34" charset="0"/>
            </a:endParaRPr>
          </a:p>
          <a:p>
            <a:pPr algn="ctr"/>
            <a:r>
              <a:rPr lang="es-SV" dirty="0" smtClean="0">
                <a:latin typeface="Impact" panose="020B0806030902050204" pitchFamily="34" charset="0"/>
              </a:rPr>
              <a:t>51.3 </a:t>
            </a:r>
            <a:r>
              <a:rPr lang="es-SV" sz="1400" dirty="0" smtClean="0">
                <a:latin typeface="Impact" panose="020B0806030902050204" pitchFamily="34" charset="0"/>
              </a:rPr>
              <a:t>toneladas</a:t>
            </a:r>
            <a:endParaRPr lang="es-SV" dirty="0">
              <a:latin typeface="Impact" panose="020B0806030902050204" pitchFamily="34" charset="0"/>
            </a:endParaRPr>
          </a:p>
          <a:p>
            <a:pPr algn="ctr"/>
            <a:r>
              <a:rPr lang="es-SV" sz="1050" dirty="0" smtClean="0">
                <a:solidFill>
                  <a:schemeClr val="tx2"/>
                </a:solidFill>
                <a:latin typeface="Impact" panose="020B0806030902050204" pitchFamily="34" charset="0"/>
              </a:rPr>
              <a:t>CO2 equivalente no emitido</a:t>
            </a:r>
            <a:endParaRPr lang="es-SV" sz="1050" dirty="0">
              <a:solidFill>
                <a:schemeClr val="tx2"/>
              </a:solidFill>
              <a:latin typeface="Impact" panose="020B0806030902050204" pitchFamily="34" charset="0"/>
            </a:endParaRPr>
          </a:p>
          <a:p>
            <a:pPr algn="ctr"/>
            <a:endParaRPr lang="es-SV" sz="800" dirty="0">
              <a:solidFill>
                <a:schemeClr val="tx2"/>
              </a:solidFill>
              <a:latin typeface="Impact" panose="020B0806030902050204" pitchFamily="34" charset="0"/>
            </a:endParaRPr>
          </a:p>
          <a:p>
            <a:pPr algn="ctr"/>
            <a:r>
              <a:rPr lang="es-SV" sz="1000" dirty="0" smtClean="0">
                <a:solidFill>
                  <a:schemeClr val="accent2">
                    <a:lumMod val="75000"/>
                  </a:schemeClr>
                </a:solidFill>
                <a:latin typeface="Impact" panose="020B0806030902050204" pitchFamily="34" charset="0"/>
              </a:rPr>
              <a:t>Agencia San Miguel, </a:t>
            </a:r>
            <a:r>
              <a:rPr lang="es-SV" sz="1000" dirty="0" err="1" smtClean="0">
                <a:solidFill>
                  <a:schemeClr val="accent2">
                    <a:lumMod val="75000"/>
                  </a:schemeClr>
                </a:solidFill>
                <a:latin typeface="Impact" panose="020B0806030902050204" pitchFamily="34" charset="0"/>
              </a:rPr>
              <a:t>Merliot</a:t>
            </a:r>
            <a:r>
              <a:rPr lang="es-SV" sz="1000" dirty="0" smtClean="0">
                <a:solidFill>
                  <a:schemeClr val="accent2">
                    <a:lumMod val="75000"/>
                  </a:schemeClr>
                </a:solidFill>
                <a:latin typeface="Impact" panose="020B0806030902050204" pitchFamily="34" charset="0"/>
              </a:rPr>
              <a:t>, </a:t>
            </a:r>
            <a:r>
              <a:rPr lang="es-SV" sz="1000" dirty="0" smtClean="0">
                <a:solidFill>
                  <a:schemeClr val="accent2">
                    <a:lumMod val="75000"/>
                  </a:schemeClr>
                </a:solidFill>
                <a:latin typeface="Impact" panose="020B0806030902050204" pitchFamily="34" charset="0"/>
              </a:rPr>
              <a:t>Gotera  </a:t>
            </a:r>
            <a:r>
              <a:rPr lang="es-SV" sz="1000" dirty="0" smtClean="0">
                <a:solidFill>
                  <a:schemeClr val="accent2">
                    <a:lumMod val="75000"/>
                  </a:schemeClr>
                </a:solidFill>
                <a:latin typeface="Impact" panose="020B0806030902050204" pitchFamily="34" charset="0"/>
              </a:rPr>
              <a:t>y oficina central </a:t>
            </a:r>
            <a:r>
              <a:rPr lang="es-SV" sz="1000" dirty="0" smtClean="0">
                <a:solidFill>
                  <a:schemeClr val="accent2">
                    <a:lumMod val="75000"/>
                  </a:schemeClr>
                </a:solidFill>
                <a:latin typeface="Impact" panose="020B0806030902050204" pitchFamily="34" charset="0"/>
              </a:rPr>
              <a:t>100</a:t>
            </a:r>
            <a:r>
              <a:rPr lang="es-SV" sz="1000" dirty="0" smtClean="0">
                <a:solidFill>
                  <a:schemeClr val="accent2">
                    <a:lumMod val="75000"/>
                  </a:schemeClr>
                </a:solidFill>
                <a:latin typeface="Impact" panose="020B0806030902050204" pitchFamily="34" charset="0"/>
              </a:rPr>
              <a:t>% LED</a:t>
            </a:r>
            <a:endParaRPr lang="es-SV" sz="500" dirty="0" smtClean="0">
              <a:solidFill>
                <a:schemeClr val="accent2">
                  <a:lumMod val="75000"/>
                </a:schemeClr>
              </a:solidFill>
              <a:latin typeface="Impact" panose="020B0806030902050204" pitchFamily="34" charset="0"/>
            </a:endParaRPr>
          </a:p>
        </p:txBody>
      </p:sp>
      <p:sp>
        <p:nvSpPr>
          <p:cNvPr id="20" name="19 CuadroTexto"/>
          <p:cNvSpPr txBox="1"/>
          <p:nvPr/>
        </p:nvSpPr>
        <p:spPr>
          <a:xfrm>
            <a:off x="1763688" y="3217540"/>
            <a:ext cx="1501753" cy="2308324"/>
          </a:xfrm>
          <a:prstGeom prst="rect">
            <a:avLst/>
          </a:prstGeom>
          <a:noFill/>
        </p:spPr>
        <p:txBody>
          <a:bodyPr wrap="square" rtlCol="0">
            <a:spAutoFit/>
          </a:bodyPr>
          <a:lstStyle/>
          <a:p>
            <a:pPr algn="ctr"/>
            <a:r>
              <a:rPr lang="es-SV" sz="2400" dirty="0" smtClean="0">
                <a:latin typeface="Impact" panose="020B0806030902050204" pitchFamily="34" charset="0"/>
              </a:rPr>
              <a:t>$4.7</a:t>
            </a:r>
          </a:p>
          <a:p>
            <a:pPr algn="ctr"/>
            <a:r>
              <a:rPr lang="es-SV" sz="1200" dirty="0" smtClean="0">
                <a:solidFill>
                  <a:schemeClr val="tx2"/>
                </a:solidFill>
                <a:latin typeface="Impact" panose="020B0806030902050204" pitchFamily="34" charset="0"/>
              </a:rPr>
              <a:t>Millones en inversiones ejecutadas</a:t>
            </a:r>
          </a:p>
          <a:p>
            <a:pPr algn="ctr"/>
            <a:endParaRPr lang="es-SV" sz="1200" dirty="0">
              <a:solidFill>
                <a:schemeClr val="tx2"/>
              </a:solidFill>
              <a:latin typeface="Impact" panose="020B0806030902050204" pitchFamily="34" charset="0"/>
            </a:endParaRPr>
          </a:p>
          <a:p>
            <a:pPr algn="ctr"/>
            <a:r>
              <a:rPr lang="es-SV" sz="1200" dirty="0" smtClean="0">
                <a:solidFill>
                  <a:schemeClr val="accent1">
                    <a:lumMod val="75000"/>
                  </a:schemeClr>
                </a:solidFill>
                <a:latin typeface="Impact" panose="020B0806030902050204" pitchFamily="34" charset="0"/>
              </a:rPr>
              <a:t>Desarrollo de nuevos productos y servicios</a:t>
            </a:r>
          </a:p>
          <a:p>
            <a:pPr algn="ctr"/>
            <a:r>
              <a:rPr lang="es-SV" sz="1200" dirty="0" smtClean="0">
                <a:solidFill>
                  <a:schemeClr val="accent1">
                    <a:lumMod val="75000"/>
                  </a:schemeClr>
                </a:solidFill>
                <a:latin typeface="Impact" panose="020B0806030902050204" pitchFamily="34" charset="0"/>
              </a:rPr>
              <a:t>Infraestructura</a:t>
            </a:r>
            <a:endParaRPr lang="es-SV" sz="1200" dirty="0" smtClean="0">
              <a:solidFill>
                <a:schemeClr val="accent1">
                  <a:lumMod val="75000"/>
                </a:schemeClr>
              </a:solidFill>
              <a:latin typeface="Impact" panose="020B0806030902050204" pitchFamily="34" charset="0"/>
            </a:endParaRPr>
          </a:p>
          <a:p>
            <a:pPr algn="ctr"/>
            <a:r>
              <a:rPr lang="es-SV" sz="1200" dirty="0" smtClean="0">
                <a:solidFill>
                  <a:schemeClr val="accent1">
                    <a:lumMod val="75000"/>
                  </a:schemeClr>
                </a:solidFill>
                <a:latin typeface="Impact" panose="020B0806030902050204" pitchFamily="34" charset="0"/>
              </a:rPr>
              <a:t>Informática</a:t>
            </a:r>
          </a:p>
          <a:p>
            <a:pPr algn="ctr"/>
            <a:r>
              <a:rPr lang="es-SV" sz="1200" dirty="0" smtClean="0">
                <a:solidFill>
                  <a:schemeClr val="accent1">
                    <a:lumMod val="75000"/>
                  </a:schemeClr>
                </a:solidFill>
                <a:latin typeface="Impact" panose="020B0806030902050204" pitchFamily="34" charset="0"/>
              </a:rPr>
              <a:t>Mobiliario y equipo</a:t>
            </a:r>
            <a:endParaRPr lang="es-SV" sz="1200" dirty="0">
              <a:solidFill>
                <a:schemeClr val="accent1">
                  <a:lumMod val="75000"/>
                </a:schemeClr>
              </a:solidFill>
              <a:latin typeface="Impact" panose="020B0806030902050204" pitchFamily="34" charset="0"/>
            </a:endParaRPr>
          </a:p>
        </p:txBody>
      </p:sp>
      <p:sp>
        <p:nvSpPr>
          <p:cNvPr id="27" name="26 CuadroTexto"/>
          <p:cNvSpPr txBox="1"/>
          <p:nvPr/>
        </p:nvSpPr>
        <p:spPr>
          <a:xfrm>
            <a:off x="3639368" y="2560757"/>
            <a:ext cx="1514658" cy="584775"/>
          </a:xfrm>
          <a:prstGeom prst="rect">
            <a:avLst/>
          </a:prstGeom>
          <a:noFill/>
        </p:spPr>
        <p:txBody>
          <a:bodyPr wrap="square" rtlCol="0">
            <a:spAutoFit/>
          </a:bodyPr>
          <a:lstStyle/>
          <a:p>
            <a:pPr algn="ctr"/>
            <a:r>
              <a:rPr lang="es-SV" sz="1600" dirty="0" smtClean="0">
                <a:solidFill>
                  <a:srgbClr val="000000"/>
                </a:solidFill>
                <a:latin typeface="Impact" panose="020B0806030902050204" pitchFamily="34" charset="0"/>
              </a:rPr>
              <a:t>Compras institucionales</a:t>
            </a:r>
            <a:endParaRPr lang="es-SV" sz="1600" dirty="0">
              <a:solidFill>
                <a:srgbClr val="000000"/>
              </a:solidFill>
              <a:latin typeface="Impact" panose="020B0806030902050204" pitchFamily="34" charset="0"/>
            </a:endParaRPr>
          </a:p>
        </p:txBody>
      </p:sp>
      <p:sp>
        <p:nvSpPr>
          <p:cNvPr id="28" name="27 CuadroTexto"/>
          <p:cNvSpPr txBox="1"/>
          <p:nvPr/>
        </p:nvSpPr>
        <p:spPr>
          <a:xfrm>
            <a:off x="3645611" y="3426013"/>
            <a:ext cx="1508415" cy="2008242"/>
          </a:xfrm>
          <a:prstGeom prst="rect">
            <a:avLst/>
          </a:prstGeom>
          <a:noFill/>
        </p:spPr>
        <p:txBody>
          <a:bodyPr wrap="square" rtlCol="0">
            <a:spAutoFit/>
          </a:bodyPr>
          <a:lstStyle/>
          <a:p>
            <a:pPr algn="ctr"/>
            <a:r>
              <a:rPr lang="es-SV" sz="2400" dirty="0" smtClean="0">
                <a:latin typeface="Impact" panose="020B0806030902050204" pitchFamily="34" charset="0"/>
              </a:rPr>
              <a:t>61%</a:t>
            </a:r>
          </a:p>
          <a:p>
            <a:pPr algn="ctr"/>
            <a:r>
              <a:rPr lang="es-SV" sz="1200" dirty="0" smtClean="0">
                <a:solidFill>
                  <a:schemeClr val="tx2"/>
                </a:solidFill>
                <a:latin typeface="Impact" panose="020B0806030902050204" pitchFamily="34" charset="0"/>
              </a:rPr>
              <a:t>$21  millones</a:t>
            </a:r>
          </a:p>
          <a:p>
            <a:pPr algn="ctr"/>
            <a:r>
              <a:rPr lang="es-SV" sz="1200" dirty="0" smtClean="0">
                <a:solidFill>
                  <a:schemeClr val="accent2">
                    <a:lumMod val="75000"/>
                  </a:schemeClr>
                </a:solidFill>
                <a:latin typeface="Impact" panose="020B0806030902050204" pitchFamily="34" charset="0"/>
              </a:rPr>
              <a:t>Compras </a:t>
            </a:r>
            <a:r>
              <a:rPr lang="es-SV" sz="1200" dirty="0" err="1" smtClean="0">
                <a:solidFill>
                  <a:schemeClr val="accent2">
                    <a:lumMod val="75000"/>
                  </a:schemeClr>
                </a:solidFill>
                <a:latin typeface="Impact" panose="020B0806030902050204" pitchFamily="34" charset="0"/>
              </a:rPr>
              <a:t>UACI</a:t>
            </a:r>
            <a:r>
              <a:rPr lang="es-SV" sz="1200" dirty="0" smtClean="0">
                <a:solidFill>
                  <a:schemeClr val="accent2">
                    <a:lumMod val="75000"/>
                  </a:schemeClr>
                </a:solidFill>
                <a:latin typeface="Impact" panose="020B0806030902050204" pitchFamily="34" charset="0"/>
              </a:rPr>
              <a:t> a pymes</a:t>
            </a:r>
          </a:p>
          <a:p>
            <a:pPr algn="ctr"/>
            <a:endParaRPr lang="es-SV" sz="1200" dirty="0">
              <a:solidFill>
                <a:schemeClr val="accent2">
                  <a:lumMod val="75000"/>
                </a:schemeClr>
              </a:solidFill>
              <a:latin typeface="Impact" panose="020B0806030902050204" pitchFamily="34" charset="0"/>
            </a:endParaRPr>
          </a:p>
          <a:p>
            <a:pPr algn="ctr"/>
            <a:r>
              <a:rPr lang="es-SV" sz="1050" dirty="0" smtClean="0">
                <a:solidFill>
                  <a:schemeClr val="tx2"/>
                </a:solidFill>
                <a:latin typeface="Impact" panose="020B0806030902050204" pitchFamily="34" charset="0"/>
              </a:rPr>
              <a:t>36% libre gestión</a:t>
            </a:r>
          </a:p>
          <a:p>
            <a:pPr algn="ctr"/>
            <a:r>
              <a:rPr lang="es-SV" sz="1050" dirty="0" smtClean="0">
                <a:solidFill>
                  <a:schemeClr val="tx2"/>
                </a:solidFill>
                <a:latin typeface="Impact" panose="020B0806030902050204" pitchFamily="34" charset="0"/>
              </a:rPr>
              <a:t>1% concurso público</a:t>
            </a:r>
          </a:p>
          <a:p>
            <a:pPr algn="ctr"/>
            <a:r>
              <a:rPr lang="es-SV" sz="1050" dirty="0" smtClean="0">
                <a:solidFill>
                  <a:schemeClr val="tx2"/>
                </a:solidFill>
                <a:latin typeface="Impact" panose="020B0806030902050204" pitchFamily="34" charset="0"/>
              </a:rPr>
              <a:t>42% licitación pública</a:t>
            </a:r>
          </a:p>
          <a:p>
            <a:pPr algn="ctr"/>
            <a:r>
              <a:rPr lang="es-SV" sz="1050" dirty="0" smtClean="0">
                <a:solidFill>
                  <a:schemeClr val="tx2"/>
                </a:solidFill>
                <a:latin typeface="Impact" panose="020B0806030902050204" pitchFamily="34" charset="0"/>
              </a:rPr>
              <a:t>5% contratación directa</a:t>
            </a:r>
          </a:p>
          <a:p>
            <a:pPr algn="ctr"/>
            <a:r>
              <a:rPr lang="es-SV" sz="1050" dirty="0" smtClean="0">
                <a:solidFill>
                  <a:schemeClr val="tx2"/>
                </a:solidFill>
                <a:latin typeface="Impact" panose="020B0806030902050204" pitchFamily="34" charset="0"/>
              </a:rPr>
              <a:t>16% mercado bursátil</a:t>
            </a:r>
          </a:p>
        </p:txBody>
      </p:sp>
      <p:pic>
        <p:nvPicPr>
          <p:cNvPr id="2" name="1 Imagen"/>
          <p:cNvPicPr>
            <a:picLocks noChangeAspect="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b="14597"/>
          <a:stretch/>
        </p:blipFill>
        <p:spPr>
          <a:xfrm>
            <a:off x="1882264" y="1345332"/>
            <a:ext cx="1264599" cy="1080000"/>
          </a:xfrm>
          <a:prstGeom prst="rect">
            <a:avLst/>
          </a:prstGeom>
        </p:spPr>
      </p:pic>
      <p:pic>
        <p:nvPicPr>
          <p:cNvPr id="3" name="2 Imagen"/>
          <p:cNvPicPr>
            <a:picLocks noChangeAspect="1"/>
          </p:cNvPicPr>
          <p:nvPr/>
        </p:nvPicPr>
        <p:blipFill rotWithShape="1">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t="8104" b="22280"/>
          <a:stretch/>
        </p:blipFill>
        <p:spPr>
          <a:xfrm>
            <a:off x="3624131" y="1345332"/>
            <a:ext cx="1551374" cy="1080000"/>
          </a:xfrm>
          <a:prstGeom prst="rect">
            <a:avLst/>
          </a:prstGeom>
        </p:spPr>
      </p:pic>
    </p:spTree>
    <p:extLst>
      <p:ext uri="{BB962C8B-B14F-4D97-AF65-F5344CB8AC3E}">
        <p14:creationId xmlns:p14="http://schemas.microsoft.com/office/powerpoint/2010/main" val="18876268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5"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1000" fill="hold"/>
                                        <p:tgtEl>
                                          <p:spTgt spid="19"/>
                                        </p:tgtEl>
                                        <p:attrNameLst>
                                          <p:attrName>ppt_w</p:attrName>
                                        </p:attrNameLst>
                                      </p:cBhvr>
                                      <p:tavLst>
                                        <p:tav tm="0">
                                          <p:val>
                                            <p:fltVal val="0"/>
                                          </p:val>
                                        </p:tav>
                                        <p:tav tm="100000">
                                          <p:val>
                                            <p:strVal val="#ppt_w"/>
                                          </p:val>
                                        </p:tav>
                                      </p:tavLst>
                                    </p:anim>
                                    <p:anim calcmode="lin" valueType="num">
                                      <p:cBhvr>
                                        <p:cTn id="12" dur="1000" fill="hold"/>
                                        <p:tgtEl>
                                          <p:spTgt spid="19"/>
                                        </p:tgtEl>
                                        <p:attrNameLst>
                                          <p:attrName>ppt_h</p:attrName>
                                        </p:attrNameLst>
                                      </p:cBhvr>
                                      <p:tavLst>
                                        <p:tav tm="0">
                                          <p:val>
                                            <p:fltVal val="0"/>
                                          </p:val>
                                        </p:tav>
                                        <p:tav tm="100000">
                                          <p:val>
                                            <p:strVal val="#ppt_h"/>
                                          </p:val>
                                        </p:tav>
                                      </p:tavLst>
                                    </p:anim>
                                    <p:anim calcmode="lin" valueType="num">
                                      <p:cBhvr>
                                        <p:cTn id="13"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9"/>
                                        </p:tgtEl>
                                        <p:attrNameLst>
                                          <p:attrName>ppt_y</p:attrName>
                                        </p:attrNameLst>
                                      </p:cBhvr>
                                      <p:tavLst>
                                        <p:tav tm="0" fmla="#ppt_y+(sin(-2*pi*(1-$))*-#ppt_x+cos(-2*pi*(1-$))*(1-#ppt_y))*(1-$)">
                                          <p:val>
                                            <p:fltVal val="0"/>
                                          </p:val>
                                        </p:tav>
                                        <p:tav tm="100000">
                                          <p:val>
                                            <p:fltVal val="1"/>
                                          </p:val>
                                        </p:tav>
                                      </p:tavLst>
                                    </p:anim>
                                  </p:childTnLst>
                                </p:cTn>
                              </p:par>
                              <p:par>
                                <p:cTn id="15" presetID="15"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1000" fill="hold"/>
                                        <p:tgtEl>
                                          <p:spTgt spid="18"/>
                                        </p:tgtEl>
                                        <p:attrNameLst>
                                          <p:attrName>ppt_w</p:attrName>
                                        </p:attrNameLst>
                                      </p:cBhvr>
                                      <p:tavLst>
                                        <p:tav tm="0">
                                          <p:val>
                                            <p:fltVal val="0"/>
                                          </p:val>
                                        </p:tav>
                                        <p:tav tm="100000">
                                          <p:val>
                                            <p:strVal val="#ppt_w"/>
                                          </p:val>
                                        </p:tav>
                                      </p:tavLst>
                                    </p:anim>
                                    <p:anim calcmode="lin" valueType="num">
                                      <p:cBhvr>
                                        <p:cTn id="18" dur="1000" fill="hold"/>
                                        <p:tgtEl>
                                          <p:spTgt spid="18"/>
                                        </p:tgtEl>
                                        <p:attrNameLst>
                                          <p:attrName>ppt_h</p:attrName>
                                        </p:attrNameLst>
                                      </p:cBhvr>
                                      <p:tavLst>
                                        <p:tav tm="0">
                                          <p:val>
                                            <p:fltVal val="0"/>
                                          </p:val>
                                        </p:tav>
                                        <p:tav tm="100000">
                                          <p:val>
                                            <p:strVal val="#ppt_h"/>
                                          </p:val>
                                        </p:tav>
                                      </p:tavLst>
                                    </p:anim>
                                    <p:anim calcmode="lin" valueType="num">
                                      <p:cBhvr>
                                        <p:cTn id="19"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18"/>
                                        </p:tgtEl>
                                        <p:attrNameLst>
                                          <p:attrName>ppt_y</p:attrName>
                                        </p:attrNameLst>
                                      </p:cBhvr>
                                      <p:tavLst>
                                        <p:tav tm="0" fmla="#ppt_y+(sin(-2*pi*(1-$))*-#ppt_x+cos(-2*pi*(1-$))*(1-#ppt_y))*(1-$)">
                                          <p:val>
                                            <p:fltVal val="0"/>
                                          </p:val>
                                        </p:tav>
                                        <p:tav tm="100000">
                                          <p:val>
                                            <p:fltVal val="1"/>
                                          </p:val>
                                        </p:tav>
                                      </p:tavLst>
                                    </p:anim>
                                  </p:childTnLst>
                                </p:cTn>
                              </p:par>
                              <p:par>
                                <p:cTn id="21" presetID="15"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1000" fill="hold"/>
                                        <p:tgtEl>
                                          <p:spTgt spid="16"/>
                                        </p:tgtEl>
                                        <p:attrNameLst>
                                          <p:attrName>ppt_w</p:attrName>
                                        </p:attrNameLst>
                                      </p:cBhvr>
                                      <p:tavLst>
                                        <p:tav tm="0">
                                          <p:val>
                                            <p:fltVal val="0"/>
                                          </p:val>
                                        </p:tav>
                                        <p:tav tm="100000">
                                          <p:val>
                                            <p:strVal val="#ppt_w"/>
                                          </p:val>
                                        </p:tav>
                                      </p:tavLst>
                                    </p:anim>
                                    <p:anim calcmode="lin" valueType="num">
                                      <p:cBhvr>
                                        <p:cTn id="24" dur="1000" fill="hold"/>
                                        <p:tgtEl>
                                          <p:spTgt spid="16"/>
                                        </p:tgtEl>
                                        <p:attrNameLst>
                                          <p:attrName>ppt_h</p:attrName>
                                        </p:attrNameLst>
                                      </p:cBhvr>
                                      <p:tavLst>
                                        <p:tav tm="0">
                                          <p:val>
                                            <p:fltVal val="0"/>
                                          </p:val>
                                        </p:tav>
                                        <p:tav tm="100000">
                                          <p:val>
                                            <p:strVal val="#ppt_h"/>
                                          </p:val>
                                        </p:tav>
                                      </p:tavLst>
                                    </p:anim>
                                    <p:anim calcmode="lin" valueType="num">
                                      <p:cBhvr>
                                        <p:cTn id="25"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6"/>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p:cTn id="29" dur="1000" fill="hold"/>
                                        <p:tgtEl>
                                          <p:spTgt spid="26"/>
                                        </p:tgtEl>
                                        <p:attrNameLst>
                                          <p:attrName>ppt_w</p:attrName>
                                        </p:attrNameLst>
                                      </p:cBhvr>
                                      <p:tavLst>
                                        <p:tav tm="0">
                                          <p:val>
                                            <p:fltVal val="0"/>
                                          </p:val>
                                        </p:tav>
                                        <p:tav tm="100000">
                                          <p:val>
                                            <p:strVal val="#ppt_w"/>
                                          </p:val>
                                        </p:tav>
                                      </p:tavLst>
                                    </p:anim>
                                    <p:anim calcmode="lin" valueType="num">
                                      <p:cBhvr>
                                        <p:cTn id="30" dur="1000" fill="hold"/>
                                        <p:tgtEl>
                                          <p:spTgt spid="26"/>
                                        </p:tgtEl>
                                        <p:attrNameLst>
                                          <p:attrName>ppt_h</p:attrName>
                                        </p:attrNameLst>
                                      </p:cBhvr>
                                      <p:tavLst>
                                        <p:tav tm="0">
                                          <p:val>
                                            <p:fltVal val="0"/>
                                          </p:val>
                                        </p:tav>
                                        <p:tav tm="100000">
                                          <p:val>
                                            <p:strVal val="#ppt_h"/>
                                          </p:val>
                                        </p:tav>
                                      </p:tavLst>
                                    </p:anim>
                                    <p:anim calcmode="lin" valueType="num">
                                      <p:cBhvr>
                                        <p:cTn id="31"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26"/>
                                        </p:tgtEl>
                                        <p:attrNameLst>
                                          <p:attrName>ppt_y</p:attrName>
                                        </p:attrNameLst>
                                      </p:cBhvr>
                                      <p:tavLst>
                                        <p:tav tm="0" fmla="#ppt_y+(sin(-2*pi*(1-$))*-#ppt_x+cos(-2*pi*(1-$))*(1-#ppt_y))*(1-$)">
                                          <p:val>
                                            <p:fltVal val="0"/>
                                          </p:val>
                                        </p:tav>
                                        <p:tav tm="100000">
                                          <p:val>
                                            <p:fltVal val="1"/>
                                          </p:val>
                                        </p:tav>
                                      </p:tavLst>
                                    </p:anim>
                                  </p:childTnLst>
                                </p:cTn>
                              </p:par>
                              <p:par>
                                <p:cTn id="33" presetID="15" presetClass="entr" presetSubtype="0"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p:cTn id="35" dur="1000" fill="hold"/>
                                        <p:tgtEl>
                                          <p:spTgt spid="34"/>
                                        </p:tgtEl>
                                        <p:attrNameLst>
                                          <p:attrName>ppt_w</p:attrName>
                                        </p:attrNameLst>
                                      </p:cBhvr>
                                      <p:tavLst>
                                        <p:tav tm="0">
                                          <p:val>
                                            <p:fltVal val="0"/>
                                          </p:val>
                                        </p:tav>
                                        <p:tav tm="100000">
                                          <p:val>
                                            <p:strVal val="#ppt_w"/>
                                          </p:val>
                                        </p:tav>
                                      </p:tavLst>
                                    </p:anim>
                                    <p:anim calcmode="lin" valueType="num">
                                      <p:cBhvr>
                                        <p:cTn id="36" dur="1000" fill="hold"/>
                                        <p:tgtEl>
                                          <p:spTgt spid="34"/>
                                        </p:tgtEl>
                                        <p:attrNameLst>
                                          <p:attrName>ppt_h</p:attrName>
                                        </p:attrNameLst>
                                      </p:cBhvr>
                                      <p:tavLst>
                                        <p:tav tm="0">
                                          <p:val>
                                            <p:fltVal val="0"/>
                                          </p:val>
                                        </p:tav>
                                        <p:tav tm="100000">
                                          <p:val>
                                            <p:strVal val="#ppt_h"/>
                                          </p:val>
                                        </p:tav>
                                      </p:tavLst>
                                    </p:anim>
                                    <p:anim calcmode="lin" valueType="num">
                                      <p:cBhvr>
                                        <p:cTn id="37" dur="1000" fill="hold"/>
                                        <p:tgtEl>
                                          <p:spTgt spid="34"/>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34"/>
                                        </p:tgtEl>
                                        <p:attrNameLst>
                                          <p:attrName>ppt_y</p:attrName>
                                        </p:attrNameLst>
                                      </p:cBhvr>
                                      <p:tavLst>
                                        <p:tav tm="0" fmla="#ppt_y+(sin(-2*pi*(1-$))*-#ppt_x+cos(-2*pi*(1-$))*(1-#ppt_y))*(1-$)">
                                          <p:val>
                                            <p:fltVal val="0"/>
                                          </p:val>
                                        </p:tav>
                                        <p:tav tm="100000">
                                          <p:val>
                                            <p:fltVal val="1"/>
                                          </p:val>
                                        </p:tav>
                                      </p:tavLst>
                                    </p:anim>
                                  </p:childTnLst>
                                </p:cTn>
                              </p:par>
                              <p:par>
                                <p:cTn id="39" presetID="15"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1000" fill="hold"/>
                                        <p:tgtEl>
                                          <p:spTgt spid="3"/>
                                        </p:tgtEl>
                                        <p:attrNameLst>
                                          <p:attrName>ppt_w</p:attrName>
                                        </p:attrNameLst>
                                      </p:cBhvr>
                                      <p:tavLst>
                                        <p:tav tm="0">
                                          <p:val>
                                            <p:fltVal val="0"/>
                                          </p:val>
                                        </p:tav>
                                        <p:tav tm="100000">
                                          <p:val>
                                            <p:strVal val="#ppt_w"/>
                                          </p:val>
                                        </p:tav>
                                      </p:tavLst>
                                    </p:anim>
                                    <p:anim calcmode="lin" valueType="num">
                                      <p:cBhvr>
                                        <p:cTn id="42" dur="1000" fill="hold"/>
                                        <p:tgtEl>
                                          <p:spTgt spid="3"/>
                                        </p:tgtEl>
                                        <p:attrNameLst>
                                          <p:attrName>ppt_h</p:attrName>
                                        </p:attrNameLst>
                                      </p:cBhvr>
                                      <p:tavLst>
                                        <p:tav tm="0">
                                          <p:val>
                                            <p:fltVal val="0"/>
                                          </p:val>
                                        </p:tav>
                                        <p:tav tm="100000">
                                          <p:val>
                                            <p:strVal val="#ppt_h"/>
                                          </p:val>
                                        </p:tav>
                                      </p:tavLst>
                                    </p:anim>
                                    <p:anim calcmode="lin" valueType="num">
                                      <p:cBhvr>
                                        <p:cTn id="43"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3"/>
                                        </p:tgtEl>
                                        <p:attrNameLst>
                                          <p:attrName>ppt_y</p:attrName>
                                        </p:attrNameLst>
                                      </p:cBhvr>
                                      <p:tavLst>
                                        <p:tav tm="0" fmla="#ppt_y+(sin(-2*pi*(1-$))*-#ppt_x+cos(-2*pi*(1-$))*(1-#ppt_y))*(1-$)">
                                          <p:val>
                                            <p:fltVal val="0"/>
                                          </p:val>
                                        </p:tav>
                                        <p:tav tm="100000">
                                          <p:val>
                                            <p:fltVal val="1"/>
                                          </p:val>
                                        </p:tav>
                                      </p:tavLst>
                                    </p:anim>
                                  </p:childTnLst>
                                </p:cTn>
                              </p:par>
                              <p:par>
                                <p:cTn id="45" presetID="15" presetClass="entr" presetSubtype="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p:cTn id="47" dur="1000" fill="hold"/>
                                        <p:tgtEl>
                                          <p:spTgt spid="2"/>
                                        </p:tgtEl>
                                        <p:attrNameLst>
                                          <p:attrName>ppt_w</p:attrName>
                                        </p:attrNameLst>
                                      </p:cBhvr>
                                      <p:tavLst>
                                        <p:tav tm="0">
                                          <p:val>
                                            <p:fltVal val="0"/>
                                          </p:val>
                                        </p:tav>
                                        <p:tav tm="100000">
                                          <p:val>
                                            <p:strVal val="#ppt_w"/>
                                          </p:val>
                                        </p:tav>
                                      </p:tavLst>
                                    </p:anim>
                                    <p:anim calcmode="lin" valueType="num">
                                      <p:cBhvr>
                                        <p:cTn id="48" dur="1000" fill="hold"/>
                                        <p:tgtEl>
                                          <p:spTgt spid="2"/>
                                        </p:tgtEl>
                                        <p:attrNameLst>
                                          <p:attrName>ppt_h</p:attrName>
                                        </p:attrNameLst>
                                      </p:cBhvr>
                                      <p:tavLst>
                                        <p:tav tm="0">
                                          <p:val>
                                            <p:fltVal val="0"/>
                                          </p:val>
                                        </p:tav>
                                        <p:tav tm="100000">
                                          <p:val>
                                            <p:strVal val="#ppt_h"/>
                                          </p:val>
                                        </p:tav>
                                      </p:tavLst>
                                    </p:anim>
                                    <p:anim calcmode="lin" valueType="num">
                                      <p:cBhvr>
                                        <p:cTn id="4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
                                        </p:tgtEl>
                                        <p:attrNameLst>
                                          <p:attrName>ppt_y</p:attrName>
                                        </p:attrNameLst>
                                      </p:cBhvr>
                                      <p:tavLst>
                                        <p:tav tm="0" fmla="#ppt_y+(sin(-2*pi*(1-$))*-#ppt_x+cos(-2*pi*(1-$))*(1-#ppt_y))*(1-$)">
                                          <p:val>
                                            <p:fltVal val="0"/>
                                          </p:val>
                                        </p:tav>
                                        <p:tav tm="100000">
                                          <p:val>
                                            <p:fltVal val="1"/>
                                          </p:val>
                                        </p:tav>
                                      </p:tavLst>
                                    </p:anim>
                                  </p:childTnLst>
                                </p:cTn>
                              </p:par>
                              <p:par>
                                <p:cTn id="51" presetID="15" presetClass="entr" presetSubtype="0"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p:cTn id="53" dur="1000" fill="hold"/>
                                        <p:tgtEl>
                                          <p:spTgt spid="22"/>
                                        </p:tgtEl>
                                        <p:attrNameLst>
                                          <p:attrName>ppt_w</p:attrName>
                                        </p:attrNameLst>
                                      </p:cBhvr>
                                      <p:tavLst>
                                        <p:tav tm="0">
                                          <p:val>
                                            <p:fltVal val="0"/>
                                          </p:val>
                                        </p:tav>
                                        <p:tav tm="100000">
                                          <p:val>
                                            <p:strVal val="#ppt_w"/>
                                          </p:val>
                                        </p:tav>
                                      </p:tavLst>
                                    </p:anim>
                                    <p:anim calcmode="lin" valueType="num">
                                      <p:cBhvr>
                                        <p:cTn id="54" dur="1000" fill="hold"/>
                                        <p:tgtEl>
                                          <p:spTgt spid="22"/>
                                        </p:tgtEl>
                                        <p:attrNameLst>
                                          <p:attrName>ppt_h</p:attrName>
                                        </p:attrNameLst>
                                      </p:cBhvr>
                                      <p:tavLst>
                                        <p:tav tm="0">
                                          <p:val>
                                            <p:fltVal val="0"/>
                                          </p:val>
                                        </p:tav>
                                        <p:tav tm="100000">
                                          <p:val>
                                            <p:strVal val="#ppt_h"/>
                                          </p:val>
                                        </p:tav>
                                      </p:tavLst>
                                    </p:anim>
                                    <p:anim calcmode="lin" valueType="num">
                                      <p:cBhvr>
                                        <p:cTn id="55"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22"/>
                                        </p:tgtEl>
                                        <p:attrNameLst>
                                          <p:attrName>ppt_y</p:attrName>
                                        </p:attrNameLst>
                                      </p:cBhvr>
                                      <p:tavLst>
                                        <p:tav tm="0" fmla="#ppt_y+(sin(-2*pi*(1-$))*-#ppt_x+cos(-2*pi*(1-$))*(1-#ppt_y))*(1-$)">
                                          <p:val>
                                            <p:fltVal val="0"/>
                                          </p:val>
                                        </p:tav>
                                        <p:tav tm="100000">
                                          <p:val>
                                            <p:fltVal val="1"/>
                                          </p:val>
                                        </p:tav>
                                      </p:tavLst>
                                    </p:anim>
                                  </p:childTnLst>
                                </p:cTn>
                              </p:par>
                            </p:childTnLst>
                          </p:cTn>
                        </p:par>
                        <p:par>
                          <p:cTn id="57" fill="hold">
                            <p:stCondLst>
                              <p:cond delay="1000"/>
                            </p:stCondLst>
                            <p:childTnLst>
                              <p:par>
                                <p:cTn id="58" presetID="2" presetClass="entr" presetSubtype="2" fill="hold" grpId="0" nodeType="afterEffect">
                                  <p:stCondLst>
                                    <p:cond delay="0"/>
                                  </p:stCondLst>
                                  <p:childTnLst>
                                    <p:set>
                                      <p:cBhvr>
                                        <p:cTn id="59" dur="1" fill="hold">
                                          <p:stCondLst>
                                            <p:cond delay="0"/>
                                          </p:stCondLst>
                                        </p:cTn>
                                        <p:tgtEl>
                                          <p:spTgt spid="25"/>
                                        </p:tgtEl>
                                        <p:attrNameLst>
                                          <p:attrName>style.visibility</p:attrName>
                                        </p:attrNameLst>
                                      </p:cBhvr>
                                      <p:to>
                                        <p:strVal val="visible"/>
                                      </p:to>
                                    </p:set>
                                    <p:anim calcmode="lin" valueType="num">
                                      <p:cBhvr additive="base">
                                        <p:cTn id="60" dur="500" fill="hold"/>
                                        <p:tgtEl>
                                          <p:spTgt spid="25"/>
                                        </p:tgtEl>
                                        <p:attrNameLst>
                                          <p:attrName>ppt_x</p:attrName>
                                        </p:attrNameLst>
                                      </p:cBhvr>
                                      <p:tavLst>
                                        <p:tav tm="0">
                                          <p:val>
                                            <p:strVal val="1+#ppt_w/2"/>
                                          </p:val>
                                        </p:tav>
                                        <p:tav tm="100000">
                                          <p:val>
                                            <p:strVal val="#ppt_x"/>
                                          </p:val>
                                        </p:tav>
                                      </p:tavLst>
                                    </p:anim>
                                    <p:anim calcmode="lin" valueType="num">
                                      <p:cBhvr additive="base">
                                        <p:cTn id="61" dur="500" fill="hold"/>
                                        <p:tgtEl>
                                          <p:spTgt spid="25"/>
                                        </p:tgtEl>
                                        <p:attrNameLst>
                                          <p:attrName>ppt_y</p:attrName>
                                        </p:attrNameLst>
                                      </p:cBhvr>
                                      <p:tavLst>
                                        <p:tav tm="0">
                                          <p:val>
                                            <p:strVal val="#ppt_y"/>
                                          </p:val>
                                        </p:tav>
                                        <p:tav tm="100000">
                                          <p:val>
                                            <p:strVal val="#ppt_y"/>
                                          </p:val>
                                        </p:tav>
                                      </p:tavLst>
                                    </p:anim>
                                  </p:childTnLst>
                                </p:cTn>
                              </p:par>
                              <p:par>
                                <p:cTn id="62" presetID="2" presetClass="entr" presetSubtype="2"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 calcmode="lin" valueType="num">
                                      <p:cBhvr additive="base">
                                        <p:cTn id="64" dur="500" fill="hold"/>
                                        <p:tgtEl>
                                          <p:spTgt spid="27"/>
                                        </p:tgtEl>
                                        <p:attrNameLst>
                                          <p:attrName>ppt_x</p:attrName>
                                        </p:attrNameLst>
                                      </p:cBhvr>
                                      <p:tavLst>
                                        <p:tav tm="0">
                                          <p:val>
                                            <p:strVal val="1+#ppt_w/2"/>
                                          </p:val>
                                        </p:tav>
                                        <p:tav tm="100000">
                                          <p:val>
                                            <p:strVal val="#ppt_x"/>
                                          </p:val>
                                        </p:tav>
                                      </p:tavLst>
                                    </p:anim>
                                    <p:anim calcmode="lin" valueType="num">
                                      <p:cBhvr additive="base">
                                        <p:cTn id="65" dur="500" fill="hold"/>
                                        <p:tgtEl>
                                          <p:spTgt spid="27"/>
                                        </p:tgtEl>
                                        <p:attrNameLst>
                                          <p:attrName>ppt_y</p:attrName>
                                        </p:attrNameLst>
                                      </p:cBhvr>
                                      <p:tavLst>
                                        <p:tav tm="0">
                                          <p:val>
                                            <p:strVal val="#ppt_y"/>
                                          </p:val>
                                        </p:tav>
                                        <p:tav tm="100000">
                                          <p:val>
                                            <p:strVal val="#ppt_y"/>
                                          </p:val>
                                        </p:tav>
                                      </p:tavLst>
                                    </p:anim>
                                  </p:childTnLst>
                                </p:cTn>
                              </p:par>
                              <p:par>
                                <p:cTn id="66" presetID="2" presetClass="entr" presetSubtype="2" fill="hold" grpId="0" nodeType="withEffect">
                                  <p:stCondLst>
                                    <p:cond delay="0"/>
                                  </p:stCondLst>
                                  <p:childTnLst>
                                    <p:set>
                                      <p:cBhvr>
                                        <p:cTn id="67" dur="1" fill="hold">
                                          <p:stCondLst>
                                            <p:cond delay="0"/>
                                          </p:stCondLst>
                                        </p:cTn>
                                        <p:tgtEl>
                                          <p:spTgt spid="12"/>
                                        </p:tgtEl>
                                        <p:attrNameLst>
                                          <p:attrName>style.visibility</p:attrName>
                                        </p:attrNameLst>
                                      </p:cBhvr>
                                      <p:to>
                                        <p:strVal val="visible"/>
                                      </p:to>
                                    </p:set>
                                    <p:anim calcmode="lin" valueType="num">
                                      <p:cBhvr additive="base">
                                        <p:cTn id="68" dur="500" fill="hold"/>
                                        <p:tgtEl>
                                          <p:spTgt spid="12"/>
                                        </p:tgtEl>
                                        <p:attrNameLst>
                                          <p:attrName>ppt_x</p:attrName>
                                        </p:attrNameLst>
                                      </p:cBhvr>
                                      <p:tavLst>
                                        <p:tav tm="0">
                                          <p:val>
                                            <p:strVal val="1+#ppt_w/2"/>
                                          </p:val>
                                        </p:tav>
                                        <p:tav tm="100000">
                                          <p:val>
                                            <p:strVal val="#ppt_x"/>
                                          </p:val>
                                        </p:tav>
                                      </p:tavLst>
                                    </p:anim>
                                    <p:anim calcmode="lin" valueType="num">
                                      <p:cBhvr additive="base">
                                        <p:cTn id="69" dur="500" fill="hold"/>
                                        <p:tgtEl>
                                          <p:spTgt spid="12"/>
                                        </p:tgtEl>
                                        <p:attrNameLst>
                                          <p:attrName>ppt_y</p:attrName>
                                        </p:attrNameLst>
                                      </p:cBhvr>
                                      <p:tavLst>
                                        <p:tav tm="0">
                                          <p:val>
                                            <p:strVal val="#ppt_y"/>
                                          </p:val>
                                        </p:tav>
                                        <p:tav tm="100000">
                                          <p:val>
                                            <p:strVal val="#ppt_y"/>
                                          </p:val>
                                        </p:tav>
                                      </p:tavLst>
                                    </p:anim>
                                  </p:childTnLst>
                                </p:cTn>
                              </p:par>
                              <p:par>
                                <p:cTn id="70" presetID="2" presetClass="entr" presetSubtype="2" fill="hold" grpId="0" nodeType="withEffect">
                                  <p:stCondLst>
                                    <p:cond delay="0"/>
                                  </p:stCondLst>
                                  <p:childTnLst>
                                    <p:set>
                                      <p:cBhvr>
                                        <p:cTn id="71" dur="1" fill="hold">
                                          <p:stCondLst>
                                            <p:cond delay="0"/>
                                          </p:stCondLst>
                                        </p:cTn>
                                        <p:tgtEl>
                                          <p:spTgt spid="21"/>
                                        </p:tgtEl>
                                        <p:attrNameLst>
                                          <p:attrName>style.visibility</p:attrName>
                                        </p:attrNameLst>
                                      </p:cBhvr>
                                      <p:to>
                                        <p:strVal val="visible"/>
                                      </p:to>
                                    </p:set>
                                    <p:anim calcmode="lin" valueType="num">
                                      <p:cBhvr additive="base">
                                        <p:cTn id="72" dur="500" fill="hold"/>
                                        <p:tgtEl>
                                          <p:spTgt spid="21"/>
                                        </p:tgtEl>
                                        <p:attrNameLst>
                                          <p:attrName>ppt_x</p:attrName>
                                        </p:attrNameLst>
                                      </p:cBhvr>
                                      <p:tavLst>
                                        <p:tav tm="0">
                                          <p:val>
                                            <p:strVal val="1+#ppt_w/2"/>
                                          </p:val>
                                        </p:tav>
                                        <p:tav tm="100000">
                                          <p:val>
                                            <p:strVal val="#ppt_x"/>
                                          </p:val>
                                        </p:tav>
                                      </p:tavLst>
                                    </p:anim>
                                    <p:anim calcmode="lin" valueType="num">
                                      <p:cBhvr additive="base">
                                        <p:cTn id="73" dur="500" fill="hold"/>
                                        <p:tgtEl>
                                          <p:spTgt spid="21"/>
                                        </p:tgtEl>
                                        <p:attrNameLst>
                                          <p:attrName>ppt_y</p:attrName>
                                        </p:attrNameLst>
                                      </p:cBhvr>
                                      <p:tavLst>
                                        <p:tav tm="0">
                                          <p:val>
                                            <p:strVal val="#ppt_y"/>
                                          </p:val>
                                        </p:tav>
                                        <p:tav tm="100000">
                                          <p:val>
                                            <p:strVal val="#ppt_y"/>
                                          </p:val>
                                        </p:tav>
                                      </p:tavLst>
                                    </p:anim>
                                  </p:childTnLst>
                                </p:cTn>
                              </p:par>
                              <p:par>
                                <p:cTn id="74" presetID="2" presetClass="entr" presetSubtype="2" fill="hold" grpId="0" nodeType="withEffect">
                                  <p:stCondLst>
                                    <p:cond delay="0"/>
                                  </p:stCondLst>
                                  <p:childTnLst>
                                    <p:set>
                                      <p:cBhvr>
                                        <p:cTn id="75" dur="1" fill="hold">
                                          <p:stCondLst>
                                            <p:cond delay="0"/>
                                          </p:stCondLst>
                                        </p:cTn>
                                        <p:tgtEl>
                                          <p:spTgt spid="23"/>
                                        </p:tgtEl>
                                        <p:attrNameLst>
                                          <p:attrName>style.visibility</p:attrName>
                                        </p:attrNameLst>
                                      </p:cBhvr>
                                      <p:to>
                                        <p:strVal val="visible"/>
                                      </p:to>
                                    </p:set>
                                    <p:anim calcmode="lin" valueType="num">
                                      <p:cBhvr additive="base">
                                        <p:cTn id="76" dur="500" fill="hold"/>
                                        <p:tgtEl>
                                          <p:spTgt spid="23"/>
                                        </p:tgtEl>
                                        <p:attrNameLst>
                                          <p:attrName>ppt_x</p:attrName>
                                        </p:attrNameLst>
                                      </p:cBhvr>
                                      <p:tavLst>
                                        <p:tav tm="0">
                                          <p:val>
                                            <p:strVal val="1+#ppt_w/2"/>
                                          </p:val>
                                        </p:tav>
                                        <p:tav tm="100000">
                                          <p:val>
                                            <p:strVal val="#ppt_x"/>
                                          </p:val>
                                        </p:tav>
                                      </p:tavLst>
                                    </p:anim>
                                    <p:anim calcmode="lin" valueType="num">
                                      <p:cBhvr additive="base">
                                        <p:cTn id="77" dur="500" fill="hold"/>
                                        <p:tgtEl>
                                          <p:spTgt spid="23"/>
                                        </p:tgtEl>
                                        <p:attrNameLst>
                                          <p:attrName>ppt_y</p:attrName>
                                        </p:attrNameLst>
                                      </p:cBhvr>
                                      <p:tavLst>
                                        <p:tav tm="0">
                                          <p:val>
                                            <p:strVal val="#ppt_y"/>
                                          </p:val>
                                        </p:tav>
                                        <p:tav tm="100000">
                                          <p:val>
                                            <p:strVal val="#ppt_y"/>
                                          </p:val>
                                        </p:tav>
                                      </p:tavLst>
                                    </p:anim>
                                  </p:childTnLst>
                                </p:cTn>
                              </p:par>
                            </p:childTnLst>
                          </p:cTn>
                        </p:par>
                        <p:par>
                          <p:cTn id="78" fill="hold">
                            <p:stCondLst>
                              <p:cond delay="1500"/>
                            </p:stCondLst>
                            <p:childTnLst>
                              <p:par>
                                <p:cTn id="79" presetID="10" presetClass="entr" presetSubtype="0" fill="hold" grpId="0" nodeType="afterEffect">
                                  <p:stCondLst>
                                    <p:cond delay="0"/>
                                  </p:stCondLst>
                                  <p:childTnLst>
                                    <p:set>
                                      <p:cBhvr>
                                        <p:cTn id="80" dur="1" fill="hold">
                                          <p:stCondLst>
                                            <p:cond delay="0"/>
                                          </p:stCondLst>
                                        </p:cTn>
                                        <p:tgtEl>
                                          <p:spTgt spid="17"/>
                                        </p:tgtEl>
                                        <p:attrNameLst>
                                          <p:attrName>style.visibility</p:attrName>
                                        </p:attrNameLst>
                                      </p:cBhvr>
                                      <p:to>
                                        <p:strVal val="visible"/>
                                      </p:to>
                                    </p:set>
                                    <p:animEffect transition="in" filter="fade">
                                      <p:cBhvr>
                                        <p:cTn id="81" dur="500"/>
                                        <p:tgtEl>
                                          <p:spTgt spid="17"/>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fade">
                                      <p:cBhvr>
                                        <p:cTn id="84" dur="500"/>
                                        <p:tgtEl>
                                          <p:spTgt spid="24"/>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fade">
                                      <p:cBhvr>
                                        <p:cTn id="87" dur="500"/>
                                        <p:tgtEl>
                                          <p:spTgt spid="20"/>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8"/>
                                        </p:tgtEl>
                                        <p:attrNameLst>
                                          <p:attrName>style.visibility</p:attrName>
                                        </p:attrNameLst>
                                      </p:cBhvr>
                                      <p:to>
                                        <p:strVal val="visible"/>
                                      </p:to>
                                    </p:set>
                                    <p:animEffect transition="in" filter="fade">
                                      <p:cBhvr>
                                        <p:cTn id="9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5" grpId="0" animBg="1"/>
      <p:bldP spid="26" grpId="0" animBg="1"/>
      <p:bldP spid="16" grpId="0" animBg="1"/>
      <p:bldP spid="4" grpId="0"/>
      <p:bldP spid="12" grpId="0"/>
      <p:bldP spid="21" grpId="0"/>
      <p:bldP spid="17" grpId="0"/>
      <p:bldP spid="23" grpId="0"/>
      <p:bldP spid="24" grpId="0"/>
      <p:bldP spid="20" grpId="0"/>
      <p:bldP spid="27" grpId="0"/>
      <p:bldP spid="2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6770276" y="1201317"/>
            <a:ext cx="2080313"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5" name="4 Rectángulo"/>
          <p:cNvSpPr/>
          <p:nvPr/>
        </p:nvSpPr>
        <p:spPr>
          <a:xfrm>
            <a:off x="1843615" y="1201316"/>
            <a:ext cx="2080313"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6" name="5 Rectángulo"/>
          <p:cNvSpPr/>
          <p:nvPr/>
        </p:nvSpPr>
        <p:spPr>
          <a:xfrm>
            <a:off x="4306946" y="1201316"/>
            <a:ext cx="2080313"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22" name="21 Rectángulo"/>
          <p:cNvSpPr/>
          <p:nvPr/>
        </p:nvSpPr>
        <p:spPr>
          <a:xfrm>
            <a:off x="1547664" y="2971901"/>
            <a:ext cx="7596336" cy="533671"/>
          </a:xfrm>
          <a:prstGeom prst="rect">
            <a:avLst/>
          </a:prstGeom>
          <a:solidFill>
            <a:srgbClr val="318BFF">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2" name="1 Título"/>
          <p:cNvSpPr>
            <a:spLocks noGrp="1"/>
          </p:cNvSpPr>
          <p:nvPr>
            <p:ph type="title"/>
          </p:nvPr>
        </p:nvSpPr>
        <p:spPr/>
        <p:txBody>
          <a:bodyPr/>
          <a:lstStyle/>
          <a:p>
            <a:r>
              <a:rPr lang="es-SV" dirty="0" smtClean="0"/>
              <a:t>Modernización y fortalecimiento institucional</a:t>
            </a:r>
            <a:br>
              <a:rPr lang="es-SV" dirty="0" smtClean="0"/>
            </a:br>
            <a:r>
              <a:rPr lang="es-SV" sz="2000" dirty="0" smtClean="0">
                <a:solidFill>
                  <a:schemeClr val="tx2"/>
                </a:solidFill>
              </a:rPr>
              <a:t>Del 1 de junio de 2014 al 31 de mayo de 2017</a:t>
            </a:r>
            <a:endParaRPr lang="es-SV" dirty="0">
              <a:solidFill>
                <a:schemeClr val="tx2"/>
              </a:solidFill>
            </a:endParaRPr>
          </a:p>
        </p:txBody>
      </p:sp>
      <p:sp>
        <p:nvSpPr>
          <p:cNvPr id="8" name="7 CuadroTexto"/>
          <p:cNvSpPr txBox="1"/>
          <p:nvPr/>
        </p:nvSpPr>
        <p:spPr>
          <a:xfrm>
            <a:off x="1843615" y="2929508"/>
            <a:ext cx="2080313" cy="584775"/>
          </a:xfrm>
          <a:prstGeom prst="rect">
            <a:avLst/>
          </a:prstGeom>
          <a:noFill/>
        </p:spPr>
        <p:txBody>
          <a:bodyPr wrap="square" rtlCol="0">
            <a:spAutoFit/>
          </a:bodyPr>
          <a:lstStyle/>
          <a:p>
            <a:pPr algn="ctr"/>
            <a:r>
              <a:rPr lang="es-SV" sz="1600" dirty="0" smtClean="0">
                <a:solidFill>
                  <a:srgbClr val="000000"/>
                </a:solidFill>
                <a:latin typeface="Impact" panose="020B0806030902050204" pitchFamily="34" charset="0"/>
              </a:rPr>
              <a:t>Nuevos puntos de servicio</a:t>
            </a:r>
            <a:endParaRPr lang="es-SV" sz="1600" dirty="0">
              <a:solidFill>
                <a:srgbClr val="000000"/>
              </a:solidFill>
              <a:latin typeface="Impact" panose="020B0806030902050204" pitchFamily="34" charset="0"/>
            </a:endParaRPr>
          </a:p>
        </p:txBody>
      </p:sp>
      <p:sp>
        <p:nvSpPr>
          <p:cNvPr id="9" name="8 CuadroTexto"/>
          <p:cNvSpPr txBox="1"/>
          <p:nvPr/>
        </p:nvSpPr>
        <p:spPr>
          <a:xfrm>
            <a:off x="6793484" y="3062491"/>
            <a:ext cx="2080313" cy="369332"/>
          </a:xfrm>
          <a:prstGeom prst="rect">
            <a:avLst/>
          </a:prstGeom>
          <a:noFill/>
        </p:spPr>
        <p:txBody>
          <a:bodyPr wrap="square" rtlCol="0">
            <a:spAutoFit/>
          </a:bodyPr>
          <a:lstStyle/>
          <a:p>
            <a:pPr algn="ctr"/>
            <a:r>
              <a:rPr lang="es-SV" dirty="0" smtClean="0">
                <a:solidFill>
                  <a:srgbClr val="000000"/>
                </a:solidFill>
                <a:latin typeface="Impact" panose="020B0806030902050204" pitchFamily="34" charset="0"/>
              </a:rPr>
              <a:t>Nuevas unidades</a:t>
            </a:r>
            <a:endParaRPr lang="es-SV" dirty="0">
              <a:solidFill>
                <a:srgbClr val="000000"/>
              </a:solidFill>
              <a:latin typeface="Impact" panose="020B0806030902050204" pitchFamily="34" charset="0"/>
            </a:endParaRPr>
          </a:p>
        </p:txBody>
      </p:sp>
      <p:sp>
        <p:nvSpPr>
          <p:cNvPr id="10" name="9 CuadroTexto"/>
          <p:cNvSpPr txBox="1"/>
          <p:nvPr/>
        </p:nvSpPr>
        <p:spPr>
          <a:xfrm>
            <a:off x="4302160" y="3049951"/>
            <a:ext cx="2080313" cy="369332"/>
          </a:xfrm>
          <a:prstGeom prst="rect">
            <a:avLst/>
          </a:prstGeom>
          <a:noFill/>
        </p:spPr>
        <p:txBody>
          <a:bodyPr wrap="square" rtlCol="0">
            <a:spAutoFit/>
          </a:bodyPr>
          <a:lstStyle/>
          <a:p>
            <a:pPr algn="ctr"/>
            <a:r>
              <a:rPr lang="es-SV" dirty="0" smtClean="0">
                <a:solidFill>
                  <a:srgbClr val="000000"/>
                </a:solidFill>
                <a:latin typeface="Impact" panose="020B0806030902050204" pitchFamily="34" charset="0"/>
              </a:rPr>
              <a:t>Nueva estructura</a:t>
            </a:r>
            <a:endParaRPr lang="es-SV" dirty="0">
              <a:solidFill>
                <a:srgbClr val="000000"/>
              </a:solidFill>
              <a:latin typeface="Impact" panose="020B0806030902050204" pitchFamily="34" charset="0"/>
            </a:endParaRPr>
          </a:p>
        </p:txBody>
      </p:sp>
      <p:sp>
        <p:nvSpPr>
          <p:cNvPr id="11" name="10 CuadroTexto"/>
          <p:cNvSpPr txBox="1"/>
          <p:nvPr/>
        </p:nvSpPr>
        <p:spPr>
          <a:xfrm>
            <a:off x="1862608" y="3495699"/>
            <a:ext cx="2080313" cy="2154436"/>
          </a:xfrm>
          <a:prstGeom prst="rect">
            <a:avLst/>
          </a:prstGeom>
          <a:noFill/>
        </p:spPr>
        <p:txBody>
          <a:bodyPr wrap="square" rtlCol="0">
            <a:spAutoFit/>
          </a:bodyPr>
          <a:lstStyle/>
          <a:p>
            <a:pPr algn="ctr"/>
            <a:r>
              <a:rPr lang="es-SV" sz="2400" dirty="0" smtClean="0">
                <a:latin typeface="Impact" panose="020B0806030902050204" pitchFamily="34" charset="0"/>
              </a:rPr>
              <a:t>42</a:t>
            </a:r>
          </a:p>
          <a:p>
            <a:pPr algn="ctr"/>
            <a:r>
              <a:rPr lang="es-SV" sz="1200" dirty="0" smtClean="0">
                <a:solidFill>
                  <a:schemeClr val="tx2"/>
                </a:solidFill>
                <a:latin typeface="Impact" panose="020B0806030902050204" pitchFamily="34" charset="0"/>
              </a:rPr>
              <a:t>Puntos de atención </a:t>
            </a:r>
            <a:endParaRPr lang="es-SV" sz="1200" dirty="0" smtClean="0">
              <a:solidFill>
                <a:schemeClr val="tx2"/>
              </a:solidFill>
              <a:latin typeface="Impact" panose="020B0806030902050204" pitchFamily="34" charset="0"/>
            </a:endParaRPr>
          </a:p>
          <a:p>
            <a:pPr algn="ctr"/>
            <a:endParaRPr lang="es-SV" sz="800" dirty="0">
              <a:solidFill>
                <a:schemeClr val="tx2"/>
              </a:solidFill>
              <a:latin typeface="Impact" panose="020B0806030902050204" pitchFamily="34" charset="0"/>
            </a:endParaRPr>
          </a:p>
          <a:p>
            <a:pPr algn="ctr"/>
            <a:r>
              <a:rPr lang="es-SV" sz="2400" dirty="0">
                <a:latin typeface="Impact" panose="020B0806030902050204" pitchFamily="34" charset="0"/>
              </a:rPr>
              <a:t>5</a:t>
            </a:r>
          </a:p>
          <a:p>
            <a:pPr algn="ctr"/>
            <a:r>
              <a:rPr lang="es-SV" sz="1200" dirty="0">
                <a:solidFill>
                  <a:schemeClr val="tx2"/>
                </a:solidFill>
                <a:latin typeface="Impact" panose="020B0806030902050204" pitchFamily="34" charset="0"/>
              </a:rPr>
              <a:t>Nuevos centros de servicio en el periodo</a:t>
            </a:r>
            <a:endParaRPr lang="es-SV" sz="1200" dirty="0">
              <a:solidFill>
                <a:schemeClr val="tx2"/>
              </a:solidFill>
              <a:latin typeface="Impact" panose="020B0806030902050204" pitchFamily="34" charset="0"/>
            </a:endParaRPr>
          </a:p>
          <a:p>
            <a:pPr algn="ctr"/>
            <a:endParaRPr lang="es-SV" sz="800" dirty="0">
              <a:latin typeface="Impact" panose="020B0806030902050204" pitchFamily="34" charset="0"/>
            </a:endParaRPr>
          </a:p>
          <a:p>
            <a:pPr algn="ctr"/>
            <a:r>
              <a:rPr lang="es-SV" sz="1100" dirty="0">
                <a:solidFill>
                  <a:schemeClr val="accent1">
                    <a:lumMod val="75000"/>
                  </a:schemeClr>
                </a:solidFill>
                <a:latin typeface="Impact" panose="020B0806030902050204" pitchFamily="34" charset="0"/>
              </a:rPr>
              <a:t>Ag. </a:t>
            </a:r>
            <a:r>
              <a:rPr lang="es-SV" sz="1100" dirty="0">
                <a:solidFill>
                  <a:schemeClr val="accent1">
                    <a:lumMod val="75000"/>
                  </a:schemeClr>
                </a:solidFill>
                <a:latin typeface="Impact" panose="020B0806030902050204" pitchFamily="34" charset="0"/>
              </a:rPr>
              <a:t>Salvador del Mundo, cajas BH, Ciudad Mujer y oficina </a:t>
            </a:r>
            <a:r>
              <a:rPr lang="es-SV" sz="1100" dirty="0" smtClean="0">
                <a:solidFill>
                  <a:schemeClr val="accent1">
                    <a:lumMod val="75000"/>
                  </a:schemeClr>
                </a:solidFill>
                <a:latin typeface="Impact" panose="020B0806030902050204" pitchFamily="34" charset="0"/>
              </a:rPr>
              <a:t>central</a:t>
            </a:r>
          </a:p>
          <a:p>
            <a:pPr algn="ctr"/>
            <a:r>
              <a:rPr lang="es-SV" sz="1200" dirty="0" smtClean="0">
                <a:solidFill>
                  <a:schemeClr val="accent6"/>
                </a:solidFill>
                <a:latin typeface="Impact" panose="020B0806030902050204" pitchFamily="34" charset="0"/>
              </a:rPr>
              <a:t>Próximamente </a:t>
            </a:r>
            <a:r>
              <a:rPr lang="es-SV" sz="1200" dirty="0" err="1" smtClean="0">
                <a:solidFill>
                  <a:schemeClr val="accent6"/>
                </a:solidFill>
                <a:latin typeface="Impact" panose="020B0806030902050204" pitchFamily="34" charset="0"/>
              </a:rPr>
              <a:t>RREE</a:t>
            </a:r>
            <a:endParaRPr lang="es-SV" sz="1200" dirty="0">
              <a:solidFill>
                <a:schemeClr val="accent6"/>
              </a:solidFill>
              <a:latin typeface="Impact" panose="020B0806030902050204" pitchFamily="34" charset="0"/>
            </a:endParaRPr>
          </a:p>
        </p:txBody>
      </p:sp>
      <p:sp>
        <p:nvSpPr>
          <p:cNvPr id="12" name="11 CuadroTexto"/>
          <p:cNvSpPr txBox="1"/>
          <p:nvPr/>
        </p:nvSpPr>
        <p:spPr>
          <a:xfrm>
            <a:off x="6770275" y="3829232"/>
            <a:ext cx="2080313" cy="338554"/>
          </a:xfrm>
          <a:prstGeom prst="rect">
            <a:avLst/>
          </a:prstGeom>
          <a:noFill/>
        </p:spPr>
        <p:txBody>
          <a:bodyPr wrap="square" rtlCol="0">
            <a:spAutoFit/>
          </a:bodyPr>
          <a:lstStyle/>
          <a:p>
            <a:pPr algn="ctr"/>
            <a:r>
              <a:rPr lang="es-SV" sz="1600" dirty="0" smtClean="0">
                <a:latin typeface="Impact" panose="020B0806030902050204" pitchFamily="34" charset="0"/>
              </a:rPr>
              <a:t>Unidad ambiental</a:t>
            </a:r>
            <a:endParaRPr lang="es-SV" sz="1600" dirty="0">
              <a:latin typeface="Impact" panose="020B0806030902050204" pitchFamily="34" charset="0"/>
            </a:endParaRPr>
          </a:p>
        </p:txBody>
      </p:sp>
      <p:pic>
        <p:nvPicPr>
          <p:cNvPr id="13" name="12 Imagen"/>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t="7564" b="21962"/>
          <a:stretch/>
        </p:blipFill>
        <p:spPr>
          <a:xfrm>
            <a:off x="7086079" y="1561356"/>
            <a:ext cx="1532488" cy="1080000"/>
          </a:xfrm>
          <a:prstGeom prst="rect">
            <a:avLst/>
          </a:prstGeom>
          <a:noFill/>
          <a:ln>
            <a:noFill/>
          </a:ln>
        </p:spPr>
      </p:pic>
      <p:sp>
        <p:nvSpPr>
          <p:cNvPr id="14" name="13 CuadroTexto"/>
          <p:cNvSpPr txBox="1"/>
          <p:nvPr/>
        </p:nvSpPr>
        <p:spPr>
          <a:xfrm>
            <a:off x="6982294" y="4082797"/>
            <a:ext cx="1656184" cy="430887"/>
          </a:xfrm>
          <a:prstGeom prst="rect">
            <a:avLst/>
          </a:prstGeom>
          <a:noFill/>
        </p:spPr>
        <p:txBody>
          <a:bodyPr wrap="square" rtlCol="0">
            <a:spAutoFit/>
          </a:bodyPr>
          <a:lstStyle/>
          <a:p>
            <a:pPr algn="ctr"/>
            <a:r>
              <a:rPr lang="es-SV" sz="1100" dirty="0" smtClean="0">
                <a:solidFill>
                  <a:schemeClr val="tx2"/>
                </a:solidFill>
                <a:latin typeface="Impact" panose="020B0806030902050204" pitchFamily="34" charset="0"/>
              </a:rPr>
              <a:t>Acciones de eficiencia energética</a:t>
            </a:r>
            <a:endParaRPr lang="es-SV" sz="1100" dirty="0">
              <a:solidFill>
                <a:schemeClr val="tx2"/>
              </a:solidFill>
              <a:latin typeface="Impact" panose="020B0806030902050204" pitchFamily="34" charset="0"/>
            </a:endParaRPr>
          </a:p>
        </p:txBody>
      </p:sp>
      <p:sp>
        <p:nvSpPr>
          <p:cNvPr id="15" name="14 CuadroTexto"/>
          <p:cNvSpPr txBox="1"/>
          <p:nvPr/>
        </p:nvSpPr>
        <p:spPr>
          <a:xfrm>
            <a:off x="7005548" y="3495699"/>
            <a:ext cx="1656184" cy="369332"/>
          </a:xfrm>
          <a:prstGeom prst="rect">
            <a:avLst/>
          </a:prstGeom>
          <a:noFill/>
        </p:spPr>
        <p:txBody>
          <a:bodyPr wrap="square" rtlCol="0">
            <a:spAutoFit/>
          </a:bodyPr>
          <a:lstStyle/>
          <a:p>
            <a:pPr algn="ctr"/>
            <a:r>
              <a:rPr lang="es-SV" dirty="0" smtClean="0">
                <a:solidFill>
                  <a:schemeClr val="accent2">
                    <a:lumMod val="75000"/>
                  </a:schemeClr>
                </a:solidFill>
                <a:latin typeface="Impact" panose="020B0806030902050204" pitchFamily="34" charset="0"/>
              </a:rPr>
              <a:t>Desde 2014</a:t>
            </a:r>
            <a:endParaRPr lang="es-SV" dirty="0">
              <a:solidFill>
                <a:schemeClr val="accent2">
                  <a:lumMod val="75000"/>
                </a:schemeClr>
              </a:solidFill>
              <a:latin typeface="Impact" panose="020B0806030902050204" pitchFamily="34" charset="0"/>
            </a:endParaRPr>
          </a:p>
        </p:txBody>
      </p:sp>
      <p:sp>
        <p:nvSpPr>
          <p:cNvPr id="16" name="15 CuadroTexto"/>
          <p:cNvSpPr txBox="1"/>
          <p:nvPr/>
        </p:nvSpPr>
        <p:spPr>
          <a:xfrm>
            <a:off x="6812167" y="4883016"/>
            <a:ext cx="2080313" cy="338554"/>
          </a:xfrm>
          <a:prstGeom prst="rect">
            <a:avLst/>
          </a:prstGeom>
          <a:noFill/>
        </p:spPr>
        <p:txBody>
          <a:bodyPr wrap="square" rtlCol="0">
            <a:spAutoFit/>
          </a:bodyPr>
          <a:lstStyle/>
          <a:p>
            <a:pPr algn="ctr"/>
            <a:r>
              <a:rPr lang="es-SV" sz="1600" dirty="0" smtClean="0">
                <a:latin typeface="Impact" panose="020B0806030902050204" pitchFamily="34" charset="0"/>
              </a:rPr>
              <a:t>Unidad de género</a:t>
            </a:r>
            <a:endParaRPr lang="es-SV" sz="1600" dirty="0">
              <a:latin typeface="Impact" panose="020B0806030902050204" pitchFamily="34" charset="0"/>
            </a:endParaRPr>
          </a:p>
        </p:txBody>
      </p:sp>
      <p:sp>
        <p:nvSpPr>
          <p:cNvPr id="17" name="16 CuadroTexto"/>
          <p:cNvSpPr txBox="1"/>
          <p:nvPr/>
        </p:nvSpPr>
        <p:spPr>
          <a:xfrm>
            <a:off x="7024186" y="5214020"/>
            <a:ext cx="1656184" cy="430887"/>
          </a:xfrm>
          <a:prstGeom prst="rect">
            <a:avLst/>
          </a:prstGeom>
          <a:noFill/>
        </p:spPr>
        <p:txBody>
          <a:bodyPr wrap="square" rtlCol="0">
            <a:spAutoFit/>
          </a:bodyPr>
          <a:lstStyle/>
          <a:p>
            <a:pPr algn="ctr"/>
            <a:r>
              <a:rPr lang="es-SV" sz="1100" dirty="0" smtClean="0">
                <a:solidFill>
                  <a:schemeClr val="tx2"/>
                </a:solidFill>
                <a:latin typeface="Impact" panose="020B0806030902050204" pitchFamily="34" charset="0"/>
              </a:rPr>
              <a:t>Diagnóstico institucional de género </a:t>
            </a:r>
            <a:endParaRPr lang="es-SV" sz="1100" dirty="0">
              <a:solidFill>
                <a:schemeClr val="tx2"/>
              </a:solidFill>
              <a:latin typeface="Impact" panose="020B0806030902050204" pitchFamily="34" charset="0"/>
            </a:endParaRPr>
          </a:p>
        </p:txBody>
      </p:sp>
      <p:sp>
        <p:nvSpPr>
          <p:cNvPr id="18" name="17 CuadroTexto"/>
          <p:cNvSpPr txBox="1"/>
          <p:nvPr/>
        </p:nvSpPr>
        <p:spPr>
          <a:xfrm>
            <a:off x="7047440" y="4576400"/>
            <a:ext cx="1656184" cy="369332"/>
          </a:xfrm>
          <a:prstGeom prst="rect">
            <a:avLst/>
          </a:prstGeom>
          <a:noFill/>
        </p:spPr>
        <p:txBody>
          <a:bodyPr wrap="square" rtlCol="0">
            <a:spAutoFit/>
          </a:bodyPr>
          <a:lstStyle/>
          <a:p>
            <a:pPr algn="ctr"/>
            <a:r>
              <a:rPr lang="es-SV" dirty="0" smtClean="0">
                <a:solidFill>
                  <a:schemeClr val="accent2">
                    <a:lumMod val="75000"/>
                  </a:schemeClr>
                </a:solidFill>
                <a:latin typeface="Impact" panose="020B0806030902050204" pitchFamily="34" charset="0"/>
              </a:rPr>
              <a:t>Desde 2015</a:t>
            </a:r>
            <a:endParaRPr lang="es-SV" dirty="0">
              <a:solidFill>
                <a:schemeClr val="accent2">
                  <a:lumMod val="75000"/>
                </a:schemeClr>
              </a:solidFill>
              <a:latin typeface="Impact" panose="020B0806030902050204" pitchFamily="34" charset="0"/>
            </a:endParaRPr>
          </a:p>
        </p:txBody>
      </p:sp>
      <p:sp>
        <p:nvSpPr>
          <p:cNvPr id="19" name="18 CuadroTexto"/>
          <p:cNvSpPr txBox="1"/>
          <p:nvPr/>
        </p:nvSpPr>
        <p:spPr>
          <a:xfrm>
            <a:off x="4283968" y="3930998"/>
            <a:ext cx="2080313" cy="830997"/>
          </a:xfrm>
          <a:prstGeom prst="rect">
            <a:avLst/>
          </a:prstGeom>
          <a:noFill/>
        </p:spPr>
        <p:txBody>
          <a:bodyPr wrap="square" rtlCol="0">
            <a:spAutoFit/>
          </a:bodyPr>
          <a:lstStyle/>
          <a:p>
            <a:pPr algn="ctr"/>
            <a:r>
              <a:rPr lang="es-SV" sz="1600" dirty="0" smtClean="0">
                <a:latin typeface="Impact" panose="020B0806030902050204" pitchFamily="34" charset="0"/>
              </a:rPr>
              <a:t>Modernización de la estructura organizativa</a:t>
            </a:r>
            <a:endParaRPr lang="es-SV" sz="1600" dirty="0">
              <a:latin typeface="Impact" panose="020B0806030902050204" pitchFamily="34" charset="0"/>
            </a:endParaRPr>
          </a:p>
        </p:txBody>
      </p:sp>
      <p:sp>
        <p:nvSpPr>
          <p:cNvPr id="20" name="19 CuadroTexto"/>
          <p:cNvSpPr txBox="1"/>
          <p:nvPr/>
        </p:nvSpPr>
        <p:spPr>
          <a:xfrm>
            <a:off x="4306947" y="4824363"/>
            <a:ext cx="2057334" cy="769441"/>
          </a:xfrm>
          <a:prstGeom prst="rect">
            <a:avLst/>
          </a:prstGeom>
          <a:noFill/>
        </p:spPr>
        <p:txBody>
          <a:bodyPr wrap="square" rtlCol="0">
            <a:spAutoFit/>
          </a:bodyPr>
          <a:lstStyle/>
          <a:p>
            <a:pPr algn="ctr"/>
            <a:r>
              <a:rPr lang="es-SV" sz="1100" dirty="0" smtClean="0">
                <a:solidFill>
                  <a:schemeClr val="tx2"/>
                </a:solidFill>
                <a:latin typeface="Impact" panose="020B0806030902050204" pitchFamily="34" charset="0"/>
              </a:rPr>
              <a:t>Gerencia de </a:t>
            </a:r>
            <a:r>
              <a:rPr lang="es-SV" sz="1100" dirty="0" smtClean="0">
                <a:solidFill>
                  <a:schemeClr val="tx2"/>
                </a:solidFill>
                <a:latin typeface="Impact" panose="020B0806030902050204" pitchFamily="34" charset="0"/>
              </a:rPr>
              <a:t>Operaciones</a:t>
            </a:r>
          </a:p>
          <a:p>
            <a:pPr algn="ctr"/>
            <a:r>
              <a:rPr lang="es-SV" sz="1100" dirty="0" smtClean="0">
                <a:solidFill>
                  <a:schemeClr val="tx2"/>
                </a:solidFill>
                <a:latin typeface="Impact" panose="020B0806030902050204" pitchFamily="34" charset="0"/>
              </a:rPr>
              <a:t>Gerencia de Talento Humano</a:t>
            </a:r>
            <a:endParaRPr lang="es-SV" sz="1100" dirty="0" smtClean="0">
              <a:solidFill>
                <a:schemeClr val="tx2"/>
              </a:solidFill>
              <a:latin typeface="Impact" panose="020B0806030902050204" pitchFamily="34" charset="0"/>
            </a:endParaRPr>
          </a:p>
          <a:p>
            <a:pPr algn="ctr"/>
            <a:r>
              <a:rPr lang="es-SV" sz="1100" dirty="0" smtClean="0">
                <a:solidFill>
                  <a:schemeClr val="tx2"/>
                </a:solidFill>
                <a:latin typeface="Impact" panose="020B0806030902050204" pitchFamily="34" charset="0"/>
              </a:rPr>
              <a:t>Departamento de Calidad</a:t>
            </a:r>
          </a:p>
          <a:p>
            <a:pPr algn="ctr"/>
            <a:r>
              <a:rPr lang="es-SV" sz="1100" dirty="0" smtClean="0">
                <a:solidFill>
                  <a:schemeClr val="tx2"/>
                </a:solidFill>
                <a:latin typeface="Impact" panose="020B0806030902050204" pitchFamily="34" charset="0"/>
              </a:rPr>
              <a:t>Departamento de Mercadeo</a:t>
            </a:r>
            <a:endParaRPr lang="es-SV" sz="1100" dirty="0">
              <a:solidFill>
                <a:schemeClr val="tx2"/>
              </a:solidFill>
              <a:latin typeface="Impact" panose="020B0806030902050204" pitchFamily="34" charset="0"/>
            </a:endParaRPr>
          </a:p>
        </p:txBody>
      </p:sp>
      <p:sp>
        <p:nvSpPr>
          <p:cNvPr id="21" name="20 CuadroTexto"/>
          <p:cNvSpPr txBox="1"/>
          <p:nvPr/>
        </p:nvSpPr>
        <p:spPr>
          <a:xfrm>
            <a:off x="4519241" y="3597465"/>
            <a:ext cx="1656184" cy="369332"/>
          </a:xfrm>
          <a:prstGeom prst="rect">
            <a:avLst/>
          </a:prstGeom>
          <a:noFill/>
        </p:spPr>
        <p:txBody>
          <a:bodyPr wrap="square" rtlCol="0">
            <a:spAutoFit/>
          </a:bodyPr>
          <a:lstStyle/>
          <a:p>
            <a:pPr algn="ctr"/>
            <a:r>
              <a:rPr lang="es-SV" dirty="0" smtClean="0">
                <a:solidFill>
                  <a:schemeClr val="accent2">
                    <a:lumMod val="75000"/>
                  </a:schemeClr>
                </a:solidFill>
                <a:latin typeface="Impact" panose="020B0806030902050204" pitchFamily="34" charset="0"/>
              </a:rPr>
              <a:t>Desde 2016</a:t>
            </a:r>
            <a:endParaRPr lang="es-SV" dirty="0">
              <a:solidFill>
                <a:schemeClr val="accent2">
                  <a:lumMod val="75000"/>
                </a:schemeClr>
              </a:solidFill>
              <a:latin typeface="Impact" panose="020B0806030902050204" pitchFamily="34" charset="0"/>
            </a:endParaRPr>
          </a:p>
        </p:txBody>
      </p:sp>
      <p:pic>
        <p:nvPicPr>
          <p:cNvPr id="3" name="2 Imagen"/>
          <p:cNvPicPr>
            <a:picLocks noChangeAspect="1"/>
          </p:cNvPicPr>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l="15922" t="14545" r="16130" b="28561"/>
          <a:stretch/>
        </p:blipFill>
        <p:spPr>
          <a:xfrm>
            <a:off x="2238860" y="1561356"/>
            <a:ext cx="1289822" cy="1080000"/>
          </a:xfrm>
          <a:prstGeom prst="rect">
            <a:avLst/>
          </a:prstGeom>
        </p:spPr>
      </p:pic>
      <p:pic>
        <p:nvPicPr>
          <p:cNvPr id="23" name="22 Imagen"/>
          <p:cNvPicPr>
            <a:picLocks noChangeAspect="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l="7403" t="3117" r="6685" b="16692"/>
          <a:stretch/>
        </p:blipFill>
        <p:spPr>
          <a:xfrm>
            <a:off x="4768809" y="1561356"/>
            <a:ext cx="1157047" cy="1080000"/>
          </a:xfrm>
          <a:prstGeom prst="rect">
            <a:avLst/>
          </a:prstGeom>
        </p:spPr>
      </p:pic>
    </p:spTree>
    <p:extLst>
      <p:ext uri="{BB962C8B-B14F-4D97-AF65-F5344CB8AC3E}">
        <p14:creationId xmlns:p14="http://schemas.microsoft.com/office/powerpoint/2010/main" val="304551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52"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Scale>
                                      <p:cBhvr>
                                        <p:cTn id="11"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3"/>
                                        </p:tgtEl>
                                        <p:attrNameLst>
                                          <p:attrName>ppt_x</p:attrName>
                                          <p:attrName>ppt_y</p:attrName>
                                        </p:attrNameLst>
                                      </p:cBhvr>
                                    </p:animMotion>
                                    <p:animEffect transition="in" filter="fade">
                                      <p:cBhvr>
                                        <p:cTn id="13" dur="1000"/>
                                        <p:tgtEl>
                                          <p:spTgt spid="3"/>
                                        </p:tgtEl>
                                      </p:cBhvr>
                                    </p:animEffect>
                                  </p:childTnLst>
                                </p:cTn>
                              </p:par>
                              <p:par>
                                <p:cTn id="14" presetID="52"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Scale>
                                      <p:cBhvr>
                                        <p:cTn id="16"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5"/>
                                        </p:tgtEl>
                                        <p:attrNameLst>
                                          <p:attrName>ppt_x</p:attrName>
                                          <p:attrName>ppt_y</p:attrName>
                                        </p:attrNameLst>
                                      </p:cBhvr>
                                    </p:animMotion>
                                    <p:animEffect transition="in" filter="fade">
                                      <p:cBhvr>
                                        <p:cTn id="18" dur="1000"/>
                                        <p:tgtEl>
                                          <p:spTgt spid="5"/>
                                        </p:tgtEl>
                                      </p:cBhvr>
                                    </p:animEffect>
                                  </p:childTnLst>
                                </p:cTn>
                              </p:par>
                              <p:par>
                                <p:cTn id="19" presetID="52"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Scale>
                                      <p:cBhvr>
                                        <p:cTn id="21"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6"/>
                                        </p:tgtEl>
                                        <p:attrNameLst>
                                          <p:attrName>ppt_x</p:attrName>
                                          <p:attrName>ppt_y</p:attrName>
                                        </p:attrNameLst>
                                      </p:cBhvr>
                                    </p:animMotion>
                                    <p:animEffect transition="in" filter="fade">
                                      <p:cBhvr>
                                        <p:cTn id="23" dur="1000"/>
                                        <p:tgtEl>
                                          <p:spTgt spid="6"/>
                                        </p:tgtEl>
                                      </p:cBhvr>
                                    </p:animEffect>
                                  </p:childTnLst>
                                </p:cTn>
                              </p:par>
                              <p:par>
                                <p:cTn id="24" presetID="52"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Scale>
                                      <p:cBhvr>
                                        <p:cTn id="26" dur="1000" decel="50000" fill="hold">
                                          <p:stCondLst>
                                            <p:cond delay="0"/>
                                          </p:stCondLst>
                                        </p:cTn>
                                        <p:tgtEl>
                                          <p:spTgt spid="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23"/>
                                        </p:tgtEl>
                                        <p:attrNameLst>
                                          <p:attrName>ppt_x</p:attrName>
                                          <p:attrName>ppt_y</p:attrName>
                                        </p:attrNameLst>
                                      </p:cBhvr>
                                    </p:animMotion>
                                    <p:animEffect transition="in" filter="fade">
                                      <p:cBhvr>
                                        <p:cTn id="28" dur="1000"/>
                                        <p:tgtEl>
                                          <p:spTgt spid="23"/>
                                        </p:tgtEl>
                                      </p:cBhvr>
                                    </p:animEffect>
                                  </p:childTnLst>
                                </p:cTn>
                              </p:par>
                              <p:par>
                                <p:cTn id="29" presetID="52"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Scale>
                                      <p:cBhvr>
                                        <p:cTn id="31"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13"/>
                                        </p:tgtEl>
                                        <p:attrNameLst>
                                          <p:attrName>ppt_x</p:attrName>
                                          <p:attrName>ppt_y</p:attrName>
                                        </p:attrNameLst>
                                      </p:cBhvr>
                                    </p:animMotion>
                                    <p:animEffect transition="in" filter="fade">
                                      <p:cBhvr>
                                        <p:cTn id="33" dur="1000"/>
                                        <p:tgtEl>
                                          <p:spTgt spid="13"/>
                                        </p:tgtEl>
                                      </p:cBhvr>
                                    </p:animEffect>
                                  </p:childTnLst>
                                </p:cTn>
                              </p:par>
                              <p:par>
                                <p:cTn id="34" presetID="5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Scale>
                                      <p:cBhvr>
                                        <p:cTn id="36"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4"/>
                                        </p:tgtEl>
                                        <p:attrNameLst>
                                          <p:attrName>ppt_x</p:attrName>
                                          <p:attrName>ppt_y</p:attrName>
                                        </p:attrNameLst>
                                      </p:cBhvr>
                                    </p:animMotion>
                                    <p:animEffect transition="in" filter="fade">
                                      <p:cBhvr>
                                        <p:cTn id="38" dur="1000"/>
                                        <p:tgtEl>
                                          <p:spTgt spid="4"/>
                                        </p:tgtEl>
                                      </p:cBhvr>
                                    </p:animEffect>
                                  </p:childTnLst>
                                </p:cTn>
                              </p:par>
                            </p:childTnLst>
                          </p:cTn>
                        </p:par>
                        <p:par>
                          <p:cTn id="39" fill="hold">
                            <p:stCondLst>
                              <p:cond delay="1000"/>
                            </p:stCondLst>
                            <p:childTnLst>
                              <p:par>
                                <p:cTn id="40" presetID="2" presetClass="entr" presetSubtype="2" fill="hold" grpId="0" nodeType="after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fill="hold"/>
                                        <p:tgtEl>
                                          <p:spTgt spid="22"/>
                                        </p:tgtEl>
                                        <p:attrNameLst>
                                          <p:attrName>ppt_x</p:attrName>
                                        </p:attrNameLst>
                                      </p:cBhvr>
                                      <p:tavLst>
                                        <p:tav tm="0">
                                          <p:val>
                                            <p:strVal val="1+#ppt_w/2"/>
                                          </p:val>
                                        </p:tav>
                                        <p:tav tm="100000">
                                          <p:val>
                                            <p:strVal val="#ppt_x"/>
                                          </p:val>
                                        </p:tav>
                                      </p:tavLst>
                                    </p:anim>
                                    <p:anim calcmode="lin" valueType="num">
                                      <p:cBhvr additive="base">
                                        <p:cTn id="43" dur="500" fill="hold"/>
                                        <p:tgtEl>
                                          <p:spTgt spid="22"/>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additive="base">
                                        <p:cTn id="46" dur="500" fill="hold"/>
                                        <p:tgtEl>
                                          <p:spTgt spid="8"/>
                                        </p:tgtEl>
                                        <p:attrNameLst>
                                          <p:attrName>ppt_x</p:attrName>
                                        </p:attrNameLst>
                                      </p:cBhvr>
                                      <p:tavLst>
                                        <p:tav tm="0">
                                          <p:val>
                                            <p:strVal val="1+#ppt_w/2"/>
                                          </p:val>
                                        </p:tav>
                                        <p:tav tm="100000">
                                          <p:val>
                                            <p:strVal val="#ppt_x"/>
                                          </p:val>
                                        </p:tav>
                                      </p:tavLst>
                                    </p:anim>
                                    <p:anim calcmode="lin" valueType="num">
                                      <p:cBhvr additive="base">
                                        <p:cTn id="47" dur="500" fill="hold"/>
                                        <p:tgtEl>
                                          <p:spTgt spid="8"/>
                                        </p:tgtEl>
                                        <p:attrNameLst>
                                          <p:attrName>ppt_y</p:attrName>
                                        </p:attrNameLst>
                                      </p:cBhvr>
                                      <p:tavLst>
                                        <p:tav tm="0">
                                          <p:val>
                                            <p:strVal val="#ppt_y"/>
                                          </p:val>
                                        </p:tav>
                                        <p:tav tm="100000">
                                          <p:val>
                                            <p:strVal val="#ppt_y"/>
                                          </p:val>
                                        </p:tav>
                                      </p:tavLst>
                                    </p:anim>
                                  </p:childTnLst>
                                </p:cTn>
                              </p:par>
                              <p:par>
                                <p:cTn id="48" presetID="2" presetClass="entr" presetSubtype="2"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additive="base">
                                        <p:cTn id="50" dur="500" fill="hold"/>
                                        <p:tgtEl>
                                          <p:spTgt spid="10"/>
                                        </p:tgtEl>
                                        <p:attrNameLst>
                                          <p:attrName>ppt_x</p:attrName>
                                        </p:attrNameLst>
                                      </p:cBhvr>
                                      <p:tavLst>
                                        <p:tav tm="0">
                                          <p:val>
                                            <p:strVal val="1+#ppt_w/2"/>
                                          </p:val>
                                        </p:tav>
                                        <p:tav tm="100000">
                                          <p:val>
                                            <p:strVal val="#ppt_x"/>
                                          </p:val>
                                        </p:tav>
                                      </p:tavLst>
                                    </p:anim>
                                    <p:anim calcmode="lin" valueType="num">
                                      <p:cBhvr additive="base">
                                        <p:cTn id="51" dur="500" fill="hold"/>
                                        <p:tgtEl>
                                          <p:spTgt spid="10"/>
                                        </p:tgtEl>
                                        <p:attrNameLst>
                                          <p:attrName>ppt_y</p:attrName>
                                        </p:attrNameLst>
                                      </p:cBhvr>
                                      <p:tavLst>
                                        <p:tav tm="0">
                                          <p:val>
                                            <p:strVal val="#ppt_y"/>
                                          </p:val>
                                        </p:tav>
                                        <p:tav tm="100000">
                                          <p:val>
                                            <p:strVal val="#ppt_y"/>
                                          </p:val>
                                        </p:tav>
                                      </p:tavLst>
                                    </p:anim>
                                  </p:childTnLst>
                                </p:cTn>
                              </p:par>
                              <p:par>
                                <p:cTn id="52" presetID="2" presetClass="entr" presetSubtype="2" fill="hold" grpId="0" nodeType="with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additive="base">
                                        <p:cTn id="54" dur="500" fill="hold"/>
                                        <p:tgtEl>
                                          <p:spTgt spid="9"/>
                                        </p:tgtEl>
                                        <p:attrNameLst>
                                          <p:attrName>ppt_x</p:attrName>
                                        </p:attrNameLst>
                                      </p:cBhvr>
                                      <p:tavLst>
                                        <p:tav tm="0">
                                          <p:val>
                                            <p:strVal val="1+#ppt_w/2"/>
                                          </p:val>
                                        </p:tav>
                                        <p:tav tm="100000">
                                          <p:val>
                                            <p:strVal val="#ppt_x"/>
                                          </p:val>
                                        </p:tav>
                                      </p:tavLst>
                                    </p:anim>
                                    <p:anim calcmode="lin" valueType="num">
                                      <p:cBhvr additive="base">
                                        <p:cTn id="55" dur="500" fill="hold"/>
                                        <p:tgtEl>
                                          <p:spTgt spid="9"/>
                                        </p:tgtEl>
                                        <p:attrNameLst>
                                          <p:attrName>ppt_y</p:attrName>
                                        </p:attrNameLst>
                                      </p:cBhvr>
                                      <p:tavLst>
                                        <p:tav tm="0">
                                          <p:val>
                                            <p:strVal val="#ppt_y"/>
                                          </p:val>
                                        </p:tav>
                                        <p:tav tm="100000">
                                          <p:val>
                                            <p:strVal val="#ppt_y"/>
                                          </p:val>
                                        </p:tav>
                                      </p:tavLst>
                                    </p:anim>
                                  </p:childTnLst>
                                </p:cTn>
                              </p:par>
                            </p:childTnLst>
                          </p:cTn>
                        </p:par>
                        <p:par>
                          <p:cTn id="56" fill="hold">
                            <p:stCondLst>
                              <p:cond delay="1500"/>
                            </p:stCondLst>
                            <p:childTnLst>
                              <p:par>
                                <p:cTn id="57" presetID="10" presetClass="entr" presetSubtype="0" fill="hold" grpId="0" nodeType="after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500"/>
                                        <p:tgtEl>
                                          <p:spTgt spid="11"/>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500"/>
                                        <p:tgtEl>
                                          <p:spTgt spid="21"/>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500"/>
                                        <p:tgtEl>
                                          <p:spTgt spid="20"/>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500"/>
                                        <p:tgtEl>
                                          <p:spTgt spid="15"/>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fade">
                                      <p:cBhvr>
                                        <p:cTn id="74" dur="500"/>
                                        <p:tgtEl>
                                          <p:spTgt spid="12"/>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500"/>
                                        <p:tgtEl>
                                          <p:spTgt spid="14"/>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fade">
                                      <p:cBhvr>
                                        <p:cTn id="80" dur="500"/>
                                        <p:tgtEl>
                                          <p:spTgt spid="18"/>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fade">
                                      <p:cBhvr>
                                        <p:cTn id="83" dur="500"/>
                                        <p:tgtEl>
                                          <p:spTgt spid="16"/>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fade">
                                      <p:cBhvr>
                                        <p:cTn id="8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22" grpId="0" animBg="1"/>
      <p:bldP spid="2" grpId="0"/>
      <p:bldP spid="8" grpId="0"/>
      <p:bldP spid="9" grpId="0"/>
      <p:bldP spid="10" grpId="0"/>
      <p:bldP spid="11" grpId="0"/>
      <p:bldP spid="12" grpId="0"/>
      <p:bldP spid="14" grpId="0"/>
      <p:bldP spid="15" grpId="0"/>
      <p:bldP spid="16" grpId="0"/>
      <p:bldP spid="17" grpId="0"/>
      <p:bldP spid="18" grpId="0"/>
      <p:bldP spid="19" grpId="0"/>
      <p:bldP spid="20"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2113811" y="1057300"/>
            <a:ext cx="1360233" cy="3816424"/>
          </a:xfrm>
          <a:prstGeom prst="rect">
            <a:avLst/>
          </a:prstGeom>
          <a:solidFill>
            <a:srgbClr val="318B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14" name="13 Rectángulo"/>
          <p:cNvSpPr/>
          <p:nvPr/>
        </p:nvSpPr>
        <p:spPr>
          <a:xfrm>
            <a:off x="3919863" y="1057300"/>
            <a:ext cx="1360233" cy="3816424"/>
          </a:xfrm>
          <a:prstGeom prst="rect">
            <a:avLst/>
          </a:prstGeom>
          <a:solidFill>
            <a:srgbClr val="318B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16" name="15 Rectángulo"/>
          <p:cNvSpPr/>
          <p:nvPr/>
        </p:nvSpPr>
        <p:spPr>
          <a:xfrm>
            <a:off x="5692083" y="1057300"/>
            <a:ext cx="1360233" cy="3816424"/>
          </a:xfrm>
          <a:prstGeom prst="rect">
            <a:avLst/>
          </a:prstGeom>
          <a:solidFill>
            <a:srgbClr val="318B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18" name="17 Rectángulo"/>
          <p:cNvSpPr/>
          <p:nvPr/>
        </p:nvSpPr>
        <p:spPr>
          <a:xfrm>
            <a:off x="7492283" y="1057300"/>
            <a:ext cx="1360233" cy="3816424"/>
          </a:xfrm>
          <a:prstGeom prst="rect">
            <a:avLst/>
          </a:prstGeom>
          <a:solidFill>
            <a:srgbClr val="318B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12" name="11 Rectángulo"/>
          <p:cNvSpPr/>
          <p:nvPr/>
        </p:nvSpPr>
        <p:spPr>
          <a:xfrm>
            <a:off x="-17128" y="1381336"/>
            <a:ext cx="9161128" cy="129614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13" name="12 Rectángulo"/>
          <p:cNvSpPr/>
          <p:nvPr/>
        </p:nvSpPr>
        <p:spPr>
          <a:xfrm>
            <a:off x="-18304" y="3253544"/>
            <a:ext cx="9161128" cy="129614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4" name="3 Título"/>
          <p:cNvSpPr>
            <a:spLocks noGrp="1"/>
          </p:cNvSpPr>
          <p:nvPr>
            <p:ph type="title"/>
          </p:nvPr>
        </p:nvSpPr>
        <p:spPr>
          <a:xfrm>
            <a:off x="179512" y="265212"/>
            <a:ext cx="8784976" cy="792088"/>
          </a:xfrm>
        </p:spPr>
        <p:txBody>
          <a:bodyPr/>
          <a:lstStyle/>
          <a:p>
            <a:pPr lvl="0"/>
            <a:r>
              <a:rPr lang="es-SV" sz="2400" dirty="0" smtClean="0">
                <a:solidFill>
                  <a:srgbClr val="002395"/>
                </a:solidFill>
              </a:rPr>
              <a:t>Alineación estratégica </a:t>
            </a:r>
            <a:br>
              <a:rPr lang="es-SV" sz="2400" dirty="0" smtClean="0">
                <a:solidFill>
                  <a:srgbClr val="002395"/>
                </a:solidFill>
              </a:rPr>
            </a:br>
            <a:r>
              <a:rPr lang="es-SV" sz="1800" dirty="0" smtClean="0">
                <a:solidFill>
                  <a:srgbClr val="00A9E0"/>
                </a:solidFill>
              </a:rPr>
              <a:t>Consolidación </a:t>
            </a:r>
            <a:r>
              <a:rPr lang="es-SV" sz="1800" dirty="0">
                <a:solidFill>
                  <a:srgbClr val="00A9E0"/>
                </a:solidFill>
              </a:rPr>
              <a:t>del sistema financiero público como motor del desarrollo productivo</a:t>
            </a:r>
            <a:r>
              <a:rPr lang="es-SV" sz="2400" dirty="0"/>
              <a:t/>
            </a:r>
            <a:br>
              <a:rPr lang="es-SV" sz="2400" dirty="0"/>
            </a:br>
            <a:endParaRPr lang="es-SV" sz="2400" dirty="0"/>
          </a:p>
        </p:txBody>
      </p:sp>
      <p:graphicFrame>
        <p:nvGraphicFramePr>
          <p:cNvPr id="6" name="1 Marcador de contenido"/>
          <p:cNvGraphicFramePr>
            <a:graphicFrameLocks/>
          </p:cNvGraphicFramePr>
          <p:nvPr>
            <p:extLst>
              <p:ext uri="{D42A27DB-BD31-4B8C-83A1-F6EECF244321}">
                <p14:modId xmlns:p14="http://schemas.microsoft.com/office/powerpoint/2010/main" val="4019926799"/>
              </p:ext>
            </p:extLst>
          </p:nvPr>
        </p:nvGraphicFramePr>
        <p:xfrm>
          <a:off x="170948" y="3073524"/>
          <a:ext cx="8784976" cy="165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1 Marcador de contenido"/>
          <p:cNvGraphicFramePr>
            <a:graphicFrameLocks noGrp="1"/>
          </p:cNvGraphicFramePr>
          <p:nvPr>
            <p:ph idx="1"/>
            <p:extLst>
              <p:ext uri="{D42A27DB-BD31-4B8C-83A1-F6EECF244321}">
                <p14:modId xmlns:p14="http://schemas.microsoft.com/office/powerpoint/2010/main" val="425125415"/>
              </p:ext>
            </p:extLst>
          </p:nvPr>
        </p:nvGraphicFramePr>
        <p:xfrm>
          <a:off x="179388" y="1201614"/>
          <a:ext cx="8785100" cy="165588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5941718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0-#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0-#ppt_h/2"/>
                                          </p:val>
                                        </p:tav>
                                        <p:tav tm="100000">
                                          <p:val>
                                            <p:strVal val="#ppt_y"/>
                                          </p:val>
                                        </p:tav>
                                      </p:tavLst>
                                    </p:anim>
                                  </p:childTnLst>
                                </p:cTn>
                              </p:par>
                            </p:childTnLst>
                          </p:cTn>
                        </p:par>
                        <p:par>
                          <p:cTn id="33" fill="hold">
                            <p:stCondLst>
                              <p:cond delay="500"/>
                            </p:stCondLst>
                            <p:childTnLst>
                              <p:par>
                                <p:cTn id="34" presetID="42" presetClass="entr" presetSubtype="0" fill="hold" grpId="0"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anim calcmode="lin" valueType="num">
                                      <p:cBhvr>
                                        <p:cTn id="37" dur="500" fill="hold"/>
                                        <p:tgtEl>
                                          <p:spTgt spid="2"/>
                                        </p:tgtEl>
                                        <p:attrNameLst>
                                          <p:attrName>ppt_x</p:attrName>
                                        </p:attrNameLst>
                                      </p:cBhvr>
                                      <p:tavLst>
                                        <p:tav tm="0">
                                          <p:val>
                                            <p:strVal val="#ppt_x"/>
                                          </p:val>
                                        </p:tav>
                                        <p:tav tm="100000">
                                          <p:val>
                                            <p:strVal val="#ppt_x"/>
                                          </p:val>
                                        </p:tav>
                                      </p:tavLst>
                                    </p:anim>
                                    <p:anim calcmode="lin" valueType="num">
                                      <p:cBhvr>
                                        <p:cTn id="38" dur="500" fill="hold"/>
                                        <p:tgtEl>
                                          <p:spTgt spid="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anim calcmode="lin" valueType="num">
                                      <p:cBhvr>
                                        <p:cTn id="42" dur="500" fill="hold"/>
                                        <p:tgtEl>
                                          <p:spTgt spid="6"/>
                                        </p:tgtEl>
                                        <p:attrNameLst>
                                          <p:attrName>ppt_x</p:attrName>
                                        </p:attrNameLst>
                                      </p:cBhvr>
                                      <p:tavLst>
                                        <p:tav tm="0">
                                          <p:val>
                                            <p:strVal val="#ppt_x"/>
                                          </p:val>
                                        </p:tav>
                                        <p:tav tm="100000">
                                          <p:val>
                                            <p:strVal val="#ppt_x"/>
                                          </p:val>
                                        </p:tav>
                                      </p:tavLst>
                                    </p:anim>
                                    <p:anim calcmode="lin" valueType="num">
                                      <p:cBhvr>
                                        <p:cTn id="43"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6" grpId="0" animBg="1"/>
      <p:bldP spid="18" grpId="0" animBg="1"/>
      <p:bldP spid="12" grpId="0" animBg="1"/>
      <p:bldP spid="13" grpId="0" animBg="1"/>
      <p:bldP spid="4" grpId="0"/>
      <p:bldGraphic spid="6" grpId="0">
        <p:bldAsOne/>
      </p:bldGraphic>
      <p:bldGraphic spid="2"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a:xfrm>
            <a:off x="5515048" y="1201317"/>
            <a:ext cx="1501752"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20" name="19 Rectángulo"/>
          <p:cNvSpPr/>
          <p:nvPr/>
        </p:nvSpPr>
        <p:spPr>
          <a:xfrm>
            <a:off x="3639368" y="1201317"/>
            <a:ext cx="1501752"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22" name="21 Rectángulo"/>
          <p:cNvSpPr/>
          <p:nvPr/>
        </p:nvSpPr>
        <p:spPr>
          <a:xfrm>
            <a:off x="1763688" y="1201317"/>
            <a:ext cx="1501752"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23" name="22 Rectángulo"/>
          <p:cNvSpPr/>
          <p:nvPr/>
        </p:nvSpPr>
        <p:spPr>
          <a:xfrm>
            <a:off x="1547664" y="2624003"/>
            <a:ext cx="7596336" cy="461663"/>
          </a:xfrm>
          <a:prstGeom prst="rect">
            <a:avLst/>
          </a:prstGeom>
          <a:solidFill>
            <a:srgbClr val="318BFF">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24" name="23 Rectángulo"/>
          <p:cNvSpPr/>
          <p:nvPr/>
        </p:nvSpPr>
        <p:spPr>
          <a:xfrm>
            <a:off x="7390728" y="1193696"/>
            <a:ext cx="1501752"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4" name="3 Título"/>
          <p:cNvSpPr>
            <a:spLocks noGrp="1"/>
          </p:cNvSpPr>
          <p:nvPr>
            <p:ph type="title"/>
          </p:nvPr>
        </p:nvSpPr>
        <p:spPr/>
        <p:txBody>
          <a:bodyPr/>
          <a:lstStyle/>
          <a:p>
            <a:r>
              <a:rPr lang="es-SV" dirty="0" smtClean="0"/>
              <a:t>Fortalecimiento institucional</a:t>
            </a:r>
            <a:br>
              <a:rPr lang="es-SV" dirty="0" smtClean="0"/>
            </a:br>
            <a:r>
              <a:rPr lang="es-SV" sz="2000" dirty="0">
                <a:solidFill>
                  <a:schemeClr val="tx2"/>
                </a:solidFill>
              </a:rPr>
              <a:t>Del 1 de junio de 2014 al 31 de mayo de 2017</a:t>
            </a:r>
            <a:endParaRPr lang="es-SV" dirty="0"/>
          </a:p>
        </p:txBody>
      </p:sp>
      <p:sp>
        <p:nvSpPr>
          <p:cNvPr id="13" name="12 CuadroTexto"/>
          <p:cNvSpPr txBox="1"/>
          <p:nvPr/>
        </p:nvSpPr>
        <p:spPr>
          <a:xfrm>
            <a:off x="5225767" y="2651488"/>
            <a:ext cx="2080313" cy="400110"/>
          </a:xfrm>
          <a:prstGeom prst="rect">
            <a:avLst/>
          </a:prstGeom>
          <a:noFill/>
        </p:spPr>
        <p:txBody>
          <a:bodyPr wrap="square" rtlCol="0">
            <a:spAutoFit/>
          </a:bodyPr>
          <a:lstStyle/>
          <a:p>
            <a:pPr algn="ctr"/>
            <a:r>
              <a:rPr lang="es-SV" sz="2000" dirty="0" smtClean="0">
                <a:solidFill>
                  <a:srgbClr val="000000"/>
                </a:solidFill>
                <a:latin typeface="Impact" panose="020B0806030902050204" pitchFamily="34" charset="0"/>
              </a:rPr>
              <a:t>Transparencia</a:t>
            </a:r>
            <a:endParaRPr lang="es-SV" sz="2000" dirty="0">
              <a:solidFill>
                <a:srgbClr val="000000"/>
              </a:solidFill>
              <a:latin typeface="Impact" panose="020B0806030902050204" pitchFamily="34" charset="0"/>
            </a:endParaRPr>
          </a:p>
        </p:txBody>
      </p:sp>
      <p:sp>
        <p:nvSpPr>
          <p:cNvPr id="21" name="20 CuadroTexto"/>
          <p:cNvSpPr txBox="1"/>
          <p:nvPr/>
        </p:nvSpPr>
        <p:spPr>
          <a:xfrm>
            <a:off x="3350087" y="2651488"/>
            <a:ext cx="2080313" cy="461665"/>
          </a:xfrm>
          <a:prstGeom prst="rect">
            <a:avLst/>
          </a:prstGeom>
          <a:noFill/>
        </p:spPr>
        <p:txBody>
          <a:bodyPr wrap="square" rtlCol="0">
            <a:spAutoFit/>
          </a:bodyPr>
          <a:lstStyle/>
          <a:p>
            <a:pPr algn="ctr"/>
            <a:r>
              <a:rPr lang="es-SV" sz="2400" dirty="0" smtClean="0">
                <a:solidFill>
                  <a:srgbClr val="000000"/>
                </a:solidFill>
                <a:latin typeface="Impact" panose="020B0806030902050204" pitchFamily="34" charset="0"/>
              </a:rPr>
              <a:t>Calidad</a:t>
            </a:r>
            <a:endParaRPr lang="es-SV" sz="2400" dirty="0">
              <a:solidFill>
                <a:srgbClr val="000000"/>
              </a:solidFill>
              <a:latin typeface="Impact" panose="020B0806030902050204" pitchFamily="34" charset="0"/>
            </a:endParaRPr>
          </a:p>
        </p:txBody>
      </p:sp>
      <p:pic>
        <p:nvPicPr>
          <p:cNvPr id="2" name="1 Imagen"/>
          <p:cNvPicPr>
            <a:picLocks noChangeAspect="1"/>
          </p:cNvPicPr>
          <p:nvPr/>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l="11790" t="6086" r="11536" b="19883"/>
          <a:stretch/>
        </p:blipFill>
        <p:spPr>
          <a:xfrm>
            <a:off x="5706636" y="1417460"/>
            <a:ext cx="1118575" cy="1080000"/>
          </a:xfrm>
          <a:prstGeom prst="rect">
            <a:avLst/>
          </a:prstGeom>
        </p:spPr>
      </p:pic>
      <p:pic>
        <p:nvPicPr>
          <p:cNvPr id="3" name="2 Imagen"/>
          <p:cNvPicPr>
            <a:picLocks noChangeAspect="1"/>
          </p:cNvPicPr>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t="5132" b="20122"/>
          <a:stretch/>
        </p:blipFill>
        <p:spPr>
          <a:xfrm>
            <a:off x="3667800" y="1345332"/>
            <a:ext cx="1444888" cy="1080000"/>
          </a:xfrm>
          <a:prstGeom prst="rect">
            <a:avLst/>
          </a:prstGeom>
        </p:spPr>
      </p:pic>
      <p:sp>
        <p:nvSpPr>
          <p:cNvPr id="16" name="15 CuadroTexto"/>
          <p:cNvSpPr txBox="1"/>
          <p:nvPr/>
        </p:nvSpPr>
        <p:spPr>
          <a:xfrm>
            <a:off x="3628117" y="3162506"/>
            <a:ext cx="1484571" cy="1815882"/>
          </a:xfrm>
          <a:prstGeom prst="rect">
            <a:avLst/>
          </a:prstGeom>
          <a:noFill/>
        </p:spPr>
        <p:txBody>
          <a:bodyPr wrap="square" rtlCol="0">
            <a:spAutoFit/>
          </a:bodyPr>
          <a:lstStyle/>
          <a:p>
            <a:pPr algn="ctr"/>
            <a:r>
              <a:rPr lang="es-SV" sz="1400" dirty="0" smtClean="0">
                <a:latin typeface="Impact" panose="020B0806030902050204" pitchFamily="34" charset="0"/>
              </a:rPr>
              <a:t>Renovación certificación de calidad ISO </a:t>
            </a:r>
          </a:p>
          <a:p>
            <a:pPr algn="ctr"/>
            <a:r>
              <a:rPr lang="es-SV" sz="1400" dirty="0" smtClean="0">
                <a:latin typeface="Impact" panose="020B0806030902050204" pitchFamily="34" charset="0"/>
              </a:rPr>
              <a:t>9001: 2008</a:t>
            </a:r>
            <a:endParaRPr lang="es-SV" sz="1400" dirty="0">
              <a:latin typeface="Impact" panose="020B0806030902050204" pitchFamily="34" charset="0"/>
            </a:endParaRPr>
          </a:p>
          <a:p>
            <a:pPr algn="ctr"/>
            <a:endParaRPr lang="es-SV" sz="1400" dirty="0">
              <a:latin typeface="Impact" panose="020B0806030902050204" pitchFamily="34" charset="0"/>
            </a:endParaRPr>
          </a:p>
          <a:p>
            <a:pPr algn="ctr"/>
            <a:r>
              <a:rPr lang="es-SV" sz="1400" dirty="0" smtClean="0">
                <a:solidFill>
                  <a:schemeClr val="tx2"/>
                </a:solidFill>
                <a:latin typeface="Impact" panose="020B0806030902050204" pitchFamily="34" charset="0"/>
              </a:rPr>
              <a:t>Hasta 31 de diciembre de 2017</a:t>
            </a:r>
          </a:p>
        </p:txBody>
      </p:sp>
      <p:sp>
        <p:nvSpPr>
          <p:cNvPr id="17" name="16 CuadroTexto"/>
          <p:cNvSpPr txBox="1"/>
          <p:nvPr/>
        </p:nvSpPr>
        <p:spPr>
          <a:xfrm>
            <a:off x="5587986" y="3145532"/>
            <a:ext cx="1313794" cy="369332"/>
          </a:xfrm>
          <a:prstGeom prst="rect">
            <a:avLst/>
          </a:prstGeom>
          <a:noFill/>
        </p:spPr>
        <p:txBody>
          <a:bodyPr wrap="square" rtlCol="0">
            <a:spAutoFit/>
          </a:bodyPr>
          <a:lstStyle/>
          <a:p>
            <a:pPr algn="ctr"/>
            <a:r>
              <a:rPr lang="es-SV" dirty="0" smtClean="0">
                <a:solidFill>
                  <a:schemeClr val="accent2">
                    <a:lumMod val="75000"/>
                  </a:schemeClr>
                </a:solidFill>
                <a:latin typeface="Impact" panose="020B0806030902050204" pitchFamily="34" charset="0"/>
              </a:rPr>
              <a:t>Desde 2009</a:t>
            </a:r>
            <a:endParaRPr lang="es-SV" dirty="0">
              <a:solidFill>
                <a:schemeClr val="accent2">
                  <a:lumMod val="75000"/>
                </a:schemeClr>
              </a:solidFill>
              <a:latin typeface="Impact" panose="020B0806030902050204" pitchFamily="34" charset="0"/>
            </a:endParaRPr>
          </a:p>
        </p:txBody>
      </p:sp>
      <p:sp>
        <p:nvSpPr>
          <p:cNvPr id="18" name="17 CuadroTexto"/>
          <p:cNvSpPr txBox="1"/>
          <p:nvPr/>
        </p:nvSpPr>
        <p:spPr>
          <a:xfrm>
            <a:off x="5465981" y="3452436"/>
            <a:ext cx="1550819" cy="1677382"/>
          </a:xfrm>
          <a:prstGeom prst="rect">
            <a:avLst/>
          </a:prstGeom>
          <a:noFill/>
        </p:spPr>
        <p:txBody>
          <a:bodyPr wrap="square" rtlCol="0">
            <a:spAutoFit/>
          </a:bodyPr>
          <a:lstStyle/>
          <a:p>
            <a:pPr algn="ctr"/>
            <a:r>
              <a:rPr lang="es-SV" sz="2000" dirty="0" smtClean="0">
                <a:latin typeface="Impact" panose="020B0806030902050204" pitchFamily="34" charset="0"/>
              </a:rPr>
              <a:t>86</a:t>
            </a:r>
          </a:p>
          <a:p>
            <a:pPr algn="ctr"/>
            <a:r>
              <a:rPr lang="es-SV" sz="1100" dirty="0" smtClean="0">
                <a:solidFill>
                  <a:schemeClr val="tx2"/>
                </a:solidFill>
                <a:latin typeface="Impact" panose="020B0806030902050204" pitchFamily="34" charset="0"/>
              </a:rPr>
              <a:t>Solicitudes de información y respuesta en el periodo</a:t>
            </a:r>
          </a:p>
          <a:p>
            <a:pPr algn="ctr"/>
            <a:endParaRPr lang="es-SV" sz="600" dirty="0">
              <a:solidFill>
                <a:schemeClr val="tx2"/>
              </a:solidFill>
              <a:latin typeface="Impact" panose="020B0806030902050204" pitchFamily="34" charset="0"/>
            </a:endParaRPr>
          </a:p>
          <a:p>
            <a:pPr algn="ctr"/>
            <a:r>
              <a:rPr lang="es-SV" sz="2000" dirty="0" smtClean="0">
                <a:latin typeface="Impact" panose="020B0806030902050204" pitchFamily="34" charset="0"/>
              </a:rPr>
              <a:t>334</a:t>
            </a:r>
          </a:p>
          <a:p>
            <a:pPr algn="ctr"/>
            <a:r>
              <a:rPr lang="es-SV" sz="1100" dirty="0" smtClean="0">
                <a:solidFill>
                  <a:schemeClr val="tx2"/>
                </a:solidFill>
                <a:latin typeface="Impact" panose="020B0806030902050204" pitchFamily="34" charset="0"/>
              </a:rPr>
              <a:t>Requerimientos de información</a:t>
            </a:r>
            <a:endParaRPr lang="es-SV" sz="1100" dirty="0">
              <a:solidFill>
                <a:schemeClr val="tx2"/>
              </a:solidFill>
              <a:latin typeface="Impact" panose="020B0806030902050204" pitchFamily="34" charset="0"/>
            </a:endParaRPr>
          </a:p>
        </p:txBody>
      </p:sp>
      <p:sp>
        <p:nvSpPr>
          <p:cNvPr id="14" name="13 CuadroTexto"/>
          <p:cNvSpPr txBox="1"/>
          <p:nvPr/>
        </p:nvSpPr>
        <p:spPr>
          <a:xfrm>
            <a:off x="1835696" y="2562446"/>
            <a:ext cx="1288226" cy="584775"/>
          </a:xfrm>
          <a:prstGeom prst="rect">
            <a:avLst/>
          </a:prstGeom>
          <a:noFill/>
        </p:spPr>
        <p:txBody>
          <a:bodyPr wrap="square" rtlCol="0">
            <a:spAutoFit/>
          </a:bodyPr>
          <a:lstStyle/>
          <a:p>
            <a:pPr algn="ctr"/>
            <a:r>
              <a:rPr lang="es-SV" sz="1600" dirty="0" smtClean="0">
                <a:solidFill>
                  <a:srgbClr val="000000"/>
                </a:solidFill>
                <a:latin typeface="Impact" panose="020B0806030902050204" pitchFamily="34" charset="0"/>
              </a:rPr>
              <a:t>Calificación de riesgo</a:t>
            </a:r>
            <a:endParaRPr lang="es-SV" sz="1600" dirty="0">
              <a:solidFill>
                <a:srgbClr val="000000"/>
              </a:solidFill>
              <a:latin typeface="Impact" panose="020B0806030902050204" pitchFamily="34" charset="0"/>
            </a:endParaRPr>
          </a:p>
        </p:txBody>
      </p:sp>
      <p:sp>
        <p:nvSpPr>
          <p:cNvPr id="15" name="14 CuadroTexto"/>
          <p:cNvSpPr txBox="1"/>
          <p:nvPr/>
        </p:nvSpPr>
        <p:spPr>
          <a:xfrm>
            <a:off x="1782821" y="3162506"/>
            <a:ext cx="1482619" cy="1277273"/>
          </a:xfrm>
          <a:prstGeom prst="rect">
            <a:avLst/>
          </a:prstGeom>
          <a:noFill/>
        </p:spPr>
        <p:txBody>
          <a:bodyPr wrap="square" rtlCol="0">
            <a:spAutoFit/>
          </a:bodyPr>
          <a:lstStyle/>
          <a:p>
            <a:pPr algn="ctr"/>
            <a:r>
              <a:rPr lang="es-SV" sz="2000" dirty="0" smtClean="0">
                <a:latin typeface="Impact" panose="020B0806030902050204" pitchFamily="34" charset="0"/>
              </a:rPr>
              <a:t>BBB+</a:t>
            </a:r>
          </a:p>
          <a:p>
            <a:pPr algn="ctr"/>
            <a:r>
              <a:rPr lang="es-SV" sz="1100" dirty="0" smtClean="0">
                <a:solidFill>
                  <a:schemeClr val="tx2"/>
                </a:solidFill>
                <a:latin typeface="Impact" panose="020B0806030902050204" pitchFamily="34" charset="0"/>
              </a:rPr>
              <a:t>Con perspectiva estable</a:t>
            </a:r>
          </a:p>
          <a:p>
            <a:pPr algn="ctr"/>
            <a:r>
              <a:rPr lang="es-SV" sz="1050" dirty="0" smtClean="0">
                <a:solidFill>
                  <a:schemeClr val="accent1">
                    <a:lumMod val="75000"/>
                  </a:schemeClr>
                </a:solidFill>
                <a:latin typeface="Impact" panose="020B0806030902050204" pitchFamily="34" charset="0"/>
              </a:rPr>
              <a:t>Al 31 de diciembre de 2016</a:t>
            </a:r>
            <a:endParaRPr lang="es-SV" sz="1050" dirty="0">
              <a:solidFill>
                <a:schemeClr val="accent1">
                  <a:lumMod val="75000"/>
                </a:schemeClr>
              </a:solidFill>
              <a:latin typeface="Impact" panose="020B0806030902050204" pitchFamily="34" charset="0"/>
            </a:endParaRPr>
          </a:p>
          <a:p>
            <a:pPr algn="ctr"/>
            <a:endParaRPr lang="es-SV" sz="1400" dirty="0">
              <a:latin typeface="Impact" panose="020B0806030902050204" pitchFamily="34" charset="0"/>
            </a:endParaRPr>
          </a:p>
        </p:txBody>
      </p:sp>
      <p:sp>
        <p:nvSpPr>
          <p:cNvPr id="5" name="4 Rectángulo"/>
          <p:cNvSpPr/>
          <p:nvPr/>
        </p:nvSpPr>
        <p:spPr>
          <a:xfrm>
            <a:off x="1749679" y="4264295"/>
            <a:ext cx="1506238" cy="1061829"/>
          </a:xfrm>
          <a:prstGeom prst="rect">
            <a:avLst/>
          </a:prstGeom>
        </p:spPr>
        <p:txBody>
          <a:bodyPr wrap="square">
            <a:spAutoFit/>
          </a:bodyPr>
          <a:lstStyle/>
          <a:p>
            <a:pPr algn="ctr"/>
            <a:r>
              <a:rPr lang="es-SV" sz="1050" dirty="0" smtClean="0">
                <a:latin typeface="Impact" panose="020B0806030902050204" pitchFamily="34" charset="0"/>
                <a:cs typeface="Arial" panose="020B0604020202020204" pitchFamily="34" charset="0"/>
              </a:rPr>
              <a:t>“La entidad cuenta con suficiente </a:t>
            </a:r>
            <a:r>
              <a:rPr lang="es-SV" sz="1050" dirty="0">
                <a:latin typeface="Impact" panose="020B0806030902050204" pitchFamily="34" charset="0"/>
                <a:cs typeface="Arial" panose="020B0604020202020204" pitchFamily="34" charset="0"/>
              </a:rPr>
              <a:t>capacidad de pago de sus obligaciones en los términos y plazos </a:t>
            </a:r>
            <a:r>
              <a:rPr lang="es-SV" sz="1050" dirty="0" smtClean="0">
                <a:latin typeface="Impact" panose="020B0806030902050204" pitchFamily="34" charset="0"/>
                <a:cs typeface="Arial" panose="020B0604020202020204" pitchFamily="34" charset="0"/>
              </a:rPr>
              <a:t>pactados”</a:t>
            </a:r>
            <a:endParaRPr lang="es-SV" sz="1050" dirty="0">
              <a:latin typeface="Impact" panose="020B0806030902050204" pitchFamily="34" charset="0"/>
            </a:endParaRPr>
          </a:p>
        </p:txBody>
      </p:sp>
      <p:pic>
        <p:nvPicPr>
          <p:cNvPr id="9" name="8 Imagen"/>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l="18415" t="14753" r="18321" b="28159"/>
          <a:stretch/>
        </p:blipFill>
        <p:spPr>
          <a:xfrm>
            <a:off x="1935010" y="1417460"/>
            <a:ext cx="1196830" cy="1080000"/>
          </a:xfrm>
          <a:prstGeom prst="rect">
            <a:avLst/>
          </a:prstGeom>
        </p:spPr>
      </p:pic>
      <p:pic>
        <p:nvPicPr>
          <p:cNvPr id="10" name="9 Imagen"/>
          <p:cNvPicPr>
            <a:picLocks noChangeAspect="1"/>
          </p:cNvPicPr>
          <p:nvPr/>
        </p:nvPicPr>
        <p:blipFill rotWithShape="1">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t="2494" b="17273"/>
          <a:stretch/>
        </p:blipFill>
        <p:spPr>
          <a:xfrm>
            <a:off x="7468563" y="1417460"/>
            <a:ext cx="1346082" cy="1080000"/>
          </a:xfrm>
          <a:prstGeom prst="rect">
            <a:avLst/>
          </a:prstGeom>
        </p:spPr>
      </p:pic>
      <p:sp>
        <p:nvSpPr>
          <p:cNvPr id="25" name="24 CuadroTexto"/>
          <p:cNvSpPr txBox="1"/>
          <p:nvPr/>
        </p:nvSpPr>
        <p:spPr>
          <a:xfrm>
            <a:off x="7102112" y="2682265"/>
            <a:ext cx="2080313" cy="400110"/>
          </a:xfrm>
          <a:prstGeom prst="rect">
            <a:avLst/>
          </a:prstGeom>
          <a:noFill/>
        </p:spPr>
        <p:txBody>
          <a:bodyPr wrap="square" rtlCol="0">
            <a:spAutoFit/>
          </a:bodyPr>
          <a:lstStyle/>
          <a:p>
            <a:pPr algn="ctr"/>
            <a:r>
              <a:rPr lang="es-SV" sz="2000" dirty="0" smtClean="0">
                <a:solidFill>
                  <a:srgbClr val="000000"/>
                </a:solidFill>
                <a:latin typeface="Impact" panose="020B0806030902050204" pitchFamily="34" charset="0"/>
              </a:rPr>
              <a:t>Participación</a:t>
            </a:r>
            <a:endParaRPr lang="es-SV" sz="2000" dirty="0">
              <a:solidFill>
                <a:srgbClr val="000000"/>
              </a:solidFill>
              <a:latin typeface="Impact" panose="020B0806030902050204" pitchFamily="34" charset="0"/>
            </a:endParaRPr>
          </a:p>
        </p:txBody>
      </p:sp>
      <p:sp>
        <p:nvSpPr>
          <p:cNvPr id="26" name="25 CuadroTexto"/>
          <p:cNvSpPr txBox="1"/>
          <p:nvPr/>
        </p:nvSpPr>
        <p:spPr>
          <a:xfrm>
            <a:off x="7374981" y="3088106"/>
            <a:ext cx="1484571" cy="2554545"/>
          </a:xfrm>
          <a:prstGeom prst="rect">
            <a:avLst/>
          </a:prstGeom>
          <a:noFill/>
        </p:spPr>
        <p:txBody>
          <a:bodyPr wrap="square" rtlCol="0">
            <a:spAutoFit/>
          </a:bodyPr>
          <a:lstStyle/>
          <a:p>
            <a:pPr algn="ctr"/>
            <a:r>
              <a:rPr lang="es-SV" sz="1050" dirty="0" smtClean="0">
                <a:latin typeface="Impact" panose="020B0806030902050204" pitchFamily="34" charset="0"/>
              </a:rPr>
              <a:t>Creación de productos y servicios con enfoque participativo</a:t>
            </a:r>
          </a:p>
          <a:p>
            <a:pPr algn="ctr"/>
            <a:endParaRPr lang="es-SV" sz="1050" dirty="0">
              <a:latin typeface="Impact" panose="020B0806030902050204" pitchFamily="34" charset="0"/>
            </a:endParaRPr>
          </a:p>
          <a:p>
            <a:pPr algn="ctr"/>
            <a:r>
              <a:rPr lang="es-SV" sz="1000" dirty="0" smtClean="0">
                <a:solidFill>
                  <a:schemeClr val="tx2"/>
                </a:solidFill>
                <a:latin typeface="Impact" panose="020B0806030902050204" pitchFamily="34" charset="0"/>
              </a:rPr>
              <a:t>Cuenta de ahorro y línea de crédito comunitario</a:t>
            </a:r>
          </a:p>
          <a:p>
            <a:pPr algn="ctr"/>
            <a:endParaRPr lang="es-SV" sz="700" dirty="0" smtClean="0">
              <a:solidFill>
                <a:schemeClr val="tx2"/>
              </a:solidFill>
              <a:latin typeface="Impact" panose="020B0806030902050204" pitchFamily="34" charset="0"/>
            </a:endParaRPr>
          </a:p>
          <a:p>
            <a:pPr algn="ctr"/>
            <a:r>
              <a:rPr lang="es-SV" sz="1000" dirty="0" smtClean="0">
                <a:solidFill>
                  <a:schemeClr val="tx2"/>
                </a:solidFill>
                <a:latin typeface="Impact" panose="020B0806030902050204" pitchFamily="34" charset="0"/>
              </a:rPr>
              <a:t>Red de cajeros automáticos</a:t>
            </a:r>
          </a:p>
          <a:p>
            <a:pPr algn="ctr"/>
            <a:endParaRPr lang="es-SV" sz="700" dirty="0" smtClean="0">
              <a:solidFill>
                <a:schemeClr val="tx2"/>
              </a:solidFill>
              <a:latin typeface="Impact" panose="020B0806030902050204" pitchFamily="34" charset="0"/>
            </a:endParaRPr>
          </a:p>
          <a:p>
            <a:pPr algn="ctr"/>
            <a:r>
              <a:rPr lang="es-SV" sz="1000" dirty="0" smtClean="0">
                <a:solidFill>
                  <a:schemeClr val="tx2"/>
                </a:solidFill>
                <a:latin typeface="Impact" panose="020B0806030902050204" pitchFamily="34" charset="0"/>
              </a:rPr>
              <a:t>Cuenta de ahorro infantil</a:t>
            </a:r>
          </a:p>
          <a:p>
            <a:pPr algn="ctr"/>
            <a:endParaRPr lang="es-SV" sz="700" dirty="0" smtClean="0">
              <a:solidFill>
                <a:schemeClr val="tx2"/>
              </a:solidFill>
              <a:latin typeface="Impact" panose="020B0806030902050204" pitchFamily="34" charset="0"/>
            </a:endParaRPr>
          </a:p>
          <a:p>
            <a:pPr algn="ctr"/>
            <a:r>
              <a:rPr lang="es-SV" sz="1000" dirty="0" smtClean="0">
                <a:solidFill>
                  <a:schemeClr val="tx2"/>
                </a:solidFill>
                <a:latin typeface="Impact" panose="020B0806030902050204" pitchFamily="34" charset="0"/>
              </a:rPr>
              <a:t>Comité de eficiencia energética</a:t>
            </a:r>
          </a:p>
          <a:p>
            <a:pPr algn="ctr"/>
            <a:endParaRPr lang="es-SV" sz="700" dirty="0">
              <a:solidFill>
                <a:schemeClr val="tx2"/>
              </a:solidFill>
              <a:latin typeface="Impact" panose="020B0806030902050204" pitchFamily="34" charset="0"/>
            </a:endParaRPr>
          </a:p>
          <a:p>
            <a:pPr algn="ctr"/>
            <a:r>
              <a:rPr lang="es-SV" sz="1000" dirty="0" smtClean="0">
                <a:solidFill>
                  <a:schemeClr val="tx2"/>
                </a:solidFill>
                <a:latin typeface="Impact" panose="020B0806030902050204" pitchFamily="34" charset="0"/>
              </a:rPr>
              <a:t>Microseguro paramétrico</a:t>
            </a:r>
          </a:p>
        </p:txBody>
      </p:sp>
    </p:spTree>
    <p:extLst>
      <p:ext uri="{BB962C8B-B14F-4D97-AF65-F5344CB8AC3E}">
        <p14:creationId xmlns:p14="http://schemas.microsoft.com/office/powerpoint/2010/main" val="1452284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5"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p:cTn id="11" dur="1000" fill="hold"/>
                                        <p:tgtEl>
                                          <p:spTgt spid="22"/>
                                        </p:tgtEl>
                                        <p:attrNameLst>
                                          <p:attrName>ppt_w</p:attrName>
                                        </p:attrNameLst>
                                      </p:cBhvr>
                                      <p:tavLst>
                                        <p:tav tm="0">
                                          <p:val>
                                            <p:fltVal val="0"/>
                                          </p:val>
                                        </p:tav>
                                        <p:tav tm="100000">
                                          <p:val>
                                            <p:strVal val="#ppt_w"/>
                                          </p:val>
                                        </p:tav>
                                      </p:tavLst>
                                    </p:anim>
                                    <p:anim calcmode="lin" valueType="num">
                                      <p:cBhvr>
                                        <p:cTn id="12" dur="1000" fill="hold"/>
                                        <p:tgtEl>
                                          <p:spTgt spid="22"/>
                                        </p:tgtEl>
                                        <p:attrNameLst>
                                          <p:attrName>ppt_h</p:attrName>
                                        </p:attrNameLst>
                                      </p:cBhvr>
                                      <p:tavLst>
                                        <p:tav tm="0">
                                          <p:val>
                                            <p:fltVal val="0"/>
                                          </p:val>
                                        </p:tav>
                                        <p:tav tm="100000">
                                          <p:val>
                                            <p:strVal val="#ppt_h"/>
                                          </p:val>
                                        </p:tav>
                                      </p:tavLst>
                                    </p:anim>
                                    <p:anim calcmode="lin" valueType="num">
                                      <p:cBhvr>
                                        <p:cTn id="13"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22"/>
                                        </p:tgtEl>
                                        <p:attrNameLst>
                                          <p:attrName>ppt_y</p:attrName>
                                        </p:attrNameLst>
                                      </p:cBhvr>
                                      <p:tavLst>
                                        <p:tav tm="0" fmla="#ppt_y+(sin(-2*pi*(1-$))*-#ppt_x+cos(-2*pi*(1-$))*(1-#ppt_y))*(1-$)">
                                          <p:val>
                                            <p:fltVal val="0"/>
                                          </p:val>
                                        </p:tav>
                                        <p:tav tm="100000">
                                          <p:val>
                                            <p:fltVal val="1"/>
                                          </p:val>
                                        </p:tav>
                                      </p:tavLst>
                                    </p:anim>
                                  </p:childTnLst>
                                </p:cTn>
                              </p:par>
                              <p:par>
                                <p:cTn id="15" presetID="15"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1000" fill="hold"/>
                                        <p:tgtEl>
                                          <p:spTgt spid="20"/>
                                        </p:tgtEl>
                                        <p:attrNameLst>
                                          <p:attrName>ppt_w</p:attrName>
                                        </p:attrNameLst>
                                      </p:cBhvr>
                                      <p:tavLst>
                                        <p:tav tm="0">
                                          <p:val>
                                            <p:fltVal val="0"/>
                                          </p:val>
                                        </p:tav>
                                        <p:tav tm="100000">
                                          <p:val>
                                            <p:strVal val="#ppt_w"/>
                                          </p:val>
                                        </p:tav>
                                      </p:tavLst>
                                    </p:anim>
                                    <p:anim calcmode="lin" valueType="num">
                                      <p:cBhvr>
                                        <p:cTn id="18" dur="1000" fill="hold"/>
                                        <p:tgtEl>
                                          <p:spTgt spid="20"/>
                                        </p:tgtEl>
                                        <p:attrNameLst>
                                          <p:attrName>ppt_h</p:attrName>
                                        </p:attrNameLst>
                                      </p:cBhvr>
                                      <p:tavLst>
                                        <p:tav tm="0">
                                          <p:val>
                                            <p:fltVal val="0"/>
                                          </p:val>
                                        </p:tav>
                                        <p:tav tm="100000">
                                          <p:val>
                                            <p:strVal val="#ppt_h"/>
                                          </p:val>
                                        </p:tav>
                                      </p:tavLst>
                                    </p:anim>
                                    <p:anim calcmode="lin" valueType="num">
                                      <p:cBhvr>
                                        <p:cTn id="19"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20"/>
                                        </p:tgtEl>
                                        <p:attrNameLst>
                                          <p:attrName>ppt_y</p:attrName>
                                        </p:attrNameLst>
                                      </p:cBhvr>
                                      <p:tavLst>
                                        <p:tav tm="0" fmla="#ppt_y+(sin(-2*pi*(1-$))*-#ppt_x+cos(-2*pi*(1-$))*(1-#ppt_y))*(1-$)">
                                          <p:val>
                                            <p:fltVal val="0"/>
                                          </p:val>
                                        </p:tav>
                                        <p:tav tm="100000">
                                          <p:val>
                                            <p:fltVal val="1"/>
                                          </p:val>
                                        </p:tav>
                                      </p:tavLst>
                                    </p:anim>
                                  </p:childTnLst>
                                </p:cTn>
                              </p:par>
                              <p:par>
                                <p:cTn id="21" presetID="15"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1000" fill="hold"/>
                                        <p:tgtEl>
                                          <p:spTgt spid="19"/>
                                        </p:tgtEl>
                                        <p:attrNameLst>
                                          <p:attrName>ppt_w</p:attrName>
                                        </p:attrNameLst>
                                      </p:cBhvr>
                                      <p:tavLst>
                                        <p:tav tm="0">
                                          <p:val>
                                            <p:fltVal val="0"/>
                                          </p:val>
                                        </p:tav>
                                        <p:tav tm="100000">
                                          <p:val>
                                            <p:strVal val="#ppt_w"/>
                                          </p:val>
                                        </p:tav>
                                      </p:tavLst>
                                    </p:anim>
                                    <p:anim calcmode="lin" valueType="num">
                                      <p:cBhvr>
                                        <p:cTn id="24" dur="1000" fill="hold"/>
                                        <p:tgtEl>
                                          <p:spTgt spid="19"/>
                                        </p:tgtEl>
                                        <p:attrNameLst>
                                          <p:attrName>ppt_h</p:attrName>
                                        </p:attrNameLst>
                                      </p:cBhvr>
                                      <p:tavLst>
                                        <p:tav tm="0">
                                          <p:val>
                                            <p:fltVal val="0"/>
                                          </p:val>
                                        </p:tav>
                                        <p:tav tm="100000">
                                          <p:val>
                                            <p:strVal val="#ppt_h"/>
                                          </p:val>
                                        </p:tav>
                                      </p:tavLst>
                                    </p:anim>
                                    <p:anim calcmode="lin" valueType="num">
                                      <p:cBhvr>
                                        <p:cTn id="25"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9"/>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1000" fill="hold"/>
                                        <p:tgtEl>
                                          <p:spTgt spid="24"/>
                                        </p:tgtEl>
                                        <p:attrNameLst>
                                          <p:attrName>ppt_w</p:attrName>
                                        </p:attrNameLst>
                                      </p:cBhvr>
                                      <p:tavLst>
                                        <p:tav tm="0">
                                          <p:val>
                                            <p:fltVal val="0"/>
                                          </p:val>
                                        </p:tav>
                                        <p:tav tm="100000">
                                          <p:val>
                                            <p:strVal val="#ppt_w"/>
                                          </p:val>
                                        </p:tav>
                                      </p:tavLst>
                                    </p:anim>
                                    <p:anim calcmode="lin" valueType="num">
                                      <p:cBhvr>
                                        <p:cTn id="30" dur="1000" fill="hold"/>
                                        <p:tgtEl>
                                          <p:spTgt spid="24"/>
                                        </p:tgtEl>
                                        <p:attrNameLst>
                                          <p:attrName>ppt_h</p:attrName>
                                        </p:attrNameLst>
                                      </p:cBhvr>
                                      <p:tavLst>
                                        <p:tav tm="0">
                                          <p:val>
                                            <p:fltVal val="0"/>
                                          </p:val>
                                        </p:tav>
                                        <p:tav tm="100000">
                                          <p:val>
                                            <p:strVal val="#ppt_h"/>
                                          </p:val>
                                        </p:tav>
                                      </p:tavLst>
                                    </p:anim>
                                    <p:anim calcmode="lin" valueType="num">
                                      <p:cBhvr>
                                        <p:cTn id="31"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24"/>
                                        </p:tgtEl>
                                        <p:attrNameLst>
                                          <p:attrName>ppt_y</p:attrName>
                                        </p:attrNameLst>
                                      </p:cBhvr>
                                      <p:tavLst>
                                        <p:tav tm="0" fmla="#ppt_y+(sin(-2*pi*(1-$))*-#ppt_x+cos(-2*pi*(1-$))*(1-#ppt_y))*(1-$)">
                                          <p:val>
                                            <p:fltVal val="0"/>
                                          </p:val>
                                        </p:tav>
                                        <p:tav tm="100000">
                                          <p:val>
                                            <p:fltVal val="1"/>
                                          </p:val>
                                        </p:tav>
                                      </p:tavLst>
                                    </p:anim>
                                  </p:childTnLst>
                                </p:cTn>
                              </p:par>
                              <p:par>
                                <p:cTn id="33" presetID="52"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Scale>
                                      <p:cBhvr>
                                        <p:cTn id="35"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9"/>
                                        </p:tgtEl>
                                        <p:attrNameLst>
                                          <p:attrName>ppt_x</p:attrName>
                                          <p:attrName>ppt_y</p:attrName>
                                        </p:attrNameLst>
                                      </p:cBhvr>
                                    </p:animMotion>
                                    <p:animEffect transition="in" filter="fade">
                                      <p:cBhvr>
                                        <p:cTn id="37" dur="1000"/>
                                        <p:tgtEl>
                                          <p:spTgt spid="9"/>
                                        </p:tgtEl>
                                      </p:cBhvr>
                                    </p:animEffect>
                                  </p:childTnLst>
                                </p:cTn>
                              </p:par>
                              <p:par>
                                <p:cTn id="38" presetID="52" presetClass="entr" presetSubtype="0" fill="hold" nodeType="withEffect">
                                  <p:stCondLst>
                                    <p:cond delay="0"/>
                                  </p:stCondLst>
                                  <p:childTnLst>
                                    <p:set>
                                      <p:cBhvr>
                                        <p:cTn id="39" dur="1" fill="hold">
                                          <p:stCondLst>
                                            <p:cond delay="0"/>
                                          </p:stCondLst>
                                        </p:cTn>
                                        <p:tgtEl>
                                          <p:spTgt spid="3"/>
                                        </p:tgtEl>
                                        <p:attrNameLst>
                                          <p:attrName>style.visibility</p:attrName>
                                        </p:attrNameLst>
                                      </p:cBhvr>
                                      <p:to>
                                        <p:strVal val="visible"/>
                                      </p:to>
                                    </p:set>
                                    <p:animScale>
                                      <p:cBhvr>
                                        <p:cTn id="40"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3"/>
                                        </p:tgtEl>
                                        <p:attrNameLst>
                                          <p:attrName>ppt_x</p:attrName>
                                          <p:attrName>ppt_y</p:attrName>
                                        </p:attrNameLst>
                                      </p:cBhvr>
                                    </p:animMotion>
                                    <p:animEffect transition="in" filter="fade">
                                      <p:cBhvr>
                                        <p:cTn id="42" dur="1000"/>
                                        <p:tgtEl>
                                          <p:spTgt spid="3"/>
                                        </p:tgtEl>
                                      </p:cBhvr>
                                    </p:animEffect>
                                  </p:childTnLst>
                                </p:cTn>
                              </p:par>
                              <p:par>
                                <p:cTn id="43" presetID="52" presetClass="entr" presetSubtype="0" fill="hold" nodeType="withEffect">
                                  <p:stCondLst>
                                    <p:cond delay="0"/>
                                  </p:stCondLst>
                                  <p:childTnLst>
                                    <p:set>
                                      <p:cBhvr>
                                        <p:cTn id="44" dur="1" fill="hold">
                                          <p:stCondLst>
                                            <p:cond delay="0"/>
                                          </p:stCondLst>
                                        </p:cTn>
                                        <p:tgtEl>
                                          <p:spTgt spid="2"/>
                                        </p:tgtEl>
                                        <p:attrNameLst>
                                          <p:attrName>style.visibility</p:attrName>
                                        </p:attrNameLst>
                                      </p:cBhvr>
                                      <p:to>
                                        <p:strVal val="visible"/>
                                      </p:to>
                                    </p:set>
                                    <p:animScale>
                                      <p:cBhvr>
                                        <p:cTn id="45"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2"/>
                                        </p:tgtEl>
                                        <p:attrNameLst>
                                          <p:attrName>ppt_x</p:attrName>
                                          <p:attrName>ppt_y</p:attrName>
                                        </p:attrNameLst>
                                      </p:cBhvr>
                                    </p:animMotion>
                                    <p:animEffect transition="in" filter="fade">
                                      <p:cBhvr>
                                        <p:cTn id="47" dur="1000"/>
                                        <p:tgtEl>
                                          <p:spTgt spid="2"/>
                                        </p:tgtEl>
                                      </p:cBhvr>
                                    </p:animEffect>
                                  </p:childTnLst>
                                </p:cTn>
                              </p:par>
                              <p:par>
                                <p:cTn id="48" presetID="52" presetClass="entr" presetSubtype="0" fill="hold" nodeType="withEffect">
                                  <p:stCondLst>
                                    <p:cond delay="0"/>
                                  </p:stCondLst>
                                  <p:childTnLst>
                                    <p:set>
                                      <p:cBhvr>
                                        <p:cTn id="49" dur="1" fill="hold">
                                          <p:stCondLst>
                                            <p:cond delay="0"/>
                                          </p:stCondLst>
                                        </p:cTn>
                                        <p:tgtEl>
                                          <p:spTgt spid="10"/>
                                        </p:tgtEl>
                                        <p:attrNameLst>
                                          <p:attrName>style.visibility</p:attrName>
                                        </p:attrNameLst>
                                      </p:cBhvr>
                                      <p:to>
                                        <p:strVal val="visible"/>
                                      </p:to>
                                    </p:set>
                                    <p:animScale>
                                      <p:cBhvr>
                                        <p:cTn id="50"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1" dur="1000" decel="50000" fill="hold">
                                          <p:stCondLst>
                                            <p:cond delay="0"/>
                                          </p:stCondLst>
                                        </p:cTn>
                                        <p:tgtEl>
                                          <p:spTgt spid="10"/>
                                        </p:tgtEl>
                                        <p:attrNameLst>
                                          <p:attrName>ppt_x</p:attrName>
                                          <p:attrName>ppt_y</p:attrName>
                                        </p:attrNameLst>
                                      </p:cBhvr>
                                    </p:animMotion>
                                    <p:animEffect transition="in" filter="fade">
                                      <p:cBhvr>
                                        <p:cTn id="52" dur="1000"/>
                                        <p:tgtEl>
                                          <p:spTgt spid="10"/>
                                        </p:tgtEl>
                                      </p:cBhvr>
                                    </p:animEffect>
                                  </p:childTnLst>
                                </p:cTn>
                              </p:par>
                            </p:childTnLst>
                          </p:cTn>
                        </p:par>
                        <p:par>
                          <p:cTn id="53" fill="hold">
                            <p:stCondLst>
                              <p:cond delay="1000"/>
                            </p:stCondLst>
                            <p:childTnLst>
                              <p:par>
                                <p:cTn id="54" presetID="10" presetClass="entr" presetSubtype="0" fill="hold" grpId="0" nodeType="after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500"/>
                                        <p:tgtEl>
                                          <p:spTgt spid="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500"/>
                                        <p:tgtEl>
                                          <p:spTgt spid="1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500"/>
                                        <p:tgtEl>
                                          <p:spTgt spid="18"/>
                                        </p:tgtEl>
                                      </p:cBhvr>
                                    </p:animEffect>
                                  </p:childTnLst>
                                </p:cTn>
                              </p:par>
                              <p:par>
                                <p:cTn id="69" presetID="2" presetClass="entr" presetSubtype="2"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anim calcmode="lin" valueType="num">
                                      <p:cBhvr additive="base">
                                        <p:cTn id="71" dur="500" fill="hold"/>
                                        <p:tgtEl>
                                          <p:spTgt spid="23"/>
                                        </p:tgtEl>
                                        <p:attrNameLst>
                                          <p:attrName>ppt_x</p:attrName>
                                        </p:attrNameLst>
                                      </p:cBhvr>
                                      <p:tavLst>
                                        <p:tav tm="0">
                                          <p:val>
                                            <p:strVal val="1+#ppt_w/2"/>
                                          </p:val>
                                        </p:tav>
                                        <p:tav tm="100000">
                                          <p:val>
                                            <p:strVal val="#ppt_x"/>
                                          </p:val>
                                        </p:tav>
                                      </p:tavLst>
                                    </p:anim>
                                    <p:anim calcmode="lin" valueType="num">
                                      <p:cBhvr additive="base">
                                        <p:cTn id="72" dur="500" fill="hold"/>
                                        <p:tgtEl>
                                          <p:spTgt spid="23"/>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stCondLst>
                                    <p:cond delay="0"/>
                                  </p:stCondLst>
                                  <p:childTnLst>
                                    <p:set>
                                      <p:cBhvr>
                                        <p:cTn id="74" dur="1" fill="hold">
                                          <p:stCondLst>
                                            <p:cond delay="0"/>
                                          </p:stCondLst>
                                        </p:cTn>
                                        <p:tgtEl>
                                          <p:spTgt spid="25"/>
                                        </p:tgtEl>
                                        <p:attrNameLst>
                                          <p:attrName>style.visibility</p:attrName>
                                        </p:attrNameLst>
                                      </p:cBhvr>
                                      <p:to>
                                        <p:strVal val="visible"/>
                                      </p:to>
                                    </p:set>
                                    <p:anim calcmode="lin" valueType="num">
                                      <p:cBhvr additive="base">
                                        <p:cTn id="75" dur="500" fill="hold"/>
                                        <p:tgtEl>
                                          <p:spTgt spid="25"/>
                                        </p:tgtEl>
                                        <p:attrNameLst>
                                          <p:attrName>ppt_x</p:attrName>
                                        </p:attrNameLst>
                                      </p:cBhvr>
                                      <p:tavLst>
                                        <p:tav tm="0">
                                          <p:val>
                                            <p:strVal val="1+#ppt_w/2"/>
                                          </p:val>
                                        </p:tav>
                                        <p:tav tm="100000">
                                          <p:val>
                                            <p:strVal val="#ppt_x"/>
                                          </p:val>
                                        </p:tav>
                                      </p:tavLst>
                                    </p:anim>
                                    <p:anim calcmode="lin" valueType="num">
                                      <p:cBhvr additive="base">
                                        <p:cTn id="76" dur="500" fill="hold"/>
                                        <p:tgtEl>
                                          <p:spTgt spid="25"/>
                                        </p:tgtEl>
                                        <p:attrNameLst>
                                          <p:attrName>ppt_y</p:attrName>
                                        </p:attrNameLst>
                                      </p:cBhvr>
                                      <p:tavLst>
                                        <p:tav tm="0">
                                          <p:val>
                                            <p:strVal val="#ppt_y"/>
                                          </p:val>
                                        </p:tav>
                                        <p:tav tm="100000">
                                          <p:val>
                                            <p:strVal val="#ppt_y"/>
                                          </p:val>
                                        </p:tav>
                                      </p:tavLst>
                                    </p:anim>
                                  </p:childTnLst>
                                </p:cTn>
                              </p:par>
                              <p:par>
                                <p:cTn id="77" presetID="2" presetClass="entr" presetSubtype="2" fill="hold" grpId="0" nodeType="withEffect">
                                  <p:stCondLst>
                                    <p:cond delay="0"/>
                                  </p:stCondLst>
                                  <p:childTnLst>
                                    <p:set>
                                      <p:cBhvr>
                                        <p:cTn id="78" dur="1" fill="hold">
                                          <p:stCondLst>
                                            <p:cond delay="0"/>
                                          </p:stCondLst>
                                        </p:cTn>
                                        <p:tgtEl>
                                          <p:spTgt spid="14"/>
                                        </p:tgtEl>
                                        <p:attrNameLst>
                                          <p:attrName>style.visibility</p:attrName>
                                        </p:attrNameLst>
                                      </p:cBhvr>
                                      <p:to>
                                        <p:strVal val="visible"/>
                                      </p:to>
                                    </p:set>
                                    <p:anim calcmode="lin" valueType="num">
                                      <p:cBhvr additive="base">
                                        <p:cTn id="79" dur="500" fill="hold"/>
                                        <p:tgtEl>
                                          <p:spTgt spid="14"/>
                                        </p:tgtEl>
                                        <p:attrNameLst>
                                          <p:attrName>ppt_x</p:attrName>
                                        </p:attrNameLst>
                                      </p:cBhvr>
                                      <p:tavLst>
                                        <p:tav tm="0">
                                          <p:val>
                                            <p:strVal val="1+#ppt_w/2"/>
                                          </p:val>
                                        </p:tav>
                                        <p:tav tm="100000">
                                          <p:val>
                                            <p:strVal val="#ppt_x"/>
                                          </p:val>
                                        </p:tav>
                                      </p:tavLst>
                                    </p:anim>
                                    <p:anim calcmode="lin" valueType="num">
                                      <p:cBhvr additive="base">
                                        <p:cTn id="80" dur="500" fill="hold"/>
                                        <p:tgtEl>
                                          <p:spTgt spid="14"/>
                                        </p:tgtEl>
                                        <p:attrNameLst>
                                          <p:attrName>ppt_y</p:attrName>
                                        </p:attrNameLst>
                                      </p:cBhvr>
                                      <p:tavLst>
                                        <p:tav tm="0">
                                          <p:val>
                                            <p:strVal val="#ppt_y"/>
                                          </p:val>
                                        </p:tav>
                                        <p:tav tm="100000">
                                          <p:val>
                                            <p:strVal val="#ppt_y"/>
                                          </p:val>
                                        </p:tav>
                                      </p:tavLst>
                                    </p:anim>
                                  </p:childTnLst>
                                </p:cTn>
                              </p:par>
                              <p:par>
                                <p:cTn id="81" presetID="2" presetClass="entr" presetSubtype="2" fill="hold" grpId="0" nodeType="withEffect">
                                  <p:stCondLst>
                                    <p:cond delay="0"/>
                                  </p:stCondLst>
                                  <p:childTnLst>
                                    <p:set>
                                      <p:cBhvr>
                                        <p:cTn id="82" dur="1" fill="hold">
                                          <p:stCondLst>
                                            <p:cond delay="0"/>
                                          </p:stCondLst>
                                        </p:cTn>
                                        <p:tgtEl>
                                          <p:spTgt spid="21"/>
                                        </p:tgtEl>
                                        <p:attrNameLst>
                                          <p:attrName>style.visibility</p:attrName>
                                        </p:attrNameLst>
                                      </p:cBhvr>
                                      <p:to>
                                        <p:strVal val="visible"/>
                                      </p:to>
                                    </p:set>
                                    <p:anim calcmode="lin" valueType="num">
                                      <p:cBhvr additive="base">
                                        <p:cTn id="83" dur="500" fill="hold"/>
                                        <p:tgtEl>
                                          <p:spTgt spid="21"/>
                                        </p:tgtEl>
                                        <p:attrNameLst>
                                          <p:attrName>ppt_x</p:attrName>
                                        </p:attrNameLst>
                                      </p:cBhvr>
                                      <p:tavLst>
                                        <p:tav tm="0">
                                          <p:val>
                                            <p:strVal val="1+#ppt_w/2"/>
                                          </p:val>
                                        </p:tav>
                                        <p:tav tm="100000">
                                          <p:val>
                                            <p:strVal val="#ppt_x"/>
                                          </p:val>
                                        </p:tav>
                                      </p:tavLst>
                                    </p:anim>
                                    <p:anim calcmode="lin" valueType="num">
                                      <p:cBhvr additive="base">
                                        <p:cTn id="84" dur="500" fill="hold"/>
                                        <p:tgtEl>
                                          <p:spTgt spid="21"/>
                                        </p:tgtEl>
                                        <p:attrNameLst>
                                          <p:attrName>ppt_y</p:attrName>
                                        </p:attrNameLst>
                                      </p:cBhvr>
                                      <p:tavLst>
                                        <p:tav tm="0">
                                          <p:val>
                                            <p:strVal val="#ppt_y"/>
                                          </p:val>
                                        </p:tav>
                                        <p:tav tm="100000">
                                          <p:val>
                                            <p:strVal val="#ppt_y"/>
                                          </p:val>
                                        </p:tav>
                                      </p:tavLst>
                                    </p:anim>
                                  </p:childTnLst>
                                </p:cTn>
                              </p:par>
                              <p:par>
                                <p:cTn id="85" presetID="2" presetClass="entr" presetSubtype="2" fill="hold" grpId="0" nodeType="withEffect">
                                  <p:stCondLst>
                                    <p:cond delay="0"/>
                                  </p:stCondLst>
                                  <p:childTnLst>
                                    <p:set>
                                      <p:cBhvr>
                                        <p:cTn id="86" dur="1" fill="hold">
                                          <p:stCondLst>
                                            <p:cond delay="0"/>
                                          </p:stCondLst>
                                        </p:cTn>
                                        <p:tgtEl>
                                          <p:spTgt spid="13"/>
                                        </p:tgtEl>
                                        <p:attrNameLst>
                                          <p:attrName>style.visibility</p:attrName>
                                        </p:attrNameLst>
                                      </p:cBhvr>
                                      <p:to>
                                        <p:strVal val="visible"/>
                                      </p:to>
                                    </p:set>
                                    <p:anim calcmode="lin" valueType="num">
                                      <p:cBhvr additive="base">
                                        <p:cTn id="87" dur="500" fill="hold"/>
                                        <p:tgtEl>
                                          <p:spTgt spid="13"/>
                                        </p:tgtEl>
                                        <p:attrNameLst>
                                          <p:attrName>ppt_x</p:attrName>
                                        </p:attrNameLst>
                                      </p:cBhvr>
                                      <p:tavLst>
                                        <p:tav tm="0">
                                          <p:val>
                                            <p:strVal val="1+#ppt_w/2"/>
                                          </p:val>
                                        </p:tav>
                                        <p:tav tm="100000">
                                          <p:val>
                                            <p:strVal val="#ppt_x"/>
                                          </p:val>
                                        </p:tav>
                                      </p:tavLst>
                                    </p:anim>
                                    <p:anim calcmode="lin" valueType="num">
                                      <p:cBhvr additive="base">
                                        <p:cTn id="88" dur="500" fill="hold"/>
                                        <p:tgtEl>
                                          <p:spTgt spid="13"/>
                                        </p:tgtEl>
                                        <p:attrNameLst>
                                          <p:attrName>ppt_y</p:attrName>
                                        </p:attrNameLst>
                                      </p:cBhvr>
                                      <p:tavLst>
                                        <p:tav tm="0">
                                          <p:val>
                                            <p:strVal val="#ppt_y"/>
                                          </p:val>
                                        </p:tav>
                                        <p:tav tm="100000">
                                          <p:val>
                                            <p:strVal val="#ppt_y"/>
                                          </p:val>
                                        </p:tav>
                                      </p:tavLst>
                                    </p:anim>
                                  </p:childTnLst>
                                </p:cTn>
                              </p:par>
                              <p:par>
                                <p:cTn id="89" presetID="10" presetClass="entr" presetSubtype="0" fill="hold" grpId="0" nodeType="withEffect">
                                  <p:stCondLst>
                                    <p:cond delay="0"/>
                                  </p:stCondLst>
                                  <p:childTnLst>
                                    <p:set>
                                      <p:cBhvr>
                                        <p:cTn id="90" dur="1" fill="hold">
                                          <p:stCondLst>
                                            <p:cond delay="0"/>
                                          </p:stCondLst>
                                        </p:cTn>
                                        <p:tgtEl>
                                          <p:spTgt spid="26"/>
                                        </p:tgtEl>
                                        <p:attrNameLst>
                                          <p:attrName>style.visibility</p:attrName>
                                        </p:attrNameLst>
                                      </p:cBhvr>
                                      <p:to>
                                        <p:strVal val="visible"/>
                                      </p:to>
                                    </p:set>
                                    <p:animEffect transition="in" filter="fade">
                                      <p:cBhvr>
                                        <p:cTn id="9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2" grpId="0" animBg="1"/>
      <p:bldP spid="23" grpId="0" animBg="1"/>
      <p:bldP spid="24" grpId="0" animBg="1"/>
      <p:bldP spid="4" grpId="0"/>
      <p:bldP spid="13" grpId="0"/>
      <p:bldP spid="21" grpId="0"/>
      <p:bldP spid="16" grpId="0"/>
      <p:bldP spid="17" grpId="0"/>
      <p:bldP spid="18" grpId="0"/>
      <p:bldP spid="14" grpId="0"/>
      <p:bldP spid="15" grpId="0"/>
      <p:bldP spid="5" grpId="0"/>
      <p:bldP spid="25" grpId="0"/>
      <p:bldP spid="2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3345446" y="263679"/>
            <a:ext cx="5256584" cy="1368152"/>
          </a:xfrm>
          <a:prstGeom prst="rect">
            <a:avLst/>
          </a:prstGeom>
        </p:spPr>
        <p:txBody>
          <a:bodyPr/>
          <a:lstStyle>
            <a:lvl1pPr algn="l" defTabSz="914400" rtl="0" eaLnBrk="1" latinLnBrk="0" hangingPunct="1">
              <a:spcBef>
                <a:spcPct val="0"/>
              </a:spcBef>
              <a:buNone/>
              <a:defRPr sz="2800" b="0" kern="1200">
                <a:solidFill>
                  <a:schemeClr val="tx2"/>
                </a:solidFill>
                <a:latin typeface="Impact" panose="020B0806030902050204" pitchFamily="34" charset="0"/>
                <a:ea typeface="+mj-ea"/>
                <a:cs typeface="Arial" pitchFamily="34" charset="0"/>
              </a:defRPr>
            </a:lvl1pPr>
          </a:lstStyle>
          <a:p>
            <a:pPr algn="r"/>
            <a:r>
              <a:rPr lang="es-SV" sz="4000" dirty="0" smtClean="0">
                <a:solidFill>
                  <a:schemeClr val="tx1"/>
                </a:solidFill>
              </a:rPr>
              <a:t>Condicionantes del desempeño</a:t>
            </a:r>
            <a:endParaRPr lang="es-SV" sz="4000" dirty="0">
              <a:solidFill>
                <a:schemeClr val="accent6"/>
              </a:solidFill>
            </a:endParaRPr>
          </a:p>
        </p:txBody>
      </p:sp>
      <p:sp>
        <p:nvSpPr>
          <p:cNvPr id="3" name="2 Marcador de texto"/>
          <p:cNvSpPr txBox="1">
            <a:spLocks/>
          </p:cNvSpPr>
          <p:nvPr/>
        </p:nvSpPr>
        <p:spPr>
          <a:xfrm>
            <a:off x="5416904" y="1633364"/>
            <a:ext cx="3168351" cy="863773"/>
          </a:xfrm>
          <a:prstGeom prst="rect">
            <a:avLst/>
          </a:prstGeom>
        </p:spPr>
        <p:txBody>
          <a:bodyPr/>
          <a:lstStyle>
            <a:lvl1pPr marL="342900" indent="-342900" algn="l" defTabSz="914400" rtl="0" eaLnBrk="1" latinLnBrk="0" hangingPunct="1">
              <a:spcBef>
                <a:spcPct val="20000"/>
              </a:spcBef>
              <a:buFont typeface="Arial" pitchFamily="34" charset="0"/>
              <a:buChar char="•"/>
              <a:defRPr sz="3200" b="0" kern="1200">
                <a:solidFill>
                  <a:schemeClr val="tx2"/>
                </a:solidFill>
                <a:latin typeface="Impact" panose="020B0806030902050204"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b="0" kern="1200">
                <a:solidFill>
                  <a:schemeClr val="tx2"/>
                </a:solidFill>
                <a:latin typeface="Impact" panose="020B0806030902050204"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b="0" kern="1200">
                <a:solidFill>
                  <a:schemeClr val="tx2"/>
                </a:solidFill>
                <a:latin typeface="Impact" panose="020B0806030902050204"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b="0" kern="1200">
                <a:solidFill>
                  <a:schemeClr val="tx2"/>
                </a:solidFill>
                <a:latin typeface="Impact" panose="020B0806030902050204"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b="0" kern="1200">
                <a:solidFill>
                  <a:schemeClr val="tx2"/>
                </a:solidFill>
                <a:latin typeface="Impact" panose="020B080603090205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s-SV" sz="2000" dirty="0" smtClean="0"/>
              <a:t>Del 1 de junio de 2014 </a:t>
            </a:r>
          </a:p>
          <a:p>
            <a:pPr marL="0" indent="0" algn="r">
              <a:buNone/>
            </a:pPr>
            <a:r>
              <a:rPr lang="es-SV" sz="2000" dirty="0" smtClean="0"/>
              <a:t>al 31 de mayo de 2017</a:t>
            </a:r>
            <a:endParaRPr lang="es-SV" sz="2000" dirty="0"/>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7832" y="4729708"/>
            <a:ext cx="1046496" cy="835968"/>
          </a:xfrm>
          <a:prstGeom prst="rect">
            <a:avLst/>
          </a:prstGeom>
        </p:spPr>
      </p:pic>
    </p:spTree>
    <p:extLst>
      <p:ext uri="{BB962C8B-B14F-4D97-AF65-F5344CB8AC3E}">
        <p14:creationId xmlns:p14="http://schemas.microsoft.com/office/powerpoint/2010/main" val="31060863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SV" dirty="0" smtClean="0"/>
              <a:t>Factores internos</a:t>
            </a:r>
            <a:endParaRPr lang="es-SV" dirty="0"/>
          </a:p>
        </p:txBody>
      </p:sp>
      <p:sp>
        <p:nvSpPr>
          <p:cNvPr id="4" name="3 Rectángulo"/>
          <p:cNvSpPr/>
          <p:nvPr/>
        </p:nvSpPr>
        <p:spPr>
          <a:xfrm>
            <a:off x="6770276" y="1201317"/>
            <a:ext cx="2080313"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5" name="4 Rectángulo"/>
          <p:cNvSpPr/>
          <p:nvPr/>
        </p:nvSpPr>
        <p:spPr>
          <a:xfrm>
            <a:off x="1843615" y="1201316"/>
            <a:ext cx="2080313"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6" name="5 Rectángulo"/>
          <p:cNvSpPr/>
          <p:nvPr/>
        </p:nvSpPr>
        <p:spPr>
          <a:xfrm>
            <a:off x="4306946" y="1201316"/>
            <a:ext cx="2080313"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7" name="6 Rectángulo"/>
          <p:cNvSpPr/>
          <p:nvPr/>
        </p:nvSpPr>
        <p:spPr>
          <a:xfrm>
            <a:off x="1547664" y="2971901"/>
            <a:ext cx="7596336" cy="461663"/>
          </a:xfrm>
          <a:prstGeom prst="rect">
            <a:avLst/>
          </a:prstGeom>
          <a:solidFill>
            <a:srgbClr val="318BFF">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8" name="7 CuadroTexto"/>
          <p:cNvSpPr txBox="1"/>
          <p:nvPr/>
        </p:nvSpPr>
        <p:spPr>
          <a:xfrm>
            <a:off x="1843615" y="3015218"/>
            <a:ext cx="2080313" cy="400110"/>
          </a:xfrm>
          <a:prstGeom prst="rect">
            <a:avLst/>
          </a:prstGeom>
          <a:noFill/>
        </p:spPr>
        <p:txBody>
          <a:bodyPr wrap="square" rtlCol="0">
            <a:spAutoFit/>
          </a:bodyPr>
          <a:lstStyle/>
          <a:p>
            <a:pPr algn="ctr"/>
            <a:r>
              <a:rPr lang="es-SV" sz="2000" dirty="0" smtClean="0">
                <a:solidFill>
                  <a:srgbClr val="000000"/>
                </a:solidFill>
                <a:latin typeface="Impact" panose="020B0806030902050204" pitchFamily="34" charset="0"/>
              </a:rPr>
              <a:t>Legal</a:t>
            </a:r>
            <a:endParaRPr lang="es-SV" sz="2000" dirty="0">
              <a:solidFill>
                <a:srgbClr val="000000"/>
              </a:solidFill>
              <a:latin typeface="Impact" panose="020B0806030902050204" pitchFamily="34" charset="0"/>
            </a:endParaRPr>
          </a:p>
        </p:txBody>
      </p:sp>
      <p:sp>
        <p:nvSpPr>
          <p:cNvPr id="9" name="8 CuadroTexto"/>
          <p:cNvSpPr txBox="1"/>
          <p:nvPr/>
        </p:nvSpPr>
        <p:spPr>
          <a:xfrm>
            <a:off x="6793484" y="2984441"/>
            <a:ext cx="2080313" cy="461665"/>
          </a:xfrm>
          <a:prstGeom prst="rect">
            <a:avLst/>
          </a:prstGeom>
          <a:noFill/>
        </p:spPr>
        <p:txBody>
          <a:bodyPr wrap="square" rtlCol="0">
            <a:spAutoFit/>
          </a:bodyPr>
          <a:lstStyle/>
          <a:p>
            <a:pPr algn="ctr"/>
            <a:r>
              <a:rPr lang="es-SV" sz="2400" dirty="0" smtClean="0">
                <a:solidFill>
                  <a:srgbClr val="000000"/>
                </a:solidFill>
                <a:latin typeface="Impact" panose="020B0806030902050204" pitchFamily="34" charset="0"/>
              </a:rPr>
              <a:t>Financiero</a:t>
            </a:r>
            <a:endParaRPr lang="es-SV" sz="2400" dirty="0">
              <a:solidFill>
                <a:srgbClr val="000000"/>
              </a:solidFill>
              <a:latin typeface="Impact" panose="020B0806030902050204" pitchFamily="34" charset="0"/>
            </a:endParaRPr>
          </a:p>
        </p:txBody>
      </p:sp>
      <p:sp>
        <p:nvSpPr>
          <p:cNvPr id="10" name="9 CuadroTexto"/>
          <p:cNvSpPr txBox="1"/>
          <p:nvPr/>
        </p:nvSpPr>
        <p:spPr>
          <a:xfrm>
            <a:off x="4302160" y="2984441"/>
            <a:ext cx="2080313" cy="461665"/>
          </a:xfrm>
          <a:prstGeom prst="rect">
            <a:avLst/>
          </a:prstGeom>
          <a:noFill/>
        </p:spPr>
        <p:txBody>
          <a:bodyPr wrap="square" rtlCol="0">
            <a:spAutoFit/>
          </a:bodyPr>
          <a:lstStyle/>
          <a:p>
            <a:pPr algn="ctr"/>
            <a:r>
              <a:rPr lang="es-SV" sz="2400" dirty="0" smtClean="0">
                <a:solidFill>
                  <a:srgbClr val="000000"/>
                </a:solidFill>
                <a:latin typeface="Impact" panose="020B0806030902050204" pitchFamily="34" charset="0"/>
              </a:rPr>
              <a:t>Tecnológico</a:t>
            </a:r>
            <a:endParaRPr lang="es-SV" sz="2400" dirty="0">
              <a:solidFill>
                <a:srgbClr val="000000"/>
              </a:solidFill>
              <a:latin typeface="Impact" panose="020B0806030902050204" pitchFamily="34" charset="0"/>
            </a:endParaRPr>
          </a:p>
        </p:txBody>
      </p:sp>
      <p:pic>
        <p:nvPicPr>
          <p:cNvPr id="11" name="10 Imagen"/>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l="13940" t="8598" r="13940" b="22627"/>
          <a:stretch/>
        </p:blipFill>
        <p:spPr>
          <a:xfrm>
            <a:off x="4686477" y="1489348"/>
            <a:ext cx="1321249" cy="1260000"/>
          </a:xfrm>
          <a:prstGeom prst="rect">
            <a:avLst/>
          </a:prstGeom>
        </p:spPr>
      </p:pic>
      <p:graphicFrame>
        <p:nvGraphicFramePr>
          <p:cNvPr id="12" name="3 Marcador de contenido"/>
          <p:cNvGraphicFramePr>
            <a:graphicFrameLocks noGrp="1"/>
          </p:cNvGraphicFramePr>
          <p:nvPr>
            <p:ph idx="1"/>
            <p:extLst>
              <p:ext uri="{D42A27DB-BD31-4B8C-83A1-F6EECF244321}">
                <p14:modId xmlns:p14="http://schemas.microsoft.com/office/powerpoint/2010/main" val="476744447"/>
              </p:ext>
            </p:extLst>
          </p:nvPr>
        </p:nvGraphicFramePr>
        <p:xfrm>
          <a:off x="6793484" y="1201316"/>
          <a:ext cx="2049567" cy="1813901"/>
        </p:xfrm>
        <a:graphic>
          <a:graphicData uri="http://schemas.openxmlformats.org/drawingml/2006/chart">
            <c:chart xmlns:c="http://schemas.openxmlformats.org/drawingml/2006/chart" xmlns:r="http://schemas.openxmlformats.org/officeDocument/2006/relationships" r:id="rId3"/>
          </a:graphicData>
        </a:graphic>
      </p:graphicFrame>
      <p:pic>
        <p:nvPicPr>
          <p:cNvPr id="13" name="12 Imagen"/>
          <p:cNvPicPr>
            <a:picLocks noChangeAspect="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l="6299" t="9074" r="5821" b="24059"/>
          <a:stretch/>
        </p:blipFill>
        <p:spPr>
          <a:xfrm>
            <a:off x="2174056" y="1579348"/>
            <a:ext cx="1419429" cy="1080000"/>
          </a:xfrm>
          <a:prstGeom prst="rect">
            <a:avLst/>
          </a:prstGeom>
        </p:spPr>
      </p:pic>
      <p:sp>
        <p:nvSpPr>
          <p:cNvPr id="14" name="13 CuadroTexto"/>
          <p:cNvSpPr txBox="1"/>
          <p:nvPr/>
        </p:nvSpPr>
        <p:spPr>
          <a:xfrm>
            <a:off x="1843615" y="3577580"/>
            <a:ext cx="2080313" cy="1477328"/>
          </a:xfrm>
          <a:prstGeom prst="rect">
            <a:avLst/>
          </a:prstGeom>
          <a:noFill/>
        </p:spPr>
        <p:txBody>
          <a:bodyPr wrap="square" rtlCol="0">
            <a:spAutoFit/>
          </a:bodyPr>
          <a:lstStyle/>
          <a:p>
            <a:pPr algn="ctr"/>
            <a:r>
              <a:rPr lang="es-SV" dirty="0" smtClean="0">
                <a:latin typeface="Impact" panose="020B0806030902050204" pitchFamily="34" charset="0"/>
              </a:rPr>
              <a:t>Desactualización ley BFA</a:t>
            </a:r>
          </a:p>
          <a:p>
            <a:pPr algn="ctr"/>
            <a:endParaRPr lang="es-SV" dirty="0">
              <a:latin typeface="Impact" panose="020B0806030902050204" pitchFamily="34" charset="0"/>
            </a:endParaRPr>
          </a:p>
          <a:p>
            <a:pPr algn="ctr"/>
            <a:r>
              <a:rPr lang="es-SV" dirty="0" smtClean="0">
                <a:solidFill>
                  <a:schemeClr val="tx2"/>
                </a:solidFill>
                <a:latin typeface="Impact" panose="020B0806030902050204" pitchFamily="34" charset="0"/>
              </a:rPr>
              <a:t>Propuesta de nueva ley BFA en SALJP</a:t>
            </a:r>
            <a:endParaRPr lang="es-SV" dirty="0">
              <a:solidFill>
                <a:schemeClr val="tx2"/>
              </a:solidFill>
              <a:latin typeface="Impact" panose="020B0806030902050204" pitchFamily="34" charset="0"/>
            </a:endParaRPr>
          </a:p>
        </p:txBody>
      </p:sp>
      <p:sp>
        <p:nvSpPr>
          <p:cNvPr id="15" name="14 CuadroTexto"/>
          <p:cNvSpPr txBox="1"/>
          <p:nvPr/>
        </p:nvSpPr>
        <p:spPr>
          <a:xfrm>
            <a:off x="4302159" y="3577580"/>
            <a:ext cx="2080313" cy="1200329"/>
          </a:xfrm>
          <a:prstGeom prst="rect">
            <a:avLst/>
          </a:prstGeom>
          <a:noFill/>
        </p:spPr>
        <p:txBody>
          <a:bodyPr wrap="square" rtlCol="0">
            <a:spAutoFit/>
          </a:bodyPr>
          <a:lstStyle/>
          <a:p>
            <a:pPr algn="ctr"/>
            <a:r>
              <a:rPr lang="es-SV" dirty="0" smtClean="0">
                <a:latin typeface="Impact" panose="020B0806030902050204" pitchFamily="34" charset="0"/>
              </a:rPr>
              <a:t>Desactualización sistema informático bancario</a:t>
            </a:r>
          </a:p>
        </p:txBody>
      </p:sp>
      <p:sp>
        <p:nvSpPr>
          <p:cNvPr id="20" name="19 CuadroTexto"/>
          <p:cNvSpPr txBox="1"/>
          <p:nvPr/>
        </p:nvSpPr>
        <p:spPr>
          <a:xfrm>
            <a:off x="6760472" y="3577580"/>
            <a:ext cx="2080313" cy="2000548"/>
          </a:xfrm>
          <a:prstGeom prst="rect">
            <a:avLst/>
          </a:prstGeom>
          <a:noFill/>
        </p:spPr>
        <p:txBody>
          <a:bodyPr wrap="square" rtlCol="0">
            <a:spAutoFit/>
          </a:bodyPr>
          <a:lstStyle/>
          <a:p>
            <a:pPr algn="ctr"/>
            <a:r>
              <a:rPr lang="es-SV" dirty="0" smtClean="0">
                <a:latin typeface="Impact" panose="020B0806030902050204" pitchFamily="34" charset="0"/>
              </a:rPr>
              <a:t>$41.5 millones</a:t>
            </a:r>
          </a:p>
          <a:p>
            <a:pPr algn="ctr"/>
            <a:r>
              <a:rPr lang="es-SV" sz="1400" dirty="0" smtClean="0">
                <a:solidFill>
                  <a:schemeClr val="tx2"/>
                </a:solidFill>
                <a:latin typeface="Impact" panose="020B0806030902050204" pitchFamily="34" charset="0"/>
              </a:rPr>
              <a:t>Capacidad de crecimiento</a:t>
            </a:r>
          </a:p>
          <a:p>
            <a:pPr algn="ctr"/>
            <a:endParaRPr lang="es-SV" dirty="0">
              <a:latin typeface="Impact" panose="020B0806030902050204" pitchFamily="34" charset="0"/>
            </a:endParaRPr>
          </a:p>
          <a:p>
            <a:pPr algn="ctr"/>
            <a:r>
              <a:rPr lang="es-SV" dirty="0" smtClean="0">
                <a:latin typeface="Impact" panose="020B0806030902050204" pitchFamily="34" charset="0"/>
              </a:rPr>
              <a:t>$14.0 millones</a:t>
            </a:r>
          </a:p>
          <a:p>
            <a:pPr algn="ctr"/>
            <a:r>
              <a:rPr lang="es-SV" sz="1400" dirty="0" smtClean="0">
                <a:solidFill>
                  <a:schemeClr val="tx2"/>
                </a:solidFill>
                <a:latin typeface="Impact" panose="020B0806030902050204" pitchFamily="34" charset="0"/>
              </a:rPr>
              <a:t>Montó mínimo de capitalización</a:t>
            </a:r>
          </a:p>
          <a:p>
            <a:pPr algn="ctr"/>
            <a:r>
              <a:rPr lang="es-SV" sz="1400" dirty="0" smtClean="0">
                <a:solidFill>
                  <a:schemeClr val="tx2"/>
                </a:solidFill>
                <a:latin typeface="Impact" panose="020B0806030902050204" pitchFamily="34" charset="0"/>
              </a:rPr>
              <a:t>Según SSF</a:t>
            </a:r>
          </a:p>
        </p:txBody>
      </p:sp>
    </p:spTree>
    <p:extLst>
      <p:ext uri="{BB962C8B-B14F-4D97-AF65-F5344CB8AC3E}">
        <p14:creationId xmlns:p14="http://schemas.microsoft.com/office/powerpoint/2010/main" val="3452047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52"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Scale>
                                      <p:cBhvr>
                                        <p:cTn id="11"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5"/>
                                        </p:tgtEl>
                                        <p:attrNameLst>
                                          <p:attrName>ppt_x</p:attrName>
                                          <p:attrName>ppt_y</p:attrName>
                                        </p:attrNameLst>
                                      </p:cBhvr>
                                    </p:animMotion>
                                    <p:animEffect transition="in" filter="fade">
                                      <p:cBhvr>
                                        <p:cTn id="13" dur="1000"/>
                                        <p:tgtEl>
                                          <p:spTgt spid="5"/>
                                        </p:tgtEl>
                                      </p:cBhvr>
                                    </p:animEffect>
                                  </p:childTnLst>
                                </p:cTn>
                              </p:par>
                              <p:par>
                                <p:cTn id="14" presetID="52"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Scale>
                                      <p:cBhvr>
                                        <p:cTn id="16"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13"/>
                                        </p:tgtEl>
                                        <p:attrNameLst>
                                          <p:attrName>ppt_x</p:attrName>
                                          <p:attrName>ppt_y</p:attrName>
                                        </p:attrNameLst>
                                      </p:cBhvr>
                                    </p:animMotion>
                                    <p:animEffect transition="in" filter="fade">
                                      <p:cBhvr>
                                        <p:cTn id="18" dur="1000"/>
                                        <p:tgtEl>
                                          <p:spTgt spid="13"/>
                                        </p:tgtEl>
                                      </p:cBhvr>
                                    </p:animEffect>
                                  </p:childTnLst>
                                </p:cTn>
                              </p:par>
                              <p:par>
                                <p:cTn id="19" presetID="52"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Scale>
                                      <p:cBhvr>
                                        <p:cTn id="21"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6"/>
                                        </p:tgtEl>
                                        <p:attrNameLst>
                                          <p:attrName>ppt_x</p:attrName>
                                          <p:attrName>ppt_y</p:attrName>
                                        </p:attrNameLst>
                                      </p:cBhvr>
                                    </p:animMotion>
                                    <p:animEffect transition="in" filter="fade">
                                      <p:cBhvr>
                                        <p:cTn id="23" dur="1000"/>
                                        <p:tgtEl>
                                          <p:spTgt spid="6"/>
                                        </p:tgtEl>
                                      </p:cBhvr>
                                    </p:animEffect>
                                  </p:childTnLst>
                                </p:cTn>
                              </p:par>
                              <p:par>
                                <p:cTn id="24" presetID="52"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Scale>
                                      <p:cBhvr>
                                        <p:cTn id="26"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11"/>
                                        </p:tgtEl>
                                        <p:attrNameLst>
                                          <p:attrName>ppt_x</p:attrName>
                                          <p:attrName>ppt_y</p:attrName>
                                        </p:attrNameLst>
                                      </p:cBhvr>
                                    </p:animMotion>
                                    <p:animEffect transition="in" filter="fade">
                                      <p:cBhvr>
                                        <p:cTn id="28" dur="1000"/>
                                        <p:tgtEl>
                                          <p:spTgt spid="11"/>
                                        </p:tgtEl>
                                      </p:cBhvr>
                                    </p:animEffect>
                                  </p:childTnLst>
                                </p:cTn>
                              </p:par>
                              <p:par>
                                <p:cTn id="29" presetID="52"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Scale>
                                      <p:cBhvr>
                                        <p:cTn id="31"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12"/>
                                        </p:tgtEl>
                                        <p:attrNameLst>
                                          <p:attrName>ppt_x</p:attrName>
                                          <p:attrName>ppt_y</p:attrName>
                                        </p:attrNameLst>
                                      </p:cBhvr>
                                    </p:animMotion>
                                    <p:animEffect transition="in" filter="fade">
                                      <p:cBhvr>
                                        <p:cTn id="33" dur="1000"/>
                                        <p:tgtEl>
                                          <p:spTgt spid="12"/>
                                        </p:tgtEl>
                                      </p:cBhvr>
                                    </p:animEffect>
                                  </p:childTnLst>
                                </p:cTn>
                              </p:par>
                              <p:par>
                                <p:cTn id="34" presetID="5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Scale>
                                      <p:cBhvr>
                                        <p:cTn id="36"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4"/>
                                        </p:tgtEl>
                                        <p:attrNameLst>
                                          <p:attrName>ppt_x</p:attrName>
                                          <p:attrName>ppt_y</p:attrName>
                                        </p:attrNameLst>
                                      </p:cBhvr>
                                    </p:animMotion>
                                    <p:animEffect transition="in" filter="fade">
                                      <p:cBhvr>
                                        <p:cTn id="38" dur="1000"/>
                                        <p:tgtEl>
                                          <p:spTgt spid="4"/>
                                        </p:tgtEl>
                                      </p:cBhvr>
                                    </p:animEffect>
                                  </p:childTnLst>
                                </p:cTn>
                              </p:par>
                            </p:childTnLst>
                          </p:cTn>
                        </p:par>
                        <p:par>
                          <p:cTn id="39" fill="hold">
                            <p:stCondLst>
                              <p:cond delay="1000"/>
                            </p:stCondLst>
                            <p:childTnLst>
                              <p:par>
                                <p:cTn id="40" presetID="2" presetClass="entr" presetSubtype="2"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 fill="hold"/>
                                        <p:tgtEl>
                                          <p:spTgt spid="7"/>
                                        </p:tgtEl>
                                        <p:attrNameLst>
                                          <p:attrName>ppt_x</p:attrName>
                                        </p:attrNameLst>
                                      </p:cBhvr>
                                      <p:tavLst>
                                        <p:tav tm="0">
                                          <p:val>
                                            <p:strVal val="1+#ppt_w/2"/>
                                          </p:val>
                                        </p:tav>
                                        <p:tav tm="100000">
                                          <p:val>
                                            <p:strVal val="#ppt_x"/>
                                          </p:val>
                                        </p:tav>
                                      </p:tavLst>
                                    </p:anim>
                                    <p:anim calcmode="lin" valueType="num">
                                      <p:cBhvr additive="base">
                                        <p:cTn id="43" dur="500" fill="hold"/>
                                        <p:tgtEl>
                                          <p:spTgt spid="7"/>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additive="base">
                                        <p:cTn id="46" dur="500" fill="hold"/>
                                        <p:tgtEl>
                                          <p:spTgt spid="8"/>
                                        </p:tgtEl>
                                        <p:attrNameLst>
                                          <p:attrName>ppt_x</p:attrName>
                                        </p:attrNameLst>
                                      </p:cBhvr>
                                      <p:tavLst>
                                        <p:tav tm="0">
                                          <p:val>
                                            <p:strVal val="1+#ppt_w/2"/>
                                          </p:val>
                                        </p:tav>
                                        <p:tav tm="100000">
                                          <p:val>
                                            <p:strVal val="#ppt_x"/>
                                          </p:val>
                                        </p:tav>
                                      </p:tavLst>
                                    </p:anim>
                                    <p:anim calcmode="lin" valueType="num">
                                      <p:cBhvr additive="base">
                                        <p:cTn id="47" dur="500" fill="hold"/>
                                        <p:tgtEl>
                                          <p:spTgt spid="8"/>
                                        </p:tgtEl>
                                        <p:attrNameLst>
                                          <p:attrName>ppt_y</p:attrName>
                                        </p:attrNameLst>
                                      </p:cBhvr>
                                      <p:tavLst>
                                        <p:tav tm="0">
                                          <p:val>
                                            <p:strVal val="#ppt_y"/>
                                          </p:val>
                                        </p:tav>
                                        <p:tav tm="100000">
                                          <p:val>
                                            <p:strVal val="#ppt_y"/>
                                          </p:val>
                                        </p:tav>
                                      </p:tavLst>
                                    </p:anim>
                                  </p:childTnLst>
                                </p:cTn>
                              </p:par>
                              <p:par>
                                <p:cTn id="48" presetID="2" presetClass="entr" presetSubtype="2"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additive="base">
                                        <p:cTn id="50" dur="500" fill="hold"/>
                                        <p:tgtEl>
                                          <p:spTgt spid="10"/>
                                        </p:tgtEl>
                                        <p:attrNameLst>
                                          <p:attrName>ppt_x</p:attrName>
                                        </p:attrNameLst>
                                      </p:cBhvr>
                                      <p:tavLst>
                                        <p:tav tm="0">
                                          <p:val>
                                            <p:strVal val="1+#ppt_w/2"/>
                                          </p:val>
                                        </p:tav>
                                        <p:tav tm="100000">
                                          <p:val>
                                            <p:strVal val="#ppt_x"/>
                                          </p:val>
                                        </p:tav>
                                      </p:tavLst>
                                    </p:anim>
                                    <p:anim calcmode="lin" valueType="num">
                                      <p:cBhvr additive="base">
                                        <p:cTn id="51" dur="500" fill="hold"/>
                                        <p:tgtEl>
                                          <p:spTgt spid="10"/>
                                        </p:tgtEl>
                                        <p:attrNameLst>
                                          <p:attrName>ppt_y</p:attrName>
                                        </p:attrNameLst>
                                      </p:cBhvr>
                                      <p:tavLst>
                                        <p:tav tm="0">
                                          <p:val>
                                            <p:strVal val="#ppt_y"/>
                                          </p:val>
                                        </p:tav>
                                        <p:tav tm="100000">
                                          <p:val>
                                            <p:strVal val="#ppt_y"/>
                                          </p:val>
                                        </p:tav>
                                      </p:tavLst>
                                    </p:anim>
                                  </p:childTnLst>
                                </p:cTn>
                              </p:par>
                              <p:par>
                                <p:cTn id="52" presetID="2" presetClass="entr" presetSubtype="2" fill="hold" grpId="0" nodeType="with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additive="base">
                                        <p:cTn id="54" dur="500" fill="hold"/>
                                        <p:tgtEl>
                                          <p:spTgt spid="9"/>
                                        </p:tgtEl>
                                        <p:attrNameLst>
                                          <p:attrName>ppt_x</p:attrName>
                                        </p:attrNameLst>
                                      </p:cBhvr>
                                      <p:tavLst>
                                        <p:tav tm="0">
                                          <p:val>
                                            <p:strVal val="1+#ppt_w/2"/>
                                          </p:val>
                                        </p:tav>
                                        <p:tav tm="100000">
                                          <p:val>
                                            <p:strVal val="#ppt_x"/>
                                          </p:val>
                                        </p:tav>
                                      </p:tavLst>
                                    </p:anim>
                                    <p:anim calcmode="lin" valueType="num">
                                      <p:cBhvr additive="base">
                                        <p:cTn id="55" dur="500" fill="hold"/>
                                        <p:tgtEl>
                                          <p:spTgt spid="9"/>
                                        </p:tgtEl>
                                        <p:attrNameLst>
                                          <p:attrName>ppt_y</p:attrName>
                                        </p:attrNameLst>
                                      </p:cBhvr>
                                      <p:tavLst>
                                        <p:tav tm="0">
                                          <p:val>
                                            <p:strVal val="#ppt_y"/>
                                          </p:val>
                                        </p:tav>
                                        <p:tav tm="100000">
                                          <p:val>
                                            <p:strVal val="#ppt_y"/>
                                          </p:val>
                                        </p:tav>
                                      </p:tavLst>
                                    </p:anim>
                                  </p:childTnLst>
                                </p:cTn>
                              </p:par>
                            </p:childTnLst>
                          </p:cTn>
                        </p:par>
                        <p:par>
                          <p:cTn id="56" fill="hold">
                            <p:stCondLst>
                              <p:cond delay="1500"/>
                            </p:stCondLst>
                            <p:childTnLst>
                              <p:par>
                                <p:cTn id="57" presetID="10" presetClass="entr" presetSubtype="0" fill="hold" grpId="0"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500"/>
                                        <p:tgtEl>
                                          <p:spTgt spid="1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fade">
                                      <p:cBhvr>
                                        <p:cTn id="6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P spid="8" grpId="0"/>
      <p:bldP spid="9" grpId="0"/>
      <p:bldP spid="10" grpId="0"/>
      <p:bldGraphic spid="12" grpId="0">
        <p:bldAsOne/>
      </p:bldGraphic>
      <p:bldP spid="14" grpId="0"/>
      <p:bldP spid="15" grpId="0"/>
      <p:bldP spid="2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SV" dirty="0" smtClean="0"/>
              <a:t>Factores externos</a:t>
            </a:r>
            <a:endParaRPr lang="es-SV" dirty="0"/>
          </a:p>
        </p:txBody>
      </p:sp>
      <p:sp>
        <p:nvSpPr>
          <p:cNvPr id="39" name="38 Rectángulo"/>
          <p:cNvSpPr/>
          <p:nvPr/>
        </p:nvSpPr>
        <p:spPr>
          <a:xfrm>
            <a:off x="6770276" y="1201317"/>
            <a:ext cx="2080313"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40" name="39 Rectángulo"/>
          <p:cNvSpPr/>
          <p:nvPr/>
        </p:nvSpPr>
        <p:spPr>
          <a:xfrm>
            <a:off x="1843615" y="1201316"/>
            <a:ext cx="2080313"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41" name="40 Rectángulo"/>
          <p:cNvSpPr/>
          <p:nvPr/>
        </p:nvSpPr>
        <p:spPr>
          <a:xfrm>
            <a:off x="4306946" y="1201316"/>
            <a:ext cx="2080313"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42" name="41 Rectángulo"/>
          <p:cNvSpPr/>
          <p:nvPr/>
        </p:nvSpPr>
        <p:spPr>
          <a:xfrm>
            <a:off x="1547664" y="2971901"/>
            <a:ext cx="7596336" cy="461663"/>
          </a:xfrm>
          <a:prstGeom prst="rect">
            <a:avLst/>
          </a:prstGeom>
          <a:solidFill>
            <a:srgbClr val="318BFF">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43" name="42 CuadroTexto"/>
          <p:cNvSpPr txBox="1"/>
          <p:nvPr/>
        </p:nvSpPr>
        <p:spPr>
          <a:xfrm>
            <a:off x="1843615" y="2999830"/>
            <a:ext cx="2080313" cy="461665"/>
          </a:xfrm>
          <a:prstGeom prst="rect">
            <a:avLst/>
          </a:prstGeom>
          <a:noFill/>
        </p:spPr>
        <p:txBody>
          <a:bodyPr wrap="square" rtlCol="0">
            <a:spAutoFit/>
          </a:bodyPr>
          <a:lstStyle/>
          <a:p>
            <a:pPr algn="ctr"/>
            <a:r>
              <a:rPr lang="es-SV" sz="2400" dirty="0" smtClean="0">
                <a:solidFill>
                  <a:srgbClr val="000000"/>
                </a:solidFill>
                <a:latin typeface="Impact" panose="020B0806030902050204" pitchFamily="34" charset="0"/>
              </a:rPr>
              <a:t>Economía</a:t>
            </a:r>
            <a:endParaRPr lang="es-SV" sz="2400" dirty="0">
              <a:solidFill>
                <a:srgbClr val="000000"/>
              </a:solidFill>
              <a:latin typeface="Impact" panose="020B0806030902050204" pitchFamily="34" charset="0"/>
            </a:endParaRPr>
          </a:p>
        </p:txBody>
      </p:sp>
      <p:sp>
        <p:nvSpPr>
          <p:cNvPr id="44" name="43 CuadroTexto"/>
          <p:cNvSpPr txBox="1"/>
          <p:nvPr/>
        </p:nvSpPr>
        <p:spPr>
          <a:xfrm>
            <a:off x="6793484" y="2999830"/>
            <a:ext cx="2080313" cy="461665"/>
          </a:xfrm>
          <a:prstGeom prst="rect">
            <a:avLst/>
          </a:prstGeom>
          <a:noFill/>
        </p:spPr>
        <p:txBody>
          <a:bodyPr wrap="square" rtlCol="0">
            <a:spAutoFit/>
          </a:bodyPr>
          <a:lstStyle/>
          <a:p>
            <a:pPr algn="ctr"/>
            <a:r>
              <a:rPr lang="es-SV" sz="2400" dirty="0" smtClean="0">
                <a:solidFill>
                  <a:srgbClr val="000000"/>
                </a:solidFill>
                <a:latin typeface="Impact" panose="020B0806030902050204" pitchFamily="34" charset="0"/>
              </a:rPr>
              <a:t>Sociales</a:t>
            </a:r>
            <a:endParaRPr lang="es-SV" sz="2400" dirty="0">
              <a:solidFill>
                <a:srgbClr val="000000"/>
              </a:solidFill>
              <a:latin typeface="Impact" panose="020B0806030902050204" pitchFamily="34" charset="0"/>
            </a:endParaRPr>
          </a:p>
        </p:txBody>
      </p:sp>
      <p:sp>
        <p:nvSpPr>
          <p:cNvPr id="45" name="44 CuadroTexto"/>
          <p:cNvSpPr txBox="1"/>
          <p:nvPr/>
        </p:nvSpPr>
        <p:spPr>
          <a:xfrm>
            <a:off x="4302160" y="2999830"/>
            <a:ext cx="2080313" cy="400110"/>
          </a:xfrm>
          <a:prstGeom prst="rect">
            <a:avLst/>
          </a:prstGeom>
          <a:noFill/>
        </p:spPr>
        <p:txBody>
          <a:bodyPr wrap="square" rtlCol="0">
            <a:spAutoFit/>
          </a:bodyPr>
          <a:lstStyle/>
          <a:p>
            <a:pPr algn="ctr"/>
            <a:r>
              <a:rPr lang="es-SV" sz="2000" dirty="0" smtClean="0">
                <a:solidFill>
                  <a:srgbClr val="000000"/>
                </a:solidFill>
                <a:latin typeface="Impact" panose="020B0806030902050204" pitchFamily="34" charset="0"/>
              </a:rPr>
              <a:t>Cambio climático</a:t>
            </a:r>
            <a:endParaRPr lang="es-SV" sz="2000" dirty="0">
              <a:solidFill>
                <a:srgbClr val="000000"/>
              </a:solidFill>
              <a:latin typeface="Impact" panose="020B0806030902050204" pitchFamily="34" charset="0"/>
            </a:endParaRPr>
          </a:p>
        </p:txBody>
      </p:sp>
      <p:sp>
        <p:nvSpPr>
          <p:cNvPr id="49" name="48 CuadroTexto"/>
          <p:cNvSpPr txBox="1"/>
          <p:nvPr/>
        </p:nvSpPr>
        <p:spPr>
          <a:xfrm>
            <a:off x="1843615" y="3577580"/>
            <a:ext cx="2080313" cy="2154436"/>
          </a:xfrm>
          <a:prstGeom prst="rect">
            <a:avLst/>
          </a:prstGeom>
          <a:noFill/>
        </p:spPr>
        <p:txBody>
          <a:bodyPr wrap="square" rtlCol="0">
            <a:spAutoFit/>
          </a:bodyPr>
          <a:lstStyle/>
          <a:p>
            <a:pPr algn="ctr"/>
            <a:r>
              <a:rPr lang="es-SV" dirty="0" smtClean="0">
                <a:latin typeface="Impact" panose="020B0806030902050204" pitchFamily="34" charset="0"/>
              </a:rPr>
              <a:t>Fluctuaciones en los precios</a:t>
            </a:r>
          </a:p>
          <a:p>
            <a:pPr algn="ctr"/>
            <a:endParaRPr lang="es-SV" sz="1400" dirty="0">
              <a:solidFill>
                <a:schemeClr val="tx2"/>
              </a:solidFill>
              <a:latin typeface="Impact" panose="020B0806030902050204" pitchFamily="34" charset="0"/>
            </a:endParaRPr>
          </a:p>
          <a:p>
            <a:pPr algn="ctr"/>
            <a:r>
              <a:rPr lang="es-SV" sz="1400" dirty="0" smtClean="0">
                <a:solidFill>
                  <a:schemeClr val="tx2"/>
                </a:solidFill>
                <a:latin typeface="Impact" panose="020B0806030902050204" pitchFamily="34" charset="0"/>
              </a:rPr>
              <a:t>Insumos y materias primas a la alza</a:t>
            </a:r>
          </a:p>
          <a:p>
            <a:pPr algn="ctr"/>
            <a:endParaRPr lang="es-SV" sz="1400" dirty="0">
              <a:solidFill>
                <a:schemeClr val="tx2"/>
              </a:solidFill>
              <a:latin typeface="Impact" panose="020B0806030902050204" pitchFamily="34" charset="0"/>
            </a:endParaRPr>
          </a:p>
          <a:p>
            <a:pPr algn="ctr"/>
            <a:r>
              <a:rPr lang="es-SV" sz="1400" dirty="0" smtClean="0">
                <a:solidFill>
                  <a:schemeClr val="tx2"/>
                </a:solidFill>
                <a:latin typeface="Impact" panose="020B0806030902050204" pitchFamily="34" charset="0"/>
              </a:rPr>
              <a:t>Precios de comercialización a la baja</a:t>
            </a:r>
            <a:endParaRPr lang="es-SV" sz="1400" dirty="0">
              <a:solidFill>
                <a:schemeClr val="tx2"/>
              </a:solidFill>
              <a:latin typeface="Impact" panose="020B0806030902050204" pitchFamily="34" charset="0"/>
            </a:endParaRPr>
          </a:p>
        </p:txBody>
      </p:sp>
      <p:sp>
        <p:nvSpPr>
          <p:cNvPr id="50" name="49 CuadroTexto"/>
          <p:cNvSpPr txBox="1"/>
          <p:nvPr/>
        </p:nvSpPr>
        <p:spPr>
          <a:xfrm>
            <a:off x="4302159" y="3577580"/>
            <a:ext cx="2080313" cy="2031325"/>
          </a:xfrm>
          <a:prstGeom prst="rect">
            <a:avLst/>
          </a:prstGeom>
          <a:noFill/>
        </p:spPr>
        <p:txBody>
          <a:bodyPr wrap="square" rtlCol="0">
            <a:spAutoFit/>
          </a:bodyPr>
          <a:lstStyle/>
          <a:p>
            <a:pPr algn="ctr"/>
            <a:r>
              <a:rPr lang="es-SV" dirty="0" smtClean="0">
                <a:latin typeface="Impact" panose="020B0806030902050204" pitchFamily="34" charset="0"/>
              </a:rPr>
              <a:t>Pérdidas y descapitalizaciones por sequía y/o exceso de lluvia</a:t>
            </a:r>
          </a:p>
          <a:p>
            <a:pPr algn="ctr"/>
            <a:endParaRPr lang="es-SV" dirty="0">
              <a:latin typeface="Impact" panose="020B0806030902050204" pitchFamily="34" charset="0"/>
            </a:endParaRPr>
          </a:p>
          <a:p>
            <a:pPr algn="ctr"/>
            <a:r>
              <a:rPr lang="es-SV" dirty="0" smtClean="0">
                <a:latin typeface="Impact" panose="020B0806030902050204" pitchFamily="34" charset="0"/>
              </a:rPr>
              <a:t>Plagas y enfermedades</a:t>
            </a:r>
          </a:p>
        </p:txBody>
      </p:sp>
      <p:sp>
        <p:nvSpPr>
          <p:cNvPr id="51" name="50 CuadroTexto"/>
          <p:cNvSpPr txBox="1"/>
          <p:nvPr/>
        </p:nvSpPr>
        <p:spPr>
          <a:xfrm>
            <a:off x="6760472" y="3577580"/>
            <a:ext cx="2080313" cy="923330"/>
          </a:xfrm>
          <a:prstGeom prst="rect">
            <a:avLst/>
          </a:prstGeom>
          <a:noFill/>
        </p:spPr>
        <p:txBody>
          <a:bodyPr wrap="square" rtlCol="0">
            <a:spAutoFit/>
          </a:bodyPr>
          <a:lstStyle/>
          <a:p>
            <a:pPr algn="ctr"/>
            <a:r>
              <a:rPr lang="es-SV" dirty="0" smtClean="0">
                <a:latin typeface="Impact" panose="020B0806030902050204" pitchFamily="34" charset="0"/>
              </a:rPr>
              <a:t>Índices de seguridad en el área urbana y rural</a:t>
            </a:r>
            <a:endParaRPr lang="es-SV" sz="1400" dirty="0" smtClean="0">
              <a:solidFill>
                <a:schemeClr val="tx2"/>
              </a:solidFill>
              <a:latin typeface="Impact" panose="020B0806030902050204" pitchFamily="34" charset="0"/>
            </a:endParaRPr>
          </a:p>
        </p:txBody>
      </p:sp>
      <p:pic>
        <p:nvPicPr>
          <p:cNvPr id="53" name="52 Imagen"/>
          <p:cNvPicPr>
            <a:picLocks noChangeAspect="1"/>
          </p:cNvPicPr>
          <p:nvPr/>
        </p:nvPicPr>
        <p:blipFill rotWithShape="1">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l="9619" t="13361" r="-420" b="27663"/>
          <a:stretch/>
        </p:blipFill>
        <p:spPr>
          <a:xfrm>
            <a:off x="4499992" y="1561476"/>
            <a:ext cx="1662812" cy="1080000"/>
          </a:xfrm>
          <a:prstGeom prst="rect">
            <a:avLst/>
          </a:prstGeom>
        </p:spPr>
      </p:pic>
      <p:pic>
        <p:nvPicPr>
          <p:cNvPr id="54" name="53 Imagen"/>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10810" t="9900" r="10861" b="24428"/>
          <a:stretch/>
        </p:blipFill>
        <p:spPr>
          <a:xfrm>
            <a:off x="2132352" y="1471476"/>
            <a:ext cx="1502837" cy="1260000"/>
          </a:xfrm>
          <a:prstGeom prst="rect">
            <a:avLst/>
          </a:prstGeom>
        </p:spPr>
      </p:pic>
      <p:pic>
        <p:nvPicPr>
          <p:cNvPr id="55" name="54 Imagen"/>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l="16328" t="12180" r="15612" b="26686"/>
          <a:stretch/>
        </p:blipFill>
        <p:spPr>
          <a:xfrm>
            <a:off x="7232468" y="1561476"/>
            <a:ext cx="1202344" cy="1080000"/>
          </a:xfrm>
          <a:prstGeom prst="rect">
            <a:avLst/>
          </a:prstGeom>
        </p:spPr>
      </p:pic>
    </p:spTree>
    <p:extLst>
      <p:ext uri="{BB962C8B-B14F-4D97-AF65-F5344CB8AC3E}">
        <p14:creationId xmlns:p14="http://schemas.microsoft.com/office/powerpoint/2010/main" val="36597201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52"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animScale>
                                      <p:cBhvr>
                                        <p:cTn id="11" dur="1000" decel="50000" fill="hold">
                                          <p:stCondLst>
                                            <p:cond delay="0"/>
                                          </p:stCondLst>
                                        </p:cTn>
                                        <p:tgtEl>
                                          <p:spTgt spid="4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40"/>
                                        </p:tgtEl>
                                        <p:attrNameLst>
                                          <p:attrName>ppt_x</p:attrName>
                                          <p:attrName>ppt_y</p:attrName>
                                        </p:attrNameLst>
                                      </p:cBhvr>
                                    </p:animMotion>
                                    <p:animEffect transition="in" filter="fade">
                                      <p:cBhvr>
                                        <p:cTn id="13" dur="1000"/>
                                        <p:tgtEl>
                                          <p:spTgt spid="40"/>
                                        </p:tgtEl>
                                      </p:cBhvr>
                                    </p:animEffect>
                                  </p:childTnLst>
                                </p:cTn>
                              </p:par>
                              <p:par>
                                <p:cTn id="14" presetID="52" presetClass="entr" presetSubtype="0" fill="hold" nodeType="withEffect">
                                  <p:stCondLst>
                                    <p:cond delay="0"/>
                                  </p:stCondLst>
                                  <p:childTnLst>
                                    <p:set>
                                      <p:cBhvr>
                                        <p:cTn id="15" dur="1" fill="hold">
                                          <p:stCondLst>
                                            <p:cond delay="0"/>
                                          </p:stCondLst>
                                        </p:cTn>
                                        <p:tgtEl>
                                          <p:spTgt spid="54"/>
                                        </p:tgtEl>
                                        <p:attrNameLst>
                                          <p:attrName>style.visibility</p:attrName>
                                        </p:attrNameLst>
                                      </p:cBhvr>
                                      <p:to>
                                        <p:strVal val="visible"/>
                                      </p:to>
                                    </p:set>
                                    <p:animScale>
                                      <p:cBhvr>
                                        <p:cTn id="16" dur="1000" decel="50000" fill="hold">
                                          <p:stCondLst>
                                            <p:cond delay="0"/>
                                          </p:stCondLst>
                                        </p:cTn>
                                        <p:tgtEl>
                                          <p:spTgt spid="5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54"/>
                                        </p:tgtEl>
                                        <p:attrNameLst>
                                          <p:attrName>ppt_x</p:attrName>
                                          <p:attrName>ppt_y</p:attrName>
                                        </p:attrNameLst>
                                      </p:cBhvr>
                                    </p:animMotion>
                                    <p:animEffect transition="in" filter="fade">
                                      <p:cBhvr>
                                        <p:cTn id="18" dur="1000"/>
                                        <p:tgtEl>
                                          <p:spTgt spid="54"/>
                                        </p:tgtEl>
                                      </p:cBhvr>
                                    </p:animEffect>
                                  </p:childTnLst>
                                </p:cTn>
                              </p:par>
                              <p:par>
                                <p:cTn id="19" presetID="52"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animScale>
                                      <p:cBhvr>
                                        <p:cTn id="21" dur="1000" decel="50000" fill="hold">
                                          <p:stCondLst>
                                            <p:cond delay="0"/>
                                          </p:stCondLst>
                                        </p:cTn>
                                        <p:tgtEl>
                                          <p:spTgt spid="4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41"/>
                                        </p:tgtEl>
                                        <p:attrNameLst>
                                          <p:attrName>ppt_x</p:attrName>
                                          <p:attrName>ppt_y</p:attrName>
                                        </p:attrNameLst>
                                      </p:cBhvr>
                                    </p:animMotion>
                                    <p:animEffect transition="in" filter="fade">
                                      <p:cBhvr>
                                        <p:cTn id="23" dur="1000"/>
                                        <p:tgtEl>
                                          <p:spTgt spid="41"/>
                                        </p:tgtEl>
                                      </p:cBhvr>
                                    </p:animEffect>
                                  </p:childTnLst>
                                </p:cTn>
                              </p:par>
                              <p:par>
                                <p:cTn id="24" presetID="52" presetClass="entr" presetSubtype="0" fill="hold" nodeType="withEffect">
                                  <p:stCondLst>
                                    <p:cond delay="0"/>
                                  </p:stCondLst>
                                  <p:childTnLst>
                                    <p:set>
                                      <p:cBhvr>
                                        <p:cTn id="25" dur="1" fill="hold">
                                          <p:stCondLst>
                                            <p:cond delay="0"/>
                                          </p:stCondLst>
                                        </p:cTn>
                                        <p:tgtEl>
                                          <p:spTgt spid="53"/>
                                        </p:tgtEl>
                                        <p:attrNameLst>
                                          <p:attrName>style.visibility</p:attrName>
                                        </p:attrNameLst>
                                      </p:cBhvr>
                                      <p:to>
                                        <p:strVal val="visible"/>
                                      </p:to>
                                    </p:set>
                                    <p:animScale>
                                      <p:cBhvr>
                                        <p:cTn id="26" dur="1000" decel="50000" fill="hold">
                                          <p:stCondLst>
                                            <p:cond delay="0"/>
                                          </p:stCondLst>
                                        </p:cTn>
                                        <p:tgtEl>
                                          <p:spTgt spid="5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53"/>
                                        </p:tgtEl>
                                        <p:attrNameLst>
                                          <p:attrName>ppt_x</p:attrName>
                                          <p:attrName>ppt_y</p:attrName>
                                        </p:attrNameLst>
                                      </p:cBhvr>
                                    </p:animMotion>
                                    <p:animEffect transition="in" filter="fade">
                                      <p:cBhvr>
                                        <p:cTn id="28" dur="1000"/>
                                        <p:tgtEl>
                                          <p:spTgt spid="53"/>
                                        </p:tgtEl>
                                      </p:cBhvr>
                                    </p:animEffect>
                                  </p:childTnLst>
                                </p:cTn>
                              </p:par>
                              <p:par>
                                <p:cTn id="29" presetID="52"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animScale>
                                      <p:cBhvr>
                                        <p:cTn id="31" dur="1000" decel="50000" fill="hold">
                                          <p:stCondLst>
                                            <p:cond delay="0"/>
                                          </p:stCondLst>
                                        </p:cTn>
                                        <p:tgtEl>
                                          <p:spTgt spid="3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39"/>
                                        </p:tgtEl>
                                        <p:attrNameLst>
                                          <p:attrName>ppt_x</p:attrName>
                                          <p:attrName>ppt_y</p:attrName>
                                        </p:attrNameLst>
                                      </p:cBhvr>
                                    </p:animMotion>
                                    <p:animEffect transition="in" filter="fade">
                                      <p:cBhvr>
                                        <p:cTn id="33" dur="1000"/>
                                        <p:tgtEl>
                                          <p:spTgt spid="39"/>
                                        </p:tgtEl>
                                      </p:cBhvr>
                                    </p:animEffect>
                                  </p:childTnLst>
                                </p:cTn>
                              </p:par>
                              <p:par>
                                <p:cTn id="34" presetID="52" presetClass="entr" presetSubtype="0" fill="hold" nodeType="withEffect">
                                  <p:stCondLst>
                                    <p:cond delay="0"/>
                                  </p:stCondLst>
                                  <p:childTnLst>
                                    <p:set>
                                      <p:cBhvr>
                                        <p:cTn id="35" dur="1" fill="hold">
                                          <p:stCondLst>
                                            <p:cond delay="0"/>
                                          </p:stCondLst>
                                        </p:cTn>
                                        <p:tgtEl>
                                          <p:spTgt spid="55"/>
                                        </p:tgtEl>
                                        <p:attrNameLst>
                                          <p:attrName>style.visibility</p:attrName>
                                        </p:attrNameLst>
                                      </p:cBhvr>
                                      <p:to>
                                        <p:strVal val="visible"/>
                                      </p:to>
                                    </p:set>
                                    <p:animScale>
                                      <p:cBhvr>
                                        <p:cTn id="36" dur="1000" decel="50000" fill="hold">
                                          <p:stCondLst>
                                            <p:cond delay="0"/>
                                          </p:stCondLst>
                                        </p:cTn>
                                        <p:tgtEl>
                                          <p:spTgt spid="5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55"/>
                                        </p:tgtEl>
                                        <p:attrNameLst>
                                          <p:attrName>ppt_x</p:attrName>
                                          <p:attrName>ppt_y</p:attrName>
                                        </p:attrNameLst>
                                      </p:cBhvr>
                                    </p:animMotion>
                                    <p:animEffect transition="in" filter="fade">
                                      <p:cBhvr>
                                        <p:cTn id="38" dur="1000"/>
                                        <p:tgtEl>
                                          <p:spTgt spid="55"/>
                                        </p:tgtEl>
                                      </p:cBhvr>
                                    </p:animEffect>
                                  </p:childTnLst>
                                </p:cTn>
                              </p:par>
                            </p:childTnLst>
                          </p:cTn>
                        </p:par>
                        <p:par>
                          <p:cTn id="39" fill="hold">
                            <p:stCondLst>
                              <p:cond delay="1000"/>
                            </p:stCondLst>
                            <p:childTnLst>
                              <p:par>
                                <p:cTn id="40" presetID="2" presetClass="entr" presetSubtype="2" fill="hold" grpId="0" nodeType="afterEffect">
                                  <p:stCondLst>
                                    <p:cond delay="0"/>
                                  </p:stCondLst>
                                  <p:childTnLst>
                                    <p:set>
                                      <p:cBhvr>
                                        <p:cTn id="41" dur="1" fill="hold">
                                          <p:stCondLst>
                                            <p:cond delay="0"/>
                                          </p:stCondLst>
                                        </p:cTn>
                                        <p:tgtEl>
                                          <p:spTgt spid="42"/>
                                        </p:tgtEl>
                                        <p:attrNameLst>
                                          <p:attrName>style.visibility</p:attrName>
                                        </p:attrNameLst>
                                      </p:cBhvr>
                                      <p:to>
                                        <p:strVal val="visible"/>
                                      </p:to>
                                    </p:set>
                                    <p:anim calcmode="lin" valueType="num">
                                      <p:cBhvr additive="base">
                                        <p:cTn id="42" dur="500" fill="hold"/>
                                        <p:tgtEl>
                                          <p:spTgt spid="42"/>
                                        </p:tgtEl>
                                        <p:attrNameLst>
                                          <p:attrName>ppt_x</p:attrName>
                                        </p:attrNameLst>
                                      </p:cBhvr>
                                      <p:tavLst>
                                        <p:tav tm="0">
                                          <p:val>
                                            <p:strVal val="1+#ppt_w/2"/>
                                          </p:val>
                                        </p:tav>
                                        <p:tav tm="100000">
                                          <p:val>
                                            <p:strVal val="#ppt_x"/>
                                          </p:val>
                                        </p:tav>
                                      </p:tavLst>
                                    </p:anim>
                                    <p:anim calcmode="lin" valueType="num">
                                      <p:cBhvr additive="base">
                                        <p:cTn id="43" dur="500" fill="hold"/>
                                        <p:tgtEl>
                                          <p:spTgt spid="42"/>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stCondLst>
                                    <p:cond delay="0"/>
                                  </p:stCondLst>
                                  <p:childTnLst>
                                    <p:set>
                                      <p:cBhvr>
                                        <p:cTn id="45" dur="1" fill="hold">
                                          <p:stCondLst>
                                            <p:cond delay="0"/>
                                          </p:stCondLst>
                                        </p:cTn>
                                        <p:tgtEl>
                                          <p:spTgt spid="43"/>
                                        </p:tgtEl>
                                        <p:attrNameLst>
                                          <p:attrName>style.visibility</p:attrName>
                                        </p:attrNameLst>
                                      </p:cBhvr>
                                      <p:to>
                                        <p:strVal val="visible"/>
                                      </p:to>
                                    </p:set>
                                    <p:anim calcmode="lin" valueType="num">
                                      <p:cBhvr additive="base">
                                        <p:cTn id="46" dur="500" fill="hold"/>
                                        <p:tgtEl>
                                          <p:spTgt spid="43"/>
                                        </p:tgtEl>
                                        <p:attrNameLst>
                                          <p:attrName>ppt_x</p:attrName>
                                        </p:attrNameLst>
                                      </p:cBhvr>
                                      <p:tavLst>
                                        <p:tav tm="0">
                                          <p:val>
                                            <p:strVal val="1+#ppt_w/2"/>
                                          </p:val>
                                        </p:tav>
                                        <p:tav tm="100000">
                                          <p:val>
                                            <p:strVal val="#ppt_x"/>
                                          </p:val>
                                        </p:tav>
                                      </p:tavLst>
                                    </p:anim>
                                    <p:anim calcmode="lin" valueType="num">
                                      <p:cBhvr additive="base">
                                        <p:cTn id="47" dur="500" fill="hold"/>
                                        <p:tgtEl>
                                          <p:spTgt spid="43"/>
                                        </p:tgtEl>
                                        <p:attrNameLst>
                                          <p:attrName>ppt_y</p:attrName>
                                        </p:attrNameLst>
                                      </p:cBhvr>
                                      <p:tavLst>
                                        <p:tav tm="0">
                                          <p:val>
                                            <p:strVal val="#ppt_y"/>
                                          </p:val>
                                        </p:tav>
                                        <p:tav tm="100000">
                                          <p:val>
                                            <p:strVal val="#ppt_y"/>
                                          </p:val>
                                        </p:tav>
                                      </p:tavLst>
                                    </p:anim>
                                  </p:childTnLst>
                                </p:cTn>
                              </p:par>
                              <p:par>
                                <p:cTn id="48" presetID="2" presetClass="entr" presetSubtype="2" fill="hold" grpId="0" nodeType="withEffect">
                                  <p:stCondLst>
                                    <p:cond delay="0"/>
                                  </p:stCondLst>
                                  <p:childTnLst>
                                    <p:set>
                                      <p:cBhvr>
                                        <p:cTn id="49" dur="1" fill="hold">
                                          <p:stCondLst>
                                            <p:cond delay="0"/>
                                          </p:stCondLst>
                                        </p:cTn>
                                        <p:tgtEl>
                                          <p:spTgt spid="45"/>
                                        </p:tgtEl>
                                        <p:attrNameLst>
                                          <p:attrName>style.visibility</p:attrName>
                                        </p:attrNameLst>
                                      </p:cBhvr>
                                      <p:to>
                                        <p:strVal val="visible"/>
                                      </p:to>
                                    </p:set>
                                    <p:anim calcmode="lin" valueType="num">
                                      <p:cBhvr additive="base">
                                        <p:cTn id="50" dur="500" fill="hold"/>
                                        <p:tgtEl>
                                          <p:spTgt spid="45"/>
                                        </p:tgtEl>
                                        <p:attrNameLst>
                                          <p:attrName>ppt_x</p:attrName>
                                        </p:attrNameLst>
                                      </p:cBhvr>
                                      <p:tavLst>
                                        <p:tav tm="0">
                                          <p:val>
                                            <p:strVal val="1+#ppt_w/2"/>
                                          </p:val>
                                        </p:tav>
                                        <p:tav tm="100000">
                                          <p:val>
                                            <p:strVal val="#ppt_x"/>
                                          </p:val>
                                        </p:tav>
                                      </p:tavLst>
                                    </p:anim>
                                    <p:anim calcmode="lin" valueType="num">
                                      <p:cBhvr additive="base">
                                        <p:cTn id="51" dur="500" fill="hold"/>
                                        <p:tgtEl>
                                          <p:spTgt spid="45"/>
                                        </p:tgtEl>
                                        <p:attrNameLst>
                                          <p:attrName>ppt_y</p:attrName>
                                        </p:attrNameLst>
                                      </p:cBhvr>
                                      <p:tavLst>
                                        <p:tav tm="0">
                                          <p:val>
                                            <p:strVal val="#ppt_y"/>
                                          </p:val>
                                        </p:tav>
                                        <p:tav tm="100000">
                                          <p:val>
                                            <p:strVal val="#ppt_y"/>
                                          </p:val>
                                        </p:tav>
                                      </p:tavLst>
                                    </p:anim>
                                  </p:childTnLst>
                                </p:cTn>
                              </p:par>
                              <p:par>
                                <p:cTn id="52" presetID="2" presetClass="entr" presetSubtype="2" fill="hold" grpId="0" nodeType="withEffect">
                                  <p:stCondLst>
                                    <p:cond delay="0"/>
                                  </p:stCondLst>
                                  <p:childTnLst>
                                    <p:set>
                                      <p:cBhvr>
                                        <p:cTn id="53" dur="1" fill="hold">
                                          <p:stCondLst>
                                            <p:cond delay="0"/>
                                          </p:stCondLst>
                                        </p:cTn>
                                        <p:tgtEl>
                                          <p:spTgt spid="44"/>
                                        </p:tgtEl>
                                        <p:attrNameLst>
                                          <p:attrName>style.visibility</p:attrName>
                                        </p:attrNameLst>
                                      </p:cBhvr>
                                      <p:to>
                                        <p:strVal val="visible"/>
                                      </p:to>
                                    </p:set>
                                    <p:anim calcmode="lin" valueType="num">
                                      <p:cBhvr additive="base">
                                        <p:cTn id="54" dur="500" fill="hold"/>
                                        <p:tgtEl>
                                          <p:spTgt spid="44"/>
                                        </p:tgtEl>
                                        <p:attrNameLst>
                                          <p:attrName>ppt_x</p:attrName>
                                        </p:attrNameLst>
                                      </p:cBhvr>
                                      <p:tavLst>
                                        <p:tav tm="0">
                                          <p:val>
                                            <p:strVal val="1+#ppt_w/2"/>
                                          </p:val>
                                        </p:tav>
                                        <p:tav tm="100000">
                                          <p:val>
                                            <p:strVal val="#ppt_x"/>
                                          </p:val>
                                        </p:tav>
                                      </p:tavLst>
                                    </p:anim>
                                    <p:anim calcmode="lin" valueType="num">
                                      <p:cBhvr additive="base">
                                        <p:cTn id="55" dur="500" fill="hold"/>
                                        <p:tgtEl>
                                          <p:spTgt spid="44"/>
                                        </p:tgtEl>
                                        <p:attrNameLst>
                                          <p:attrName>ppt_y</p:attrName>
                                        </p:attrNameLst>
                                      </p:cBhvr>
                                      <p:tavLst>
                                        <p:tav tm="0">
                                          <p:val>
                                            <p:strVal val="#ppt_y"/>
                                          </p:val>
                                        </p:tav>
                                        <p:tav tm="100000">
                                          <p:val>
                                            <p:strVal val="#ppt_y"/>
                                          </p:val>
                                        </p:tav>
                                      </p:tavLst>
                                    </p:anim>
                                  </p:childTnLst>
                                </p:cTn>
                              </p:par>
                            </p:childTnLst>
                          </p:cTn>
                        </p:par>
                        <p:par>
                          <p:cTn id="56" fill="hold">
                            <p:stCondLst>
                              <p:cond delay="1500"/>
                            </p:stCondLst>
                            <p:childTnLst>
                              <p:par>
                                <p:cTn id="57" presetID="10" presetClass="entr" presetSubtype="0" fill="hold" grpId="0" nodeType="after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fade">
                                      <p:cBhvr>
                                        <p:cTn id="59" dur="500"/>
                                        <p:tgtEl>
                                          <p:spTgt spid="49"/>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50"/>
                                        </p:tgtEl>
                                        <p:attrNameLst>
                                          <p:attrName>style.visibility</p:attrName>
                                        </p:attrNameLst>
                                      </p:cBhvr>
                                      <p:to>
                                        <p:strVal val="visible"/>
                                      </p:to>
                                    </p:set>
                                    <p:animEffect transition="in" filter="fade">
                                      <p:cBhvr>
                                        <p:cTn id="62" dur="500"/>
                                        <p:tgtEl>
                                          <p:spTgt spid="50"/>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1"/>
                                        </p:tgtEl>
                                        <p:attrNameLst>
                                          <p:attrName>style.visibility</p:attrName>
                                        </p:attrNameLst>
                                      </p:cBhvr>
                                      <p:to>
                                        <p:strVal val="visible"/>
                                      </p:to>
                                    </p:set>
                                    <p:animEffect transition="in" filter="fade">
                                      <p:cBhvr>
                                        <p:cTn id="6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9" grpId="0" animBg="1"/>
      <p:bldP spid="40" grpId="0" animBg="1"/>
      <p:bldP spid="41" grpId="0" animBg="1"/>
      <p:bldP spid="42" grpId="0" animBg="1"/>
      <p:bldP spid="43" grpId="0"/>
      <p:bldP spid="44" grpId="0"/>
      <p:bldP spid="45" grpId="0"/>
      <p:bldP spid="49" grpId="0"/>
      <p:bldP spid="50" grpId="0"/>
      <p:bldP spid="5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4213207" y="3937620"/>
            <a:ext cx="5256584" cy="1368152"/>
          </a:xfrm>
          <a:prstGeom prst="rect">
            <a:avLst/>
          </a:prstGeom>
        </p:spPr>
        <p:txBody>
          <a:bodyPr/>
          <a:lstStyle>
            <a:lvl1pPr algn="l" defTabSz="914400" rtl="0" eaLnBrk="1" latinLnBrk="0" hangingPunct="1">
              <a:spcBef>
                <a:spcPct val="0"/>
              </a:spcBef>
              <a:buNone/>
              <a:defRPr sz="2800" b="0" kern="1200">
                <a:solidFill>
                  <a:schemeClr val="tx2"/>
                </a:solidFill>
                <a:latin typeface="Impact" panose="020B0806030902050204" pitchFamily="34" charset="0"/>
                <a:ea typeface="+mj-ea"/>
                <a:cs typeface="Arial" pitchFamily="34" charset="0"/>
              </a:defRPr>
            </a:lvl1pPr>
          </a:lstStyle>
          <a:p>
            <a:pPr algn="ctr"/>
            <a:r>
              <a:rPr lang="es-SV" sz="4800" dirty="0" smtClean="0">
                <a:solidFill>
                  <a:schemeClr val="tx1"/>
                </a:solidFill>
              </a:rPr>
              <a:t>Crecimiento BFA </a:t>
            </a:r>
          </a:p>
          <a:p>
            <a:pPr algn="ctr"/>
            <a:r>
              <a:rPr lang="es-SV" sz="4800" dirty="0" smtClean="0">
                <a:solidFill>
                  <a:schemeClr val="tx1"/>
                </a:solidFill>
              </a:rPr>
              <a:t>2009-2016</a:t>
            </a:r>
            <a:endParaRPr lang="es-SV" sz="4800" dirty="0">
              <a:solidFill>
                <a:schemeClr val="accent6"/>
              </a:solidFill>
            </a:endParaRPr>
          </a:p>
        </p:txBody>
      </p:sp>
      <p:pic>
        <p:nvPicPr>
          <p:cNvPr id="3" name="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91840" y="2752356"/>
            <a:ext cx="1299317" cy="1037928"/>
          </a:xfrm>
          <a:prstGeom prst="rect">
            <a:avLst/>
          </a:prstGeom>
        </p:spPr>
      </p:pic>
    </p:spTree>
    <p:extLst>
      <p:ext uri="{BB962C8B-B14F-4D97-AF65-F5344CB8AC3E}">
        <p14:creationId xmlns:p14="http://schemas.microsoft.com/office/powerpoint/2010/main" val="34642571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SV" dirty="0" smtClean="0"/>
              <a:t>Crecimiento BFA 2009-2016 </a:t>
            </a:r>
            <a:r>
              <a:rPr lang="es-SV" sz="2000" dirty="0" smtClean="0">
                <a:solidFill>
                  <a:schemeClr val="tx2"/>
                </a:solidFill>
              </a:rPr>
              <a:t>en millones de USD</a:t>
            </a:r>
            <a:endParaRPr lang="es-SV" dirty="0">
              <a:solidFill>
                <a:schemeClr val="tx2"/>
              </a:solidFill>
            </a:endParaRPr>
          </a:p>
        </p:txBody>
      </p:sp>
      <p:graphicFrame>
        <p:nvGraphicFramePr>
          <p:cNvPr id="6" name="5 Gráfico"/>
          <p:cNvGraphicFramePr/>
          <p:nvPr>
            <p:extLst>
              <p:ext uri="{D42A27DB-BD31-4B8C-83A1-F6EECF244321}">
                <p14:modId xmlns:p14="http://schemas.microsoft.com/office/powerpoint/2010/main" val="898199130"/>
              </p:ext>
            </p:extLst>
          </p:nvPr>
        </p:nvGraphicFramePr>
        <p:xfrm>
          <a:off x="299324" y="1592307"/>
          <a:ext cx="8424936" cy="1495586"/>
        </p:xfrm>
        <a:graphic>
          <a:graphicData uri="http://schemas.openxmlformats.org/drawingml/2006/chart">
            <c:chart xmlns:c="http://schemas.openxmlformats.org/drawingml/2006/chart" xmlns:r="http://schemas.openxmlformats.org/officeDocument/2006/relationships" r:id="rId2"/>
          </a:graphicData>
        </a:graphic>
      </p:graphicFrame>
      <p:sp>
        <p:nvSpPr>
          <p:cNvPr id="7" name="3 Título"/>
          <p:cNvSpPr txBox="1">
            <a:spLocks/>
          </p:cNvSpPr>
          <p:nvPr/>
        </p:nvSpPr>
        <p:spPr>
          <a:xfrm>
            <a:off x="314888" y="1057300"/>
            <a:ext cx="7137432" cy="73647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0" kern="1200">
                <a:solidFill>
                  <a:schemeClr val="tx1"/>
                </a:solidFill>
                <a:latin typeface="Impact" panose="020B0806030902050204" pitchFamily="34" charset="0"/>
                <a:ea typeface="+mj-ea"/>
                <a:cs typeface="Arial" pitchFamily="34" charset="0"/>
              </a:defRPr>
            </a:lvl1pPr>
          </a:lstStyle>
          <a:p>
            <a:r>
              <a:rPr lang="es-SV" sz="2000" dirty="0" smtClean="0">
                <a:solidFill>
                  <a:schemeClr val="accent4"/>
                </a:solidFill>
              </a:rPr>
              <a:t>Crecimiento en desembolsos</a:t>
            </a:r>
            <a:endParaRPr lang="es-SV" sz="2000" dirty="0">
              <a:solidFill>
                <a:schemeClr val="accent4"/>
              </a:solidFill>
            </a:endParaRPr>
          </a:p>
        </p:txBody>
      </p:sp>
      <p:sp>
        <p:nvSpPr>
          <p:cNvPr id="8" name="3 Título"/>
          <p:cNvSpPr txBox="1">
            <a:spLocks/>
          </p:cNvSpPr>
          <p:nvPr/>
        </p:nvSpPr>
        <p:spPr>
          <a:xfrm>
            <a:off x="314888" y="3056942"/>
            <a:ext cx="7272808" cy="73647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0" kern="1200">
                <a:solidFill>
                  <a:schemeClr val="tx1"/>
                </a:solidFill>
                <a:latin typeface="Impact" panose="020B0806030902050204" pitchFamily="34" charset="0"/>
                <a:ea typeface="+mj-ea"/>
                <a:cs typeface="Arial" pitchFamily="34" charset="0"/>
              </a:defRPr>
            </a:lvl1pPr>
          </a:lstStyle>
          <a:p>
            <a:r>
              <a:rPr lang="es-SV" sz="2000" dirty="0" smtClean="0">
                <a:solidFill>
                  <a:schemeClr val="accent4"/>
                </a:solidFill>
              </a:rPr>
              <a:t>Crecimiento en patrimonio</a:t>
            </a:r>
            <a:endParaRPr lang="es-SV" sz="2000" dirty="0">
              <a:solidFill>
                <a:schemeClr val="accent4"/>
              </a:solidFill>
            </a:endParaRPr>
          </a:p>
        </p:txBody>
      </p:sp>
      <p:graphicFrame>
        <p:nvGraphicFramePr>
          <p:cNvPr id="9" name="8 Gráfico"/>
          <p:cNvGraphicFramePr/>
          <p:nvPr>
            <p:extLst>
              <p:ext uri="{D42A27DB-BD31-4B8C-83A1-F6EECF244321}">
                <p14:modId xmlns:p14="http://schemas.microsoft.com/office/powerpoint/2010/main" val="3807575600"/>
              </p:ext>
            </p:extLst>
          </p:nvPr>
        </p:nvGraphicFramePr>
        <p:xfrm>
          <a:off x="314888" y="3577580"/>
          <a:ext cx="8496944" cy="1494000"/>
        </p:xfrm>
        <a:graphic>
          <a:graphicData uri="http://schemas.openxmlformats.org/drawingml/2006/chart">
            <c:chart xmlns:c="http://schemas.openxmlformats.org/drawingml/2006/chart" xmlns:r="http://schemas.openxmlformats.org/officeDocument/2006/relationships" r:id="rId3"/>
          </a:graphicData>
        </a:graphic>
      </p:graphicFrame>
      <p:sp>
        <p:nvSpPr>
          <p:cNvPr id="2" name="1 CuadroTexto"/>
          <p:cNvSpPr txBox="1"/>
          <p:nvPr/>
        </p:nvSpPr>
        <p:spPr>
          <a:xfrm>
            <a:off x="7271792" y="1201316"/>
            <a:ext cx="1872208" cy="338554"/>
          </a:xfrm>
          <a:prstGeom prst="rect">
            <a:avLst/>
          </a:prstGeom>
          <a:solidFill>
            <a:schemeClr val="bg1">
              <a:lumMod val="95000"/>
            </a:schemeClr>
          </a:solidFill>
        </p:spPr>
        <p:txBody>
          <a:bodyPr wrap="square" rtlCol="0">
            <a:spAutoFit/>
          </a:bodyPr>
          <a:lstStyle/>
          <a:p>
            <a:pPr algn="ctr"/>
            <a:r>
              <a:rPr lang="es-SV" sz="1600" dirty="0" smtClean="0">
                <a:latin typeface="Impact" panose="020B0806030902050204" pitchFamily="34" charset="0"/>
              </a:rPr>
              <a:t>Crecimiento 106%</a:t>
            </a:r>
            <a:endParaRPr lang="es-SV" sz="1600" dirty="0">
              <a:latin typeface="Impact" panose="020B0806030902050204" pitchFamily="34" charset="0"/>
            </a:endParaRPr>
          </a:p>
        </p:txBody>
      </p:sp>
      <p:sp>
        <p:nvSpPr>
          <p:cNvPr id="10" name="9 CuadroTexto"/>
          <p:cNvSpPr txBox="1"/>
          <p:nvPr/>
        </p:nvSpPr>
        <p:spPr>
          <a:xfrm>
            <a:off x="7271792" y="3200958"/>
            <a:ext cx="1872208" cy="338554"/>
          </a:xfrm>
          <a:prstGeom prst="rect">
            <a:avLst/>
          </a:prstGeom>
          <a:solidFill>
            <a:schemeClr val="bg1">
              <a:lumMod val="95000"/>
            </a:schemeClr>
          </a:solidFill>
        </p:spPr>
        <p:txBody>
          <a:bodyPr wrap="square" rtlCol="0">
            <a:spAutoFit/>
          </a:bodyPr>
          <a:lstStyle/>
          <a:p>
            <a:pPr algn="ctr"/>
            <a:r>
              <a:rPr lang="es-SV" sz="1600" dirty="0" smtClean="0">
                <a:latin typeface="Impact" panose="020B0806030902050204" pitchFamily="34" charset="0"/>
              </a:rPr>
              <a:t>Crecimiento 74%</a:t>
            </a:r>
            <a:endParaRPr lang="es-SV" sz="1600" dirty="0">
              <a:latin typeface="Impact" panose="020B0806030902050204" pitchFamily="34" charset="0"/>
            </a:endParaRPr>
          </a:p>
        </p:txBody>
      </p:sp>
    </p:spTree>
    <p:extLst>
      <p:ext uri="{BB962C8B-B14F-4D97-AF65-F5344CB8AC3E}">
        <p14:creationId xmlns:p14="http://schemas.microsoft.com/office/powerpoint/2010/main" val="18397278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2" presetClass="entr" presetSubtype="4" fill="hold" grpId="0" nodeType="afterEffect">
                                  <p:stCondLst>
                                    <p:cond delay="0"/>
                                  </p:stCondLst>
                                  <p:childTnLst>
                                    <p:set>
                                      <p:cBhvr>
                                        <p:cTn id="19" dur="1" fill="hold">
                                          <p:stCondLst>
                                            <p:cond delay="0"/>
                                          </p:stCondLst>
                                        </p:cTn>
                                        <p:tgtEl>
                                          <p:spTgt spid="6">
                                            <p:graphicEl>
                                              <a:chart seriesIdx="-3" categoryIdx="-3" bldStep="gridLegend"/>
                                            </p:graphicEl>
                                          </p:spTgt>
                                        </p:tgtEl>
                                        <p:attrNameLst>
                                          <p:attrName>style.visibility</p:attrName>
                                        </p:attrNameLst>
                                      </p:cBhvr>
                                      <p:to>
                                        <p:strVal val="visible"/>
                                      </p:to>
                                    </p:set>
                                    <p:anim calcmode="lin" valueType="num">
                                      <p:cBhvr additive="base">
                                        <p:cTn id="20" dur="200"/>
                                        <p:tgtEl>
                                          <p:spTgt spid="6">
                                            <p:graphicEl>
                                              <a:chart seriesIdx="-3" categoryIdx="-3" bldStep="gridLegend"/>
                                            </p:graphicEl>
                                          </p:spTgt>
                                        </p:tgtEl>
                                        <p:attrNameLst>
                                          <p:attrName>ppt_y</p:attrName>
                                        </p:attrNameLst>
                                      </p:cBhvr>
                                      <p:tavLst>
                                        <p:tav tm="0">
                                          <p:val>
                                            <p:strVal val="#ppt_y+#ppt_h*1.125000"/>
                                          </p:val>
                                        </p:tav>
                                        <p:tav tm="100000">
                                          <p:val>
                                            <p:strVal val="#ppt_y"/>
                                          </p:val>
                                        </p:tav>
                                      </p:tavLst>
                                    </p:anim>
                                    <p:animEffect transition="in" filter="wipe(up)">
                                      <p:cBhvr>
                                        <p:cTn id="21" dur="200"/>
                                        <p:tgtEl>
                                          <p:spTgt spid="6">
                                            <p:graphicEl>
                                              <a:chart seriesIdx="-3" categoryIdx="-3" bldStep="gridLegend"/>
                                            </p:graphicEl>
                                          </p:spTgt>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9">
                                            <p:graphicEl>
                                              <a:chart seriesIdx="-3" categoryIdx="-3" bldStep="gridLegend"/>
                                            </p:graphicEl>
                                          </p:spTgt>
                                        </p:tgtEl>
                                        <p:attrNameLst>
                                          <p:attrName>style.visibility</p:attrName>
                                        </p:attrNameLst>
                                      </p:cBhvr>
                                      <p:to>
                                        <p:strVal val="visible"/>
                                      </p:to>
                                    </p:set>
                                    <p:anim calcmode="lin" valueType="num">
                                      <p:cBhvr additive="base">
                                        <p:cTn id="24" dur="200"/>
                                        <p:tgtEl>
                                          <p:spTgt spid="9">
                                            <p:graphicEl>
                                              <a:chart seriesIdx="-3" categoryIdx="-3" bldStep="gridLegend"/>
                                            </p:graphicEl>
                                          </p:spTgt>
                                        </p:tgtEl>
                                        <p:attrNameLst>
                                          <p:attrName>ppt_y</p:attrName>
                                        </p:attrNameLst>
                                      </p:cBhvr>
                                      <p:tavLst>
                                        <p:tav tm="0">
                                          <p:val>
                                            <p:strVal val="#ppt_y+#ppt_h*1.125000"/>
                                          </p:val>
                                        </p:tav>
                                        <p:tav tm="100000">
                                          <p:val>
                                            <p:strVal val="#ppt_y"/>
                                          </p:val>
                                        </p:tav>
                                      </p:tavLst>
                                    </p:anim>
                                    <p:animEffect transition="in" filter="wipe(up)">
                                      <p:cBhvr>
                                        <p:cTn id="25" dur="200"/>
                                        <p:tgtEl>
                                          <p:spTgt spid="9">
                                            <p:graphicEl>
                                              <a:chart seriesIdx="-3" categoryIdx="-3" bldStep="gridLegend"/>
                                            </p:graphicEl>
                                          </p:spTgt>
                                        </p:tgtEl>
                                      </p:cBhvr>
                                    </p:animEffect>
                                  </p:childTnLst>
                                </p:cTn>
                              </p:par>
                            </p:childTnLst>
                          </p:cTn>
                        </p:par>
                        <p:par>
                          <p:cTn id="26" fill="hold">
                            <p:stCondLst>
                              <p:cond delay="700"/>
                            </p:stCondLst>
                            <p:childTnLst>
                              <p:par>
                                <p:cTn id="27" presetID="12" presetClass="entr" presetSubtype="4" fill="hold" grpId="0" nodeType="afterEffect">
                                  <p:stCondLst>
                                    <p:cond delay="0"/>
                                  </p:stCondLst>
                                  <p:childTnLst>
                                    <p:set>
                                      <p:cBhvr>
                                        <p:cTn id="28" dur="1" fill="hold">
                                          <p:stCondLst>
                                            <p:cond delay="0"/>
                                          </p:stCondLst>
                                        </p:cTn>
                                        <p:tgtEl>
                                          <p:spTgt spid="6">
                                            <p:graphicEl>
                                              <a:chart seriesIdx="-4" categoryIdx="0" bldStep="category"/>
                                            </p:graphicEl>
                                          </p:spTgt>
                                        </p:tgtEl>
                                        <p:attrNameLst>
                                          <p:attrName>style.visibility</p:attrName>
                                        </p:attrNameLst>
                                      </p:cBhvr>
                                      <p:to>
                                        <p:strVal val="visible"/>
                                      </p:to>
                                    </p:set>
                                    <p:anim calcmode="lin" valueType="num">
                                      <p:cBhvr additive="base">
                                        <p:cTn id="29" dur="200"/>
                                        <p:tgtEl>
                                          <p:spTgt spid="6">
                                            <p:graphicEl>
                                              <a:chart seriesIdx="-4" categoryIdx="0" bldStep="category"/>
                                            </p:graphicEl>
                                          </p:spTgt>
                                        </p:tgtEl>
                                        <p:attrNameLst>
                                          <p:attrName>ppt_y</p:attrName>
                                        </p:attrNameLst>
                                      </p:cBhvr>
                                      <p:tavLst>
                                        <p:tav tm="0">
                                          <p:val>
                                            <p:strVal val="#ppt_y+#ppt_h*1.125000"/>
                                          </p:val>
                                        </p:tav>
                                        <p:tav tm="100000">
                                          <p:val>
                                            <p:strVal val="#ppt_y"/>
                                          </p:val>
                                        </p:tav>
                                      </p:tavLst>
                                    </p:anim>
                                    <p:animEffect transition="in" filter="wipe(up)">
                                      <p:cBhvr>
                                        <p:cTn id="30" dur="200"/>
                                        <p:tgtEl>
                                          <p:spTgt spid="6">
                                            <p:graphicEl>
                                              <a:chart seriesIdx="-4" categoryIdx="0" bldStep="category"/>
                                            </p:graphicEl>
                                          </p:spTgt>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9">
                                            <p:graphicEl>
                                              <a:chart seriesIdx="-4" categoryIdx="0" bldStep="category"/>
                                            </p:graphicEl>
                                          </p:spTgt>
                                        </p:tgtEl>
                                        <p:attrNameLst>
                                          <p:attrName>style.visibility</p:attrName>
                                        </p:attrNameLst>
                                      </p:cBhvr>
                                      <p:to>
                                        <p:strVal val="visible"/>
                                      </p:to>
                                    </p:set>
                                    <p:anim calcmode="lin" valueType="num">
                                      <p:cBhvr additive="base">
                                        <p:cTn id="33" dur="200"/>
                                        <p:tgtEl>
                                          <p:spTgt spid="9">
                                            <p:graphicEl>
                                              <a:chart seriesIdx="-4" categoryIdx="0" bldStep="category"/>
                                            </p:graphicEl>
                                          </p:spTgt>
                                        </p:tgtEl>
                                        <p:attrNameLst>
                                          <p:attrName>ppt_y</p:attrName>
                                        </p:attrNameLst>
                                      </p:cBhvr>
                                      <p:tavLst>
                                        <p:tav tm="0">
                                          <p:val>
                                            <p:strVal val="#ppt_y+#ppt_h*1.125000"/>
                                          </p:val>
                                        </p:tav>
                                        <p:tav tm="100000">
                                          <p:val>
                                            <p:strVal val="#ppt_y"/>
                                          </p:val>
                                        </p:tav>
                                      </p:tavLst>
                                    </p:anim>
                                    <p:animEffect transition="in" filter="wipe(up)">
                                      <p:cBhvr>
                                        <p:cTn id="34" dur="200"/>
                                        <p:tgtEl>
                                          <p:spTgt spid="9">
                                            <p:graphicEl>
                                              <a:chart seriesIdx="-4" categoryIdx="0" bldStep="category"/>
                                            </p:graphicEl>
                                          </p:spTgt>
                                        </p:tgtEl>
                                      </p:cBhvr>
                                    </p:animEffect>
                                  </p:childTnLst>
                                </p:cTn>
                              </p:par>
                            </p:childTnLst>
                          </p:cTn>
                        </p:par>
                        <p:par>
                          <p:cTn id="35" fill="hold">
                            <p:stCondLst>
                              <p:cond delay="900"/>
                            </p:stCondLst>
                            <p:childTnLst>
                              <p:par>
                                <p:cTn id="36" presetID="12" presetClass="entr" presetSubtype="4" fill="hold" grpId="0" nodeType="afterEffect">
                                  <p:stCondLst>
                                    <p:cond delay="0"/>
                                  </p:stCondLst>
                                  <p:childTnLst>
                                    <p:set>
                                      <p:cBhvr>
                                        <p:cTn id="37" dur="1" fill="hold">
                                          <p:stCondLst>
                                            <p:cond delay="0"/>
                                          </p:stCondLst>
                                        </p:cTn>
                                        <p:tgtEl>
                                          <p:spTgt spid="6">
                                            <p:graphicEl>
                                              <a:chart seriesIdx="-4" categoryIdx="1" bldStep="category"/>
                                            </p:graphicEl>
                                          </p:spTgt>
                                        </p:tgtEl>
                                        <p:attrNameLst>
                                          <p:attrName>style.visibility</p:attrName>
                                        </p:attrNameLst>
                                      </p:cBhvr>
                                      <p:to>
                                        <p:strVal val="visible"/>
                                      </p:to>
                                    </p:set>
                                    <p:anim calcmode="lin" valueType="num">
                                      <p:cBhvr additive="base">
                                        <p:cTn id="38" dur="200"/>
                                        <p:tgtEl>
                                          <p:spTgt spid="6">
                                            <p:graphicEl>
                                              <a:chart seriesIdx="-4" categoryIdx="1" bldStep="category"/>
                                            </p:graphicEl>
                                          </p:spTgt>
                                        </p:tgtEl>
                                        <p:attrNameLst>
                                          <p:attrName>ppt_y</p:attrName>
                                        </p:attrNameLst>
                                      </p:cBhvr>
                                      <p:tavLst>
                                        <p:tav tm="0">
                                          <p:val>
                                            <p:strVal val="#ppt_y+#ppt_h*1.125000"/>
                                          </p:val>
                                        </p:tav>
                                        <p:tav tm="100000">
                                          <p:val>
                                            <p:strVal val="#ppt_y"/>
                                          </p:val>
                                        </p:tav>
                                      </p:tavLst>
                                    </p:anim>
                                    <p:animEffect transition="in" filter="wipe(up)">
                                      <p:cBhvr>
                                        <p:cTn id="39" dur="200"/>
                                        <p:tgtEl>
                                          <p:spTgt spid="6">
                                            <p:graphicEl>
                                              <a:chart seriesIdx="-4" categoryIdx="1" bldStep="category"/>
                                            </p:graphicEl>
                                          </p:spTgt>
                                        </p:tgtEl>
                                      </p:cBhvr>
                                    </p:animEffect>
                                  </p:childTnLst>
                                </p:cTn>
                              </p:par>
                              <p:par>
                                <p:cTn id="40" presetID="12" presetClass="entr" presetSubtype="4" fill="hold" grpId="0" nodeType="withEffect">
                                  <p:stCondLst>
                                    <p:cond delay="0"/>
                                  </p:stCondLst>
                                  <p:childTnLst>
                                    <p:set>
                                      <p:cBhvr>
                                        <p:cTn id="41" dur="1" fill="hold">
                                          <p:stCondLst>
                                            <p:cond delay="0"/>
                                          </p:stCondLst>
                                        </p:cTn>
                                        <p:tgtEl>
                                          <p:spTgt spid="9">
                                            <p:graphicEl>
                                              <a:chart seriesIdx="-4" categoryIdx="1" bldStep="category"/>
                                            </p:graphicEl>
                                          </p:spTgt>
                                        </p:tgtEl>
                                        <p:attrNameLst>
                                          <p:attrName>style.visibility</p:attrName>
                                        </p:attrNameLst>
                                      </p:cBhvr>
                                      <p:to>
                                        <p:strVal val="visible"/>
                                      </p:to>
                                    </p:set>
                                    <p:anim calcmode="lin" valueType="num">
                                      <p:cBhvr additive="base">
                                        <p:cTn id="42" dur="200"/>
                                        <p:tgtEl>
                                          <p:spTgt spid="9">
                                            <p:graphicEl>
                                              <a:chart seriesIdx="-4" categoryIdx="1" bldStep="category"/>
                                            </p:graphicEl>
                                          </p:spTgt>
                                        </p:tgtEl>
                                        <p:attrNameLst>
                                          <p:attrName>ppt_y</p:attrName>
                                        </p:attrNameLst>
                                      </p:cBhvr>
                                      <p:tavLst>
                                        <p:tav tm="0">
                                          <p:val>
                                            <p:strVal val="#ppt_y+#ppt_h*1.125000"/>
                                          </p:val>
                                        </p:tav>
                                        <p:tav tm="100000">
                                          <p:val>
                                            <p:strVal val="#ppt_y"/>
                                          </p:val>
                                        </p:tav>
                                      </p:tavLst>
                                    </p:anim>
                                    <p:animEffect transition="in" filter="wipe(up)">
                                      <p:cBhvr>
                                        <p:cTn id="43" dur="200"/>
                                        <p:tgtEl>
                                          <p:spTgt spid="9">
                                            <p:graphicEl>
                                              <a:chart seriesIdx="-4" categoryIdx="1" bldStep="category"/>
                                            </p:graphicEl>
                                          </p:spTgt>
                                        </p:tgtEl>
                                      </p:cBhvr>
                                    </p:animEffect>
                                  </p:childTnLst>
                                </p:cTn>
                              </p:par>
                            </p:childTnLst>
                          </p:cTn>
                        </p:par>
                        <p:par>
                          <p:cTn id="44" fill="hold">
                            <p:stCondLst>
                              <p:cond delay="1100"/>
                            </p:stCondLst>
                            <p:childTnLst>
                              <p:par>
                                <p:cTn id="45" presetID="12" presetClass="entr" presetSubtype="4" fill="hold" grpId="0" nodeType="afterEffect">
                                  <p:stCondLst>
                                    <p:cond delay="0"/>
                                  </p:stCondLst>
                                  <p:childTnLst>
                                    <p:set>
                                      <p:cBhvr>
                                        <p:cTn id="46" dur="1" fill="hold">
                                          <p:stCondLst>
                                            <p:cond delay="0"/>
                                          </p:stCondLst>
                                        </p:cTn>
                                        <p:tgtEl>
                                          <p:spTgt spid="6">
                                            <p:graphicEl>
                                              <a:chart seriesIdx="-4" categoryIdx="2" bldStep="category"/>
                                            </p:graphicEl>
                                          </p:spTgt>
                                        </p:tgtEl>
                                        <p:attrNameLst>
                                          <p:attrName>style.visibility</p:attrName>
                                        </p:attrNameLst>
                                      </p:cBhvr>
                                      <p:to>
                                        <p:strVal val="visible"/>
                                      </p:to>
                                    </p:set>
                                    <p:anim calcmode="lin" valueType="num">
                                      <p:cBhvr additive="base">
                                        <p:cTn id="47" dur="200"/>
                                        <p:tgtEl>
                                          <p:spTgt spid="6">
                                            <p:graphicEl>
                                              <a:chart seriesIdx="-4" categoryIdx="2" bldStep="category"/>
                                            </p:graphicEl>
                                          </p:spTgt>
                                        </p:tgtEl>
                                        <p:attrNameLst>
                                          <p:attrName>ppt_y</p:attrName>
                                        </p:attrNameLst>
                                      </p:cBhvr>
                                      <p:tavLst>
                                        <p:tav tm="0">
                                          <p:val>
                                            <p:strVal val="#ppt_y+#ppt_h*1.125000"/>
                                          </p:val>
                                        </p:tav>
                                        <p:tav tm="100000">
                                          <p:val>
                                            <p:strVal val="#ppt_y"/>
                                          </p:val>
                                        </p:tav>
                                      </p:tavLst>
                                    </p:anim>
                                    <p:animEffect transition="in" filter="wipe(up)">
                                      <p:cBhvr>
                                        <p:cTn id="48" dur="200"/>
                                        <p:tgtEl>
                                          <p:spTgt spid="6">
                                            <p:graphicEl>
                                              <a:chart seriesIdx="-4" categoryIdx="2" bldStep="category"/>
                                            </p:graphicEl>
                                          </p:spTgt>
                                        </p:tgtEl>
                                      </p:cBhvr>
                                    </p:animEffect>
                                  </p:childTnLst>
                                </p:cTn>
                              </p:par>
                              <p:par>
                                <p:cTn id="49" presetID="12" presetClass="entr" presetSubtype="4" fill="hold" grpId="0" nodeType="withEffect">
                                  <p:stCondLst>
                                    <p:cond delay="0"/>
                                  </p:stCondLst>
                                  <p:childTnLst>
                                    <p:set>
                                      <p:cBhvr>
                                        <p:cTn id="50" dur="1" fill="hold">
                                          <p:stCondLst>
                                            <p:cond delay="0"/>
                                          </p:stCondLst>
                                        </p:cTn>
                                        <p:tgtEl>
                                          <p:spTgt spid="9">
                                            <p:graphicEl>
                                              <a:chart seriesIdx="-4" categoryIdx="2" bldStep="category"/>
                                            </p:graphicEl>
                                          </p:spTgt>
                                        </p:tgtEl>
                                        <p:attrNameLst>
                                          <p:attrName>style.visibility</p:attrName>
                                        </p:attrNameLst>
                                      </p:cBhvr>
                                      <p:to>
                                        <p:strVal val="visible"/>
                                      </p:to>
                                    </p:set>
                                    <p:anim calcmode="lin" valueType="num">
                                      <p:cBhvr additive="base">
                                        <p:cTn id="51" dur="200"/>
                                        <p:tgtEl>
                                          <p:spTgt spid="9">
                                            <p:graphicEl>
                                              <a:chart seriesIdx="-4" categoryIdx="2" bldStep="category"/>
                                            </p:graphicEl>
                                          </p:spTgt>
                                        </p:tgtEl>
                                        <p:attrNameLst>
                                          <p:attrName>ppt_y</p:attrName>
                                        </p:attrNameLst>
                                      </p:cBhvr>
                                      <p:tavLst>
                                        <p:tav tm="0">
                                          <p:val>
                                            <p:strVal val="#ppt_y+#ppt_h*1.125000"/>
                                          </p:val>
                                        </p:tav>
                                        <p:tav tm="100000">
                                          <p:val>
                                            <p:strVal val="#ppt_y"/>
                                          </p:val>
                                        </p:tav>
                                      </p:tavLst>
                                    </p:anim>
                                    <p:animEffect transition="in" filter="wipe(up)">
                                      <p:cBhvr>
                                        <p:cTn id="52" dur="200"/>
                                        <p:tgtEl>
                                          <p:spTgt spid="9">
                                            <p:graphicEl>
                                              <a:chart seriesIdx="-4" categoryIdx="2" bldStep="category"/>
                                            </p:graphicEl>
                                          </p:spTgt>
                                        </p:tgtEl>
                                      </p:cBhvr>
                                    </p:animEffect>
                                  </p:childTnLst>
                                </p:cTn>
                              </p:par>
                            </p:childTnLst>
                          </p:cTn>
                        </p:par>
                        <p:par>
                          <p:cTn id="53" fill="hold">
                            <p:stCondLst>
                              <p:cond delay="1300"/>
                            </p:stCondLst>
                            <p:childTnLst>
                              <p:par>
                                <p:cTn id="54" presetID="12" presetClass="entr" presetSubtype="4" fill="hold" grpId="0" nodeType="afterEffect">
                                  <p:stCondLst>
                                    <p:cond delay="0"/>
                                  </p:stCondLst>
                                  <p:childTnLst>
                                    <p:set>
                                      <p:cBhvr>
                                        <p:cTn id="55" dur="1" fill="hold">
                                          <p:stCondLst>
                                            <p:cond delay="0"/>
                                          </p:stCondLst>
                                        </p:cTn>
                                        <p:tgtEl>
                                          <p:spTgt spid="6">
                                            <p:graphicEl>
                                              <a:chart seriesIdx="-4" categoryIdx="3" bldStep="category"/>
                                            </p:graphicEl>
                                          </p:spTgt>
                                        </p:tgtEl>
                                        <p:attrNameLst>
                                          <p:attrName>style.visibility</p:attrName>
                                        </p:attrNameLst>
                                      </p:cBhvr>
                                      <p:to>
                                        <p:strVal val="visible"/>
                                      </p:to>
                                    </p:set>
                                    <p:anim calcmode="lin" valueType="num">
                                      <p:cBhvr additive="base">
                                        <p:cTn id="56" dur="200"/>
                                        <p:tgtEl>
                                          <p:spTgt spid="6">
                                            <p:graphicEl>
                                              <a:chart seriesIdx="-4" categoryIdx="3" bldStep="category"/>
                                            </p:graphicEl>
                                          </p:spTgt>
                                        </p:tgtEl>
                                        <p:attrNameLst>
                                          <p:attrName>ppt_y</p:attrName>
                                        </p:attrNameLst>
                                      </p:cBhvr>
                                      <p:tavLst>
                                        <p:tav tm="0">
                                          <p:val>
                                            <p:strVal val="#ppt_y+#ppt_h*1.125000"/>
                                          </p:val>
                                        </p:tav>
                                        <p:tav tm="100000">
                                          <p:val>
                                            <p:strVal val="#ppt_y"/>
                                          </p:val>
                                        </p:tav>
                                      </p:tavLst>
                                    </p:anim>
                                    <p:animEffect transition="in" filter="wipe(up)">
                                      <p:cBhvr>
                                        <p:cTn id="57" dur="200"/>
                                        <p:tgtEl>
                                          <p:spTgt spid="6">
                                            <p:graphicEl>
                                              <a:chart seriesIdx="-4" categoryIdx="3" bldStep="category"/>
                                            </p:graphicEl>
                                          </p:spTgt>
                                        </p:tgtEl>
                                      </p:cBhvr>
                                    </p:animEffect>
                                  </p:childTnLst>
                                </p:cTn>
                              </p:par>
                              <p:par>
                                <p:cTn id="58" presetID="12" presetClass="entr" presetSubtype="4" fill="hold" grpId="0" nodeType="withEffect">
                                  <p:stCondLst>
                                    <p:cond delay="0"/>
                                  </p:stCondLst>
                                  <p:childTnLst>
                                    <p:set>
                                      <p:cBhvr>
                                        <p:cTn id="59" dur="1" fill="hold">
                                          <p:stCondLst>
                                            <p:cond delay="0"/>
                                          </p:stCondLst>
                                        </p:cTn>
                                        <p:tgtEl>
                                          <p:spTgt spid="9">
                                            <p:graphicEl>
                                              <a:chart seriesIdx="-4" categoryIdx="3" bldStep="category"/>
                                            </p:graphicEl>
                                          </p:spTgt>
                                        </p:tgtEl>
                                        <p:attrNameLst>
                                          <p:attrName>style.visibility</p:attrName>
                                        </p:attrNameLst>
                                      </p:cBhvr>
                                      <p:to>
                                        <p:strVal val="visible"/>
                                      </p:to>
                                    </p:set>
                                    <p:anim calcmode="lin" valueType="num">
                                      <p:cBhvr additive="base">
                                        <p:cTn id="60" dur="200"/>
                                        <p:tgtEl>
                                          <p:spTgt spid="9">
                                            <p:graphicEl>
                                              <a:chart seriesIdx="-4" categoryIdx="3" bldStep="category"/>
                                            </p:graphicEl>
                                          </p:spTgt>
                                        </p:tgtEl>
                                        <p:attrNameLst>
                                          <p:attrName>ppt_y</p:attrName>
                                        </p:attrNameLst>
                                      </p:cBhvr>
                                      <p:tavLst>
                                        <p:tav tm="0">
                                          <p:val>
                                            <p:strVal val="#ppt_y+#ppt_h*1.125000"/>
                                          </p:val>
                                        </p:tav>
                                        <p:tav tm="100000">
                                          <p:val>
                                            <p:strVal val="#ppt_y"/>
                                          </p:val>
                                        </p:tav>
                                      </p:tavLst>
                                    </p:anim>
                                    <p:animEffect transition="in" filter="wipe(up)">
                                      <p:cBhvr>
                                        <p:cTn id="61" dur="200"/>
                                        <p:tgtEl>
                                          <p:spTgt spid="9">
                                            <p:graphicEl>
                                              <a:chart seriesIdx="-4" categoryIdx="3" bldStep="category"/>
                                            </p:graphicEl>
                                          </p:spTgt>
                                        </p:tgtEl>
                                      </p:cBhvr>
                                    </p:animEffect>
                                  </p:childTnLst>
                                </p:cTn>
                              </p:par>
                            </p:childTnLst>
                          </p:cTn>
                        </p:par>
                        <p:par>
                          <p:cTn id="62" fill="hold">
                            <p:stCondLst>
                              <p:cond delay="1500"/>
                            </p:stCondLst>
                            <p:childTnLst>
                              <p:par>
                                <p:cTn id="63" presetID="12" presetClass="entr" presetSubtype="4" fill="hold" grpId="0" nodeType="afterEffect">
                                  <p:stCondLst>
                                    <p:cond delay="0"/>
                                  </p:stCondLst>
                                  <p:childTnLst>
                                    <p:set>
                                      <p:cBhvr>
                                        <p:cTn id="64" dur="1" fill="hold">
                                          <p:stCondLst>
                                            <p:cond delay="0"/>
                                          </p:stCondLst>
                                        </p:cTn>
                                        <p:tgtEl>
                                          <p:spTgt spid="6">
                                            <p:graphicEl>
                                              <a:chart seriesIdx="-4" categoryIdx="4" bldStep="category"/>
                                            </p:graphicEl>
                                          </p:spTgt>
                                        </p:tgtEl>
                                        <p:attrNameLst>
                                          <p:attrName>style.visibility</p:attrName>
                                        </p:attrNameLst>
                                      </p:cBhvr>
                                      <p:to>
                                        <p:strVal val="visible"/>
                                      </p:to>
                                    </p:set>
                                    <p:anim calcmode="lin" valueType="num">
                                      <p:cBhvr additive="base">
                                        <p:cTn id="65" dur="200"/>
                                        <p:tgtEl>
                                          <p:spTgt spid="6">
                                            <p:graphicEl>
                                              <a:chart seriesIdx="-4" categoryIdx="4" bldStep="category"/>
                                            </p:graphicEl>
                                          </p:spTgt>
                                        </p:tgtEl>
                                        <p:attrNameLst>
                                          <p:attrName>ppt_y</p:attrName>
                                        </p:attrNameLst>
                                      </p:cBhvr>
                                      <p:tavLst>
                                        <p:tav tm="0">
                                          <p:val>
                                            <p:strVal val="#ppt_y+#ppt_h*1.125000"/>
                                          </p:val>
                                        </p:tav>
                                        <p:tav tm="100000">
                                          <p:val>
                                            <p:strVal val="#ppt_y"/>
                                          </p:val>
                                        </p:tav>
                                      </p:tavLst>
                                    </p:anim>
                                    <p:animEffect transition="in" filter="wipe(up)">
                                      <p:cBhvr>
                                        <p:cTn id="66" dur="200"/>
                                        <p:tgtEl>
                                          <p:spTgt spid="6">
                                            <p:graphicEl>
                                              <a:chart seriesIdx="-4" categoryIdx="4" bldStep="category"/>
                                            </p:graphicEl>
                                          </p:spTgt>
                                        </p:tgtEl>
                                      </p:cBhvr>
                                    </p:animEffect>
                                  </p:childTnLst>
                                </p:cTn>
                              </p:par>
                              <p:par>
                                <p:cTn id="67" presetID="12" presetClass="entr" presetSubtype="4" fill="hold" grpId="0" nodeType="withEffect">
                                  <p:stCondLst>
                                    <p:cond delay="0"/>
                                  </p:stCondLst>
                                  <p:childTnLst>
                                    <p:set>
                                      <p:cBhvr>
                                        <p:cTn id="68" dur="1" fill="hold">
                                          <p:stCondLst>
                                            <p:cond delay="0"/>
                                          </p:stCondLst>
                                        </p:cTn>
                                        <p:tgtEl>
                                          <p:spTgt spid="9">
                                            <p:graphicEl>
                                              <a:chart seriesIdx="-4" categoryIdx="4" bldStep="category"/>
                                            </p:graphicEl>
                                          </p:spTgt>
                                        </p:tgtEl>
                                        <p:attrNameLst>
                                          <p:attrName>style.visibility</p:attrName>
                                        </p:attrNameLst>
                                      </p:cBhvr>
                                      <p:to>
                                        <p:strVal val="visible"/>
                                      </p:to>
                                    </p:set>
                                    <p:anim calcmode="lin" valueType="num">
                                      <p:cBhvr additive="base">
                                        <p:cTn id="69" dur="200"/>
                                        <p:tgtEl>
                                          <p:spTgt spid="9">
                                            <p:graphicEl>
                                              <a:chart seriesIdx="-4" categoryIdx="4" bldStep="category"/>
                                            </p:graphicEl>
                                          </p:spTgt>
                                        </p:tgtEl>
                                        <p:attrNameLst>
                                          <p:attrName>ppt_y</p:attrName>
                                        </p:attrNameLst>
                                      </p:cBhvr>
                                      <p:tavLst>
                                        <p:tav tm="0">
                                          <p:val>
                                            <p:strVal val="#ppt_y+#ppt_h*1.125000"/>
                                          </p:val>
                                        </p:tav>
                                        <p:tav tm="100000">
                                          <p:val>
                                            <p:strVal val="#ppt_y"/>
                                          </p:val>
                                        </p:tav>
                                      </p:tavLst>
                                    </p:anim>
                                    <p:animEffect transition="in" filter="wipe(up)">
                                      <p:cBhvr>
                                        <p:cTn id="70" dur="200"/>
                                        <p:tgtEl>
                                          <p:spTgt spid="9">
                                            <p:graphicEl>
                                              <a:chart seriesIdx="-4" categoryIdx="4" bldStep="category"/>
                                            </p:graphicEl>
                                          </p:spTgt>
                                        </p:tgtEl>
                                      </p:cBhvr>
                                    </p:animEffect>
                                  </p:childTnLst>
                                </p:cTn>
                              </p:par>
                            </p:childTnLst>
                          </p:cTn>
                        </p:par>
                        <p:par>
                          <p:cTn id="71" fill="hold">
                            <p:stCondLst>
                              <p:cond delay="1700"/>
                            </p:stCondLst>
                            <p:childTnLst>
                              <p:par>
                                <p:cTn id="72" presetID="12" presetClass="entr" presetSubtype="4" fill="hold" grpId="0" nodeType="afterEffect">
                                  <p:stCondLst>
                                    <p:cond delay="0"/>
                                  </p:stCondLst>
                                  <p:childTnLst>
                                    <p:set>
                                      <p:cBhvr>
                                        <p:cTn id="73" dur="1" fill="hold">
                                          <p:stCondLst>
                                            <p:cond delay="0"/>
                                          </p:stCondLst>
                                        </p:cTn>
                                        <p:tgtEl>
                                          <p:spTgt spid="6">
                                            <p:graphicEl>
                                              <a:chart seriesIdx="-4" categoryIdx="5" bldStep="category"/>
                                            </p:graphicEl>
                                          </p:spTgt>
                                        </p:tgtEl>
                                        <p:attrNameLst>
                                          <p:attrName>style.visibility</p:attrName>
                                        </p:attrNameLst>
                                      </p:cBhvr>
                                      <p:to>
                                        <p:strVal val="visible"/>
                                      </p:to>
                                    </p:set>
                                    <p:anim calcmode="lin" valueType="num">
                                      <p:cBhvr additive="base">
                                        <p:cTn id="74" dur="200"/>
                                        <p:tgtEl>
                                          <p:spTgt spid="6">
                                            <p:graphicEl>
                                              <a:chart seriesIdx="-4" categoryIdx="5" bldStep="category"/>
                                            </p:graphicEl>
                                          </p:spTgt>
                                        </p:tgtEl>
                                        <p:attrNameLst>
                                          <p:attrName>ppt_y</p:attrName>
                                        </p:attrNameLst>
                                      </p:cBhvr>
                                      <p:tavLst>
                                        <p:tav tm="0">
                                          <p:val>
                                            <p:strVal val="#ppt_y+#ppt_h*1.125000"/>
                                          </p:val>
                                        </p:tav>
                                        <p:tav tm="100000">
                                          <p:val>
                                            <p:strVal val="#ppt_y"/>
                                          </p:val>
                                        </p:tav>
                                      </p:tavLst>
                                    </p:anim>
                                    <p:animEffect transition="in" filter="wipe(up)">
                                      <p:cBhvr>
                                        <p:cTn id="75" dur="200"/>
                                        <p:tgtEl>
                                          <p:spTgt spid="6">
                                            <p:graphicEl>
                                              <a:chart seriesIdx="-4" categoryIdx="5" bldStep="category"/>
                                            </p:graphicEl>
                                          </p:spTgt>
                                        </p:tgtEl>
                                      </p:cBhvr>
                                    </p:animEffect>
                                  </p:childTnLst>
                                </p:cTn>
                              </p:par>
                              <p:par>
                                <p:cTn id="76" presetID="12" presetClass="entr" presetSubtype="4" fill="hold" grpId="0" nodeType="withEffect">
                                  <p:stCondLst>
                                    <p:cond delay="0"/>
                                  </p:stCondLst>
                                  <p:childTnLst>
                                    <p:set>
                                      <p:cBhvr>
                                        <p:cTn id="77" dur="1" fill="hold">
                                          <p:stCondLst>
                                            <p:cond delay="0"/>
                                          </p:stCondLst>
                                        </p:cTn>
                                        <p:tgtEl>
                                          <p:spTgt spid="9">
                                            <p:graphicEl>
                                              <a:chart seriesIdx="-4" categoryIdx="5" bldStep="category"/>
                                            </p:graphicEl>
                                          </p:spTgt>
                                        </p:tgtEl>
                                        <p:attrNameLst>
                                          <p:attrName>style.visibility</p:attrName>
                                        </p:attrNameLst>
                                      </p:cBhvr>
                                      <p:to>
                                        <p:strVal val="visible"/>
                                      </p:to>
                                    </p:set>
                                    <p:anim calcmode="lin" valueType="num">
                                      <p:cBhvr additive="base">
                                        <p:cTn id="78" dur="200"/>
                                        <p:tgtEl>
                                          <p:spTgt spid="9">
                                            <p:graphicEl>
                                              <a:chart seriesIdx="-4" categoryIdx="5" bldStep="category"/>
                                            </p:graphicEl>
                                          </p:spTgt>
                                        </p:tgtEl>
                                        <p:attrNameLst>
                                          <p:attrName>ppt_y</p:attrName>
                                        </p:attrNameLst>
                                      </p:cBhvr>
                                      <p:tavLst>
                                        <p:tav tm="0">
                                          <p:val>
                                            <p:strVal val="#ppt_y+#ppt_h*1.125000"/>
                                          </p:val>
                                        </p:tav>
                                        <p:tav tm="100000">
                                          <p:val>
                                            <p:strVal val="#ppt_y"/>
                                          </p:val>
                                        </p:tav>
                                      </p:tavLst>
                                    </p:anim>
                                    <p:animEffect transition="in" filter="wipe(up)">
                                      <p:cBhvr>
                                        <p:cTn id="79" dur="200"/>
                                        <p:tgtEl>
                                          <p:spTgt spid="9">
                                            <p:graphicEl>
                                              <a:chart seriesIdx="-4" categoryIdx="5" bldStep="category"/>
                                            </p:graphicEl>
                                          </p:spTgt>
                                        </p:tgtEl>
                                      </p:cBhvr>
                                    </p:animEffect>
                                  </p:childTnLst>
                                </p:cTn>
                              </p:par>
                            </p:childTnLst>
                          </p:cTn>
                        </p:par>
                        <p:par>
                          <p:cTn id="80" fill="hold">
                            <p:stCondLst>
                              <p:cond delay="1900"/>
                            </p:stCondLst>
                            <p:childTnLst>
                              <p:par>
                                <p:cTn id="81" presetID="12" presetClass="entr" presetSubtype="4" fill="hold" grpId="0" nodeType="afterEffect">
                                  <p:stCondLst>
                                    <p:cond delay="0"/>
                                  </p:stCondLst>
                                  <p:childTnLst>
                                    <p:set>
                                      <p:cBhvr>
                                        <p:cTn id="82" dur="1" fill="hold">
                                          <p:stCondLst>
                                            <p:cond delay="0"/>
                                          </p:stCondLst>
                                        </p:cTn>
                                        <p:tgtEl>
                                          <p:spTgt spid="6">
                                            <p:graphicEl>
                                              <a:chart seriesIdx="-4" categoryIdx="6" bldStep="category"/>
                                            </p:graphicEl>
                                          </p:spTgt>
                                        </p:tgtEl>
                                        <p:attrNameLst>
                                          <p:attrName>style.visibility</p:attrName>
                                        </p:attrNameLst>
                                      </p:cBhvr>
                                      <p:to>
                                        <p:strVal val="visible"/>
                                      </p:to>
                                    </p:set>
                                    <p:anim calcmode="lin" valueType="num">
                                      <p:cBhvr additive="base">
                                        <p:cTn id="83" dur="200"/>
                                        <p:tgtEl>
                                          <p:spTgt spid="6">
                                            <p:graphicEl>
                                              <a:chart seriesIdx="-4" categoryIdx="6" bldStep="category"/>
                                            </p:graphicEl>
                                          </p:spTgt>
                                        </p:tgtEl>
                                        <p:attrNameLst>
                                          <p:attrName>ppt_y</p:attrName>
                                        </p:attrNameLst>
                                      </p:cBhvr>
                                      <p:tavLst>
                                        <p:tav tm="0">
                                          <p:val>
                                            <p:strVal val="#ppt_y+#ppt_h*1.125000"/>
                                          </p:val>
                                        </p:tav>
                                        <p:tav tm="100000">
                                          <p:val>
                                            <p:strVal val="#ppt_y"/>
                                          </p:val>
                                        </p:tav>
                                      </p:tavLst>
                                    </p:anim>
                                    <p:animEffect transition="in" filter="wipe(up)">
                                      <p:cBhvr>
                                        <p:cTn id="84" dur="200"/>
                                        <p:tgtEl>
                                          <p:spTgt spid="6">
                                            <p:graphicEl>
                                              <a:chart seriesIdx="-4" categoryIdx="6" bldStep="category"/>
                                            </p:graphicEl>
                                          </p:spTgt>
                                        </p:tgtEl>
                                      </p:cBhvr>
                                    </p:animEffect>
                                  </p:childTnLst>
                                </p:cTn>
                              </p:par>
                              <p:par>
                                <p:cTn id="85" presetID="12" presetClass="entr" presetSubtype="4" fill="hold" grpId="0" nodeType="withEffect">
                                  <p:stCondLst>
                                    <p:cond delay="0"/>
                                  </p:stCondLst>
                                  <p:childTnLst>
                                    <p:set>
                                      <p:cBhvr>
                                        <p:cTn id="86" dur="1" fill="hold">
                                          <p:stCondLst>
                                            <p:cond delay="0"/>
                                          </p:stCondLst>
                                        </p:cTn>
                                        <p:tgtEl>
                                          <p:spTgt spid="9">
                                            <p:graphicEl>
                                              <a:chart seriesIdx="-4" categoryIdx="6" bldStep="category"/>
                                            </p:graphicEl>
                                          </p:spTgt>
                                        </p:tgtEl>
                                        <p:attrNameLst>
                                          <p:attrName>style.visibility</p:attrName>
                                        </p:attrNameLst>
                                      </p:cBhvr>
                                      <p:to>
                                        <p:strVal val="visible"/>
                                      </p:to>
                                    </p:set>
                                    <p:anim calcmode="lin" valueType="num">
                                      <p:cBhvr additive="base">
                                        <p:cTn id="87" dur="200"/>
                                        <p:tgtEl>
                                          <p:spTgt spid="9">
                                            <p:graphicEl>
                                              <a:chart seriesIdx="-4" categoryIdx="6" bldStep="category"/>
                                            </p:graphicEl>
                                          </p:spTgt>
                                        </p:tgtEl>
                                        <p:attrNameLst>
                                          <p:attrName>ppt_y</p:attrName>
                                        </p:attrNameLst>
                                      </p:cBhvr>
                                      <p:tavLst>
                                        <p:tav tm="0">
                                          <p:val>
                                            <p:strVal val="#ppt_y+#ppt_h*1.125000"/>
                                          </p:val>
                                        </p:tav>
                                        <p:tav tm="100000">
                                          <p:val>
                                            <p:strVal val="#ppt_y"/>
                                          </p:val>
                                        </p:tav>
                                      </p:tavLst>
                                    </p:anim>
                                    <p:animEffect transition="in" filter="wipe(up)">
                                      <p:cBhvr>
                                        <p:cTn id="88" dur="200"/>
                                        <p:tgtEl>
                                          <p:spTgt spid="9">
                                            <p:graphicEl>
                                              <a:chart seriesIdx="-4" categoryIdx="6" bldStep="category"/>
                                            </p:graphicEl>
                                          </p:spTgt>
                                        </p:tgtEl>
                                      </p:cBhvr>
                                    </p:animEffect>
                                  </p:childTnLst>
                                </p:cTn>
                              </p:par>
                            </p:childTnLst>
                          </p:cTn>
                        </p:par>
                        <p:par>
                          <p:cTn id="89" fill="hold">
                            <p:stCondLst>
                              <p:cond delay="2100"/>
                            </p:stCondLst>
                            <p:childTnLst>
                              <p:par>
                                <p:cTn id="90" presetID="12" presetClass="entr" presetSubtype="4" fill="hold" grpId="0" nodeType="afterEffect">
                                  <p:stCondLst>
                                    <p:cond delay="0"/>
                                  </p:stCondLst>
                                  <p:childTnLst>
                                    <p:set>
                                      <p:cBhvr>
                                        <p:cTn id="91" dur="1" fill="hold">
                                          <p:stCondLst>
                                            <p:cond delay="0"/>
                                          </p:stCondLst>
                                        </p:cTn>
                                        <p:tgtEl>
                                          <p:spTgt spid="6">
                                            <p:graphicEl>
                                              <a:chart seriesIdx="-4" categoryIdx="7" bldStep="category"/>
                                            </p:graphicEl>
                                          </p:spTgt>
                                        </p:tgtEl>
                                        <p:attrNameLst>
                                          <p:attrName>style.visibility</p:attrName>
                                        </p:attrNameLst>
                                      </p:cBhvr>
                                      <p:to>
                                        <p:strVal val="visible"/>
                                      </p:to>
                                    </p:set>
                                    <p:anim calcmode="lin" valueType="num">
                                      <p:cBhvr additive="base">
                                        <p:cTn id="92" dur="200"/>
                                        <p:tgtEl>
                                          <p:spTgt spid="6">
                                            <p:graphicEl>
                                              <a:chart seriesIdx="-4" categoryIdx="7" bldStep="category"/>
                                            </p:graphicEl>
                                          </p:spTgt>
                                        </p:tgtEl>
                                        <p:attrNameLst>
                                          <p:attrName>ppt_y</p:attrName>
                                        </p:attrNameLst>
                                      </p:cBhvr>
                                      <p:tavLst>
                                        <p:tav tm="0">
                                          <p:val>
                                            <p:strVal val="#ppt_y+#ppt_h*1.125000"/>
                                          </p:val>
                                        </p:tav>
                                        <p:tav tm="100000">
                                          <p:val>
                                            <p:strVal val="#ppt_y"/>
                                          </p:val>
                                        </p:tav>
                                      </p:tavLst>
                                    </p:anim>
                                    <p:animEffect transition="in" filter="wipe(up)">
                                      <p:cBhvr>
                                        <p:cTn id="93" dur="200"/>
                                        <p:tgtEl>
                                          <p:spTgt spid="6">
                                            <p:graphicEl>
                                              <a:chart seriesIdx="-4" categoryIdx="7" bldStep="category"/>
                                            </p:graphicEl>
                                          </p:spTgt>
                                        </p:tgtEl>
                                      </p:cBhvr>
                                    </p:animEffect>
                                  </p:childTnLst>
                                </p:cTn>
                              </p:par>
                              <p:par>
                                <p:cTn id="94" presetID="12" presetClass="entr" presetSubtype="4" fill="hold" grpId="0" nodeType="withEffect">
                                  <p:stCondLst>
                                    <p:cond delay="0"/>
                                  </p:stCondLst>
                                  <p:childTnLst>
                                    <p:set>
                                      <p:cBhvr>
                                        <p:cTn id="95" dur="1" fill="hold">
                                          <p:stCondLst>
                                            <p:cond delay="0"/>
                                          </p:stCondLst>
                                        </p:cTn>
                                        <p:tgtEl>
                                          <p:spTgt spid="9">
                                            <p:graphicEl>
                                              <a:chart seriesIdx="-4" categoryIdx="7" bldStep="category"/>
                                            </p:graphicEl>
                                          </p:spTgt>
                                        </p:tgtEl>
                                        <p:attrNameLst>
                                          <p:attrName>style.visibility</p:attrName>
                                        </p:attrNameLst>
                                      </p:cBhvr>
                                      <p:to>
                                        <p:strVal val="visible"/>
                                      </p:to>
                                    </p:set>
                                    <p:anim calcmode="lin" valueType="num">
                                      <p:cBhvr additive="base">
                                        <p:cTn id="96" dur="200"/>
                                        <p:tgtEl>
                                          <p:spTgt spid="9">
                                            <p:graphicEl>
                                              <a:chart seriesIdx="-4" categoryIdx="7" bldStep="category"/>
                                            </p:graphicEl>
                                          </p:spTgt>
                                        </p:tgtEl>
                                        <p:attrNameLst>
                                          <p:attrName>ppt_y</p:attrName>
                                        </p:attrNameLst>
                                      </p:cBhvr>
                                      <p:tavLst>
                                        <p:tav tm="0">
                                          <p:val>
                                            <p:strVal val="#ppt_y+#ppt_h*1.125000"/>
                                          </p:val>
                                        </p:tav>
                                        <p:tav tm="100000">
                                          <p:val>
                                            <p:strVal val="#ppt_y"/>
                                          </p:val>
                                        </p:tav>
                                      </p:tavLst>
                                    </p:anim>
                                    <p:animEffect transition="in" filter="wipe(up)">
                                      <p:cBhvr>
                                        <p:cTn id="97" dur="200"/>
                                        <p:tgtEl>
                                          <p:spTgt spid="9">
                                            <p:graphicEl>
                                              <a:chart seriesIdx="-4" categoryIdx="7" bldStep="category"/>
                                            </p:graphicEl>
                                          </p:spTgt>
                                        </p:tgtEl>
                                      </p:cBhvr>
                                    </p:animEffect>
                                  </p:childTnLst>
                                </p:cTn>
                              </p:par>
                            </p:childTnLst>
                          </p:cTn>
                        </p:par>
                        <p:par>
                          <p:cTn id="98" fill="hold">
                            <p:stCondLst>
                              <p:cond delay="2300"/>
                            </p:stCondLst>
                            <p:childTnLst>
                              <p:par>
                                <p:cTn id="99" presetID="12" presetClass="entr" presetSubtype="4" fill="hold" grpId="0" nodeType="afterEffect">
                                  <p:stCondLst>
                                    <p:cond delay="0"/>
                                  </p:stCondLst>
                                  <p:childTnLst>
                                    <p:set>
                                      <p:cBhvr>
                                        <p:cTn id="100" dur="1" fill="hold">
                                          <p:stCondLst>
                                            <p:cond delay="0"/>
                                          </p:stCondLst>
                                        </p:cTn>
                                        <p:tgtEl>
                                          <p:spTgt spid="6">
                                            <p:graphicEl>
                                              <a:chart seriesIdx="-4" categoryIdx="8" bldStep="category"/>
                                            </p:graphicEl>
                                          </p:spTgt>
                                        </p:tgtEl>
                                        <p:attrNameLst>
                                          <p:attrName>style.visibility</p:attrName>
                                        </p:attrNameLst>
                                      </p:cBhvr>
                                      <p:to>
                                        <p:strVal val="visible"/>
                                      </p:to>
                                    </p:set>
                                    <p:anim calcmode="lin" valueType="num">
                                      <p:cBhvr additive="base">
                                        <p:cTn id="101" dur="200"/>
                                        <p:tgtEl>
                                          <p:spTgt spid="6">
                                            <p:graphicEl>
                                              <a:chart seriesIdx="-4" categoryIdx="8" bldStep="category"/>
                                            </p:graphicEl>
                                          </p:spTgt>
                                        </p:tgtEl>
                                        <p:attrNameLst>
                                          <p:attrName>ppt_y</p:attrName>
                                        </p:attrNameLst>
                                      </p:cBhvr>
                                      <p:tavLst>
                                        <p:tav tm="0">
                                          <p:val>
                                            <p:strVal val="#ppt_y+#ppt_h*1.125000"/>
                                          </p:val>
                                        </p:tav>
                                        <p:tav tm="100000">
                                          <p:val>
                                            <p:strVal val="#ppt_y"/>
                                          </p:val>
                                        </p:tav>
                                      </p:tavLst>
                                    </p:anim>
                                    <p:animEffect transition="in" filter="wipe(up)">
                                      <p:cBhvr>
                                        <p:cTn id="102" dur="200"/>
                                        <p:tgtEl>
                                          <p:spTgt spid="6">
                                            <p:graphicEl>
                                              <a:chart seriesIdx="-4" categoryIdx="8" bldStep="category"/>
                                            </p:graphicEl>
                                          </p:spTgt>
                                        </p:tgtEl>
                                      </p:cBhvr>
                                    </p:animEffect>
                                  </p:childTnLst>
                                </p:cTn>
                              </p:par>
                              <p:par>
                                <p:cTn id="103" presetID="12" presetClass="entr" presetSubtype="4" fill="hold" grpId="0" nodeType="withEffect">
                                  <p:stCondLst>
                                    <p:cond delay="0"/>
                                  </p:stCondLst>
                                  <p:childTnLst>
                                    <p:set>
                                      <p:cBhvr>
                                        <p:cTn id="104" dur="1" fill="hold">
                                          <p:stCondLst>
                                            <p:cond delay="0"/>
                                          </p:stCondLst>
                                        </p:cTn>
                                        <p:tgtEl>
                                          <p:spTgt spid="9">
                                            <p:graphicEl>
                                              <a:chart seriesIdx="-4" categoryIdx="8" bldStep="category"/>
                                            </p:graphicEl>
                                          </p:spTgt>
                                        </p:tgtEl>
                                        <p:attrNameLst>
                                          <p:attrName>style.visibility</p:attrName>
                                        </p:attrNameLst>
                                      </p:cBhvr>
                                      <p:to>
                                        <p:strVal val="visible"/>
                                      </p:to>
                                    </p:set>
                                    <p:anim calcmode="lin" valueType="num">
                                      <p:cBhvr additive="base">
                                        <p:cTn id="105" dur="200"/>
                                        <p:tgtEl>
                                          <p:spTgt spid="9">
                                            <p:graphicEl>
                                              <a:chart seriesIdx="-4" categoryIdx="8" bldStep="category"/>
                                            </p:graphicEl>
                                          </p:spTgt>
                                        </p:tgtEl>
                                        <p:attrNameLst>
                                          <p:attrName>ppt_y</p:attrName>
                                        </p:attrNameLst>
                                      </p:cBhvr>
                                      <p:tavLst>
                                        <p:tav tm="0">
                                          <p:val>
                                            <p:strVal val="#ppt_y+#ppt_h*1.125000"/>
                                          </p:val>
                                        </p:tav>
                                        <p:tav tm="100000">
                                          <p:val>
                                            <p:strVal val="#ppt_y"/>
                                          </p:val>
                                        </p:tav>
                                      </p:tavLst>
                                    </p:anim>
                                    <p:animEffect transition="in" filter="wipe(up)">
                                      <p:cBhvr>
                                        <p:cTn id="106" dur="200"/>
                                        <p:tgtEl>
                                          <p:spTgt spid="9">
                                            <p:graphicEl>
                                              <a:chart seriesIdx="-4" categoryIdx="8" bldStep="category"/>
                                            </p:graphicEl>
                                          </p:spTgt>
                                        </p:tgtEl>
                                      </p:cBhvr>
                                    </p:animEffect>
                                  </p:childTnLst>
                                </p:cTn>
                              </p:par>
                              <p:par>
                                <p:cTn id="107" presetID="2" presetClass="entr" presetSubtype="2" fill="hold" grpId="0" nodeType="withEffect">
                                  <p:stCondLst>
                                    <p:cond delay="0"/>
                                  </p:stCondLst>
                                  <p:childTnLst>
                                    <p:set>
                                      <p:cBhvr>
                                        <p:cTn id="108" dur="1" fill="hold">
                                          <p:stCondLst>
                                            <p:cond delay="0"/>
                                          </p:stCondLst>
                                        </p:cTn>
                                        <p:tgtEl>
                                          <p:spTgt spid="2"/>
                                        </p:tgtEl>
                                        <p:attrNameLst>
                                          <p:attrName>style.visibility</p:attrName>
                                        </p:attrNameLst>
                                      </p:cBhvr>
                                      <p:to>
                                        <p:strVal val="visible"/>
                                      </p:to>
                                    </p:set>
                                    <p:anim calcmode="lin" valueType="num">
                                      <p:cBhvr additive="base">
                                        <p:cTn id="109" dur="500" fill="hold"/>
                                        <p:tgtEl>
                                          <p:spTgt spid="2"/>
                                        </p:tgtEl>
                                        <p:attrNameLst>
                                          <p:attrName>ppt_x</p:attrName>
                                        </p:attrNameLst>
                                      </p:cBhvr>
                                      <p:tavLst>
                                        <p:tav tm="0">
                                          <p:val>
                                            <p:strVal val="1+#ppt_w/2"/>
                                          </p:val>
                                        </p:tav>
                                        <p:tav tm="100000">
                                          <p:val>
                                            <p:strVal val="#ppt_x"/>
                                          </p:val>
                                        </p:tav>
                                      </p:tavLst>
                                    </p:anim>
                                    <p:anim calcmode="lin" valueType="num">
                                      <p:cBhvr additive="base">
                                        <p:cTn id="110" dur="500" fill="hold"/>
                                        <p:tgtEl>
                                          <p:spTgt spid="2"/>
                                        </p:tgtEl>
                                        <p:attrNameLst>
                                          <p:attrName>ppt_y</p:attrName>
                                        </p:attrNameLst>
                                      </p:cBhvr>
                                      <p:tavLst>
                                        <p:tav tm="0">
                                          <p:val>
                                            <p:strVal val="#ppt_y"/>
                                          </p:val>
                                        </p:tav>
                                        <p:tav tm="100000">
                                          <p:val>
                                            <p:strVal val="#ppt_y"/>
                                          </p:val>
                                        </p:tav>
                                      </p:tavLst>
                                    </p:anim>
                                  </p:childTnLst>
                                </p:cTn>
                              </p:par>
                              <p:par>
                                <p:cTn id="111" presetID="2" presetClass="entr" presetSubtype="2" fill="hold" grpId="0" nodeType="withEffect">
                                  <p:stCondLst>
                                    <p:cond delay="0"/>
                                  </p:stCondLst>
                                  <p:childTnLst>
                                    <p:set>
                                      <p:cBhvr>
                                        <p:cTn id="112" dur="1" fill="hold">
                                          <p:stCondLst>
                                            <p:cond delay="0"/>
                                          </p:stCondLst>
                                        </p:cTn>
                                        <p:tgtEl>
                                          <p:spTgt spid="10"/>
                                        </p:tgtEl>
                                        <p:attrNameLst>
                                          <p:attrName>style.visibility</p:attrName>
                                        </p:attrNameLst>
                                      </p:cBhvr>
                                      <p:to>
                                        <p:strVal val="visible"/>
                                      </p:to>
                                    </p:set>
                                    <p:anim calcmode="lin" valueType="num">
                                      <p:cBhvr additive="base">
                                        <p:cTn id="113" dur="500" fill="hold"/>
                                        <p:tgtEl>
                                          <p:spTgt spid="10"/>
                                        </p:tgtEl>
                                        <p:attrNameLst>
                                          <p:attrName>ppt_x</p:attrName>
                                        </p:attrNameLst>
                                      </p:cBhvr>
                                      <p:tavLst>
                                        <p:tav tm="0">
                                          <p:val>
                                            <p:strVal val="1+#ppt_w/2"/>
                                          </p:val>
                                        </p:tav>
                                        <p:tav tm="100000">
                                          <p:val>
                                            <p:strVal val="#ppt_x"/>
                                          </p:val>
                                        </p:tav>
                                      </p:tavLst>
                                    </p:anim>
                                    <p:anim calcmode="lin" valueType="num">
                                      <p:cBhvr additive="base">
                                        <p:cTn id="1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6" grpId="0" uiExpand="1">
        <p:bldSub>
          <a:bldChart bld="category"/>
        </p:bldSub>
      </p:bldGraphic>
      <p:bldP spid="7" grpId="0"/>
      <p:bldP spid="8" grpId="0"/>
      <p:bldGraphic spid="9" grpId="0" uiExpand="1">
        <p:bldSub>
          <a:bldChart bld="category"/>
        </p:bldSub>
      </p:bldGraphic>
      <p:bldP spid="2" grpId="0" animBg="1"/>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SV" dirty="0" smtClean="0"/>
              <a:t>Crecimiento BFA 2009-2016 </a:t>
            </a:r>
            <a:r>
              <a:rPr lang="es-SV" sz="2000" dirty="0" smtClean="0">
                <a:solidFill>
                  <a:schemeClr val="tx2"/>
                </a:solidFill>
              </a:rPr>
              <a:t>en millones de USD</a:t>
            </a:r>
            <a:endParaRPr lang="es-SV" dirty="0">
              <a:solidFill>
                <a:schemeClr val="tx2"/>
              </a:solidFill>
            </a:endParaRPr>
          </a:p>
        </p:txBody>
      </p:sp>
      <p:sp>
        <p:nvSpPr>
          <p:cNvPr id="7" name="3 Título"/>
          <p:cNvSpPr txBox="1">
            <a:spLocks/>
          </p:cNvSpPr>
          <p:nvPr/>
        </p:nvSpPr>
        <p:spPr>
          <a:xfrm>
            <a:off x="314888" y="1057300"/>
            <a:ext cx="7137432" cy="73647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0" kern="1200">
                <a:solidFill>
                  <a:schemeClr val="tx1"/>
                </a:solidFill>
                <a:latin typeface="Impact" panose="020B0806030902050204" pitchFamily="34" charset="0"/>
                <a:ea typeface="+mj-ea"/>
                <a:cs typeface="Arial" pitchFamily="34" charset="0"/>
              </a:defRPr>
            </a:lvl1pPr>
          </a:lstStyle>
          <a:p>
            <a:r>
              <a:rPr lang="es-SV" sz="2000" dirty="0" smtClean="0">
                <a:solidFill>
                  <a:schemeClr val="accent4"/>
                </a:solidFill>
              </a:rPr>
              <a:t>Crecimiento en  cartera de préstamos</a:t>
            </a:r>
            <a:endParaRPr lang="es-SV" sz="2000" dirty="0">
              <a:solidFill>
                <a:schemeClr val="accent4"/>
              </a:solidFill>
            </a:endParaRPr>
          </a:p>
        </p:txBody>
      </p:sp>
      <p:sp>
        <p:nvSpPr>
          <p:cNvPr id="8" name="3 Título"/>
          <p:cNvSpPr txBox="1">
            <a:spLocks/>
          </p:cNvSpPr>
          <p:nvPr/>
        </p:nvSpPr>
        <p:spPr>
          <a:xfrm>
            <a:off x="314888" y="3077505"/>
            <a:ext cx="7272808" cy="73647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0" kern="1200">
                <a:solidFill>
                  <a:schemeClr val="tx1"/>
                </a:solidFill>
                <a:latin typeface="Impact" panose="020B0806030902050204" pitchFamily="34" charset="0"/>
                <a:ea typeface="+mj-ea"/>
                <a:cs typeface="Arial" pitchFamily="34" charset="0"/>
              </a:defRPr>
            </a:lvl1pPr>
          </a:lstStyle>
          <a:p>
            <a:r>
              <a:rPr lang="es-SV" sz="2000" dirty="0" smtClean="0">
                <a:solidFill>
                  <a:schemeClr val="accent4"/>
                </a:solidFill>
              </a:rPr>
              <a:t>Crecimiento en  cartera de depósitos</a:t>
            </a:r>
            <a:endParaRPr lang="es-SV" sz="2000" dirty="0">
              <a:solidFill>
                <a:schemeClr val="accent4"/>
              </a:solidFill>
            </a:endParaRPr>
          </a:p>
        </p:txBody>
      </p:sp>
      <p:graphicFrame>
        <p:nvGraphicFramePr>
          <p:cNvPr id="10" name="9 Gráfico"/>
          <p:cNvGraphicFramePr/>
          <p:nvPr>
            <p:extLst>
              <p:ext uri="{D42A27DB-BD31-4B8C-83A1-F6EECF244321}">
                <p14:modId xmlns:p14="http://schemas.microsoft.com/office/powerpoint/2010/main" val="793720382"/>
              </p:ext>
            </p:extLst>
          </p:nvPr>
        </p:nvGraphicFramePr>
        <p:xfrm>
          <a:off x="339575" y="1633363"/>
          <a:ext cx="8424000" cy="149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10 Gráfico"/>
          <p:cNvGraphicFramePr/>
          <p:nvPr>
            <p:extLst>
              <p:ext uri="{D42A27DB-BD31-4B8C-83A1-F6EECF244321}">
                <p14:modId xmlns:p14="http://schemas.microsoft.com/office/powerpoint/2010/main" val="1124424025"/>
              </p:ext>
            </p:extLst>
          </p:nvPr>
        </p:nvGraphicFramePr>
        <p:xfrm>
          <a:off x="314888" y="3653568"/>
          <a:ext cx="8424000" cy="1494000"/>
        </p:xfrm>
        <a:graphic>
          <a:graphicData uri="http://schemas.openxmlformats.org/drawingml/2006/chart">
            <c:chart xmlns:c="http://schemas.openxmlformats.org/drawingml/2006/chart" xmlns:r="http://schemas.openxmlformats.org/officeDocument/2006/relationships" r:id="rId3"/>
          </a:graphicData>
        </a:graphic>
      </p:graphicFrame>
      <p:sp>
        <p:nvSpPr>
          <p:cNvPr id="9" name="8 CuadroTexto"/>
          <p:cNvSpPr txBox="1"/>
          <p:nvPr/>
        </p:nvSpPr>
        <p:spPr>
          <a:xfrm>
            <a:off x="7271792" y="1201316"/>
            <a:ext cx="1872208" cy="338554"/>
          </a:xfrm>
          <a:prstGeom prst="rect">
            <a:avLst/>
          </a:prstGeom>
          <a:solidFill>
            <a:schemeClr val="bg1">
              <a:lumMod val="95000"/>
            </a:schemeClr>
          </a:solidFill>
        </p:spPr>
        <p:txBody>
          <a:bodyPr wrap="square" rtlCol="0">
            <a:spAutoFit/>
          </a:bodyPr>
          <a:lstStyle/>
          <a:p>
            <a:pPr algn="ctr"/>
            <a:r>
              <a:rPr lang="es-SV" sz="1600" dirty="0" smtClean="0">
                <a:latin typeface="Impact" panose="020B0806030902050204" pitchFamily="34" charset="0"/>
              </a:rPr>
              <a:t>Crecimiento 98%</a:t>
            </a:r>
            <a:endParaRPr lang="es-SV" sz="1600" dirty="0">
              <a:latin typeface="Impact" panose="020B0806030902050204" pitchFamily="34" charset="0"/>
            </a:endParaRPr>
          </a:p>
        </p:txBody>
      </p:sp>
      <p:sp>
        <p:nvSpPr>
          <p:cNvPr id="12" name="11 CuadroTexto"/>
          <p:cNvSpPr txBox="1"/>
          <p:nvPr/>
        </p:nvSpPr>
        <p:spPr>
          <a:xfrm>
            <a:off x="7271792" y="3200958"/>
            <a:ext cx="1872208" cy="338554"/>
          </a:xfrm>
          <a:prstGeom prst="rect">
            <a:avLst/>
          </a:prstGeom>
          <a:solidFill>
            <a:schemeClr val="bg1">
              <a:lumMod val="95000"/>
            </a:schemeClr>
          </a:solidFill>
        </p:spPr>
        <p:txBody>
          <a:bodyPr wrap="square" rtlCol="0">
            <a:spAutoFit/>
          </a:bodyPr>
          <a:lstStyle/>
          <a:p>
            <a:pPr algn="ctr"/>
            <a:r>
              <a:rPr lang="es-SV" sz="1600" dirty="0" smtClean="0">
                <a:latin typeface="Impact" panose="020B0806030902050204" pitchFamily="34" charset="0"/>
              </a:rPr>
              <a:t>Crecimiento 71%</a:t>
            </a:r>
            <a:endParaRPr lang="es-SV" sz="1600" dirty="0">
              <a:latin typeface="Impact" panose="020B0806030902050204" pitchFamily="34" charset="0"/>
            </a:endParaRPr>
          </a:p>
        </p:txBody>
      </p:sp>
    </p:spTree>
    <p:extLst>
      <p:ext uri="{BB962C8B-B14F-4D97-AF65-F5344CB8AC3E}">
        <p14:creationId xmlns:p14="http://schemas.microsoft.com/office/powerpoint/2010/main" val="358630279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2" presetClass="entr" presetSubtype="4" fill="hold" grpId="0" nodeType="afterEffect">
                                  <p:stCondLst>
                                    <p:cond delay="0"/>
                                  </p:stCondLst>
                                  <p:childTnLst>
                                    <p:set>
                                      <p:cBhvr>
                                        <p:cTn id="19" dur="1" fill="hold">
                                          <p:stCondLst>
                                            <p:cond delay="0"/>
                                          </p:stCondLst>
                                        </p:cTn>
                                        <p:tgtEl>
                                          <p:spTgt spid="10">
                                            <p:graphicEl>
                                              <a:chart seriesIdx="-3" categoryIdx="-3" bldStep="gridLegend"/>
                                            </p:graphicEl>
                                          </p:spTgt>
                                        </p:tgtEl>
                                        <p:attrNameLst>
                                          <p:attrName>style.visibility</p:attrName>
                                        </p:attrNameLst>
                                      </p:cBhvr>
                                      <p:to>
                                        <p:strVal val="visible"/>
                                      </p:to>
                                    </p:set>
                                    <p:anim calcmode="lin" valueType="num">
                                      <p:cBhvr additive="base">
                                        <p:cTn id="20" dur="200"/>
                                        <p:tgtEl>
                                          <p:spTgt spid="10">
                                            <p:graphicEl>
                                              <a:chart seriesIdx="-3" categoryIdx="-3" bldStep="gridLegend"/>
                                            </p:graphicEl>
                                          </p:spTgt>
                                        </p:tgtEl>
                                        <p:attrNameLst>
                                          <p:attrName>ppt_y</p:attrName>
                                        </p:attrNameLst>
                                      </p:cBhvr>
                                      <p:tavLst>
                                        <p:tav tm="0">
                                          <p:val>
                                            <p:strVal val="#ppt_y+#ppt_h*1.125000"/>
                                          </p:val>
                                        </p:tav>
                                        <p:tav tm="100000">
                                          <p:val>
                                            <p:strVal val="#ppt_y"/>
                                          </p:val>
                                        </p:tav>
                                      </p:tavLst>
                                    </p:anim>
                                    <p:animEffect transition="in" filter="wipe(up)">
                                      <p:cBhvr>
                                        <p:cTn id="21" dur="200"/>
                                        <p:tgtEl>
                                          <p:spTgt spid="10">
                                            <p:graphicEl>
                                              <a:chart seriesIdx="-3" categoryIdx="-3" bldStep="gridLegend"/>
                                            </p:graphicEl>
                                          </p:spTgt>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11">
                                            <p:graphicEl>
                                              <a:chart seriesIdx="-3" categoryIdx="-3" bldStep="gridLegend"/>
                                            </p:graphicEl>
                                          </p:spTgt>
                                        </p:tgtEl>
                                        <p:attrNameLst>
                                          <p:attrName>style.visibility</p:attrName>
                                        </p:attrNameLst>
                                      </p:cBhvr>
                                      <p:to>
                                        <p:strVal val="visible"/>
                                      </p:to>
                                    </p:set>
                                    <p:anim calcmode="lin" valueType="num">
                                      <p:cBhvr additive="base">
                                        <p:cTn id="24" dur="200"/>
                                        <p:tgtEl>
                                          <p:spTgt spid="11">
                                            <p:graphicEl>
                                              <a:chart seriesIdx="-3" categoryIdx="-3" bldStep="gridLegend"/>
                                            </p:graphicEl>
                                          </p:spTgt>
                                        </p:tgtEl>
                                        <p:attrNameLst>
                                          <p:attrName>ppt_y</p:attrName>
                                        </p:attrNameLst>
                                      </p:cBhvr>
                                      <p:tavLst>
                                        <p:tav tm="0">
                                          <p:val>
                                            <p:strVal val="#ppt_y+#ppt_h*1.125000"/>
                                          </p:val>
                                        </p:tav>
                                        <p:tav tm="100000">
                                          <p:val>
                                            <p:strVal val="#ppt_y"/>
                                          </p:val>
                                        </p:tav>
                                      </p:tavLst>
                                    </p:anim>
                                    <p:animEffect transition="in" filter="wipe(up)">
                                      <p:cBhvr>
                                        <p:cTn id="25" dur="200"/>
                                        <p:tgtEl>
                                          <p:spTgt spid="11">
                                            <p:graphicEl>
                                              <a:chart seriesIdx="-3" categoryIdx="-3" bldStep="gridLegend"/>
                                            </p:graphicEl>
                                          </p:spTgt>
                                        </p:tgtEl>
                                      </p:cBhvr>
                                    </p:animEffect>
                                  </p:childTnLst>
                                </p:cTn>
                              </p:par>
                            </p:childTnLst>
                          </p:cTn>
                        </p:par>
                        <p:par>
                          <p:cTn id="26" fill="hold">
                            <p:stCondLst>
                              <p:cond delay="700"/>
                            </p:stCondLst>
                            <p:childTnLst>
                              <p:par>
                                <p:cTn id="27" presetID="12" presetClass="entr" presetSubtype="4" fill="hold" grpId="0" nodeType="afterEffect">
                                  <p:stCondLst>
                                    <p:cond delay="0"/>
                                  </p:stCondLst>
                                  <p:childTnLst>
                                    <p:set>
                                      <p:cBhvr>
                                        <p:cTn id="28" dur="1" fill="hold">
                                          <p:stCondLst>
                                            <p:cond delay="0"/>
                                          </p:stCondLst>
                                        </p:cTn>
                                        <p:tgtEl>
                                          <p:spTgt spid="10">
                                            <p:graphicEl>
                                              <a:chart seriesIdx="-4" categoryIdx="0" bldStep="category"/>
                                            </p:graphicEl>
                                          </p:spTgt>
                                        </p:tgtEl>
                                        <p:attrNameLst>
                                          <p:attrName>style.visibility</p:attrName>
                                        </p:attrNameLst>
                                      </p:cBhvr>
                                      <p:to>
                                        <p:strVal val="visible"/>
                                      </p:to>
                                    </p:set>
                                    <p:anim calcmode="lin" valueType="num">
                                      <p:cBhvr additive="base">
                                        <p:cTn id="29" dur="200"/>
                                        <p:tgtEl>
                                          <p:spTgt spid="10">
                                            <p:graphicEl>
                                              <a:chart seriesIdx="-4" categoryIdx="0" bldStep="category"/>
                                            </p:graphicEl>
                                          </p:spTgt>
                                        </p:tgtEl>
                                        <p:attrNameLst>
                                          <p:attrName>ppt_y</p:attrName>
                                        </p:attrNameLst>
                                      </p:cBhvr>
                                      <p:tavLst>
                                        <p:tav tm="0">
                                          <p:val>
                                            <p:strVal val="#ppt_y+#ppt_h*1.125000"/>
                                          </p:val>
                                        </p:tav>
                                        <p:tav tm="100000">
                                          <p:val>
                                            <p:strVal val="#ppt_y"/>
                                          </p:val>
                                        </p:tav>
                                      </p:tavLst>
                                    </p:anim>
                                    <p:animEffect transition="in" filter="wipe(up)">
                                      <p:cBhvr>
                                        <p:cTn id="30" dur="200"/>
                                        <p:tgtEl>
                                          <p:spTgt spid="10">
                                            <p:graphicEl>
                                              <a:chart seriesIdx="-4" categoryIdx="0" bldStep="category"/>
                                            </p:graphicEl>
                                          </p:spTgt>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11">
                                            <p:graphicEl>
                                              <a:chart seriesIdx="-4" categoryIdx="0" bldStep="category"/>
                                            </p:graphicEl>
                                          </p:spTgt>
                                        </p:tgtEl>
                                        <p:attrNameLst>
                                          <p:attrName>style.visibility</p:attrName>
                                        </p:attrNameLst>
                                      </p:cBhvr>
                                      <p:to>
                                        <p:strVal val="visible"/>
                                      </p:to>
                                    </p:set>
                                    <p:anim calcmode="lin" valueType="num">
                                      <p:cBhvr additive="base">
                                        <p:cTn id="33" dur="200"/>
                                        <p:tgtEl>
                                          <p:spTgt spid="11">
                                            <p:graphicEl>
                                              <a:chart seriesIdx="-4" categoryIdx="0" bldStep="category"/>
                                            </p:graphicEl>
                                          </p:spTgt>
                                        </p:tgtEl>
                                        <p:attrNameLst>
                                          <p:attrName>ppt_y</p:attrName>
                                        </p:attrNameLst>
                                      </p:cBhvr>
                                      <p:tavLst>
                                        <p:tav tm="0">
                                          <p:val>
                                            <p:strVal val="#ppt_y+#ppt_h*1.125000"/>
                                          </p:val>
                                        </p:tav>
                                        <p:tav tm="100000">
                                          <p:val>
                                            <p:strVal val="#ppt_y"/>
                                          </p:val>
                                        </p:tav>
                                      </p:tavLst>
                                    </p:anim>
                                    <p:animEffect transition="in" filter="wipe(up)">
                                      <p:cBhvr>
                                        <p:cTn id="34" dur="200"/>
                                        <p:tgtEl>
                                          <p:spTgt spid="11">
                                            <p:graphicEl>
                                              <a:chart seriesIdx="-4" categoryIdx="0" bldStep="category"/>
                                            </p:graphicEl>
                                          </p:spTgt>
                                        </p:tgtEl>
                                      </p:cBhvr>
                                    </p:animEffect>
                                  </p:childTnLst>
                                </p:cTn>
                              </p:par>
                            </p:childTnLst>
                          </p:cTn>
                        </p:par>
                        <p:par>
                          <p:cTn id="35" fill="hold">
                            <p:stCondLst>
                              <p:cond delay="900"/>
                            </p:stCondLst>
                            <p:childTnLst>
                              <p:par>
                                <p:cTn id="36" presetID="12" presetClass="entr" presetSubtype="4" fill="hold" grpId="0" nodeType="afterEffect">
                                  <p:stCondLst>
                                    <p:cond delay="0"/>
                                  </p:stCondLst>
                                  <p:childTnLst>
                                    <p:set>
                                      <p:cBhvr>
                                        <p:cTn id="37" dur="1" fill="hold">
                                          <p:stCondLst>
                                            <p:cond delay="0"/>
                                          </p:stCondLst>
                                        </p:cTn>
                                        <p:tgtEl>
                                          <p:spTgt spid="10">
                                            <p:graphicEl>
                                              <a:chart seriesIdx="-4" categoryIdx="1" bldStep="category"/>
                                            </p:graphicEl>
                                          </p:spTgt>
                                        </p:tgtEl>
                                        <p:attrNameLst>
                                          <p:attrName>style.visibility</p:attrName>
                                        </p:attrNameLst>
                                      </p:cBhvr>
                                      <p:to>
                                        <p:strVal val="visible"/>
                                      </p:to>
                                    </p:set>
                                    <p:anim calcmode="lin" valueType="num">
                                      <p:cBhvr additive="base">
                                        <p:cTn id="38" dur="200"/>
                                        <p:tgtEl>
                                          <p:spTgt spid="10">
                                            <p:graphicEl>
                                              <a:chart seriesIdx="-4" categoryIdx="1" bldStep="category"/>
                                            </p:graphicEl>
                                          </p:spTgt>
                                        </p:tgtEl>
                                        <p:attrNameLst>
                                          <p:attrName>ppt_y</p:attrName>
                                        </p:attrNameLst>
                                      </p:cBhvr>
                                      <p:tavLst>
                                        <p:tav tm="0">
                                          <p:val>
                                            <p:strVal val="#ppt_y+#ppt_h*1.125000"/>
                                          </p:val>
                                        </p:tav>
                                        <p:tav tm="100000">
                                          <p:val>
                                            <p:strVal val="#ppt_y"/>
                                          </p:val>
                                        </p:tav>
                                      </p:tavLst>
                                    </p:anim>
                                    <p:animEffect transition="in" filter="wipe(up)">
                                      <p:cBhvr>
                                        <p:cTn id="39" dur="200"/>
                                        <p:tgtEl>
                                          <p:spTgt spid="10">
                                            <p:graphicEl>
                                              <a:chart seriesIdx="-4" categoryIdx="1" bldStep="category"/>
                                            </p:graphicEl>
                                          </p:spTgt>
                                        </p:tgtEl>
                                      </p:cBhvr>
                                    </p:animEffect>
                                  </p:childTnLst>
                                </p:cTn>
                              </p:par>
                              <p:par>
                                <p:cTn id="40" presetID="12" presetClass="entr" presetSubtype="4" fill="hold" grpId="0" nodeType="withEffect">
                                  <p:stCondLst>
                                    <p:cond delay="0"/>
                                  </p:stCondLst>
                                  <p:childTnLst>
                                    <p:set>
                                      <p:cBhvr>
                                        <p:cTn id="41" dur="1" fill="hold">
                                          <p:stCondLst>
                                            <p:cond delay="0"/>
                                          </p:stCondLst>
                                        </p:cTn>
                                        <p:tgtEl>
                                          <p:spTgt spid="11">
                                            <p:graphicEl>
                                              <a:chart seriesIdx="-4" categoryIdx="1" bldStep="category"/>
                                            </p:graphicEl>
                                          </p:spTgt>
                                        </p:tgtEl>
                                        <p:attrNameLst>
                                          <p:attrName>style.visibility</p:attrName>
                                        </p:attrNameLst>
                                      </p:cBhvr>
                                      <p:to>
                                        <p:strVal val="visible"/>
                                      </p:to>
                                    </p:set>
                                    <p:anim calcmode="lin" valueType="num">
                                      <p:cBhvr additive="base">
                                        <p:cTn id="42" dur="200"/>
                                        <p:tgtEl>
                                          <p:spTgt spid="11">
                                            <p:graphicEl>
                                              <a:chart seriesIdx="-4" categoryIdx="1" bldStep="category"/>
                                            </p:graphicEl>
                                          </p:spTgt>
                                        </p:tgtEl>
                                        <p:attrNameLst>
                                          <p:attrName>ppt_y</p:attrName>
                                        </p:attrNameLst>
                                      </p:cBhvr>
                                      <p:tavLst>
                                        <p:tav tm="0">
                                          <p:val>
                                            <p:strVal val="#ppt_y+#ppt_h*1.125000"/>
                                          </p:val>
                                        </p:tav>
                                        <p:tav tm="100000">
                                          <p:val>
                                            <p:strVal val="#ppt_y"/>
                                          </p:val>
                                        </p:tav>
                                      </p:tavLst>
                                    </p:anim>
                                    <p:animEffect transition="in" filter="wipe(up)">
                                      <p:cBhvr>
                                        <p:cTn id="43" dur="200"/>
                                        <p:tgtEl>
                                          <p:spTgt spid="11">
                                            <p:graphicEl>
                                              <a:chart seriesIdx="-4" categoryIdx="1" bldStep="category"/>
                                            </p:graphicEl>
                                          </p:spTgt>
                                        </p:tgtEl>
                                      </p:cBhvr>
                                    </p:animEffect>
                                  </p:childTnLst>
                                </p:cTn>
                              </p:par>
                            </p:childTnLst>
                          </p:cTn>
                        </p:par>
                        <p:par>
                          <p:cTn id="44" fill="hold">
                            <p:stCondLst>
                              <p:cond delay="1100"/>
                            </p:stCondLst>
                            <p:childTnLst>
                              <p:par>
                                <p:cTn id="45" presetID="12" presetClass="entr" presetSubtype="4" fill="hold" grpId="0" nodeType="afterEffect">
                                  <p:stCondLst>
                                    <p:cond delay="0"/>
                                  </p:stCondLst>
                                  <p:childTnLst>
                                    <p:set>
                                      <p:cBhvr>
                                        <p:cTn id="46" dur="1" fill="hold">
                                          <p:stCondLst>
                                            <p:cond delay="0"/>
                                          </p:stCondLst>
                                        </p:cTn>
                                        <p:tgtEl>
                                          <p:spTgt spid="10">
                                            <p:graphicEl>
                                              <a:chart seriesIdx="-4" categoryIdx="2" bldStep="category"/>
                                            </p:graphicEl>
                                          </p:spTgt>
                                        </p:tgtEl>
                                        <p:attrNameLst>
                                          <p:attrName>style.visibility</p:attrName>
                                        </p:attrNameLst>
                                      </p:cBhvr>
                                      <p:to>
                                        <p:strVal val="visible"/>
                                      </p:to>
                                    </p:set>
                                    <p:anim calcmode="lin" valueType="num">
                                      <p:cBhvr additive="base">
                                        <p:cTn id="47" dur="200"/>
                                        <p:tgtEl>
                                          <p:spTgt spid="10">
                                            <p:graphicEl>
                                              <a:chart seriesIdx="-4" categoryIdx="2" bldStep="category"/>
                                            </p:graphicEl>
                                          </p:spTgt>
                                        </p:tgtEl>
                                        <p:attrNameLst>
                                          <p:attrName>ppt_y</p:attrName>
                                        </p:attrNameLst>
                                      </p:cBhvr>
                                      <p:tavLst>
                                        <p:tav tm="0">
                                          <p:val>
                                            <p:strVal val="#ppt_y+#ppt_h*1.125000"/>
                                          </p:val>
                                        </p:tav>
                                        <p:tav tm="100000">
                                          <p:val>
                                            <p:strVal val="#ppt_y"/>
                                          </p:val>
                                        </p:tav>
                                      </p:tavLst>
                                    </p:anim>
                                    <p:animEffect transition="in" filter="wipe(up)">
                                      <p:cBhvr>
                                        <p:cTn id="48" dur="200"/>
                                        <p:tgtEl>
                                          <p:spTgt spid="10">
                                            <p:graphicEl>
                                              <a:chart seriesIdx="-4" categoryIdx="2" bldStep="category"/>
                                            </p:graphicEl>
                                          </p:spTgt>
                                        </p:tgtEl>
                                      </p:cBhvr>
                                    </p:animEffect>
                                  </p:childTnLst>
                                </p:cTn>
                              </p:par>
                              <p:par>
                                <p:cTn id="49" presetID="12" presetClass="entr" presetSubtype="4" fill="hold" grpId="0" nodeType="withEffect">
                                  <p:stCondLst>
                                    <p:cond delay="0"/>
                                  </p:stCondLst>
                                  <p:childTnLst>
                                    <p:set>
                                      <p:cBhvr>
                                        <p:cTn id="50" dur="1" fill="hold">
                                          <p:stCondLst>
                                            <p:cond delay="0"/>
                                          </p:stCondLst>
                                        </p:cTn>
                                        <p:tgtEl>
                                          <p:spTgt spid="11">
                                            <p:graphicEl>
                                              <a:chart seriesIdx="-4" categoryIdx="2" bldStep="category"/>
                                            </p:graphicEl>
                                          </p:spTgt>
                                        </p:tgtEl>
                                        <p:attrNameLst>
                                          <p:attrName>style.visibility</p:attrName>
                                        </p:attrNameLst>
                                      </p:cBhvr>
                                      <p:to>
                                        <p:strVal val="visible"/>
                                      </p:to>
                                    </p:set>
                                    <p:anim calcmode="lin" valueType="num">
                                      <p:cBhvr additive="base">
                                        <p:cTn id="51" dur="200"/>
                                        <p:tgtEl>
                                          <p:spTgt spid="11">
                                            <p:graphicEl>
                                              <a:chart seriesIdx="-4" categoryIdx="2" bldStep="category"/>
                                            </p:graphicEl>
                                          </p:spTgt>
                                        </p:tgtEl>
                                        <p:attrNameLst>
                                          <p:attrName>ppt_y</p:attrName>
                                        </p:attrNameLst>
                                      </p:cBhvr>
                                      <p:tavLst>
                                        <p:tav tm="0">
                                          <p:val>
                                            <p:strVal val="#ppt_y+#ppt_h*1.125000"/>
                                          </p:val>
                                        </p:tav>
                                        <p:tav tm="100000">
                                          <p:val>
                                            <p:strVal val="#ppt_y"/>
                                          </p:val>
                                        </p:tav>
                                      </p:tavLst>
                                    </p:anim>
                                    <p:animEffect transition="in" filter="wipe(up)">
                                      <p:cBhvr>
                                        <p:cTn id="52" dur="200"/>
                                        <p:tgtEl>
                                          <p:spTgt spid="11">
                                            <p:graphicEl>
                                              <a:chart seriesIdx="-4" categoryIdx="2" bldStep="category"/>
                                            </p:graphicEl>
                                          </p:spTgt>
                                        </p:tgtEl>
                                      </p:cBhvr>
                                    </p:animEffect>
                                  </p:childTnLst>
                                </p:cTn>
                              </p:par>
                            </p:childTnLst>
                          </p:cTn>
                        </p:par>
                        <p:par>
                          <p:cTn id="53" fill="hold">
                            <p:stCondLst>
                              <p:cond delay="1300"/>
                            </p:stCondLst>
                            <p:childTnLst>
                              <p:par>
                                <p:cTn id="54" presetID="12" presetClass="entr" presetSubtype="4" fill="hold" grpId="0" nodeType="afterEffect">
                                  <p:stCondLst>
                                    <p:cond delay="0"/>
                                  </p:stCondLst>
                                  <p:childTnLst>
                                    <p:set>
                                      <p:cBhvr>
                                        <p:cTn id="55" dur="1" fill="hold">
                                          <p:stCondLst>
                                            <p:cond delay="0"/>
                                          </p:stCondLst>
                                        </p:cTn>
                                        <p:tgtEl>
                                          <p:spTgt spid="10">
                                            <p:graphicEl>
                                              <a:chart seriesIdx="-4" categoryIdx="3" bldStep="category"/>
                                            </p:graphicEl>
                                          </p:spTgt>
                                        </p:tgtEl>
                                        <p:attrNameLst>
                                          <p:attrName>style.visibility</p:attrName>
                                        </p:attrNameLst>
                                      </p:cBhvr>
                                      <p:to>
                                        <p:strVal val="visible"/>
                                      </p:to>
                                    </p:set>
                                    <p:anim calcmode="lin" valueType="num">
                                      <p:cBhvr additive="base">
                                        <p:cTn id="56" dur="200"/>
                                        <p:tgtEl>
                                          <p:spTgt spid="10">
                                            <p:graphicEl>
                                              <a:chart seriesIdx="-4" categoryIdx="3" bldStep="category"/>
                                            </p:graphicEl>
                                          </p:spTgt>
                                        </p:tgtEl>
                                        <p:attrNameLst>
                                          <p:attrName>ppt_y</p:attrName>
                                        </p:attrNameLst>
                                      </p:cBhvr>
                                      <p:tavLst>
                                        <p:tav tm="0">
                                          <p:val>
                                            <p:strVal val="#ppt_y+#ppt_h*1.125000"/>
                                          </p:val>
                                        </p:tav>
                                        <p:tav tm="100000">
                                          <p:val>
                                            <p:strVal val="#ppt_y"/>
                                          </p:val>
                                        </p:tav>
                                      </p:tavLst>
                                    </p:anim>
                                    <p:animEffect transition="in" filter="wipe(up)">
                                      <p:cBhvr>
                                        <p:cTn id="57" dur="200"/>
                                        <p:tgtEl>
                                          <p:spTgt spid="10">
                                            <p:graphicEl>
                                              <a:chart seriesIdx="-4" categoryIdx="3" bldStep="category"/>
                                            </p:graphicEl>
                                          </p:spTgt>
                                        </p:tgtEl>
                                      </p:cBhvr>
                                    </p:animEffect>
                                  </p:childTnLst>
                                </p:cTn>
                              </p:par>
                              <p:par>
                                <p:cTn id="58" presetID="12" presetClass="entr" presetSubtype="4" fill="hold" grpId="0" nodeType="withEffect">
                                  <p:stCondLst>
                                    <p:cond delay="0"/>
                                  </p:stCondLst>
                                  <p:childTnLst>
                                    <p:set>
                                      <p:cBhvr>
                                        <p:cTn id="59" dur="1" fill="hold">
                                          <p:stCondLst>
                                            <p:cond delay="0"/>
                                          </p:stCondLst>
                                        </p:cTn>
                                        <p:tgtEl>
                                          <p:spTgt spid="11">
                                            <p:graphicEl>
                                              <a:chart seriesIdx="-4" categoryIdx="3" bldStep="category"/>
                                            </p:graphicEl>
                                          </p:spTgt>
                                        </p:tgtEl>
                                        <p:attrNameLst>
                                          <p:attrName>style.visibility</p:attrName>
                                        </p:attrNameLst>
                                      </p:cBhvr>
                                      <p:to>
                                        <p:strVal val="visible"/>
                                      </p:to>
                                    </p:set>
                                    <p:anim calcmode="lin" valueType="num">
                                      <p:cBhvr additive="base">
                                        <p:cTn id="60" dur="200"/>
                                        <p:tgtEl>
                                          <p:spTgt spid="11">
                                            <p:graphicEl>
                                              <a:chart seriesIdx="-4" categoryIdx="3" bldStep="category"/>
                                            </p:graphicEl>
                                          </p:spTgt>
                                        </p:tgtEl>
                                        <p:attrNameLst>
                                          <p:attrName>ppt_y</p:attrName>
                                        </p:attrNameLst>
                                      </p:cBhvr>
                                      <p:tavLst>
                                        <p:tav tm="0">
                                          <p:val>
                                            <p:strVal val="#ppt_y+#ppt_h*1.125000"/>
                                          </p:val>
                                        </p:tav>
                                        <p:tav tm="100000">
                                          <p:val>
                                            <p:strVal val="#ppt_y"/>
                                          </p:val>
                                        </p:tav>
                                      </p:tavLst>
                                    </p:anim>
                                    <p:animEffect transition="in" filter="wipe(up)">
                                      <p:cBhvr>
                                        <p:cTn id="61" dur="200"/>
                                        <p:tgtEl>
                                          <p:spTgt spid="11">
                                            <p:graphicEl>
                                              <a:chart seriesIdx="-4" categoryIdx="3" bldStep="category"/>
                                            </p:graphicEl>
                                          </p:spTgt>
                                        </p:tgtEl>
                                      </p:cBhvr>
                                    </p:animEffect>
                                  </p:childTnLst>
                                </p:cTn>
                              </p:par>
                            </p:childTnLst>
                          </p:cTn>
                        </p:par>
                        <p:par>
                          <p:cTn id="62" fill="hold">
                            <p:stCondLst>
                              <p:cond delay="1500"/>
                            </p:stCondLst>
                            <p:childTnLst>
                              <p:par>
                                <p:cTn id="63" presetID="12" presetClass="entr" presetSubtype="4" fill="hold" grpId="0" nodeType="afterEffect">
                                  <p:stCondLst>
                                    <p:cond delay="0"/>
                                  </p:stCondLst>
                                  <p:childTnLst>
                                    <p:set>
                                      <p:cBhvr>
                                        <p:cTn id="64" dur="1" fill="hold">
                                          <p:stCondLst>
                                            <p:cond delay="0"/>
                                          </p:stCondLst>
                                        </p:cTn>
                                        <p:tgtEl>
                                          <p:spTgt spid="10">
                                            <p:graphicEl>
                                              <a:chart seriesIdx="-4" categoryIdx="4" bldStep="category"/>
                                            </p:graphicEl>
                                          </p:spTgt>
                                        </p:tgtEl>
                                        <p:attrNameLst>
                                          <p:attrName>style.visibility</p:attrName>
                                        </p:attrNameLst>
                                      </p:cBhvr>
                                      <p:to>
                                        <p:strVal val="visible"/>
                                      </p:to>
                                    </p:set>
                                    <p:anim calcmode="lin" valueType="num">
                                      <p:cBhvr additive="base">
                                        <p:cTn id="65" dur="200"/>
                                        <p:tgtEl>
                                          <p:spTgt spid="10">
                                            <p:graphicEl>
                                              <a:chart seriesIdx="-4" categoryIdx="4" bldStep="category"/>
                                            </p:graphicEl>
                                          </p:spTgt>
                                        </p:tgtEl>
                                        <p:attrNameLst>
                                          <p:attrName>ppt_y</p:attrName>
                                        </p:attrNameLst>
                                      </p:cBhvr>
                                      <p:tavLst>
                                        <p:tav tm="0">
                                          <p:val>
                                            <p:strVal val="#ppt_y+#ppt_h*1.125000"/>
                                          </p:val>
                                        </p:tav>
                                        <p:tav tm="100000">
                                          <p:val>
                                            <p:strVal val="#ppt_y"/>
                                          </p:val>
                                        </p:tav>
                                      </p:tavLst>
                                    </p:anim>
                                    <p:animEffect transition="in" filter="wipe(up)">
                                      <p:cBhvr>
                                        <p:cTn id="66" dur="200"/>
                                        <p:tgtEl>
                                          <p:spTgt spid="10">
                                            <p:graphicEl>
                                              <a:chart seriesIdx="-4" categoryIdx="4" bldStep="category"/>
                                            </p:graphicEl>
                                          </p:spTgt>
                                        </p:tgtEl>
                                      </p:cBhvr>
                                    </p:animEffect>
                                  </p:childTnLst>
                                </p:cTn>
                              </p:par>
                              <p:par>
                                <p:cTn id="67" presetID="12" presetClass="entr" presetSubtype="4" fill="hold" grpId="0" nodeType="withEffect">
                                  <p:stCondLst>
                                    <p:cond delay="0"/>
                                  </p:stCondLst>
                                  <p:childTnLst>
                                    <p:set>
                                      <p:cBhvr>
                                        <p:cTn id="68" dur="1" fill="hold">
                                          <p:stCondLst>
                                            <p:cond delay="0"/>
                                          </p:stCondLst>
                                        </p:cTn>
                                        <p:tgtEl>
                                          <p:spTgt spid="11">
                                            <p:graphicEl>
                                              <a:chart seriesIdx="-4" categoryIdx="4" bldStep="category"/>
                                            </p:graphicEl>
                                          </p:spTgt>
                                        </p:tgtEl>
                                        <p:attrNameLst>
                                          <p:attrName>style.visibility</p:attrName>
                                        </p:attrNameLst>
                                      </p:cBhvr>
                                      <p:to>
                                        <p:strVal val="visible"/>
                                      </p:to>
                                    </p:set>
                                    <p:anim calcmode="lin" valueType="num">
                                      <p:cBhvr additive="base">
                                        <p:cTn id="69" dur="200"/>
                                        <p:tgtEl>
                                          <p:spTgt spid="11">
                                            <p:graphicEl>
                                              <a:chart seriesIdx="-4" categoryIdx="4" bldStep="category"/>
                                            </p:graphicEl>
                                          </p:spTgt>
                                        </p:tgtEl>
                                        <p:attrNameLst>
                                          <p:attrName>ppt_y</p:attrName>
                                        </p:attrNameLst>
                                      </p:cBhvr>
                                      <p:tavLst>
                                        <p:tav tm="0">
                                          <p:val>
                                            <p:strVal val="#ppt_y+#ppt_h*1.125000"/>
                                          </p:val>
                                        </p:tav>
                                        <p:tav tm="100000">
                                          <p:val>
                                            <p:strVal val="#ppt_y"/>
                                          </p:val>
                                        </p:tav>
                                      </p:tavLst>
                                    </p:anim>
                                    <p:animEffect transition="in" filter="wipe(up)">
                                      <p:cBhvr>
                                        <p:cTn id="70" dur="200"/>
                                        <p:tgtEl>
                                          <p:spTgt spid="11">
                                            <p:graphicEl>
                                              <a:chart seriesIdx="-4" categoryIdx="4" bldStep="category"/>
                                            </p:graphicEl>
                                          </p:spTgt>
                                        </p:tgtEl>
                                      </p:cBhvr>
                                    </p:animEffect>
                                  </p:childTnLst>
                                </p:cTn>
                              </p:par>
                            </p:childTnLst>
                          </p:cTn>
                        </p:par>
                        <p:par>
                          <p:cTn id="71" fill="hold">
                            <p:stCondLst>
                              <p:cond delay="1700"/>
                            </p:stCondLst>
                            <p:childTnLst>
                              <p:par>
                                <p:cTn id="72" presetID="12" presetClass="entr" presetSubtype="4" fill="hold" grpId="0" nodeType="afterEffect">
                                  <p:stCondLst>
                                    <p:cond delay="0"/>
                                  </p:stCondLst>
                                  <p:childTnLst>
                                    <p:set>
                                      <p:cBhvr>
                                        <p:cTn id="73" dur="1" fill="hold">
                                          <p:stCondLst>
                                            <p:cond delay="0"/>
                                          </p:stCondLst>
                                        </p:cTn>
                                        <p:tgtEl>
                                          <p:spTgt spid="10">
                                            <p:graphicEl>
                                              <a:chart seriesIdx="-4" categoryIdx="5" bldStep="category"/>
                                            </p:graphicEl>
                                          </p:spTgt>
                                        </p:tgtEl>
                                        <p:attrNameLst>
                                          <p:attrName>style.visibility</p:attrName>
                                        </p:attrNameLst>
                                      </p:cBhvr>
                                      <p:to>
                                        <p:strVal val="visible"/>
                                      </p:to>
                                    </p:set>
                                    <p:anim calcmode="lin" valueType="num">
                                      <p:cBhvr additive="base">
                                        <p:cTn id="74" dur="200"/>
                                        <p:tgtEl>
                                          <p:spTgt spid="10">
                                            <p:graphicEl>
                                              <a:chart seriesIdx="-4" categoryIdx="5" bldStep="category"/>
                                            </p:graphicEl>
                                          </p:spTgt>
                                        </p:tgtEl>
                                        <p:attrNameLst>
                                          <p:attrName>ppt_y</p:attrName>
                                        </p:attrNameLst>
                                      </p:cBhvr>
                                      <p:tavLst>
                                        <p:tav tm="0">
                                          <p:val>
                                            <p:strVal val="#ppt_y+#ppt_h*1.125000"/>
                                          </p:val>
                                        </p:tav>
                                        <p:tav tm="100000">
                                          <p:val>
                                            <p:strVal val="#ppt_y"/>
                                          </p:val>
                                        </p:tav>
                                      </p:tavLst>
                                    </p:anim>
                                    <p:animEffect transition="in" filter="wipe(up)">
                                      <p:cBhvr>
                                        <p:cTn id="75" dur="200"/>
                                        <p:tgtEl>
                                          <p:spTgt spid="10">
                                            <p:graphicEl>
                                              <a:chart seriesIdx="-4" categoryIdx="5" bldStep="category"/>
                                            </p:graphicEl>
                                          </p:spTgt>
                                        </p:tgtEl>
                                      </p:cBhvr>
                                    </p:animEffect>
                                  </p:childTnLst>
                                </p:cTn>
                              </p:par>
                              <p:par>
                                <p:cTn id="76" presetID="12" presetClass="entr" presetSubtype="4" fill="hold" grpId="0" nodeType="withEffect">
                                  <p:stCondLst>
                                    <p:cond delay="0"/>
                                  </p:stCondLst>
                                  <p:childTnLst>
                                    <p:set>
                                      <p:cBhvr>
                                        <p:cTn id="77" dur="1" fill="hold">
                                          <p:stCondLst>
                                            <p:cond delay="0"/>
                                          </p:stCondLst>
                                        </p:cTn>
                                        <p:tgtEl>
                                          <p:spTgt spid="11">
                                            <p:graphicEl>
                                              <a:chart seriesIdx="-4" categoryIdx="5" bldStep="category"/>
                                            </p:graphicEl>
                                          </p:spTgt>
                                        </p:tgtEl>
                                        <p:attrNameLst>
                                          <p:attrName>style.visibility</p:attrName>
                                        </p:attrNameLst>
                                      </p:cBhvr>
                                      <p:to>
                                        <p:strVal val="visible"/>
                                      </p:to>
                                    </p:set>
                                    <p:anim calcmode="lin" valueType="num">
                                      <p:cBhvr additive="base">
                                        <p:cTn id="78" dur="200"/>
                                        <p:tgtEl>
                                          <p:spTgt spid="11">
                                            <p:graphicEl>
                                              <a:chart seriesIdx="-4" categoryIdx="5" bldStep="category"/>
                                            </p:graphicEl>
                                          </p:spTgt>
                                        </p:tgtEl>
                                        <p:attrNameLst>
                                          <p:attrName>ppt_y</p:attrName>
                                        </p:attrNameLst>
                                      </p:cBhvr>
                                      <p:tavLst>
                                        <p:tav tm="0">
                                          <p:val>
                                            <p:strVal val="#ppt_y+#ppt_h*1.125000"/>
                                          </p:val>
                                        </p:tav>
                                        <p:tav tm="100000">
                                          <p:val>
                                            <p:strVal val="#ppt_y"/>
                                          </p:val>
                                        </p:tav>
                                      </p:tavLst>
                                    </p:anim>
                                    <p:animEffect transition="in" filter="wipe(up)">
                                      <p:cBhvr>
                                        <p:cTn id="79" dur="200"/>
                                        <p:tgtEl>
                                          <p:spTgt spid="11">
                                            <p:graphicEl>
                                              <a:chart seriesIdx="-4" categoryIdx="5" bldStep="category"/>
                                            </p:graphicEl>
                                          </p:spTgt>
                                        </p:tgtEl>
                                      </p:cBhvr>
                                    </p:animEffect>
                                  </p:childTnLst>
                                </p:cTn>
                              </p:par>
                            </p:childTnLst>
                          </p:cTn>
                        </p:par>
                        <p:par>
                          <p:cTn id="80" fill="hold">
                            <p:stCondLst>
                              <p:cond delay="1900"/>
                            </p:stCondLst>
                            <p:childTnLst>
                              <p:par>
                                <p:cTn id="81" presetID="12" presetClass="entr" presetSubtype="4" fill="hold" grpId="0" nodeType="afterEffect">
                                  <p:stCondLst>
                                    <p:cond delay="0"/>
                                  </p:stCondLst>
                                  <p:childTnLst>
                                    <p:set>
                                      <p:cBhvr>
                                        <p:cTn id="82" dur="1" fill="hold">
                                          <p:stCondLst>
                                            <p:cond delay="0"/>
                                          </p:stCondLst>
                                        </p:cTn>
                                        <p:tgtEl>
                                          <p:spTgt spid="10">
                                            <p:graphicEl>
                                              <a:chart seriesIdx="-4" categoryIdx="6" bldStep="category"/>
                                            </p:graphicEl>
                                          </p:spTgt>
                                        </p:tgtEl>
                                        <p:attrNameLst>
                                          <p:attrName>style.visibility</p:attrName>
                                        </p:attrNameLst>
                                      </p:cBhvr>
                                      <p:to>
                                        <p:strVal val="visible"/>
                                      </p:to>
                                    </p:set>
                                    <p:anim calcmode="lin" valueType="num">
                                      <p:cBhvr additive="base">
                                        <p:cTn id="83" dur="200"/>
                                        <p:tgtEl>
                                          <p:spTgt spid="10">
                                            <p:graphicEl>
                                              <a:chart seriesIdx="-4" categoryIdx="6" bldStep="category"/>
                                            </p:graphicEl>
                                          </p:spTgt>
                                        </p:tgtEl>
                                        <p:attrNameLst>
                                          <p:attrName>ppt_y</p:attrName>
                                        </p:attrNameLst>
                                      </p:cBhvr>
                                      <p:tavLst>
                                        <p:tav tm="0">
                                          <p:val>
                                            <p:strVal val="#ppt_y+#ppt_h*1.125000"/>
                                          </p:val>
                                        </p:tav>
                                        <p:tav tm="100000">
                                          <p:val>
                                            <p:strVal val="#ppt_y"/>
                                          </p:val>
                                        </p:tav>
                                      </p:tavLst>
                                    </p:anim>
                                    <p:animEffect transition="in" filter="wipe(up)">
                                      <p:cBhvr>
                                        <p:cTn id="84" dur="200"/>
                                        <p:tgtEl>
                                          <p:spTgt spid="10">
                                            <p:graphicEl>
                                              <a:chart seriesIdx="-4" categoryIdx="6" bldStep="category"/>
                                            </p:graphicEl>
                                          </p:spTgt>
                                        </p:tgtEl>
                                      </p:cBhvr>
                                    </p:animEffect>
                                  </p:childTnLst>
                                </p:cTn>
                              </p:par>
                              <p:par>
                                <p:cTn id="85" presetID="12" presetClass="entr" presetSubtype="4" fill="hold" grpId="0" nodeType="withEffect">
                                  <p:stCondLst>
                                    <p:cond delay="0"/>
                                  </p:stCondLst>
                                  <p:childTnLst>
                                    <p:set>
                                      <p:cBhvr>
                                        <p:cTn id="86" dur="1" fill="hold">
                                          <p:stCondLst>
                                            <p:cond delay="0"/>
                                          </p:stCondLst>
                                        </p:cTn>
                                        <p:tgtEl>
                                          <p:spTgt spid="11">
                                            <p:graphicEl>
                                              <a:chart seriesIdx="-4" categoryIdx="6" bldStep="category"/>
                                            </p:graphicEl>
                                          </p:spTgt>
                                        </p:tgtEl>
                                        <p:attrNameLst>
                                          <p:attrName>style.visibility</p:attrName>
                                        </p:attrNameLst>
                                      </p:cBhvr>
                                      <p:to>
                                        <p:strVal val="visible"/>
                                      </p:to>
                                    </p:set>
                                    <p:anim calcmode="lin" valueType="num">
                                      <p:cBhvr additive="base">
                                        <p:cTn id="87" dur="200"/>
                                        <p:tgtEl>
                                          <p:spTgt spid="11">
                                            <p:graphicEl>
                                              <a:chart seriesIdx="-4" categoryIdx="6" bldStep="category"/>
                                            </p:graphicEl>
                                          </p:spTgt>
                                        </p:tgtEl>
                                        <p:attrNameLst>
                                          <p:attrName>ppt_y</p:attrName>
                                        </p:attrNameLst>
                                      </p:cBhvr>
                                      <p:tavLst>
                                        <p:tav tm="0">
                                          <p:val>
                                            <p:strVal val="#ppt_y+#ppt_h*1.125000"/>
                                          </p:val>
                                        </p:tav>
                                        <p:tav tm="100000">
                                          <p:val>
                                            <p:strVal val="#ppt_y"/>
                                          </p:val>
                                        </p:tav>
                                      </p:tavLst>
                                    </p:anim>
                                    <p:animEffect transition="in" filter="wipe(up)">
                                      <p:cBhvr>
                                        <p:cTn id="88" dur="200"/>
                                        <p:tgtEl>
                                          <p:spTgt spid="11">
                                            <p:graphicEl>
                                              <a:chart seriesIdx="-4" categoryIdx="6" bldStep="category"/>
                                            </p:graphicEl>
                                          </p:spTgt>
                                        </p:tgtEl>
                                      </p:cBhvr>
                                    </p:animEffect>
                                  </p:childTnLst>
                                </p:cTn>
                              </p:par>
                            </p:childTnLst>
                          </p:cTn>
                        </p:par>
                        <p:par>
                          <p:cTn id="89" fill="hold">
                            <p:stCondLst>
                              <p:cond delay="2100"/>
                            </p:stCondLst>
                            <p:childTnLst>
                              <p:par>
                                <p:cTn id="90" presetID="12" presetClass="entr" presetSubtype="4" fill="hold" grpId="0" nodeType="afterEffect">
                                  <p:stCondLst>
                                    <p:cond delay="0"/>
                                  </p:stCondLst>
                                  <p:childTnLst>
                                    <p:set>
                                      <p:cBhvr>
                                        <p:cTn id="91" dur="1" fill="hold">
                                          <p:stCondLst>
                                            <p:cond delay="0"/>
                                          </p:stCondLst>
                                        </p:cTn>
                                        <p:tgtEl>
                                          <p:spTgt spid="10">
                                            <p:graphicEl>
                                              <a:chart seriesIdx="-4" categoryIdx="7" bldStep="category"/>
                                            </p:graphicEl>
                                          </p:spTgt>
                                        </p:tgtEl>
                                        <p:attrNameLst>
                                          <p:attrName>style.visibility</p:attrName>
                                        </p:attrNameLst>
                                      </p:cBhvr>
                                      <p:to>
                                        <p:strVal val="visible"/>
                                      </p:to>
                                    </p:set>
                                    <p:anim calcmode="lin" valueType="num">
                                      <p:cBhvr additive="base">
                                        <p:cTn id="92" dur="200"/>
                                        <p:tgtEl>
                                          <p:spTgt spid="10">
                                            <p:graphicEl>
                                              <a:chart seriesIdx="-4" categoryIdx="7" bldStep="category"/>
                                            </p:graphicEl>
                                          </p:spTgt>
                                        </p:tgtEl>
                                        <p:attrNameLst>
                                          <p:attrName>ppt_y</p:attrName>
                                        </p:attrNameLst>
                                      </p:cBhvr>
                                      <p:tavLst>
                                        <p:tav tm="0">
                                          <p:val>
                                            <p:strVal val="#ppt_y+#ppt_h*1.125000"/>
                                          </p:val>
                                        </p:tav>
                                        <p:tav tm="100000">
                                          <p:val>
                                            <p:strVal val="#ppt_y"/>
                                          </p:val>
                                        </p:tav>
                                      </p:tavLst>
                                    </p:anim>
                                    <p:animEffect transition="in" filter="wipe(up)">
                                      <p:cBhvr>
                                        <p:cTn id="93" dur="200"/>
                                        <p:tgtEl>
                                          <p:spTgt spid="10">
                                            <p:graphicEl>
                                              <a:chart seriesIdx="-4" categoryIdx="7" bldStep="category"/>
                                            </p:graphicEl>
                                          </p:spTgt>
                                        </p:tgtEl>
                                      </p:cBhvr>
                                    </p:animEffect>
                                  </p:childTnLst>
                                </p:cTn>
                              </p:par>
                              <p:par>
                                <p:cTn id="94" presetID="12" presetClass="entr" presetSubtype="4" fill="hold" grpId="0" nodeType="withEffect">
                                  <p:stCondLst>
                                    <p:cond delay="0"/>
                                  </p:stCondLst>
                                  <p:childTnLst>
                                    <p:set>
                                      <p:cBhvr>
                                        <p:cTn id="95" dur="1" fill="hold">
                                          <p:stCondLst>
                                            <p:cond delay="0"/>
                                          </p:stCondLst>
                                        </p:cTn>
                                        <p:tgtEl>
                                          <p:spTgt spid="11">
                                            <p:graphicEl>
                                              <a:chart seriesIdx="-4" categoryIdx="7" bldStep="category"/>
                                            </p:graphicEl>
                                          </p:spTgt>
                                        </p:tgtEl>
                                        <p:attrNameLst>
                                          <p:attrName>style.visibility</p:attrName>
                                        </p:attrNameLst>
                                      </p:cBhvr>
                                      <p:to>
                                        <p:strVal val="visible"/>
                                      </p:to>
                                    </p:set>
                                    <p:anim calcmode="lin" valueType="num">
                                      <p:cBhvr additive="base">
                                        <p:cTn id="96" dur="200"/>
                                        <p:tgtEl>
                                          <p:spTgt spid="11">
                                            <p:graphicEl>
                                              <a:chart seriesIdx="-4" categoryIdx="7" bldStep="category"/>
                                            </p:graphicEl>
                                          </p:spTgt>
                                        </p:tgtEl>
                                        <p:attrNameLst>
                                          <p:attrName>ppt_y</p:attrName>
                                        </p:attrNameLst>
                                      </p:cBhvr>
                                      <p:tavLst>
                                        <p:tav tm="0">
                                          <p:val>
                                            <p:strVal val="#ppt_y+#ppt_h*1.125000"/>
                                          </p:val>
                                        </p:tav>
                                        <p:tav tm="100000">
                                          <p:val>
                                            <p:strVal val="#ppt_y"/>
                                          </p:val>
                                        </p:tav>
                                      </p:tavLst>
                                    </p:anim>
                                    <p:animEffect transition="in" filter="wipe(up)">
                                      <p:cBhvr>
                                        <p:cTn id="97" dur="200"/>
                                        <p:tgtEl>
                                          <p:spTgt spid="11">
                                            <p:graphicEl>
                                              <a:chart seriesIdx="-4" categoryIdx="7" bldStep="category"/>
                                            </p:graphicEl>
                                          </p:spTgt>
                                        </p:tgtEl>
                                      </p:cBhvr>
                                    </p:animEffect>
                                  </p:childTnLst>
                                </p:cTn>
                              </p:par>
                            </p:childTnLst>
                          </p:cTn>
                        </p:par>
                        <p:par>
                          <p:cTn id="98" fill="hold">
                            <p:stCondLst>
                              <p:cond delay="2300"/>
                            </p:stCondLst>
                            <p:childTnLst>
                              <p:par>
                                <p:cTn id="99" presetID="12" presetClass="entr" presetSubtype="4" fill="hold" grpId="0" nodeType="afterEffect">
                                  <p:stCondLst>
                                    <p:cond delay="0"/>
                                  </p:stCondLst>
                                  <p:childTnLst>
                                    <p:set>
                                      <p:cBhvr>
                                        <p:cTn id="100" dur="1" fill="hold">
                                          <p:stCondLst>
                                            <p:cond delay="0"/>
                                          </p:stCondLst>
                                        </p:cTn>
                                        <p:tgtEl>
                                          <p:spTgt spid="10">
                                            <p:graphicEl>
                                              <a:chart seriesIdx="-4" categoryIdx="8" bldStep="category"/>
                                            </p:graphicEl>
                                          </p:spTgt>
                                        </p:tgtEl>
                                        <p:attrNameLst>
                                          <p:attrName>style.visibility</p:attrName>
                                        </p:attrNameLst>
                                      </p:cBhvr>
                                      <p:to>
                                        <p:strVal val="visible"/>
                                      </p:to>
                                    </p:set>
                                    <p:anim calcmode="lin" valueType="num">
                                      <p:cBhvr additive="base">
                                        <p:cTn id="101" dur="200"/>
                                        <p:tgtEl>
                                          <p:spTgt spid="10">
                                            <p:graphicEl>
                                              <a:chart seriesIdx="-4" categoryIdx="8" bldStep="category"/>
                                            </p:graphicEl>
                                          </p:spTgt>
                                        </p:tgtEl>
                                        <p:attrNameLst>
                                          <p:attrName>ppt_y</p:attrName>
                                        </p:attrNameLst>
                                      </p:cBhvr>
                                      <p:tavLst>
                                        <p:tav tm="0">
                                          <p:val>
                                            <p:strVal val="#ppt_y+#ppt_h*1.125000"/>
                                          </p:val>
                                        </p:tav>
                                        <p:tav tm="100000">
                                          <p:val>
                                            <p:strVal val="#ppt_y"/>
                                          </p:val>
                                        </p:tav>
                                      </p:tavLst>
                                    </p:anim>
                                    <p:animEffect transition="in" filter="wipe(up)">
                                      <p:cBhvr>
                                        <p:cTn id="102" dur="200"/>
                                        <p:tgtEl>
                                          <p:spTgt spid="10">
                                            <p:graphicEl>
                                              <a:chart seriesIdx="-4" categoryIdx="8" bldStep="category"/>
                                            </p:graphicEl>
                                          </p:spTgt>
                                        </p:tgtEl>
                                      </p:cBhvr>
                                    </p:animEffect>
                                  </p:childTnLst>
                                </p:cTn>
                              </p:par>
                              <p:par>
                                <p:cTn id="103" presetID="12" presetClass="entr" presetSubtype="4" fill="hold" grpId="0" nodeType="withEffect">
                                  <p:stCondLst>
                                    <p:cond delay="0"/>
                                  </p:stCondLst>
                                  <p:childTnLst>
                                    <p:set>
                                      <p:cBhvr>
                                        <p:cTn id="104" dur="1" fill="hold">
                                          <p:stCondLst>
                                            <p:cond delay="0"/>
                                          </p:stCondLst>
                                        </p:cTn>
                                        <p:tgtEl>
                                          <p:spTgt spid="11">
                                            <p:graphicEl>
                                              <a:chart seriesIdx="-4" categoryIdx="8" bldStep="category"/>
                                            </p:graphicEl>
                                          </p:spTgt>
                                        </p:tgtEl>
                                        <p:attrNameLst>
                                          <p:attrName>style.visibility</p:attrName>
                                        </p:attrNameLst>
                                      </p:cBhvr>
                                      <p:to>
                                        <p:strVal val="visible"/>
                                      </p:to>
                                    </p:set>
                                    <p:anim calcmode="lin" valueType="num">
                                      <p:cBhvr additive="base">
                                        <p:cTn id="105" dur="200"/>
                                        <p:tgtEl>
                                          <p:spTgt spid="11">
                                            <p:graphicEl>
                                              <a:chart seriesIdx="-4" categoryIdx="8" bldStep="category"/>
                                            </p:graphicEl>
                                          </p:spTgt>
                                        </p:tgtEl>
                                        <p:attrNameLst>
                                          <p:attrName>ppt_y</p:attrName>
                                        </p:attrNameLst>
                                      </p:cBhvr>
                                      <p:tavLst>
                                        <p:tav tm="0">
                                          <p:val>
                                            <p:strVal val="#ppt_y+#ppt_h*1.125000"/>
                                          </p:val>
                                        </p:tav>
                                        <p:tav tm="100000">
                                          <p:val>
                                            <p:strVal val="#ppt_y"/>
                                          </p:val>
                                        </p:tav>
                                      </p:tavLst>
                                    </p:anim>
                                    <p:animEffect transition="in" filter="wipe(up)">
                                      <p:cBhvr>
                                        <p:cTn id="106" dur="200"/>
                                        <p:tgtEl>
                                          <p:spTgt spid="11">
                                            <p:graphicEl>
                                              <a:chart seriesIdx="-4" categoryIdx="8" bldStep="category"/>
                                            </p:graphicEl>
                                          </p:spTgt>
                                        </p:tgtEl>
                                      </p:cBhvr>
                                    </p:animEffect>
                                  </p:childTnLst>
                                </p:cTn>
                              </p:par>
                              <p:par>
                                <p:cTn id="107" presetID="2" presetClass="entr" presetSubtype="2" fill="hold" grpId="0" nodeType="withEffect">
                                  <p:stCondLst>
                                    <p:cond delay="0"/>
                                  </p:stCondLst>
                                  <p:childTnLst>
                                    <p:set>
                                      <p:cBhvr>
                                        <p:cTn id="108" dur="1" fill="hold">
                                          <p:stCondLst>
                                            <p:cond delay="0"/>
                                          </p:stCondLst>
                                        </p:cTn>
                                        <p:tgtEl>
                                          <p:spTgt spid="9"/>
                                        </p:tgtEl>
                                        <p:attrNameLst>
                                          <p:attrName>style.visibility</p:attrName>
                                        </p:attrNameLst>
                                      </p:cBhvr>
                                      <p:to>
                                        <p:strVal val="visible"/>
                                      </p:to>
                                    </p:set>
                                    <p:anim calcmode="lin" valueType="num">
                                      <p:cBhvr additive="base">
                                        <p:cTn id="109" dur="500" fill="hold"/>
                                        <p:tgtEl>
                                          <p:spTgt spid="9"/>
                                        </p:tgtEl>
                                        <p:attrNameLst>
                                          <p:attrName>ppt_x</p:attrName>
                                        </p:attrNameLst>
                                      </p:cBhvr>
                                      <p:tavLst>
                                        <p:tav tm="0">
                                          <p:val>
                                            <p:strVal val="1+#ppt_w/2"/>
                                          </p:val>
                                        </p:tav>
                                        <p:tav tm="100000">
                                          <p:val>
                                            <p:strVal val="#ppt_x"/>
                                          </p:val>
                                        </p:tav>
                                      </p:tavLst>
                                    </p:anim>
                                    <p:anim calcmode="lin" valueType="num">
                                      <p:cBhvr additive="base">
                                        <p:cTn id="110" dur="500" fill="hold"/>
                                        <p:tgtEl>
                                          <p:spTgt spid="9"/>
                                        </p:tgtEl>
                                        <p:attrNameLst>
                                          <p:attrName>ppt_y</p:attrName>
                                        </p:attrNameLst>
                                      </p:cBhvr>
                                      <p:tavLst>
                                        <p:tav tm="0">
                                          <p:val>
                                            <p:strVal val="#ppt_y"/>
                                          </p:val>
                                        </p:tav>
                                        <p:tav tm="100000">
                                          <p:val>
                                            <p:strVal val="#ppt_y"/>
                                          </p:val>
                                        </p:tav>
                                      </p:tavLst>
                                    </p:anim>
                                  </p:childTnLst>
                                </p:cTn>
                              </p:par>
                              <p:par>
                                <p:cTn id="111" presetID="2" presetClass="entr" presetSubtype="2" fill="hold" grpId="0" nodeType="withEffect">
                                  <p:stCondLst>
                                    <p:cond delay="0"/>
                                  </p:stCondLst>
                                  <p:childTnLst>
                                    <p:set>
                                      <p:cBhvr>
                                        <p:cTn id="112" dur="1" fill="hold">
                                          <p:stCondLst>
                                            <p:cond delay="0"/>
                                          </p:stCondLst>
                                        </p:cTn>
                                        <p:tgtEl>
                                          <p:spTgt spid="12"/>
                                        </p:tgtEl>
                                        <p:attrNameLst>
                                          <p:attrName>style.visibility</p:attrName>
                                        </p:attrNameLst>
                                      </p:cBhvr>
                                      <p:to>
                                        <p:strVal val="visible"/>
                                      </p:to>
                                    </p:set>
                                    <p:anim calcmode="lin" valueType="num">
                                      <p:cBhvr additive="base">
                                        <p:cTn id="113" dur="500" fill="hold"/>
                                        <p:tgtEl>
                                          <p:spTgt spid="12"/>
                                        </p:tgtEl>
                                        <p:attrNameLst>
                                          <p:attrName>ppt_x</p:attrName>
                                        </p:attrNameLst>
                                      </p:cBhvr>
                                      <p:tavLst>
                                        <p:tav tm="0">
                                          <p:val>
                                            <p:strVal val="1+#ppt_w/2"/>
                                          </p:val>
                                        </p:tav>
                                        <p:tav tm="100000">
                                          <p:val>
                                            <p:strVal val="#ppt_x"/>
                                          </p:val>
                                        </p:tav>
                                      </p:tavLst>
                                    </p:anim>
                                    <p:anim calcmode="lin" valueType="num">
                                      <p:cBhvr additive="base">
                                        <p:cTn id="1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Graphic spid="10" grpId="0" uiExpand="1">
        <p:bldSub>
          <a:bldChart bld="category"/>
        </p:bldSub>
      </p:bldGraphic>
      <p:bldGraphic spid="11" grpId="0" uiExpand="1">
        <p:bldSub>
          <a:bldChart bld="category"/>
        </p:bldSub>
      </p:bldGraphic>
      <p:bldP spid="9" grpId="0" animBg="1"/>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3345446" y="263679"/>
            <a:ext cx="5256584" cy="1368152"/>
          </a:xfrm>
          <a:prstGeom prst="rect">
            <a:avLst/>
          </a:prstGeom>
        </p:spPr>
        <p:txBody>
          <a:bodyPr/>
          <a:lstStyle>
            <a:lvl1pPr algn="l" defTabSz="914400" rtl="0" eaLnBrk="1" latinLnBrk="0" hangingPunct="1">
              <a:spcBef>
                <a:spcPct val="0"/>
              </a:spcBef>
              <a:buNone/>
              <a:defRPr sz="2800" b="0" kern="1200">
                <a:solidFill>
                  <a:schemeClr val="tx2"/>
                </a:solidFill>
                <a:latin typeface="Impact" panose="020B0806030902050204" pitchFamily="34" charset="0"/>
                <a:ea typeface="+mj-ea"/>
                <a:cs typeface="Arial" pitchFamily="34" charset="0"/>
              </a:defRPr>
            </a:lvl1pPr>
          </a:lstStyle>
          <a:p>
            <a:pPr algn="r"/>
            <a:r>
              <a:rPr lang="es-SV" sz="4000" dirty="0" smtClean="0">
                <a:solidFill>
                  <a:schemeClr val="tx1"/>
                </a:solidFill>
              </a:rPr>
              <a:t>Rentabilidad </a:t>
            </a:r>
          </a:p>
          <a:p>
            <a:pPr algn="r"/>
            <a:r>
              <a:rPr lang="es-SV" sz="4000" dirty="0" smtClean="0">
                <a:solidFill>
                  <a:schemeClr val="tx1"/>
                </a:solidFill>
              </a:rPr>
              <a:t>social BFA</a:t>
            </a:r>
            <a:endParaRPr lang="es-SV" sz="4000" dirty="0">
              <a:solidFill>
                <a:schemeClr val="accent6"/>
              </a:solidFill>
            </a:endParaRPr>
          </a:p>
        </p:txBody>
      </p:sp>
      <p:sp>
        <p:nvSpPr>
          <p:cNvPr id="3" name="2 Marcador de texto"/>
          <p:cNvSpPr txBox="1">
            <a:spLocks/>
          </p:cNvSpPr>
          <p:nvPr/>
        </p:nvSpPr>
        <p:spPr>
          <a:xfrm>
            <a:off x="5416904" y="1633364"/>
            <a:ext cx="3168351" cy="863773"/>
          </a:xfrm>
          <a:prstGeom prst="rect">
            <a:avLst/>
          </a:prstGeom>
        </p:spPr>
        <p:txBody>
          <a:bodyPr/>
          <a:lstStyle>
            <a:lvl1pPr marL="342900" indent="-342900" algn="l" defTabSz="914400" rtl="0" eaLnBrk="1" latinLnBrk="0" hangingPunct="1">
              <a:spcBef>
                <a:spcPct val="20000"/>
              </a:spcBef>
              <a:buFont typeface="Arial" pitchFamily="34" charset="0"/>
              <a:buChar char="•"/>
              <a:defRPr sz="3200" b="0" kern="1200">
                <a:solidFill>
                  <a:schemeClr val="tx2"/>
                </a:solidFill>
                <a:latin typeface="Impact" panose="020B0806030902050204"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b="0" kern="1200">
                <a:solidFill>
                  <a:schemeClr val="tx2"/>
                </a:solidFill>
                <a:latin typeface="Impact" panose="020B0806030902050204"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b="0" kern="1200">
                <a:solidFill>
                  <a:schemeClr val="tx2"/>
                </a:solidFill>
                <a:latin typeface="Impact" panose="020B0806030902050204"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b="0" kern="1200">
                <a:solidFill>
                  <a:schemeClr val="tx2"/>
                </a:solidFill>
                <a:latin typeface="Impact" panose="020B0806030902050204"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b="0" kern="1200">
                <a:solidFill>
                  <a:schemeClr val="tx2"/>
                </a:solidFill>
                <a:latin typeface="Impact" panose="020B080603090205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s-SV" sz="2000" dirty="0" smtClean="0"/>
              <a:t>Del 1 de junio de 2014 </a:t>
            </a:r>
          </a:p>
          <a:p>
            <a:pPr marL="0" indent="0" algn="r">
              <a:buNone/>
            </a:pPr>
            <a:r>
              <a:rPr lang="es-SV" sz="2000" dirty="0" smtClean="0"/>
              <a:t>al 31 de mayo de 2017</a:t>
            </a:r>
            <a:endParaRPr lang="es-SV" sz="2000" dirty="0"/>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46362" y="2666327"/>
            <a:ext cx="1155301" cy="922884"/>
          </a:xfrm>
          <a:prstGeom prst="rect">
            <a:avLst/>
          </a:prstGeom>
        </p:spPr>
      </p:pic>
    </p:spTree>
    <p:extLst>
      <p:ext uri="{BB962C8B-B14F-4D97-AF65-F5344CB8AC3E}">
        <p14:creationId xmlns:p14="http://schemas.microsoft.com/office/powerpoint/2010/main" val="31521826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SV" dirty="0" smtClean="0"/>
              <a:t>Rentabilidad social BFA 2014-2017</a:t>
            </a:r>
            <a:endParaRPr lang="es-SV" dirty="0"/>
          </a:p>
        </p:txBody>
      </p:sp>
      <p:sp>
        <p:nvSpPr>
          <p:cNvPr id="4" name="3 Rectángulo"/>
          <p:cNvSpPr/>
          <p:nvPr/>
        </p:nvSpPr>
        <p:spPr>
          <a:xfrm>
            <a:off x="5515048" y="1201317"/>
            <a:ext cx="1501752"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5" name="4 Rectángulo"/>
          <p:cNvSpPr/>
          <p:nvPr/>
        </p:nvSpPr>
        <p:spPr>
          <a:xfrm>
            <a:off x="3639368" y="1201317"/>
            <a:ext cx="1501752"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6" name="5 Rectángulo"/>
          <p:cNvSpPr/>
          <p:nvPr/>
        </p:nvSpPr>
        <p:spPr>
          <a:xfrm>
            <a:off x="1763688" y="1201317"/>
            <a:ext cx="1501752"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7" name="6 Rectángulo"/>
          <p:cNvSpPr/>
          <p:nvPr/>
        </p:nvSpPr>
        <p:spPr>
          <a:xfrm>
            <a:off x="1547664" y="2971901"/>
            <a:ext cx="7596336" cy="461663"/>
          </a:xfrm>
          <a:prstGeom prst="rect">
            <a:avLst/>
          </a:prstGeom>
          <a:solidFill>
            <a:srgbClr val="318BFF">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8" name="7 CuadroTexto"/>
          <p:cNvSpPr txBox="1"/>
          <p:nvPr/>
        </p:nvSpPr>
        <p:spPr>
          <a:xfrm>
            <a:off x="1483575" y="2893504"/>
            <a:ext cx="2080313" cy="584775"/>
          </a:xfrm>
          <a:prstGeom prst="rect">
            <a:avLst/>
          </a:prstGeom>
          <a:noFill/>
        </p:spPr>
        <p:txBody>
          <a:bodyPr wrap="square" rtlCol="0">
            <a:spAutoFit/>
          </a:bodyPr>
          <a:lstStyle/>
          <a:p>
            <a:pPr algn="ctr"/>
            <a:r>
              <a:rPr lang="es-SV" sz="3200" dirty="0" smtClean="0">
                <a:solidFill>
                  <a:srgbClr val="000000"/>
                </a:solidFill>
                <a:latin typeface="Impact" panose="020B0806030902050204" pitchFamily="34" charset="0"/>
              </a:rPr>
              <a:t>450 </a:t>
            </a:r>
            <a:r>
              <a:rPr lang="es-SV" sz="2000" dirty="0" smtClean="0">
                <a:solidFill>
                  <a:srgbClr val="000000"/>
                </a:solidFill>
                <a:latin typeface="Impact" panose="020B0806030902050204" pitchFamily="34" charset="0"/>
              </a:rPr>
              <a:t>mil</a:t>
            </a:r>
            <a:endParaRPr lang="es-SV" sz="2000" dirty="0">
              <a:solidFill>
                <a:srgbClr val="000000"/>
              </a:solidFill>
              <a:latin typeface="Impact" panose="020B0806030902050204" pitchFamily="34" charset="0"/>
            </a:endParaRPr>
          </a:p>
        </p:txBody>
      </p:sp>
      <p:sp>
        <p:nvSpPr>
          <p:cNvPr id="9" name="8 Rectángulo"/>
          <p:cNvSpPr/>
          <p:nvPr/>
        </p:nvSpPr>
        <p:spPr>
          <a:xfrm>
            <a:off x="7390728" y="1193696"/>
            <a:ext cx="1501752"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10" name="9 CuadroTexto"/>
          <p:cNvSpPr txBox="1"/>
          <p:nvPr/>
        </p:nvSpPr>
        <p:spPr>
          <a:xfrm>
            <a:off x="3467071" y="2893504"/>
            <a:ext cx="1846345" cy="584775"/>
          </a:xfrm>
          <a:prstGeom prst="rect">
            <a:avLst/>
          </a:prstGeom>
          <a:noFill/>
        </p:spPr>
        <p:txBody>
          <a:bodyPr wrap="square" rtlCol="0">
            <a:spAutoFit/>
          </a:bodyPr>
          <a:lstStyle/>
          <a:p>
            <a:pPr algn="ctr"/>
            <a:r>
              <a:rPr lang="es-SV" sz="3200" dirty="0" smtClean="0">
                <a:solidFill>
                  <a:srgbClr val="000000"/>
                </a:solidFill>
                <a:latin typeface="Impact" panose="020B0806030902050204" pitchFamily="34" charset="0"/>
              </a:rPr>
              <a:t>230 </a:t>
            </a:r>
            <a:r>
              <a:rPr lang="es-SV" sz="2000" dirty="0" smtClean="0">
                <a:solidFill>
                  <a:srgbClr val="000000"/>
                </a:solidFill>
                <a:latin typeface="Impact" panose="020B0806030902050204" pitchFamily="34" charset="0"/>
              </a:rPr>
              <a:t>mil</a:t>
            </a:r>
            <a:endParaRPr lang="es-SV" sz="3200" dirty="0">
              <a:solidFill>
                <a:srgbClr val="000000"/>
              </a:solidFill>
              <a:latin typeface="Impact" panose="020B0806030902050204" pitchFamily="34" charset="0"/>
            </a:endParaRPr>
          </a:p>
        </p:txBody>
      </p:sp>
      <p:sp>
        <p:nvSpPr>
          <p:cNvPr id="11" name="10 CuadroTexto"/>
          <p:cNvSpPr txBox="1"/>
          <p:nvPr/>
        </p:nvSpPr>
        <p:spPr>
          <a:xfrm>
            <a:off x="7183672" y="2862726"/>
            <a:ext cx="1915856" cy="646331"/>
          </a:xfrm>
          <a:prstGeom prst="rect">
            <a:avLst/>
          </a:prstGeom>
          <a:noFill/>
        </p:spPr>
        <p:txBody>
          <a:bodyPr wrap="square" rtlCol="0">
            <a:spAutoFit/>
          </a:bodyPr>
          <a:lstStyle/>
          <a:p>
            <a:pPr algn="ctr"/>
            <a:r>
              <a:rPr lang="es-SV" sz="3200" dirty="0" smtClean="0">
                <a:solidFill>
                  <a:srgbClr val="000000"/>
                </a:solidFill>
                <a:latin typeface="Impact" panose="020B0806030902050204" pitchFamily="34" charset="0"/>
              </a:rPr>
              <a:t>1.8</a:t>
            </a:r>
            <a:r>
              <a:rPr lang="es-SV" sz="3600" dirty="0" smtClean="0">
                <a:solidFill>
                  <a:srgbClr val="000000"/>
                </a:solidFill>
                <a:latin typeface="Impact" panose="020B0806030902050204" pitchFamily="34" charset="0"/>
              </a:rPr>
              <a:t> </a:t>
            </a:r>
            <a:r>
              <a:rPr lang="es-SV" sz="1400" dirty="0" smtClean="0">
                <a:solidFill>
                  <a:srgbClr val="000000"/>
                </a:solidFill>
                <a:latin typeface="Impact" panose="020B0806030902050204" pitchFamily="34" charset="0"/>
              </a:rPr>
              <a:t>millones</a:t>
            </a:r>
            <a:endParaRPr lang="es-SV" sz="1400" dirty="0">
              <a:solidFill>
                <a:srgbClr val="000000"/>
              </a:solidFill>
              <a:latin typeface="Impact" panose="020B0806030902050204" pitchFamily="34" charset="0"/>
            </a:endParaRPr>
          </a:p>
        </p:txBody>
      </p:sp>
      <p:sp>
        <p:nvSpPr>
          <p:cNvPr id="12" name="11 CuadroTexto"/>
          <p:cNvSpPr txBox="1"/>
          <p:nvPr/>
        </p:nvSpPr>
        <p:spPr>
          <a:xfrm>
            <a:off x="5416104" y="2893504"/>
            <a:ext cx="1748184" cy="584775"/>
          </a:xfrm>
          <a:prstGeom prst="rect">
            <a:avLst/>
          </a:prstGeom>
          <a:noFill/>
        </p:spPr>
        <p:txBody>
          <a:bodyPr wrap="square" rtlCol="0">
            <a:spAutoFit/>
          </a:bodyPr>
          <a:lstStyle/>
          <a:p>
            <a:pPr algn="ctr"/>
            <a:r>
              <a:rPr lang="es-SV" sz="3200" dirty="0" smtClean="0">
                <a:solidFill>
                  <a:srgbClr val="000000"/>
                </a:solidFill>
                <a:latin typeface="Impact" panose="020B0806030902050204" pitchFamily="34" charset="0"/>
              </a:rPr>
              <a:t>13.2 </a:t>
            </a:r>
            <a:r>
              <a:rPr lang="es-SV" sz="1400" dirty="0" smtClean="0">
                <a:solidFill>
                  <a:srgbClr val="000000"/>
                </a:solidFill>
                <a:latin typeface="Impact" panose="020B0806030902050204" pitchFamily="34" charset="0"/>
              </a:rPr>
              <a:t>millones</a:t>
            </a:r>
            <a:endParaRPr lang="es-SV" sz="2000" dirty="0" smtClean="0">
              <a:solidFill>
                <a:srgbClr val="000000"/>
              </a:solidFill>
              <a:latin typeface="Impact" panose="020B0806030902050204" pitchFamily="34" charset="0"/>
            </a:endParaRPr>
          </a:p>
        </p:txBody>
      </p:sp>
      <p:sp>
        <p:nvSpPr>
          <p:cNvPr id="13" name="12 CuadroTexto"/>
          <p:cNvSpPr txBox="1"/>
          <p:nvPr/>
        </p:nvSpPr>
        <p:spPr>
          <a:xfrm>
            <a:off x="1686472" y="3433564"/>
            <a:ext cx="1656184" cy="646331"/>
          </a:xfrm>
          <a:prstGeom prst="rect">
            <a:avLst/>
          </a:prstGeom>
          <a:noFill/>
        </p:spPr>
        <p:txBody>
          <a:bodyPr wrap="square" rtlCol="0">
            <a:spAutoFit/>
          </a:bodyPr>
          <a:lstStyle/>
          <a:p>
            <a:pPr algn="ctr"/>
            <a:r>
              <a:rPr lang="es-SV" dirty="0" smtClean="0">
                <a:latin typeface="Impact" panose="020B0806030902050204" pitchFamily="34" charset="0"/>
              </a:rPr>
              <a:t>Empleos </a:t>
            </a:r>
            <a:r>
              <a:rPr lang="es-SV" dirty="0" smtClean="0">
                <a:latin typeface="Impact" panose="020B0806030902050204" pitchFamily="34" charset="0"/>
              </a:rPr>
              <a:t>generados*</a:t>
            </a:r>
            <a:endParaRPr lang="es-SV" dirty="0">
              <a:latin typeface="Impact" panose="020B0806030902050204" pitchFamily="34" charset="0"/>
            </a:endParaRPr>
          </a:p>
        </p:txBody>
      </p:sp>
      <p:sp>
        <p:nvSpPr>
          <p:cNvPr id="14" name="13 CuadroTexto"/>
          <p:cNvSpPr txBox="1"/>
          <p:nvPr/>
        </p:nvSpPr>
        <p:spPr>
          <a:xfrm>
            <a:off x="3577669" y="3434346"/>
            <a:ext cx="1656184" cy="646331"/>
          </a:xfrm>
          <a:prstGeom prst="rect">
            <a:avLst/>
          </a:prstGeom>
          <a:noFill/>
        </p:spPr>
        <p:txBody>
          <a:bodyPr wrap="square" rtlCol="0">
            <a:spAutoFit/>
          </a:bodyPr>
          <a:lstStyle/>
          <a:p>
            <a:pPr algn="ctr"/>
            <a:r>
              <a:rPr lang="es-SV" dirty="0" smtClean="0">
                <a:latin typeface="Impact" panose="020B0806030902050204" pitchFamily="34" charset="0"/>
              </a:rPr>
              <a:t>Manzanas en cultivos</a:t>
            </a:r>
            <a:endParaRPr lang="es-SV" dirty="0">
              <a:latin typeface="Impact" panose="020B0806030902050204" pitchFamily="34" charset="0"/>
            </a:endParaRPr>
          </a:p>
        </p:txBody>
      </p:sp>
      <p:sp>
        <p:nvSpPr>
          <p:cNvPr id="15" name="14 CuadroTexto"/>
          <p:cNvSpPr txBox="1"/>
          <p:nvPr/>
        </p:nvSpPr>
        <p:spPr>
          <a:xfrm>
            <a:off x="7313512" y="3595583"/>
            <a:ext cx="1656184" cy="369332"/>
          </a:xfrm>
          <a:prstGeom prst="rect">
            <a:avLst/>
          </a:prstGeom>
          <a:noFill/>
        </p:spPr>
        <p:txBody>
          <a:bodyPr wrap="square" rtlCol="0">
            <a:spAutoFit/>
          </a:bodyPr>
          <a:lstStyle/>
          <a:p>
            <a:pPr algn="ctr"/>
            <a:r>
              <a:rPr lang="es-SV" dirty="0" smtClean="0">
                <a:latin typeface="Impact" panose="020B0806030902050204" pitchFamily="34" charset="0"/>
              </a:rPr>
              <a:t>Beneficiarios*</a:t>
            </a:r>
            <a:endParaRPr lang="es-SV" dirty="0">
              <a:latin typeface="Impact" panose="020B0806030902050204" pitchFamily="34" charset="0"/>
            </a:endParaRPr>
          </a:p>
        </p:txBody>
      </p:sp>
      <p:sp>
        <p:nvSpPr>
          <p:cNvPr id="16" name="15 CuadroTexto"/>
          <p:cNvSpPr txBox="1"/>
          <p:nvPr/>
        </p:nvSpPr>
        <p:spPr>
          <a:xfrm>
            <a:off x="5445997" y="3433564"/>
            <a:ext cx="1656184" cy="646331"/>
          </a:xfrm>
          <a:prstGeom prst="rect">
            <a:avLst/>
          </a:prstGeom>
          <a:noFill/>
        </p:spPr>
        <p:txBody>
          <a:bodyPr wrap="square" rtlCol="0">
            <a:spAutoFit/>
          </a:bodyPr>
          <a:lstStyle/>
          <a:p>
            <a:pPr algn="ctr"/>
            <a:r>
              <a:rPr lang="es-SV" dirty="0" smtClean="0">
                <a:latin typeface="Impact" panose="020B0806030902050204" pitchFamily="34" charset="0"/>
              </a:rPr>
              <a:t>Quintales cosechados</a:t>
            </a:r>
            <a:endParaRPr lang="es-SV" sz="1600" dirty="0">
              <a:latin typeface="Impact" panose="020B0806030902050204" pitchFamily="34" charset="0"/>
            </a:endParaRPr>
          </a:p>
        </p:txBody>
      </p:sp>
      <p:sp>
        <p:nvSpPr>
          <p:cNvPr id="21" name="20 CuadroTexto"/>
          <p:cNvSpPr txBox="1"/>
          <p:nvPr/>
        </p:nvSpPr>
        <p:spPr>
          <a:xfrm>
            <a:off x="1691680" y="4009628"/>
            <a:ext cx="1656184" cy="738664"/>
          </a:xfrm>
          <a:prstGeom prst="rect">
            <a:avLst/>
          </a:prstGeom>
          <a:noFill/>
        </p:spPr>
        <p:txBody>
          <a:bodyPr wrap="square" rtlCol="0">
            <a:spAutoFit/>
          </a:bodyPr>
          <a:lstStyle/>
          <a:p>
            <a:pPr algn="ctr"/>
            <a:r>
              <a:rPr lang="es-SV" sz="1400" dirty="0" smtClean="0">
                <a:solidFill>
                  <a:schemeClr val="tx2"/>
                </a:solidFill>
                <a:latin typeface="Impact" panose="020B0806030902050204" pitchFamily="34" charset="0"/>
              </a:rPr>
              <a:t>Prosperidad a las familias, empresas y al país</a:t>
            </a:r>
            <a:endParaRPr lang="es-SV" sz="1400" dirty="0">
              <a:solidFill>
                <a:schemeClr val="tx2"/>
              </a:solidFill>
              <a:latin typeface="Impact" panose="020B0806030902050204" pitchFamily="34" charset="0"/>
            </a:endParaRPr>
          </a:p>
        </p:txBody>
      </p:sp>
      <p:sp>
        <p:nvSpPr>
          <p:cNvPr id="22" name="21 CuadroTexto"/>
          <p:cNvSpPr txBox="1"/>
          <p:nvPr/>
        </p:nvSpPr>
        <p:spPr>
          <a:xfrm>
            <a:off x="3582877" y="4109713"/>
            <a:ext cx="1656184" cy="523220"/>
          </a:xfrm>
          <a:prstGeom prst="rect">
            <a:avLst/>
          </a:prstGeom>
          <a:noFill/>
        </p:spPr>
        <p:txBody>
          <a:bodyPr wrap="square" rtlCol="0">
            <a:spAutoFit/>
          </a:bodyPr>
          <a:lstStyle/>
          <a:p>
            <a:pPr algn="ctr"/>
            <a:r>
              <a:rPr lang="es-SV" sz="1400" dirty="0" smtClean="0">
                <a:solidFill>
                  <a:schemeClr val="tx2"/>
                </a:solidFill>
                <a:latin typeface="Impact" panose="020B0806030902050204" pitchFamily="34" charset="0"/>
              </a:rPr>
              <a:t>Protección de la frontera agrícola</a:t>
            </a:r>
            <a:endParaRPr lang="es-SV" sz="1400" dirty="0">
              <a:solidFill>
                <a:schemeClr val="tx2"/>
              </a:solidFill>
              <a:latin typeface="Impact" panose="020B0806030902050204" pitchFamily="34" charset="0"/>
            </a:endParaRPr>
          </a:p>
        </p:txBody>
      </p:sp>
      <p:sp>
        <p:nvSpPr>
          <p:cNvPr id="23" name="22 CuadroTexto"/>
          <p:cNvSpPr txBox="1"/>
          <p:nvPr/>
        </p:nvSpPr>
        <p:spPr>
          <a:xfrm>
            <a:off x="7318720" y="3937620"/>
            <a:ext cx="1656184" cy="738664"/>
          </a:xfrm>
          <a:prstGeom prst="rect">
            <a:avLst/>
          </a:prstGeom>
          <a:noFill/>
        </p:spPr>
        <p:txBody>
          <a:bodyPr wrap="square" rtlCol="0">
            <a:spAutoFit/>
          </a:bodyPr>
          <a:lstStyle/>
          <a:p>
            <a:pPr algn="ctr"/>
            <a:r>
              <a:rPr lang="es-SV" sz="1400" dirty="0" smtClean="0">
                <a:solidFill>
                  <a:schemeClr val="tx2"/>
                </a:solidFill>
                <a:latin typeface="Impact" panose="020B0806030902050204" pitchFamily="34" charset="0"/>
              </a:rPr>
              <a:t>Bienestar y Buen Vivir para la población</a:t>
            </a:r>
            <a:endParaRPr lang="es-SV" sz="1400" dirty="0">
              <a:solidFill>
                <a:schemeClr val="tx2"/>
              </a:solidFill>
              <a:latin typeface="Impact" panose="020B0806030902050204" pitchFamily="34" charset="0"/>
            </a:endParaRPr>
          </a:p>
        </p:txBody>
      </p:sp>
      <p:sp>
        <p:nvSpPr>
          <p:cNvPr id="24" name="23 CuadroTexto"/>
          <p:cNvSpPr txBox="1"/>
          <p:nvPr/>
        </p:nvSpPr>
        <p:spPr>
          <a:xfrm>
            <a:off x="5451205" y="4108931"/>
            <a:ext cx="1656184" cy="738664"/>
          </a:xfrm>
          <a:prstGeom prst="rect">
            <a:avLst/>
          </a:prstGeom>
          <a:noFill/>
        </p:spPr>
        <p:txBody>
          <a:bodyPr wrap="square" rtlCol="0">
            <a:spAutoFit/>
          </a:bodyPr>
          <a:lstStyle/>
          <a:p>
            <a:pPr algn="ctr"/>
            <a:r>
              <a:rPr lang="es-SV" sz="1400" dirty="0" smtClean="0">
                <a:solidFill>
                  <a:schemeClr val="tx2"/>
                </a:solidFill>
                <a:latin typeface="Impact" panose="020B0806030902050204" pitchFamily="34" charset="0"/>
              </a:rPr>
              <a:t>Seguridad y soberanía alimentaria</a:t>
            </a:r>
            <a:endParaRPr lang="es-SV" sz="1200" dirty="0">
              <a:solidFill>
                <a:schemeClr val="tx2"/>
              </a:solidFill>
              <a:latin typeface="Impact" panose="020B0806030902050204" pitchFamily="34" charset="0"/>
            </a:endParaRPr>
          </a:p>
        </p:txBody>
      </p:sp>
      <p:pic>
        <p:nvPicPr>
          <p:cNvPr id="25" name="24 Imagen"/>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l="17283" t="4775" r="16089" b="18368"/>
          <a:stretch/>
        </p:blipFill>
        <p:spPr>
          <a:xfrm>
            <a:off x="7668344" y="1561356"/>
            <a:ext cx="936248" cy="1080000"/>
          </a:xfrm>
          <a:prstGeom prst="rect">
            <a:avLst/>
          </a:prstGeom>
        </p:spPr>
      </p:pic>
      <p:pic>
        <p:nvPicPr>
          <p:cNvPr id="26" name="25 Imagen"/>
          <p:cNvPicPr>
            <a:picLocks noChangeAspect="1"/>
          </p:cNvPicPr>
          <p:nvPr/>
        </p:nvPicPr>
        <p:blipFill rotWithShape="1">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t="2191" b="15421"/>
          <a:stretch/>
        </p:blipFill>
        <p:spPr>
          <a:xfrm>
            <a:off x="5610489" y="1561356"/>
            <a:ext cx="1310869" cy="1080000"/>
          </a:xfrm>
          <a:prstGeom prst="rect">
            <a:avLst/>
          </a:prstGeom>
        </p:spPr>
      </p:pic>
      <p:pic>
        <p:nvPicPr>
          <p:cNvPr id="27" name="26 Imagen"/>
          <p:cNvPicPr>
            <a:picLocks noChangeAspect="1"/>
          </p:cNvPicPr>
          <p:nvPr/>
        </p:nvPicPr>
        <p:blipFill rotWithShape="1">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l="14825" t="6804" r="14336" b="22376"/>
          <a:stretch/>
        </p:blipFill>
        <p:spPr>
          <a:xfrm>
            <a:off x="3850110" y="1561356"/>
            <a:ext cx="1080266" cy="1080000"/>
          </a:xfrm>
          <a:prstGeom prst="rect">
            <a:avLst/>
          </a:prstGeom>
        </p:spPr>
      </p:pic>
      <p:pic>
        <p:nvPicPr>
          <p:cNvPr id="29" name="28 Imagen"/>
          <p:cNvPicPr>
            <a:picLocks noChangeAspect="1"/>
          </p:cNvPicPr>
          <p:nvPr/>
        </p:nvPicPr>
        <p:blipFill rotWithShape="1">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l="24209" t="7402" r="23731" b="22267"/>
          <a:stretch/>
        </p:blipFill>
        <p:spPr>
          <a:xfrm>
            <a:off x="2114847" y="1561356"/>
            <a:ext cx="799434" cy="1080000"/>
          </a:xfrm>
          <a:prstGeom prst="rect">
            <a:avLst/>
          </a:prstGeom>
        </p:spPr>
      </p:pic>
      <p:sp>
        <p:nvSpPr>
          <p:cNvPr id="28" name="27 CuadroTexto"/>
          <p:cNvSpPr txBox="1"/>
          <p:nvPr/>
        </p:nvSpPr>
        <p:spPr>
          <a:xfrm>
            <a:off x="1760216" y="4767169"/>
            <a:ext cx="1505224" cy="892552"/>
          </a:xfrm>
          <a:prstGeom prst="rect">
            <a:avLst/>
          </a:prstGeom>
          <a:noFill/>
        </p:spPr>
        <p:txBody>
          <a:bodyPr wrap="square" rtlCol="0">
            <a:spAutoFit/>
          </a:bodyPr>
          <a:lstStyle/>
          <a:p>
            <a:pPr algn="ctr"/>
            <a:r>
              <a:rPr lang="es-SV" sz="2000" dirty="0" smtClean="0">
                <a:solidFill>
                  <a:schemeClr val="accent6"/>
                </a:solidFill>
                <a:latin typeface="Impact" panose="020B0806030902050204" pitchFamily="34" charset="0"/>
              </a:rPr>
              <a:t>150,000</a:t>
            </a:r>
          </a:p>
          <a:p>
            <a:pPr algn="ctr"/>
            <a:r>
              <a:rPr lang="es-SV" sz="1200" dirty="0" smtClean="0">
                <a:solidFill>
                  <a:schemeClr val="accent6"/>
                </a:solidFill>
                <a:latin typeface="Impact" panose="020B0806030902050204" pitchFamily="34" charset="0"/>
              </a:rPr>
              <a:t>Empleos</a:t>
            </a:r>
          </a:p>
          <a:p>
            <a:pPr algn="ctr"/>
            <a:r>
              <a:rPr lang="es-SV" sz="1200" dirty="0" smtClean="0">
                <a:solidFill>
                  <a:schemeClr val="tx2"/>
                </a:solidFill>
                <a:latin typeface="Impact" panose="020B0806030902050204" pitchFamily="34" charset="0"/>
              </a:rPr>
              <a:t>Promedio por </a:t>
            </a:r>
            <a:r>
              <a:rPr lang="es-SV" sz="1200" dirty="0" smtClean="0">
                <a:solidFill>
                  <a:schemeClr val="tx2"/>
                </a:solidFill>
                <a:latin typeface="Impact" panose="020B0806030902050204" pitchFamily="34" charset="0"/>
              </a:rPr>
              <a:t>año</a:t>
            </a:r>
          </a:p>
          <a:p>
            <a:pPr algn="ctr"/>
            <a:r>
              <a:rPr lang="es-SV" sz="800" dirty="0" smtClean="0">
                <a:solidFill>
                  <a:schemeClr val="bg1">
                    <a:lumMod val="50000"/>
                  </a:schemeClr>
                </a:solidFill>
                <a:latin typeface="Impact" panose="020B0806030902050204" pitchFamily="34" charset="0"/>
              </a:rPr>
              <a:t>*Con base en datos </a:t>
            </a:r>
            <a:r>
              <a:rPr lang="es-SV" sz="800" dirty="0" err="1" smtClean="0">
                <a:solidFill>
                  <a:schemeClr val="bg1">
                    <a:lumMod val="50000"/>
                  </a:schemeClr>
                </a:solidFill>
                <a:latin typeface="Impact" panose="020B0806030902050204" pitchFamily="34" charset="0"/>
              </a:rPr>
              <a:t>CONAMYPE</a:t>
            </a:r>
            <a:endParaRPr lang="es-SV" sz="800" dirty="0">
              <a:solidFill>
                <a:schemeClr val="bg1">
                  <a:lumMod val="50000"/>
                </a:schemeClr>
              </a:solidFill>
              <a:latin typeface="Impact" panose="020B0806030902050204" pitchFamily="34" charset="0"/>
            </a:endParaRPr>
          </a:p>
        </p:txBody>
      </p:sp>
      <p:sp>
        <p:nvSpPr>
          <p:cNvPr id="30" name="29 CuadroTexto"/>
          <p:cNvSpPr txBox="1"/>
          <p:nvPr/>
        </p:nvSpPr>
        <p:spPr>
          <a:xfrm>
            <a:off x="3642840" y="4657700"/>
            <a:ext cx="1505224" cy="769441"/>
          </a:xfrm>
          <a:prstGeom prst="rect">
            <a:avLst/>
          </a:prstGeom>
          <a:noFill/>
        </p:spPr>
        <p:txBody>
          <a:bodyPr wrap="square" rtlCol="0">
            <a:spAutoFit/>
          </a:bodyPr>
          <a:lstStyle/>
          <a:p>
            <a:pPr algn="ctr"/>
            <a:r>
              <a:rPr lang="es-SV" sz="2000" dirty="0" smtClean="0">
                <a:solidFill>
                  <a:schemeClr val="accent6"/>
                </a:solidFill>
                <a:latin typeface="Impact" panose="020B0806030902050204" pitchFamily="34" charset="0"/>
              </a:rPr>
              <a:t>7,666</a:t>
            </a:r>
          </a:p>
          <a:p>
            <a:pPr algn="ctr"/>
            <a:r>
              <a:rPr lang="es-SV" sz="1200" dirty="0">
                <a:solidFill>
                  <a:schemeClr val="accent6"/>
                </a:solidFill>
                <a:latin typeface="Impact" panose="020B0806030902050204" pitchFamily="34" charset="0"/>
              </a:rPr>
              <a:t>M</a:t>
            </a:r>
            <a:r>
              <a:rPr lang="es-SV" sz="1200" dirty="0" smtClean="0">
                <a:solidFill>
                  <a:schemeClr val="accent6"/>
                </a:solidFill>
                <a:latin typeface="Impact" panose="020B0806030902050204" pitchFamily="34" charset="0"/>
              </a:rPr>
              <a:t>anzanas</a:t>
            </a:r>
          </a:p>
          <a:p>
            <a:pPr algn="ctr"/>
            <a:r>
              <a:rPr lang="es-SV" sz="1200" dirty="0" smtClean="0">
                <a:solidFill>
                  <a:schemeClr val="tx2"/>
                </a:solidFill>
                <a:latin typeface="Impact" panose="020B0806030902050204" pitchFamily="34" charset="0"/>
              </a:rPr>
              <a:t>Promedio por año</a:t>
            </a:r>
            <a:endParaRPr lang="es-SV" sz="1200" dirty="0">
              <a:solidFill>
                <a:schemeClr val="tx2"/>
              </a:solidFill>
              <a:latin typeface="Impact" panose="020B0806030902050204" pitchFamily="34" charset="0"/>
            </a:endParaRPr>
          </a:p>
        </p:txBody>
      </p:sp>
      <p:sp>
        <p:nvSpPr>
          <p:cNvPr id="31" name="30 CuadroTexto"/>
          <p:cNvSpPr txBox="1"/>
          <p:nvPr/>
        </p:nvSpPr>
        <p:spPr>
          <a:xfrm>
            <a:off x="5498203" y="4757871"/>
            <a:ext cx="1594077" cy="907941"/>
          </a:xfrm>
          <a:prstGeom prst="rect">
            <a:avLst/>
          </a:prstGeom>
          <a:noFill/>
        </p:spPr>
        <p:txBody>
          <a:bodyPr wrap="square" rtlCol="0">
            <a:spAutoFit/>
          </a:bodyPr>
          <a:lstStyle/>
          <a:p>
            <a:pPr algn="ctr"/>
            <a:r>
              <a:rPr lang="es-SV" sz="2000" dirty="0" smtClean="0">
                <a:solidFill>
                  <a:schemeClr val="accent6"/>
                </a:solidFill>
                <a:latin typeface="Impact" panose="020B0806030902050204" pitchFamily="34" charset="0"/>
              </a:rPr>
              <a:t>20%</a:t>
            </a:r>
          </a:p>
          <a:p>
            <a:pPr algn="ctr"/>
            <a:r>
              <a:rPr lang="es-SV" sz="1200" dirty="0" smtClean="0">
                <a:solidFill>
                  <a:schemeClr val="accent6"/>
                </a:solidFill>
                <a:latin typeface="Impact" panose="020B0806030902050204" pitchFamily="34" charset="0"/>
              </a:rPr>
              <a:t>De la producción </a:t>
            </a:r>
            <a:r>
              <a:rPr lang="es-SV" sz="1200" dirty="0" smtClean="0">
                <a:solidFill>
                  <a:schemeClr val="accent6"/>
                </a:solidFill>
                <a:latin typeface="Impact" panose="020B0806030902050204" pitchFamily="34" charset="0"/>
              </a:rPr>
              <a:t>nacional</a:t>
            </a:r>
          </a:p>
          <a:p>
            <a:pPr algn="ctr"/>
            <a:r>
              <a:rPr lang="es-SV" sz="900" dirty="0" smtClean="0">
                <a:solidFill>
                  <a:schemeClr val="bg1">
                    <a:lumMod val="50000"/>
                  </a:schemeClr>
                </a:solidFill>
                <a:latin typeface="Impact" panose="020B0806030902050204" pitchFamily="34" charset="0"/>
              </a:rPr>
              <a:t>Fuente: </a:t>
            </a:r>
            <a:r>
              <a:rPr lang="es-SV" sz="900" dirty="0" err="1" smtClean="0">
                <a:solidFill>
                  <a:schemeClr val="bg1">
                    <a:lumMod val="50000"/>
                  </a:schemeClr>
                </a:solidFill>
                <a:latin typeface="Impact" panose="020B0806030902050204" pitchFamily="34" charset="0"/>
              </a:rPr>
              <a:t>MAG</a:t>
            </a:r>
            <a:endParaRPr lang="es-SV" sz="900" dirty="0" smtClean="0">
              <a:solidFill>
                <a:schemeClr val="bg1">
                  <a:lumMod val="50000"/>
                </a:schemeClr>
              </a:solidFill>
              <a:latin typeface="Impact" panose="020B0806030902050204" pitchFamily="34" charset="0"/>
            </a:endParaRPr>
          </a:p>
        </p:txBody>
      </p:sp>
      <p:sp>
        <p:nvSpPr>
          <p:cNvPr id="32" name="31 CuadroTexto"/>
          <p:cNvSpPr txBox="1"/>
          <p:nvPr/>
        </p:nvSpPr>
        <p:spPr>
          <a:xfrm>
            <a:off x="7370411" y="4702413"/>
            <a:ext cx="1594077" cy="931024"/>
          </a:xfrm>
          <a:prstGeom prst="rect">
            <a:avLst/>
          </a:prstGeom>
          <a:noFill/>
        </p:spPr>
        <p:txBody>
          <a:bodyPr wrap="square" rtlCol="0">
            <a:spAutoFit/>
          </a:bodyPr>
          <a:lstStyle/>
          <a:p>
            <a:pPr algn="ctr"/>
            <a:r>
              <a:rPr lang="es-SV" sz="2000" dirty="0" smtClean="0">
                <a:solidFill>
                  <a:schemeClr val="accent6"/>
                </a:solidFill>
                <a:latin typeface="Impact" panose="020B0806030902050204" pitchFamily="34" charset="0"/>
              </a:rPr>
              <a:t>600,000</a:t>
            </a:r>
          </a:p>
          <a:p>
            <a:pPr algn="ctr"/>
            <a:r>
              <a:rPr lang="es-SV" sz="1200" dirty="0" smtClean="0">
                <a:solidFill>
                  <a:schemeClr val="accent6"/>
                </a:solidFill>
                <a:latin typeface="Impact" panose="020B0806030902050204" pitchFamily="34" charset="0"/>
              </a:rPr>
              <a:t>Beneficiarios</a:t>
            </a:r>
          </a:p>
          <a:p>
            <a:pPr algn="ctr"/>
            <a:r>
              <a:rPr lang="es-SV" sz="1200" dirty="0" smtClean="0">
                <a:solidFill>
                  <a:schemeClr val="tx2"/>
                </a:solidFill>
                <a:latin typeface="Impact" panose="020B0806030902050204" pitchFamily="34" charset="0"/>
              </a:rPr>
              <a:t>Promedio por </a:t>
            </a:r>
            <a:r>
              <a:rPr lang="es-SV" sz="1200" dirty="0" smtClean="0">
                <a:solidFill>
                  <a:schemeClr val="tx2"/>
                </a:solidFill>
                <a:latin typeface="Impact" panose="020B0806030902050204" pitchFamily="34" charset="0"/>
              </a:rPr>
              <a:t>año</a:t>
            </a:r>
          </a:p>
          <a:p>
            <a:pPr algn="ctr"/>
            <a:r>
              <a:rPr lang="es-SV" sz="900" dirty="0" smtClean="0">
                <a:solidFill>
                  <a:schemeClr val="bg1">
                    <a:lumMod val="50000"/>
                  </a:schemeClr>
                </a:solidFill>
                <a:latin typeface="Impact" panose="020B0806030902050204" pitchFamily="34" charset="0"/>
              </a:rPr>
              <a:t>*Con base en datos </a:t>
            </a:r>
            <a:r>
              <a:rPr lang="es-SV" sz="900" dirty="0" err="1" smtClean="0">
                <a:solidFill>
                  <a:schemeClr val="bg1">
                    <a:lumMod val="50000"/>
                  </a:schemeClr>
                </a:solidFill>
                <a:latin typeface="Impact" panose="020B0806030902050204" pitchFamily="34" charset="0"/>
              </a:rPr>
              <a:t>MINEC</a:t>
            </a:r>
            <a:endParaRPr lang="es-SV" sz="900" dirty="0">
              <a:solidFill>
                <a:schemeClr val="bg1">
                  <a:lumMod val="50000"/>
                </a:schemeClr>
              </a:solidFill>
              <a:latin typeface="Impact" panose="020B0806030902050204" pitchFamily="34" charset="0"/>
            </a:endParaRPr>
          </a:p>
        </p:txBody>
      </p:sp>
    </p:spTree>
    <p:extLst>
      <p:ext uri="{BB962C8B-B14F-4D97-AF65-F5344CB8AC3E}">
        <p14:creationId xmlns:p14="http://schemas.microsoft.com/office/powerpoint/2010/main" val="32153373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52"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Scale>
                                      <p:cBhvr>
                                        <p:cTn id="11"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6"/>
                                        </p:tgtEl>
                                        <p:attrNameLst>
                                          <p:attrName>ppt_x</p:attrName>
                                          <p:attrName>ppt_y</p:attrName>
                                        </p:attrNameLst>
                                      </p:cBhvr>
                                    </p:animMotion>
                                    <p:animEffect transition="in" filter="fade">
                                      <p:cBhvr>
                                        <p:cTn id="13" dur="1000"/>
                                        <p:tgtEl>
                                          <p:spTgt spid="6"/>
                                        </p:tgtEl>
                                      </p:cBhvr>
                                    </p:animEffect>
                                  </p:childTnLst>
                                </p:cTn>
                              </p:par>
                              <p:par>
                                <p:cTn id="14" presetID="52" presetClass="entr" presetSubtype="0"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Scale>
                                      <p:cBhvr>
                                        <p:cTn id="16" dur="1000" decel="50000" fill="hold">
                                          <p:stCondLst>
                                            <p:cond delay="0"/>
                                          </p:stCondLst>
                                        </p:cTn>
                                        <p:tgtEl>
                                          <p:spTgt spid="2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29"/>
                                        </p:tgtEl>
                                        <p:attrNameLst>
                                          <p:attrName>ppt_x</p:attrName>
                                          <p:attrName>ppt_y</p:attrName>
                                        </p:attrNameLst>
                                      </p:cBhvr>
                                    </p:animMotion>
                                    <p:animEffect transition="in" filter="fade">
                                      <p:cBhvr>
                                        <p:cTn id="18" dur="1000"/>
                                        <p:tgtEl>
                                          <p:spTgt spid="29"/>
                                        </p:tgtEl>
                                      </p:cBhvr>
                                    </p:animEffect>
                                  </p:childTnLst>
                                </p:cTn>
                              </p:par>
                              <p:par>
                                <p:cTn id="19" presetID="52"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Scale>
                                      <p:cBhvr>
                                        <p:cTn id="21"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5"/>
                                        </p:tgtEl>
                                        <p:attrNameLst>
                                          <p:attrName>ppt_x</p:attrName>
                                          <p:attrName>ppt_y</p:attrName>
                                        </p:attrNameLst>
                                      </p:cBhvr>
                                    </p:animMotion>
                                    <p:animEffect transition="in" filter="fade">
                                      <p:cBhvr>
                                        <p:cTn id="23" dur="1000"/>
                                        <p:tgtEl>
                                          <p:spTgt spid="5"/>
                                        </p:tgtEl>
                                      </p:cBhvr>
                                    </p:animEffect>
                                  </p:childTnLst>
                                </p:cTn>
                              </p:par>
                              <p:par>
                                <p:cTn id="24" presetID="52" presetClass="entr" presetSubtype="0"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Scale>
                                      <p:cBhvr>
                                        <p:cTn id="26" dur="10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27"/>
                                        </p:tgtEl>
                                        <p:attrNameLst>
                                          <p:attrName>ppt_x</p:attrName>
                                          <p:attrName>ppt_y</p:attrName>
                                        </p:attrNameLst>
                                      </p:cBhvr>
                                    </p:animMotion>
                                    <p:animEffect transition="in" filter="fade">
                                      <p:cBhvr>
                                        <p:cTn id="28" dur="1000"/>
                                        <p:tgtEl>
                                          <p:spTgt spid="27"/>
                                        </p:tgtEl>
                                      </p:cBhvr>
                                    </p:animEffect>
                                  </p:childTnLst>
                                </p:cTn>
                              </p:par>
                              <p:par>
                                <p:cTn id="29" presetID="52"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Scale>
                                      <p:cBhvr>
                                        <p:cTn id="31"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4"/>
                                        </p:tgtEl>
                                        <p:attrNameLst>
                                          <p:attrName>ppt_x</p:attrName>
                                          <p:attrName>ppt_y</p:attrName>
                                        </p:attrNameLst>
                                      </p:cBhvr>
                                    </p:animMotion>
                                    <p:animEffect transition="in" filter="fade">
                                      <p:cBhvr>
                                        <p:cTn id="33" dur="1000"/>
                                        <p:tgtEl>
                                          <p:spTgt spid="4"/>
                                        </p:tgtEl>
                                      </p:cBhvr>
                                    </p:animEffect>
                                  </p:childTnLst>
                                </p:cTn>
                              </p:par>
                              <p:par>
                                <p:cTn id="34" presetID="52" presetClass="entr" presetSubtype="0"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Scale>
                                      <p:cBhvr>
                                        <p:cTn id="36" dur="1000" decel="50000" fill="hold">
                                          <p:stCondLst>
                                            <p:cond delay="0"/>
                                          </p:stCondLst>
                                        </p:cTn>
                                        <p:tgtEl>
                                          <p:spTgt spid="2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26"/>
                                        </p:tgtEl>
                                        <p:attrNameLst>
                                          <p:attrName>ppt_x</p:attrName>
                                          <p:attrName>ppt_y</p:attrName>
                                        </p:attrNameLst>
                                      </p:cBhvr>
                                    </p:animMotion>
                                    <p:animEffect transition="in" filter="fade">
                                      <p:cBhvr>
                                        <p:cTn id="38" dur="1000"/>
                                        <p:tgtEl>
                                          <p:spTgt spid="26"/>
                                        </p:tgtEl>
                                      </p:cBhvr>
                                    </p:animEffect>
                                  </p:childTnLst>
                                </p:cTn>
                              </p:par>
                              <p:par>
                                <p:cTn id="39" presetID="52"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Scale>
                                      <p:cBhvr>
                                        <p:cTn id="41"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2" dur="1000" decel="50000" fill="hold">
                                          <p:stCondLst>
                                            <p:cond delay="0"/>
                                          </p:stCondLst>
                                        </p:cTn>
                                        <p:tgtEl>
                                          <p:spTgt spid="9"/>
                                        </p:tgtEl>
                                        <p:attrNameLst>
                                          <p:attrName>ppt_x</p:attrName>
                                          <p:attrName>ppt_y</p:attrName>
                                        </p:attrNameLst>
                                      </p:cBhvr>
                                    </p:animMotion>
                                    <p:animEffect transition="in" filter="fade">
                                      <p:cBhvr>
                                        <p:cTn id="43" dur="1000"/>
                                        <p:tgtEl>
                                          <p:spTgt spid="9"/>
                                        </p:tgtEl>
                                      </p:cBhvr>
                                    </p:animEffect>
                                  </p:childTnLst>
                                </p:cTn>
                              </p:par>
                              <p:par>
                                <p:cTn id="44" presetID="52" presetClass="entr" presetSubtype="0" fill="hold" nodeType="withEffect">
                                  <p:stCondLst>
                                    <p:cond delay="0"/>
                                  </p:stCondLst>
                                  <p:childTnLst>
                                    <p:set>
                                      <p:cBhvr>
                                        <p:cTn id="45" dur="1" fill="hold">
                                          <p:stCondLst>
                                            <p:cond delay="0"/>
                                          </p:stCondLst>
                                        </p:cTn>
                                        <p:tgtEl>
                                          <p:spTgt spid="25"/>
                                        </p:tgtEl>
                                        <p:attrNameLst>
                                          <p:attrName>style.visibility</p:attrName>
                                        </p:attrNameLst>
                                      </p:cBhvr>
                                      <p:to>
                                        <p:strVal val="visible"/>
                                      </p:to>
                                    </p:set>
                                    <p:animScale>
                                      <p:cBhvr>
                                        <p:cTn id="46" dur="1000" decel="50000" fill="hold">
                                          <p:stCondLst>
                                            <p:cond delay="0"/>
                                          </p:stCondLst>
                                        </p:cTn>
                                        <p:tgtEl>
                                          <p:spTgt spid="2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7" dur="1000" decel="50000" fill="hold">
                                          <p:stCondLst>
                                            <p:cond delay="0"/>
                                          </p:stCondLst>
                                        </p:cTn>
                                        <p:tgtEl>
                                          <p:spTgt spid="25"/>
                                        </p:tgtEl>
                                        <p:attrNameLst>
                                          <p:attrName>ppt_x</p:attrName>
                                          <p:attrName>ppt_y</p:attrName>
                                        </p:attrNameLst>
                                      </p:cBhvr>
                                    </p:animMotion>
                                    <p:animEffect transition="in" filter="fade">
                                      <p:cBhvr>
                                        <p:cTn id="48" dur="1000"/>
                                        <p:tgtEl>
                                          <p:spTgt spid="25"/>
                                        </p:tgtEl>
                                      </p:cBhvr>
                                    </p:animEffect>
                                  </p:childTnLst>
                                </p:cTn>
                              </p:par>
                            </p:childTnLst>
                          </p:cTn>
                        </p:par>
                        <p:par>
                          <p:cTn id="49" fill="hold">
                            <p:stCondLst>
                              <p:cond delay="1000"/>
                            </p:stCondLst>
                            <p:childTnLst>
                              <p:par>
                                <p:cTn id="50" presetID="2" presetClass="entr" presetSubtype="2" fill="hold" grpId="0" nodeType="after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additive="base">
                                        <p:cTn id="52" dur="500" fill="hold"/>
                                        <p:tgtEl>
                                          <p:spTgt spid="8"/>
                                        </p:tgtEl>
                                        <p:attrNameLst>
                                          <p:attrName>ppt_x</p:attrName>
                                        </p:attrNameLst>
                                      </p:cBhvr>
                                      <p:tavLst>
                                        <p:tav tm="0">
                                          <p:val>
                                            <p:strVal val="1+#ppt_w/2"/>
                                          </p:val>
                                        </p:tav>
                                        <p:tav tm="100000">
                                          <p:val>
                                            <p:strVal val="#ppt_x"/>
                                          </p:val>
                                        </p:tav>
                                      </p:tavLst>
                                    </p:anim>
                                    <p:anim calcmode="lin" valueType="num">
                                      <p:cBhvr additive="base">
                                        <p:cTn id="53" dur="500" fill="hold"/>
                                        <p:tgtEl>
                                          <p:spTgt spid="8"/>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stCondLst>
                                    <p:cond delay="0"/>
                                  </p:stCondLst>
                                  <p:childTnLst>
                                    <p:set>
                                      <p:cBhvr>
                                        <p:cTn id="55" dur="1" fill="hold">
                                          <p:stCondLst>
                                            <p:cond delay="0"/>
                                          </p:stCondLst>
                                        </p:cTn>
                                        <p:tgtEl>
                                          <p:spTgt spid="10"/>
                                        </p:tgtEl>
                                        <p:attrNameLst>
                                          <p:attrName>style.visibility</p:attrName>
                                        </p:attrNameLst>
                                      </p:cBhvr>
                                      <p:to>
                                        <p:strVal val="visible"/>
                                      </p:to>
                                    </p:set>
                                    <p:anim calcmode="lin" valueType="num">
                                      <p:cBhvr additive="base">
                                        <p:cTn id="56" dur="500" fill="hold"/>
                                        <p:tgtEl>
                                          <p:spTgt spid="10"/>
                                        </p:tgtEl>
                                        <p:attrNameLst>
                                          <p:attrName>ppt_x</p:attrName>
                                        </p:attrNameLst>
                                      </p:cBhvr>
                                      <p:tavLst>
                                        <p:tav tm="0">
                                          <p:val>
                                            <p:strVal val="1+#ppt_w/2"/>
                                          </p:val>
                                        </p:tav>
                                        <p:tav tm="100000">
                                          <p:val>
                                            <p:strVal val="#ppt_x"/>
                                          </p:val>
                                        </p:tav>
                                      </p:tavLst>
                                    </p:anim>
                                    <p:anim calcmode="lin" valueType="num">
                                      <p:cBhvr additive="base">
                                        <p:cTn id="57" dur="500" fill="hold"/>
                                        <p:tgtEl>
                                          <p:spTgt spid="10"/>
                                        </p:tgtEl>
                                        <p:attrNameLst>
                                          <p:attrName>ppt_y</p:attrName>
                                        </p:attrNameLst>
                                      </p:cBhvr>
                                      <p:tavLst>
                                        <p:tav tm="0">
                                          <p:val>
                                            <p:strVal val="#ppt_y"/>
                                          </p:val>
                                        </p:tav>
                                        <p:tav tm="100000">
                                          <p:val>
                                            <p:strVal val="#ppt_y"/>
                                          </p:val>
                                        </p:tav>
                                      </p:tavLst>
                                    </p:anim>
                                  </p:childTnLst>
                                </p:cTn>
                              </p:par>
                              <p:par>
                                <p:cTn id="58" presetID="2" presetClass="entr" presetSubtype="2" fill="hold" grpId="0" nodeType="with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additive="base">
                                        <p:cTn id="60" dur="500" fill="hold"/>
                                        <p:tgtEl>
                                          <p:spTgt spid="12"/>
                                        </p:tgtEl>
                                        <p:attrNameLst>
                                          <p:attrName>ppt_x</p:attrName>
                                        </p:attrNameLst>
                                      </p:cBhvr>
                                      <p:tavLst>
                                        <p:tav tm="0">
                                          <p:val>
                                            <p:strVal val="1+#ppt_w/2"/>
                                          </p:val>
                                        </p:tav>
                                        <p:tav tm="100000">
                                          <p:val>
                                            <p:strVal val="#ppt_x"/>
                                          </p:val>
                                        </p:tav>
                                      </p:tavLst>
                                    </p:anim>
                                    <p:anim calcmode="lin" valueType="num">
                                      <p:cBhvr additive="base">
                                        <p:cTn id="61" dur="500" fill="hold"/>
                                        <p:tgtEl>
                                          <p:spTgt spid="12"/>
                                        </p:tgtEl>
                                        <p:attrNameLst>
                                          <p:attrName>ppt_y</p:attrName>
                                        </p:attrNameLst>
                                      </p:cBhvr>
                                      <p:tavLst>
                                        <p:tav tm="0">
                                          <p:val>
                                            <p:strVal val="#ppt_y"/>
                                          </p:val>
                                        </p:tav>
                                        <p:tav tm="100000">
                                          <p:val>
                                            <p:strVal val="#ppt_y"/>
                                          </p:val>
                                        </p:tav>
                                      </p:tavLst>
                                    </p:anim>
                                  </p:childTnLst>
                                </p:cTn>
                              </p:par>
                              <p:par>
                                <p:cTn id="62" presetID="2" presetClass="entr" presetSubtype="2" fill="hold" grpId="0" nodeType="withEffect">
                                  <p:stCondLst>
                                    <p:cond delay="0"/>
                                  </p:stCondLst>
                                  <p:childTnLst>
                                    <p:set>
                                      <p:cBhvr>
                                        <p:cTn id="63" dur="1" fill="hold">
                                          <p:stCondLst>
                                            <p:cond delay="0"/>
                                          </p:stCondLst>
                                        </p:cTn>
                                        <p:tgtEl>
                                          <p:spTgt spid="7"/>
                                        </p:tgtEl>
                                        <p:attrNameLst>
                                          <p:attrName>style.visibility</p:attrName>
                                        </p:attrNameLst>
                                      </p:cBhvr>
                                      <p:to>
                                        <p:strVal val="visible"/>
                                      </p:to>
                                    </p:set>
                                    <p:anim calcmode="lin" valueType="num">
                                      <p:cBhvr additive="base">
                                        <p:cTn id="64" dur="500" fill="hold"/>
                                        <p:tgtEl>
                                          <p:spTgt spid="7"/>
                                        </p:tgtEl>
                                        <p:attrNameLst>
                                          <p:attrName>ppt_x</p:attrName>
                                        </p:attrNameLst>
                                      </p:cBhvr>
                                      <p:tavLst>
                                        <p:tav tm="0">
                                          <p:val>
                                            <p:strVal val="1+#ppt_w/2"/>
                                          </p:val>
                                        </p:tav>
                                        <p:tav tm="100000">
                                          <p:val>
                                            <p:strVal val="#ppt_x"/>
                                          </p:val>
                                        </p:tav>
                                      </p:tavLst>
                                    </p:anim>
                                    <p:anim calcmode="lin" valueType="num">
                                      <p:cBhvr additive="base">
                                        <p:cTn id="65" dur="500" fill="hold"/>
                                        <p:tgtEl>
                                          <p:spTgt spid="7"/>
                                        </p:tgtEl>
                                        <p:attrNameLst>
                                          <p:attrName>ppt_y</p:attrName>
                                        </p:attrNameLst>
                                      </p:cBhvr>
                                      <p:tavLst>
                                        <p:tav tm="0">
                                          <p:val>
                                            <p:strVal val="#ppt_y"/>
                                          </p:val>
                                        </p:tav>
                                        <p:tav tm="100000">
                                          <p:val>
                                            <p:strVal val="#ppt_y"/>
                                          </p:val>
                                        </p:tav>
                                      </p:tavLst>
                                    </p:anim>
                                  </p:childTnLst>
                                </p:cTn>
                              </p:par>
                              <p:par>
                                <p:cTn id="66" presetID="2" presetClass="entr" presetSubtype="2" fill="hold" grpId="0" nodeType="withEffect">
                                  <p:stCondLst>
                                    <p:cond delay="0"/>
                                  </p:stCondLst>
                                  <p:childTnLst>
                                    <p:set>
                                      <p:cBhvr>
                                        <p:cTn id="67" dur="1" fill="hold">
                                          <p:stCondLst>
                                            <p:cond delay="0"/>
                                          </p:stCondLst>
                                        </p:cTn>
                                        <p:tgtEl>
                                          <p:spTgt spid="11"/>
                                        </p:tgtEl>
                                        <p:attrNameLst>
                                          <p:attrName>style.visibility</p:attrName>
                                        </p:attrNameLst>
                                      </p:cBhvr>
                                      <p:to>
                                        <p:strVal val="visible"/>
                                      </p:to>
                                    </p:set>
                                    <p:anim calcmode="lin" valueType="num">
                                      <p:cBhvr additive="base">
                                        <p:cTn id="68" dur="500" fill="hold"/>
                                        <p:tgtEl>
                                          <p:spTgt spid="11"/>
                                        </p:tgtEl>
                                        <p:attrNameLst>
                                          <p:attrName>ppt_x</p:attrName>
                                        </p:attrNameLst>
                                      </p:cBhvr>
                                      <p:tavLst>
                                        <p:tav tm="0">
                                          <p:val>
                                            <p:strVal val="1+#ppt_w/2"/>
                                          </p:val>
                                        </p:tav>
                                        <p:tav tm="100000">
                                          <p:val>
                                            <p:strVal val="#ppt_x"/>
                                          </p:val>
                                        </p:tav>
                                      </p:tavLst>
                                    </p:anim>
                                    <p:anim calcmode="lin" valueType="num">
                                      <p:cBhvr additive="base">
                                        <p:cTn id="69" dur="500" fill="hold"/>
                                        <p:tgtEl>
                                          <p:spTgt spid="11"/>
                                        </p:tgtEl>
                                        <p:attrNameLst>
                                          <p:attrName>ppt_y</p:attrName>
                                        </p:attrNameLst>
                                      </p:cBhvr>
                                      <p:tavLst>
                                        <p:tav tm="0">
                                          <p:val>
                                            <p:strVal val="#ppt_y"/>
                                          </p:val>
                                        </p:tav>
                                        <p:tav tm="100000">
                                          <p:val>
                                            <p:strVal val="#ppt_y"/>
                                          </p:val>
                                        </p:tav>
                                      </p:tavLst>
                                    </p:anim>
                                  </p:childTnLst>
                                </p:cTn>
                              </p:par>
                            </p:childTnLst>
                          </p:cTn>
                        </p:par>
                        <p:par>
                          <p:cTn id="70" fill="hold">
                            <p:stCondLst>
                              <p:cond delay="1500"/>
                            </p:stCondLst>
                            <p:childTnLst>
                              <p:par>
                                <p:cTn id="71" presetID="10" presetClass="entr" presetSubtype="0" fill="hold" grpId="0" nodeType="after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fade">
                                      <p:cBhvr>
                                        <p:cTn id="73" dur="500"/>
                                        <p:tgtEl>
                                          <p:spTgt spid="13"/>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500"/>
                                        <p:tgtEl>
                                          <p:spTgt spid="1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fade">
                                      <p:cBhvr>
                                        <p:cTn id="79" dur="500"/>
                                        <p:tgtEl>
                                          <p:spTgt spid="16"/>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5"/>
                                        </p:tgtEl>
                                        <p:attrNameLst>
                                          <p:attrName>style.visibility</p:attrName>
                                        </p:attrNameLst>
                                      </p:cBhvr>
                                      <p:to>
                                        <p:strVal val="visible"/>
                                      </p:to>
                                    </p:set>
                                    <p:animEffect transition="in" filter="fade">
                                      <p:cBhvr>
                                        <p:cTn id="82" dur="500"/>
                                        <p:tgtEl>
                                          <p:spTgt spid="15"/>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fade">
                                      <p:cBhvr>
                                        <p:cTn id="85" dur="500"/>
                                        <p:tgtEl>
                                          <p:spTgt spid="23"/>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4"/>
                                        </p:tgtEl>
                                        <p:attrNameLst>
                                          <p:attrName>style.visibility</p:attrName>
                                        </p:attrNameLst>
                                      </p:cBhvr>
                                      <p:to>
                                        <p:strVal val="visible"/>
                                      </p:to>
                                    </p:set>
                                    <p:animEffect transition="in" filter="fade">
                                      <p:cBhvr>
                                        <p:cTn id="88" dur="500"/>
                                        <p:tgtEl>
                                          <p:spTgt spid="24"/>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22"/>
                                        </p:tgtEl>
                                        <p:attrNameLst>
                                          <p:attrName>style.visibility</p:attrName>
                                        </p:attrNameLst>
                                      </p:cBhvr>
                                      <p:to>
                                        <p:strVal val="visible"/>
                                      </p:to>
                                    </p:set>
                                    <p:animEffect transition="in" filter="fade">
                                      <p:cBhvr>
                                        <p:cTn id="91" dur="500"/>
                                        <p:tgtEl>
                                          <p:spTgt spid="22"/>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fade">
                                      <p:cBhvr>
                                        <p:cTn id="94" dur="500"/>
                                        <p:tgtEl>
                                          <p:spTgt spid="21"/>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28"/>
                                        </p:tgtEl>
                                        <p:attrNameLst>
                                          <p:attrName>style.visibility</p:attrName>
                                        </p:attrNameLst>
                                      </p:cBhvr>
                                      <p:to>
                                        <p:strVal val="visible"/>
                                      </p:to>
                                    </p:set>
                                    <p:animEffect transition="in" filter="fade">
                                      <p:cBhvr>
                                        <p:cTn id="97" dur="500"/>
                                        <p:tgtEl>
                                          <p:spTgt spid="28"/>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30"/>
                                        </p:tgtEl>
                                        <p:attrNameLst>
                                          <p:attrName>style.visibility</p:attrName>
                                        </p:attrNameLst>
                                      </p:cBhvr>
                                      <p:to>
                                        <p:strVal val="visible"/>
                                      </p:to>
                                    </p:set>
                                    <p:animEffect transition="in" filter="fade">
                                      <p:cBhvr>
                                        <p:cTn id="100" dur="500"/>
                                        <p:tgtEl>
                                          <p:spTgt spid="30"/>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31"/>
                                        </p:tgtEl>
                                        <p:attrNameLst>
                                          <p:attrName>style.visibility</p:attrName>
                                        </p:attrNameLst>
                                      </p:cBhvr>
                                      <p:to>
                                        <p:strVal val="visible"/>
                                      </p:to>
                                    </p:set>
                                    <p:animEffect transition="in" filter="fade">
                                      <p:cBhvr>
                                        <p:cTn id="103" dur="500"/>
                                        <p:tgtEl>
                                          <p:spTgt spid="31"/>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32"/>
                                        </p:tgtEl>
                                        <p:attrNameLst>
                                          <p:attrName>style.visibility</p:attrName>
                                        </p:attrNameLst>
                                      </p:cBhvr>
                                      <p:to>
                                        <p:strVal val="visible"/>
                                      </p:to>
                                    </p:set>
                                    <p:animEffect transition="in" filter="fade">
                                      <p:cBhvr>
                                        <p:cTn id="106" dur="500"/>
                                        <p:tgtEl>
                                          <p:spTgt spid="32"/>
                                        </p:tgtEl>
                                      </p:cBhvr>
                                    </p:animEffect>
                                  </p:childTnLst>
                                </p:cTn>
                              </p:par>
                            </p:childTnLst>
                          </p:cTn>
                        </p:par>
                        <p:par>
                          <p:cTn id="107" fill="hold">
                            <p:stCondLst>
                              <p:cond delay="2000"/>
                            </p:stCondLst>
                            <p:childTnLst>
                              <p:par>
                                <p:cTn id="108" presetID="32" presetClass="emph" presetSubtype="0" repeatCount="indefinite" fill="hold" nodeType="afterEffect">
                                  <p:stCondLst>
                                    <p:cond delay="0"/>
                                  </p:stCondLst>
                                  <p:childTnLst>
                                    <p:animRot by="120000">
                                      <p:cBhvr>
                                        <p:cTn id="109" dur="100" fill="hold">
                                          <p:stCondLst>
                                            <p:cond delay="0"/>
                                          </p:stCondLst>
                                        </p:cTn>
                                        <p:tgtEl>
                                          <p:spTgt spid="29"/>
                                        </p:tgtEl>
                                        <p:attrNameLst>
                                          <p:attrName>r</p:attrName>
                                        </p:attrNameLst>
                                      </p:cBhvr>
                                    </p:animRot>
                                    <p:animRot by="-240000">
                                      <p:cBhvr>
                                        <p:cTn id="110" dur="200" fill="hold">
                                          <p:stCondLst>
                                            <p:cond delay="200"/>
                                          </p:stCondLst>
                                        </p:cTn>
                                        <p:tgtEl>
                                          <p:spTgt spid="29"/>
                                        </p:tgtEl>
                                        <p:attrNameLst>
                                          <p:attrName>r</p:attrName>
                                        </p:attrNameLst>
                                      </p:cBhvr>
                                    </p:animRot>
                                    <p:animRot by="240000">
                                      <p:cBhvr>
                                        <p:cTn id="111" dur="200" fill="hold">
                                          <p:stCondLst>
                                            <p:cond delay="400"/>
                                          </p:stCondLst>
                                        </p:cTn>
                                        <p:tgtEl>
                                          <p:spTgt spid="29"/>
                                        </p:tgtEl>
                                        <p:attrNameLst>
                                          <p:attrName>r</p:attrName>
                                        </p:attrNameLst>
                                      </p:cBhvr>
                                    </p:animRot>
                                    <p:animRot by="-240000">
                                      <p:cBhvr>
                                        <p:cTn id="112" dur="200" fill="hold">
                                          <p:stCondLst>
                                            <p:cond delay="600"/>
                                          </p:stCondLst>
                                        </p:cTn>
                                        <p:tgtEl>
                                          <p:spTgt spid="29"/>
                                        </p:tgtEl>
                                        <p:attrNameLst>
                                          <p:attrName>r</p:attrName>
                                        </p:attrNameLst>
                                      </p:cBhvr>
                                    </p:animRot>
                                    <p:animRot by="120000">
                                      <p:cBhvr>
                                        <p:cTn id="113" dur="200" fill="hold">
                                          <p:stCondLst>
                                            <p:cond delay="800"/>
                                          </p:stCondLst>
                                        </p:cTn>
                                        <p:tgtEl>
                                          <p:spTgt spid="29"/>
                                        </p:tgtEl>
                                        <p:attrNameLst>
                                          <p:attrName>r</p:attrName>
                                        </p:attrNameLst>
                                      </p:cBhvr>
                                    </p:animRot>
                                  </p:childTnLst>
                                </p:cTn>
                              </p:par>
                              <p:par>
                                <p:cTn id="114" presetID="32" presetClass="emph" presetSubtype="0" repeatCount="indefinite" fill="hold" nodeType="withEffect">
                                  <p:stCondLst>
                                    <p:cond delay="0"/>
                                  </p:stCondLst>
                                  <p:childTnLst>
                                    <p:animRot by="120000">
                                      <p:cBhvr>
                                        <p:cTn id="115" dur="100" fill="hold">
                                          <p:stCondLst>
                                            <p:cond delay="0"/>
                                          </p:stCondLst>
                                        </p:cTn>
                                        <p:tgtEl>
                                          <p:spTgt spid="27"/>
                                        </p:tgtEl>
                                        <p:attrNameLst>
                                          <p:attrName>r</p:attrName>
                                        </p:attrNameLst>
                                      </p:cBhvr>
                                    </p:animRot>
                                    <p:animRot by="-240000">
                                      <p:cBhvr>
                                        <p:cTn id="116" dur="200" fill="hold">
                                          <p:stCondLst>
                                            <p:cond delay="200"/>
                                          </p:stCondLst>
                                        </p:cTn>
                                        <p:tgtEl>
                                          <p:spTgt spid="27"/>
                                        </p:tgtEl>
                                        <p:attrNameLst>
                                          <p:attrName>r</p:attrName>
                                        </p:attrNameLst>
                                      </p:cBhvr>
                                    </p:animRot>
                                    <p:animRot by="240000">
                                      <p:cBhvr>
                                        <p:cTn id="117" dur="200" fill="hold">
                                          <p:stCondLst>
                                            <p:cond delay="400"/>
                                          </p:stCondLst>
                                        </p:cTn>
                                        <p:tgtEl>
                                          <p:spTgt spid="27"/>
                                        </p:tgtEl>
                                        <p:attrNameLst>
                                          <p:attrName>r</p:attrName>
                                        </p:attrNameLst>
                                      </p:cBhvr>
                                    </p:animRot>
                                    <p:animRot by="-240000">
                                      <p:cBhvr>
                                        <p:cTn id="118" dur="200" fill="hold">
                                          <p:stCondLst>
                                            <p:cond delay="600"/>
                                          </p:stCondLst>
                                        </p:cTn>
                                        <p:tgtEl>
                                          <p:spTgt spid="27"/>
                                        </p:tgtEl>
                                        <p:attrNameLst>
                                          <p:attrName>r</p:attrName>
                                        </p:attrNameLst>
                                      </p:cBhvr>
                                    </p:animRot>
                                    <p:animRot by="120000">
                                      <p:cBhvr>
                                        <p:cTn id="119" dur="200" fill="hold">
                                          <p:stCondLst>
                                            <p:cond delay="800"/>
                                          </p:stCondLst>
                                        </p:cTn>
                                        <p:tgtEl>
                                          <p:spTgt spid="27"/>
                                        </p:tgtEl>
                                        <p:attrNameLst>
                                          <p:attrName>r</p:attrName>
                                        </p:attrNameLst>
                                      </p:cBhvr>
                                    </p:animRot>
                                  </p:childTnLst>
                                </p:cTn>
                              </p:par>
                              <p:par>
                                <p:cTn id="120" presetID="32" presetClass="emph" presetSubtype="0" repeatCount="indefinite" fill="hold" nodeType="withEffect">
                                  <p:stCondLst>
                                    <p:cond delay="0"/>
                                  </p:stCondLst>
                                  <p:childTnLst>
                                    <p:animRot by="120000">
                                      <p:cBhvr>
                                        <p:cTn id="121" dur="100" fill="hold">
                                          <p:stCondLst>
                                            <p:cond delay="0"/>
                                          </p:stCondLst>
                                        </p:cTn>
                                        <p:tgtEl>
                                          <p:spTgt spid="26"/>
                                        </p:tgtEl>
                                        <p:attrNameLst>
                                          <p:attrName>r</p:attrName>
                                        </p:attrNameLst>
                                      </p:cBhvr>
                                    </p:animRot>
                                    <p:animRot by="-240000">
                                      <p:cBhvr>
                                        <p:cTn id="122" dur="200" fill="hold">
                                          <p:stCondLst>
                                            <p:cond delay="200"/>
                                          </p:stCondLst>
                                        </p:cTn>
                                        <p:tgtEl>
                                          <p:spTgt spid="26"/>
                                        </p:tgtEl>
                                        <p:attrNameLst>
                                          <p:attrName>r</p:attrName>
                                        </p:attrNameLst>
                                      </p:cBhvr>
                                    </p:animRot>
                                    <p:animRot by="240000">
                                      <p:cBhvr>
                                        <p:cTn id="123" dur="200" fill="hold">
                                          <p:stCondLst>
                                            <p:cond delay="400"/>
                                          </p:stCondLst>
                                        </p:cTn>
                                        <p:tgtEl>
                                          <p:spTgt spid="26"/>
                                        </p:tgtEl>
                                        <p:attrNameLst>
                                          <p:attrName>r</p:attrName>
                                        </p:attrNameLst>
                                      </p:cBhvr>
                                    </p:animRot>
                                    <p:animRot by="-240000">
                                      <p:cBhvr>
                                        <p:cTn id="124" dur="200" fill="hold">
                                          <p:stCondLst>
                                            <p:cond delay="600"/>
                                          </p:stCondLst>
                                        </p:cTn>
                                        <p:tgtEl>
                                          <p:spTgt spid="26"/>
                                        </p:tgtEl>
                                        <p:attrNameLst>
                                          <p:attrName>r</p:attrName>
                                        </p:attrNameLst>
                                      </p:cBhvr>
                                    </p:animRot>
                                    <p:animRot by="120000">
                                      <p:cBhvr>
                                        <p:cTn id="125" dur="200" fill="hold">
                                          <p:stCondLst>
                                            <p:cond delay="800"/>
                                          </p:stCondLst>
                                        </p:cTn>
                                        <p:tgtEl>
                                          <p:spTgt spid="26"/>
                                        </p:tgtEl>
                                        <p:attrNameLst>
                                          <p:attrName>r</p:attrName>
                                        </p:attrNameLst>
                                      </p:cBhvr>
                                    </p:animRot>
                                  </p:childTnLst>
                                </p:cTn>
                              </p:par>
                              <p:par>
                                <p:cTn id="126" presetID="32" presetClass="emph" presetSubtype="0" repeatCount="indefinite" fill="hold" nodeType="withEffect">
                                  <p:stCondLst>
                                    <p:cond delay="0"/>
                                  </p:stCondLst>
                                  <p:childTnLst>
                                    <p:animRot by="120000">
                                      <p:cBhvr>
                                        <p:cTn id="127" dur="100" fill="hold">
                                          <p:stCondLst>
                                            <p:cond delay="0"/>
                                          </p:stCondLst>
                                        </p:cTn>
                                        <p:tgtEl>
                                          <p:spTgt spid="25"/>
                                        </p:tgtEl>
                                        <p:attrNameLst>
                                          <p:attrName>r</p:attrName>
                                        </p:attrNameLst>
                                      </p:cBhvr>
                                    </p:animRot>
                                    <p:animRot by="-240000">
                                      <p:cBhvr>
                                        <p:cTn id="128" dur="200" fill="hold">
                                          <p:stCondLst>
                                            <p:cond delay="200"/>
                                          </p:stCondLst>
                                        </p:cTn>
                                        <p:tgtEl>
                                          <p:spTgt spid="25"/>
                                        </p:tgtEl>
                                        <p:attrNameLst>
                                          <p:attrName>r</p:attrName>
                                        </p:attrNameLst>
                                      </p:cBhvr>
                                    </p:animRot>
                                    <p:animRot by="240000">
                                      <p:cBhvr>
                                        <p:cTn id="129" dur="200" fill="hold">
                                          <p:stCondLst>
                                            <p:cond delay="400"/>
                                          </p:stCondLst>
                                        </p:cTn>
                                        <p:tgtEl>
                                          <p:spTgt spid="25"/>
                                        </p:tgtEl>
                                        <p:attrNameLst>
                                          <p:attrName>r</p:attrName>
                                        </p:attrNameLst>
                                      </p:cBhvr>
                                    </p:animRot>
                                    <p:animRot by="-240000">
                                      <p:cBhvr>
                                        <p:cTn id="130" dur="200" fill="hold">
                                          <p:stCondLst>
                                            <p:cond delay="600"/>
                                          </p:stCondLst>
                                        </p:cTn>
                                        <p:tgtEl>
                                          <p:spTgt spid="25"/>
                                        </p:tgtEl>
                                        <p:attrNameLst>
                                          <p:attrName>r</p:attrName>
                                        </p:attrNameLst>
                                      </p:cBhvr>
                                    </p:animRot>
                                    <p:animRot by="120000">
                                      <p:cBhvr>
                                        <p:cTn id="131"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P spid="8" grpId="0"/>
      <p:bldP spid="9" grpId="0" animBg="1"/>
      <p:bldP spid="10" grpId="0"/>
      <p:bldP spid="11" grpId="0"/>
      <p:bldP spid="12" grpId="0"/>
      <p:bldP spid="13" grpId="0"/>
      <p:bldP spid="14" grpId="0"/>
      <p:bldP spid="15" grpId="0"/>
      <p:bldP spid="16" grpId="0"/>
      <p:bldP spid="21" grpId="0"/>
      <p:bldP spid="22" grpId="0"/>
      <p:bldP spid="23" grpId="0"/>
      <p:bldP spid="24" grpId="0"/>
      <p:bldP spid="28" grpId="0"/>
      <p:bldP spid="30" grpId="0"/>
      <p:bldP spid="31" grpId="0"/>
      <p:bldP spid="3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801469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683568" y="121196"/>
            <a:ext cx="4319588" cy="1439863"/>
          </a:xfrm>
        </p:spPr>
        <p:txBody>
          <a:bodyPr/>
          <a:lstStyle/>
          <a:p>
            <a:r>
              <a:rPr lang="es-SV" sz="4000" dirty="0" smtClean="0">
                <a:solidFill>
                  <a:srgbClr val="002395"/>
                </a:solidFill>
              </a:rPr>
              <a:t>Gestión bancaria: </a:t>
            </a:r>
            <a:r>
              <a:rPr lang="es-SV" sz="4000" dirty="0" smtClean="0"/>
              <a:t>desembolsos</a:t>
            </a:r>
            <a:endParaRPr lang="es-SV" sz="4000" dirty="0"/>
          </a:p>
        </p:txBody>
      </p:sp>
      <p:sp>
        <p:nvSpPr>
          <p:cNvPr id="3" name="2 Marcador de texto"/>
          <p:cNvSpPr>
            <a:spLocks noGrp="1"/>
          </p:cNvSpPr>
          <p:nvPr>
            <p:ph type="body" sz="quarter" idx="4294967295"/>
          </p:nvPr>
        </p:nvSpPr>
        <p:spPr>
          <a:xfrm>
            <a:off x="683568" y="1561059"/>
            <a:ext cx="4321175" cy="648369"/>
          </a:xfrm>
        </p:spPr>
        <p:txBody>
          <a:bodyPr>
            <a:noAutofit/>
          </a:bodyPr>
          <a:lstStyle/>
          <a:p>
            <a:pPr marL="0" indent="0">
              <a:buNone/>
            </a:pPr>
            <a:r>
              <a:rPr lang="es-SV" sz="2000" dirty="0" smtClean="0">
                <a:solidFill>
                  <a:schemeClr val="accent1"/>
                </a:solidFill>
              </a:rPr>
              <a:t>Del 1 de junio de 2014 </a:t>
            </a:r>
          </a:p>
          <a:p>
            <a:pPr marL="0" indent="0">
              <a:buNone/>
            </a:pPr>
            <a:r>
              <a:rPr lang="es-SV" sz="2000" dirty="0" smtClean="0">
                <a:solidFill>
                  <a:schemeClr val="accent1"/>
                </a:solidFill>
              </a:rPr>
              <a:t>al 31 de mayo de 2017</a:t>
            </a:r>
            <a:endParaRPr lang="es-SV" sz="2000" dirty="0">
              <a:solidFill>
                <a:schemeClr val="accent1"/>
              </a:solidFill>
            </a:endParaRPr>
          </a:p>
        </p:txBody>
      </p:sp>
      <p:pic>
        <p:nvPicPr>
          <p:cNvPr id="8" name="7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1680" y="4358456"/>
            <a:ext cx="1046496" cy="835968"/>
          </a:xfrm>
          <a:prstGeom prst="rect">
            <a:avLst/>
          </a:prstGeom>
        </p:spPr>
      </p:pic>
    </p:spTree>
    <p:extLst>
      <p:ext uri="{BB962C8B-B14F-4D97-AF65-F5344CB8AC3E}">
        <p14:creationId xmlns:p14="http://schemas.microsoft.com/office/powerpoint/2010/main" val="13008582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Rectángulo"/>
          <p:cNvSpPr/>
          <p:nvPr/>
        </p:nvSpPr>
        <p:spPr>
          <a:xfrm>
            <a:off x="6328552" y="1201317"/>
            <a:ext cx="2203888"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15" name="14 Rectángulo"/>
          <p:cNvSpPr/>
          <p:nvPr/>
        </p:nvSpPr>
        <p:spPr>
          <a:xfrm>
            <a:off x="3371439" y="1201317"/>
            <a:ext cx="2203888"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4" name="3 Título"/>
          <p:cNvSpPr>
            <a:spLocks noGrp="1"/>
          </p:cNvSpPr>
          <p:nvPr>
            <p:ph type="title"/>
          </p:nvPr>
        </p:nvSpPr>
        <p:spPr>
          <a:xfrm>
            <a:off x="3563888" y="121316"/>
            <a:ext cx="5328592" cy="1440160"/>
          </a:xfrm>
        </p:spPr>
        <p:txBody>
          <a:bodyPr/>
          <a:lstStyle/>
          <a:p>
            <a:pPr algn="r"/>
            <a:r>
              <a:rPr lang="es-SV" b="0" dirty="0" smtClean="0"/>
              <a:t>Desembolsos  </a:t>
            </a:r>
            <a:br>
              <a:rPr lang="es-SV" b="0" dirty="0" smtClean="0"/>
            </a:br>
            <a:r>
              <a:rPr lang="es-SV" sz="2000" dirty="0" smtClean="0">
                <a:solidFill>
                  <a:srgbClr val="318BFF"/>
                </a:solidFill>
              </a:rPr>
              <a:t>Del 1 de junio de 2014 al 31 de mayo de 2017</a:t>
            </a:r>
            <a:endParaRPr lang="es-SV" sz="2000" b="0" dirty="0">
              <a:solidFill>
                <a:srgbClr val="318BFF"/>
              </a:solidFill>
            </a:endParaRPr>
          </a:p>
        </p:txBody>
      </p:sp>
      <p:pic>
        <p:nvPicPr>
          <p:cNvPr id="10" name="9 Marcador de contenido"/>
          <p:cNvPicPr>
            <a:picLocks noGrp="1" noChangeAspect="1"/>
          </p:cNvPicPr>
          <p:nvPr>
            <p:ph idx="4294967295"/>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t="13649" b="28993"/>
          <a:stretch/>
        </p:blipFill>
        <p:spPr>
          <a:xfrm>
            <a:off x="3194461" y="1381476"/>
            <a:ext cx="2510562" cy="1440000"/>
          </a:xfrm>
          <a:prstGeom prst="rect">
            <a:avLst/>
          </a:prstGeom>
          <a:noFill/>
          <a:ln>
            <a:noFill/>
          </a:ln>
        </p:spPr>
      </p:pic>
      <p:pic>
        <p:nvPicPr>
          <p:cNvPr id="13" name="12 Imagen"/>
          <p:cNvPicPr>
            <a:picLocks noChangeAspect="1"/>
          </p:cNvPicPr>
          <p:nvPr/>
        </p:nvPicPr>
        <p:blipFill rotWithShape="1">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l="16883" r="17339" b="13329"/>
          <a:stretch/>
        </p:blipFill>
        <p:spPr>
          <a:xfrm>
            <a:off x="6935516" y="1417500"/>
            <a:ext cx="1092868" cy="1440000"/>
          </a:xfrm>
          <a:prstGeom prst="rect">
            <a:avLst/>
          </a:prstGeom>
        </p:spPr>
      </p:pic>
      <p:sp>
        <p:nvSpPr>
          <p:cNvPr id="8" name="7 CuadroTexto"/>
          <p:cNvSpPr txBox="1"/>
          <p:nvPr/>
        </p:nvSpPr>
        <p:spPr>
          <a:xfrm>
            <a:off x="3645291" y="3721596"/>
            <a:ext cx="1656184" cy="461665"/>
          </a:xfrm>
          <a:prstGeom prst="rect">
            <a:avLst/>
          </a:prstGeom>
          <a:noFill/>
        </p:spPr>
        <p:txBody>
          <a:bodyPr wrap="square" rtlCol="0">
            <a:spAutoFit/>
          </a:bodyPr>
          <a:lstStyle/>
          <a:p>
            <a:pPr algn="ctr"/>
            <a:r>
              <a:rPr lang="es-SV" sz="2400" dirty="0" smtClean="0">
                <a:latin typeface="Impact" panose="020B0806030902050204" pitchFamily="34" charset="0"/>
              </a:rPr>
              <a:t>Préstamos</a:t>
            </a:r>
            <a:endParaRPr lang="es-SV" sz="2400" dirty="0">
              <a:latin typeface="Impact" panose="020B0806030902050204" pitchFamily="34" charset="0"/>
            </a:endParaRPr>
          </a:p>
        </p:txBody>
      </p:sp>
      <p:sp>
        <p:nvSpPr>
          <p:cNvPr id="14" name="13 CuadroTexto"/>
          <p:cNvSpPr txBox="1"/>
          <p:nvPr/>
        </p:nvSpPr>
        <p:spPr>
          <a:xfrm>
            <a:off x="6602404" y="3691979"/>
            <a:ext cx="1656184" cy="461665"/>
          </a:xfrm>
          <a:prstGeom prst="rect">
            <a:avLst/>
          </a:prstGeom>
          <a:noFill/>
        </p:spPr>
        <p:txBody>
          <a:bodyPr wrap="square" rtlCol="0">
            <a:spAutoFit/>
          </a:bodyPr>
          <a:lstStyle/>
          <a:p>
            <a:pPr algn="ctr"/>
            <a:r>
              <a:rPr lang="es-SV" sz="2400" dirty="0" smtClean="0">
                <a:latin typeface="Impact" panose="020B0806030902050204" pitchFamily="34" charset="0"/>
              </a:rPr>
              <a:t>Millones</a:t>
            </a:r>
            <a:endParaRPr lang="es-SV" sz="2400" dirty="0">
              <a:latin typeface="Impact" panose="020B0806030902050204" pitchFamily="34" charset="0"/>
            </a:endParaRPr>
          </a:p>
        </p:txBody>
      </p:sp>
      <p:sp>
        <p:nvSpPr>
          <p:cNvPr id="16" name="15 Rectángulo"/>
          <p:cNvSpPr/>
          <p:nvPr/>
        </p:nvSpPr>
        <p:spPr>
          <a:xfrm>
            <a:off x="2880320" y="3184821"/>
            <a:ext cx="6263680" cy="461663"/>
          </a:xfrm>
          <a:prstGeom prst="rect">
            <a:avLst/>
          </a:prstGeom>
          <a:solidFill>
            <a:srgbClr val="318BFF">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2" name="1 CuadroTexto"/>
          <p:cNvSpPr txBox="1"/>
          <p:nvPr/>
        </p:nvSpPr>
        <p:spPr>
          <a:xfrm>
            <a:off x="3645291" y="3133717"/>
            <a:ext cx="1656184" cy="584775"/>
          </a:xfrm>
          <a:prstGeom prst="rect">
            <a:avLst/>
          </a:prstGeom>
          <a:noFill/>
        </p:spPr>
        <p:txBody>
          <a:bodyPr wrap="square" rtlCol="0">
            <a:spAutoFit/>
          </a:bodyPr>
          <a:lstStyle/>
          <a:p>
            <a:pPr algn="ctr"/>
            <a:r>
              <a:rPr lang="es-SV" sz="3200" dirty="0" smtClean="0">
                <a:solidFill>
                  <a:srgbClr val="000000"/>
                </a:solidFill>
                <a:latin typeface="Impact" panose="020B0806030902050204" pitchFamily="34" charset="0"/>
              </a:rPr>
              <a:t>147,749</a:t>
            </a:r>
            <a:endParaRPr lang="es-SV" sz="3200" dirty="0">
              <a:solidFill>
                <a:srgbClr val="000000"/>
              </a:solidFill>
              <a:latin typeface="Impact" panose="020B0806030902050204" pitchFamily="34" charset="0"/>
            </a:endParaRPr>
          </a:p>
        </p:txBody>
      </p:sp>
      <p:sp>
        <p:nvSpPr>
          <p:cNvPr id="9" name="8 CuadroTexto"/>
          <p:cNvSpPr txBox="1"/>
          <p:nvPr/>
        </p:nvSpPr>
        <p:spPr>
          <a:xfrm>
            <a:off x="6516216" y="3133717"/>
            <a:ext cx="1846345" cy="584775"/>
          </a:xfrm>
          <a:prstGeom prst="rect">
            <a:avLst/>
          </a:prstGeom>
          <a:noFill/>
        </p:spPr>
        <p:txBody>
          <a:bodyPr wrap="square" rtlCol="0">
            <a:spAutoFit/>
          </a:bodyPr>
          <a:lstStyle/>
          <a:p>
            <a:pPr algn="ctr"/>
            <a:r>
              <a:rPr lang="es-SV" sz="3200" dirty="0" smtClean="0">
                <a:solidFill>
                  <a:srgbClr val="000000"/>
                </a:solidFill>
                <a:latin typeface="Impact" panose="020B0806030902050204" pitchFamily="34" charset="0"/>
              </a:rPr>
              <a:t>$465.2</a:t>
            </a:r>
            <a:endParaRPr lang="es-SV" sz="3200" dirty="0">
              <a:solidFill>
                <a:srgbClr val="000000"/>
              </a:solidFill>
              <a:latin typeface="Impact" panose="020B0806030902050204" pitchFamily="34" charset="0"/>
            </a:endParaRPr>
          </a:p>
        </p:txBody>
      </p:sp>
      <p:graphicFrame>
        <p:nvGraphicFramePr>
          <p:cNvPr id="19" name="18 Gráfico"/>
          <p:cNvGraphicFramePr/>
          <p:nvPr>
            <p:extLst>
              <p:ext uri="{D42A27DB-BD31-4B8C-83A1-F6EECF244321}">
                <p14:modId xmlns:p14="http://schemas.microsoft.com/office/powerpoint/2010/main" val="935482128"/>
              </p:ext>
            </p:extLst>
          </p:nvPr>
        </p:nvGraphicFramePr>
        <p:xfrm>
          <a:off x="3433226" y="4441676"/>
          <a:ext cx="2080314" cy="89162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19 Gráfico"/>
          <p:cNvGraphicFramePr/>
          <p:nvPr>
            <p:extLst>
              <p:ext uri="{D42A27DB-BD31-4B8C-83A1-F6EECF244321}">
                <p14:modId xmlns:p14="http://schemas.microsoft.com/office/powerpoint/2010/main" val="3512304117"/>
              </p:ext>
            </p:extLst>
          </p:nvPr>
        </p:nvGraphicFramePr>
        <p:xfrm>
          <a:off x="6390339" y="4441676"/>
          <a:ext cx="2080314" cy="89162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354512821"/>
      </p:ext>
    </p:extLst>
  </p:cSld>
  <p:clrMapOvr>
    <a:masterClrMapping/>
  </p:clrMapOvr>
  <mc:AlternateContent xmlns:mc="http://schemas.openxmlformats.org/markup-compatibility/2006" xmlns:p14="http://schemas.microsoft.com/office/powerpoint/2010/main">
    <mc:Choice Requires="p14">
      <p:transition>
        <p14:gallery dir="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1+#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1+#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000"/>
                                        <p:tgtEl>
                                          <p:spTgt spid="2"/>
                                        </p:tgtEl>
                                      </p:cBhvr>
                                    </p:animEffect>
                                    <p:anim calcmode="lin" valueType="num">
                                      <p:cBhvr>
                                        <p:cTn id="34" dur="1000" fill="hold"/>
                                        <p:tgtEl>
                                          <p:spTgt spid="2"/>
                                        </p:tgtEl>
                                        <p:attrNameLst>
                                          <p:attrName>ppt_x</p:attrName>
                                        </p:attrNameLst>
                                      </p:cBhvr>
                                      <p:tavLst>
                                        <p:tav tm="0">
                                          <p:val>
                                            <p:strVal val="#ppt_x"/>
                                          </p:val>
                                        </p:tav>
                                        <p:tav tm="100000">
                                          <p:val>
                                            <p:strVal val="#ppt_x"/>
                                          </p:val>
                                        </p:tav>
                                      </p:tavLst>
                                    </p:anim>
                                    <p:anim calcmode="lin" valueType="num">
                                      <p:cBhvr>
                                        <p:cTn id="35" dur="1000" fill="hold"/>
                                        <p:tgtEl>
                                          <p:spTgt spid="2"/>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childTnLst>
                          </p:cTn>
                        </p:par>
                        <p:par>
                          <p:cTn id="51" fill="hold">
                            <p:stCondLst>
                              <p:cond delay="1000"/>
                            </p:stCondLst>
                            <p:childTnLst>
                              <p:par>
                                <p:cTn id="52" presetID="12" presetClass="entr" presetSubtype="4" fill="hold" grpId="0" nodeType="afterEffect">
                                  <p:stCondLst>
                                    <p:cond delay="0"/>
                                  </p:stCondLst>
                                  <p:childTnLst>
                                    <p:set>
                                      <p:cBhvr>
                                        <p:cTn id="53" dur="1" fill="hold">
                                          <p:stCondLst>
                                            <p:cond delay="0"/>
                                          </p:stCondLst>
                                        </p:cTn>
                                        <p:tgtEl>
                                          <p:spTgt spid="19">
                                            <p:graphicEl>
                                              <a:chart seriesIdx="-3" categoryIdx="-3" bldStep="gridLegend"/>
                                            </p:graphicEl>
                                          </p:spTgt>
                                        </p:tgtEl>
                                        <p:attrNameLst>
                                          <p:attrName>style.visibility</p:attrName>
                                        </p:attrNameLst>
                                      </p:cBhvr>
                                      <p:to>
                                        <p:strVal val="visible"/>
                                      </p:to>
                                    </p:set>
                                    <p:anim calcmode="lin" valueType="num">
                                      <p:cBhvr additive="base">
                                        <p:cTn id="54" dur="250"/>
                                        <p:tgtEl>
                                          <p:spTgt spid="19">
                                            <p:graphicEl>
                                              <a:chart seriesIdx="-3" categoryIdx="-3" bldStep="gridLegend"/>
                                            </p:graphicEl>
                                          </p:spTgt>
                                        </p:tgtEl>
                                        <p:attrNameLst>
                                          <p:attrName>ppt_y</p:attrName>
                                        </p:attrNameLst>
                                      </p:cBhvr>
                                      <p:tavLst>
                                        <p:tav tm="0">
                                          <p:val>
                                            <p:strVal val="#ppt_y+#ppt_h*1.125000"/>
                                          </p:val>
                                        </p:tav>
                                        <p:tav tm="100000">
                                          <p:val>
                                            <p:strVal val="#ppt_y"/>
                                          </p:val>
                                        </p:tav>
                                      </p:tavLst>
                                    </p:anim>
                                    <p:animEffect transition="in" filter="wipe(up)">
                                      <p:cBhvr>
                                        <p:cTn id="55" dur="250"/>
                                        <p:tgtEl>
                                          <p:spTgt spid="19">
                                            <p:graphicEl>
                                              <a:chart seriesIdx="-3" categoryIdx="-3" bldStep="gridLegend"/>
                                            </p:graphicEl>
                                          </p:spTgt>
                                        </p:tgtEl>
                                      </p:cBhvr>
                                    </p:animEffect>
                                  </p:childTnLst>
                                </p:cTn>
                              </p:par>
                            </p:childTnLst>
                          </p:cTn>
                        </p:par>
                        <p:par>
                          <p:cTn id="56" fill="hold">
                            <p:stCondLst>
                              <p:cond delay="1250"/>
                            </p:stCondLst>
                            <p:childTnLst>
                              <p:par>
                                <p:cTn id="57" presetID="12" presetClass="entr" presetSubtype="4" fill="hold" grpId="0" nodeType="afterEffect">
                                  <p:stCondLst>
                                    <p:cond delay="0"/>
                                  </p:stCondLst>
                                  <p:childTnLst>
                                    <p:set>
                                      <p:cBhvr>
                                        <p:cTn id="58" dur="1" fill="hold">
                                          <p:stCondLst>
                                            <p:cond delay="0"/>
                                          </p:stCondLst>
                                        </p:cTn>
                                        <p:tgtEl>
                                          <p:spTgt spid="19">
                                            <p:graphicEl>
                                              <a:chart seriesIdx="-4" categoryIdx="0" bldStep="category"/>
                                            </p:graphicEl>
                                          </p:spTgt>
                                        </p:tgtEl>
                                        <p:attrNameLst>
                                          <p:attrName>style.visibility</p:attrName>
                                        </p:attrNameLst>
                                      </p:cBhvr>
                                      <p:to>
                                        <p:strVal val="visible"/>
                                      </p:to>
                                    </p:set>
                                    <p:anim calcmode="lin" valueType="num">
                                      <p:cBhvr additive="base">
                                        <p:cTn id="59" dur="250"/>
                                        <p:tgtEl>
                                          <p:spTgt spid="19">
                                            <p:graphicEl>
                                              <a:chart seriesIdx="-4" categoryIdx="0" bldStep="category"/>
                                            </p:graphicEl>
                                          </p:spTgt>
                                        </p:tgtEl>
                                        <p:attrNameLst>
                                          <p:attrName>ppt_y</p:attrName>
                                        </p:attrNameLst>
                                      </p:cBhvr>
                                      <p:tavLst>
                                        <p:tav tm="0">
                                          <p:val>
                                            <p:strVal val="#ppt_y+#ppt_h*1.125000"/>
                                          </p:val>
                                        </p:tav>
                                        <p:tav tm="100000">
                                          <p:val>
                                            <p:strVal val="#ppt_y"/>
                                          </p:val>
                                        </p:tav>
                                      </p:tavLst>
                                    </p:anim>
                                    <p:animEffect transition="in" filter="wipe(up)">
                                      <p:cBhvr>
                                        <p:cTn id="60" dur="250"/>
                                        <p:tgtEl>
                                          <p:spTgt spid="19">
                                            <p:graphicEl>
                                              <a:chart seriesIdx="-4" categoryIdx="0" bldStep="category"/>
                                            </p:graphicEl>
                                          </p:spTgt>
                                        </p:tgtEl>
                                      </p:cBhvr>
                                    </p:animEffect>
                                  </p:childTnLst>
                                </p:cTn>
                              </p:par>
                            </p:childTnLst>
                          </p:cTn>
                        </p:par>
                        <p:par>
                          <p:cTn id="61" fill="hold">
                            <p:stCondLst>
                              <p:cond delay="1500"/>
                            </p:stCondLst>
                            <p:childTnLst>
                              <p:par>
                                <p:cTn id="62" presetID="12" presetClass="entr" presetSubtype="4" fill="hold" grpId="0" nodeType="afterEffect">
                                  <p:stCondLst>
                                    <p:cond delay="0"/>
                                  </p:stCondLst>
                                  <p:childTnLst>
                                    <p:set>
                                      <p:cBhvr>
                                        <p:cTn id="63" dur="1" fill="hold">
                                          <p:stCondLst>
                                            <p:cond delay="0"/>
                                          </p:stCondLst>
                                        </p:cTn>
                                        <p:tgtEl>
                                          <p:spTgt spid="19">
                                            <p:graphicEl>
                                              <a:chart seriesIdx="-4" categoryIdx="1" bldStep="category"/>
                                            </p:graphicEl>
                                          </p:spTgt>
                                        </p:tgtEl>
                                        <p:attrNameLst>
                                          <p:attrName>style.visibility</p:attrName>
                                        </p:attrNameLst>
                                      </p:cBhvr>
                                      <p:to>
                                        <p:strVal val="visible"/>
                                      </p:to>
                                    </p:set>
                                    <p:anim calcmode="lin" valueType="num">
                                      <p:cBhvr additive="base">
                                        <p:cTn id="64" dur="250"/>
                                        <p:tgtEl>
                                          <p:spTgt spid="19">
                                            <p:graphicEl>
                                              <a:chart seriesIdx="-4" categoryIdx="1" bldStep="category"/>
                                            </p:graphicEl>
                                          </p:spTgt>
                                        </p:tgtEl>
                                        <p:attrNameLst>
                                          <p:attrName>ppt_y</p:attrName>
                                        </p:attrNameLst>
                                      </p:cBhvr>
                                      <p:tavLst>
                                        <p:tav tm="0">
                                          <p:val>
                                            <p:strVal val="#ppt_y+#ppt_h*1.125000"/>
                                          </p:val>
                                        </p:tav>
                                        <p:tav tm="100000">
                                          <p:val>
                                            <p:strVal val="#ppt_y"/>
                                          </p:val>
                                        </p:tav>
                                      </p:tavLst>
                                    </p:anim>
                                    <p:animEffect transition="in" filter="wipe(up)">
                                      <p:cBhvr>
                                        <p:cTn id="65" dur="250"/>
                                        <p:tgtEl>
                                          <p:spTgt spid="19">
                                            <p:graphicEl>
                                              <a:chart seriesIdx="-4" categoryIdx="1" bldStep="category"/>
                                            </p:graphicEl>
                                          </p:spTgt>
                                        </p:tgtEl>
                                      </p:cBhvr>
                                    </p:animEffect>
                                  </p:childTnLst>
                                </p:cTn>
                              </p:par>
                            </p:childTnLst>
                          </p:cTn>
                        </p:par>
                        <p:par>
                          <p:cTn id="66" fill="hold">
                            <p:stCondLst>
                              <p:cond delay="1750"/>
                            </p:stCondLst>
                            <p:childTnLst>
                              <p:par>
                                <p:cTn id="67" presetID="12" presetClass="entr" presetSubtype="4" fill="hold" grpId="0" nodeType="afterEffect">
                                  <p:stCondLst>
                                    <p:cond delay="0"/>
                                  </p:stCondLst>
                                  <p:childTnLst>
                                    <p:set>
                                      <p:cBhvr>
                                        <p:cTn id="68" dur="1" fill="hold">
                                          <p:stCondLst>
                                            <p:cond delay="0"/>
                                          </p:stCondLst>
                                        </p:cTn>
                                        <p:tgtEl>
                                          <p:spTgt spid="19">
                                            <p:graphicEl>
                                              <a:chart seriesIdx="-4" categoryIdx="2" bldStep="category"/>
                                            </p:graphicEl>
                                          </p:spTgt>
                                        </p:tgtEl>
                                        <p:attrNameLst>
                                          <p:attrName>style.visibility</p:attrName>
                                        </p:attrNameLst>
                                      </p:cBhvr>
                                      <p:to>
                                        <p:strVal val="visible"/>
                                      </p:to>
                                    </p:set>
                                    <p:anim calcmode="lin" valueType="num">
                                      <p:cBhvr additive="base">
                                        <p:cTn id="69" dur="250"/>
                                        <p:tgtEl>
                                          <p:spTgt spid="19">
                                            <p:graphicEl>
                                              <a:chart seriesIdx="-4" categoryIdx="2" bldStep="category"/>
                                            </p:graphicEl>
                                          </p:spTgt>
                                        </p:tgtEl>
                                        <p:attrNameLst>
                                          <p:attrName>ppt_y</p:attrName>
                                        </p:attrNameLst>
                                      </p:cBhvr>
                                      <p:tavLst>
                                        <p:tav tm="0">
                                          <p:val>
                                            <p:strVal val="#ppt_y+#ppt_h*1.125000"/>
                                          </p:val>
                                        </p:tav>
                                        <p:tav tm="100000">
                                          <p:val>
                                            <p:strVal val="#ppt_y"/>
                                          </p:val>
                                        </p:tav>
                                      </p:tavLst>
                                    </p:anim>
                                    <p:animEffect transition="in" filter="wipe(up)">
                                      <p:cBhvr>
                                        <p:cTn id="70" dur="250"/>
                                        <p:tgtEl>
                                          <p:spTgt spid="19">
                                            <p:graphicEl>
                                              <a:chart seriesIdx="-4" categoryIdx="2" bldStep="category"/>
                                            </p:graphicEl>
                                          </p:spTgt>
                                        </p:tgtEl>
                                      </p:cBhvr>
                                    </p:animEffect>
                                  </p:childTnLst>
                                </p:cTn>
                              </p:par>
                              <p:par>
                                <p:cTn id="71" presetID="12" presetClass="entr" presetSubtype="4" fill="hold" grpId="0" nodeType="withEffect">
                                  <p:stCondLst>
                                    <p:cond delay="0"/>
                                  </p:stCondLst>
                                  <p:childTnLst>
                                    <p:set>
                                      <p:cBhvr>
                                        <p:cTn id="72" dur="1" fill="hold">
                                          <p:stCondLst>
                                            <p:cond delay="0"/>
                                          </p:stCondLst>
                                        </p:cTn>
                                        <p:tgtEl>
                                          <p:spTgt spid="20">
                                            <p:graphicEl>
                                              <a:chart seriesIdx="-3" categoryIdx="-3" bldStep="gridLegend"/>
                                            </p:graphicEl>
                                          </p:spTgt>
                                        </p:tgtEl>
                                        <p:attrNameLst>
                                          <p:attrName>style.visibility</p:attrName>
                                        </p:attrNameLst>
                                      </p:cBhvr>
                                      <p:to>
                                        <p:strVal val="visible"/>
                                      </p:to>
                                    </p:set>
                                    <p:anim calcmode="lin" valueType="num">
                                      <p:cBhvr additive="base">
                                        <p:cTn id="73" dur="250"/>
                                        <p:tgtEl>
                                          <p:spTgt spid="20">
                                            <p:graphicEl>
                                              <a:chart seriesIdx="-3" categoryIdx="-3" bldStep="gridLegend"/>
                                            </p:graphicEl>
                                          </p:spTgt>
                                        </p:tgtEl>
                                        <p:attrNameLst>
                                          <p:attrName>ppt_y</p:attrName>
                                        </p:attrNameLst>
                                      </p:cBhvr>
                                      <p:tavLst>
                                        <p:tav tm="0">
                                          <p:val>
                                            <p:strVal val="#ppt_y+#ppt_h*1.125000"/>
                                          </p:val>
                                        </p:tav>
                                        <p:tav tm="100000">
                                          <p:val>
                                            <p:strVal val="#ppt_y"/>
                                          </p:val>
                                        </p:tav>
                                      </p:tavLst>
                                    </p:anim>
                                    <p:animEffect transition="in" filter="wipe(up)">
                                      <p:cBhvr>
                                        <p:cTn id="74" dur="250"/>
                                        <p:tgtEl>
                                          <p:spTgt spid="20">
                                            <p:graphicEl>
                                              <a:chart seriesIdx="-3" categoryIdx="-3" bldStep="gridLegend"/>
                                            </p:graphicEl>
                                          </p:spTgt>
                                        </p:tgtEl>
                                      </p:cBhvr>
                                    </p:animEffect>
                                  </p:childTnLst>
                                </p:cTn>
                              </p:par>
                            </p:childTnLst>
                          </p:cTn>
                        </p:par>
                        <p:par>
                          <p:cTn id="75" fill="hold">
                            <p:stCondLst>
                              <p:cond delay="2000"/>
                            </p:stCondLst>
                            <p:childTnLst>
                              <p:par>
                                <p:cTn id="76" presetID="12" presetClass="entr" presetSubtype="4" fill="hold" grpId="0" nodeType="afterEffect">
                                  <p:stCondLst>
                                    <p:cond delay="0"/>
                                  </p:stCondLst>
                                  <p:childTnLst>
                                    <p:set>
                                      <p:cBhvr>
                                        <p:cTn id="77" dur="1" fill="hold">
                                          <p:stCondLst>
                                            <p:cond delay="0"/>
                                          </p:stCondLst>
                                        </p:cTn>
                                        <p:tgtEl>
                                          <p:spTgt spid="20">
                                            <p:graphicEl>
                                              <a:chart seriesIdx="-4" categoryIdx="0" bldStep="category"/>
                                            </p:graphicEl>
                                          </p:spTgt>
                                        </p:tgtEl>
                                        <p:attrNameLst>
                                          <p:attrName>style.visibility</p:attrName>
                                        </p:attrNameLst>
                                      </p:cBhvr>
                                      <p:to>
                                        <p:strVal val="visible"/>
                                      </p:to>
                                    </p:set>
                                    <p:anim calcmode="lin" valueType="num">
                                      <p:cBhvr additive="base">
                                        <p:cTn id="78" dur="250"/>
                                        <p:tgtEl>
                                          <p:spTgt spid="20">
                                            <p:graphicEl>
                                              <a:chart seriesIdx="-4" categoryIdx="0" bldStep="category"/>
                                            </p:graphicEl>
                                          </p:spTgt>
                                        </p:tgtEl>
                                        <p:attrNameLst>
                                          <p:attrName>ppt_y</p:attrName>
                                        </p:attrNameLst>
                                      </p:cBhvr>
                                      <p:tavLst>
                                        <p:tav tm="0">
                                          <p:val>
                                            <p:strVal val="#ppt_y+#ppt_h*1.125000"/>
                                          </p:val>
                                        </p:tav>
                                        <p:tav tm="100000">
                                          <p:val>
                                            <p:strVal val="#ppt_y"/>
                                          </p:val>
                                        </p:tav>
                                      </p:tavLst>
                                    </p:anim>
                                    <p:animEffect transition="in" filter="wipe(up)">
                                      <p:cBhvr>
                                        <p:cTn id="79" dur="250"/>
                                        <p:tgtEl>
                                          <p:spTgt spid="20">
                                            <p:graphicEl>
                                              <a:chart seriesIdx="-4" categoryIdx="0" bldStep="category"/>
                                            </p:graphicEl>
                                          </p:spTgt>
                                        </p:tgtEl>
                                      </p:cBhvr>
                                    </p:animEffect>
                                  </p:childTnLst>
                                </p:cTn>
                              </p:par>
                            </p:childTnLst>
                          </p:cTn>
                        </p:par>
                        <p:par>
                          <p:cTn id="80" fill="hold">
                            <p:stCondLst>
                              <p:cond delay="2250"/>
                            </p:stCondLst>
                            <p:childTnLst>
                              <p:par>
                                <p:cTn id="81" presetID="12" presetClass="entr" presetSubtype="4" fill="hold" grpId="0" nodeType="afterEffect">
                                  <p:stCondLst>
                                    <p:cond delay="0"/>
                                  </p:stCondLst>
                                  <p:childTnLst>
                                    <p:set>
                                      <p:cBhvr>
                                        <p:cTn id="82" dur="1" fill="hold">
                                          <p:stCondLst>
                                            <p:cond delay="0"/>
                                          </p:stCondLst>
                                        </p:cTn>
                                        <p:tgtEl>
                                          <p:spTgt spid="20">
                                            <p:graphicEl>
                                              <a:chart seriesIdx="-4" categoryIdx="1" bldStep="category"/>
                                            </p:graphicEl>
                                          </p:spTgt>
                                        </p:tgtEl>
                                        <p:attrNameLst>
                                          <p:attrName>style.visibility</p:attrName>
                                        </p:attrNameLst>
                                      </p:cBhvr>
                                      <p:to>
                                        <p:strVal val="visible"/>
                                      </p:to>
                                    </p:set>
                                    <p:anim calcmode="lin" valueType="num">
                                      <p:cBhvr additive="base">
                                        <p:cTn id="83" dur="250"/>
                                        <p:tgtEl>
                                          <p:spTgt spid="20">
                                            <p:graphicEl>
                                              <a:chart seriesIdx="-4" categoryIdx="1" bldStep="category"/>
                                            </p:graphicEl>
                                          </p:spTgt>
                                        </p:tgtEl>
                                        <p:attrNameLst>
                                          <p:attrName>ppt_y</p:attrName>
                                        </p:attrNameLst>
                                      </p:cBhvr>
                                      <p:tavLst>
                                        <p:tav tm="0">
                                          <p:val>
                                            <p:strVal val="#ppt_y+#ppt_h*1.125000"/>
                                          </p:val>
                                        </p:tav>
                                        <p:tav tm="100000">
                                          <p:val>
                                            <p:strVal val="#ppt_y"/>
                                          </p:val>
                                        </p:tav>
                                      </p:tavLst>
                                    </p:anim>
                                    <p:animEffect transition="in" filter="wipe(up)">
                                      <p:cBhvr>
                                        <p:cTn id="84" dur="250"/>
                                        <p:tgtEl>
                                          <p:spTgt spid="20">
                                            <p:graphicEl>
                                              <a:chart seriesIdx="-4" categoryIdx="1" bldStep="category"/>
                                            </p:graphicEl>
                                          </p:spTgt>
                                        </p:tgtEl>
                                      </p:cBhvr>
                                    </p:animEffect>
                                  </p:childTnLst>
                                </p:cTn>
                              </p:par>
                            </p:childTnLst>
                          </p:cTn>
                        </p:par>
                        <p:par>
                          <p:cTn id="85" fill="hold">
                            <p:stCondLst>
                              <p:cond delay="2500"/>
                            </p:stCondLst>
                            <p:childTnLst>
                              <p:par>
                                <p:cTn id="86" presetID="12" presetClass="entr" presetSubtype="4" fill="hold" grpId="0" nodeType="afterEffect">
                                  <p:stCondLst>
                                    <p:cond delay="0"/>
                                  </p:stCondLst>
                                  <p:childTnLst>
                                    <p:set>
                                      <p:cBhvr>
                                        <p:cTn id="87" dur="1" fill="hold">
                                          <p:stCondLst>
                                            <p:cond delay="0"/>
                                          </p:stCondLst>
                                        </p:cTn>
                                        <p:tgtEl>
                                          <p:spTgt spid="20">
                                            <p:graphicEl>
                                              <a:chart seriesIdx="-4" categoryIdx="2" bldStep="category"/>
                                            </p:graphicEl>
                                          </p:spTgt>
                                        </p:tgtEl>
                                        <p:attrNameLst>
                                          <p:attrName>style.visibility</p:attrName>
                                        </p:attrNameLst>
                                      </p:cBhvr>
                                      <p:to>
                                        <p:strVal val="visible"/>
                                      </p:to>
                                    </p:set>
                                    <p:anim calcmode="lin" valueType="num">
                                      <p:cBhvr additive="base">
                                        <p:cTn id="88" dur="250"/>
                                        <p:tgtEl>
                                          <p:spTgt spid="20">
                                            <p:graphicEl>
                                              <a:chart seriesIdx="-4" categoryIdx="2" bldStep="category"/>
                                            </p:graphicEl>
                                          </p:spTgt>
                                        </p:tgtEl>
                                        <p:attrNameLst>
                                          <p:attrName>ppt_y</p:attrName>
                                        </p:attrNameLst>
                                      </p:cBhvr>
                                      <p:tavLst>
                                        <p:tav tm="0">
                                          <p:val>
                                            <p:strVal val="#ppt_y+#ppt_h*1.125000"/>
                                          </p:val>
                                        </p:tav>
                                        <p:tav tm="100000">
                                          <p:val>
                                            <p:strVal val="#ppt_y"/>
                                          </p:val>
                                        </p:tav>
                                      </p:tavLst>
                                    </p:anim>
                                    <p:animEffect transition="in" filter="wipe(up)">
                                      <p:cBhvr>
                                        <p:cTn id="89" dur="250"/>
                                        <p:tgtEl>
                                          <p:spTgt spid="20">
                                            <p:graphicEl>
                                              <a:chart seriesIdx="-4" categoryIdx="2"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4" grpId="0"/>
      <p:bldP spid="8" grpId="0"/>
      <p:bldP spid="14" grpId="0"/>
      <p:bldP spid="16" grpId="0" animBg="1"/>
      <p:bldP spid="2" grpId="0"/>
      <p:bldP spid="9" grpId="0"/>
      <p:bldGraphic spid="19" grpId="0">
        <p:bldSub>
          <a:bldChart bld="category"/>
        </p:bldSub>
      </p:bldGraphic>
      <p:bldGraphic spid="20" grpId="0" uiExpand="1">
        <p:bldSub>
          <a:bldChart bld="category"/>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35 Rectángulo"/>
          <p:cNvSpPr/>
          <p:nvPr/>
        </p:nvSpPr>
        <p:spPr>
          <a:xfrm>
            <a:off x="6770276" y="1201317"/>
            <a:ext cx="2080313"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35" name="34 Rectángulo"/>
          <p:cNvSpPr/>
          <p:nvPr/>
        </p:nvSpPr>
        <p:spPr>
          <a:xfrm>
            <a:off x="4306946" y="1201316"/>
            <a:ext cx="2080313"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3" name="2 Rectángulo"/>
          <p:cNvSpPr/>
          <p:nvPr/>
        </p:nvSpPr>
        <p:spPr>
          <a:xfrm>
            <a:off x="1843615" y="1201316"/>
            <a:ext cx="2080313"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pic>
        <p:nvPicPr>
          <p:cNvPr id="5" name="4 Marcador de contenido"/>
          <p:cNvPicPr>
            <a:picLocks noGrp="1" noChangeAspect="1"/>
          </p:cNvPicPr>
          <p:nvPr>
            <p:ph idx="1"/>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l="13303" r="11711" b="13657"/>
          <a:stretch/>
        </p:blipFill>
        <p:spPr>
          <a:xfrm>
            <a:off x="2414799" y="1273324"/>
            <a:ext cx="937944" cy="1080000"/>
          </a:xfrm>
        </p:spPr>
      </p:pic>
      <p:sp>
        <p:nvSpPr>
          <p:cNvPr id="4" name="3 Título"/>
          <p:cNvSpPr>
            <a:spLocks noGrp="1"/>
          </p:cNvSpPr>
          <p:nvPr>
            <p:ph type="title"/>
          </p:nvPr>
        </p:nvSpPr>
        <p:spPr/>
        <p:txBody>
          <a:bodyPr/>
          <a:lstStyle/>
          <a:p>
            <a:r>
              <a:rPr lang="es-SV" b="0" dirty="0" smtClean="0"/>
              <a:t>Desembolsos por sector</a:t>
            </a:r>
            <a:br>
              <a:rPr lang="es-SV" b="0" dirty="0" smtClean="0"/>
            </a:br>
            <a:r>
              <a:rPr lang="es-SV" sz="2000" dirty="0">
                <a:solidFill>
                  <a:srgbClr val="318BFF"/>
                </a:solidFill>
              </a:rPr>
              <a:t>Del 1 de junio de 2014 al 31 de mayo de 2017</a:t>
            </a:r>
            <a:endParaRPr lang="es-SV" b="0" dirty="0"/>
          </a:p>
        </p:txBody>
      </p:sp>
      <p:pic>
        <p:nvPicPr>
          <p:cNvPr id="6" name="5 Imagen"/>
          <p:cNvPicPr>
            <a:picLocks noChangeAspect="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l="8025" r="7904" b="13378"/>
          <a:stretch/>
        </p:blipFill>
        <p:spPr>
          <a:xfrm>
            <a:off x="7286333" y="1273324"/>
            <a:ext cx="1048198" cy="1080000"/>
          </a:xfrm>
          <a:prstGeom prst="rect">
            <a:avLst/>
          </a:prstGeom>
        </p:spPr>
      </p:pic>
      <p:pic>
        <p:nvPicPr>
          <p:cNvPr id="8" name="7 Imagen"/>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l="5058" t="21433" r="5981" b="35047"/>
          <a:stretch/>
        </p:blipFill>
        <p:spPr>
          <a:xfrm>
            <a:off x="4283968" y="1309444"/>
            <a:ext cx="2134060" cy="1044000"/>
          </a:xfrm>
          <a:prstGeom prst="rect">
            <a:avLst/>
          </a:prstGeom>
        </p:spPr>
      </p:pic>
      <p:sp>
        <p:nvSpPr>
          <p:cNvPr id="37" name="36 Rectángulo"/>
          <p:cNvSpPr/>
          <p:nvPr/>
        </p:nvSpPr>
        <p:spPr>
          <a:xfrm>
            <a:off x="1547664" y="2425452"/>
            <a:ext cx="7596336" cy="461663"/>
          </a:xfrm>
          <a:prstGeom prst="rect">
            <a:avLst/>
          </a:prstGeom>
          <a:solidFill>
            <a:srgbClr val="318BFF">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12" name="11 CuadroTexto"/>
          <p:cNvSpPr txBox="1"/>
          <p:nvPr/>
        </p:nvSpPr>
        <p:spPr>
          <a:xfrm>
            <a:off x="1843615" y="2425452"/>
            <a:ext cx="2080313" cy="461665"/>
          </a:xfrm>
          <a:prstGeom prst="rect">
            <a:avLst/>
          </a:prstGeom>
          <a:noFill/>
        </p:spPr>
        <p:txBody>
          <a:bodyPr wrap="square" rtlCol="0">
            <a:spAutoFit/>
          </a:bodyPr>
          <a:lstStyle/>
          <a:p>
            <a:pPr algn="ctr"/>
            <a:r>
              <a:rPr lang="es-SV" sz="2400" dirty="0" smtClean="0">
                <a:solidFill>
                  <a:srgbClr val="000000"/>
                </a:solidFill>
                <a:latin typeface="Impact" panose="020B0806030902050204" pitchFamily="34" charset="0"/>
              </a:rPr>
              <a:t>Agropecuario</a:t>
            </a:r>
            <a:endParaRPr lang="es-SV" sz="2400" dirty="0">
              <a:solidFill>
                <a:srgbClr val="000000"/>
              </a:solidFill>
              <a:latin typeface="Impact" panose="020B0806030902050204" pitchFamily="34" charset="0"/>
            </a:endParaRPr>
          </a:p>
        </p:txBody>
      </p:sp>
      <p:sp>
        <p:nvSpPr>
          <p:cNvPr id="13" name="12 CuadroTexto"/>
          <p:cNvSpPr txBox="1"/>
          <p:nvPr/>
        </p:nvSpPr>
        <p:spPr>
          <a:xfrm>
            <a:off x="4283968" y="2425452"/>
            <a:ext cx="2080313" cy="461665"/>
          </a:xfrm>
          <a:prstGeom prst="rect">
            <a:avLst/>
          </a:prstGeom>
          <a:noFill/>
        </p:spPr>
        <p:txBody>
          <a:bodyPr wrap="square" rtlCol="0">
            <a:spAutoFit/>
          </a:bodyPr>
          <a:lstStyle/>
          <a:p>
            <a:pPr algn="ctr"/>
            <a:r>
              <a:rPr lang="es-SV" sz="2400" dirty="0" smtClean="0">
                <a:solidFill>
                  <a:srgbClr val="000000"/>
                </a:solidFill>
                <a:latin typeface="Impact" panose="020B0806030902050204" pitchFamily="34" charset="0"/>
              </a:rPr>
              <a:t>Tradicional</a:t>
            </a:r>
            <a:endParaRPr lang="es-SV" sz="2400" dirty="0">
              <a:solidFill>
                <a:srgbClr val="000000"/>
              </a:solidFill>
              <a:latin typeface="Impact" panose="020B0806030902050204" pitchFamily="34" charset="0"/>
            </a:endParaRPr>
          </a:p>
        </p:txBody>
      </p:sp>
      <p:sp>
        <p:nvSpPr>
          <p:cNvPr id="14" name="13 CuadroTexto"/>
          <p:cNvSpPr txBox="1"/>
          <p:nvPr/>
        </p:nvSpPr>
        <p:spPr>
          <a:xfrm>
            <a:off x="6793484" y="2425452"/>
            <a:ext cx="2080313" cy="461665"/>
          </a:xfrm>
          <a:prstGeom prst="rect">
            <a:avLst/>
          </a:prstGeom>
          <a:noFill/>
        </p:spPr>
        <p:txBody>
          <a:bodyPr wrap="square" rtlCol="0">
            <a:spAutoFit/>
          </a:bodyPr>
          <a:lstStyle/>
          <a:p>
            <a:pPr algn="ctr"/>
            <a:r>
              <a:rPr lang="es-SV" sz="2400" dirty="0" smtClean="0">
                <a:solidFill>
                  <a:srgbClr val="000000"/>
                </a:solidFill>
                <a:latin typeface="Impact" panose="020B0806030902050204" pitchFamily="34" charset="0"/>
              </a:rPr>
              <a:t>Microcrédito</a:t>
            </a:r>
            <a:endParaRPr lang="es-SV" sz="2400" dirty="0">
              <a:solidFill>
                <a:srgbClr val="000000"/>
              </a:solidFill>
              <a:latin typeface="Impact" panose="020B0806030902050204" pitchFamily="34" charset="0"/>
            </a:endParaRPr>
          </a:p>
        </p:txBody>
      </p:sp>
      <p:sp>
        <p:nvSpPr>
          <p:cNvPr id="15" name="14 CuadroTexto"/>
          <p:cNvSpPr txBox="1"/>
          <p:nvPr/>
        </p:nvSpPr>
        <p:spPr>
          <a:xfrm>
            <a:off x="2055679" y="3885357"/>
            <a:ext cx="1656184" cy="400110"/>
          </a:xfrm>
          <a:prstGeom prst="rect">
            <a:avLst/>
          </a:prstGeom>
          <a:noFill/>
        </p:spPr>
        <p:txBody>
          <a:bodyPr wrap="square" rtlCol="0">
            <a:spAutoFit/>
          </a:bodyPr>
          <a:lstStyle/>
          <a:p>
            <a:pPr algn="ctr"/>
            <a:r>
              <a:rPr lang="es-SV" sz="2000" dirty="0" smtClean="0">
                <a:latin typeface="Impact" panose="020B0806030902050204" pitchFamily="34" charset="0"/>
              </a:rPr>
              <a:t>83,545</a:t>
            </a:r>
            <a:endParaRPr lang="es-SV" sz="2000" dirty="0">
              <a:latin typeface="Impact" panose="020B0806030902050204" pitchFamily="34" charset="0"/>
            </a:endParaRPr>
          </a:p>
        </p:txBody>
      </p:sp>
      <p:sp>
        <p:nvSpPr>
          <p:cNvPr id="19" name="18 CuadroTexto"/>
          <p:cNvSpPr txBox="1"/>
          <p:nvPr/>
        </p:nvSpPr>
        <p:spPr>
          <a:xfrm>
            <a:off x="2055679" y="4514265"/>
            <a:ext cx="1656184" cy="400110"/>
          </a:xfrm>
          <a:prstGeom prst="rect">
            <a:avLst/>
          </a:prstGeom>
          <a:noFill/>
        </p:spPr>
        <p:txBody>
          <a:bodyPr wrap="square" rtlCol="0">
            <a:spAutoFit/>
          </a:bodyPr>
          <a:lstStyle/>
          <a:p>
            <a:pPr algn="ctr"/>
            <a:r>
              <a:rPr lang="es-SV" sz="2000" dirty="0" smtClean="0">
                <a:latin typeface="Impact" panose="020B0806030902050204" pitchFamily="34" charset="0"/>
              </a:rPr>
              <a:t>$260.5</a:t>
            </a:r>
            <a:endParaRPr lang="es-SV" sz="2000" dirty="0">
              <a:latin typeface="Impact" panose="020B0806030902050204" pitchFamily="34" charset="0"/>
            </a:endParaRPr>
          </a:p>
        </p:txBody>
      </p:sp>
      <p:sp>
        <p:nvSpPr>
          <p:cNvPr id="21" name="20 CuadroTexto"/>
          <p:cNvSpPr txBox="1"/>
          <p:nvPr/>
        </p:nvSpPr>
        <p:spPr>
          <a:xfrm>
            <a:off x="2055679" y="5090328"/>
            <a:ext cx="1656184" cy="400110"/>
          </a:xfrm>
          <a:prstGeom prst="rect">
            <a:avLst/>
          </a:prstGeom>
          <a:noFill/>
        </p:spPr>
        <p:txBody>
          <a:bodyPr wrap="square" rtlCol="0">
            <a:spAutoFit/>
          </a:bodyPr>
          <a:lstStyle/>
          <a:p>
            <a:pPr algn="ctr"/>
            <a:r>
              <a:rPr lang="es-SV" sz="2000" dirty="0" smtClean="0">
                <a:latin typeface="Impact" panose="020B0806030902050204" pitchFamily="34" charset="0"/>
              </a:rPr>
              <a:t>4%</a:t>
            </a:r>
          </a:p>
        </p:txBody>
      </p:sp>
      <p:sp>
        <p:nvSpPr>
          <p:cNvPr id="23" name="22 CuadroTexto"/>
          <p:cNvSpPr txBox="1"/>
          <p:nvPr/>
        </p:nvSpPr>
        <p:spPr>
          <a:xfrm>
            <a:off x="4572000" y="3885356"/>
            <a:ext cx="1656184" cy="400110"/>
          </a:xfrm>
          <a:prstGeom prst="rect">
            <a:avLst/>
          </a:prstGeom>
          <a:noFill/>
        </p:spPr>
        <p:txBody>
          <a:bodyPr wrap="square" rtlCol="0">
            <a:spAutoFit/>
          </a:bodyPr>
          <a:lstStyle/>
          <a:p>
            <a:pPr algn="ctr"/>
            <a:r>
              <a:rPr lang="es-SV" sz="2000" dirty="0" smtClean="0">
                <a:latin typeface="Impact" panose="020B0806030902050204" pitchFamily="34" charset="0"/>
              </a:rPr>
              <a:t>16,895</a:t>
            </a:r>
            <a:endParaRPr lang="es-SV" sz="2000" dirty="0">
              <a:latin typeface="Impact" panose="020B0806030902050204" pitchFamily="34" charset="0"/>
            </a:endParaRPr>
          </a:p>
        </p:txBody>
      </p:sp>
      <p:sp>
        <p:nvSpPr>
          <p:cNvPr id="25" name="24 CuadroTexto"/>
          <p:cNvSpPr txBox="1"/>
          <p:nvPr/>
        </p:nvSpPr>
        <p:spPr>
          <a:xfrm>
            <a:off x="4572000" y="4514264"/>
            <a:ext cx="1656184" cy="400110"/>
          </a:xfrm>
          <a:prstGeom prst="rect">
            <a:avLst/>
          </a:prstGeom>
          <a:noFill/>
        </p:spPr>
        <p:txBody>
          <a:bodyPr wrap="square" rtlCol="0">
            <a:spAutoFit/>
          </a:bodyPr>
          <a:lstStyle/>
          <a:p>
            <a:pPr algn="ctr"/>
            <a:r>
              <a:rPr lang="es-SV" sz="2000" dirty="0" smtClean="0">
                <a:latin typeface="Impact" panose="020B0806030902050204" pitchFamily="34" charset="0"/>
              </a:rPr>
              <a:t>$123.6</a:t>
            </a:r>
            <a:endParaRPr lang="es-SV" sz="2000" dirty="0">
              <a:latin typeface="Impact" panose="020B0806030902050204" pitchFamily="34" charset="0"/>
            </a:endParaRPr>
          </a:p>
        </p:txBody>
      </p:sp>
      <p:sp>
        <p:nvSpPr>
          <p:cNvPr id="29" name="28 CuadroTexto"/>
          <p:cNvSpPr txBox="1"/>
          <p:nvPr/>
        </p:nvSpPr>
        <p:spPr>
          <a:xfrm>
            <a:off x="7020272" y="3897931"/>
            <a:ext cx="1656184" cy="400110"/>
          </a:xfrm>
          <a:prstGeom prst="rect">
            <a:avLst/>
          </a:prstGeom>
          <a:noFill/>
        </p:spPr>
        <p:txBody>
          <a:bodyPr wrap="square" rtlCol="0">
            <a:spAutoFit/>
          </a:bodyPr>
          <a:lstStyle/>
          <a:p>
            <a:pPr algn="ctr"/>
            <a:r>
              <a:rPr lang="es-SV" sz="2000" dirty="0" smtClean="0">
                <a:latin typeface="Impact" panose="020B0806030902050204" pitchFamily="34" charset="0"/>
              </a:rPr>
              <a:t>47,309</a:t>
            </a:r>
            <a:endParaRPr lang="es-SV" sz="2000" dirty="0">
              <a:latin typeface="Impact" panose="020B0806030902050204" pitchFamily="34" charset="0"/>
            </a:endParaRPr>
          </a:p>
        </p:txBody>
      </p:sp>
      <p:sp>
        <p:nvSpPr>
          <p:cNvPr id="31" name="30 CuadroTexto"/>
          <p:cNvSpPr txBox="1"/>
          <p:nvPr/>
        </p:nvSpPr>
        <p:spPr>
          <a:xfrm>
            <a:off x="7020272" y="4526839"/>
            <a:ext cx="1656184" cy="400110"/>
          </a:xfrm>
          <a:prstGeom prst="rect">
            <a:avLst/>
          </a:prstGeom>
          <a:noFill/>
        </p:spPr>
        <p:txBody>
          <a:bodyPr wrap="square" rtlCol="0">
            <a:spAutoFit/>
          </a:bodyPr>
          <a:lstStyle/>
          <a:p>
            <a:pPr algn="ctr"/>
            <a:r>
              <a:rPr lang="es-SV" sz="2000" dirty="0" smtClean="0">
                <a:latin typeface="Impact" panose="020B0806030902050204" pitchFamily="34" charset="0"/>
              </a:rPr>
              <a:t>$81.1</a:t>
            </a:r>
            <a:endParaRPr lang="es-SV" sz="2000" dirty="0">
              <a:latin typeface="Impact" panose="020B0806030902050204" pitchFamily="34" charset="0"/>
            </a:endParaRPr>
          </a:p>
        </p:txBody>
      </p:sp>
      <p:sp>
        <p:nvSpPr>
          <p:cNvPr id="16" name="15 CuadroTexto"/>
          <p:cNvSpPr txBox="1"/>
          <p:nvPr/>
        </p:nvSpPr>
        <p:spPr>
          <a:xfrm>
            <a:off x="2055679" y="4224691"/>
            <a:ext cx="1656184" cy="276999"/>
          </a:xfrm>
          <a:prstGeom prst="rect">
            <a:avLst/>
          </a:prstGeom>
          <a:noFill/>
        </p:spPr>
        <p:txBody>
          <a:bodyPr wrap="square" rtlCol="0">
            <a:spAutoFit/>
          </a:bodyPr>
          <a:lstStyle/>
          <a:p>
            <a:pPr algn="ctr"/>
            <a:r>
              <a:rPr lang="es-SV" sz="1200" dirty="0" smtClean="0">
                <a:solidFill>
                  <a:schemeClr val="tx2"/>
                </a:solidFill>
                <a:latin typeface="Impact" panose="020B0806030902050204" pitchFamily="34" charset="0"/>
              </a:rPr>
              <a:t>Préstamos (56.5%)</a:t>
            </a:r>
            <a:endParaRPr lang="es-SV" sz="1200" dirty="0">
              <a:solidFill>
                <a:schemeClr val="tx2"/>
              </a:solidFill>
              <a:latin typeface="Impact" panose="020B0806030902050204" pitchFamily="34" charset="0"/>
            </a:endParaRPr>
          </a:p>
        </p:txBody>
      </p:sp>
      <p:sp>
        <p:nvSpPr>
          <p:cNvPr id="20" name="19 CuadroTexto"/>
          <p:cNvSpPr txBox="1"/>
          <p:nvPr/>
        </p:nvSpPr>
        <p:spPr>
          <a:xfrm>
            <a:off x="2055679" y="4802297"/>
            <a:ext cx="1656184" cy="276999"/>
          </a:xfrm>
          <a:prstGeom prst="rect">
            <a:avLst/>
          </a:prstGeom>
          <a:noFill/>
        </p:spPr>
        <p:txBody>
          <a:bodyPr wrap="square" rtlCol="0">
            <a:spAutoFit/>
          </a:bodyPr>
          <a:lstStyle/>
          <a:p>
            <a:pPr algn="ctr"/>
            <a:r>
              <a:rPr lang="es-SV" sz="1200" dirty="0" smtClean="0">
                <a:solidFill>
                  <a:schemeClr val="tx2"/>
                </a:solidFill>
                <a:latin typeface="Impact" panose="020B0806030902050204" pitchFamily="34" charset="0"/>
              </a:rPr>
              <a:t>Millones (56%)</a:t>
            </a:r>
            <a:endParaRPr lang="es-SV" sz="1200" dirty="0">
              <a:solidFill>
                <a:schemeClr val="tx2"/>
              </a:solidFill>
              <a:latin typeface="Impact" panose="020B0806030902050204" pitchFamily="34" charset="0"/>
            </a:endParaRPr>
          </a:p>
        </p:txBody>
      </p:sp>
      <p:sp>
        <p:nvSpPr>
          <p:cNvPr id="22" name="21 CuadroTexto"/>
          <p:cNvSpPr txBox="1"/>
          <p:nvPr/>
        </p:nvSpPr>
        <p:spPr>
          <a:xfrm>
            <a:off x="1843616" y="5388813"/>
            <a:ext cx="2080312" cy="276999"/>
          </a:xfrm>
          <a:prstGeom prst="rect">
            <a:avLst/>
          </a:prstGeom>
          <a:noFill/>
        </p:spPr>
        <p:txBody>
          <a:bodyPr wrap="square" rtlCol="0">
            <a:spAutoFit/>
          </a:bodyPr>
          <a:lstStyle/>
          <a:p>
            <a:pPr algn="ctr"/>
            <a:r>
              <a:rPr lang="es-SV" sz="1200" dirty="0" smtClean="0">
                <a:solidFill>
                  <a:schemeClr val="tx2"/>
                </a:solidFill>
                <a:latin typeface="Impact" panose="020B0806030902050204" pitchFamily="34" charset="0"/>
              </a:rPr>
              <a:t>Crecimiento promedio anual</a:t>
            </a:r>
            <a:endParaRPr lang="es-SV" sz="1200" dirty="0">
              <a:solidFill>
                <a:schemeClr val="tx2"/>
              </a:solidFill>
              <a:latin typeface="Impact" panose="020B0806030902050204" pitchFamily="34" charset="0"/>
            </a:endParaRPr>
          </a:p>
        </p:txBody>
      </p:sp>
      <p:sp>
        <p:nvSpPr>
          <p:cNvPr id="24" name="23 CuadroTexto"/>
          <p:cNvSpPr txBox="1"/>
          <p:nvPr/>
        </p:nvSpPr>
        <p:spPr>
          <a:xfrm>
            <a:off x="4572000" y="4224690"/>
            <a:ext cx="1656184" cy="276999"/>
          </a:xfrm>
          <a:prstGeom prst="rect">
            <a:avLst/>
          </a:prstGeom>
          <a:noFill/>
        </p:spPr>
        <p:txBody>
          <a:bodyPr wrap="square" rtlCol="0">
            <a:spAutoFit/>
          </a:bodyPr>
          <a:lstStyle/>
          <a:p>
            <a:pPr algn="ctr"/>
            <a:r>
              <a:rPr lang="es-SV" sz="1200" dirty="0" smtClean="0">
                <a:solidFill>
                  <a:schemeClr val="tx2"/>
                </a:solidFill>
                <a:latin typeface="Impact" panose="020B0806030902050204" pitchFamily="34" charset="0"/>
              </a:rPr>
              <a:t>Préstamos (11.4%)</a:t>
            </a:r>
            <a:endParaRPr lang="es-SV" sz="1200" dirty="0">
              <a:solidFill>
                <a:schemeClr val="tx2"/>
              </a:solidFill>
              <a:latin typeface="Impact" panose="020B0806030902050204" pitchFamily="34" charset="0"/>
            </a:endParaRPr>
          </a:p>
        </p:txBody>
      </p:sp>
      <p:sp>
        <p:nvSpPr>
          <p:cNvPr id="26" name="25 CuadroTexto"/>
          <p:cNvSpPr txBox="1"/>
          <p:nvPr/>
        </p:nvSpPr>
        <p:spPr>
          <a:xfrm>
            <a:off x="4572000" y="4802296"/>
            <a:ext cx="1656184" cy="276999"/>
          </a:xfrm>
          <a:prstGeom prst="rect">
            <a:avLst/>
          </a:prstGeom>
          <a:noFill/>
        </p:spPr>
        <p:txBody>
          <a:bodyPr wrap="square" rtlCol="0">
            <a:spAutoFit/>
          </a:bodyPr>
          <a:lstStyle/>
          <a:p>
            <a:pPr algn="ctr"/>
            <a:r>
              <a:rPr lang="es-SV" sz="1200" dirty="0" smtClean="0">
                <a:solidFill>
                  <a:schemeClr val="tx2"/>
                </a:solidFill>
                <a:latin typeface="Impact" panose="020B0806030902050204" pitchFamily="34" charset="0"/>
              </a:rPr>
              <a:t>Millones (26.6%)</a:t>
            </a:r>
            <a:endParaRPr lang="es-SV" sz="1200" dirty="0">
              <a:solidFill>
                <a:schemeClr val="tx2"/>
              </a:solidFill>
              <a:latin typeface="Impact" panose="020B0806030902050204" pitchFamily="34" charset="0"/>
            </a:endParaRPr>
          </a:p>
        </p:txBody>
      </p:sp>
      <p:sp>
        <p:nvSpPr>
          <p:cNvPr id="30" name="29 CuadroTexto"/>
          <p:cNvSpPr txBox="1"/>
          <p:nvPr/>
        </p:nvSpPr>
        <p:spPr>
          <a:xfrm>
            <a:off x="7020272" y="4237265"/>
            <a:ext cx="1656184" cy="276999"/>
          </a:xfrm>
          <a:prstGeom prst="rect">
            <a:avLst/>
          </a:prstGeom>
          <a:noFill/>
        </p:spPr>
        <p:txBody>
          <a:bodyPr wrap="square" rtlCol="0">
            <a:spAutoFit/>
          </a:bodyPr>
          <a:lstStyle/>
          <a:p>
            <a:pPr algn="ctr"/>
            <a:r>
              <a:rPr lang="es-SV" sz="1200" dirty="0" smtClean="0">
                <a:solidFill>
                  <a:schemeClr val="tx2"/>
                </a:solidFill>
                <a:latin typeface="Impact" panose="020B0806030902050204" pitchFamily="34" charset="0"/>
              </a:rPr>
              <a:t>Préstamos (32.1%)</a:t>
            </a:r>
            <a:endParaRPr lang="es-SV" sz="1200" dirty="0">
              <a:solidFill>
                <a:schemeClr val="tx2"/>
              </a:solidFill>
              <a:latin typeface="Impact" panose="020B0806030902050204" pitchFamily="34" charset="0"/>
            </a:endParaRPr>
          </a:p>
        </p:txBody>
      </p:sp>
      <p:sp>
        <p:nvSpPr>
          <p:cNvPr id="32" name="31 CuadroTexto"/>
          <p:cNvSpPr txBox="1"/>
          <p:nvPr/>
        </p:nvSpPr>
        <p:spPr>
          <a:xfrm>
            <a:off x="7020272" y="4814871"/>
            <a:ext cx="1656184" cy="276999"/>
          </a:xfrm>
          <a:prstGeom prst="rect">
            <a:avLst/>
          </a:prstGeom>
          <a:noFill/>
        </p:spPr>
        <p:txBody>
          <a:bodyPr wrap="square" rtlCol="0">
            <a:spAutoFit/>
          </a:bodyPr>
          <a:lstStyle/>
          <a:p>
            <a:pPr algn="ctr"/>
            <a:r>
              <a:rPr lang="es-SV" sz="1200" dirty="0" smtClean="0">
                <a:solidFill>
                  <a:schemeClr val="tx2"/>
                </a:solidFill>
                <a:latin typeface="Impact" panose="020B0806030902050204" pitchFamily="34" charset="0"/>
              </a:rPr>
              <a:t>Millones (17.4%)</a:t>
            </a:r>
            <a:endParaRPr lang="es-SV" sz="1200" dirty="0">
              <a:solidFill>
                <a:schemeClr val="tx2"/>
              </a:solidFill>
              <a:latin typeface="Impact" panose="020B0806030902050204" pitchFamily="34" charset="0"/>
            </a:endParaRPr>
          </a:p>
        </p:txBody>
      </p:sp>
      <p:sp>
        <p:nvSpPr>
          <p:cNvPr id="38" name="37 CuadroTexto"/>
          <p:cNvSpPr txBox="1"/>
          <p:nvPr/>
        </p:nvSpPr>
        <p:spPr>
          <a:xfrm>
            <a:off x="4572000" y="5090328"/>
            <a:ext cx="1656184" cy="400110"/>
          </a:xfrm>
          <a:prstGeom prst="rect">
            <a:avLst/>
          </a:prstGeom>
          <a:noFill/>
        </p:spPr>
        <p:txBody>
          <a:bodyPr wrap="square" rtlCol="0">
            <a:spAutoFit/>
          </a:bodyPr>
          <a:lstStyle/>
          <a:p>
            <a:pPr algn="ctr"/>
            <a:r>
              <a:rPr lang="es-SV" sz="2000" dirty="0" smtClean="0">
                <a:latin typeface="Impact" panose="020B0806030902050204" pitchFamily="34" charset="0"/>
              </a:rPr>
              <a:t>3%</a:t>
            </a:r>
          </a:p>
        </p:txBody>
      </p:sp>
      <p:sp>
        <p:nvSpPr>
          <p:cNvPr id="39" name="38 CuadroTexto"/>
          <p:cNvSpPr txBox="1"/>
          <p:nvPr/>
        </p:nvSpPr>
        <p:spPr>
          <a:xfrm>
            <a:off x="4306945" y="5388813"/>
            <a:ext cx="2057335" cy="276999"/>
          </a:xfrm>
          <a:prstGeom prst="rect">
            <a:avLst/>
          </a:prstGeom>
          <a:noFill/>
        </p:spPr>
        <p:txBody>
          <a:bodyPr wrap="square" rtlCol="0">
            <a:spAutoFit/>
          </a:bodyPr>
          <a:lstStyle/>
          <a:p>
            <a:pPr algn="ctr"/>
            <a:r>
              <a:rPr lang="es-SV" sz="1200" dirty="0" smtClean="0">
                <a:solidFill>
                  <a:schemeClr val="tx2"/>
                </a:solidFill>
                <a:latin typeface="Impact" panose="020B0806030902050204" pitchFamily="34" charset="0"/>
              </a:rPr>
              <a:t>Crecimiento promedio anual</a:t>
            </a:r>
            <a:endParaRPr lang="es-SV" sz="1200" dirty="0">
              <a:solidFill>
                <a:schemeClr val="tx2"/>
              </a:solidFill>
              <a:latin typeface="Impact" panose="020B0806030902050204" pitchFamily="34" charset="0"/>
            </a:endParaRPr>
          </a:p>
        </p:txBody>
      </p:sp>
      <p:sp>
        <p:nvSpPr>
          <p:cNvPr id="40" name="39 CuadroTexto"/>
          <p:cNvSpPr txBox="1"/>
          <p:nvPr/>
        </p:nvSpPr>
        <p:spPr>
          <a:xfrm>
            <a:off x="7020272" y="5090328"/>
            <a:ext cx="1656184" cy="400110"/>
          </a:xfrm>
          <a:prstGeom prst="rect">
            <a:avLst/>
          </a:prstGeom>
          <a:noFill/>
        </p:spPr>
        <p:txBody>
          <a:bodyPr wrap="square" rtlCol="0">
            <a:spAutoFit/>
          </a:bodyPr>
          <a:lstStyle/>
          <a:p>
            <a:pPr algn="ctr"/>
            <a:r>
              <a:rPr lang="es-SV" sz="2000" dirty="0" smtClean="0">
                <a:latin typeface="Impact" panose="020B0806030902050204" pitchFamily="34" charset="0"/>
              </a:rPr>
              <a:t>7%</a:t>
            </a:r>
          </a:p>
        </p:txBody>
      </p:sp>
      <p:sp>
        <p:nvSpPr>
          <p:cNvPr id="41" name="40 CuadroTexto"/>
          <p:cNvSpPr txBox="1"/>
          <p:nvPr/>
        </p:nvSpPr>
        <p:spPr>
          <a:xfrm>
            <a:off x="6793483" y="5388813"/>
            <a:ext cx="2057105" cy="276999"/>
          </a:xfrm>
          <a:prstGeom prst="rect">
            <a:avLst/>
          </a:prstGeom>
          <a:noFill/>
        </p:spPr>
        <p:txBody>
          <a:bodyPr wrap="square" rtlCol="0">
            <a:spAutoFit/>
          </a:bodyPr>
          <a:lstStyle/>
          <a:p>
            <a:pPr algn="ctr"/>
            <a:r>
              <a:rPr lang="es-SV" sz="1200" dirty="0" smtClean="0">
                <a:solidFill>
                  <a:schemeClr val="tx2"/>
                </a:solidFill>
                <a:latin typeface="Impact" panose="020B0806030902050204" pitchFamily="34" charset="0"/>
              </a:rPr>
              <a:t>Crecimiento promedio anual</a:t>
            </a:r>
            <a:endParaRPr lang="es-SV" sz="1200" dirty="0">
              <a:solidFill>
                <a:schemeClr val="tx2"/>
              </a:solidFill>
              <a:latin typeface="Impact" panose="020B0806030902050204" pitchFamily="34" charset="0"/>
            </a:endParaRPr>
          </a:p>
        </p:txBody>
      </p:sp>
      <p:graphicFrame>
        <p:nvGraphicFramePr>
          <p:cNvPr id="9" name="8 Gráfico"/>
          <p:cNvGraphicFramePr/>
          <p:nvPr>
            <p:extLst>
              <p:ext uri="{D42A27DB-BD31-4B8C-83A1-F6EECF244321}">
                <p14:modId xmlns:p14="http://schemas.microsoft.com/office/powerpoint/2010/main" val="1778160121"/>
              </p:ext>
            </p:extLst>
          </p:nvPr>
        </p:nvGraphicFramePr>
        <p:xfrm>
          <a:off x="1874428" y="2973989"/>
          <a:ext cx="2080314" cy="89162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33 Gráfico"/>
          <p:cNvGraphicFramePr/>
          <p:nvPr>
            <p:extLst>
              <p:ext uri="{D42A27DB-BD31-4B8C-83A1-F6EECF244321}">
                <p14:modId xmlns:p14="http://schemas.microsoft.com/office/powerpoint/2010/main" val="1308523782"/>
              </p:ext>
            </p:extLst>
          </p:nvPr>
        </p:nvGraphicFramePr>
        <p:xfrm>
          <a:off x="4341655" y="2973989"/>
          <a:ext cx="2080314" cy="89162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2" name="41 Gráfico"/>
          <p:cNvGraphicFramePr/>
          <p:nvPr>
            <p:extLst>
              <p:ext uri="{D42A27DB-BD31-4B8C-83A1-F6EECF244321}">
                <p14:modId xmlns:p14="http://schemas.microsoft.com/office/powerpoint/2010/main" val="3802384963"/>
              </p:ext>
            </p:extLst>
          </p:nvPr>
        </p:nvGraphicFramePr>
        <p:xfrm>
          <a:off x="6770274" y="2955581"/>
          <a:ext cx="2080314" cy="891623"/>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35505242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 calcmode="lin" valueType="num">
                                      <p:cBhvr additive="base">
                                        <p:cTn id="15" dur="500" fill="hold"/>
                                        <p:tgtEl>
                                          <p:spTgt spid="36"/>
                                        </p:tgtEl>
                                        <p:attrNameLst>
                                          <p:attrName>ppt_x</p:attrName>
                                        </p:attrNameLst>
                                      </p:cBhvr>
                                      <p:tavLst>
                                        <p:tav tm="0">
                                          <p:val>
                                            <p:strVal val="#ppt_x"/>
                                          </p:val>
                                        </p:tav>
                                        <p:tav tm="100000">
                                          <p:val>
                                            <p:strVal val="#ppt_x"/>
                                          </p:val>
                                        </p:tav>
                                      </p:tavLst>
                                    </p:anim>
                                    <p:anim calcmode="lin" valueType="num">
                                      <p:cBhvr additive="base">
                                        <p:cTn id="16" dur="500" fill="hold"/>
                                        <p:tgtEl>
                                          <p:spTgt spid="36"/>
                                        </p:tgtEl>
                                        <p:attrNameLst>
                                          <p:attrName>ppt_y</p:attrName>
                                        </p:attrNameLst>
                                      </p:cBhvr>
                                      <p:tavLst>
                                        <p:tav tm="0">
                                          <p:val>
                                            <p:strVal val="1+#ppt_h/2"/>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1+#ppt_w/2"/>
                                          </p:val>
                                        </p:tav>
                                        <p:tav tm="100000">
                                          <p:val>
                                            <p:strVal val="#ppt_x"/>
                                          </p:val>
                                        </p:tav>
                                      </p:tavLst>
                                    </p:anim>
                                    <p:anim calcmode="lin" valueType="num">
                                      <p:cBhvr additive="base">
                                        <p:cTn id="20" dur="500" fill="hold"/>
                                        <p:tgtEl>
                                          <p:spTgt spid="37"/>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1+#ppt_w/2"/>
                                          </p:val>
                                        </p:tav>
                                        <p:tav tm="100000">
                                          <p:val>
                                            <p:strVal val="#ppt_x"/>
                                          </p:val>
                                        </p:tav>
                                      </p:tavLst>
                                    </p:anim>
                                    <p:anim calcmode="lin" valueType="num">
                                      <p:cBhvr additive="base">
                                        <p:cTn id="24" dur="500" fill="hold"/>
                                        <p:tgtEl>
                                          <p:spTgt spid="4"/>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42"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anim calcmode="lin" valueType="num">
                                      <p:cBhvr>
                                        <p:cTn id="29" dur="500" fill="hold"/>
                                        <p:tgtEl>
                                          <p:spTgt spid="5"/>
                                        </p:tgtEl>
                                        <p:attrNameLst>
                                          <p:attrName>ppt_x</p:attrName>
                                        </p:attrNameLst>
                                      </p:cBhvr>
                                      <p:tavLst>
                                        <p:tav tm="0">
                                          <p:val>
                                            <p:strVal val="#ppt_x"/>
                                          </p:val>
                                        </p:tav>
                                        <p:tav tm="100000">
                                          <p:val>
                                            <p:strVal val="#ppt_x"/>
                                          </p:val>
                                        </p:tav>
                                      </p:tavLst>
                                    </p:anim>
                                    <p:anim calcmode="lin" valueType="num">
                                      <p:cBhvr>
                                        <p:cTn id="30" dur="500" fill="hold"/>
                                        <p:tgtEl>
                                          <p:spTgt spid="5"/>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anim calcmode="lin" valueType="num">
                                      <p:cBhvr>
                                        <p:cTn id="34" dur="500" fill="hold"/>
                                        <p:tgtEl>
                                          <p:spTgt spid="12"/>
                                        </p:tgtEl>
                                        <p:attrNameLst>
                                          <p:attrName>ppt_x</p:attrName>
                                        </p:attrNameLst>
                                      </p:cBhvr>
                                      <p:tavLst>
                                        <p:tav tm="0">
                                          <p:val>
                                            <p:strVal val="#ppt_x"/>
                                          </p:val>
                                        </p:tav>
                                        <p:tav tm="100000">
                                          <p:val>
                                            <p:strVal val="#ppt_x"/>
                                          </p:val>
                                        </p:tav>
                                      </p:tavLst>
                                    </p:anim>
                                    <p:anim calcmode="lin" valueType="num">
                                      <p:cBhvr>
                                        <p:cTn id="35" dur="500" fill="hold"/>
                                        <p:tgtEl>
                                          <p:spTgt spid="12"/>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anim calcmode="lin" valueType="num">
                                      <p:cBhvr>
                                        <p:cTn id="39" dur="500" fill="hold"/>
                                        <p:tgtEl>
                                          <p:spTgt spid="15"/>
                                        </p:tgtEl>
                                        <p:attrNameLst>
                                          <p:attrName>ppt_x</p:attrName>
                                        </p:attrNameLst>
                                      </p:cBhvr>
                                      <p:tavLst>
                                        <p:tav tm="0">
                                          <p:val>
                                            <p:strVal val="#ppt_x"/>
                                          </p:val>
                                        </p:tav>
                                        <p:tav tm="100000">
                                          <p:val>
                                            <p:strVal val="#ppt_x"/>
                                          </p:val>
                                        </p:tav>
                                      </p:tavLst>
                                    </p:anim>
                                    <p:anim calcmode="lin" valueType="num">
                                      <p:cBhvr>
                                        <p:cTn id="40" dur="500" fill="hold"/>
                                        <p:tgtEl>
                                          <p:spTgt spid="15"/>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anim calcmode="lin" valueType="num">
                                      <p:cBhvr>
                                        <p:cTn id="44" dur="500" fill="hold"/>
                                        <p:tgtEl>
                                          <p:spTgt spid="19"/>
                                        </p:tgtEl>
                                        <p:attrNameLst>
                                          <p:attrName>ppt_x</p:attrName>
                                        </p:attrNameLst>
                                      </p:cBhvr>
                                      <p:tavLst>
                                        <p:tav tm="0">
                                          <p:val>
                                            <p:strVal val="#ppt_x"/>
                                          </p:val>
                                        </p:tav>
                                        <p:tav tm="100000">
                                          <p:val>
                                            <p:strVal val="#ppt_x"/>
                                          </p:val>
                                        </p:tav>
                                      </p:tavLst>
                                    </p:anim>
                                    <p:anim calcmode="lin" valueType="num">
                                      <p:cBhvr>
                                        <p:cTn id="45" dur="500" fill="hold"/>
                                        <p:tgtEl>
                                          <p:spTgt spid="19"/>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anim calcmode="lin" valueType="num">
                                      <p:cBhvr>
                                        <p:cTn id="49" dur="500" fill="hold"/>
                                        <p:tgtEl>
                                          <p:spTgt spid="21"/>
                                        </p:tgtEl>
                                        <p:attrNameLst>
                                          <p:attrName>ppt_x</p:attrName>
                                        </p:attrNameLst>
                                      </p:cBhvr>
                                      <p:tavLst>
                                        <p:tav tm="0">
                                          <p:val>
                                            <p:strVal val="#ppt_x"/>
                                          </p:val>
                                        </p:tav>
                                        <p:tav tm="100000">
                                          <p:val>
                                            <p:strVal val="#ppt_x"/>
                                          </p:val>
                                        </p:tav>
                                      </p:tavLst>
                                    </p:anim>
                                    <p:anim calcmode="lin" valueType="num">
                                      <p:cBhvr>
                                        <p:cTn id="50" dur="500" fill="hold"/>
                                        <p:tgtEl>
                                          <p:spTgt spid="21"/>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anim calcmode="lin" valueType="num">
                                      <p:cBhvr>
                                        <p:cTn id="54" dur="500" fill="hold"/>
                                        <p:tgtEl>
                                          <p:spTgt spid="16"/>
                                        </p:tgtEl>
                                        <p:attrNameLst>
                                          <p:attrName>ppt_x</p:attrName>
                                        </p:attrNameLst>
                                      </p:cBhvr>
                                      <p:tavLst>
                                        <p:tav tm="0">
                                          <p:val>
                                            <p:strVal val="#ppt_x"/>
                                          </p:val>
                                        </p:tav>
                                        <p:tav tm="100000">
                                          <p:val>
                                            <p:strVal val="#ppt_x"/>
                                          </p:val>
                                        </p:tav>
                                      </p:tavLst>
                                    </p:anim>
                                    <p:anim calcmode="lin" valueType="num">
                                      <p:cBhvr>
                                        <p:cTn id="55" dur="500" fill="hold"/>
                                        <p:tgtEl>
                                          <p:spTgt spid="16"/>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anim calcmode="lin" valueType="num">
                                      <p:cBhvr>
                                        <p:cTn id="59" dur="500" fill="hold"/>
                                        <p:tgtEl>
                                          <p:spTgt spid="20"/>
                                        </p:tgtEl>
                                        <p:attrNameLst>
                                          <p:attrName>ppt_x</p:attrName>
                                        </p:attrNameLst>
                                      </p:cBhvr>
                                      <p:tavLst>
                                        <p:tav tm="0">
                                          <p:val>
                                            <p:strVal val="#ppt_x"/>
                                          </p:val>
                                        </p:tav>
                                        <p:tav tm="100000">
                                          <p:val>
                                            <p:strVal val="#ppt_x"/>
                                          </p:val>
                                        </p:tav>
                                      </p:tavLst>
                                    </p:anim>
                                    <p:anim calcmode="lin" valueType="num">
                                      <p:cBhvr>
                                        <p:cTn id="60" dur="500" fill="hold"/>
                                        <p:tgtEl>
                                          <p:spTgt spid="20"/>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anim calcmode="lin" valueType="num">
                                      <p:cBhvr>
                                        <p:cTn id="64" dur="500" fill="hold"/>
                                        <p:tgtEl>
                                          <p:spTgt spid="22"/>
                                        </p:tgtEl>
                                        <p:attrNameLst>
                                          <p:attrName>ppt_x</p:attrName>
                                        </p:attrNameLst>
                                      </p:cBhvr>
                                      <p:tavLst>
                                        <p:tav tm="0">
                                          <p:val>
                                            <p:strVal val="#ppt_x"/>
                                          </p:val>
                                        </p:tav>
                                        <p:tav tm="100000">
                                          <p:val>
                                            <p:strVal val="#ppt_x"/>
                                          </p:val>
                                        </p:tav>
                                      </p:tavLst>
                                    </p:anim>
                                    <p:anim calcmode="lin" valueType="num">
                                      <p:cBhvr>
                                        <p:cTn id="65" dur="500" fill="hold"/>
                                        <p:tgtEl>
                                          <p:spTgt spid="22"/>
                                        </p:tgtEl>
                                        <p:attrNameLst>
                                          <p:attrName>ppt_y</p:attrName>
                                        </p:attrNameLst>
                                      </p:cBhvr>
                                      <p:tavLst>
                                        <p:tav tm="0">
                                          <p:val>
                                            <p:strVal val="#ppt_y+.1"/>
                                          </p:val>
                                        </p:tav>
                                        <p:tav tm="100000">
                                          <p:val>
                                            <p:strVal val="#ppt_y"/>
                                          </p:val>
                                        </p:tav>
                                      </p:tavLst>
                                    </p:anim>
                                  </p:childTnLst>
                                </p:cTn>
                              </p:par>
                            </p:childTnLst>
                          </p:cTn>
                        </p:par>
                        <p:par>
                          <p:cTn id="66" fill="hold">
                            <p:stCondLst>
                              <p:cond delay="1000"/>
                            </p:stCondLst>
                            <p:childTnLst>
                              <p:par>
                                <p:cTn id="67" presetID="12" presetClass="entr" presetSubtype="4" fill="hold" grpId="0" nodeType="afterEffect">
                                  <p:stCondLst>
                                    <p:cond delay="0"/>
                                  </p:stCondLst>
                                  <p:childTnLst>
                                    <p:set>
                                      <p:cBhvr>
                                        <p:cTn id="68" dur="1" fill="hold">
                                          <p:stCondLst>
                                            <p:cond delay="0"/>
                                          </p:stCondLst>
                                        </p:cTn>
                                        <p:tgtEl>
                                          <p:spTgt spid="9">
                                            <p:graphicEl>
                                              <a:chart seriesIdx="-3" categoryIdx="-3" bldStep="gridLegend"/>
                                            </p:graphicEl>
                                          </p:spTgt>
                                        </p:tgtEl>
                                        <p:attrNameLst>
                                          <p:attrName>style.visibility</p:attrName>
                                        </p:attrNameLst>
                                      </p:cBhvr>
                                      <p:to>
                                        <p:strVal val="visible"/>
                                      </p:to>
                                    </p:set>
                                    <p:anim calcmode="lin" valueType="num">
                                      <p:cBhvr additive="base">
                                        <p:cTn id="69" dur="250"/>
                                        <p:tgtEl>
                                          <p:spTgt spid="9">
                                            <p:graphicEl>
                                              <a:chart seriesIdx="-3" categoryIdx="-3" bldStep="gridLegend"/>
                                            </p:graphicEl>
                                          </p:spTgt>
                                        </p:tgtEl>
                                        <p:attrNameLst>
                                          <p:attrName>ppt_y</p:attrName>
                                        </p:attrNameLst>
                                      </p:cBhvr>
                                      <p:tavLst>
                                        <p:tav tm="0">
                                          <p:val>
                                            <p:strVal val="#ppt_y+#ppt_h*1.125000"/>
                                          </p:val>
                                        </p:tav>
                                        <p:tav tm="100000">
                                          <p:val>
                                            <p:strVal val="#ppt_y"/>
                                          </p:val>
                                        </p:tav>
                                      </p:tavLst>
                                    </p:anim>
                                    <p:animEffect transition="in" filter="wipe(up)">
                                      <p:cBhvr>
                                        <p:cTn id="70" dur="250"/>
                                        <p:tgtEl>
                                          <p:spTgt spid="9">
                                            <p:graphicEl>
                                              <a:chart seriesIdx="-3" categoryIdx="-3" bldStep="gridLegend"/>
                                            </p:graphicEl>
                                          </p:spTgt>
                                        </p:tgtEl>
                                      </p:cBhvr>
                                    </p:animEffect>
                                  </p:childTnLst>
                                </p:cTn>
                              </p:par>
                            </p:childTnLst>
                          </p:cTn>
                        </p:par>
                        <p:par>
                          <p:cTn id="71" fill="hold">
                            <p:stCondLst>
                              <p:cond delay="1250"/>
                            </p:stCondLst>
                            <p:childTnLst>
                              <p:par>
                                <p:cTn id="72" presetID="12" presetClass="entr" presetSubtype="4" fill="hold" grpId="0" nodeType="afterEffect">
                                  <p:stCondLst>
                                    <p:cond delay="0"/>
                                  </p:stCondLst>
                                  <p:childTnLst>
                                    <p:set>
                                      <p:cBhvr>
                                        <p:cTn id="73" dur="1" fill="hold">
                                          <p:stCondLst>
                                            <p:cond delay="0"/>
                                          </p:stCondLst>
                                        </p:cTn>
                                        <p:tgtEl>
                                          <p:spTgt spid="9">
                                            <p:graphicEl>
                                              <a:chart seriesIdx="-4" categoryIdx="0" bldStep="category"/>
                                            </p:graphicEl>
                                          </p:spTgt>
                                        </p:tgtEl>
                                        <p:attrNameLst>
                                          <p:attrName>style.visibility</p:attrName>
                                        </p:attrNameLst>
                                      </p:cBhvr>
                                      <p:to>
                                        <p:strVal val="visible"/>
                                      </p:to>
                                    </p:set>
                                    <p:anim calcmode="lin" valueType="num">
                                      <p:cBhvr additive="base">
                                        <p:cTn id="74" dur="250"/>
                                        <p:tgtEl>
                                          <p:spTgt spid="9">
                                            <p:graphicEl>
                                              <a:chart seriesIdx="-4" categoryIdx="0" bldStep="category"/>
                                            </p:graphicEl>
                                          </p:spTgt>
                                        </p:tgtEl>
                                        <p:attrNameLst>
                                          <p:attrName>ppt_y</p:attrName>
                                        </p:attrNameLst>
                                      </p:cBhvr>
                                      <p:tavLst>
                                        <p:tav tm="0">
                                          <p:val>
                                            <p:strVal val="#ppt_y+#ppt_h*1.125000"/>
                                          </p:val>
                                        </p:tav>
                                        <p:tav tm="100000">
                                          <p:val>
                                            <p:strVal val="#ppt_y"/>
                                          </p:val>
                                        </p:tav>
                                      </p:tavLst>
                                    </p:anim>
                                    <p:animEffect transition="in" filter="wipe(up)">
                                      <p:cBhvr>
                                        <p:cTn id="75" dur="250"/>
                                        <p:tgtEl>
                                          <p:spTgt spid="9">
                                            <p:graphicEl>
                                              <a:chart seriesIdx="-4" categoryIdx="0" bldStep="category"/>
                                            </p:graphicEl>
                                          </p:spTgt>
                                        </p:tgtEl>
                                      </p:cBhvr>
                                    </p:animEffect>
                                  </p:childTnLst>
                                </p:cTn>
                              </p:par>
                            </p:childTnLst>
                          </p:cTn>
                        </p:par>
                        <p:par>
                          <p:cTn id="76" fill="hold">
                            <p:stCondLst>
                              <p:cond delay="1500"/>
                            </p:stCondLst>
                            <p:childTnLst>
                              <p:par>
                                <p:cTn id="77" presetID="12" presetClass="entr" presetSubtype="4" fill="hold" grpId="0" nodeType="afterEffect">
                                  <p:stCondLst>
                                    <p:cond delay="0"/>
                                  </p:stCondLst>
                                  <p:childTnLst>
                                    <p:set>
                                      <p:cBhvr>
                                        <p:cTn id="78" dur="1" fill="hold">
                                          <p:stCondLst>
                                            <p:cond delay="0"/>
                                          </p:stCondLst>
                                        </p:cTn>
                                        <p:tgtEl>
                                          <p:spTgt spid="9">
                                            <p:graphicEl>
                                              <a:chart seriesIdx="-4" categoryIdx="1" bldStep="category"/>
                                            </p:graphicEl>
                                          </p:spTgt>
                                        </p:tgtEl>
                                        <p:attrNameLst>
                                          <p:attrName>style.visibility</p:attrName>
                                        </p:attrNameLst>
                                      </p:cBhvr>
                                      <p:to>
                                        <p:strVal val="visible"/>
                                      </p:to>
                                    </p:set>
                                    <p:anim calcmode="lin" valueType="num">
                                      <p:cBhvr additive="base">
                                        <p:cTn id="79" dur="250"/>
                                        <p:tgtEl>
                                          <p:spTgt spid="9">
                                            <p:graphicEl>
                                              <a:chart seriesIdx="-4" categoryIdx="1" bldStep="category"/>
                                            </p:graphicEl>
                                          </p:spTgt>
                                        </p:tgtEl>
                                        <p:attrNameLst>
                                          <p:attrName>ppt_y</p:attrName>
                                        </p:attrNameLst>
                                      </p:cBhvr>
                                      <p:tavLst>
                                        <p:tav tm="0">
                                          <p:val>
                                            <p:strVal val="#ppt_y+#ppt_h*1.125000"/>
                                          </p:val>
                                        </p:tav>
                                        <p:tav tm="100000">
                                          <p:val>
                                            <p:strVal val="#ppt_y"/>
                                          </p:val>
                                        </p:tav>
                                      </p:tavLst>
                                    </p:anim>
                                    <p:animEffect transition="in" filter="wipe(up)">
                                      <p:cBhvr>
                                        <p:cTn id="80" dur="250"/>
                                        <p:tgtEl>
                                          <p:spTgt spid="9">
                                            <p:graphicEl>
                                              <a:chart seriesIdx="-4" categoryIdx="1" bldStep="category"/>
                                            </p:graphicEl>
                                          </p:spTgt>
                                        </p:tgtEl>
                                      </p:cBhvr>
                                    </p:animEffect>
                                  </p:childTnLst>
                                </p:cTn>
                              </p:par>
                            </p:childTnLst>
                          </p:cTn>
                        </p:par>
                        <p:par>
                          <p:cTn id="81" fill="hold">
                            <p:stCondLst>
                              <p:cond delay="1750"/>
                            </p:stCondLst>
                            <p:childTnLst>
                              <p:par>
                                <p:cTn id="82" presetID="12" presetClass="entr" presetSubtype="4" fill="hold" grpId="0" nodeType="afterEffect">
                                  <p:stCondLst>
                                    <p:cond delay="0"/>
                                  </p:stCondLst>
                                  <p:childTnLst>
                                    <p:set>
                                      <p:cBhvr>
                                        <p:cTn id="83" dur="1" fill="hold">
                                          <p:stCondLst>
                                            <p:cond delay="0"/>
                                          </p:stCondLst>
                                        </p:cTn>
                                        <p:tgtEl>
                                          <p:spTgt spid="9">
                                            <p:graphicEl>
                                              <a:chart seriesIdx="-4" categoryIdx="2" bldStep="category"/>
                                            </p:graphicEl>
                                          </p:spTgt>
                                        </p:tgtEl>
                                        <p:attrNameLst>
                                          <p:attrName>style.visibility</p:attrName>
                                        </p:attrNameLst>
                                      </p:cBhvr>
                                      <p:to>
                                        <p:strVal val="visible"/>
                                      </p:to>
                                    </p:set>
                                    <p:anim calcmode="lin" valueType="num">
                                      <p:cBhvr additive="base">
                                        <p:cTn id="84" dur="250"/>
                                        <p:tgtEl>
                                          <p:spTgt spid="9">
                                            <p:graphicEl>
                                              <a:chart seriesIdx="-4" categoryIdx="2" bldStep="category"/>
                                            </p:graphicEl>
                                          </p:spTgt>
                                        </p:tgtEl>
                                        <p:attrNameLst>
                                          <p:attrName>ppt_y</p:attrName>
                                        </p:attrNameLst>
                                      </p:cBhvr>
                                      <p:tavLst>
                                        <p:tav tm="0">
                                          <p:val>
                                            <p:strVal val="#ppt_y+#ppt_h*1.125000"/>
                                          </p:val>
                                        </p:tav>
                                        <p:tav tm="100000">
                                          <p:val>
                                            <p:strVal val="#ppt_y"/>
                                          </p:val>
                                        </p:tav>
                                      </p:tavLst>
                                    </p:anim>
                                    <p:animEffect transition="in" filter="wipe(up)">
                                      <p:cBhvr>
                                        <p:cTn id="85" dur="250"/>
                                        <p:tgtEl>
                                          <p:spTgt spid="9">
                                            <p:graphicEl>
                                              <a:chart seriesIdx="-4" categoryIdx="2" bldStep="category"/>
                                            </p:graphicEl>
                                          </p:spTgt>
                                        </p:tgtEl>
                                      </p:cBhvr>
                                    </p:animEffect>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nodeType="clickEffect">
                                  <p:stCondLst>
                                    <p:cond delay="0"/>
                                  </p:stCondLst>
                                  <p:childTnLst>
                                    <p:set>
                                      <p:cBhvr>
                                        <p:cTn id="89" dur="1" fill="hold">
                                          <p:stCondLst>
                                            <p:cond delay="0"/>
                                          </p:stCondLst>
                                        </p:cTn>
                                        <p:tgtEl>
                                          <p:spTgt spid="8"/>
                                        </p:tgtEl>
                                        <p:attrNameLst>
                                          <p:attrName>style.visibility</p:attrName>
                                        </p:attrNameLst>
                                      </p:cBhvr>
                                      <p:to>
                                        <p:strVal val="visible"/>
                                      </p:to>
                                    </p:set>
                                    <p:animEffect transition="in" filter="fade">
                                      <p:cBhvr>
                                        <p:cTn id="90" dur="500"/>
                                        <p:tgtEl>
                                          <p:spTgt spid="8"/>
                                        </p:tgtEl>
                                      </p:cBhvr>
                                    </p:animEffect>
                                    <p:anim calcmode="lin" valueType="num">
                                      <p:cBhvr>
                                        <p:cTn id="91" dur="500" fill="hold"/>
                                        <p:tgtEl>
                                          <p:spTgt spid="8"/>
                                        </p:tgtEl>
                                        <p:attrNameLst>
                                          <p:attrName>ppt_x</p:attrName>
                                        </p:attrNameLst>
                                      </p:cBhvr>
                                      <p:tavLst>
                                        <p:tav tm="0">
                                          <p:val>
                                            <p:strVal val="#ppt_x"/>
                                          </p:val>
                                        </p:tav>
                                        <p:tav tm="100000">
                                          <p:val>
                                            <p:strVal val="#ppt_x"/>
                                          </p:val>
                                        </p:tav>
                                      </p:tavLst>
                                    </p:anim>
                                    <p:anim calcmode="lin" valueType="num">
                                      <p:cBhvr>
                                        <p:cTn id="92" dur="500" fill="hold"/>
                                        <p:tgtEl>
                                          <p:spTgt spid="8"/>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13"/>
                                        </p:tgtEl>
                                        <p:attrNameLst>
                                          <p:attrName>style.visibility</p:attrName>
                                        </p:attrNameLst>
                                      </p:cBhvr>
                                      <p:to>
                                        <p:strVal val="visible"/>
                                      </p:to>
                                    </p:set>
                                    <p:animEffect transition="in" filter="fade">
                                      <p:cBhvr>
                                        <p:cTn id="95" dur="500"/>
                                        <p:tgtEl>
                                          <p:spTgt spid="13"/>
                                        </p:tgtEl>
                                      </p:cBhvr>
                                    </p:animEffect>
                                    <p:anim calcmode="lin" valueType="num">
                                      <p:cBhvr>
                                        <p:cTn id="96" dur="500" fill="hold"/>
                                        <p:tgtEl>
                                          <p:spTgt spid="13"/>
                                        </p:tgtEl>
                                        <p:attrNameLst>
                                          <p:attrName>ppt_x</p:attrName>
                                        </p:attrNameLst>
                                      </p:cBhvr>
                                      <p:tavLst>
                                        <p:tav tm="0">
                                          <p:val>
                                            <p:strVal val="#ppt_x"/>
                                          </p:val>
                                        </p:tav>
                                        <p:tav tm="100000">
                                          <p:val>
                                            <p:strVal val="#ppt_x"/>
                                          </p:val>
                                        </p:tav>
                                      </p:tavLst>
                                    </p:anim>
                                    <p:anim calcmode="lin" valueType="num">
                                      <p:cBhvr>
                                        <p:cTn id="97" dur="500" fill="hold"/>
                                        <p:tgtEl>
                                          <p:spTgt spid="13"/>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23"/>
                                        </p:tgtEl>
                                        <p:attrNameLst>
                                          <p:attrName>style.visibility</p:attrName>
                                        </p:attrNameLst>
                                      </p:cBhvr>
                                      <p:to>
                                        <p:strVal val="visible"/>
                                      </p:to>
                                    </p:set>
                                    <p:animEffect transition="in" filter="fade">
                                      <p:cBhvr>
                                        <p:cTn id="100" dur="500"/>
                                        <p:tgtEl>
                                          <p:spTgt spid="23"/>
                                        </p:tgtEl>
                                      </p:cBhvr>
                                    </p:animEffect>
                                    <p:anim calcmode="lin" valueType="num">
                                      <p:cBhvr>
                                        <p:cTn id="101" dur="500" fill="hold"/>
                                        <p:tgtEl>
                                          <p:spTgt spid="23"/>
                                        </p:tgtEl>
                                        <p:attrNameLst>
                                          <p:attrName>ppt_x</p:attrName>
                                        </p:attrNameLst>
                                      </p:cBhvr>
                                      <p:tavLst>
                                        <p:tav tm="0">
                                          <p:val>
                                            <p:strVal val="#ppt_x"/>
                                          </p:val>
                                        </p:tav>
                                        <p:tav tm="100000">
                                          <p:val>
                                            <p:strVal val="#ppt_x"/>
                                          </p:val>
                                        </p:tav>
                                      </p:tavLst>
                                    </p:anim>
                                    <p:anim calcmode="lin" valueType="num">
                                      <p:cBhvr>
                                        <p:cTn id="102" dur="500" fill="hold"/>
                                        <p:tgtEl>
                                          <p:spTgt spid="23"/>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25"/>
                                        </p:tgtEl>
                                        <p:attrNameLst>
                                          <p:attrName>style.visibility</p:attrName>
                                        </p:attrNameLst>
                                      </p:cBhvr>
                                      <p:to>
                                        <p:strVal val="visible"/>
                                      </p:to>
                                    </p:set>
                                    <p:animEffect transition="in" filter="fade">
                                      <p:cBhvr>
                                        <p:cTn id="105" dur="500"/>
                                        <p:tgtEl>
                                          <p:spTgt spid="25"/>
                                        </p:tgtEl>
                                      </p:cBhvr>
                                    </p:animEffect>
                                    <p:anim calcmode="lin" valueType="num">
                                      <p:cBhvr>
                                        <p:cTn id="106" dur="500" fill="hold"/>
                                        <p:tgtEl>
                                          <p:spTgt spid="25"/>
                                        </p:tgtEl>
                                        <p:attrNameLst>
                                          <p:attrName>ppt_x</p:attrName>
                                        </p:attrNameLst>
                                      </p:cBhvr>
                                      <p:tavLst>
                                        <p:tav tm="0">
                                          <p:val>
                                            <p:strVal val="#ppt_x"/>
                                          </p:val>
                                        </p:tav>
                                        <p:tav tm="100000">
                                          <p:val>
                                            <p:strVal val="#ppt_x"/>
                                          </p:val>
                                        </p:tav>
                                      </p:tavLst>
                                    </p:anim>
                                    <p:anim calcmode="lin" valueType="num">
                                      <p:cBhvr>
                                        <p:cTn id="107" dur="500" fill="hold"/>
                                        <p:tgtEl>
                                          <p:spTgt spid="25"/>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childTnLst>
                                    <p:set>
                                      <p:cBhvr>
                                        <p:cTn id="109" dur="1" fill="hold">
                                          <p:stCondLst>
                                            <p:cond delay="0"/>
                                          </p:stCondLst>
                                        </p:cTn>
                                        <p:tgtEl>
                                          <p:spTgt spid="24"/>
                                        </p:tgtEl>
                                        <p:attrNameLst>
                                          <p:attrName>style.visibility</p:attrName>
                                        </p:attrNameLst>
                                      </p:cBhvr>
                                      <p:to>
                                        <p:strVal val="visible"/>
                                      </p:to>
                                    </p:set>
                                    <p:animEffect transition="in" filter="fade">
                                      <p:cBhvr>
                                        <p:cTn id="110" dur="500"/>
                                        <p:tgtEl>
                                          <p:spTgt spid="24"/>
                                        </p:tgtEl>
                                      </p:cBhvr>
                                    </p:animEffect>
                                    <p:anim calcmode="lin" valueType="num">
                                      <p:cBhvr>
                                        <p:cTn id="111" dur="500" fill="hold"/>
                                        <p:tgtEl>
                                          <p:spTgt spid="24"/>
                                        </p:tgtEl>
                                        <p:attrNameLst>
                                          <p:attrName>ppt_x</p:attrName>
                                        </p:attrNameLst>
                                      </p:cBhvr>
                                      <p:tavLst>
                                        <p:tav tm="0">
                                          <p:val>
                                            <p:strVal val="#ppt_x"/>
                                          </p:val>
                                        </p:tav>
                                        <p:tav tm="100000">
                                          <p:val>
                                            <p:strVal val="#ppt_x"/>
                                          </p:val>
                                        </p:tav>
                                      </p:tavLst>
                                    </p:anim>
                                    <p:anim calcmode="lin" valueType="num">
                                      <p:cBhvr>
                                        <p:cTn id="112" dur="500" fill="hold"/>
                                        <p:tgtEl>
                                          <p:spTgt spid="24"/>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26"/>
                                        </p:tgtEl>
                                        <p:attrNameLst>
                                          <p:attrName>style.visibility</p:attrName>
                                        </p:attrNameLst>
                                      </p:cBhvr>
                                      <p:to>
                                        <p:strVal val="visible"/>
                                      </p:to>
                                    </p:set>
                                    <p:animEffect transition="in" filter="fade">
                                      <p:cBhvr>
                                        <p:cTn id="115" dur="500"/>
                                        <p:tgtEl>
                                          <p:spTgt spid="26"/>
                                        </p:tgtEl>
                                      </p:cBhvr>
                                    </p:animEffect>
                                    <p:anim calcmode="lin" valueType="num">
                                      <p:cBhvr>
                                        <p:cTn id="116" dur="500" fill="hold"/>
                                        <p:tgtEl>
                                          <p:spTgt spid="26"/>
                                        </p:tgtEl>
                                        <p:attrNameLst>
                                          <p:attrName>ppt_x</p:attrName>
                                        </p:attrNameLst>
                                      </p:cBhvr>
                                      <p:tavLst>
                                        <p:tav tm="0">
                                          <p:val>
                                            <p:strVal val="#ppt_x"/>
                                          </p:val>
                                        </p:tav>
                                        <p:tav tm="100000">
                                          <p:val>
                                            <p:strVal val="#ppt_x"/>
                                          </p:val>
                                        </p:tav>
                                      </p:tavLst>
                                    </p:anim>
                                    <p:anim calcmode="lin" valueType="num">
                                      <p:cBhvr>
                                        <p:cTn id="117" dur="500" fill="hold"/>
                                        <p:tgtEl>
                                          <p:spTgt spid="26"/>
                                        </p:tgtEl>
                                        <p:attrNameLst>
                                          <p:attrName>ppt_y</p:attrName>
                                        </p:attrNameLst>
                                      </p:cBhvr>
                                      <p:tavLst>
                                        <p:tav tm="0">
                                          <p:val>
                                            <p:strVal val="#ppt_y+.1"/>
                                          </p:val>
                                        </p:tav>
                                        <p:tav tm="100000">
                                          <p:val>
                                            <p:strVal val="#ppt_y"/>
                                          </p:val>
                                        </p:tav>
                                      </p:tavLst>
                                    </p:anim>
                                  </p:childTnLst>
                                </p:cTn>
                              </p:par>
                              <p:par>
                                <p:cTn id="118" presetID="42" presetClass="entr" presetSubtype="0" fill="hold" grpId="0" nodeType="withEffect">
                                  <p:stCondLst>
                                    <p:cond delay="0"/>
                                  </p:stCondLst>
                                  <p:childTnLst>
                                    <p:set>
                                      <p:cBhvr>
                                        <p:cTn id="119" dur="1" fill="hold">
                                          <p:stCondLst>
                                            <p:cond delay="0"/>
                                          </p:stCondLst>
                                        </p:cTn>
                                        <p:tgtEl>
                                          <p:spTgt spid="38"/>
                                        </p:tgtEl>
                                        <p:attrNameLst>
                                          <p:attrName>style.visibility</p:attrName>
                                        </p:attrNameLst>
                                      </p:cBhvr>
                                      <p:to>
                                        <p:strVal val="visible"/>
                                      </p:to>
                                    </p:set>
                                    <p:animEffect transition="in" filter="fade">
                                      <p:cBhvr>
                                        <p:cTn id="120" dur="500"/>
                                        <p:tgtEl>
                                          <p:spTgt spid="38"/>
                                        </p:tgtEl>
                                      </p:cBhvr>
                                    </p:animEffect>
                                    <p:anim calcmode="lin" valueType="num">
                                      <p:cBhvr>
                                        <p:cTn id="121" dur="500" fill="hold"/>
                                        <p:tgtEl>
                                          <p:spTgt spid="38"/>
                                        </p:tgtEl>
                                        <p:attrNameLst>
                                          <p:attrName>ppt_x</p:attrName>
                                        </p:attrNameLst>
                                      </p:cBhvr>
                                      <p:tavLst>
                                        <p:tav tm="0">
                                          <p:val>
                                            <p:strVal val="#ppt_x"/>
                                          </p:val>
                                        </p:tav>
                                        <p:tav tm="100000">
                                          <p:val>
                                            <p:strVal val="#ppt_x"/>
                                          </p:val>
                                        </p:tav>
                                      </p:tavLst>
                                    </p:anim>
                                    <p:anim calcmode="lin" valueType="num">
                                      <p:cBhvr>
                                        <p:cTn id="122" dur="500" fill="hold"/>
                                        <p:tgtEl>
                                          <p:spTgt spid="38"/>
                                        </p:tgtEl>
                                        <p:attrNameLst>
                                          <p:attrName>ppt_y</p:attrName>
                                        </p:attrNameLst>
                                      </p:cBhvr>
                                      <p:tavLst>
                                        <p:tav tm="0">
                                          <p:val>
                                            <p:strVal val="#ppt_y+.1"/>
                                          </p:val>
                                        </p:tav>
                                        <p:tav tm="100000">
                                          <p:val>
                                            <p:strVal val="#ppt_y"/>
                                          </p:val>
                                        </p:tav>
                                      </p:tavLst>
                                    </p:anim>
                                  </p:childTnLst>
                                </p:cTn>
                              </p:par>
                              <p:par>
                                <p:cTn id="123" presetID="42" presetClass="entr" presetSubtype="0" fill="hold" grpId="0" nodeType="withEffect">
                                  <p:stCondLst>
                                    <p:cond delay="0"/>
                                  </p:stCondLst>
                                  <p:childTnLst>
                                    <p:set>
                                      <p:cBhvr>
                                        <p:cTn id="124" dur="1" fill="hold">
                                          <p:stCondLst>
                                            <p:cond delay="0"/>
                                          </p:stCondLst>
                                        </p:cTn>
                                        <p:tgtEl>
                                          <p:spTgt spid="39"/>
                                        </p:tgtEl>
                                        <p:attrNameLst>
                                          <p:attrName>style.visibility</p:attrName>
                                        </p:attrNameLst>
                                      </p:cBhvr>
                                      <p:to>
                                        <p:strVal val="visible"/>
                                      </p:to>
                                    </p:set>
                                    <p:animEffect transition="in" filter="fade">
                                      <p:cBhvr>
                                        <p:cTn id="125" dur="500"/>
                                        <p:tgtEl>
                                          <p:spTgt spid="39"/>
                                        </p:tgtEl>
                                      </p:cBhvr>
                                    </p:animEffect>
                                    <p:anim calcmode="lin" valueType="num">
                                      <p:cBhvr>
                                        <p:cTn id="126" dur="500" fill="hold"/>
                                        <p:tgtEl>
                                          <p:spTgt spid="39"/>
                                        </p:tgtEl>
                                        <p:attrNameLst>
                                          <p:attrName>ppt_x</p:attrName>
                                        </p:attrNameLst>
                                      </p:cBhvr>
                                      <p:tavLst>
                                        <p:tav tm="0">
                                          <p:val>
                                            <p:strVal val="#ppt_x"/>
                                          </p:val>
                                        </p:tav>
                                        <p:tav tm="100000">
                                          <p:val>
                                            <p:strVal val="#ppt_x"/>
                                          </p:val>
                                        </p:tav>
                                      </p:tavLst>
                                    </p:anim>
                                    <p:anim calcmode="lin" valueType="num">
                                      <p:cBhvr>
                                        <p:cTn id="127" dur="500" fill="hold"/>
                                        <p:tgtEl>
                                          <p:spTgt spid="39"/>
                                        </p:tgtEl>
                                        <p:attrNameLst>
                                          <p:attrName>ppt_y</p:attrName>
                                        </p:attrNameLst>
                                      </p:cBhvr>
                                      <p:tavLst>
                                        <p:tav tm="0">
                                          <p:val>
                                            <p:strVal val="#ppt_y+.1"/>
                                          </p:val>
                                        </p:tav>
                                        <p:tav tm="100000">
                                          <p:val>
                                            <p:strVal val="#ppt_y"/>
                                          </p:val>
                                        </p:tav>
                                      </p:tavLst>
                                    </p:anim>
                                  </p:childTnLst>
                                </p:cTn>
                              </p:par>
                            </p:childTnLst>
                          </p:cTn>
                        </p:par>
                        <p:par>
                          <p:cTn id="128" fill="hold">
                            <p:stCondLst>
                              <p:cond delay="500"/>
                            </p:stCondLst>
                            <p:childTnLst>
                              <p:par>
                                <p:cTn id="129" presetID="12" presetClass="entr" presetSubtype="4" fill="hold" grpId="0" nodeType="afterEffect">
                                  <p:stCondLst>
                                    <p:cond delay="0"/>
                                  </p:stCondLst>
                                  <p:childTnLst>
                                    <p:set>
                                      <p:cBhvr>
                                        <p:cTn id="130" dur="1" fill="hold">
                                          <p:stCondLst>
                                            <p:cond delay="0"/>
                                          </p:stCondLst>
                                        </p:cTn>
                                        <p:tgtEl>
                                          <p:spTgt spid="34">
                                            <p:graphicEl>
                                              <a:chart seriesIdx="-3" categoryIdx="-3" bldStep="gridLegend"/>
                                            </p:graphicEl>
                                          </p:spTgt>
                                        </p:tgtEl>
                                        <p:attrNameLst>
                                          <p:attrName>style.visibility</p:attrName>
                                        </p:attrNameLst>
                                      </p:cBhvr>
                                      <p:to>
                                        <p:strVal val="visible"/>
                                      </p:to>
                                    </p:set>
                                    <p:anim calcmode="lin" valueType="num">
                                      <p:cBhvr additive="base">
                                        <p:cTn id="131" dur="250"/>
                                        <p:tgtEl>
                                          <p:spTgt spid="34">
                                            <p:graphicEl>
                                              <a:chart seriesIdx="-3" categoryIdx="-3" bldStep="gridLegend"/>
                                            </p:graphicEl>
                                          </p:spTgt>
                                        </p:tgtEl>
                                        <p:attrNameLst>
                                          <p:attrName>ppt_y</p:attrName>
                                        </p:attrNameLst>
                                      </p:cBhvr>
                                      <p:tavLst>
                                        <p:tav tm="0">
                                          <p:val>
                                            <p:strVal val="#ppt_y+#ppt_h*1.125000"/>
                                          </p:val>
                                        </p:tav>
                                        <p:tav tm="100000">
                                          <p:val>
                                            <p:strVal val="#ppt_y"/>
                                          </p:val>
                                        </p:tav>
                                      </p:tavLst>
                                    </p:anim>
                                    <p:animEffect transition="in" filter="wipe(up)">
                                      <p:cBhvr>
                                        <p:cTn id="132" dur="250"/>
                                        <p:tgtEl>
                                          <p:spTgt spid="34">
                                            <p:graphicEl>
                                              <a:chart seriesIdx="-3" categoryIdx="-3" bldStep="gridLegend"/>
                                            </p:graphicEl>
                                          </p:spTgt>
                                        </p:tgtEl>
                                      </p:cBhvr>
                                    </p:animEffect>
                                  </p:childTnLst>
                                </p:cTn>
                              </p:par>
                            </p:childTnLst>
                          </p:cTn>
                        </p:par>
                        <p:par>
                          <p:cTn id="133" fill="hold">
                            <p:stCondLst>
                              <p:cond delay="750"/>
                            </p:stCondLst>
                            <p:childTnLst>
                              <p:par>
                                <p:cTn id="134" presetID="12" presetClass="entr" presetSubtype="4" fill="hold" grpId="0" nodeType="afterEffect">
                                  <p:stCondLst>
                                    <p:cond delay="0"/>
                                  </p:stCondLst>
                                  <p:childTnLst>
                                    <p:set>
                                      <p:cBhvr>
                                        <p:cTn id="135" dur="1" fill="hold">
                                          <p:stCondLst>
                                            <p:cond delay="0"/>
                                          </p:stCondLst>
                                        </p:cTn>
                                        <p:tgtEl>
                                          <p:spTgt spid="34">
                                            <p:graphicEl>
                                              <a:chart seriesIdx="-4" categoryIdx="0" bldStep="category"/>
                                            </p:graphicEl>
                                          </p:spTgt>
                                        </p:tgtEl>
                                        <p:attrNameLst>
                                          <p:attrName>style.visibility</p:attrName>
                                        </p:attrNameLst>
                                      </p:cBhvr>
                                      <p:to>
                                        <p:strVal val="visible"/>
                                      </p:to>
                                    </p:set>
                                    <p:anim calcmode="lin" valueType="num">
                                      <p:cBhvr additive="base">
                                        <p:cTn id="136" dur="250"/>
                                        <p:tgtEl>
                                          <p:spTgt spid="34">
                                            <p:graphicEl>
                                              <a:chart seriesIdx="-4" categoryIdx="0" bldStep="category"/>
                                            </p:graphicEl>
                                          </p:spTgt>
                                        </p:tgtEl>
                                        <p:attrNameLst>
                                          <p:attrName>ppt_y</p:attrName>
                                        </p:attrNameLst>
                                      </p:cBhvr>
                                      <p:tavLst>
                                        <p:tav tm="0">
                                          <p:val>
                                            <p:strVal val="#ppt_y+#ppt_h*1.125000"/>
                                          </p:val>
                                        </p:tav>
                                        <p:tav tm="100000">
                                          <p:val>
                                            <p:strVal val="#ppt_y"/>
                                          </p:val>
                                        </p:tav>
                                      </p:tavLst>
                                    </p:anim>
                                    <p:animEffect transition="in" filter="wipe(up)">
                                      <p:cBhvr>
                                        <p:cTn id="137" dur="250"/>
                                        <p:tgtEl>
                                          <p:spTgt spid="34">
                                            <p:graphicEl>
                                              <a:chart seriesIdx="-4" categoryIdx="0" bldStep="category"/>
                                            </p:graphicEl>
                                          </p:spTgt>
                                        </p:tgtEl>
                                      </p:cBhvr>
                                    </p:animEffect>
                                  </p:childTnLst>
                                </p:cTn>
                              </p:par>
                            </p:childTnLst>
                          </p:cTn>
                        </p:par>
                        <p:par>
                          <p:cTn id="138" fill="hold">
                            <p:stCondLst>
                              <p:cond delay="1000"/>
                            </p:stCondLst>
                            <p:childTnLst>
                              <p:par>
                                <p:cTn id="139" presetID="12" presetClass="entr" presetSubtype="4" fill="hold" grpId="0" nodeType="afterEffect">
                                  <p:stCondLst>
                                    <p:cond delay="0"/>
                                  </p:stCondLst>
                                  <p:childTnLst>
                                    <p:set>
                                      <p:cBhvr>
                                        <p:cTn id="140" dur="1" fill="hold">
                                          <p:stCondLst>
                                            <p:cond delay="0"/>
                                          </p:stCondLst>
                                        </p:cTn>
                                        <p:tgtEl>
                                          <p:spTgt spid="34">
                                            <p:graphicEl>
                                              <a:chart seriesIdx="-4" categoryIdx="1" bldStep="category"/>
                                            </p:graphicEl>
                                          </p:spTgt>
                                        </p:tgtEl>
                                        <p:attrNameLst>
                                          <p:attrName>style.visibility</p:attrName>
                                        </p:attrNameLst>
                                      </p:cBhvr>
                                      <p:to>
                                        <p:strVal val="visible"/>
                                      </p:to>
                                    </p:set>
                                    <p:anim calcmode="lin" valueType="num">
                                      <p:cBhvr additive="base">
                                        <p:cTn id="141" dur="250"/>
                                        <p:tgtEl>
                                          <p:spTgt spid="34">
                                            <p:graphicEl>
                                              <a:chart seriesIdx="-4" categoryIdx="1" bldStep="category"/>
                                            </p:graphicEl>
                                          </p:spTgt>
                                        </p:tgtEl>
                                        <p:attrNameLst>
                                          <p:attrName>ppt_y</p:attrName>
                                        </p:attrNameLst>
                                      </p:cBhvr>
                                      <p:tavLst>
                                        <p:tav tm="0">
                                          <p:val>
                                            <p:strVal val="#ppt_y+#ppt_h*1.125000"/>
                                          </p:val>
                                        </p:tav>
                                        <p:tav tm="100000">
                                          <p:val>
                                            <p:strVal val="#ppt_y"/>
                                          </p:val>
                                        </p:tav>
                                      </p:tavLst>
                                    </p:anim>
                                    <p:animEffect transition="in" filter="wipe(up)">
                                      <p:cBhvr>
                                        <p:cTn id="142" dur="250"/>
                                        <p:tgtEl>
                                          <p:spTgt spid="34">
                                            <p:graphicEl>
                                              <a:chart seriesIdx="-4" categoryIdx="1" bldStep="category"/>
                                            </p:graphicEl>
                                          </p:spTgt>
                                        </p:tgtEl>
                                      </p:cBhvr>
                                    </p:animEffect>
                                  </p:childTnLst>
                                </p:cTn>
                              </p:par>
                            </p:childTnLst>
                          </p:cTn>
                        </p:par>
                        <p:par>
                          <p:cTn id="143" fill="hold">
                            <p:stCondLst>
                              <p:cond delay="1250"/>
                            </p:stCondLst>
                            <p:childTnLst>
                              <p:par>
                                <p:cTn id="144" presetID="12" presetClass="entr" presetSubtype="4" fill="hold" grpId="0" nodeType="afterEffect">
                                  <p:stCondLst>
                                    <p:cond delay="0"/>
                                  </p:stCondLst>
                                  <p:childTnLst>
                                    <p:set>
                                      <p:cBhvr>
                                        <p:cTn id="145" dur="1" fill="hold">
                                          <p:stCondLst>
                                            <p:cond delay="0"/>
                                          </p:stCondLst>
                                        </p:cTn>
                                        <p:tgtEl>
                                          <p:spTgt spid="34">
                                            <p:graphicEl>
                                              <a:chart seriesIdx="-4" categoryIdx="2" bldStep="category"/>
                                            </p:graphicEl>
                                          </p:spTgt>
                                        </p:tgtEl>
                                        <p:attrNameLst>
                                          <p:attrName>style.visibility</p:attrName>
                                        </p:attrNameLst>
                                      </p:cBhvr>
                                      <p:to>
                                        <p:strVal val="visible"/>
                                      </p:to>
                                    </p:set>
                                    <p:anim calcmode="lin" valueType="num">
                                      <p:cBhvr additive="base">
                                        <p:cTn id="146" dur="250"/>
                                        <p:tgtEl>
                                          <p:spTgt spid="34">
                                            <p:graphicEl>
                                              <a:chart seriesIdx="-4" categoryIdx="2" bldStep="category"/>
                                            </p:graphicEl>
                                          </p:spTgt>
                                        </p:tgtEl>
                                        <p:attrNameLst>
                                          <p:attrName>ppt_y</p:attrName>
                                        </p:attrNameLst>
                                      </p:cBhvr>
                                      <p:tavLst>
                                        <p:tav tm="0">
                                          <p:val>
                                            <p:strVal val="#ppt_y+#ppt_h*1.125000"/>
                                          </p:val>
                                        </p:tav>
                                        <p:tav tm="100000">
                                          <p:val>
                                            <p:strVal val="#ppt_y"/>
                                          </p:val>
                                        </p:tav>
                                      </p:tavLst>
                                    </p:anim>
                                    <p:animEffect transition="in" filter="wipe(up)">
                                      <p:cBhvr>
                                        <p:cTn id="147" dur="250"/>
                                        <p:tgtEl>
                                          <p:spTgt spid="34">
                                            <p:graphicEl>
                                              <a:chart seriesIdx="-4" categoryIdx="2" bldStep="category"/>
                                            </p:graphicEl>
                                          </p:spTgt>
                                        </p:tgtEl>
                                      </p:cBhvr>
                                    </p:animEffect>
                                  </p:childTnLst>
                                </p:cTn>
                              </p:par>
                            </p:childTnLst>
                          </p:cTn>
                        </p:par>
                      </p:childTnLst>
                    </p:cTn>
                  </p:par>
                  <p:par>
                    <p:cTn id="148" fill="hold">
                      <p:stCondLst>
                        <p:cond delay="indefinite"/>
                      </p:stCondLst>
                      <p:childTnLst>
                        <p:par>
                          <p:cTn id="149" fill="hold">
                            <p:stCondLst>
                              <p:cond delay="0"/>
                            </p:stCondLst>
                            <p:childTnLst>
                              <p:par>
                                <p:cTn id="150" presetID="42" presetClass="entr" presetSubtype="0" fill="hold" nodeType="clickEffect">
                                  <p:stCondLst>
                                    <p:cond delay="0"/>
                                  </p:stCondLst>
                                  <p:childTnLst>
                                    <p:set>
                                      <p:cBhvr>
                                        <p:cTn id="151" dur="1" fill="hold">
                                          <p:stCondLst>
                                            <p:cond delay="0"/>
                                          </p:stCondLst>
                                        </p:cTn>
                                        <p:tgtEl>
                                          <p:spTgt spid="6"/>
                                        </p:tgtEl>
                                        <p:attrNameLst>
                                          <p:attrName>style.visibility</p:attrName>
                                        </p:attrNameLst>
                                      </p:cBhvr>
                                      <p:to>
                                        <p:strVal val="visible"/>
                                      </p:to>
                                    </p:set>
                                    <p:animEffect transition="in" filter="fade">
                                      <p:cBhvr>
                                        <p:cTn id="152" dur="500"/>
                                        <p:tgtEl>
                                          <p:spTgt spid="6"/>
                                        </p:tgtEl>
                                      </p:cBhvr>
                                    </p:animEffect>
                                    <p:anim calcmode="lin" valueType="num">
                                      <p:cBhvr>
                                        <p:cTn id="153" dur="500" fill="hold"/>
                                        <p:tgtEl>
                                          <p:spTgt spid="6"/>
                                        </p:tgtEl>
                                        <p:attrNameLst>
                                          <p:attrName>ppt_x</p:attrName>
                                        </p:attrNameLst>
                                      </p:cBhvr>
                                      <p:tavLst>
                                        <p:tav tm="0">
                                          <p:val>
                                            <p:strVal val="#ppt_x"/>
                                          </p:val>
                                        </p:tav>
                                        <p:tav tm="100000">
                                          <p:val>
                                            <p:strVal val="#ppt_x"/>
                                          </p:val>
                                        </p:tav>
                                      </p:tavLst>
                                    </p:anim>
                                    <p:anim calcmode="lin" valueType="num">
                                      <p:cBhvr>
                                        <p:cTn id="154" dur="500" fill="hold"/>
                                        <p:tgtEl>
                                          <p:spTgt spid="6"/>
                                        </p:tgtEl>
                                        <p:attrNameLst>
                                          <p:attrName>ppt_y</p:attrName>
                                        </p:attrNameLst>
                                      </p:cBhvr>
                                      <p:tavLst>
                                        <p:tav tm="0">
                                          <p:val>
                                            <p:strVal val="#ppt_y+.1"/>
                                          </p:val>
                                        </p:tav>
                                        <p:tav tm="100000">
                                          <p:val>
                                            <p:strVal val="#ppt_y"/>
                                          </p:val>
                                        </p:tav>
                                      </p:tavLst>
                                    </p:anim>
                                  </p:childTnLst>
                                </p:cTn>
                              </p:par>
                              <p:par>
                                <p:cTn id="155" presetID="42" presetClass="entr" presetSubtype="0" fill="hold" grpId="0" nodeType="withEffect">
                                  <p:stCondLst>
                                    <p:cond delay="0"/>
                                  </p:stCondLst>
                                  <p:childTnLst>
                                    <p:set>
                                      <p:cBhvr>
                                        <p:cTn id="156" dur="1" fill="hold">
                                          <p:stCondLst>
                                            <p:cond delay="0"/>
                                          </p:stCondLst>
                                        </p:cTn>
                                        <p:tgtEl>
                                          <p:spTgt spid="14"/>
                                        </p:tgtEl>
                                        <p:attrNameLst>
                                          <p:attrName>style.visibility</p:attrName>
                                        </p:attrNameLst>
                                      </p:cBhvr>
                                      <p:to>
                                        <p:strVal val="visible"/>
                                      </p:to>
                                    </p:set>
                                    <p:animEffect transition="in" filter="fade">
                                      <p:cBhvr>
                                        <p:cTn id="157" dur="500"/>
                                        <p:tgtEl>
                                          <p:spTgt spid="14"/>
                                        </p:tgtEl>
                                      </p:cBhvr>
                                    </p:animEffect>
                                    <p:anim calcmode="lin" valueType="num">
                                      <p:cBhvr>
                                        <p:cTn id="158" dur="500" fill="hold"/>
                                        <p:tgtEl>
                                          <p:spTgt spid="14"/>
                                        </p:tgtEl>
                                        <p:attrNameLst>
                                          <p:attrName>ppt_x</p:attrName>
                                        </p:attrNameLst>
                                      </p:cBhvr>
                                      <p:tavLst>
                                        <p:tav tm="0">
                                          <p:val>
                                            <p:strVal val="#ppt_x"/>
                                          </p:val>
                                        </p:tav>
                                        <p:tav tm="100000">
                                          <p:val>
                                            <p:strVal val="#ppt_x"/>
                                          </p:val>
                                        </p:tav>
                                      </p:tavLst>
                                    </p:anim>
                                    <p:anim calcmode="lin" valueType="num">
                                      <p:cBhvr>
                                        <p:cTn id="159" dur="500" fill="hold"/>
                                        <p:tgtEl>
                                          <p:spTgt spid="14"/>
                                        </p:tgtEl>
                                        <p:attrNameLst>
                                          <p:attrName>ppt_y</p:attrName>
                                        </p:attrNameLst>
                                      </p:cBhvr>
                                      <p:tavLst>
                                        <p:tav tm="0">
                                          <p:val>
                                            <p:strVal val="#ppt_y+.1"/>
                                          </p:val>
                                        </p:tav>
                                        <p:tav tm="100000">
                                          <p:val>
                                            <p:strVal val="#ppt_y"/>
                                          </p:val>
                                        </p:tav>
                                      </p:tavLst>
                                    </p:anim>
                                  </p:childTnLst>
                                </p:cTn>
                              </p:par>
                              <p:par>
                                <p:cTn id="160" presetID="42" presetClass="entr" presetSubtype="0" fill="hold" grpId="0" nodeType="withEffect">
                                  <p:stCondLst>
                                    <p:cond delay="0"/>
                                  </p:stCondLst>
                                  <p:childTnLst>
                                    <p:set>
                                      <p:cBhvr>
                                        <p:cTn id="161" dur="1" fill="hold">
                                          <p:stCondLst>
                                            <p:cond delay="0"/>
                                          </p:stCondLst>
                                        </p:cTn>
                                        <p:tgtEl>
                                          <p:spTgt spid="29"/>
                                        </p:tgtEl>
                                        <p:attrNameLst>
                                          <p:attrName>style.visibility</p:attrName>
                                        </p:attrNameLst>
                                      </p:cBhvr>
                                      <p:to>
                                        <p:strVal val="visible"/>
                                      </p:to>
                                    </p:set>
                                    <p:animEffect transition="in" filter="fade">
                                      <p:cBhvr>
                                        <p:cTn id="162" dur="500"/>
                                        <p:tgtEl>
                                          <p:spTgt spid="29"/>
                                        </p:tgtEl>
                                      </p:cBhvr>
                                    </p:animEffect>
                                    <p:anim calcmode="lin" valueType="num">
                                      <p:cBhvr>
                                        <p:cTn id="163" dur="500" fill="hold"/>
                                        <p:tgtEl>
                                          <p:spTgt spid="29"/>
                                        </p:tgtEl>
                                        <p:attrNameLst>
                                          <p:attrName>ppt_x</p:attrName>
                                        </p:attrNameLst>
                                      </p:cBhvr>
                                      <p:tavLst>
                                        <p:tav tm="0">
                                          <p:val>
                                            <p:strVal val="#ppt_x"/>
                                          </p:val>
                                        </p:tav>
                                        <p:tav tm="100000">
                                          <p:val>
                                            <p:strVal val="#ppt_x"/>
                                          </p:val>
                                        </p:tav>
                                      </p:tavLst>
                                    </p:anim>
                                    <p:anim calcmode="lin" valueType="num">
                                      <p:cBhvr>
                                        <p:cTn id="164" dur="500" fill="hold"/>
                                        <p:tgtEl>
                                          <p:spTgt spid="29"/>
                                        </p:tgtEl>
                                        <p:attrNameLst>
                                          <p:attrName>ppt_y</p:attrName>
                                        </p:attrNameLst>
                                      </p:cBhvr>
                                      <p:tavLst>
                                        <p:tav tm="0">
                                          <p:val>
                                            <p:strVal val="#ppt_y+.1"/>
                                          </p:val>
                                        </p:tav>
                                        <p:tav tm="100000">
                                          <p:val>
                                            <p:strVal val="#ppt_y"/>
                                          </p:val>
                                        </p:tav>
                                      </p:tavLst>
                                    </p:anim>
                                  </p:childTnLst>
                                </p:cTn>
                              </p:par>
                              <p:par>
                                <p:cTn id="165" presetID="42" presetClass="entr" presetSubtype="0" fill="hold" grpId="0" nodeType="withEffect">
                                  <p:stCondLst>
                                    <p:cond delay="0"/>
                                  </p:stCondLst>
                                  <p:childTnLst>
                                    <p:set>
                                      <p:cBhvr>
                                        <p:cTn id="166" dur="1" fill="hold">
                                          <p:stCondLst>
                                            <p:cond delay="0"/>
                                          </p:stCondLst>
                                        </p:cTn>
                                        <p:tgtEl>
                                          <p:spTgt spid="31"/>
                                        </p:tgtEl>
                                        <p:attrNameLst>
                                          <p:attrName>style.visibility</p:attrName>
                                        </p:attrNameLst>
                                      </p:cBhvr>
                                      <p:to>
                                        <p:strVal val="visible"/>
                                      </p:to>
                                    </p:set>
                                    <p:animEffect transition="in" filter="fade">
                                      <p:cBhvr>
                                        <p:cTn id="167" dur="500"/>
                                        <p:tgtEl>
                                          <p:spTgt spid="31"/>
                                        </p:tgtEl>
                                      </p:cBhvr>
                                    </p:animEffect>
                                    <p:anim calcmode="lin" valueType="num">
                                      <p:cBhvr>
                                        <p:cTn id="168" dur="500" fill="hold"/>
                                        <p:tgtEl>
                                          <p:spTgt spid="31"/>
                                        </p:tgtEl>
                                        <p:attrNameLst>
                                          <p:attrName>ppt_x</p:attrName>
                                        </p:attrNameLst>
                                      </p:cBhvr>
                                      <p:tavLst>
                                        <p:tav tm="0">
                                          <p:val>
                                            <p:strVal val="#ppt_x"/>
                                          </p:val>
                                        </p:tav>
                                        <p:tav tm="100000">
                                          <p:val>
                                            <p:strVal val="#ppt_x"/>
                                          </p:val>
                                        </p:tav>
                                      </p:tavLst>
                                    </p:anim>
                                    <p:anim calcmode="lin" valueType="num">
                                      <p:cBhvr>
                                        <p:cTn id="169" dur="500" fill="hold"/>
                                        <p:tgtEl>
                                          <p:spTgt spid="31"/>
                                        </p:tgtEl>
                                        <p:attrNameLst>
                                          <p:attrName>ppt_y</p:attrName>
                                        </p:attrNameLst>
                                      </p:cBhvr>
                                      <p:tavLst>
                                        <p:tav tm="0">
                                          <p:val>
                                            <p:strVal val="#ppt_y+.1"/>
                                          </p:val>
                                        </p:tav>
                                        <p:tav tm="100000">
                                          <p:val>
                                            <p:strVal val="#ppt_y"/>
                                          </p:val>
                                        </p:tav>
                                      </p:tavLst>
                                    </p:anim>
                                  </p:childTnLst>
                                </p:cTn>
                              </p:par>
                              <p:par>
                                <p:cTn id="170" presetID="42" presetClass="entr" presetSubtype="0" fill="hold" grpId="0" nodeType="withEffect">
                                  <p:stCondLst>
                                    <p:cond delay="0"/>
                                  </p:stCondLst>
                                  <p:childTnLst>
                                    <p:set>
                                      <p:cBhvr>
                                        <p:cTn id="171" dur="1" fill="hold">
                                          <p:stCondLst>
                                            <p:cond delay="0"/>
                                          </p:stCondLst>
                                        </p:cTn>
                                        <p:tgtEl>
                                          <p:spTgt spid="30"/>
                                        </p:tgtEl>
                                        <p:attrNameLst>
                                          <p:attrName>style.visibility</p:attrName>
                                        </p:attrNameLst>
                                      </p:cBhvr>
                                      <p:to>
                                        <p:strVal val="visible"/>
                                      </p:to>
                                    </p:set>
                                    <p:animEffect transition="in" filter="fade">
                                      <p:cBhvr>
                                        <p:cTn id="172" dur="500"/>
                                        <p:tgtEl>
                                          <p:spTgt spid="30"/>
                                        </p:tgtEl>
                                      </p:cBhvr>
                                    </p:animEffect>
                                    <p:anim calcmode="lin" valueType="num">
                                      <p:cBhvr>
                                        <p:cTn id="173" dur="500" fill="hold"/>
                                        <p:tgtEl>
                                          <p:spTgt spid="30"/>
                                        </p:tgtEl>
                                        <p:attrNameLst>
                                          <p:attrName>ppt_x</p:attrName>
                                        </p:attrNameLst>
                                      </p:cBhvr>
                                      <p:tavLst>
                                        <p:tav tm="0">
                                          <p:val>
                                            <p:strVal val="#ppt_x"/>
                                          </p:val>
                                        </p:tav>
                                        <p:tav tm="100000">
                                          <p:val>
                                            <p:strVal val="#ppt_x"/>
                                          </p:val>
                                        </p:tav>
                                      </p:tavLst>
                                    </p:anim>
                                    <p:anim calcmode="lin" valueType="num">
                                      <p:cBhvr>
                                        <p:cTn id="174" dur="500" fill="hold"/>
                                        <p:tgtEl>
                                          <p:spTgt spid="30"/>
                                        </p:tgtEl>
                                        <p:attrNameLst>
                                          <p:attrName>ppt_y</p:attrName>
                                        </p:attrNameLst>
                                      </p:cBhvr>
                                      <p:tavLst>
                                        <p:tav tm="0">
                                          <p:val>
                                            <p:strVal val="#ppt_y+.1"/>
                                          </p:val>
                                        </p:tav>
                                        <p:tav tm="100000">
                                          <p:val>
                                            <p:strVal val="#ppt_y"/>
                                          </p:val>
                                        </p:tav>
                                      </p:tavLst>
                                    </p:anim>
                                  </p:childTnLst>
                                </p:cTn>
                              </p:par>
                              <p:par>
                                <p:cTn id="175" presetID="42" presetClass="entr" presetSubtype="0" fill="hold" grpId="0" nodeType="withEffect">
                                  <p:stCondLst>
                                    <p:cond delay="0"/>
                                  </p:stCondLst>
                                  <p:childTnLst>
                                    <p:set>
                                      <p:cBhvr>
                                        <p:cTn id="176" dur="1" fill="hold">
                                          <p:stCondLst>
                                            <p:cond delay="0"/>
                                          </p:stCondLst>
                                        </p:cTn>
                                        <p:tgtEl>
                                          <p:spTgt spid="32"/>
                                        </p:tgtEl>
                                        <p:attrNameLst>
                                          <p:attrName>style.visibility</p:attrName>
                                        </p:attrNameLst>
                                      </p:cBhvr>
                                      <p:to>
                                        <p:strVal val="visible"/>
                                      </p:to>
                                    </p:set>
                                    <p:animEffect transition="in" filter="fade">
                                      <p:cBhvr>
                                        <p:cTn id="177" dur="500"/>
                                        <p:tgtEl>
                                          <p:spTgt spid="32"/>
                                        </p:tgtEl>
                                      </p:cBhvr>
                                    </p:animEffect>
                                    <p:anim calcmode="lin" valueType="num">
                                      <p:cBhvr>
                                        <p:cTn id="178" dur="500" fill="hold"/>
                                        <p:tgtEl>
                                          <p:spTgt spid="32"/>
                                        </p:tgtEl>
                                        <p:attrNameLst>
                                          <p:attrName>ppt_x</p:attrName>
                                        </p:attrNameLst>
                                      </p:cBhvr>
                                      <p:tavLst>
                                        <p:tav tm="0">
                                          <p:val>
                                            <p:strVal val="#ppt_x"/>
                                          </p:val>
                                        </p:tav>
                                        <p:tav tm="100000">
                                          <p:val>
                                            <p:strVal val="#ppt_x"/>
                                          </p:val>
                                        </p:tav>
                                      </p:tavLst>
                                    </p:anim>
                                    <p:anim calcmode="lin" valueType="num">
                                      <p:cBhvr>
                                        <p:cTn id="179" dur="500" fill="hold"/>
                                        <p:tgtEl>
                                          <p:spTgt spid="32"/>
                                        </p:tgtEl>
                                        <p:attrNameLst>
                                          <p:attrName>ppt_y</p:attrName>
                                        </p:attrNameLst>
                                      </p:cBhvr>
                                      <p:tavLst>
                                        <p:tav tm="0">
                                          <p:val>
                                            <p:strVal val="#ppt_y+.1"/>
                                          </p:val>
                                        </p:tav>
                                        <p:tav tm="100000">
                                          <p:val>
                                            <p:strVal val="#ppt_y"/>
                                          </p:val>
                                        </p:tav>
                                      </p:tavLst>
                                    </p:anim>
                                  </p:childTnLst>
                                </p:cTn>
                              </p:par>
                              <p:par>
                                <p:cTn id="180" presetID="42" presetClass="entr" presetSubtype="0" fill="hold" grpId="0" nodeType="withEffect">
                                  <p:stCondLst>
                                    <p:cond delay="0"/>
                                  </p:stCondLst>
                                  <p:childTnLst>
                                    <p:set>
                                      <p:cBhvr>
                                        <p:cTn id="181" dur="1" fill="hold">
                                          <p:stCondLst>
                                            <p:cond delay="0"/>
                                          </p:stCondLst>
                                        </p:cTn>
                                        <p:tgtEl>
                                          <p:spTgt spid="40"/>
                                        </p:tgtEl>
                                        <p:attrNameLst>
                                          <p:attrName>style.visibility</p:attrName>
                                        </p:attrNameLst>
                                      </p:cBhvr>
                                      <p:to>
                                        <p:strVal val="visible"/>
                                      </p:to>
                                    </p:set>
                                    <p:animEffect transition="in" filter="fade">
                                      <p:cBhvr>
                                        <p:cTn id="182" dur="500"/>
                                        <p:tgtEl>
                                          <p:spTgt spid="40"/>
                                        </p:tgtEl>
                                      </p:cBhvr>
                                    </p:animEffect>
                                    <p:anim calcmode="lin" valueType="num">
                                      <p:cBhvr>
                                        <p:cTn id="183" dur="500" fill="hold"/>
                                        <p:tgtEl>
                                          <p:spTgt spid="40"/>
                                        </p:tgtEl>
                                        <p:attrNameLst>
                                          <p:attrName>ppt_x</p:attrName>
                                        </p:attrNameLst>
                                      </p:cBhvr>
                                      <p:tavLst>
                                        <p:tav tm="0">
                                          <p:val>
                                            <p:strVal val="#ppt_x"/>
                                          </p:val>
                                        </p:tav>
                                        <p:tav tm="100000">
                                          <p:val>
                                            <p:strVal val="#ppt_x"/>
                                          </p:val>
                                        </p:tav>
                                      </p:tavLst>
                                    </p:anim>
                                    <p:anim calcmode="lin" valueType="num">
                                      <p:cBhvr>
                                        <p:cTn id="184" dur="500" fill="hold"/>
                                        <p:tgtEl>
                                          <p:spTgt spid="40"/>
                                        </p:tgtEl>
                                        <p:attrNameLst>
                                          <p:attrName>ppt_y</p:attrName>
                                        </p:attrNameLst>
                                      </p:cBhvr>
                                      <p:tavLst>
                                        <p:tav tm="0">
                                          <p:val>
                                            <p:strVal val="#ppt_y+.1"/>
                                          </p:val>
                                        </p:tav>
                                        <p:tav tm="100000">
                                          <p:val>
                                            <p:strVal val="#ppt_y"/>
                                          </p:val>
                                        </p:tav>
                                      </p:tavLst>
                                    </p:anim>
                                  </p:childTnLst>
                                </p:cTn>
                              </p:par>
                              <p:par>
                                <p:cTn id="185" presetID="42" presetClass="entr" presetSubtype="0" fill="hold" grpId="0" nodeType="withEffect">
                                  <p:stCondLst>
                                    <p:cond delay="0"/>
                                  </p:stCondLst>
                                  <p:childTnLst>
                                    <p:set>
                                      <p:cBhvr>
                                        <p:cTn id="186" dur="1" fill="hold">
                                          <p:stCondLst>
                                            <p:cond delay="0"/>
                                          </p:stCondLst>
                                        </p:cTn>
                                        <p:tgtEl>
                                          <p:spTgt spid="41"/>
                                        </p:tgtEl>
                                        <p:attrNameLst>
                                          <p:attrName>style.visibility</p:attrName>
                                        </p:attrNameLst>
                                      </p:cBhvr>
                                      <p:to>
                                        <p:strVal val="visible"/>
                                      </p:to>
                                    </p:set>
                                    <p:animEffect transition="in" filter="fade">
                                      <p:cBhvr>
                                        <p:cTn id="187" dur="500"/>
                                        <p:tgtEl>
                                          <p:spTgt spid="41"/>
                                        </p:tgtEl>
                                      </p:cBhvr>
                                    </p:animEffect>
                                    <p:anim calcmode="lin" valueType="num">
                                      <p:cBhvr>
                                        <p:cTn id="188" dur="500" fill="hold"/>
                                        <p:tgtEl>
                                          <p:spTgt spid="41"/>
                                        </p:tgtEl>
                                        <p:attrNameLst>
                                          <p:attrName>ppt_x</p:attrName>
                                        </p:attrNameLst>
                                      </p:cBhvr>
                                      <p:tavLst>
                                        <p:tav tm="0">
                                          <p:val>
                                            <p:strVal val="#ppt_x"/>
                                          </p:val>
                                        </p:tav>
                                        <p:tav tm="100000">
                                          <p:val>
                                            <p:strVal val="#ppt_x"/>
                                          </p:val>
                                        </p:tav>
                                      </p:tavLst>
                                    </p:anim>
                                    <p:anim calcmode="lin" valueType="num">
                                      <p:cBhvr>
                                        <p:cTn id="189" dur="500" fill="hold"/>
                                        <p:tgtEl>
                                          <p:spTgt spid="41"/>
                                        </p:tgtEl>
                                        <p:attrNameLst>
                                          <p:attrName>ppt_y</p:attrName>
                                        </p:attrNameLst>
                                      </p:cBhvr>
                                      <p:tavLst>
                                        <p:tav tm="0">
                                          <p:val>
                                            <p:strVal val="#ppt_y+.1"/>
                                          </p:val>
                                        </p:tav>
                                        <p:tav tm="100000">
                                          <p:val>
                                            <p:strVal val="#ppt_y"/>
                                          </p:val>
                                        </p:tav>
                                      </p:tavLst>
                                    </p:anim>
                                  </p:childTnLst>
                                </p:cTn>
                              </p:par>
                            </p:childTnLst>
                          </p:cTn>
                        </p:par>
                        <p:par>
                          <p:cTn id="190" fill="hold">
                            <p:stCondLst>
                              <p:cond delay="500"/>
                            </p:stCondLst>
                            <p:childTnLst>
                              <p:par>
                                <p:cTn id="191" presetID="12" presetClass="entr" presetSubtype="4" fill="hold" grpId="0" nodeType="afterEffect">
                                  <p:stCondLst>
                                    <p:cond delay="0"/>
                                  </p:stCondLst>
                                  <p:childTnLst>
                                    <p:set>
                                      <p:cBhvr>
                                        <p:cTn id="192" dur="1" fill="hold">
                                          <p:stCondLst>
                                            <p:cond delay="0"/>
                                          </p:stCondLst>
                                        </p:cTn>
                                        <p:tgtEl>
                                          <p:spTgt spid="42">
                                            <p:graphicEl>
                                              <a:chart seriesIdx="-3" categoryIdx="-3" bldStep="gridLegend"/>
                                            </p:graphicEl>
                                          </p:spTgt>
                                        </p:tgtEl>
                                        <p:attrNameLst>
                                          <p:attrName>style.visibility</p:attrName>
                                        </p:attrNameLst>
                                      </p:cBhvr>
                                      <p:to>
                                        <p:strVal val="visible"/>
                                      </p:to>
                                    </p:set>
                                    <p:anim calcmode="lin" valueType="num">
                                      <p:cBhvr additive="base">
                                        <p:cTn id="193" dur="250"/>
                                        <p:tgtEl>
                                          <p:spTgt spid="42">
                                            <p:graphicEl>
                                              <a:chart seriesIdx="-3" categoryIdx="-3" bldStep="gridLegend"/>
                                            </p:graphicEl>
                                          </p:spTgt>
                                        </p:tgtEl>
                                        <p:attrNameLst>
                                          <p:attrName>ppt_y</p:attrName>
                                        </p:attrNameLst>
                                      </p:cBhvr>
                                      <p:tavLst>
                                        <p:tav tm="0">
                                          <p:val>
                                            <p:strVal val="#ppt_y+#ppt_h*1.125000"/>
                                          </p:val>
                                        </p:tav>
                                        <p:tav tm="100000">
                                          <p:val>
                                            <p:strVal val="#ppt_y"/>
                                          </p:val>
                                        </p:tav>
                                      </p:tavLst>
                                    </p:anim>
                                    <p:animEffect transition="in" filter="wipe(up)">
                                      <p:cBhvr>
                                        <p:cTn id="194" dur="250"/>
                                        <p:tgtEl>
                                          <p:spTgt spid="42">
                                            <p:graphicEl>
                                              <a:chart seriesIdx="-3" categoryIdx="-3" bldStep="gridLegend"/>
                                            </p:graphicEl>
                                          </p:spTgt>
                                        </p:tgtEl>
                                      </p:cBhvr>
                                    </p:animEffect>
                                  </p:childTnLst>
                                </p:cTn>
                              </p:par>
                            </p:childTnLst>
                          </p:cTn>
                        </p:par>
                        <p:par>
                          <p:cTn id="195" fill="hold">
                            <p:stCondLst>
                              <p:cond delay="750"/>
                            </p:stCondLst>
                            <p:childTnLst>
                              <p:par>
                                <p:cTn id="196" presetID="12" presetClass="entr" presetSubtype="4" fill="hold" grpId="0" nodeType="afterEffect">
                                  <p:stCondLst>
                                    <p:cond delay="0"/>
                                  </p:stCondLst>
                                  <p:childTnLst>
                                    <p:set>
                                      <p:cBhvr>
                                        <p:cTn id="197" dur="1" fill="hold">
                                          <p:stCondLst>
                                            <p:cond delay="0"/>
                                          </p:stCondLst>
                                        </p:cTn>
                                        <p:tgtEl>
                                          <p:spTgt spid="42">
                                            <p:graphicEl>
                                              <a:chart seriesIdx="-4" categoryIdx="0" bldStep="category"/>
                                            </p:graphicEl>
                                          </p:spTgt>
                                        </p:tgtEl>
                                        <p:attrNameLst>
                                          <p:attrName>style.visibility</p:attrName>
                                        </p:attrNameLst>
                                      </p:cBhvr>
                                      <p:to>
                                        <p:strVal val="visible"/>
                                      </p:to>
                                    </p:set>
                                    <p:anim calcmode="lin" valueType="num">
                                      <p:cBhvr additive="base">
                                        <p:cTn id="198" dur="250"/>
                                        <p:tgtEl>
                                          <p:spTgt spid="42">
                                            <p:graphicEl>
                                              <a:chart seriesIdx="-4" categoryIdx="0" bldStep="category"/>
                                            </p:graphicEl>
                                          </p:spTgt>
                                        </p:tgtEl>
                                        <p:attrNameLst>
                                          <p:attrName>ppt_y</p:attrName>
                                        </p:attrNameLst>
                                      </p:cBhvr>
                                      <p:tavLst>
                                        <p:tav tm="0">
                                          <p:val>
                                            <p:strVal val="#ppt_y+#ppt_h*1.125000"/>
                                          </p:val>
                                        </p:tav>
                                        <p:tav tm="100000">
                                          <p:val>
                                            <p:strVal val="#ppt_y"/>
                                          </p:val>
                                        </p:tav>
                                      </p:tavLst>
                                    </p:anim>
                                    <p:animEffect transition="in" filter="wipe(up)">
                                      <p:cBhvr>
                                        <p:cTn id="199" dur="250"/>
                                        <p:tgtEl>
                                          <p:spTgt spid="42">
                                            <p:graphicEl>
                                              <a:chart seriesIdx="-4" categoryIdx="0" bldStep="category"/>
                                            </p:graphicEl>
                                          </p:spTgt>
                                        </p:tgtEl>
                                      </p:cBhvr>
                                    </p:animEffect>
                                  </p:childTnLst>
                                </p:cTn>
                              </p:par>
                            </p:childTnLst>
                          </p:cTn>
                        </p:par>
                        <p:par>
                          <p:cTn id="200" fill="hold">
                            <p:stCondLst>
                              <p:cond delay="1000"/>
                            </p:stCondLst>
                            <p:childTnLst>
                              <p:par>
                                <p:cTn id="201" presetID="12" presetClass="entr" presetSubtype="4" fill="hold" grpId="0" nodeType="afterEffect">
                                  <p:stCondLst>
                                    <p:cond delay="0"/>
                                  </p:stCondLst>
                                  <p:childTnLst>
                                    <p:set>
                                      <p:cBhvr>
                                        <p:cTn id="202" dur="1" fill="hold">
                                          <p:stCondLst>
                                            <p:cond delay="0"/>
                                          </p:stCondLst>
                                        </p:cTn>
                                        <p:tgtEl>
                                          <p:spTgt spid="42">
                                            <p:graphicEl>
                                              <a:chart seriesIdx="-4" categoryIdx="1" bldStep="category"/>
                                            </p:graphicEl>
                                          </p:spTgt>
                                        </p:tgtEl>
                                        <p:attrNameLst>
                                          <p:attrName>style.visibility</p:attrName>
                                        </p:attrNameLst>
                                      </p:cBhvr>
                                      <p:to>
                                        <p:strVal val="visible"/>
                                      </p:to>
                                    </p:set>
                                    <p:anim calcmode="lin" valueType="num">
                                      <p:cBhvr additive="base">
                                        <p:cTn id="203" dur="250"/>
                                        <p:tgtEl>
                                          <p:spTgt spid="42">
                                            <p:graphicEl>
                                              <a:chart seriesIdx="-4" categoryIdx="1" bldStep="category"/>
                                            </p:graphicEl>
                                          </p:spTgt>
                                        </p:tgtEl>
                                        <p:attrNameLst>
                                          <p:attrName>ppt_y</p:attrName>
                                        </p:attrNameLst>
                                      </p:cBhvr>
                                      <p:tavLst>
                                        <p:tav tm="0">
                                          <p:val>
                                            <p:strVal val="#ppt_y+#ppt_h*1.125000"/>
                                          </p:val>
                                        </p:tav>
                                        <p:tav tm="100000">
                                          <p:val>
                                            <p:strVal val="#ppt_y"/>
                                          </p:val>
                                        </p:tav>
                                      </p:tavLst>
                                    </p:anim>
                                    <p:animEffect transition="in" filter="wipe(up)">
                                      <p:cBhvr>
                                        <p:cTn id="204" dur="250"/>
                                        <p:tgtEl>
                                          <p:spTgt spid="42">
                                            <p:graphicEl>
                                              <a:chart seriesIdx="-4" categoryIdx="1" bldStep="category"/>
                                            </p:graphicEl>
                                          </p:spTgt>
                                        </p:tgtEl>
                                      </p:cBhvr>
                                    </p:animEffect>
                                  </p:childTnLst>
                                </p:cTn>
                              </p:par>
                            </p:childTnLst>
                          </p:cTn>
                        </p:par>
                        <p:par>
                          <p:cTn id="205" fill="hold">
                            <p:stCondLst>
                              <p:cond delay="1250"/>
                            </p:stCondLst>
                            <p:childTnLst>
                              <p:par>
                                <p:cTn id="206" presetID="12" presetClass="entr" presetSubtype="4" fill="hold" grpId="0" nodeType="afterEffect">
                                  <p:stCondLst>
                                    <p:cond delay="0"/>
                                  </p:stCondLst>
                                  <p:childTnLst>
                                    <p:set>
                                      <p:cBhvr>
                                        <p:cTn id="207" dur="1" fill="hold">
                                          <p:stCondLst>
                                            <p:cond delay="0"/>
                                          </p:stCondLst>
                                        </p:cTn>
                                        <p:tgtEl>
                                          <p:spTgt spid="42">
                                            <p:graphicEl>
                                              <a:chart seriesIdx="-4" categoryIdx="2" bldStep="category"/>
                                            </p:graphicEl>
                                          </p:spTgt>
                                        </p:tgtEl>
                                        <p:attrNameLst>
                                          <p:attrName>style.visibility</p:attrName>
                                        </p:attrNameLst>
                                      </p:cBhvr>
                                      <p:to>
                                        <p:strVal val="visible"/>
                                      </p:to>
                                    </p:set>
                                    <p:anim calcmode="lin" valueType="num">
                                      <p:cBhvr additive="base">
                                        <p:cTn id="208" dur="250"/>
                                        <p:tgtEl>
                                          <p:spTgt spid="42">
                                            <p:graphicEl>
                                              <a:chart seriesIdx="-4" categoryIdx="2" bldStep="category"/>
                                            </p:graphicEl>
                                          </p:spTgt>
                                        </p:tgtEl>
                                        <p:attrNameLst>
                                          <p:attrName>ppt_y</p:attrName>
                                        </p:attrNameLst>
                                      </p:cBhvr>
                                      <p:tavLst>
                                        <p:tav tm="0">
                                          <p:val>
                                            <p:strVal val="#ppt_y+#ppt_h*1.125000"/>
                                          </p:val>
                                        </p:tav>
                                        <p:tav tm="100000">
                                          <p:val>
                                            <p:strVal val="#ppt_y"/>
                                          </p:val>
                                        </p:tav>
                                      </p:tavLst>
                                    </p:anim>
                                    <p:animEffect transition="in" filter="wipe(up)">
                                      <p:cBhvr>
                                        <p:cTn id="209" dur="250"/>
                                        <p:tgtEl>
                                          <p:spTgt spid="42">
                                            <p:graphicEl>
                                              <a:chart seriesIdx="-4" categoryIdx="2"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5" grpId="0" animBg="1"/>
      <p:bldP spid="3" grpId="0" animBg="1"/>
      <p:bldP spid="4" grpId="0"/>
      <p:bldP spid="37" grpId="0" animBg="1"/>
      <p:bldP spid="12" grpId="0"/>
      <p:bldP spid="13" grpId="0"/>
      <p:bldP spid="14" grpId="0"/>
      <p:bldP spid="15" grpId="0"/>
      <p:bldP spid="19" grpId="0"/>
      <p:bldP spid="21" grpId="0"/>
      <p:bldP spid="23" grpId="0"/>
      <p:bldP spid="25" grpId="0"/>
      <p:bldP spid="29" grpId="0"/>
      <p:bldP spid="31" grpId="0"/>
      <p:bldP spid="16" grpId="0"/>
      <p:bldP spid="20" grpId="0"/>
      <p:bldP spid="22" grpId="0"/>
      <p:bldP spid="24" grpId="0"/>
      <p:bldP spid="26" grpId="0"/>
      <p:bldP spid="30" grpId="0"/>
      <p:bldP spid="32" grpId="0"/>
      <p:bldP spid="38" grpId="0"/>
      <p:bldP spid="39" grpId="0"/>
      <p:bldP spid="40" grpId="0"/>
      <p:bldP spid="41" grpId="0"/>
      <p:bldGraphic spid="9" grpId="0" uiExpand="1">
        <p:bldSub>
          <a:bldChart bld="category"/>
        </p:bldSub>
      </p:bldGraphic>
      <p:bldGraphic spid="34" grpId="0">
        <p:bldSub>
          <a:bldChart bld="category"/>
        </p:bldSub>
      </p:bldGraphic>
      <p:bldGraphic spid="42" grpId="0">
        <p:bldSub>
          <a:bldChart bld="category"/>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42 Rectángulo"/>
          <p:cNvSpPr/>
          <p:nvPr/>
        </p:nvSpPr>
        <p:spPr>
          <a:xfrm>
            <a:off x="7390728" y="1193696"/>
            <a:ext cx="1501752"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44" name="43 Rectángulo"/>
          <p:cNvSpPr/>
          <p:nvPr/>
        </p:nvSpPr>
        <p:spPr>
          <a:xfrm>
            <a:off x="5515048" y="1201317"/>
            <a:ext cx="1501752"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45" name="44 Rectángulo"/>
          <p:cNvSpPr/>
          <p:nvPr/>
        </p:nvSpPr>
        <p:spPr>
          <a:xfrm>
            <a:off x="3639368" y="1201317"/>
            <a:ext cx="1501752"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46" name="45 Rectángulo"/>
          <p:cNvSpPr/>
          <p:nvPr/>
        </p:nvSpPr>
        <p:spPr>
          <a:xfrm>
            <a:off x="1763688" y="1201317"/>
            <a:ext cx="1501752"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48" name="47 Rectángulo"/>
          <p:cNvSpPr/>
          <p:nvPr/>
        </p:nvSpPr>
        <p:spPr>
          <a:xfrm>
            <a:off x="1547664" y="2971901"/>
            <a:ext cx="7596336" cy="461663"/>
          </a:xfrm>
          <a:prstGeom prst="rect">
            <a:avLst/>
          </a:prstGeom>
          <a:solidFill>
            <a:srgbClr val="318BFF">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4" name="3 Título"/>
          <p:cNvSpPr>
            <a:spLocks noGrp="1"/>
          </p:cNvSpPr>
          <p:nvPr>
            <p:ph type="title"/>
          </p:nvPr>
        </p:nvSpPr>
        <p:spPr/>
        <p:txBody>
          <a:bodyPr/>
          <a:lstStyle/>
          <a:p>
            <a:r>
              <a:rPr lang="es-SV" b="0" dirty="0" smtClean="0"/>
              <a:t>Desembolsos por género y tipo de persona</a:t>
            </a:r>
            <a:br>
              <a:rPr lang="es-SV" b="0" dirty="0" smtClean="0"/>
            </a:br>
            <a:r>
              <a:rPr lang="es-SV" sz="2000" dirty="0">
                <a:solidFill>
                  <a:srgbClr val="318BFF"/>
                </a:solidFill>
              </a:rPr>
              <a:t>Del 1 de junio de 2014 al 31 de mayo de 2017</a:t>
            </a:r>
            <a:endParaRPr lang="es-SV" b="0" dirty="0"/>
          </a:p>
        </p:txBody>
      </p:sp>
      <p:pic>
        <p:nvPicPr>
          <p:cNvPr id="3" name="2 Imagen"/>
          <p:cNvPicPr>
            <a:picLocks noChangeAspect="1"/>
          </p:cNvPicPr>
          <p:nvPr/>
        </p:nvPicPr>
        <p:blipFill rotWithShape="1">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l="8888" r="8667" b="13556"/>
          <a:stretch/>
        </p:blipFill>
        <p:spPr>
          <a:xfrm>
            <a:off x="5750911" y="1566480"/>
            <a:ext cx="1030026" cy="1080000"/>
          </a:xfrm>
          <a:prstGeom prst="rect">
            <a:avLst/>
          </a:prstGeom>
        </p:spPr>
      </p:pic>
      <p:pic>
        <p:nvPicPr>
          <p:cNvPr id="7" name="6 Imagen"/>
          <p:cNvPicPr>
            <a:picLocks noChangeAspect="1"/>
          </p:cNvPicPr>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l="26134" r="26310" b="13432"/>
          <a:stretch/>
        </p:blipFill>
        <p:spPr>
          <a:xfrm>
            <a:off x="2221883" y="1561516"/>
            <a:ext cx="593288" cy="1080000"/>
          </a:xfrm>
          <a:prstGeom prst="rect">
            <a:avLst/>
          </a:prstGeom>
        </p:spPr>
      </p:pic>
      <p:pic>
        <p:nvPicPr>
          <p:cNvPr id="9" name="8 Imagen"/>
          <p:cNvPicPr>
            <a:picLocks noChangeAspect="1"/>
          </p:cNvPicPr>
          <p:nvPr/>
        </p:nvPicPr>
        <p:blipFill rotWithShape="1">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l="30438" r="28937" b="13087"/>
          <a:stretch/>
        </p:blipFill>
        <p:spPr>
          <a:xfrm>
            <a:off x="4137838" y="1561516"/>
            <a:ext cx="504812" cy="1080000"/>
          </a:xfrm>
          <a:prstGeom prst="rect">
            <a:avLst/>
          </a:prstGeom>
        </p:spPr>
      </p:pic>
      <p:pic>
        <p:nvPicPr>
          <p:cNvPr id="10" name="9 Imagen"/>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601600" y="1561516"/>
            <a:ext cx="1080000" cy="1080000"/>
          </a:xfrm>
          <a:prstGeom prst="rect">
            <a:avLst/>
          </a:prstGeom>
        </p:spPr>
      </p:pic>
      <p:sp>
        <p:nvSpPr>
          <p:cNvPr id="39" name="38 CuadroTexto"/>
          <p:cNvSpPr txBox="1"/>
          <p:nvPr/>
        </p:nvSpPr>
        <p:spPr>
          <a:xfrm>
            <a:off x="1691680" y="3002681"/>
            <a:ext cx="1656184" cy="461665"/>
          </a:xfrm>
          <a:prstGeom prst="rect">
            <a:avLst/>
          </a:prstGeom>
          <a:noFill/>
        </p:spPr>
        <p:txBody>
          <a:bodyPr wrap="square" rtlCol="0">
            <a:spAutoFit/>
          </a:bodyPr>
          <a:lstStyle/>
          <a:p>
            <a:pPr algn="ctr"/>
            <a:r>
              <a:rPr lang="es-SV" sz="2400" dirty="0" smtClean="0">
                <a:solidFill>
                  <a:srgbClr val="000000"/>
                </a:solidFill>
                <a:latin typeface="Impact" panose="020B0806030902050204" pitchFamily="34" charset="0"/>
              </a:rPr>
              <a:t>Mujeres</a:t>
            </a:r>
            <a:endParaRPr lang="es-SV" sz="2400" dirty="0">
              <a:solidFill>
                <a:srgbClr val="000000"/>
              </a:solidFill>
              <a:latin typeface="Impact" panose="020B0806030902050204" pitchFamily="34" charset="0"/>
            </a:endParaRPr>
          </a:p>
        </p:txBody>
      </p:sp>
      <p:sp>
        <p:nvSpPr>
          <p:cNvPr id="40" name="39 CuadroTexto"/>
          <p:cNvSpPr txBox="1"/>
          <p:nvPr/>
        </p:nvSpPr>
        <p:spPr>
          <a:xfrm>
            <a:off x="3467071" y="3002681"/>
            <a:ext cx="1846345" cy="461665"/>
          </a:xfrm>
          <a:prstGeom prst="rect">
            <a:avLst/>
          </a:prstGeom>
          <a:noFill/>
        </p:spPr>
        <p:txBody>
          <a:bodyPr wrap="square" rtlCol="0">
            <a:spAutoFit/>
          </a:bodyPr>
          <a:lstStyle/>
          <a:p>
            <a:pPr algn="ctr"/>
            <a:r>
              <a:rPr lang="es-SV" sz="2400" dirty="0" smtClean="0">
                <a:solidFill>
                  <a:srgbClr val="000000"/>
                </a:solidFill>
                <a:latin typeface="Impact" panose="020B0806030902050204" pitchFamily="34" charset="0"/>
              </a:rPr>
              <a:t>Hombres</a:t>
            </a:r>
            <a:endParaRPr lang="es-SV" sz="2400" dirty="0">
              <a:solidFill>
                <a:srgbClr val="000000"/>
              </a:solidFill>
              <a:latin typeface="Impact" panose="020B0806030902050204" pitchFamily="34" charset="0"/>
            </a:endParaRPr>
          </a:p>
        </p:txBody>
      </p:sp>
      <p:sp>
        <p:nvSpPr>
          <p:cNvPr id="41" name="40 CuadroTexto"/>
          <p:cNvSpPr txBox="1"/>
          <p:nvPr/>
        </p:nvSpPr>
        <p:spPr>
          <a:xfrm>
            <a:off x="7183672" y="3002854"/>
            <a:ext cx="1915856" cy="400110"/>
          </a:xfrm>
          <a:prstGeom prst="rect">
            <a:avLst/>
          </a:prstGeom>
          <a:noFill/>
        </p:spPr>
        <p:txBody>
          <a:bodyPr wrap="square" rtlCol="0">
            <a:spAutoFit/>
          </a:bodyPr>
          <a:lstStyle/>
          <a:p>
            <a:pPr algn="ctr"/>
            <a:r>
              <a:rPr lang="es-SV" sz="2000" dirty="0" smtClean="0">
                <a:solidFill>
                  <a:srgbClr val="000000"/>
                </a:solidFill>
                <a:latin typeface="Impact" panose="020B0806030902050204" pitchFamily="34" charset="0"/>
              </a:rPr>
              <a:t>Cooperativas</a:t>
            </a:r>
            <a:endParaRPr lang="es-SV" sz="2000" dirty="0">
              <a:solidFill>
                <a:srgbClr val="000000"/>
              </a:solidFill>
              <a:latin typeface="Impact" panose="020B0806030902050204" pitchFamily="34" charset="0"/>
            </a:endParaRPr>
          </a:p>
        </p:txBody>
      </p:sp>
      <p:sp>
        <p:nvSpPr>
          <p:cNvPr id="42" name="41 CuadroTexto"/>
          <p:cNvSpPr txBox="1"/>
          <p:nvPr/>
        </p:nvSpPr>
        <p:spPr>
          <a:xfrm>
            <a:off x="5437832" y="3002681"/>
            <a:ext cx="1656184" cy="400110"/>
          </a:xfrm>
          <a:prstGeom prst="rect">
            <a:avLst/>
          </a:prstGeom>
          <a:noFill/>
        </p:spPr>
        <p:txBody>
          <a:bodyPr wrap="square" rtlCol="0">
            <a:spAutoFit/>
          </a:bodyPr>
          <a:lstStyle/>
          <a:p>
            <a:pPr algn="ctr"/>
            <a:r>
              <a:rPr lang="es-SV" sz="2000" dirty="0" smtClean="0">
                <a:solidFill>
                  <a:srgbClr val="000000"/>
                </a:solidFill>
                <a:latin typeface="Impact" panose="020B0806030902050204" pitchFamily="34" charset="0"/>
              </a:rPr>
              <a:t>Empresas</a:t>
            </a:r>
          </a:p>
        </p:txBody>
      </p:sp>
      <p:sp>
        <p:nvSpPr>
          <p:cNvPr id="27" name="26 CuadroTexto"/>
          <p:cNvSpPr txBox="1"/>
          <p:nvPr/>
        </p:nvSpPr>
        <p:spPr>
          <a:xfrm>
            <a:off x="5436096" y="3510515"/>
            <a:ext cx="1656184" cy="461665"/>
          </a:xfrm>
          <a:prstGeom prst="rect">
            <a:avLst/>
          </a:prstGeom>
          <a:noFill/>
        </p:spPr>
        <p:txBody>
          <a:bodyPr wrap="square" rtlCol="0">
            <a:spAutoFit/>
          </a:bodyPr>
          <a:lstStyle/>
          <a:p>
            <a:pPr algn="ctr"/>
            <a:r>
              <a:rPr lang="es-SV" sz="2400" dirty="0" smtClean="0">
                <a:latin typeface="Impact" panose="020B0806030902050204" pitchFamily="34" charset="0"/>
              </a:rPr>
              <a:t>474</a:t>
            </a:r>
            <a:endParaRPr lang="es-SV" sz="2400" dirty="0">
              <a:latin typeface="Impact" panose="020B0806030902050204" pitchFamily="34" charset="0"/>
            </a:endParaRPr>
          </a:p>
        </p:txBody>
      </p:sp>
      <p:sp>
        <p:nvSpPr>
          <p:cNvPr id="28" name="27 CuadroTexto"/>
          <p:cNvSpPr txBox="1"/>
          <p:nvPr/>
        </p:nvSpPr>
        <p:spPr>
          <a:xfrm>
            <a:off x="5436096" y="3893201"/>
            <a:ext cx="1656184" cy="307777"/>
          </a:xfrm>
          <a:prstGeom prst="rect">
            <a:avLst/>
          </a:prstGeom>
          <a:noFill/>
        </p:spPr>
        <p:txBody>
          <a:bodyPr wrap="square" rtlCol="0">
            <a:spAutoFit/>
          </a:bodyPr>
          <a:lstStyle/>
          <a:p>
            <a:pPr algn="ctr"/>
            <a:r>
              <a:rPr lang="es-SV" sz="1400" dirty="0" smtClean="0">
                <a:solidFill>
                  <a:schemeClr val="tx2"/>
                </a:solidFill>
                <a:latin typeface="Impact" panose="020B0806030902050204" pitchFamily="34" charset="0"/>
              </a:rPr>
              <a:t>Préstamos (0.3%)</a:t>
            </a:r>
            <a:endParaRPr lang="es-SV" sz="1400" dirty="0">
              <a:solidFill>
                <a:schemeClr val="tx2"/>
              </a:solidFill>
              <a:latin typeface="Impact" panose="020B0806030902050204" pitchFamily="34" charset="0"/>
            </a:endParaRPr>
          </a:p>
        </p:txBody>
      </p:sp>
      <p:sp>
        <p:nvSpPr>
          <p:cNvPr id="29" name="28 CuadroTexto"/>
          <p:cNvSpPr txBox="1"/>
          <p:nvPr/>
        </p:nvSpPr>
        <p:spPr>
          <a:xfrm>
            <a:off x="5436096" y="4202102"/>
            <a:ext cx="1656184" cy="461665"/>
          </a:xfrm>
          <a:prstGeom prst="rect">
            <a:avLst/>
          </a:prstGeom>
          <a:noFill/>
        </p:spPr>
        <p:txBody>
          <a:bodyPr wrap="square" rtlCol="0">
            <a:spAutoFit/>
          </a:bodyPr>
          <a:lstStyle/>
          <a:p>
            <a:pPr algn="ctr"/>
            <a:r>
              <a:rPr lang="es-SV" sz="2400" dirty="0" smtClean="0">
                <a:latin typeface="Impact" panose="020B0806030902050204" pitchFamily="34" charset="0"/>
              </a:rPr>
              <a:t>$37.9</a:t>
            </a:r>
            <a:endParaRPr lang="es-SV" sz="2400" dirty="0">
              <a:latin typeface="Impact" panose="020B0806030902050204" pitchFamily="34" charset="0"/>
            </a:endParaRPr>
          </a:p>
        </p:txBody>
      </p:sp>
      <p:sp>
        <p:nvSpPr>
          <p:cNvPr id="30" name="29 CuadroTexto"/>
          <p:cNvSpPr txBox="1"/>
          <p:nvPr/>
        </p:nvSpPr>
        <p:spPr>
          <a:xfrm>
            <a:off x="5436096" y="4584788"/>
            <a:ext cx="1656184" cy="307777"/>
          </a:xfrm>
          <a:prstGeom prst="rect">
            <a:avLst/>
          </a:prstGeom>
          <a:noFill/>
        </p:spPr>
        <p:txBody>
          <a:bodyPr wrap="square" rtlCol="0">
            <a:spAutoFit/>
          </a:bodyPr>
          <a:lstStyle/>
          <a:p>
            <a:pPr algn="ctr"/>
            <a:r>
              <a:rPr lang="es-SV" sz="1400" dirty="0" smtClean="0">
                <a:solidFill>
                  <a:schemeClr val="tx2"/>
                </a:solidFill>
                <a:latin typeface="Impact" panose="020B0806030902050204" pitchFamily="34" charset="0"/>
              </a:rPr>
              <a:t>Millones (8%)</a:t>
            </a:r>
            <a:endParaRPr lang="es-SV" sz="1400" dirty="0">
              <a:solidFill>
                <a:schemeClr val="tx2"/>
              </a:solidFill>
              <a:latin typeface="Impact" panose="020B0806030902050204" pitchFamily="34" charset="0"/>
            </a:endParaRPr>
          </a:p>
        </p:txBody>
      </p:sp>
      <p:sp>
        <p:nvSpPr>
          <p:cNvPr id="33" name="32 CuadroTexto"/>
          <p:cNvSpPr txBox="1"/>
          <p:nvPr/>
        </p:nvSpPr>
        <p:spPr>
          <a:xfrm>
            <a:off x="7308304" y="3510515"/>
            <a:ext cx="1656184" cy="461665"/>
          </a:xfrm>
          <a:prstGeom prst="rect">
            <a:avLst/>
          </a:prstGeom>
          <a:noFill/>
        </p:spPr>
        <p:txBody>
          <a:bodyPr wrap="square" rtlCol="0">
            <a:spAutoFit/>
          </a:bodyPr>
          <a:lstStyle/>
          <a:p>
            <a:pPr algn="ctr"/>
            <a:r>
              <a:rPr lang="es-SV" sz="2400" dirty="0" smtClean="0">
                <a:latin typeface="Impact" panose="020B0806030902050204" pitchFamily="34" charset="0"/>
              </a:rPr>
              <a:t>390</a:t>
            </a:r>
            <a:endParaRPr lang="es-SV" sz="2400" dirty="0">
              <a:latin typeface="Impact" panose="020B0806030902050204" pitchFamily="34" charset="0"/>
            </a:endParaRPr>
          </a:p>
        </p:txBody>
      </p:sp>
      <p:sp>
        <p:nvSpPr>
          <p:cNvPr id="34" name="33 CuadroTexto"/>
          <p:cNvSpPr txBox="1"/>
          <p:nvPr/>
        </p:nvSpPr>
        <p:spPr>
          <a:xfrm>
            <a:off x="7308304" y="3893201"/>
            <a:ext cx="1656184" cy="307777"/>
          </a:xfrm>
          <a:prstGeom prst="rect">
            <a:avLst/>
          </a:prstGeom>
          <a:noFill/>
        </p:spPr>
        <p:txBody>
          <a:bodyPr wrap="square" rtlCol="0">
            <a:spAutoFit/>
          </a:bodyPr>
          <a:lstStyle/>
          <a:p>
            <a:pPr algn="ctr"/>
            <a:r>
              <a:rPr lang="es-SV" sz="1400" dirty="0">
                <a:solidFill>
                  <a:schemeClr val="tx2"/>
                </a:solidFill>
                <a:latin typeface="Impact" panose="020B0806030902050204" pitchFamily="34" charset="0"/>
              </a:rPr>
              <a:t>Préstamos (0.3%)</a:t>
            </a:r>
          </a:p>
        </p:txBody>
      </p:sp>
      <p:sp>
        <p:nvSpPr>
          <p:cNvPr id="35" name="34 CuadroTexto"/>
          <p:cNvSpPr txBox="1"/>
          <p:nvPr/>
        </p:nvSpPr>
        <p:spPr>
          <a:xfrm>
            <a:off x="7308304" y="4202102"/>
            <a:ext cx="1656184" cy="461665"/>
          </a:xfrm>
          <a:prstGeom prst="rect">
            <a:avLst/>
          </a:prstGeom>
          <a:noFill/>
        </p:spPr>
        <p:txBody>
          <a:bodyPr wrap="square" rtlCol="0">
            <a:spAutoFit/>
          </a:bodyPr>
          <a:lstStyle/>
          <a:p>
            <a:pPr algn="ctr"/>
            <a:r>
              <a:rPr lang="es-SV" sz="2400" dirty="0" smtClean="0">
                <a:latin typeface="Impact" panose="020B0806030902050204" pitchFamily="34" charset="0"/>
              </a:rPr>
              <a:t>$44.1</a:t>
            </a:r>
            <a:endParaRPr lang="es-SV" sz="2400" dirty="0">
              <a:latin typeface="Impact" panose="020B0806030902050204" pitchFamily="34" charset="0"/>
            </a:endParaRPr>
          </a:p>
        </p:txBody>
      </p:sp>
      <p:sp>
        <p:nvSpPr>
          <p:cNvPr id="36" name="35 CuadroTexto"/>
          <p:cNvSpPr txBox="1"/>
          <p:nvPr/>
        </p:nvSpPr>
        <p:spPr>
          <a:xfrm>
            <a:off x="7308304" y="4584788"/>
            <a:ext cx="1656184" cy="307777"/>
          </a:xfrm>
          <a:prstGeom prst="rect">
            <a:avLst/>
          </a:prstGeom>
          <a:noFill/>
        </p:spPr>
        <p:txBody>
          <a:bodyPr wrap="square" rtlCol="0">
            <a:spAutoFit/>
          </a:bodyPr>
          <a:lstStyle/>
          <a:p>
            <a:pPr algn="ctr"/>
            <a:r>
              <a:rPr lang="es-SV" sz="1400" dirty="0" smtClean="0">
                <a:solidFill>
                  <a:schemeClr val="tx2"/>
                </a:solidFill>
                <a:latin typeface="Impact" panose="020B0806030902050204" pitchFamily="34" charset="0"/>
              </a:rPr>
              <a:t>Millones (9%)</a:t>
            </a:r>
            <a:endParaRPr lang="es-SV" sz="1400" dirty="0">
              <a:solidFill>
                <a:schemeClr val="tx2"/>
              </a:solidFill>
              <a:latin typeface="Impact" panose="020B0806030902050204" pitchFamily="34" charset="0"/>
            </a:endParaRPr>
          </a:p>
        </p:txBody>
      </p:sp>
      <p:sp>
        <p:nvSpPr>
          <p:cNvPr id="47" name="46 CuadroTexto"/>
          <p:cNvSpPr txBox="1"/>
          <p:nvPr/>
        </p:nvSpPr>
        <p:spPr>
          <a:xfrm>
            <a:off x="1691680" y="3505572"/>
            <a:ext cx="1656184" cy="461665"/>
          </a:xfrm>
          <a:prstGeom prst="rect">
            <a:avLst/>
          </a:prstGeom>
          <a:noFill/>
        </p:spPr>
        <p:txBody>
          <a:bodyPr wrap="square" rtlCol="0">
            <a:spAutoFit/>
          </a:bodyPr>
          <a:lstStyle/>
          <a:p>
            <a:pPr algn="ctr"/>
            <a:r>
              <a:rPr lang="es-SV" sz="2400" dirty="0" smtClean="0">
                <a:latin typeface="Impact" panose="020B0806030902050204" pitchFamily="34" charset="0"/>
              </a:rPr>
              <a:t>52,184</a:t>
            </a:r>
            <a:endParaRPr lang="es-SV" sz="2400" dirty="0">
              <a:latin typeface="Impact" panose="020B0806030902050204" pitchFamily="34" charset="0"/>
            </a:endParaRPr>
          </a:p>
        </p:txBody>
      </p:sp>
      <p:sp>
        <p:nvSpPr>
          <p:cNvPr id="49" name="48 CuadroTexto"/>
          <p:cNvSpPr txBox="1"/>
          <p:nvPr/>
        </p:nvSpPr>
        <p:spPr>
          <a:xfrm>
            <a:off x="1691680" y="3888258"/>
            <a:ext cx="1656184" cy="307777"/>
          </a:xfrm>
          <a:prstGeom prst="rect">
            <a:avLst/>
          </a:prstGeom>
          <a:noFill/>
        </p:spPr>
        <p:txBody>
          <a:bodyPr wrap="square" rtlCol="0">
            <a:spAutoFit/>
          </a:bodyPr>
          <a:lstStyle/>
          <a:p>
            <a:pPr algn="ctr"/>
            <a:r>
              <a:rPr lang="es-SV" sz="1400" dirty="0" smtClean="0">
                <a:solidFill>
                  <a:schemeClr val="tx2"/>
                </a:solidFill>
                <a:latin typeface="Impact" panose="020B0806030902050204" pitchFamily="34" charset="0"/>
              </a:rPr>
              <a:t>Préstamos  (35.3%)</a:t>
            </a:r>
            <a:endParaRPr lang="es-SV" sz="1400" dirty="0">
              <a:solidFill>
                <a:schemeClr val="tx2"/>
              </a:solidFill>
              <a:latin typeface="Impact" panose="020B0806030902050204" pitchFamily="34" charset="0"/>
            </a:endParaRPr>
          </a:p>
        </p:txBody>
      </p:sp>
      <p:sp>
        <p:nvSpPr>
          <p:cNvPr id="50" name="49 CuadroTexto"/>
          <p:cNvSpPr txBox="1"/>
          <p:nvPr/>
        </p:nvSpPr>
        <p:spPr>
          <a:xfrm>
            <a:off x="1691680" y="4197159"/>
            <a:ext cx="1656184" cy="461665"/>
          </a:xfrm>
          <a:prstGeom prst="rect">
            <a:avLst/>
          </a:prstGeom>
          <a:noFill/>
        </p:spPr>
        <p:txBody>
          <a:bodyPr wrap="square" rtlCol="0">
            <a:spAutoFit/>
          </a:bodyPr>
          <a:lstStyle/>
          <a:p>
            <a:pPr algn="ctr"/>
            <a:r>
              <a:rPr lang="es-SV" sz="2400" dirty="0" smtClean="0">
                <a:latin typeface="Impact" panose="020B0806030902050204" pitchFamily="34" charset="0"/>
              </a:rPr>
              <a:t>$97.6</a:t>
            </a:r>
            <a:endParaRPr lang="es-SV" sz="2400" dirty="0">
              <a:latin typeface="Impact" panose="020B0806030902050204" pitchFamily="34" charset="0"/>
            </a:endParaRPr>
          </a:p>
        </p:txBody>
      </p:sp>
      <p:sp>
        <p:nvSpPr>
          <p:cNvPr id="51" name="50 CuadroTexto"/>
          <p:cNvSpPr txBox="1"/>
          <p:nvPr/>
        </p:nvSpPr>
        <p:spPr>
          <a:xfrm>
            <a:off x="1691680" y="4579845"/>
            <a:ext cx="1656184" cy="307777"/>
          </a:xfrm>
          <a:prstGeom prst="rect">
            <a:avLst/>
          </a:prstGeom>
          <a:noFill/>
        </p:spPr>
        <p:txBody>
          <a:bodyPr wrap="square" rtlCol="0">
            <a:spAutoFit/>
          </a:bodyPr>
          <a:lstStyle/>
          <a:p>
            <a:pPr algn="ctr"/>
            <a:r>
              <a:rPr lang="es-SV" sz="1400" dirty="0" smtClean="0">
                <a:solidFill>
                  <a:schemeClr val="tx2"/>
                </a:solidFill>
                <a:latin typeface="Impact" panose="020B0806030902050204" pitchFamily="34" charset="0"/>
              </a:rPr>
              <a:t>Millones (21%)</a:t>
            </a:r>
            <a:endParaRPr lang="es-SV" sz="1400" dirty="0">
              <a:solidFill>
                <a:schemeClr val="tx2"/>
              </a:solidFill>
              <a:latin typeface="Impact" panose="020B0806030902050204" pitchFamily="34" charset="0"/>
            </a:endParaRPr>
          </a:p>
        </p:txBody>
      </p:sp>
      <p:sp>
        <p:nvSpPr>
          <p:cNvPr id="52" name="51 CuadroTexto"/>
          <p:cNvSpPr txBox="1"/>
          <p:nvPr/>
        </p:nvSpPr>
        <p:spPr>
          <a:xfrm>
            <a:off x="1691680" y="4977670"/>
            <a:ext cx="1656184" cy="400110"/>
          </a:xfrm>
          <a:prstGeom prst="rect">
            <a:avLst/>
          </a:prstGeom>
          <a:noFill/>
        </p:spPr>
        <p:txBody>
          <a:bodyPr wrap="square" rtlCol="0">
            <a:spAutoFit/>
          </a:bodyPr>
          <a:lstStyle/>
          <a:p>
            <a:pPr algn="ctr"/>
            <a:r>
              <a:rPr lang="es-SV" sz="2000" dirty="0" smtClean="0">
                <a:latin typeface="Impact" panose="020B0806030902050204" pitchFamily="34" charset="0"/>
              </a:rPr>
              <a:t>$1,869.7</a:t>
            </a:r>
            <a:endParaRPr lang="es-SV" sz="2000" dirty="0">
              <a:latin typeface="Impact" panose="020B0806030902050204" pitchFamily="34" charset="0"/>
            </a:endParaRPr>
          </a:p>
        </p:txBody>
      </p:sp>
      <p:sp>
        <p:nvSpPr>
          <p:cNvPr id="53" name="52 CuadroTexto"/>
          <p:cNvSpPr txBox="1"/>
          <p:nvPr/>
        </p:nvSpPr>
        <p:spPr>
          <a:xfrm>
            <a:off x="1691680" y="5290970"/>
            <a:ext cx="1656184" cy="307777"/>
          </a:xfrm>
          <a:prstGeom prst="rect">
            <a:avLst/>
          </a:prstGeom>
          <a:noFill/>
        </p:spPr>
        <p:txBody>
          <a:bodyPr wrap="square" rtlCol="0">
            <a:spAutoFit/>
          </a:bodyPr>
          <a:lstStyle/>
          <a:p>
            <a:pPr marL="4763" lvl="1" algn="ctr"/>
            <a:r>
              <a:rPr lang="es-SV" sz="1400" dirty="0" smtClean="0">
                <a:solidFill>
                  <a:schemeClr val="tx2"/>
                </a:solidFill>
                <a:latin typeface="Impact" panose="020B0806030902050204" pitchFamily="34" charset="0"/>
              </a:rPr>
              <a:t>Monto promedio</a:t>
            </a:r>
            <a:endParaRPr lang="es-SV" sz="1400" dirty="0">
              <a:solidFill>
                <a:schemeClr val="tx2"/>
              </a:solidFill>
              <a:latin typeface="Impact" panose="020B0806030902050204" pitchFamily="34" charset="0"/>
            </a:endParaRPr>
          </a:p>
        </p:txBody>
      </p:sp>
      <p:sp>
        <p:nvSpPr>
          <p:cNvPr id="54" name="53 CuadroTexto"/>
          <p:cNvSpPr txBox="1"/>
          <p:nvPr/>
        </p:nvSpPr>
        <p:spPr>
          <a:xfrm>
            <a:off x="3563888" y="3505572"/>
            <a:ext cx="1656184" cy="461665"/>
          </a:xfrm>
          <a:prstGeom prst="rect">
            <a:avLst/>
          </a:prstGeom>
          <a:noFill/>
        </p:spPr>
        <p:txBody>
          <a:bodyPr wrap="square" rtlCol="0">
            <a:spAutoFit/>
          </a:bodyPr>
          <a:lstStyle/>
          <a:p>
            <a:pPr algn="ctr"/>
            <a:r>
              <a:rPr lang="es-SV" sz="2400" dirty="0" smtClean="0">
                <a:latin typeface="Impact" panose="020B0806030902050204" pitchFamily="34" charset="0"/>
              </a:rPr>
              <a:t>94,700</a:t>
            </a:r>
            <a:endParaRPr lang="es-SV" sz="2400" dirty="0">
              <a:latin typeface="Impact" panose="020B0806030902050204" pitchFamily="34" charset="0"/>
            </a:endParaRPr>
          </a:p>
        </p:txBody>
      </p:sp>
      <p:sp>
        <p:nvSpPr>
          <p:cNvPr id="55" name="54 CuadroTexto"/>
          <p:cNvSpPr txBox="1"/>
          <p:nvPr/>
        </p:nvSpPr>
        <p:spPr>
          <a:xfrm>
            <a:off x="3563888" y="3888258"/>
            <a:ext cx="1656184" cy="307777"/>
          </a:xfrm>
          <a:prstGeom prst="rect">
            <a:avLst/>
          </a:prstGeom>
          <a:noFill/>
        </p:spPr>
        <p:txBody>
          <a:bodyPr wrap="square" rtlCol="0">
            <a:spAutoFit/>
          </a:bodyPr>
          <a:lstStyle/>
          <a:p>
            <a:pPr algn="ctr"/>
            <a:r>
              <a:rPr lang="es-SV" sz="1400" dirty="0" smtClean="0">
                <a:solidFill>
                  <a:schemeClr val="tx2"/>
                </a:solidFill>
                <a:latin typeface="Impact" panose="020B0806030902050204" pitchFamily="34" charset="0"/>
              </a:rPr>
              <a:t>Préstamos (64.1%)</a:t>
            </a:r>
            <a:endParaRPr lang="es-SV" sz="1400" dirty="0">
              <a:solidFill>
                <a:schemeClr val="tx2"/>
              </a:solidFill>
              <a:latin typeface="Impact" panose="020B0806030902050204" pitchFamily="34" charset="0"/>
            </a:endParaRPr>
          </a:p>
        </p:txBody>
      </p:sp>
      <p:sp>
        <p:nvSpPr>
          <p:cNvPr id="56" name="55 CuadroTexto"/>
          <p:cNvSpPr txBox="1"/>
          <p:nvPr/>
        </p:nvSpPr>
        <p:spPr>
          <a:xfrm>
            <a:off x="3563888" y="4197159"/>
            <a:ext cx="1656184" cy="461665"/>
          </a:xfrm>
          <a:prstGeom prst="rect">
            <a:avLst/>
          </a:prstGeom>
          <a:noFill/>
        </p:spPr>
        <p:txBody>
          <a:bodyPr wrap="square" rtlCol="0">
            <a:spAutoFit/>
          </a:bodyPr>
          <a:lstStyle/>
          <a:p>
            <a:pPr algn="ctr"/>
            <a:r>
              <a:rPr lang="es-SV" sz="2400" dirty="0" smtClean="0">
                <a:latin typeface="Impact" panose="020B0806030902050204" pitchFamily="34" charset="0"/>
              </a:rPr>
              <a:t>$285.7</a:t>
            </a:r>
            <a:endParaRPr lang="es-SV" sz="2400" dirty="0">
              <a:latin typeface="Impact" panose="020B0806030902050204" pitchFamily="34" charset="0"/>
            </a:endParaRPr>
          </a:p>
        </p:txBody>
      </p:sp>
      <p:sp>
        <p:nvSpPr>
          <p:cNvPr id="57" name="56 CuadroTexto"/>
          <p:cNvSpPr txBox="1"/>
          <p:nvPr/>
        </p:nvSpPr>
        <p:spPr>
          <a:xfrm>
            <a:off x="3563888" y="4579845"/>
            <a:ext cx="1656184" cy="307777"/>
          </a:xfrm>
          <a:prstGeom prst="rect">
            <a:avLst/>
          </a:prstGeom>
          <a:noFill/>
        </p:spPr>
        <p:txBody>
          <a:bodyPr wrap="square" rtlCol="0">
            <a:spAutoFit/>
          </a:bodyPr>
          <a:lstStyle/>
          <a:p>
            <a:pPr algn="ctr"/>
            <a:r>
              <a:rPr lang="es-SV" sz="1400" dirty="0" smtClean="0">
                <a:solidFill>
                  <a:schemeClr val="tx2"/>
                </a:solidFill>
                <a:latin typeface="Impact" panose="020B0806030902050204" pitchFamily="34" charset="0"/>
              </a:rPr>
              <a:t>Millones (61%)</a:t>
            </a:r>
            <a:endParaRPr lang="es-SV" sz="1400" dirty="0">
              <a:solidFill>
                <a:schemeClr val="tx2"/>
              </a:solidFill>
              <a:latin typeface="Impact" panose="020B0806030902050204" pitchFamily="34" charset="0"/>
            </a:endParaRPr>
          </a:p>
        </p:txBody>
      </p:sp>
      <p:sp>
        <p:nvSpPr>
          <p:cNvPr id="58" name="57 CuadroTexto"/>
          <p:cNvSpPr txBox="1"/>
          <p:nvPr/>
        </p:nvSpPr>
        <p:spPr>
          <a:xfrm>
            <a:off x="3563888" y="4977670"/>
            <a:ext cx="1656184" cy="400110"/>
          </a:xfrm>
          <a:prstGeom prst="rect">
            <a:avLst/>
          </a:prstGeom>
          <a:noFill/>
        </p:spPr>
        <p:txBody>
          <a:bodyPr wrap="square" rtlCol="0">
            <a:spAutoFit/>
          </a:bodyPr>
          <a:lstStyle/>
          <a:p>
            <a:pPr algn="ctr"/>
            <a:r>
              <a:rPr lang="es-SV" sz="2000" dirty="0" smtClean="0">
                <a:latin typeface="Impact" panose="020B0806030902050204" pitchFamily="34" charset="0"/>
              </a:rPr>
              <a:t>$3,016.80</a:t>
            </a:r>
            <a:endParaRPr lang="es-SV" sz="2000" dirty="0">
              <a:latin typeface="Impact" panose="020B0806030902050204" pitchFamily="34" charset="0"/>
            </a:endParaRPr>
          </a:p>
        </p:txBody>
      </p:sp>
      <p:sp>
        <p:nvSpPr>
          <p:cNvPr id="59" name="58 CuadroTexto"/>
          <p:cNvSpPr txBox="1"/>
          <p:nvPr/>
        </p:nvSpPr>
        <p:spPr>
          <a:xfrm>
            <a:off x="3563888" y="5290970"/>
            <a:ext cx="1656184" cy="307777"/>
          </a:xfrm>
          <a:prstGeom prst="rect">
            <a:avLst/>
          </a:prstGeom>
          <a:noFill/>
        </p:spPr>
        <p:txBody>
          <a:bodyPr wrap="square" rtlCol="0">
            <a:spAutoFit/>
          </a:bodyPr>
          <a:lstStyle/>
          <a:p>
            <a:pPr marL="4763" lvl="1" algn="ctr"/>
            <a:r>
              <a:rPr lang="es-SV" sz="1400" dirty="0" smtClean="0">
                <a:solidFill>
                  <a:schemeClr val="tx2"/>
                </a:solidFill>
                <a:latin typeface="Impact" panose="020B0806030902050204" pitchFamily="34" charset="0"/>
              </a:rPr>
              <a:t>Monto promedio</a:t>
            </a:r>
            <a:endParaRPr lang="es-SV" sz="1400" dirty="0">
              <a:solidFill>
                <a:schemeClr val="tx2"/>
              </a:solidFill>
              <a:latin typeface="Impact" panose="020B0806030902050204" pitchFamily="34" charset="0"/>
            </a:endParaRPr>
          </a:p>
        </p:txBody>
      </p:sp>
      <p:sp>
        <p:nvSpPr>
          <p:cNvPr id="60" name="59 CuadroTexto"/>
          <p:cNvSpPr txBox="1"/>
          <p:nvPr/>
        </p:nvSpPr>
        <p:spPr>
          <a:xfrm>
            <a:off x="5436096" y="4972727"/>
            <a:ext cx="1656184" cy="400110"/>
          </a:xfrm>
          <a:prstGeom prst="rect">
            <a:avLst/>
          </a:prstGeom>
          <a:noFill/>
        </p:spPr>
        <p:txBody>
          <a:bodyPr wrap="square" rtlCol="0">
            <a:spAutoFit/>
          </a:bodyPr>
          <a:lstStyle/>
          <a:p>
            <a:pPr algn="ctr"/>
            <a:r>
              <a:rPr lang="es-SV" sz="2000" dirty="0" smtClean="0">
                <a:latin typeface="Impact" panose="020B0806030902050204" pitchFamily="34" charset="0"/>
              </a:rPr>
              <a:t>$80.0 </a:t>
            </a:r>
            <a:r>
              <a:rPr lang="es-SV" sz="1400" dirty="0" smtClean="0">
                <a:latin typeface="Impact" panose="020B0806030902050204" pitchFamily="34" charset="0"/>
              </a:rPr>
              <a:t>miles</a:t>
            </a:r>
            <a:endParaRPr lang="es-SV" sz="2000" dirty="0">
              <a:latin typeface="Impact" panose="020B0806030902050204" pitchFamily="34" charset="0"/>
            </a:endParaRPr>
          </a:p>
        </p:txBody>
      </p:sp>
      <p:sp>
        <p:nvSpPr>
          <p:cNvPr id="61" name="60 CuadroTexto"/>
          <p:cNvSpPr txBox="1"/>
          <p:nvPr/>
        </p:nvSpPr>
        <p:spPr>
          <a:xfrm>
            <a:off x="5436096" y="5286027"/>
            <a:ext cx="1656184" cy="307777"/>
          </a:xfrm>
          <a:prstGeom prst="rect">
            <a:avLst/>
          </a:prstGeom>
          <a:noFill/>
        </p:spPr>
        <p:txBody>
          <a:bodyPr wrap="square" rtlCol="0">
            <a:spAutoFit/>
          </a:bodyPr>
          <a:lstStyle/>
          <a:p>
            <a:pPr marL="4763" lvl="1" algn="ctr"/>
            <a:r>
              <a:rPr lang="es-SV" sz="1400" dirty="0" smtClean="0">
                <a:solidFill>
                  <a:schemeClr val="tx2"/>
                </a:solidFill>
                <a:latin typeface="Impact" panose="020B0806030902050204" pitchFamily="34" charset="0"/>
              </a:rPr>
              <a:t>Monto promedio</a:t>
            </a:r>
            <a:endParaRPr lang="es-SV" sz="1400" dirty="0">
              <a:solidFill>
                <a:schemeClr val="tx2"/>
              </a:solidFill>
              <a:latin typeface="Impact" panose="020B0806030902050204" pitchFamily="34" charset="0"/>
            </a:endParaRPr>
          </a:p>
        </p:txBody>
      </p:sp>
      <p:sp>
        <p:nvSpPr>
          <p:cNvPr id="62" name="61 CuadroTexto"/>
          <p:cNvSpPr txBox="1"/>
          <p:nvPr/>
        </p:nvSpPr>
        <p:spPr>
          <a:xfrm>
            <a:off x="7308304" y="4972727"/>
            <a:ext cx="1656184" cy="400110"/>
          </a:xfrm>
          <a:prstGeom prst="rect">
            <a:avLst/>
          </a:prstGeom>
          <a:noFill/>
        </p:spPr>
        <p:txBody>
          <a:bodyPr wrap="square" rtlCol="0">
            <a:spAutoFit/>
          </a:bodyPr>
          <a:lstStyle/>
          <a:p>
            <a:pPr algn="ctr"/>
            <a:r>
              <a:rPr lang="es-SV" sz="2000" dirty="0" smtClean="0">
                <a:latin typeface="Impact" panose="020B0806030902050204" pitchFamily="34" charset="0"/>
              </a:rPr>
              <a:t>$112.8 </a:t>
            </a:r>
            <a:r>
              <a:rPr lang="es-SV" sz="1400" dirty="0" smtClean="0">
                <a:latin typeface="Impact" panose="020B0806030902050204" pitchFamily="34" charset="0"/>
              </a:rPr>
              <a:t>miles</a:t>
            </a:r>
            <a:endParaRPr lang="es-SV" sz="2000" dirty="0">
              <a:latin typeface="Impact" panose="020B0806030902050204" pitchFamily="34" charset="0"/>
            </a:endParaRPr>
          </a:p>
        </p:txBody>
      </p:sp>
      <p:sp>
        <p:nvSpPr>
          <p:cNvPr id="63" name="62 CuadroTexto"/>
          <p:cNvSpPr txBox="1"/>
          <p:nvPr/>
        </p:nvSpPr>
        <p:spPr>
          <a:xfrm>
            <a:off x="7308304" y="5286027"/>
            <a:ext cx="1656184" cy="307777"/>
          </a:xfrm>
          <a:prstGeom prst="rect">
            <a:avLst/>
          </a:prstGeom>
          <a:noFill/>
        </p:spPr>
        <p:txBody>
          <a:bodyPr wrap="square" rtlCol="0">
            <a:spAutoFit/>
          </a:bodyPr>
          <a:lstStyle/>
          <a:p>
            <a:pPr marL="4763" lvl="1" algn="ctr"/>
            <a:r>
              <a:rPr lang="es-SV" sz="1400" dirty="0" smtClean="0">
                <a:solidFill>
                  <a:schemeClr val="tx2"/>
                </a:solidFill>
                <a:latin typeface="Impact" panose="020B0806030902050204" pitchFamily="34" charset="0"/>
              </a:rPr>
              <a:t>Monto promedio</a:t>
            </a:r>
            <a:endParaRPr lang="es-SV" sz="1400" dirty="0">
              <a:solidFill>
                <a:schemeClr val="tx2"/>
              </a:solidFill>
              <a:latin typeface="Impact" panose="020B0806030902050204" pitchFamily="34" charset="0"/>
            </a:endParaRPr>
          </a:p>
        </p:txBody>
      </p:sp>
    </p:spTree>
    <p:extLst>
      <p:ext uri="{BB962C8B-B14F-4D97-AF65-F5344CB8AC3E}">
        <p14:creationId xmlns:p14="http://schemas.microsoft.com/office/powerpoint/2010/main" val="413353671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500" fill="hold"/>
                                        <p:tgtEl>
                                          <p:spTgt spid="48"/>
                                        </p:tgtEl>
                                        <p:attrNameLst>
                                          <p:attrName>ppt_x</p:attrName>
                                        </p:attrNameLst>
                                      </p:cBhvr>
                                      <p:tavLst>
                                        <p:tav tm="0">
                                          <p:val>
                                            <p:strVal val="1+#ppt_w/2"/>
                                          </p:val>
                                        </p:tav>
                                        <p:tav tm="100000">
                                          <p:val>
                                            <p:strVal val="#ppt_x"/>
                                          </p:val>
                                        </p:tav>
                                      </p:tavLst>
                                    </p:anim>
                                    <p:anim calcmode="lin" valueType="num">
                                      <p:cBhvr additive="base">
                                        <p:cTn id="12" dur="500" fill="hold"/>
                                        <p:tgtEl>
                                          <p:spTgt spid="48"/>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additive="base">
                                        <p:cTn id="15" dur="500" fill="hold"/>
                                        <p:tgtEl>
                                          <p:spTgt spid="46"/>
                                        </p:tgtEl>
                                        <p:attrNameLst>
                                          <p:attrName>ppt_x</p:attrName>
                                        </p:attrNameLst>
                                      </p:cBhvr>
                                      <p:tavLst>
                                        <p:tav tm="0">
                                          <p:val>
                                            <p:strVal val="#ppt_x"/>
                                          </p:val>
                                        </p:tav>
                                        <p:tav tm="100000">
                                          <p:val>
                                            <p:strVal val="#ppt_x"/>
                                          </p:val>
                                        </p:tav>
                                      </p:tavLst>
                                    </p:anim>
                                    <p:anim calcmode="lin" valueType="num">
                                      <p:cBhvr additive="base">
                                        <p:cTn id="16" dur="500" fill="hold"/>
                                        <p:tgtEl>
                                          <p:spTgt spid="4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500" fill="hold"/>
                                        <p:tgtEl>
                                          <p:spTgt spid="45"/>
                                        </p:tgtEl>
                                        <p:attrNameLst>
                                          <p:attrName>ppt_x</p:attrName>
                                        </p:attrNameLst>
                                      </p:cBhvr>
                                      <p:tavLst>
                                        <p:tav tm="0">
                                          <p:val>
                                            <p:strVal val="#ppt_x"/>
                                          </p:val>
                                        </p:tav>
                                        <p:tav tm="100000">
                                          <p:val>
                                            <p:strVal val="#ppt_x"/>
                                          </p:val>
                                        </p:tav>
                                      </p:tavLst>
                                    </p:anim>
                                    <p:anim calcmode="lin" valueType="num">
                                      <p:cBhvr additive="base">
                                        <p:cTn id="20" dur="500" fill="hold"/>
                                        <p:tgtEl>
                                          <p:spTgt spid="4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500" fill="hold"/>
                                        <p:tgtEl>
                                          <p:spTgt spid="44"/>
                                        </p:tgtEl>
                                        <p:attrNameLst>
                                          <p:attrName>ppt_x</p:attrName>
                                        </p:attrNameLst>
                                      </p:cBhvr>
                                      <p:tavLst>
                                        <p:tav tm="0">
                                          <p:val>
                                            <p:strVal val="#ppt_x"/>
                                          </p:val>
                                        </p:tav>
                                        <p:tav tm="100000">
                                          <p:val>
                                            <p:strVal val="#ppt_x"/>
                                          </p:val>
                                        </p:tav>
                                      </p:tavLst>
                                    </p:anim>
                                    <p:anim calcmode="lin" valueType="num">
                                      <p:cBhvr additive="base">
                                        <p:cTn id="24" dur="500" fill="hold"/>
                                        <p:tgtEl>
                                          <p:spTgt spid="4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additive="base">
                                        <p:cTn id="27" dur="500" fill="hold"/>
                                        <p:tgtEl>
                                          <p:spTgt spid="43"/>
                                        </p:tgtEl>
                                        <p:attrNameLst>
                                          <p:attrName>ppt_x</p:attrName>
                                        </p:attrNameLst>
                                      </p:cBhvr>
                                      <p:tavLst>
                                        <p:tav tm="0">
                                          <p:val>
                                            <p:strVal val="#ppt_x"/>
                                          </p:val>
                                        </p:tav>
                                        <p:tav tm="100000">
                                          <p:val>
                                            <p:strVal val="#ppt_x"/>
                                          </p:val>
                                        </p:tav>
                                      </p:tavLst>
                                    </p:anim>
                                    <p:anim calcmode="lin" valueType="num">
                                      <p:cBhvr additive="base">
                                        <p:cTn id="28" dur="500" fill="hold"/>
                                        <p:tgtEl>
                                          <p:spTgt spid="43"/>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42" presetClass="entr" presetSubtype="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anim calcmode="lin" valueType="num">
                                      <p:cBhvr>
                                        <p:cTn id="33" dur="500" fill="hold"/>
                                        <p:tgtEl>
                                          <p:spTgt spid="7"/>
                                        </p:tgtEl>
                                        <p:attrNameLst>
                                          <p:attrName>ppt_x</p:attrName>
                                        </p:attrNameLst>
                                      </p:cBhvr>
                                      <p:tavLst>
                                        <p:tav tm="0">
                                          <p:val>
                                            <p:strVal val="#ppt_x"/>
                                          </p:val>
                                        </p:tav>
                                        <p:tav tm="100000">
                                          <p:val>
                                            <p:strVal val="#ppt_x"/>
                                          </p:val>
                                        </p:tav>
                                      </p:tavLst>
                                    </p:anim>
                                    <p:anim calcmode="lin" valueType="num">
                                      <p:cBhvr>
                                        <p:cTn id="34" dur="5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anim calcmode="lin" valueType="num">
                                      <p:cBhvr>
                                        <p:cTn id="38" dur="500" fill="hold"/>
                                        <p:tgtEl>
                                          <p:spTgt spid="39"/>
                                        </p:tgtEl>
                                        <p:attrNameLst>
                                          <p:attrName>ppt_x</p:attrName>
                                        </p:attrNameLst>
                                      </p:cBhvr>
                                      <p:tavLst>
                                        <p:tav tm="0">
                                          <p:val>
                                            <p:strVal val="#ppt_x"/>
                                          </p:val>
                                        </p:tav>
                                        <p:tav tm="100000">
                                          <p:val>
                                            <p:strVal val="#ppt_x"/>
                                          </p:val>
                                        </p:tav>
                                      </p:tavLst>
                                    </p:anim>
                                    <p:anim calcmode="lin" valueType="num">
                                      <p:cBhvr>
                                        <p:cTn id="39" dur="500" fill="hold"/>
                                        <p:tgtEl>
                                          <p:spTgt spid="3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fade">
                                      <p:cBhvr>
                                        <p:cTn id="42" dur="500"/>
                                        <p:tgtEl>
                                          <p:spTgt spid="47"/>
                                        </p:tgtEl>
                                      </p:cBhvr>
                                    </p:animEffect>
                                    <p:anim calcmode="lin" valueType="num">
                                      <p:cBhvr>
                                        <p:cTn id="43" dur="500" fill="hold"/>
                                        <p:tgtEl>
                                          <p:spTgt spid="47"/>
                                        </p:tgtEl>
                                        <p:attrNameLst>
                                          <p:attrName>ppt_x</p:attrName>
                                        </p:attrNameLst>
                                      </p:cBhvr>
                                      <p:tavLst>
                                        <p:tav tm="0">
                                          <p:val>
                                            <p:strVal val="#ppt_x"/>
                                          </p:val>
                                        </p:tav>
                                        <p:tav tm="100000">
                                          <p:val>
                                            <p:strVal val="#ppt_x"/>
                                          </p:val>
                                        </p:tav>
                                      </p:tavLst>
                                    </p:anim>
                                    <p:anim calcmode="lin" valueType="num">
                                      <p:cBhvr>
                                        <p:cTn id="44" dur="500" fill="hold"/>
                                        <p:tgtEl>
                                          <p:spTgt spid="47"/>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fade">
                                      <p:cBhvr>
                                        <p:cTn id="47" dur="500"/>
                                        <p:tgtEl>
                                          <p:spTgt spid="49"/>
                                        </p:tgtEl>
                                      </p:cBhvr>
                                    </p:animEffect>
                                    <p:anim calcmode="lin" valueType="num">
                                      <p:cBhvr>
                                        <p:cTn id="48" dur="500" fill="hold"/>
                                        <p:tgtEl>
                                          <p:spTgt spid="49"/>
                                        </p:tgtEl>
                                        <p:attrNameLst>
                                          <p:attrName>ppt_x</p:attrName>
                                        </p:attrNameLst>
                                      </p:cBhvr>
                                      <p:tavLst>
                                        <p:tav tm="0">
                                          <p:val>
                                            <p:strVal val="#ppt_x"/>
                                          </p:val>
                                        </p:tav>
                                        <p:tav tm="100000">
                                          <p:val>
                                            <p:strVal val="#ppt_x"/>
                                          </p:val>
                                        </p:tav>
                                      </p:tavLst>
                                    </p:anim>
                                    <p:anim calcmode="lin" valueType="num">
                                      <p:cBhvr>
                                        <p:cTn id="49" dur="500" fill="hold"/>
                                        <p:tgtEl>
                                          <p:spTgt spid="49"/>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fade">
                                      <p:cBhvr>
                                        <p:cTn id="52" dur="500"/>
                                        <p:tgtEl>
                                          <p:spTgt spid="50"/>
                                        </p:tgtEl>
                                      </p:cBhvr>
                                    </p:animEffect>
                                    <p:anim calcmode="lin" valueType="num">
                                      <p:cBhvr>
                                        <p:cTn id="53" dur="500" fill="hold"/>
                                        <p:tgtEl>
                                          <p:spTgt spid="50"/>
                                        </p:tgtEl>
                                        <p:attrNameLst>
                                          <p:attrName>ppt_x</p:attrName>
                                        </p:attrNameLst>
                                      </p:cBhvr>
                                      <p:tavLst>
                                        <p:tav tm="0">
                                          <p:val>
                                            <p:strVal val="#ppt_x"/>
                                          </p:val>
                                        </p:tav>
                                        <p:tav tm="100000">
                                          <p:val>
                                            <p:strVal val="#ppt_x"/>
                                          </p:val>
                                        </p:tav>
                                      </p:tavLst>
                                    </p:anim>
                                    <p:anim calcmode="lin" valueType="num">
                                      <p:cBhvr>
                                        <p:cTn id="54" dur="500" fill="hold"/>
                                        <p:tgtEl>
                                          <p:spTgt spid="50"/>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fade">
                                      <p:cBhvr>
                                        <p:cTn id="57" dur="500"/>
                                        <p:tgtEl>
                                          <p:spTgt spid="51"/>
                                        </p:tgtEl>
                                      </p:cBhvr>
                                    </p:animEffect>
                                    <p:anim calcmode="lin" valueType="num">
                                      <p:cBhvr>
                                        <p:cTn id="58" dur="500" fill="hold"/>
                                        <p:tgtEl>
                                          <p:spTgt spid="51"/>
                                        </p:tgtEl>
                                        <p:attrNameLst>
                                          <p:attrName>ppt_x</p:attrName>
                                        </p:attrNameLst>
                                      </p:cBhvr>
                                      <p:tavLst>
                                        <p:tav tm="0">
                                          <p:val>
                                            <p:strVal val="#ppt_x"/>
                                          </p:val>
                                        </p:tav>
                                        <p:tav tm="100000">
                                          <p:val>
                                            <p:strVal val="#ppt_x"/>
                                          </p:val>
                                        </p:tav>
                                      </p:tavLst>
                                    </p:anim>
                                    <p:anim calcmode="lin" valueType="num">
                                      <p:cBhvr>
                                        <p:cTn id="59" dur="500" fill="hold"/>
                                        <p:tgtEl>
                                          <p:spTgt spid="51"/>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fade">
                                      <p:cBhvr>
                                        <p:cTn id="62" dur="500"/>
                                        <p:tgtEl>
                                          <p:spTgt spid="52"/>
                                        </p:tgtEl>
                                      </p:cBhvr>
                                    </p:animEffect>
                                    <p:anim calcmode="lin" valueType="num">
                                      <p:cBhvr>
                                        <p:cTn id="63" dur="500" fill="hold"/>
                                        <p:tgtEl>
                                          <p:spTgt spid="52"/>
                                        </p:tgtEl>
                                        <p:attrNameLst>
                                          <p:attrName>ppt_x</p:attrName>
                                        </p:attrNameLst>
                                      </p:cBhvr>
                                      <p:tavLst>
                                        <p:tav tm="0">
                                          <p:val>
                                            <p:strVal val="#ppt_x"/>
                                          </p:val>
                                        </p:tav>
                                        <p:tav tm="100000">
                                          <p:val>
                                            <p:strVal val="#ppt_x"/>
                                          </p:val>
                                        </p:tav>
                                      </p:tavLst>
                                    </p:anim>
                                    <p:anim calcmode="lin" valueType="num">
                                      <p:cBhvr>
                                        <p:cTn id="64" dur="500" fill="hold"/>
                                        <p:tgtEl>
                                          <p:spTgt spid="52"/>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500"/>
                                        <p:tgtEl>
                                          <p:spTgt spid="53"/>
                                        </p:tgtEl>
                                      </p:cBhvr>
                                    </p:animEffect>
                                    <p:anim calcmode="lin" valueType="num">
                                      <p:cBhvr>
                                        <p:cTn id="68" dur="500" fill="hold"/>
                                        <p:tgtEl>
                                          <p:spTgt spid="53"/>
                                        </p:tgtEl>
                                        <p:attrNameLst>
                                          <p:attrName>ppt_x</p:attrName>
                                        </p:attrNameLst>
                                      </p:cBhvr>
                                      <p:tavLst>
                                        <p:tav tm="0">
                                          <p:val>
                                            <p:strVal val="#ppt_x"/>
                                          </p:val>
                                        </p:tav>
                                        <p:tav tm="100000">
                                          <p:val>
                                            <p:strVal val="#ppt_x"/>
                                          </p:val>
                                        </p:tav>
                                      </p:tavLst>
                                    </p:anim>
                                    <p:anim calcmode="lin" valueType="num">
                                      <p:cBhvr>
                                        <p:cTn id="69" dur="5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fade">
                                      <p:cBhvr>
                                        <p:cTn id="74" dur="500"/>
                                        <p:tgtEl>
                                          <p:spTgt spid="9"/>
                                        </p:tgtEl>
                                      </p:cBhvr>
                                    </p:animEffect>
                                    <p:anim calcmode="lin" valueType="num">
                                      <p:cBhvr>
                                        <p:cTn id="75" dur="500" fill="hold"/>
                                        <p:tgtEl>
                                          <p:spTgt spid="9"/>
                                        </p:tgtEl>
                                        <p:attrNameLst>
                                          <p:attrName>ppt_x</p:attrName>
                                        </p:attrNameLst>
                                      </p:cBhvr>
                                      <p:tavLst>
                                        <p:tav tm="0">
                                          <p:val>
                                            <p:strVal val="#ppt_x"/>
                                          </p:val>
                                        </p:tav>
                                        <p:tav tm="100000">
                                          <p:val>
                                            <p:strVal val="#ppt_x"/>
                                          </p:val>
                                        </p:tav>
                                      </p:tavLst>
                                    </p:anim>
                                    <p:anim calcmode="lin" valueType="num">
                                      <p:cBhvr>
                                        <p:cTn id="76" dur="500" fill="hold"/>
                                        <p:tgtEl>
                                          <p:spTgt spid="9"/>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40"/>
                                        </p:tgtEl>
                                        <p:attrNameLst>
                                          <p:attrName>style.visibility</p:attrName>
                                        </p:attrNameLst>
                                      </p:cBhvr>
                                      <p:to>
                                        <p:strVal val="visible"/>
                                      </p:to>
                                    </p:set>
                                    <p:animEffect transition="in" filter="fade">
                                      <p:cBhvr>
                                        <p:cTn id="79" dur="500"/>
                                        <p:tgtEl>
                                          <p:spTgt spid="40"/>
                                        </p:tgtEl>
                                      </p:cBhvr>
                                    </p:animEffect>
                                    <p:anim calcmode="lin" valueType="num">
                                      <p:cBhvr>
                                        <p:cTn id="80" dur="500" fill="hold"/>
                                        <p:tgtEl>
                                          <p:spTgt spid="40"/>
                                        </p:tgtEl>
                                        <p:attrNameLst>
                                          <p:attrName>ppt_x</p:attrName>
                                        </p:attrNameLst>
                                      </p:cBhvr>
                                      <p:tavLst>
                                        <p:tav tm="0">
                                          <p:val>
                                            <p:strVal val="#ppt_x"/>
                                          </p:val>
                                        </p:tav>
                                        <p:tav tm="100000">
                                          <p:val>
                                            <p:strVal val="#ppt_x"/>
                                          </p:val>
                                        </p:tav>
                                      </p:tavLst>
                                    </p:anim>
                                    <p:anim calcmode="lin" valueType="num">
                                      <p:cBhvr>
                                        <p:cTn id="81" dur="500" fill="hold"/>
                                        <p:tgtEl>
                                          <p:spTgt spid="40"/>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54"/>
                                        </p:tgtEl>
                                        <p:attrNameLst>
                                          <p:attrName>style.visibility</p:attrName>
                                        </p:attrNameLst>
                                      </p:cBhvr>
                                      <p:to>
                                        <p:strVal val="visible"/>
                                      </p:to>
                                    </p:set>
                                    <p:animEffect transition="in" filter="fade">
                                      <p:cBhvr>
                                        <p:cTn id="84" dur="500"/>
                                        <p:tgtEl>
                                          <p:spTgt spid="54"/>
                                        </p:tgtEl>
                                      </p:cBhvr>
                                    </p:animEffect>
                                    <p:anim calcmode="lin" valueType="num">
                                      <p:cBhvr>
                                        <p:cTn id="85" dur="500" fill="hold"/>
                                        <p:tgtEl>
                                          <p:spTgt spid="54"/>
                                        </p:tgtEl>
                                        <p:attrNameLst>
                                          <p:attrName>ppt_x</p:attrName>
                                        </p:attrNameLst>
                                      </p:cBhvr>
                                      <p:tavLst>
                                        <p:tav tm="0">
                                          <p:val>
                                            <p:strVal val="#ppt_x"/>
                                          </p:val>
                                        </p:tav>
                                        <p:tav tm="100000">
                                          <p:val>
                                            <p:strVal val="#ppt_x"/>
                                          </p:val>
                                        </p:tav>
                                      </p:tavLst>
                                    </p:anim>
                                    <p:anim calcmode="lin" valueType="num">
                                      <p:cBhvr>
                                        <p:cTn id="86" dur="500" fill="hold"/>
                                        <p:tgtEl>
                                          <p:spTgt spid="54"/>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55"/>
                                        </p:tgtEl>
                                        <p:attrNameLst>
                                          <p:attrName>style.visibility</p:attrName>
                                        </p:attrNameLst>
                                      </p:cBhvr>
                                      <p:to>
                                        <p:strVal val="visible"/>
                                      </p:to>
                                    </p:set>
                                    <p:animEffect transition="in" filter="fade">
                                      <p:cBhvr>
                                        <p:cTn id="89" dur="500"/>
                                        <p:tgtEl>
                                          <p:spTgt spid="55"/>
                                        </p:tgtEl>
                                      </p:cBhvr>
                                    </p:animEffect>
                                    <p:anim calcmode="lin" valueType="num">
                                      <p:cBhvr>
                                        <p:cTn id="90" dur="500" fill="hold"/>
                                        <p:tgtEl>
                                          <p:spTgt spid="55"/>
                                        </p:tgtEl>
                                        <p:attrNameLst>
                                          <p:attrName>ppt_x</p:attrName>
                                        </p:attrNameLst>
                                      </p:cBhvr>
                                      <p:tavLst>
                                        <p:tav tm="0">
                                          <p:val>
                                            <p:strVal val="#ppt_x"/>
                                          </p:val>
                                        </p:tav>
                                        <p:tav tm="100000">
                                          <p:val>
                                            <p:strVal val="#ppt_x"/>
                                          </p:val>
                                        </p:tav>
                                      </p:tavLst>
                                    </p:anim>
                                    <p:anim calcmode="lin" valueType="num">
                                      <p:cBhvr>
                                        <p:cTn id="91" dur="500" fill="hold"/>
                                        <p:tgtEl>
                                          <p:spTgt spid="55"/>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56"/>
                                        </p:tgtEl>
                                        <p:attrNameLst>
                                          <p:attrName>style.visibility</p:attrName>
                                        </p:attrNameLst>
                                      </p:cBhvr>
                                      <p:to>
                                        <p:strVal val="visible"/>
                                      </p:to>
                                    </p:set>
                                    <p:animEffect transition="in" filter="fade">
                                      <p:cBhvr>
                                        <p:cTn id="94" dur="500"/>
                                        <p:tgtEl>
                                          <p:spTgt spid="56"/>
                                        </p:tgtEl>
                                      </p:cBhvr>
                                    </p:animEffect>
                                    <p:anim calcmode="lin" valueType="num">
                                      <p:cBhvr>
                                        <p:cTn id="95" dur="500" fill="hold"/>
                                        <p:tgtEl>
                                          <p:spTgt spid="56"/>
                                        </p:tgtEl>
                                        <p:attrNameLst>
                                          <p:attrName>ppt_x</p:attrName>
                                        </p:attrNameLst>
                                      </p:cBhvr>
                                      <p:tavLst>
                                        <p:tav tm="0">
                                          <p:val>
                                            <p:strVal val="#ppt_x"/>
                                          </p:val>
                                        </p:tav>
                                        <p:tav tm="100000">
                                          <p:val>
                                            <p:strVal val="#ppt_x"/>
                                          </p:val>
                                        </p:tav>
                                      </p:tavLst>
                                    </p:anim>
                                    <p:anim calcmode="lin" valueType="num">
                                      <p:cBhvr>
                                        <p:cTn id="96" dur="500" fill="hold"/>
                                        <p:tgtEl>
                                          <p:spTgt spid="56"/>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57"/>
                                        </p:tgtEl>
                                        <p:attrNameLst>
                                          <p:attrName>style.visibility</p:attrName>
                                        </p:attrNameLst>
                                      </p:cBhvr>
                                      <p:to>
                                        <p:strVal val="visible"/>
                                      </p:to>
                                    </p:set>
                                    <p:animEffect transition="in" filter="fade">
                                      <p:cBhvr>
                                        <p:cTn id="99" dur="500"/>
                                        <p:tgtEl>
                                          <p:spTgt spid="57"/>
                                        </p:tgtEl>
                                      </p:cBhvr>
                                    </p:animEffect>
                                    <p:anim calcmode="lin" valueType="num">
                                      <p:cBhvr>
                                        <p:cTn id="100" dur="500" fill="hold"/>
                                        <p:tgtEl>
                                          <p:spTgt spid="57"/>
                                        </p:tgtEl>
                                        <p:attrNameLst>
                                          <p:attrName>ppt_x</p:attrName>
                                        </p:attrNameLst>
                                      </p:cBhvr>
                                      <p:tavLst>
                                        <p:tav tm="0">
                                          <p:val>
                                            <p:strVal val="#ppt_x"/>
                                          </p:val>
                                        </p:tav>
                                        <p:tav tm="100000">
                                          <p:val>
                                            <p:strVal val="#ppt_x"/>
                                          </p:val>
                                        </p:tav>
                                      </p:tavLst>
                                    </p:anim>
                                    <p:anim calcmode="lin" valueType="num">
                                      <p:cBhvr>
                                        <p:cTn id="101" dur="500" fill="hold"/>
                                        <p:tgtEl>
                                          <p:spTgt spid="57"/>
                                        </p:tgtEl>
                                        <p:attrNameLst>
                                          <p:attrName>ppt_y</p:attrName>
                                        </p:attrNameLst>
                                      </p:cBhvr>
                                      <p:tavLst>
                                        <p:tav tm="0">
                                          <p:val>
                                            <p:strVal val="#ppt_y+.1"/>
                                          </p:val>
                                        </p:tav>
                                        <p:tav tm="100000">
                                          <p:val>
                                            <p:strVal val="#ppt_y"/>
                                          </p:val>
                                        </p:tav>
                                      </p:tavLst>
                                    </p:anim>
                                  </p:childTnLst>
                                </p:cTn>
                              </p:par>
                              <p:par>
                                <p:cTn id="102" presetID="42" presetClass="entr" presetSubtype="0" fill="hold" grpId="0" nodeType="withEffect">
                                  <p:stCondLst>
                                    <p:cond delay="0"/>
                                  </p:stCondLst>
                                  <p:childTnLst>
                                    <p:set>
                                      <p:cBhvr>
                                        <p:cTn id="103" dur="1" fill="hold">
                                          <p:stCondLst>
                                            <p:cond delay="0"/>
                                          </p:stCondLst>
                                        </p:cTn>
                                        <p:tgtEl>
                                          <p:spTgt spid="58"/>
                                        </p:tgtEl>
                                        <p:attrNameLst>
                                          <p:attrName>style.visibility</p:attrName>
                                        </p:attrNameLst>
                                      </p:cBhvr>
                                      <p:to>
                                        <p:strVal val="visible"/>
                                      </p:to>
                                    </p:set>
                                    <p:animEffect transition="in" filter="fade">
                                      <p:cBhvr>
                                        <p:cTn id="104" dur="500"/>
                                        <p:tgtEl>
                                          <p:spTgt spid="58"/>
                                        </p:tgtEl>
                                      </p:cBhvr>
                                    </p:animEffect>
                                    <p:anim calcmode="lin" valueType="num">
                                      <p:cBhvr>
                                        <p:cTn id="105" dur="500" fill="hold"/>
                                        <p:tgtEl>
                                          <p:spTgt spid="58"/>
                                        </p:tgtEl>
                                        <p:attrNameLst>
                                          <p:attrName>ppt_x</p:attrName>
                                        </p:attrNameLst>
                                      </p:cBhvr>
                                      <p:tavLst>
                                        <p:tav tm="0">
                                          <p:val>
                                            <p:strVal val="#ppt_x"/>
                                          </p:val>
                                        </p:tav>
                                        <p:tav tm="100000">
                                          <p:val>
                                            <p:strVal val="#ppt_x"/>
                                          </p:val>
                                        </p:tav>
                                      </p:tavLst>
                                    </p:anim>
                                    <p:anim calcmode="lin" valueType="num">
                                      <p:cBhvr>
                                        <p:cTn id="106" dur="500" fill="hold"/>
                                        <p:tgtEl>
                                          <p:spTgt spid="58"/>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p:stCondLst>
                                    <p:cond delay="0"/>
                                  </p:stCondLst>
                                  <p:childTnLst>
                                    <p:set>
                                      <p:cBhvr>
                                        <p:cTn id="108" dur="1" fill="hold">
                                          <p:stCondLst>
                                            <p:cond delay="0"/>
                                          </p:stCondLst>
                                        </p:cTn>
                                        <p:tgtEl>
                                          <p:spTgt spid="59"/>
                                        </p:tgtEl>
                                        <p:attrNameLst>
                                          <p:attrName>style.visibility</p:attrName>
                                        </p:attrNameLst>
                                      </p:cBhvr>
                                      <p:to>
                                        <p:strVal val="visible"/>
                                      </p:to>
                                    </p:set>
                                    <p:animEffect transition="in" filter="fade">
                                      <p:cBhvr>
                                        <p:cTn id="109" dur="500"/>
                                        <p:tgtEl>
                                          <p:spTgt spid="59"/>
                                        </p:tgtEl>
                                      </p:cBhvr>
                                    </p:animEffect>
                                    <p:anim calcmode="lin" valueType="num">
                                      <p:cBhvr>
                                        <p:cTn id="110" dur="500" fill="hold"/>
                                        <p:tgtEl>
                                          <p:spTgt spid="59"/>
                                        </p:tgtEl>
                                        <p:attrNameLst>
                                          <p:attrName>ppt_x</p:attrName>
                                        </p:attrNameLst>
                                      </p:cBhvr>
                                      <p:tavLst>
                                        <p:tav tm="0">
                                          <p:val>
                                            <p:strVal val="#ppt_x"/>
                                          </p:val>
                                        </p:tav>
                                        <p:tav tm="100000">
                                          <p:val>
                                            <p:strVal val="#ppt_x"/>
                                          </p:val>
                                        </p:tav>
                                      </p:tavLst>
                                    </p:anim>
                                    <p:anim calcmode="lin" valueType="num">
                                      <p:cBhvr>
                                        <p:cTn id="111" dur="5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42" presetClass="entr" presetSubtype="0" fill="hold" nodeType="clickEffect">
                                  <p:stCondLst>
                                    <p:cond delay="0"/>
                                  </p:stCondLst>
                                  <p:childTnLst>
                                    <p:set>
                                      <p:cBhvr>
                                        <p:cTn id="115" dur="1" fill="hold">
                                          <p:stCondLst>
                                            <p:cond delay="0"/>
                                          </p:stCondLst>
                                        </p:cTn>
                                        <p:tgtEl>
                                          <p:spTgt spid="3"/>
                                        </p:tgtEl>
                                        <p:attrNameLst>
                                          <p:attrName>style.visibility</p:attrName>
                                        </p:attrNameLst>
                                      </p:cBhvr>
                                      <p:to>
                                        <p:strVal val="visible"/>
                                      </p:to>
                                    </p:set>
                                    <p:animEffect transition="in" filter="fade">
                                      <p:cBhvr>
                                        <p:cTn id="116" dur="500"/>
                                        <p:tgtEl>
                                          <p:spTgt spid="3"/>
                                        </p:tgtEl>
                                      </p:cBhvr>
                                    </p:animEffect>
                                    <p:anim calcmode="lin" valueType="num">
                                      <p:cBhvr>
                                        <p:cTn id="117" dur="500" fill="hold"/>
                                        <p:tgtEl>
                                          <p:spTgt spid="3"/>
                                        </p:tgtEl>
                                        <p:attrNameLst>
                                          <p:attrName>ppt_x</p:attrName>
                                        </p:attrNameLst>
                                      </p:cBhvr>
                                      <p:tavLst>
                                        <p:tav tm="0">
                                          <p:val>
                                            <p:strVal val="#ppt_x"/>
                                          </p:val>
                                        </p:tav>
                                        <p:tav tm="100000">
                                          <p:val>
                                            <p:strVal val="#ppt_x"/>
                                          </p:val>
                                        </p:tav>
                                      </p:tavLst>
                                    </p:anim>
                                    <p:anim calcmode="lin" valueType="num">
                                      <p:cBhvr>
                                        <p:cTn id="118" dur="500" fill="hold"/>
                                        <p:tgtEl>
                                          <p:spTgt spid="3"/>
                                        </p:tgtEl>
                                        <p:attrNameLst>
                                          <p:attrName>ppt_y</p:attrName>
                                        </p:attrNameLst>
                                      </p:cBhvr>
                                      <p:tavLst>
                                        <p:tav tm="0">
                                          <p:val>
                                            <p:strVal val="#ppt_y+.1"/>
                                          </p:val>
                                        </p:tav>
                                        <p:tav tm="100000">
                                          <p:val>
                                            <p:strVal val="#ppt_y"/>
                                          </p:val>
                                        </p:tav>
                                      </p:tavLst>
                                    </p:anim>
                                  </p:childTnLst>
                                </p:cTn>
                              </p:par>
                              <p:par>
                                <p:cTn id="119" presetID="42" presetClass="entr" presetSubtype="0" fill="hold" grpId="0" nodeType="withEffect">
                                  <p:stCondLst>
                                    <p:cond delay="0"/>
                                  </p:stCondLst>
                                  <p:childTnLst>
                                    <p:set>
                                      <p:cBhvr>
                                        <p:cTn id="120" dur="1" fill="hold">
                                          <p:stCondLst>
                                            <p:cond delay="0"/>
                                          </p:stCondLst>
                                        </p:cTn>
                                        <p:tgtEl>
                                          <p:spTgt spid="42"/>
                                        </p:tgtEl>
                                        <p:attrNameLst>
                                          <p:attrName>style.visibility</p:attrName>
                                        </p:attrNameLst>
                                      </p:cBhvr>
                                      <p:to>
                                        <p:strVal val="visible"/>
                                      </p:to>
                                    </p:set>
                                    <p:animEffect transition="in" filter="fade">
                                      <p:cBhvr>
                                        <p:cTn id="121" dur="500"/>
                                        <p:tgtEl>
                                          <p:spTgt spid="42"/>
                                        </p:tgtEl>
                                      </p:cBhvr>
                                    </p:animEffect>
                                    <p:anim calcmode="lin" valueType="num">
                                      <p:cBhvr>
                                        <p:cTn id="122" dur="500" fill="hold"/>
                                        <p:tgtEl>
                                          <p:spTgt spid="42"/>
                                        </p:tgtEl>
                                        <p:attrNameLst>
                                          <p:attrName>ppt_x</p:attrName>
                                        </p:attrNameLst>
                                      </p:cBhvr>
                                      <p:tavLst>
                                        <p:tav tm="0">
                                          <p:val>
                                            <p:strVal val="#ppt_x"/>
                                          </p:val>
                                        </p:tav>
                                        <p:tav tm="100000">
                                          <p:val>
                                            <p:strVal val="#ppt_x"/>
                                          </p:val>
                                        </p:tav>
                                      </p:tavLst>
                                    </p:anim>
                                    <p:anim calcmode="lin" valueType="num">
                                      <p:cBhvr>
                                        <p:cTn id="123" dur="500" fill="hold"/>
                                        <p:tgtEl>
                                          <p:spTgt spid="42"/>
                                        </p:tgtEl>
                                        <p:attrNameLst>
                                          <p:attrName>ppt_y</p:attrName>
                                        </p:attrNameLst>
                                      </p:cBhvr>
                                      <p:tavLst>
                                        <p:tav tm="0">
                                          <p:val>
                                            <p:strVal val="#ppt_y+.1"/>
                                          </p:val>
                                        </p:tav>
                                        <p:tav tm="100000">
                                          <p:val>
                                            <p:strVal val="#ppt_y"/>
                                          </p:val>
                                        </p:tav>
                                      </p:tavLst>
                                    </p:anim>
                                  </p:childTnLst>
                                </p:cTn>
                              </p:par>
                              <p:par>
                                <p:cTn id="124" presetID="42" presetClass="entr" presetSubtype="0" fill="hold" grpId="0" nodeType="withEffect">
                                  <p:stCondLst>
                                    <p:cond delay="0"/>
                                  </p:stCondLst>
                                  <p:childTnLst>
                                    <p:set>
                                      <p:cBhvr>
                                        <p:cTn id="125" dur="1" fill="hold">
                                          <p:stCondLst>
                                            <p:cond delay="0"/>
                                          </p:stCondLst>
                                        </p:cTn>
                                        <p:tgtEl>
                                          <p:spTgt spid="27"/>
                                        </p:tgtEl>
                                        <p:attrNameLst>
                                          <p:attrName>style.visibility</p:attrName>
                                        </p:attrNameLst>
                                      </p:cBhvr>
                                      <p:to>
                                        <p:strVal val="visible"/>
                                      </p:to>
                                    </p:set>
                                    <p:animEffect transition="in" filter="fade">
                                      <p:cBhvr>
                                        <p:cTn id="126" dur="500"/>
                                        <p:tgtEl>
                                          <p:spTgt spid="27"/>
                                        </p:tgtEl>
                                      </p:cBhvr>
                                    </p:animEffect>
                                    <p:anim calcmode="lin" valueType="num">
                                      <p:cBhvr>
                                        <p:cTn id="127" dur="500" fill="hold"/>
                                        <p:tgtEl>
                                          <p:spTgt spid="27"/>
                                        </p:tgtEl>
                                        <p:attrNameLst>
                                          <p:attrName>ppt_x</p:attrName>
                                        </p:attrNameLst>
                                      </p:cBhvr>
                                      <p:tavLst>
                                        <p:tav tm="0">
                                          <p:val>
                                            <p:strVal val="#ppt_x"/>
                                          </p:val>
                                        </p:tav>
                                        <p:tav tm="100000">
                                          <p:val>
                                            <p:strVal val="#ppt_x"/>
                                          </p:val>
                                        </p:tav>
                                      </p:tavLst>
                                    </p:anim>
                                    <p:anim calcmode="lin" valueType="num">
                                      <p:cBhvr>
                                        <p:cTn id="128" dur="500" fill="hold"/>
                                        <p:tgtEl>
                                          <p:spTgt spid="27"/>
                                        </p:tgtEl>
                                        <p:attrNameLst>
                                          <p:attrName>ppt_y</p:attrName>
                                        </p:attrNameLst>
                                      </p:cBhvr>
                                      <p:tavLst>
                                        <p:tav tm="0">
                                          <p:val>
                                            <p:strVal val="#ppt_y+.1"/>
                                          </p:val>
                                        </p:tav>
                                        <p:tav tm="100000">
                                          <p:val>
                                            <p:strVal val="#ppt_y"/>
                                          </p:val>
                                        </p:tav>
                                      </p:tavLst>
                                    </p:anim>
                                  </p:childTnLst>
                                </p:cTn>
                              </p:par>
                              <p:par>
                                <p:cTn id="129" presetID="42" presetClass="entr" presetSubtype="0" fill="hold" grpId="0" nodeType="withEffect">
                                  <p:stCondLst>
                                    <p:cond delay="0"/>
                                  </p:stCondLst>
                                  <p:childTnLst>
                                    <p:set>
                                      <p:cBhvr>
                                        <p:cTn id="130" dur="1" fill="hold">
                                          <p:stCondLst>
                                            <p:cond delay="0"/>
                                          </p:stCondLst>
                                        </p:cTn>
                                        <p:tgtEl>
                                          <p:spTgt spid="28"/>
                                        </p:tgtEl>
                                        <p:attrNameLst>
                                          <p:attrName>style.visibility</p:attrName>
                                        </p:attrNameLst>
                                      </p:cBhvr>
                                      <p:to>
                                        <p:strVal val="visible"/>
                                      </p:to>
                                    </p:set>
                                    <p:animEffect transition="in" filter="fade">
                                      <p:cBhvr>
                                        <p:cTn id="131" dur="500"/>
                                        <p:tgtEl>
                                          <p:spTgt spid="28"/>
                                        </p:tgtEl>
                                      </p:cBhvr>
                                    </p:animEffect>
                                    <p:anim calcmode="lin" valueType="num">
                                      <p:cBhvr>
                                        <p:cTn id="132" dur="500" fill="hold"/>
                                        <p:tgtEl>
                                          <p:spTgt spid="28"/>
                                        </p:tgtEl>
                                        <p:attrNameLst>
                                          <p:attrName>ppt_x</p:attrName>
                                        </p:attrNameLst>
                                      </p:cBhvr>
                                      <p:tavLst>
                                        <p:tav tm="0">
                                          <p:val>
                                            <p:strVal val="#ppt_x"/>
                                          </p:val>
                                        </p:tav>
                                        <p:tav tm="100000">
                                          <p:val>
                                            <p:strVal val="#ppt_x"/>
                                          </p:val>
                                        </p:tav>
                                      </p:tavLst>
                                    </p:anim>
                                    <p:anim calcmode="lin" valueType="num">
                                      <p:cBhvr>
                                        <p:cTn id="133" dur="500" fill="hold"/>
                                        <p:tgtEl>
                                          <p:spTgt spid="28"/>
                                        </p:tgtEl>
                                        <p:attrNameLst>
                                          <p:attrName>ppt_y</p:attrName>
                                        </p:attrNameLst>
                                      </p:cBhvr>
                                      <p:tavLst>
                                        <p:tav tm="0">
                                          <p:val>
                                            <p:strVal val="#ppt_y+.1"/>
                                          </p:val>
                                        </p:tav>
                                        <p:tav tm="100000">
                                          <p:val>
                                            <p:strVal val="#ppt_y"/>
                                          </p:val>
                                        </p:tav>
                                      </p:tavLst>
                                    </p:anim>
                                  </p:childTnLst>
                                </p:cTn>
                              </p:par>
                              <p:par>
                                <p:cTn id="134" presetID="42" presetClass="entr" presetSubtype="0" fill="hold" grpId="0" nodeType="withEffect">
                                  <p:stCondLst>
                                    <p:cond delay="0"/>
                                  </p:stCondLst>
                                  <p:childTnLst>
                                    <p:set>
                                      <p:cBhvr>
                                        <p:cTn id="135" dur="1" fill="hold">
                                          <p:stCondLst>
                                            <p:cond delay="0"/>
                                          </p:stCondLst>
                                        </p:cTn>
                                        <p:tgtEl>
                                          <p:spTgt spid="29"/>
                                        </p:tgtEl>
                                        <p:attrNameLst>
                                          <p:attrName>style.visibility</p:attrName>
                                        </p:attrNameLst>
                                      </p:cBhvr>
                                      <p:to>
                                        <p:strVal val="visible"/>
                                      </p:to>
                                    </p:set>
                                    <p:animEffect transition="in" filter="fade">
                                      <p:cBhvr>
                                        <p:cTn id="136" dur="500"/>
                                        <p:tgtEl>
                                          <p:spTgt spid="29"/>
                                        </p:tgtEl>
                                      </p:cBhvr>
                                    </p:animEffect>
                                    <p:anim calcmode="lin" valueType="num">
                                      <p:cBhvr>
                                        <p:cTn id="137" dur="500" fill="hold"/>
                                        <p:tgtEl>
                                          <p:spTgt spid="29"/>
                                        </p:tgtEl>
                                        <p:attrNameLst>
                                          <p:attrName>ppt_x</p:attrName>
                                        </p:attrNameLst>
                                      </p:cBhvr>
                                      <p:tavLst>
                                        <p:tav tm="0">
                                          <p:val>
                                            <p:strVal val="#ppt_x"/>
                                          </p:val>
                                        </p:tav>
                                        <p:tav tm="100000">
                                          <p:val>
                                            <p:strVal val="#ppt_x"/>
                                          </p:val>
                                        </p:tav>
                                      </p:tavLst>
                                    </p:anim>
                                    <p:anim calcmode="lin" valueType="num">
                                      <p:cBhvr>
                                        <p:cTn id="138" dur="500" fill="hold"/>
                                        <p:tgtEl>
                                          <p:spTgt spid="29"/>
                                        </p:tgtEl>
                                        <p:attrNameLst>
                                          <p:attrName>ppt_y</p:attrName>
                                        </p:attrNameLst>
                                      </p:cBhvr>
                                      <p:tavLst>
                                        <p:tav tm="0">
                                          <p:val>
                                            <p:strVal val="#ppt_y+.1"/>
                                          </p:val>
                                        </p:tav>
                                        <p:tav tm="100000">
                                          <p:val>
                                            <p:strVal val="#ppt_y"/>
                                          </p:val>
                                        </p:tav>
                                      </p:tavLst>
                                    </p:anim>
                                  </p:childTnLst>
                                </p:cTn>
                              </p:par>
                              <p:par>
                                <p:cTn id="139" presetID="42" presetClass="entr" presetSubtype="0" fill="hold" grpId="0" nodeType="withEffect">
                                  <p:stCondLst>
                                    <p:cond delay="0"/>
                                  </p:stCondLst>
                                  <p:childTnLst>
                                    <p:set>
                                      <p:cBhvr>
                                        <p:cTn id="140" dur="1" fill="hold">
                                          <p:stCondLst>
                                            <p:cond delay="0"/>
                                          </p:stCondLst>
                                        </p:cTn>
                                        <p:tgtEl>
                                          <p:spTgt spid="30"/>
                                        </p:tgtEl>
                                        <p:attrNameLst>
                                          <p:attrName>style.visibility</p:attrName>
                                        </p:attrNameLst>
                                      </p:cBhvr>
                                      <p:to>
                                        <p:strVal val="visible"/>
                                      </p:to>
                                    </p:set>
                                    <p:animEffect transition="in" filter="fade">
                                      <p:cBhvr>
                                        <p:cTn id="141" dur="500"/>
                                        <p:tgtEl>
                                          <p:spTgt spid="30"/>
                                        </p:tgtEl>
                                      </p:cBhvr>
                                    </p:animEffect>
                                    <p:anim calcmode="lin" valueType="num">
                                      <p:cBhvr>
                                        <p:cTn id="142" dur="500" fill="hold"/>
                                        <p:tgtEl>
                                          <p:spTgt spid="30"/>
                                        </p:tgtEl>
                                        <p:attrNameLst>
                                          <p:attrName>ppt_x</p:attrName>
                                        </p:attrNameLst>
                                      </p:cBhvr>
                                      <p:tavLst>
                                        <p:tav tm="0">
                                          <p:val>
                                            <p:strVal val="#ppt_x"/>
                                          </p:val>
                                        </p:tav>
                                        <p:tav tm="100000">
                                          <p:val>
                                            <p:strVal val="#ppt_x"/>
                                          </p:val>
                                        </p:tav>
                                      </p:tavLst>
                                    </p:anim>
                                    <p:anim calcmode="lin" valueType="num">
                                      <p:cBhvr>
                                        <p:cTn id="143" dur="500" fill="hold"/>
                                        <p:tgtEl>
                                          <p:spTgt spid="30"/>
                                        </p:tgtEl>
                                        <p:attrNameLst>
                                          <p:attrName>ppt_y</p:attrName>
                                        </p:attrNameLst>
                                      </p:cBhvr>
                                      <p:tavLst>
                                        <p:tav tm="0">
                                          <p:val>
                                            <p:strVal val="#ppt_y+.1"/>
                                          </p:val>
                                        </p:tav>
                                        <p:tav tm="100000">
                                          <p:val>
                                            <p:strVal val="#ppt_y"/>
                                          </p:val>
                                        </p:tav>
                                      </p:tavLst>
                                    </p:anim>
                                  </p:childTnLst>
                                </p:cTn>
                              </p:par>
                              <p:par>
                                <p:cTn id="144" presetID="42" presetClass="entr" presetSubtype="0" fill="hold" grpId="0" nodeType="withEffect">
                                  <p:stCondLst>
                                    <p:cond delay="0"/>
                                  </p:stCondLst>
                                  <p:childTnLst>
                                    <p:set>
                                      <p:cBhvr>
                                        <p:cTn id="145" dur="1" fill="hold">
                                          <p:stCondLst>
                                            <p:cond delay="0"/>
                                          </p:stCondLst>
                                        </p:cTn>
                                        <p:tgtEl>
                                          <p:spTgt spid="60"/>
                                        </p:tgtEl>
                                        <p:attrNameLst>
                                          <p:attrName>style.visibility</p:attrName>
                                        </p:attrNameLst>
                                      </p:cBhvr>
                                      <p:to>
                                        <p:strVal val="visible"/>
                                      </p:to>
                                    </p:set>
                                    <p:animEffect transition="in" filter="fade">
                                      <p:cBhvr>
                                        <p:cTn id="146" dur="500"/>
                                        <p:tgtEl>
                                          <p:spTgt spid="60"/>
                                        </p:tgtEl>
                                      </p:cBhvr>
                                    </p:animEffect>
                                    <p:anim calcmode="lin" valueType="num">
                                      <p:cBhvr>
                                        <p:cTn id="147" dur="500" fill="hold"/>
                                        <p:tgtEl>
                                          <p:spTgt spid="60"/>
                                        </p:tgtEl>
                                        <p:attrNameLst>
                                          <p:attrName>ppt_x</p:attrName>
                                        </p:attrNameLst>
                                      </p:cBhvr>
                                      <p:tavLst>
                                        <p:tav tm="0">
                                          <p:val>
                                            <p:strVal val="#ppt_x"/>
                                          </p:val>
                                        </p:tav>
                                        <p:tav tm="100000">
                                          <p:val>
                                            <p:strVal val="#ppt_x"/>
                                          </p:val>
                                        </p:tav>
                                      </p:tavLst>
                                    </p:anim>
                                    <p:anim calcmode="lin" valueType="num">
                                      <p:cBhvr>
                                        <p:cTn id="148" dur="500" fill="hold"/>
                                        <p:tgtEl>
                                          <p:spTgt spid="60"/>
                                        </p:tgtEl>
                                        <p:attrNameLst>
                                          <p:attrName>ppt_y</p:attrName>
                                        </p:attrNameLst>
                                      </p:cBhvr>
                                      <p:tavLst>
                                        <p:tav tm="0">
                                          <p:val>
                                            <p:strVal val="#ppt_y+.1"/>
                                          </p:val>
                                        </p:tav>
                                        <p:tav tm="100000">
                                          <p:val>
                                            <p:strVal val="#ppt_y"/>
                                          </p:val>
                                        </p:tav>
                                      </p:tavLst>
                                    </p:anim>
                                  </p:childTnLst>
                                </p:cTn>
                              </p:par>
                              <p:par>
                                <p:cTn id="149" presetID="42" presetClass="entr" presetSubtype="0" fill="hold" grpId="0" nodeType="withEffect">
                                  <p:stCondLst>
                                    <p:cond delay="0"/>
                                  </p:stCondLst>
                                  <p:childTnLst>
                                    <p:set>
                                      <p:cBhvr>
                                        <p:cTn id="150" dur="1" fill="hold">
                                          <p:stCondLst>
                                            <p:cond delay="0"/>
                                          </p:stCondLst>
                                        </p:cTn>
                                        <p:tgtEl>
                                          <p:spTgt spid="61"/>
                                        </p:tgtEl>
                                        <p:attrNameLst>
                                          <p:attrName>style.visibility</p:attrName>
                                        </p:attrNameLst>
                                      </p:cBhvr>
                                      <p:to>
                                        <p:strVal val="visible"/>
                                      </p:to>
                                    </p:set>
                                    <p:animEffect transition="in" filter="fade">
                                      <p:cBhvr>
                                        <p:cTn id="151" dur="500"/>
                                        <p:tgtEl>
                                          <p:spTgt spid="61"/>
                                        </p:tgtEl>
                                      </p:cBhvr>
                                    </p:animEffect>
                                    <p:anim calcmode="lin" valueType="num">
                                      <p:cBhvr>
                                        <p:cTn id="152" dur="500" fill="hold"/>
                                        <p:tgtEl>
                                          <p:spTgt spid="61"/>
                                        </p:tgtEl>
                                        <p:attrNameLst>
                                          <p:attrName>ppt_x</p:attrName>
                                        </p:attrNameLst>
                                      </p:cBhvr>
                                      <p:tavLst>
                                        <p:tav tm="0">
                                          <p:val>
                                            <p:strVal val="#ppt_x"/>
                                          </p:val>
                                        </p:tav>
                                        <p:tav tm="100000">
                                          <p:val>
                                            <p:strVal val="#ppt_x"/>
                                          </p:val>
                                        </p:tav>
                                      </p:tavLst>
                                    </p:anim>
                                    <p:anim calcmode="lin" valueType="num">
                                      <p:cBhvr>
                                        <p:cTn id="153" dur="5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154" fill="hold">
                      <p:stCondLst>
                        <p:cond delay="indefinite"/>
                      </p:stCondLst>
                      <p:childTnLst>
                        <p:par>
                          <p:cTn id="155" fill="hold">
                            <p:stCondLst>
                              <p:cond delay="0"/>
                            </p:stCondLst>
                            <p:childTnLst>
                              <p:par>
                                <p:cTn id="156" presetID="42" presetClass="entr" presetSubtype="0" fill="hold" nodeType="clickEffect">
                                  <p:stCondLst>
                                    <p:cond delay="0"/>
                                  </p:stCondLst>
                                  <p:childTnLst>
                                    <p:set>
                                      <p:cBhvr>
                                        <p:cTn id="157" dur="1" fill="hold">
                                          <p:stCondLst>
                                            <p:cond delay="0"/>
                                          </p:stCondLst>
                                        </p:cTn>
                                        <p:tgtEl>
                                          <p:spTgt spid="10"/>
                                        </p:tgtEl>
                                        <p:attrNameLst>
                                          <p:attrName>style.visibility</p:attrName>
                                        </p:attrNameLst>
                                      </p:cBhvr>
                                      <p:to>
                                        <p:strVal val="visible"/>
                                      </p:to>
                                    </p:set>
                                    <p:animEffect transition="in" filter="fade">
                                      <p:cBhvr>
                                        <p:cTn id="158" dur="500"/>
                                        <p:tgtEl>
                                          <p:spTgt spid="10"/>
                                        </p:tgtEl>
                                      </p:cBhvr>
                                    </p:animEffect>
                                    <p:anim calcmode="lin" valueType="num">
                                      <p:cBhvr>
                                        <p:cTn id="159" dur="500" fill="hold"/>
                                        <p:tgtEl>
                                          <p:spTgt spid="10"/>
                                        </p:tgtEl>
                                        <p:attrNameLst>
                                          <p:attrName>ppt_x</p:attrName>
                                        </p:attrNameLst>
                                      </p:cBhvr>
                                      <p:tavLst>
                                        <p:tav tm="0">
                                          <p:val>
                                            <p:strVal val="#ppt_x"/>
                                          </p:val>
                                        </p:tav>
                                        <p:tav tm="100000">
                                          <p:val>
                                            <p:strVal val="#ppt_x"/>
                                          </p:val>
                                        </p:tav>
                                      </p:tavLst>
                                    </p:anim>
                                    <p:anim calcmode="lin" valueType="num">
                                      <p:cBhvr>
                                        <p:cTn id="160" dur="500" fill="hold"/>
                                        <p:tgtEl>
                                          <p:spTgt spid="10"/>
                                        </p:tgtEl>
                                        <p:attrNameLst>
                                          <p:attrName>ppt_y</p:attrName>
                                        </p:attrNameLst>
                                      </p:cBhvr>
                                      <p:tavLst>
                                        <p:tav tm="0">
                                          <p:val>
                                            <p:strVal val="#ppt_y+.1"/>
                                          </p:val>
                                        </p:tav>
                                        <p:tav tm="100000">
                                          <p:val>
                                            <p:strVal val="#ppt_y"/>
                                          </p:val>
                                        </p:tav>
                                      </p:tavLst>
                                    </p:anim>
                                  </p:childTnLst>
                                </p:cTn>
                              </p:par>
                              <p:par>
                                <p:cTn id="161" presetID="42" presetClass="entr" presetSubtype="0" fill="hold" grpId="0" nodeType="withEffect">
                                  <p:stCondLst>
                                    <p:cond delay="0"/>
                                  </p:stCondLst>
                                  <p:childTnLst>
                                    <p:set>
                                      <p:cBhvr>
                                        <p:cTn id="162" dur="1" fill="hold">
                                          <p:stCondLst>
                                            <p:cond delay="0"/>
                                          </p:stCondLst>
                                        </p:cTn>
                                        <p:tgtEl>
                                          <p:spTgt spid="41"/>
                                        </p:tgtEl>
                                        <p:attrNameLst>
                                          <p:attrName>style.visibility</p:attrName>
                                        </p:attrNameLst>
                                      </p:cBhvr>
                                      <p:to>
                                        <p:strVal val="visible"/>
                                      </p:to>
                                    </p:set>
                                    <p:animEffect transition="in" filter="fade">
                                      <p:cBhvr>
                                        <p:cTn id="163" dur="500"/>
                                        <p:tgtEl>
                                          <p:spTgt spid="41"/>
                                        </p:tgtEl>
                                      </p:cBhvr>
                                    </p:animEffect>
                                    <p:anim calcmode="lin" valueType="num">
                                      <p:cBhvr>
                                        <p:cTn id="164" dur="500" fill="hold"/>
                                        <p:tgtEl>
                                          <p:spTgt spid="41"/>
                                        </p:tgtEl>
                                        <p:attrNameLst>
                                          <p:attrName>ppt_x</p:attrName>
                                        </p:attrNameLst>
                                      </p:cBhvr>
                                      <p:tavLst>
                                        <p:tav tm="0">
                                          <p:val>
                                            <p:strVal val="#ppt_x"/>
                                          </p:val>
                                        </p:tav>
                                        <p:tav tm="100000">
                                          <p:val>
                                            <p:strVal val="#ppt_x"/>
                                          </p:val>
                                        </p:tav>
                                      </p:tavLst>
                                    </p:anim>
                                    <p:anim calcmode="lin" valueType="num">
                                      <p:cBhvr>
                                        <p:cTn id="165" dur="500" fill="hold"/>
                                        <p:tgtEl>
                                          <p:spTgt spid="41"/>
                                        </p:tgtEl>
                                        <p:attrNameLst>
                                          <p:attrName>ppt_y</p:attrName>
                                        </p:attrNameLst>
                                      </p:cBhvr>
                                      <p:tavLst>
                                        <p:tav tm="0">
                                          <p:val>
                                            <p:strVal val="#ppt_y+.1"/>
                                          </p:val>
                                        </p:tav>
                                        <p:tav tm="100000">
                                          <p:val>
                                            <p:strVal val="#ppt_y"/>
                                          </p:val>
                                        </p:tav>
                                      </p:tavLst>
                                    </p:anim>
                                  </p:childTnLst>
                                </p:cTn>
                              </p:par>
                              <p:par>
                                <p:cTn id="166" presetID="42" presetClass="entr" presetSubtype="0" fill="hold" grpId="0" nodeType="withEffect">
                                  <p:stCondLst>
                                    <p:cond delay="0"/>
                                  </p:stCondLst>
                                  <p:childTnLst>
                                    <p:set>
                                      <p:cBhvr>
                                        <p:cTn id="167" dur="1" fill="hold">
                                          <p:stCondLst>
                                            <p:cond delay="0"/>
                                          </p:stCondLst>
                                        </p:cTn>
                                        <p:tgtEl>
                                          <p:spTgt spid="33"/>
                                        </p:tgtEl>
                                        <p:attrNameLst>
                                          <p:attrName>style.visibility</p:attrName>
                                        </p:attrNameLst>
                                      </p:cBhvr>
                                      <p:to>
                                        <p:strVal val="visible"/>
                                      </p:to>
                                    </p:set>
                                    <p:animEffect transition="in" filter="fade">
                                      <p:cBhvr>
                                        <p:cTn id="168" dur="500"/>
                                        <p:tgtEl>
                                          <p:spTgt spid="33"/>
                                        </p:tgtEl>
                                      </p:cBhvr>
                                    </p:animEffect>
                                    <p:anim calcmode="lin" valueType="num">
                                      <p:cBhvr>
                                        <p:cTn id="169" dur="500" fill="hold"/>
                                        <p:tgtEl>
                                          <p:spTgt spid="33"/>
                                        </p:tgtEl>
                                        <p:attrNameLst>
                                          <p:attrName>ppt_x</p:attrName>
                                        </p:attrNameLst>
                                      </p:cBhvr>
                                      <p:tavLst>
                                        <p:tav tm="0">
                                          <p:val>
                                            <p:strVal val="#ppt_x"/>
                                          </p:val>
                                        </p:tav>
                                        <p:tav tm="100000">
                                          <p:val>
                                            <p:strVal val="#ppt_x"/>
                                          </p:val>
                                        </p:tav>
                                      </p:tavLst>
                                    </p:anim>
                                    <p:anim calcmode="lin" valueType="num">
                                      <p:cBhvr>
                                        <p:cTn id="170" dur="500" fill="hold"/>
                                        <p:tgtEl>
                                          <p:spTgt spid="33"/>
                                        </p:tgtEl>
                                        <p:attrNameLst>
                                          <p:attrName>ppt_y</p:attrName>
                                        </p:attrNameLst>
                                      </p:cBhvr>
                                      <p:tavLst>
                                        <p:tav tm="0">
                                          <p:val>
                                            <p:strVal val="#ppt_y+.1"/>
                                          </p:val>
                                        </p:tav>
                                        <p:tav tm="100000">
                                          <p:val>
                                            <p:strVal val="#ppt_y"/>
                                          </p:val>
                                        </p:tav>
                                      </p:tavLst>
                                    </p:anim>
                                  </p:childTnLst>
                                </p:cTn>
                              </p:par>
                              <p:par>
                                <p:cTn id="171" presetID="42" presetClass="entr" presetSubtype="0" fill="hold" grpId="0" nodeType="withEffect">
                                  <p:stCondLst>
                                    <p:cond delay="0"/>
                                  </p:stCondLst>
                                  <p:childTnLst>
                                    <p:set>
                                      <p:cBhvr>
                                        <p:cTn id="172" dur="1" fill="hold">
                                          <p:stCondLst>
                                            <p:cond delay="0"/>
                                          </p:stCondLst>
                                        </p:cTn>
                                        <p:tgtEl>
                                          <p:spTgt spid="34"/>
                                        </p:tgtEl>
                                        <p:attrNameLst>
                                          <p:attrName>style.visibility</p:attrName>
                                        </p:attrNameLst>
                                      </p:cBhvr>
                                      <p:to>
                                        <p:strVal val="visible"/>
                                      </p:to>
                                    </p:set>
                                    <p:animEffect transition="in" filter="fade">
                                      <p:cBhvr>
                                        <p:cTn id="173" dur="500"/>
                                        <p:tgtEl>
                                          <p:spTgt spid="34"/>
                                        </p:tgtEl>
                                      </p:cBhvr>
                                    </p:animEffect>
                                    <p:anim calcmode="lin" valueType="num">
                                      <p:cBhvr>
                                        <p:cTn id="174" dur="500" fill="hold"/>
                                        <p:tgtEl>
                                          <p:spTgt spid="34"/>
                                        </p:tgtEl>
                                        <p:attrNameLst>
                                          <p:attrName>ppt_x</p:attrName>
                                        </p:attrNameLst>
                                      </p:cBhvr>
                                      <p:tavLst>
                                        <p:tav tm="0">
                                          <p:val>
                                            <p:strVal val="#ppt_x"/>
                                          </p:val>
                                        </p:tav>
                                        <p:tav tm="100000">
                                          <p:val>
                                            <p:strVal val="#ppt_x"/>
                                          </p:val>
                                        </p:tav>
                                      </p:tavLst>
                                    </p:anim>
                                    <p:anim calcmode="lin" valueType="num">
                                      <p:cBhvr>
                                        <p:cTn id="175" dur="500" fill="hold"/>
                                        <p:tgtEl>
                                          <p:spTgt spid="34"/>
                                        </p:tgtEl>
                                        <p:attrNameLst>
                                          <p:attrName>ppt_y</p:attrName>
                                        </p:attrNameLst>
                                      </p:cBhvr>
                                      <p:tavLst>
                                        <p:tav tm="0">
                                          <p:val>
                                            <p:strVal val="#ppt_y+.1"/>
                                          </p:val>
                                        </p:tav>
                                        <p:tav tm="100000">
                                          <p:val>
                                            <p:strVal val="#ppt_y"/>
                                          </p:val>
                                        </p:tav>
                                      </p:tavLst>
                                    </p:anim>
                                  </p:childTnLst>
                                </p:cTn>
                              </p:par>
                              <p:par>
                                <p:cTn id="176" presetID="42" presetClass="entr" presetSubtype="0" fill="hold" grpId="0" nodeType="withEffect">
                                  <p:stCondLst>
                                    <p:cond delay="0"/>
                                  </p:stCondLst>
                                  <p:childTnLst>
                                    <p:set>
                                      <p:cBhvr>
                                        <p:cTn id="177" dur="1" fill="hold">
                                          <p:stCondLst>
                                            <p:cond delay="0"/>
                                          </p:stCondLst>
                                        </p:cTn>
                                        <p:tgtEl>
                                          <p:spTgt spid="35"/>
                                        </p:tgtEl>
                                        <p:attrNameLst>
                                          <p:attrName>style.visibility</p:attrName>
                                        </p:attrNameLst>
                                      </p:cBhvr>
                                      <p:to>
                                        <p:strVal val="visible"/>
                                      </p:to>
                                    </p:set>
                                    <p:animEffect transition="in" filter="fade">
                                      <p:cBhvr>
                                        <p:cTn id="178" dur="500"/>
                                        <p:tgtEl>
                                          <p:spTgt spid="35"/>
                                        </p:tgtEl>
                                      </p:cBhvr>
                                    </p:animEffect>
                                    <p:anim calcmode="lin" valueType="num">
                                      <p:cBhvr>
                                        <p:cTn id="179" dur="500" fill="hold"/>
                                        <p:tgtEl>
                                          <p:spTgt spid="35"/>
                                        </p:tgtEl>
                                        <p:attrNameLst>
                                          <p:attrName>ppt_x</p:attrName>
                                        </p:attrNameLst>
                                      </p:cBhvr>
                                      <p:tavLst>
                                        <p:tav tm="0">
                                          <p:val>
                                            <p:strVal val="#ppt_x"/>
                                          </p:val>
                                        </p:tav>
                                        <p:tav tm="100000">
                                          <p:val>
                                            <p:strVal val="#ppt_x"/>
                                          </p:val>
                                        </p:tav>
                                      </p:tavLst>
                                    </p:anim>
                                    <p:anim calcmode="lin" valueType="num">
                                      <p:cBhvr>
                                        <p:cTn id="180" dur="500" fill="hold"/>
                                        <p:tgtEl>
                                          <p:spTgt spid="35"/>
                                        </p:tgtEl>
                                        <p:attrNameLst>
                                          <p:attrName>ppt_y</p:attrName>
                                        </p:attrNameLst>
                                      </p:cBhvr>
                                      <p:tavLst>
                                        <p:tav tm="0">
                                          <p:val>
                                            <p:strVal val="#ppt_y+.1"/>
                                          </p:val>
                                        </p:tav>
                                        <p:tav tm="100000">
                                          <p:val>
                                            <p:strVal val="#ppt_y"/>
                                          </p:val>
                                        </p:tav>
                                      </p:tavLst>
                                    </p:anim>
                                  </p:childTnLst>
                                </p:cTn>
                              </p:par>
                              <p:par>
                                <p:cTn id="181" presetID="42" presetClass="entr" presetSubtype="0" fill="hold" grpId="0" nodeType="withEffect">
                                  <p:stCondLst>
                                    <p:cond delay="0"/>
                                  </p:stCondLst>
                                  <p:childTnLst>
                                    <p:set>
                                      <p:cBhvr>
                                        <p:cTn id="182" dur="1" fill="hold">
                                          <p:stCondLst>
                                            <p:cond delay="0"/>
                                          </p:stCondLst>
                                        </p:cTn>
                                        <p:tgtEl>
                                          <p:spTgt spid="36"/>
                                        </p:tgtEl>
                                        <p:attrNameLst>
                                          <p:attrName>style.visibility</p:attrName>
                                        </p:attrNameLst>
                                      </p:cBhvr>
                                      <p:to>
                                        <p:strVal val="visible"/>
                                      </p:to>
                                    </p:set>
                                    <p:animEffect transition="in" filter="fade">
                                      <p:cBhvr>
                                        <p:cTn id="183" dur="500"/>
                                        <p:tgtEl>
                                          <p:spTgt spid="36"/>
                                        </p:tgtEl>
                                      </p:cBhvr>
                                    </p:animEffect>
                                    <p:anim calcmode="lin" valueType="num">
                                      <p:cBhvr>
                                        <p:cTn id="184" dur="500" fill="hold"/>
                                        <p:tgtEl>
                                          <p:spTgt spid="36"/>
                                        </p:tgtEl>
                                        <p:attrNameLst>
                                          <p:attrName>ppt_x</p:attrName>
                                        </p:attrNameLst>
                                      </p:cBhvr>
                                      <p:tavLst>
                                        <p:tav tm="0">
                                          <p:val>
                                            <p:strVal val="#ppt_x"/>
                                          </p:val>
                                        </p:tav>
                                        <p:tav tm="100000">
                                          <p:val>
                                            <p:strVal val="#ppt_x"/>
                                          </p:val>
                                        </p:tav>
                                      </p:tavLst>
                                    </p:anim>
                                    <p:anim calcmode="lin" valueType="num">
                                      <p:cBhvr>
                                        <p:cTn id="185" dur="500" fill="hold"/>
                                        <p:tgtEl>
                                          <p:spTgt spid="36"/>
                                        </p:tgtEl>
                                        <p:attrNameLst>
                                          <p:attrName>ppt_y</p:attrName>
                                        </p:attrNameLst>
                                      </p:cBhvr>
                                      <p:tavLst>
                                        <p:tav tm="0">
                                          <p:val>
                                            <p:strVal val="#ppt_y+.1"/>
                                          </p:val>
                                        </p:tav>
                                        <p:tav tm="100000">
                                          <p:val>
                                            <p:strVal val="#ppt_y"/>
                                          </p:val>
                                        </p:tav>
                                      </p:tavLst>
                                    </p:anim>
                                  </p:childTnLst>
                                </p:cTn>
                              </p:par>
                              <p:par>
                                <p:cTn id="186" presetID="42" presetClass="entr" presetSubtype="0" fill="hold" grpId="0" nodeType="withEffect">
                                  <p:stCondLst>
                                    <p:cond delay="0"/>
                                  </p:stCondLst>
                                  <p:childTnLst>
                                    <p:set>
                                      <p:cBhvr>
                                        <p:cTn id="187" dur="1" fill="hold">
                                          <p:stCondLst>
                                            <p:cond delay="0"/>
                                          </p:stCondLst>
                                        </p:cTn>
                                        <p:tgtEl>
                                          <p:spTgt spid="62"/>
                                        </p:tgtEl>
                                        <p:attrNameLst>
                                          <p:attrName>style.visibility</p:attrName>
                                        </p:attrNameLst>
                                      </p:cBhvr>
                                      <p:to>
                                        <p:strVal val="visible"/>
                                      </p:to>
                                    </p:set>
                                    <p:animEffect transition="in" filter="fade">
                                      <p:cBhvr>
                                        <p:cTn id="188" dur="500"/>
                                        <p:tgtEl>
                                          <p:spTgt spid="62"/>
                                        </p:tgtEl>
                                      </p:cBhvr>
                                    </p:animEffect>
                                    <p:anim calcmode="lin" valueType="num">
                                      <p:cBhvr>
                                        <p:cTn id="189" dur="500" fill="hold"/>
                                        <p:tgtEl>
                                          <p:spTgt spid="62"/>
                                        </p:tgtEl>
                                        <p:attrNameLst>
                                          <p:attrName>ppt_x</p:attrName>
                                        </p:attrNameLst>
                                      </p:cBhvr>
                                      <p:tavLst>
                                        <p:tav tm="0">
                                          <p:val>
                                            <p:strVal val="#ppt_x"/>
                                          </p:val>
                                        </p:tav>
                                        <p:tav tm="100000">
                                          <p:val>
                                            <p:strVal val="#ppt_x"/>
                                          </p:val>
                                        </p:tav>
                                      </p:tavLst>
                                    </p:anim>
                                    <p:anim calcmode="lin" valueType="num">
                                      <p:cBhvr>
                                        <p:cTn id="190" dur="500" fill="hold"/>
                                        <p:tgtEl>
                                          <p:spTgt spid="62"/>
                                        </p:tgtEl>
                                        <p:attrNameLst>
                                          <p:attrName>ppt_y</p:attrName>
                                        </p:attrNameLst>
                                      </p:cBhvr>
                                      <p:tavLst>
                                        <p:tav tm="0">
                                          <p:val>
                                            <p:strVal val="#ppt_y+.1"/>
                                          </p:val>
                                        </p:tav>
                                        <p:tav tm="100000">
                                          <p:val>
                                            <p:strVal val="#ppt_y"/>
                                          </p:val>
                                        </p:tav>
                                      </p:tavLst>
                                    </p:anim>
                                  </p:childTnLst>
                                </p:cTn>
                              </p:par>
                              <p:par>
                                <p:cTn id="191" presetID="42" presetClass="entr" presetSubtype="0" fill="hold" grpId="0" nodeType="withEffect">
                                  <p:stCondLst>
                                    <p:cond delay="0"/>
                                  </p:stCondLst>
                                  <p:childTnLst>
                                    <p:set>
                                      <p:cBhvr>
                                        <p:cTn id="192" dur="1" fill="hold">
                                          <p:stCondLst>
                                            <p:cond delay="0"/>
                                          </p:stCondLst>
                                        </p:cTn>
                                        <p:tgtEl>
                                          <p:spTgt spid="63"/>
                                        </p:tgtEl>
                                        <p:attrNameLst>
                                          <p:attrName>style.visibility</p:attrName>
                                        </p:attrNameLst>
                                      </p:cBhvr>
                                      <p:to>
                                        <p:strVal val="visible"/>
                                      </p:to>
                                    </p:set>
                                    <p:animEffect transition="in" filter="fade">
                                      <p:cBhvr>
                                        <p:cTn id="193" dur="500"/>
                                        <p:tgtEl>
                                          <p:spTgt spid="63"/>
                                        </p:tgtEl>
                                      </p:cBhvr>
                                    </p:animEffect>
                                    <p:anim calcmode="lin" valueType="num">
                                      <p:cBhvr>
                                        <p:cTn id="194" dur="500" fill="hold"/>
                                        <p:tgtEl>
                                          <p:spTgt spid="63"/>
                                        </p:tgtEl>
                                        <p:attrNameLst>
                                          <p:attrName>ppt_x</p:attrName>
                                        </p:attrNameLst>
                                      </p:cBhvr>
                                      <p:tavLst>
                                        <p:tav tm="0">
                                          <p:val>
                                            <p:strVal val="#ppt_x"/>
                                          </p:val>
                                        </p:tav>
                                        <p:tav tm="100000">
                                          <p:val>
                                            <p:strVal val="#ppt_x"/>
                                          </p:val>
                                        </p:tav>
                                      </p:tavLst>
                                    </p:anim>
                                    <p:anim calcmode="lin" valueType="num">
                                      <p:cBhvr>
                                        <p:cTn id="195" dur="50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animBg="1"/>
      <p:bldP spid="48" grpId="0" animBg="1"/>
      <p:bldP spid="4" grpId="0"/>
      <p:bldP spid="39" grpId="0"/>
      <p:bldP spid="40" grpId="0"/>
      <p:bldP spid="41" grpId="0"/>
      <p:bldP spid="42" grpId="0"/>
      <p:bldP spid="27" grpId="0"/>
      <p:bldP spid="28" grpId="0"/>
      <p:bldP spid="29" grpId="0"/>
      <p:bldP spid="30" grpId="0"/>
      <p:bldP spid="33" grpId="0"/>
      <p:bldP spid="34" grpId="0"/>
      <p:bldP spid="35" grpId="0"/>
      <p:bldP spid="36" grpId="0"/>
      <p:bldP spid="47" grpId="0"/>
      <p:bldP spid="49" grpId="0"/>
      <p:bldP spid="50" grpId="0"/>
      <p:bldP spid="51" grpId="0"/>
      <p:bldP spid="52" grpId="0"/>
      <p:bldP spid="53" grpId="0"/>
      <p:bldP spid="54" grpId="0"/>
      <p:bldP spid="55" grpId="0"/>
      <p:bldP spid="56" grpId="0"/>
      <p:bldP spid="57" grpId="0"/>
      <p:bldP spid="58" grpId="0"/>
      <p:bldP spid="59" grpId="0"/>
      <p:bldP spid="60" grpId="0"/>
      <p:bldP spid="61" grpId="0"/>
      <p:bldP spid="62" grpId="0"/>
      <p:bldP spid="6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44 Rectángulo"/>
          <p:cNvSpPr/>
          <p:nvPr/>
        </p:nvSpPr>
        <p:spPr>
          <a:xfrm>
            <a:off x="7390728" y="1193696"/>
            <a:ext cx="1501752"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46" name="45 Rectángulo"/>
          <p:cNvSpPr/>
          <p:nvPr/>
        </p:nvSpPr>
        <p:spPr>
          <a:xfrm>
            <a:off x="5515048" y="1201317"/>
            <a:ext cx="1501752"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47" name="46 Rectángulo"/>
          <p:cNvSpPr/>
          <p:nvPr/>
        </p:nvSpPr>
        <p:spPr>
          <a:xfrm>
            <a:off x="3639368" y="1201317"/>
            <a:ext cx="1501752"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48" name="47 Rectángulo"/>
          <p:cNvSpPr/>
          <p:nvPr/>
        </p:nvSpPr>
        <p:spPr>
          <a:xfrm>
            <a:off x="1763688" y="1201317"/>
            <a:ext cx="1501752" cy="4513684"/>
          </a:xfrm>
          <a:prstGeom prst="rect">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40" name="39 Rectángulo"/>
          <p:cNvSpPr/>
          <p:nvPr/>
        </p:nvSpPr>
        <p:spPr>
          <a:xfrm>
            <a:off x="1547664" y="2425452"/>
            <a:ext cx="7596336" cy="461663"/>
          </a:xfrm>
          <a:prstGeom prst="rect">
            <a:avLst/>
          </a:prstGeom>
          <a:solidFill>
            <a:srgbClr val="318BFF">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4" name="3 Título"/>
          <p:cNvSpPr>
            <a:spLocks noGrp="1"/>
          </p:cNvSpPr>
          <p:nvPr>
            <p:ph type="title"/>
          </p:nvPr>
        </p:nvSpPr>
        <p:spPr/>
        <p:txBody>
          <a:bodyPr/>
          <a:lstStyle/>
          <a:p>
            <a:r>
              <a:rPr lang="es-SV" b="0" dirty="0" smtClean="0"/>
              <a:t>Desembolsos al sector agropecuario</a:t>
            </a:r>
            <a:br>
              <a:rPr lang="es-SV" b="0" dirty="0" smtClean="0"/>
            </a:br>
            <a:r>
              <a:rPr lang="es-SV" sz="2000" dirty="0">
                <a:solidFill>
                  <a:srgbClr val="318BFF"/>
                </a:solidFill>
              </a:rPr>
              <a:t>Del 1 de junio de 2014 al 31 de mayo de 2017</a:t>
            </a:r>
            <a:endParaRPr lang="es-SV" b="0" dirty="0"/>
          </a:p>
        </p:txBody>
      </p:sp>
      <p:sp>
        <p:nvSpPr>
          <p:cNvPr id="51" name="50 CuadroTexto"/>
          <p:cNvSpPr txBox="1"/>
          <p:nvPr/>
        </p:nvSpPr>
        <p:spPr>
          <a:xfrm>
            <a:off x="1691680" y="2395835"/>
            <a:ext cx="1656184" cy="461665"/>
          </a:xfrm>
          <a:prstGeom prst="rect">
            <a:avLst/>
          </a:prstGeom>
          <a:noFill/>
        </p:spPr>
        <p:txBody>
          <a:bodyPr wrap="square" rtlCol="0">
            <a:spAutoFit/>
          </a:bodyPr>
          <a:lstStyle/>
          <a:p>
            <a:pPr algn="ctr"/>
            <a:r>
              <a:rPr lang="es-SV" sz="2400" dirty="0" smtClean="0">
                <a:solidFill>
                  <a:srgbClr val="000000"/>
                </a:solidFill>
                <a:latin typeface="Impact" panose="020B0806030902050204" pitchFamily="34" charset="0"/>
              </a:rPr>
              <a:t>Ganadería</a:t>
            </a:r>
            <a:endParaRPr lang="es-SV" sz="2400" dirty="0">
              <a:solidFill>
                <a:srgbClr val="000000"/>
              </a:solidFill>
              <a:latin typeface="Impact" panose="020B0806030902050204" pitchFamily="34" charset="0"/>
            </a:endParaRPr>
          </a:p>
        </p:txBody>
      </p:sp>
      <p:sp>
        <p:nvSpPr>
          <p:cNvPr id="52" name="51 CuadroTexto"/>
          <p:cNvSpPr txBox="1"/>
          <p:nvPr/>
        </p:nvSpPr>
        <p:spPr>
          <a:xfrm>
            <a:off x="3467071" y="2395835"/>
            <a:ext cx="1846345" cy="461665"/>
          </a:xfrm>
          <a:prstGeom prst="rect">
            <a:avLst/>
          </a:prstGeom>
          <a:noFill/>
        </p:spPr>
        <p:txBody>
          <a:bodyPr wrap="square" rtlCol="0">
            <a:spAutoFit/>
          </a:bodyPr>
          <a:lstStyle/>
          <a:p>
            <a:pPr algn="ctr"/>
            <a:r>
              <a:rPr lang="es-SV" sz="2400" dirty="0" smtClean="0">
                <a:solidFill>
                  <a:srgbClr val="000000"/>
                </a:solidFill>
                <a:latin typeface="Impact" panose="020B0806030902050204" pitchFamily="34" charset="0"/>
              </a:rPr>
              <a:t>Café</a:t>
            </a:r>
            <a:endParaRPr lang="es-SV" sz="2400" dirty="0">
              <a:solidFill>
                <a:srgbClr val="000000"/>
              </a:solidFill>
              <a:latin typeface="Impact" panose="020B0806030902050204" pitchFamily="34" charset="0"/>
            </a:endParaRPr>
          </a:p>
        </p:txBody>
      </p:sp>
      <p:sp>
        <p:nvSpPr>
          <p:cNvPr id="53" name="52 CuadroTexto"/>
          <p:cNvSpPr txBox="1"/>
          <p:nvPr/>
        </p:nvSpPr>
        <p:spPr>
          <a:xfrm>
            <a:off x="7183672" y="2442001"/>
            <a:ext cx="1915856" cy="369332"/>
          </a:xfrm>
          <a:prstGeom prst="rect">
            <a:avLst/>
          </a:prstGeom>
          <a:noFill/>
        </p:spPr>
        <p:txBody>
          <a:bodyPr wrap="square" rtlCol="0">
            <a:spAutoFit/>
          </a:bodyPr>
          <a:lstStyle/>
          <a:p>
            <a:pPr algn="ctr"/>
            <a:r>
              <a:rPr lang="es-SV" dirty="0" smtClean="0">
                <a:solidFill>
                  <a:srgbClr val="000000"/>
                </a:solidFill>
                <a:latin typeface="Impact" panose="020B0806030902050204" pitchFamily="34" charset="0"/>
              </a:rPr>
              <a:t>Granos básicos</a:t>
            </a:r>
            <a:endParaRPr lang="es-SV" dirty="0">
              <a:solidFill>
                <a:srgbClr val="000000"/>
              </a:solidFill>
              <a:latin typeface="Impact" panose="020B0806030902050204" pitchFamily="34" charset="0"/>
            </a:endParaRPr>
          </a:p>
        </p:txBody>
      </p:sp>
      <p:sp>
        <p:nvSpPr>
          <p:cNvPr id="54" name="53 CuadroTexto"/>
          <p:cNvSpPr txBox="1"/>
          <p:nvPr/>
        </p:nvSpPr>
        <p:spPr>
          <a:xfrm>
            <a:off x="5437832" y="2442001"/>
            <a:ext cx="1656184" cy="369332"/>
          </a:xfrm>
          <a:prstGeom prst="rect">
            <a:avLst/>
          </a:prstGeom>
          <a:noFill/>
        </p:spPr>
        <p:txBody>
          <a:bodyPr wrap="square" rtlCol="0">
            <a:spAutoFit/>
          </a:bodyPr>
          <a:lstStyle/>
          <a:p>
            <a:pPr algn="ctr"/>
            <a:r>
              <a:rPr lang="es-SV" dirty="0" smtClean="0">
                <a:solidFill>
                  <a:srgbClr val="000000"/>
                </a:solidFill>
                <a:latin typeface="Impact" panose="020B0806030902050204" pitchFamily="34" charset="0"/>
              </a:rPr>
              <a:t>Caña de azúcar</a:t>
            </a:r>
          </a:p>
        </p:txBody>
      </p:sp>
      <p:sp>
        <p:nvSpPr>
          <p:cNvPr id="56" name="55 CuadroTexto"/>
          <p:cNvSpPr txBox="1"/>
          <p:nvPr/>
        </p:nvSpPr>
        <p:spPr>
          <a:xfrm>
            <a:off x="1691680" y="3793604"/>
            <a:ext cx="1656184" cy="400110"/>
          </a:xfrm>
          <a:prstGeom prst="rect">
            <a:avLst/>
          </a:prstGeom>
          <a:noFill/>
        </p:spPr>
        <p:txBody>
          <a:bodyPr wrap="square" rtlCol="0">
            <a:spAutoFit/>
          </a:bodyPr>
          <a:lstStyle/>
          <a:p>
            <a:pPr algn="ctr"/>
            <a:r>
              <a:rPr lang="es-SV" sz="2000" dirty="0" smtClean="0">
                <a:latin typeface="Impact" panose="020B0806030902050204" pitchFamily="34" charset="0"/>
              </a:rPr>
              <a:t>6,397</a:t>
            </a:r>
            <a:endParaRPr lang="es-SV" sz="2000" dirty="0">
              <a:latin typeface="Impact" panose="020B0806030902050204" pitchFamily="34" charset="0"/>
            </a:endParaRPr>
          </a:p>
        </p:txBody>
      </p:sp>
      <p:sp>
        <p:nvSpPr>
          <p:cNvPr id="57" name="56 CuadroTexto"/>
          <p:cNvSpPr txBox="1"/>
          <p:nvPr/>
        </p:nvSpPr>
        <p:spPr>
          <a:xfrm>
            <a:off x="1691680" y="4081636"/>
            <a:ext cx="1656184" cy="276999"/>
          </a:xfrm>
          <a:prstGeom prst="rect">
            <a:avLst/>
          </a:prstGeom>
          <a:noFill/>
        </p:spPr>
        <p:txBody>
          <a:bodyPr wrap="square" rtlCol="0">
            <a:spAutoFit/>
          </a:bodyPr>
          <a:lstStyle/>
          <a:p>
            <a:pPr algn="ctr"/>
            <a:r>
              <a:rPr lang="es-SV" sz="1200" dirty="0" smtClean="0">
                <a:solidFill>
                  <a:schemeClr val="tx2"/>
                </a:solidFill>
                <a:latin typeface="Impact" panose="020B0806030902050204" pitchFamily="34" charset="0"/>
              </a:rPr>
              <a:t>Préstamos</a:t>
            </a:r>
            <a:endParaRPr lang="es-SV" sz="1200" dirty="0">
              <a:solidFill>
                <a:schemeClr val="tx2"/>
              </a:solidFill>
              <a:latin typeface="Impact" panose="020B0806030902050204" pitchFamily="34" charset="0"/>
            </a:endParaRPr>
          </a:p>
        </p:txBody>
      </p:sp>
      <p:sp>
        <p:nvSpPr>
          <p:cNvPr id="58" name="57 CuadroTexto"/>
          <p:cNvSpPr txBox="1"/>
          <p:nvPr/>
        </p:nvSpPr>
        <p:spPr>
          <a:xfrm>
            <a:off x="1691680" y="4369668"/>
            <a:ext cx="1656184" cy="400110"/>
          </a:xfrm>
          <a:prstGeom prst="rect">
            <a:avLst/>
          </a:prstGeom>
          <a:noFill/>
        </p:spPr>
        <p:txBody>
          <a:bodyPr wrap="square" rtlCol="0">
            <a:spAutoFit/>
          </a:bodyPr>
          <a:lstStyle/>
          <a:p>
            <a:pPr algn="ctr"/>
            <a:r>
              <a:rPr lang="es-SV" sz="2000" dirty="0" smtClean="0">
                <a:latin typeface="Impact" panose="020B0806030902050204" pitchFamily="34" charset="0"/>
              </a:rPr>
              <a:t>$44.8</a:t>
            </a:r>
            <a:endParaRPr lang="es-SV" sz="2000" dirty="0">
              <a:latin typeface="Impact" panose="020B0806030902050204" pitchFamily="34" charset="0"/>
            </a:endParaRPr>
          </a:p>
        </p:txBody>
      </p:sp>
      <p:sp>
        <p:nvSpPr>
          <p:cNvPr id="59" name="58 CuadroTexto"/>
          <p:cNvSpPr txBox="1"/>
          <p:nvPr/>
        </p:nvSpPr>
        <p:spPr>
          <a:xfrm>
            <a:off x="1691680" y="4657700"/>
            <a:ext cx="1656184" cy="276999"/>
          </a:xfrm>
          <a:prstGeom prst="rect">
            <a:avLst/>
          </a:prstGeom>
          <a:noFill/>
        </p:spPr>
        <p:txBody>
          <a:bodyPr wrap="square" rtlCol="0">
            <a:spAutoFit/>
          </a:bodyPr>
          <a:lstStyle/>
          <a:p>
            <a:pPr algn="ctr"/>
            <a:r>
              <a:rPr lang="es-SV" sz="1200" dirty="0" smtClean="0">
                <a:solidFill>
                  <a:schemeClr val="tx2"/>
                </a:solidFill>
                <a:latin typeface="Impact" panose="020B0806030902050204" pitchFamily="34" charset="0"/>
              </a:rPr>
              <a:t>Millones</a:t>
            </a:r>
            <a:endParaRPr lang="es-SV" sz="1200" dirty="0">
              <a:solidFill>
                <a:schemeClr val="tx2"/>
              </a:solidFill>
              <a:latin typeface="Impact" panose="020B0806030902050204" pitchFamily="34" charset="0"/>
            </a:endParaRPr>
          </a:p>
        </p:txBody>
      </p:sp>
      <p:sp>
        <p:nvSpPr>
          <p:cNvPr id="62" name="61 CuadroTexto"/>
          <p:cNvSpPr txBox="1"/>
          <p:nvPr/>
        </p:nvSpPr>
        <p:spPr>
          <a:xfrm>
            <a:off x="3563888" y="3793604"/>
            <a:ext cx="1656184" cy="400110"/>
          </a:xfrm>
          <a:prstGeom prst="rect">
            <a:avLst/>
          </a:prstGeom>
          <a:noFill/>
        </p:spPr>
        <p:txBody>
          <a:bodyPr wrap="square" rtlCol="0">
            <a:spAutoFit/>
          </a:bodyPr>
          <a:lstStyle/>
          <a:p>
            <a:pPr algn="ctr"/>
            <a:r>
              <a:rPr lang="es-SV" sz="2000" dirty="0" smtClean="0">
                <a:latin typeface="Impact" panose="020B0806030902050204" pitchFamily="34" charset="0"/>
              </a:rPr>
              <a:t>3,401</a:t>
            </a:r>
            <a:endParaRPr lang="es-SV" sz="2000" dirty="0">
              <a:latin typeface="Impact" panose="020B0806030902050204" pitchFamily="34" charset="0"/>
            </a:endParaRPr>
          </a:p>
        </p:txBody>
      </p:sp>
      <p:sp>
        <p:nvSpPr>
          <p:cNvPr id="63" name="62 CuadroTexto"/>
          <p:cNvSpPr txBox="1"/>
          <p:nvPr/>
        </p:nvSpPr>
        <p:spPr>
          <a:xfrm>
            <a:off x="3563888" y="4081636"/>
            <a:ext cx="1656184" cy="276999"/>
          </a:xfrm>
          <a:prstGeom prst="rect">
            <a:avLst/>
          </a:prstGeom>
          <a:noFill/>
        </p:spPr>
        <p:txBody>
          <a:bodyPr wrap="square" rtlCol="0">
            <a:spAutoFit/>
          </a:bodyPr>
          <a:lstStyle/>
          <a:p>
            <a:pPr algn="ctr"/>
            <a:r>
              <a:rPr lang="es-SV" sz="1200" dirty="0" smtClean="0">
                <a:solidFill>
                  <a:schemeClr val="tx2"/>
                </a:solidFill>
                <a:latin typeface="Impact" panose="020B0806030902050204" pitchFamily="34" charset="0"/>
              </a:rPr>
              <a:t>Préstamos</a:t>
            </a:r>
            <a:endParaRPr lang="es-SV" sz="1200" dirty="0">
              <a:solidFill>
                <a:schemeClr val="tx2"/>
              </a:solidFill>
              <a:latin typeface="Impact" panose="020B0806030902050204" pitchFamily="34" charset="0"/>
            </a:endParaRPr>
          </a:p>
        </p:txBody>
      </p:sp>
      <p:sp>
        <p:nvSpPr>
          <p:cNvPr id="64" name="63 CuadroTexto"/>
          <p:cNvSpPr txBox="1"/>
          <p:nvPr/>
        </p:nvSpPr>
        <p:spPr>
          <a:xfrm>
            <a:off x="3563888" y="4369668"/>
            <a:ext cx="1656184" cy="400110"/>
          </a:xfrm>
          <a:prstGeom prst="rect">
            <a:avLst/>
          </a:prstGeom>
          <a:noFill/>
        </p:spPr>
        <p:txBody>
          <a:bodyPr wrap="square" rtlCol="0">
            <a:spAutoFit/>
          </a:bodyPr>
          <a:lstStyle/>
          <a:p>
            <a:pPr algn="ctr"/>
            <a:r>
              <a:rPr lang="es-SV" sz="2000" dirty="0" smtClean="0">
                <a:latin typeface="Impact" panose="020B0806030902050204" pitchFamily="34" charset="0"/>
              </a:rPr>
              <a:t>$35.4</a:t>
            </a:r>
            <a:endParaRPr lang="es-SV" sz="2000" dirty="0">
              <a:latin typeface="Impact" panose="020B0806030902050204" pitchFamily="34" charset="0"/>
            </a:endParaRPr>
          </a:p>
        </p:txBody>
      </p:sp>
      <p:sp>
        <p:nvSpPr>
          <p:cNvPr id="65" name="64 CuadroTexto"/>
          <p:cNvSpPr txBox="1"/>
          <p:nvPr/>
        </p:nvSpPr>
        <p:spPr>
          <a:xfrm>
            <a:off x="3563888" y="4657700"/>
            <a:ext cx="1656184" cy="276999"/>
          </a:xfrm>
          <a:prstGeom prst="rect">
            <a:avLst/>
          </a:prstGeom>
          <a:noFill/>
        </p:spPr>
        <p:txBody>
          <a:bodyPr wrap="square" rtlCol="0">
            <a:spAutoFit/>
          </a:bodyPr>
          <a:lstStyle/>
          <a:p>
            <a:pPr algn="ctr"/>
            <a:r>
              <a:rPr lang="es-SV" sz="1200" dirty="0" smtClean="0">
                <a:solidFill>
                  <a:schemeClr val="tx2"/>
                </a:solidFill>
                <a:latin typeface="Impact" panose="020B0806030902050204" pitchFamily="34" charset="0"/>
              </a:rPr>
              <a:t>Millones</a:t>
            </a:r>
            <a:endParaRPr lang="es-SV" sz="1200" dirty="0">
              <a:solidFill>
                <a:schemeClr val="tx2"/>
              </a:solidFill>
              <a:latin typeface="Impact" panose="020B0806030902050204" pitchFamily="34" charset="0"/>
            </a:endParaRPr>
          </a:p>
        </p:txBody>
      </p:sp>
      <p:sp>
        <p:nvSpPr>
          <p:cNvPr id="68" name="67 CuadroTexto"/>
          <p:cNvSpPr txBox="1"/>
          <p:nvPr/>
        </p:nvSpPr>
        <p:spPr>
          <a:xfrm>
            <a:off x="5436096" y="3798547"/>
            <a:ext cx="1656184" cy="400110"/>
          </a:xfrm>
          <a:prstGeom prst="rect">
            <a:avLst/>
          </a:prstGeom>
          <a:noFill/>
        </p:spPr>
        <p:txBody>
          <a:bodyPr wrap="square" rtlCol="0">
            <a:spAutoFit/>
          </a:bodyPr>
          <a:lstStyle/>
          <a:p>
            <a:pPr algn="ctr"/>
            <a:r>
              <a:rPr lang="es-SV" sz="2000" dirty="0" smtClean="0">
                <a:latin typeface="Impact" panose="020B0806030902050204" pitchFamily="34" charset="0"/>
              </a:rPr>
              <a:t>1,521</a:t>
            </a:r>
            <a:endParaRPr lang="es-SV" sz="2000" dirty="0">
              <a:latin typeface="Impact" panose="020B0806030902050204" pitchFamily="34" charset="0"/>
            </a:endParaRPr>
          </a:p>
        </p:txBody>
      </p:sp>
      <p:sp>
        <p:nvSpPr>
          <p:cNvPr id="69" name="68 CuadroTexto"/>
          <p:cNvSpPr txBox="1"/>
          <p:nvPr/>
        </p:nvSpPr>
        <p:spPr>
          <a:xfrm>
            <a:off x="5436096" y="4086579"/>
            <a:ext cx="1656184" cy="276999"/>
          </a:xfrm>
          <a:prstGeom prst="rect">
            <a:avLst/>
          </a:prstGeom>
          <a:noFill/>
        </p:spPr>
        <p:txBody>
          <a:bodyPr wrap="square" rtlCol="0">
            <a:spAutoFit/>
          </a:bodyPr>
          <a:lstStyle/>
          <a:p>
            <a:pPr algn="ctr"/>
            <a:r>
              <a:rPr lang="es-SV" sz="1200" dirty="0" smtClean="0">
                <a:solidFill>
                  <a:schemeClr val="tx2"/>
                </a:solidFill>
                <a:latin typeface="Impact" panose="020B0806030902050204" pitchFamily="34" charset="0"/>
              </a:rPr>
              <a:t>Préstamos </a:t>
            </a:r>
            <a:endParaRPr lang="es-SV" sz="1200" dirty="0">
              <a:solidFill>
                <a:schemeClr val="tx2"/>
              </a:solidFill>
              <a:latin typeface="Impact" panose="020B0806030902050204" pitchFamily="34" charset="0"/>
            </a:endParaRPr>
          </a:p>
        </p:txBody>
      </p:sp>
      <p:sp>
        <p:nvSpPr>
          <p:cNvPr id="70" name="69 CuadroTexto"/>
          <p:cNvSpPr txBox="1"/>
          <p:nvPr/>
        </p:nvSpPr>
        <p:spPr>
          <a:xfrm>
            <a:off x="5436096" y="4374611"/>
            <a:ext cx="1656184" cy="400110"/>
          </a:xfrm>
          <a:prstGeom prst="rect">
            <a:avLst/>
          </a:prstGeom>
          <a:noFill/>
        </p:spPr>
        <p:txBody>
          <a:bodyPr wrap="square" rtlCol="0">
            <a:spAutoFit/>
          </a:bodyPr>
          <a:lstStyle/>
          <a:p>
            <a:pPr algn="ctr"/>
            <a:r>
              <a:rPr lang="es-SV" sz="2000" dirty="0" smtClean="0">
                <a:latin typeface="Impact" panose="020B0806030902050204" pitchFamily="34" charset="0"/>
              </a:rPr>
              <a:t>$18.2</a:t>
            </a:r>
            <a:endParaRPr lang="es-SV" sz="2000" dirty="0">
              <a:latin typeface="Impact" panose="020B0806030902050204" pitchFamily="34" charset="0"/>
            </a:endParaRPr>
          </a:p>
        </p:txBody>
      </p:sp>
      <p:sp>
        <p:nvSpPr>
          <p:cNvPr id="71" name="70 CuadroTexto"/>
          <p:cNvSpPr txBox="1"/>
          <p:nvPr/>
        </p:nvSpPr>
        <p:spPr>
          <a:xfrm>
            <a:off x="5436096" y="4662643"/>
            <a:ext cx="1656184" cy="276999"/>
          </a:xfrm>
          <a:prstGeom prst="rect">
            <a:avLst/>
          </a:prstGeom>
          <a:noFill/>
        </p:spPr>
        <p:txBody>
          <a:bodyPr wrap="square" rtlCol="0">
            <a:spAutoFit/>
          </a:bodyPr>
          <a:lstStyle/>
          <a:p>
            <a:pPr algn="ctr"/>
            <a:r>
              <a:rPr lang="es-SV" sz="1200" dirty="0" smtClean="0">
                <a:solidFill>
                  <a:schemeClr val="tx2"/>
                </a:solidFill>
                <a:latin typeface="Impact" panose="020B0806030902050204" pitchFamily="34" charset="0"/>
              </a:rPr>
              <a:t>Millones</a:t>
            </a:r>
            <a:endParaRPr lang="es-SV" sz="1200" dirty="0">
              <a:solidFill>
                <a:schemeClr val="tx2"/>
              </a:solidFill>
              <a:latin typeface="Impact" panose="020B0806030902050204" pitchFamily="34" charset="0"/>
            </a:endParaRPr>
          </a:p>
        </p:txBody>
      </p:sp>
      <p:sp>
        <p:nvSpPr>
          <p:cNvPr id="74" name="73 CuadroTexto"/>
          <p:cNvSpPr txBox="1"/>
          <p:nvPr/>
        </p:nvSpPr>
        <p:spPr>
          <a:xfrm>
            <a:off x="7308304" y="3798547"/>
            <a:ext cx="1656184" cy="400110"/>
          </a:xfrm>
          <a:prstGeom prst="rect">
            <a:avLst/>
          </a:prstGeom>
          <a:noFill/>
        </p:spPr>
        <p:txBody>
          <a:bodyPr wrap="square" rtlCol="0">
            <a:spAutoFit/>
          </a:bodyPr>
          <a:lstStyle/>
          <a:p>
            <a:pPr algn="ctr"/>
            <a:r>
              <a:rPr lang="es-SV" sz="2000" dirty="0" smtClean="0">
                <a:latin typeface="Impact" panose="020B0806030902050204" pitchFamily="34" charset="0"/>
              </a:rPr>
              <a:t>65,933</a:t>
            </a:r>
            <a:endParaRPr lang="es-SV" sz="2000" dirty="0">
              <a:latin typeface="Impact" panose="020B0806030902050204" pitchFamily="34" charset="0"/>
            </a:endParaRPr>
          </a:p>
        </p:txBody>
      </p:sp>
      <p:sp>
        <p:nvSpPr>
          <p:cNvPr id="75" name="74 CuadroTexto"/>
          <p:cNvSpPr txBox="1"/>
          <p:nvPr/>
        </p:nvSpPr>
        <p:spPr>
          <a:xfrm>
            <a:off x="7308304" y="4086579"/>
            <a:ext cx="1656184" cy="276999"/>
          </a:xfrm>
          <a:prstGeom prst="rect">
            <a:avLst/>
          </a:prstGeom>
          <a:noFill/>
        </p:spPr>
        <p:txBody>
          <a:bodyPr wrap="square" rtlCol="0">
            <a:spAutoFit/>
          </a:bodyPr>
          <a:lstStyle/>
          <a:p>
            <a:pPr algn="ctr"/>
            <a:r>
              <a:rPr lang="es-SV" sz="1200" dirty="0" smtClean="0">
                <a:solidFill>
                  <a:schemeClr val="tx2"/>
                </a:solidFill>
                <a:latin typeface="Impact" panose="020B0806030902050204" pitchFamily="34" charset="0"/>
              </a:rPr>
              <a:t>Préstamos</a:t>
            </a:r>
            <a:endParaRPr lang="es-SV" sz="1200" dirty="0">
              <a:solidFill>
                <a:schemeClr val="tx2"/>
              </a:solidFill>
              <a:latin typeface="Impact" panose="020B0806030902050204" pitchFamily="34" charset="0"/>
            </a:endParaRPr>
          </a:p>
        </p:txBody>
      </p:sp>
      <p:sp>
        <p:nvSpPr>
          <p:cNvPr id="76" name="75 CuadroTexto"/>
          <p:cNvSpPr txBox="1"/>
          <p:nvPr/>
        </p:nvSpPr>
        <p:spPr>
          <a:xfrm>
            <a:off x="7308304" y="4374611"/>
            <a:ext cx="1656184" cy="400110"/>
          </a:xfrm>
          <a:prstGeom prst="rect">
            <a:avLst/>
          </a:prstGeom>
          <a:noFill/>
        </p:spPr>
        <p:txBody>
          <a:bodyPr wrap="square" rtlCol="0">
            <a:spAutoFit/>
          </a:bodyPr>
          <a:lstStyle/>
          <a:p>
            <a:pPr algn="ctr"/>
            <a:r>
              <a:rPr lang="es-SV" sz="2000" dirty="0" smtClean="0">
                <a:latin typeface="Impact" panose="020B0806030902050204" pitchFamily="34" charset="0"/>
              </a:rPr>
              <a:t>$113.0</a:t>
            </a:r>
            <a:endParaRPr lang="es-SV" sz="2000" dirty="0">
              <a:latin typeface="Impact" panose="020B0806030902050204" pitchFamily="34" charset="0"/>
            </a:endParaRPr>
          </a:p>
        </p:txBody>
      </p:sp>
      <p:sp>
        <p:nvSpPr>
          <p:cNvPr id="77" name="76 CuadroTexto"/>
          <p:cNvSpPr txBox="1"/>
          <p:nvPr/>
        </p:nvSpPr>
        <p:spPr>
          <a:xfrm>
            <a:off x="7308304" y="4662643"/>
            <a:ext cx="1656184" cy="276999"/>
          </a:xfrm>
          <a:prstGeom prst="rect">
            <a:avLst/>
          </a:prstGeom>
          <a:noFill/>
        </p:spPr>
        <p:txBody>
          <a:bodyPr wrap="square" rtlCol="0">
            <a:spAutoFit/>
          </a:bodyPr>
          <a:lstStyle/>
          <a:p>
            <a:pPr algn="ctr"/>
            <a:r>
              <a:rPr lang="es-SV" sz="1200" dirty="0" smtClean="0">
                <a:solidFill>
                  <a:schemeClr val="tx2"/>
                </a:solidFill>
                <a:latin typeface="Impact" panose="020B0806030902050204" pitchFamily="34" charset="0"/>
              </a:rPr>
              <a:t>Millones</a:t>
            </a:r>
            <a:endParaRPr lang="es-SV" sz="1200" dirty="0">
              <a:solidFill>
                <a:schemeClr val="tx2"/>
              </a:solidFill>
              <a:latin typeface="Impact" panose="020B0806030902050204" pitchFamily="34" charset="0"/>
            </a:endParaRPr>
          </a:p>
        </p:txBody>
      </p:sp>
      <p:pic>
        <p:nvPicPr>
          <p:cNvPr id="10" name="9 Imagen"/>
          <p:cNvPicPr>
            <a:picLocks noChangeAspect="1"/>
          </p:cNvPicPr>
          <p:nvPr/>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l="22261" t="15743" r="18183" b="37146"/>
          <a:stretch/>
        </p:blipFill>
        <p:spPr>
          <a:xfrm>
            <a:off x="1833396" y="1273324"/>
            <a:ext cx="1365283" cy="1080000"/>
          </a:xfrm>
          <a:prstGeom prst="rect">
            <a:avLst/>
          </a:prstGeom>
        </p:spPr>
      </p:pic>
      <p:pic>
        <p:nvPicPr>
          <p:cNvPr id="12" name="11 Imagen"/>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14829" r="14949" b="13060"/>
          <a:stretch/>
        </p:blipFill>
        <p:spPr>
          <a:xfrm>
            <a:off x="7740352" y="1273324"/>
            <a:ext cx="872331" cy="1080000"/>
          </a:xfrm>
          <a:prstGeom prst="rect">
            <a:avLst/>
          </a:prstGeom>
        </p:spPr>
      </p:pic>
      <p:pic>
        <p:nvPicPr>
          <p:cNvPr id="8" name="7 Imagen"/>
          <p:cNvPicPr>
            <a:picLocks noChangeAspect="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l="6021" r="5757" b="13325"/>
          <a:stretch/>
        </p:blipFill>
        <p:spPr>
          <a:xfrm>
            <a:off x="5724128" y="1273324"/>
            <a:ext cx="1099276" cy="1080000"/>
          </a:xfrm>
          <a:prstGeom prst="rect">
            <a:avLst/>
          </a:prstGeom>
        </p:spPr>
      </p:pic>
      <p:pic>
        <p:nvPicPr>
          <p:cNvPr id="11" name="10 Imagen"/>
          <p:cNvPicPr>
            <a:picLocks noChangeAspect="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l="10332" r="9383" b="13081"/>
          <a:stretch/>
        </p:blipFill>
        <p:spPr>
          <a:xfrm>
            <a:off x="3892717" y="1273324"/>
            <a:ext cx="997575" cy="1080000"/>
          </a:xfrm>
          <a:prstGeom prst="rect">
            <a:avLst/>
          </a:prstGeom>
        </p:spPr>
      </p:pic>
      <p:sp>
        <p:nvSpPr>
          <p:cNvPr id="42" name="41 CuadroTexto"/>
          <p:cNvSpPr txBox="1"/>
          <p:nvPr/>
        </p:nvSpPr>
        <p:spPr>
          <a:xfrm>
            <a:off x="1691680" y="4873724"/>
            <a:ext cx="1656184" cy="400110"/>
          </a:xfrm>
          <a:prstGeom prst="rect">
            <a:avLst/>
          </a:prstGeom>
          <a:noFill/>
        </p:spPr>
        <p:txBody>
          <a:bodyPr wrap="square" rtlCol="0">
            <a:spAutoFit/>
          </a:bodyPr>
          <a:lstStyle/>
          <a:p>
            <a:pPr algn="ctr"/>
            <a:r>
              <a:rPr lang="es-SV" sz="2000" dirty="0" smtClean="0">
                <a:latin typeface="Impact" panose="020B0806030902050204" pitchFamily="34" charset="0"/>
              </a:rPr>
              <a:t>21.4%</a:t>
            </a:r>
          </a:p>
        </p:txBody>
      </p:sp>
      <p:sp>
        <p:nvSpPr>
          <p:cNvPr id="43" name="42 CuadroTexto"/>
          <p:cNvSpPr txBox="1"/>
          <p:nvPr/>
        </p:nvSpPr>
        <p:spPr>
          <a:xfrm>
            <a:off x="1691680" y="5233764"/>
            <a:ext cx="1656184" cy="461665"/>
          </a:xfrm>
          <a:prstGeom prst="rect">
            <a:avLst/>
          </a:prstGeom>
          <a:noFill/>
        </p:spPr>
        <p:txBody>
          <a:bodyPr wrap="square" rtlCol="0">
            <a:spAutoFit/>
          </a:bodyPr>
          <a:lstStyle/>
          <a:p>
            <a:pPr algn="ctr"/>
            <a:r>
              <a:rPr lang="es-SV" sz="1200" dirty="0" smtClean="0">
                <a:solidFill>
                  <a:schemeClr val="tx2"/>
                </a:solidFill>
                <a:latin typeface="Impact" panose="020B0806030902050204" pitchFamily="34" charset="0"/>
              </a:rPr>
              <a:t>Crecimiento promedio anual</a:t>
            </a:r>
            <a:endParaRPr lang="es-SV" sz="1200" dirty="0">
              <a:solidFill>
                <a:schemeClr val="tx2"/>
              </a:solidFill>
              <a:latin typeface="Impact" panose="020B0806030902050204" pitchFamily="34" charset="0"/>
            </a:endParaRPr>
          </a:p>
        </p:txBody>
      </p:sp>
      <p:sp>
        <p:nvSpPr>
          <p:cNvPr id="44" name="43 CuadroTexto"/>
          <p:cNvSpPr txBox="1"/>
          <p:nvPr/>
        </p:nvSpPr>
        <p:spPr>
          <a:xfrm>
            <a:off x="3563888" y="4945732"/>
            <a:ext cx="1656184" cy="400110"/>
          </a:xfrm>
          <a:prstGeom prst="rect">
            <a:avLst/>
          </a:prstGeom>
          <a:noFill/>
        </p:spPr>
        <p:txBody>
          <a:bodyPr wrap="square" rtlCol="0">
            <a:spAutoFit/>
          </a:bodyPr>
          <a:lstStyle/>
          <a:p>
            <a:pPr algn="ctr"/>
            <a:r>
              <a:rPr lang="es-SV" sz="2000" dirty="0" smtClean="0">
                <a:latin typeface="Impact" panose="020B0806030902050204" pitchFamily="34" charset="0"/>
              </a:rPr>
              <a:t>-8%</a:t>
            </a:r>
          </a:p>
        </p:txBody>
      </p:sp>
      <p:sp>
        <p:nvSpPr>
          <p:cNvPr id="50" name="49 CuadroTexto"/>
          <p:cNvSpPr txBox="1"/>
          <p:nvPr/>
        </p:nvSpPr>
        <p:spPr>
          <a:xfrm>
            <a:off x="3563888" y="5233764"/>
            <a:ext cx="1656184" cy="461665"/>
          </a:xfrm>
          <a:prstGeom prst="rect">
            <a:avLst/>
          </a:prstGeom>
          <a:noFill/>
        </p:spPr>
        <p:txBody>
          <a:bodyPr wrap="square" rtlCol="0">
            <a:spAutoFit/>
          </a:bodyPr>
          <a:lstStyle/>
          <a:p>
            <a:pPr algn="ctr"/>
            <a:r>
              <a:rPr lang="es-SV" sz="1200" dirty="0" smtClean="0">
                <a:solidFill>
                  <a:schemeClr val="tx2"/>
                </a:solidFill>
                <a:latin typeface="Impact" panose="020B0806030902050204" pitchFamily="34" charset="0"/>
              </a:rPr>
              <a:t>Decrecimiento promedio anual</a:t>
            </a:r>
            <a:endParaRPr lang="es-SV" sz="1200" dirty="0">
              <a:solidFill>
                <a:schemeClr val="tx2"/>
              </a:solidFill>
              <a:latin typeface="Impact" panose="020B0806030902050204" pitchFamily="34" charset="0"/>
            </a:endParaRPr>
          </a:p>
        </p:txBody>
      </p:sp>
      <p:sp>
        <p:nvSpPr>
          <p:cNvPr id="55" name="54 CuadroTexto"/>
          <p:cNvSpPr txBox="1"/>
          <p:nvPr/>
        </p:nvSpPr>
        <p:spPr>
          <a:xfrm>
            <a:off x="5436096" y="4873724"/>
            <a:ext cx="1656184" cy="400110"/>
          </a:xfrm>
          <a:prstGeom prst="rect">
            <a:avLst/>
          </a:prstGeom>
          <a:noFill/>
        </p:spPr>
        <p:txBody>
          <a:bodyPr wrap="square" rtlCol="0">
            <a:spAutoFit/>
          </a:bodyPr>
          <a:lstStyle/>
          <a:p>
            <a:pPr algn="ctr"/>
            <a:r>
              <a:rPr lang="es-SV" sz="2000" dirty="0" smtClean="0">
                <a:latin typeface="Impact" panose="020B0806030902050204" pitchFamily="34" charset="0"/>
              </a:rPr>
              <a:t>16%</a:t>
            </a:r>
          </a:p>
        </p:txBody>
      </p:sp>
      <p:sp>
        <p:nvSpPr>
          <p:cNvPr id="60" name="59 CuadroTexto"/>
          <p:cNvSpPr txBox="1"/>
          <p:nvPr/>
        </p:nvSpPr>
        <p:spPr>
          <a:xfrm>
            <a:off x="5436096" y="5233764"/>
            <a:ext cx="1656184" cy="461665"/>
          </a:xfrm>
          <a:prstGeom prst="rect">
            <a:avLst/>
          </a:prstGeom>
          <a:noFill/>
        </p:spPr>
        <p:txBody>
          <a:bodyPr wrap="square" rtlCol="0">
            <a:spAutoFit/>
          </a:bodyPr>
          <a:lstStyle/>
          <a:p>
            <a:pPr algn="ctr"/>
            <a:r>
              <a:rPr lang="es-SV" sz="1200" dirty="0" smtClean="0">
                <a:solidFill>
                  <a:schemeClr val="tx2"/>
                </a:solidFill>
                <a:latin typeface="Impact" panose="020B0806030902050204" pitchFamily="34" charset="0"/>
              </a:rPr>
              <a:t>Crecimiento promedio anual</a:t>
            </a:r>
            <a:endParaRPr lang="es-SV" sz="1200" dirty="0">
              <a:solidFill>
                <a:schemeClr val="tx2"/>
              </a:solidFill>
              <a:latin typeface="Impact" panose="020B0806030902050204" pitchFamily="34" charset="0"/>
            </a:endParaRPr>
          </a:p>
        </p:txBody>
      </p:sp>
      <p:sp>
        <p:nvSpPr>
          <p:cNvPr id="61" name="60 CuadroTexto"/>
          <p:cNvSpPr txBox="1"/>
          <p:nvPr/>
        </p:nvSpPr>
        <p:spPr>
          <a:xfrm>
            <a:off x="7308304" y="4945732"/>
            <a:ext cx="1656184" cy="400110"/>
          </a:xfrm>
          <a:prstGeom prst="rect">
            <a:avLst/>
          </a:prstGeom>
          <a:noFill/>
        </p:spPr>
        <p:txBody>
          <a:bodyPr wrap="square" rtlCol="0">
            <a:spAutoFit/>
          </a:bodyPr>
          <a:lstStyle/>
          <a:p>
            <a:pPr algn="ctr"/>
            <a:r>
              <a:rPr lang="es-SV" sz="2000" dirty="0" smtClean="0">
                <a:latin typeface="Impact" panose="020B0806030902050204" pitchFamily="34" charset="0"/>
              </a:rPr>
              <a:t>2%</a:t>
            </a:r>
          </a:p>
        </p:txBody>
      </p:sp>
      <p:sp>
        <p:nvSpPr>
          <p:cNvPr id="66" name="65 CuadroTexto"/>
          <p:cNvSpPr txBox="1"/>
          <p:nvPr/>
        </p:nvSpPr>
        <p:spPr>
          <a:xfrm>
            <a:off x="7308304" y="5233764"/>
            <a:ext cx="1656184" cy="461665"/>
          </a:xfrm>
          <a:prstGeom prst="rect">
            <a:avLst/>
          </a:prstGeom>
          <a:noFill/>
        </p:spPr>
        <p:txBody>
          <a:bodyPr wrap="square" rtlCol="0">
            <a:spAutoFit/>
          </a:bodyPr>
          <a:lstStyle/>
          <a:p>
            <a:pPr algn="ctr"/>
            <a:r>
              <a:rPr lang="es-SV" sz="1200" dirty="0" smtClean="0">
                <a:solidFill>
                  <a:schemeClr val="tx2"/>
                </a:solidFill>
                <a:latin typeface="Impact" panose="020B0806030902050204" pitchFamily="34" charset="0"/>
              </a:rPr>
              <a:t>Crecimiento promedio anual</a:t>
            </a:r>
            <a:endParaRPr lang="es-SV" sz="1200" dirty="0">
              <a:solidFill>
                <a:schemeClr val="tx2"/>
              </a:solidFill>
              <a:latin typeface="Impact" panose="020B0806030902050204" pitchFamily="34" charset="0"/>
            </a:endParaRPr>
          </a:p>
        </p:txBody>
      </p:sp>
      <p:graphicFrame>
        <p:nvGraphicFramePr>
          <p:cNvPr id="41" name="40 Gráfico"/>
          <p:cNvGraphicFramePr/>
          <p:nvPr>
            <p:extLst>
              <p:ext uri="{D42A27DB-BD31-4B8C-83A1-F6EECF244321}">
                <p14:modId xmlns:p14="http://schemas.microsoft.com/office/powerpoint/2010/main" val="2137345209"/>
              </p:ext>
            </p:extLst>
          </p:nvPr>
        </p:nvGraphicFramePr>
        <p:xfrm>
          <a:off x="1691680" y="2906924"/>
          <a:ext cx="1656184" cy="89162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7" name="66 Gráfico"/>
          <p:cNvGraphicFramePr/>
          <p:nvPr>
            <p:extLst>
              <p:ext uri="{D42A27DB-BD31-4B8C-83A1-F6EECF244321}">
                <p14:modId xmlns:p14="http://schemas.microsoft.com/office/powerpoint/2010/main" val="4208810636"/>
              </p:ext>
            </p:extLst>
          </p:nvPr>
        </p:nvGraphicFramePr>
        <p:xfrm>
          <a:off x="3563888" y="2919580"/>
          <a:ext cx="1656184" cy="89162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9" name="48 Gráfico"/>
          <p:cNvGraphicFramePr/>
          <p:nvPr>
            <p:extLst>
              <p:ext uri="{D42A27DB-BD31-4B8C-83A1-F6EECF244321}">
                <p14:modId xmlns:p14="http://schemas.microsoft.com/office/powerpoint/2010/main" val="3061565415"/>
              </p:ext>
            </p:extLst>
          </p:nvPr>
        </p:nvGraphicFramePr>
        <p:xfrm>
          <a:off x="5445674" y="2941956"/>
          <a:ext cx="1656184" cy="891623"/>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72" name="71 Gráfico"/>
          <p:cNvGraphicFramePr/>
          <p:nvPr>
            <p:extLst>
              <p:ext uri="{D42A27DB-BD31-4B8C-83A1-F6EECF244321}">
                <p14:modId xmlns:p14="http://schemas.microsoft.com/office/powerpoint/2010/main" val="2416524888"/>
              </p:ext>
            </p:extLst>
          </p:nvPr>
        </p:nvGraphicFramePr>
        <p:xfrm>
          <a:off x="7308304" y="2941956"/>
          <a:ext cx="1656184" cy="891623"/>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01402835"/>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1+#ppt_w/2"/>
                                          </p:val>
                                        </p:tav>
                                        <p:tav tm="100000">
                                          <p:val>
                                            <p:strVal val="#ppt_x"/>
                                          </p:val>
                                        </p:tav>
                                      </p:tavLst>
                                    </p:anim>
                                    <p:anim calcmode="lin" valueType="num">
                                      <p:cBhvr additive="base">
                                        <p:cTn id="12" dur="500" fill="hold"/>
                                        <p:tgtEl>
                                          <p:spTgt spid="40"/>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500" fill="hold"/>
                                        <p:tgtEl>
                                          <p:spTgt spid="48"/>
                                        </p:tgtEl>
                                        <p:attrNameLst>
                                          <p:attrName>ppt_x</p:attrName>
                                        </p:attrNameLst>
                                      </p:cBhvr>
                                      <p:tavLst>
                                        <p:tav tm="0">
                                          <p:val>
                                            <p:strVal val="#ppt_x"/>
                                          </p:val>
                                        </p:tav>
                                        <p:tav tm="100000">
                                          <p:val>
                                            <p:strVal val="#ppt_x"/>
                                          </p:val>
                                        </p:tav>
                                      </p:tavLst>
                                    </p:anim>
                                    <p:anim calcmode="lin" valueType="num">
                                      <p:cBhvr additive="base">
                                        <p:cTn id="16" dur="500" fill="hold"/>
                                        <p:tgtEl>
                                          <p:spTgt spid="4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500" fill="hold"/>
                                        <p:tgtEl>
                                          <p:spTgt spid="47"/>
                                        </p:tgtEl>
                                        <p:attrNameLst>
                                          <p:attrName>ppt_x</p:attrName>
                                        </p:attrNameLst>
                                      </p:cBhvr>
                                      <p:tavLst>
                                        <p:tav tm="0">
                                          <p:val>
                                            <p:strVal val="#ppt_x"/>
                                          </p:val>
                                        </p:tav>
                                        <p:tav tm="100000">
                                          <p:val>
                                            <p:strVal val="#ppt_x"/>
                                          </p:val>
                                        </p:tav>
                                      </p:tavLst>
                                    </p:anim>
                                    <p:anim calcmode="lin" valueType="num">
                                      <p:cBhvr additive="base">
                                        <p:cTn id="20" dur="500" fill="hold"/>
                                        <p:tgtEl>
                                          <p:spTgt spid="4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 calcmode="lin" valueType="num">
                                      <p:cBhvr additive="base">
                                        <p:cTn id="23" dur="500" fill="hold"/>
                                        <p:tgtEl>
                                          <p:spTgt spid="46"/>
                                        </p:tgtEl>
                                        <p:attrNameLst>
                                          <p:attrName>ppt_x</p:attrName>
                                        </p:attrNameLst>
                                      </p:cBhvr>
                                      <p:tavLst>
                                        <p:tav tm="0">
                                          <p:val>
                                            <p:strVal val="#ppt_x"/>
                                          </p:val>
                                        </p:tav>
                                        <p:tav tm="100000">
                                          <p:val>
                                            <p:strVal val="#ppt_x"/>
                                          </p:val>
                                        </p:tav>
                                      </p:tavLst>
                                    </p:anim>
                                    <p:anim calcmode="lin" valueType="num">
                                      <p:cBhvr additive="base">
                                        <p:cTn id="24" dur="500" fill="hold"/>
                                        <p:tgtEl>
                                          <p:spTgt spid="4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ppt_x"/>
                                          </p:val>
                                        </p:tav>
                                        <p:tav tm="100000">
                                          <p:val>
                                            <p:strVal val="#ppt_x"/>
                                          </p:val>
                                        </p:tav>
                                      </p:tavLst>
                                    </p:anim>
                                    <p:anim calcmode="lin" valueType="num">
                                      <p:cBhvr additive="base">
                                        <p:cTn id="28" dur="500" fill="hold"/>
                                        <p:tgtEl>
                                          <p:spTgt spid="45"/>
                                        </p:tgtEl>
                                        <p:attrNameLst>
                                          <p:attrName>ppt_y</p:attrName>
                                        </p:attrNameLst>
                                      </p:cBhvr>
                                      <p:tavLst>
                                        <p:tav tm="0">
                                          <p:val>
                                            <p:strVal val="1+#ppt_h/2"/>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500"/>
                                        <p:tgtEl>
                                          <p:spTgt spid="51"/>
                                        </p:tgtEl>
                                      </p:cBhvr>
                                    </p:animEffect>
                                    <p:anim calcmode="lin" valueType="num">
                                      <p:cBhvr>
                                        <p:cTn id="32" dur="500" fill="hold"/>
                                        <p:tgtEl>
                                          <p:spTgt spid="51"/>
                                        </p:tgtEl>
                                        <p:attrNameLst>
                                          <p:attrName>ppt_x</p:attrName>
                                        </p:attrNameLst>
                                      </p:cBhvr>
                                      <p:tavLst>
                                        <p:tav tm="0">
                                          <p:val>
                                            <p:strVal val="#ppt_x"/>
                                          </p:val>
                                        </p:tav>
                                        <p:tav tm="100000">
                                          <p:val>
                                            <p:strVal val="#ppt_x"/>
                                          </p:val>
                                        </p:tav>
                                      </p:tavLst>
                                    </p:anim>
                                    <p:anim calcmode="lin" valueType="num">
                                      <p:cBhvr>
                                        <p:cTn id="33" dur="500" fill="hold"/>
                                        <p:tgtEl>
                                          <p:spTgt spid="5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6"/>
                                        </p:tgtEl>
                                        <p:attrNameLst>
                                          <p:attrName>style.visibility</p:attrName>
                                        </p:attrNameLst>
                                      </p:cBhvr>
                                      <p:to>
                                        <p:strVal val="visible"/>
                                      </p:to>
                                    </p:set>
                                    <p:animEffect transition="in" filter="fade">
                                      <p:cBhvr>
                                        <p:cTn id="36" dur="500"/>
                                        <p:tgtEl>
                                          <p:spTgt spid="56"/>
                                        </p:tgtEl>
                                      </p:cBhvr>
                                    </p:animEffect>
                                    <p:anim calcmode="lin" valueType="num">
                                      <p:cBhvr>
                                        <p:cTn id="37" dur="500" fill="hold"/>
                                        <p:tgtEl>
                                          <p:spTgt spid="56"/>
                                        </p:tgtEl>
                                        <p:attrNameLst>
                                          <p:attrName>ppt_x</p:attrName>
                                        </p:attrNameLst>
                                      </p:cBhvr>
                                      <p:tavLst>
                                        <p:tav tm="0">
                                          <p:val>
                                            <p:strVal val="#ppt_x"/>
                                          </p:val>
                                        </p:tav>
                                        <p:tav tm="100000">
                                          <p:val>
                                            <p:strVal val="#ppt_x"/>
                                          </p:val>
                                        </p:tav>
                                      </p:tavLst>
                                    </p:anim>
                                    <p:anim calcmode="lin" valueType="num">
                                      <p:cBhvr>
                                        <p:cTn id="38" dur="500" fill="hold"/>
                                        <p:tgtEl>
                                          <p:spTgt spid="5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7"/>
                                        </p:tgtEl>
                                        <p:attrNameLst>
                                          <p:attrName>style.visibility</p:attrName>
                                        </p:attrNameLst>
                                      </p:cBhvr>
                                      <p:to>
                                        <p:strVal val="visible"/>
                                      </p:to>
                                    </p:set>
                                    <p:animEffect transition="in" filter="fade">
                                      <p:cBhvr>
                                        <p:cTn id="41" dur="500"/>
                                        <p:tgtEl>
                                          <p:spTgt spid="57"/>
                                        </p:tgtEl>
                                      </p:cBhvr>
                                    </p:animEffect>
                                    <p:anim calcmode="lin" valueType="num">
                                      <p:cBhvr>
                                        <p:cTn id="42" dur="500" fill="hold"/>
                                        <p:tgtEl>
                                          <p:spTgt spid="57"/>
                                        </p:tgtEl>
                                        <p:attrNameLst>
                                          <p:attrName>ppt_x</p:attrName>
                                        </p:attrNameLst>
                                      </p:cBhvr>
                                      <p:tavLst>
                                        <p:tav tm="0">
                                          <p:val>
                                            <p:strVal val="#ppt_x"/>
                                          </p:val>
                                        </p:tav>
                                        <p:tav tm="100000">
                                          <p:val>
                                            <p:strVal val="#ppt_x"/>
                                          </p:val>
                                        </p:tav>
                                      </p:tavLst>
                                    </p:anim>
                                    <p:anim calcmode="lin" valueType="num">
                                      <p:cBhvr>
                                        <p:cTn id="43" dur="500" fill="hold"/>
                                        <p:tgtEl>
                                          <p:spTgt spid="57"/>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58"/>
                                        </p:tgtEl>
                                        <p:attrNameLst>
                                          <p:attrName>style.visibility</p:attrName>
                                        </p:attrNameLst>
                                      </p:cBhvr>
                                      <p:to>
                                        <p:strVal val="visible"/>
                                      </p:to>
                                    </p:set>
                                    <p:animEffect transition="in" filter="fade">
                                      <p:cBhvr>
                                        <p:cTn id="46" dur="500"/>
                                        <p:tgtEl>
                                          <p:spTgt spid="58"/>
                                        </p:tgtEl>
                                      </p:cBhvr>
                                    </p:animEffect>
                                    <p:anim calcmode="lin" valueType="num">
                                      <p:cBhvr>
                                        <p:cTn id="47" dur="500" fill="hold"/>
                                        <p:tgtEl>
                                          <p:spTgt spid="58"/>
                                        </p:tgtEl>
                                        <p:attrNameLst>
                                          <p:attrName>ppt_x</p:attrName>
                                        </p:attrNameLst>
                                      </p:cBhvr>
                                      <p:tavLst>
                                        <p:tav tm="0">
                                          <p:val>
                                            <p:strVal val="#ppt_x"/>
                                          </p:val>
                                        </p:tav>
                                        <p:tav tm="100000">
                                          <p:val>
                                            <p:strVal val="#ppt_x"/>
                                          </p:val>
                                        </p:tav>
                                      </p:tavLst>
                                    </p:anim>
                                    <p:anim calcmode="lin" valueType="num">
                                      <p:cBhvr>
                                        <p:cTn id="48" dur="500" fill="hold"/>
                                        <p:tgtEl>
                                          <p:spTgt spid="58"/>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59"/>
                                        </p:tgtEl>
                                        <p:attrNameLst>
                                          <p:attrName>style.visibility</p:attrName>
                                        </p:attrNameLst>
                                      </p:cBhvr>
                                      <p:to>
                                        <p:strVal val="visible"/>
                                      </p:to>
                                    </p:set>
                                    <p:animEffect transition="in" filter="fade">
                                      <p:cBhvr>
                                        <p:cTn id="51" dur="500"/>
                                        <p:tgtEl>
                                          <p:spTgt spid="59"/>
                                        </p:tgtEl>
                                      </p:cBhvr>
                                    </p:animEffect>
                                    <p:anim calcmode="lin" valueType="num">
                                      <p:cBhvr>
                                        <p:cTn id="52" dur="500" fill="hold"/>
                                        <p:tgtEl>
                                          <p:spTgt spid="59"/>
                                        </p:tgtEl>
                                        <p:attrNameLst>
                                          <p:attrName>ppt_x</p:attrName>
                                        </p:attrNameLst>
                                      </p:cBhvr>
                                      <p:tavLst>
                                        <p:tav tm="0">
                                          <p:val>
                                            <p:strVal val="#ppt_x"/>
                                          </p:val>
                                        </p:tav>
                                        <p:tav tm="100000">
                                          <p:val>
                                            <p:strVal val="#ppt_x"/>
                                          </p:val>
                                        </p:tav>
                                      </p:tavLst>
                                    </p:anim>
                                    <p:anim calcmode="lin" valueType="num">
                                      <p:cBhvr>
                                        <p:cTn id="53" dur="500" fill="hold"/>
                                        <p:tgtEl>
                                          <p:spTgt spid="59"/>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anim calcmode="lin" valueType="num">
                                      <p:cBhvr>
                                        <p:cTn id="57" dur="500" fill="hold"/>
                                        <p:tgtEl>
                                          <p:spTgt spid="10"/>
                                        </p:tgtEl>
                                        <p:attrNameLst>
                                          <p:attrName>ppt_x</p:attrName>
                                        </p:attrNameLst>
                                      </p:cBhvr>
                                      <p:tavLst>
                                        <p:tav tm="0">
                                          <p:val>
                                            <p:strVal val="#ppt_x"/>
                                          </p:val>
                                        </p:tav>
                                        <p:tav tm="100000">
                                          <p:val>
                                            <p:strVal val="#ppt_x"/>
                                          </p:val>
                                        </p:tav>
                                      </p:tavLst>
                                    </p:anim>
                                    <p:anim calcmode="lin" valueType="num">
                                      <p:cBhvr>
                                        <p:cTn id="58" dur="500" fill="hold"/>
                                        <p:tgtEl>
                                          <p:spTgt spid="10"/>
                                        </p:tgtEl>
                                        <p:attrNameLst>
                                          <p:attrName>ppt_y</p:attrName>
                                        </p:attrNameLst>
                                      </p:cBhvr>
                                      <p:tavLst>
                                        <p:tav tm="0">
                                          <p:val>
                                            <p:strVal val="#ppt_y+.1"/>
                                          </p:val>
                                        </p:tav>
                                        <p:tav tm="100000">
                                          <p:val>
                                            <p:strVal val="#ppt_y"/>
                                          </p:val>
                                        </p:tav>
                                      </p:tavLst>
                                    </p:anim>
                                  </p:childTnLst>
                                </p:cTn>
                              </p:par>
                            </p:childTnLst>
                          </p:cTn>
                        </p:par>
                        <p:par>
                          <p:cTn id="59" fill="hold">
                            <p:stCondLst>
                              <p:cond delay="500"/>
                            </p:stCondLst>
                            <p:childTnLst>
                              <p:par>
                                <p:cTn id="60" presetID="12" presetClass="entr" presetSubtype="4" fill="hold" grpId="0" nodeType="afterEffect">
                                  <p:stCondLst>
                                    <p:cond delay="0"/>
                                  </p:stCondLst>
                                  <p:childTnLst>
                                    <p:set>
                                      <p:cBhvr>
                                        <p:cTn id="61" dur="1" fill="hold">
                                          <p:stCondLst>
                                            <p:cond delay="0"/>
                                          </p:stCondLst>
                                        </p:cTn>
                                        <p:tgtEl>
                                          <p:spTgt spid="41">
                                            <p:graphicEl>
                                              <a:chart seriesIdx="-3" categoryIdx="-3" bldStep="gridLegend"/>
                                            </p:graphicEl>
                                          </p:spTgt>
                                        </p:tgtEl>
                                        <p:attrNameLst>
                                          <p:attrName>style.visibility</p:attrName>
                                        </p:attrNameLst>
                                      </p:cBhvr>
                                      <p:to>
                                        <p:strVal val="visible"/>
                                      </p:to>
                                    </p:set>
                                    <p:anim calcmode="lin" valueType="num">
                                      <p:cBhvr additive="base">
                                        <p:cTn id="62" dur="250"/>
                                        <p:tgtEl>
                                          <p:spTgt spid="41">
                                            <p:graphicEl>
                                              <a:chart seriesIdx="-3" categoryIdx="-3" bldStep="gridLegend"/>
                                            </p:graphicEl>
                                          </p:spTgt>
                                        </p:tgtEl>
                                        <p:attrNameLst>
                                          <p:attrName>ppt_y</p:attrName>
                                        </p:attrNameLst>
                                      </p:cBhvr>
                                      <p:tavLst>
                                        <p:tav tm="0">
                                          <p:val>
                                            <p:strVal val="#ppt_y+#ppt_h*1.125000"/>
                                          </p:val>
                                        </p:tav>
                                        <p:tav tm="100000">
                                          <p:val>
                                            <p:strVal val="#ppt_y"/>
                                          </p:val>
                                        </p:tav>
                                      </p:tavLst>
                                    </p:anim>
                                    <p:animEffect transition="in" filter="wipe(up)">
                                      <p:cBhvr>
                                        <p:cTn id="63" dur="250"/>
                                        <p:tgtEl>
                                          <p:spTgt spid="41">
                                            <p:graphicEl>
                                              <a:chart seriesIdx="-3" categoryIdx="-3" bldStep="gridLegend"/>
                                            </p:graphicEl>
                                          </p:spTgt>
                                        </p:tgtEl>
                                      </p:cBhvr>
                                    </p:animEffect>
                                  </p:childTnLst>
                                </p:cTn>
                              </p:par>
                            </p:childTnLst>
                          </p:cTn>
                        </p:par>
                        <p:par>
                          <p:cTn id="64" fill="hold">
                            <p:stCondLst>
                              <p:cond delay="750"/>
                            </p:stCondLst>
                            <p:childTnLst>
                              <p:par>
                                <p:cTn id="65" presetID="12" presetClass="entr" presetSubtype="4" fill="hold" grpId="0" nodeType="afterEffect">
                                  <p:stCondLst>
                                    <p:cond delay="0"/>
                                  </p:stCondLst>
                                  <p:childTnLst>
                                    <p:set>
                                      <p:cBhvr>
                                        <p:cTn id="66" dur="1" fill="hold">
                                          <p:stCondLst>
                                            <p:cond delay="0"/>
                                          </p:stCondLst>
                                        </p:cTn>
                                        <p:tgtEl>
                                          <p:spTgt spid="41">
                                            <p:graphicEl>
                                              <a:chart seriesIdx="-4" categoryIdx="0" bldStep="category"/>
                                            </p:graphicEl>
                                          </p:spTgt>
                                        </p:tgtEl>
                                        <p:attrNameLst>
                                          <p:attrName>style.visibility</p:attrName>
                                        </p:attrNameLst>
                                      </p:cBhvr>
                                      <p:to>
                                        <p:strVal val="visible"/>
                                      </p:to>
                                    </p:set>
                                    <p:anim calcmode="lin" valueType="num">
                                      <p:cBhvr additive="base">
                                        <p:cTn id="67" dur="250"/>
                                        <p:tgtEl>
                                          <p:spTgt spid="41">
                                            <p:graphicEl>
                                              <a:chart seriesIdx="-4" categoryIdx="0" bldStep="category"/>
                                            </p:graphicEl>
                                          </p:spTgt>
                                        </p:tgtEl>
                                        <p:attrNameLst>
                                          <p:attrName>ppt_y</p:attrName>
                                        </p:attrNameLst>
                                      </p:cBhvr>
                                      <p:tavLst>
                                        <p:tav tm="0">
                                          <p:val>
                                            <p:strVal val="#ppt_y+#ppt_h*1.125000"/>
                                          </p:val>
                                        </p:tav>
                                        <p:tav tm="100000">
                                          <p:val>
                                            <p:strVal val="#ppt_y"/>
                                          </p:val>
                                        </p:tav>
                                      </p:tavLst>
                                    </p:anim>
                                    <p:animEffect transition="in" filter="wipe(up)">
                                      <p:cBhvr>
                                        <p:cTn id="68" dur="250"/>
                                        <p:tgtEl>
                                          <p:spTgt spid="41">
                                            <p:graphicEl>
                                              <a:chart seriesIdx="-4" categoryIdx="0" bldStep="category"/>
                                            </p:graphicEl>
                                          </p:spTgt>
                                        </p:tgtEl>
                                      </p:cBhvr>
                                    </p:animEffect>
                                  </p:childTnLst>
                                </p:cTn>
                              </p:par>
                            </p:childTnLst>
                          </p:cTn>
                        </p:par>
                        <p:par>
                          <p:cTn id="69" fill="hold">
                            <p:stCondLst>
                              <p:cond delay="1000"/>
                            </p:stCondLst>
                            <p:childTnLst>
                              <p:par>
                                <p:cTn id="70" presetID="12" presetClass="entr" presetSubtype="4" fill="hold" grpId="0" nodeType="afterEffect">
                                  <p:stCondLst>
                                    <p:cond delay="0"/>
                                  </p:stCondLst>
                                  <p:childTnLst>
                                    <p:set>
                                      <p:cBhvr>
                                        <p:cTn id="71" dur="1" fill="hold">
                                          <p:stCondLst>
                                            <p:cond delay="0"/>
                                          </p:stCondLst>
                                        </p:cTn>
                                        <p:tgtEl>
                                          <p:spTgt spid="41">
                                            <p:graphicEl>
                                              <a:chart seriesIdx="-4" categoryIdx="1" bldStep="category"/>
                                            </p:graphicEl>
                                          </p:spTgt>
                                        </p:tgtEl>
                                        <p:attrNameLst>
                                          <p:attrName>style.visibility</p:attrName>
                                        </p:attrNameLst>
                                      </p:cBhvr>
                                      <p:to>
                                        <p:strVal val="visible"/>
                                      </p:to>
                                    </p:set>
                                    <p:anim calcmode="lin" valueType="num">
                                      <p:cBhvr additive="base">
                                        <p:cTn id="72" dur="250"/>
                                        <p:tgtEl>
                                          <p:spTgt spid="41">
                                            <p:graphicEl>
                                              <a:chart seriesIdx="-4" categoryIdx="1" bldStep="category"/>
                                            </p:graphicEl>
                                          </p:spTgt>
                                        </p:tgtEl>
                                        <p:attrNameLst>
                                          <p:attrName>ppt_y</p:attrName>
                                        </p:attrNameLst>
                                      </p:cBhvr>
                                      <p:tavLst>
                                        <p:tav tm="0">
                                          <p:val>
                                            <p:strVal val="#ppt_y+#ppt_h*1.125000"/>
                                          </p:val>
                                        </p:tav>
                                        <p:tav tm="100000">
                                          <p:val>
                                            <p:strVal val="#ppt_y"/>
                                          </p:val>
                                        </p:tav>
                                      </p:tavLst>
                                    </p:anim>
                                    <p:animEffect transition="in" filter="wipe(up)">
                                      <p:cBhvr>
                                        <p:cTn id="73" dur="250"/>
                                        <p:tgtEl>
                                          <p:spTgt spid="41">
                                            <p:graphicEl>
                                              <a:chart seriesIdx="-4" categoryIdx="1" bldStep="category"/>
                                            </p:graphicEl>
                                          </p:spTgt>
                                        </p:tgtEl>
                                      </p:cBhvr>
                                    </p:animEffect>
                                  </p:childTnLst>
                                </p:cTn>
                              </p:par>
                            </p:childTnLst>
                          </p:cTn>
                        </p:par>
                        <p:par>
                          <p:cTn id="74" fill="hold">
                            <p:stCondLst>
                              <p:cond delay="1250"/>
                            </p:stCondLst>
                            <p:childTnLst>
                              <p:par>
                                <p:cTn id="75" presetID="12" presetClass="entr" presetSubtype="4" fill="hold" grpId="0" nodeType="afterEffect">
                                  <p:stCondLst>
                                    <p:cond delay="0"/>
                                  </p:stCondLst>
                                  <p:childTnLst>
                                    <p:set>
                                      <p:cBhvr>
                                        <p:cTn id="76" dur="1" fill="hold">
                                          <p:stCondLst>
                                            <p:cond delay="0"/>
                                          </p:stCondLst>
                                        </p:cTn>
                                        <p:tgtEl>
                                          <p:spTgt spid="41">
                                            <p:graphicEl>
                                              <a:chart seriesIdx="-4" categoryIdx="2" bldStep="category"/>
                                            </p:graphicEl>
                                          </p:spTgt>
                                        </p:tgtEl>
                                        <p:attrNameLst>
                                          <p:attrName>style.visibility</p:attrName>
                                        </p:attrNameLst>
                                      </p:cBhvr>
                                      <p:to>
                                        <p:strVal val="visible"/>
                                      </p:to>
                                    </p:set>
                                    <p:anim calcmode="lin" valueType="num">
                                      <p:cBhvr additive="base">
                                        <p:cTn id="77" dur="250"/>
                                        <p:tgtEl>
                                          <p:spTgt spid="41">
                                            <p:graphicEl>
                                              <a:chart seriesIdx="-4" categoryIdx="2" bldStep="category"/>
                                            </p:graphicEl>
                                          </p:spTgt>
                                        </p:tgtEl>
                                        <p:attrNameLst>
                                          <p:attrName>ppt_y</p:attrName>
                                        </p:attrNameLst>
                                      </p:cBhvr>
                                      <p:tavLst>
                                        <p:tav tm="0">
                                          <p:val>
                                            <p:strVal val="#ppt_y+#ppt_h*1.125000"/>
                                          </p:val>
                                        </p:tav>
                                        <p:tav tm="100000">
                                          <p:val>
                                            <p:strVal val="#ppt_y"/>
                                          </p:val>
                                        </p:tav>
                                      </p:tavLst>
                                    </p:anim>
                                    <p:animEffect transition="in" filter="wipe(up)">
                                      <p:cBhvr>
                                        <p:cTn id="78" dur="250"/>
                                        <p:tgtEl>
                                          <p:spTgt spid="41">
                                            <p:graphicEl>
                                              <a:chart seriesIdx="-4" categoryIdx="2" bldStep="category"/>
                                            </p:graphicEl>
                                          </p:spTgt>
                                        </p:tgtEl>
                                      </p:cBhvr>
                                    </p:animEffect>
                                  </p:childTnLst>
                                </p:cTn>
                              </p:par>
                              <p:par>
                                <p:cTn id="79" presetID="42" presetClass="entr" presetSubtype="0" fill="hold" grpId="0" nodeType="withEffect">
                                  <p:stCondLst>
                                    <p:cond delay="0"/>
                                  </p:stCondLst>
                                  <p:childTnLst>
                                    <p:set>
                                      <p:cBhvr>
                                        <p:cTn id="80" dur="1" fill="hold">
                                          <p:stCondLst>
                                            <p:cond delay="0"/>
                                          </p:stCondLst>
                                        </p:cTn>
                                        <p:tgtEl>
                                          <p:spTgt spid="42">
                                            <p:txEl>
                                              <p:pRg st="0" end="0"/>
                                            </p:txEl>
                                          </p:spTgt>
                                        </p:tgtEl>
                                        <p:attrNameLst>
                                          <p:attrName>style.visibility</p:attrName>
                                        </p:attrNameLst>
                                      </p:cBhvr>
                                      <p:to>
                                        <p:strVal val="visible"/>
                                      </p:to>
                                    </p:set>
                                    <p:animEffect transition="in" filter="fade">
                                      <p:cBhvr>
                                        <p:cTn id="81" dur="500"/>
                                        <p:tgtEl>
                                          <p:spTgt spid="42">
                                            <p:txEl>
                                              <p:pRg st="0" end="0"/>
                                            </p:txEl>
                                          </p:spTgt>
                                        </p:tgtEl>
                                      </p:cBhvr>
                                    </p:animEffect>
                                    <p:anim calcmode="lin" valueType="num">
                                      <p:cBhvr>
                                        <p:cTn id="82"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p:cTn id="83" dur="500" fill="hold"/>
                                        <p:tgtEl>
                                          <p:spTgt spid="42">
                                            <p:txEl>
                                              <p:pRg st="0" end="0"/>
                                            </p:txEl>
                                          </p:spTgt>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43">
                                            <p:txEl>
                                              <p:pRg st="0" end="0"/>
                                            </p:txEl>
                                          </p:spTgt>
                                        </p:tgtEl>
                                        <p:attrNameLst>
                                          <p:attrName>style.visibility</p:attrName>
                                        </p:attrNameLst>
                                      </p:cBhvr>
                                      <p:to>
                                        <p:strVal val="visible"/>
                                      </p:to>
                                    </p:set>
                                    <p:animEffect transition="in" filter="fade">
                                      <p:cBhvr>
                                        <p:cTn id="86" dur="500"/>
                                        <p:tgtEl>
                                          <p:spTgt spid="43">
                                            <p:txEl>
                                              <p:pRg st="0" end="0"/>
                                            </p:txEl>
                                          </p:spTgt>
                                        </p:tgtEl>
                                      </p:cBhvr>
                                    </p:animEffect>
                                    <p:anim calcmode="lin" valueType="num">
                                      <p:cBhvr>
                                        <p:cTn id="87" dur="500" fill="hold"/>
                                        <p:tgtEl>
                                          <p:spTgt spid="43">
                                            <p:txEl>
                                              <p:pRg st="0" end="0"/>
                                            </p:txEl>
                                          </p:spTgt>
                                        </p:tgtEl>
                                        <p:attrNameLst>
                                          <p:attrName>ppt_x</p:attrName>
                                        </p:attrNameLst>
                                      </p:cBhvr>
                                      <p:tavLst>
                                        <p:tav tm="0">
                                          <p:val>
                                            <p:strVal val="#ppt_x"/>
                                          </p:val>
                                        </p:tav>
                                        <p:tav tm="100000">
                                          <p:val>
                                            <p:strVal val="#ppt_x"/>
                                          </p:val>
                                        </p:tav>
                                      </p:tavLst>
                                    </p:anim>
                                    <p:anim calcmode="lin" valueType="num">
                                      <p:cBhvr>
                                        <p:cTn id="88" dur="500" fill="hold"/>
                                        <p:tgtEl>
                                          <p:spTgt spid="43">
                                            <p:txEl>
                                              <p:pRg st="0" end="0"/>
                                            </p:txEl>
                                          </p:spTgt>
                                        </p:tgtEl>
                                        <p:attrNameLst>
                                          <p:attrName>ppt_y</p:attrName>
                                        </p:attrNameLst>
                                      </p:cBhvr>
                                      <p:tavLst>
                                        <p:tav tm="0">
                                          <p:val>
                                            <p:strVal val="#ppt_y+.1"/>
                                          </p:val>
                                        </p:tav>
                                        <p:tav tm="100000">
                                          <p:val>
                                            <p:strVal val="#ppt_y"/>
                                          </p:val>
                                        </p:tav>
                                      </p:tavLst>
                                    </p:anim>
                                  </p:childTnLst>
                                </p:cTn>
                              </p:par>
                            </p:childTnLst>
                          </p:cTn>
                        </p:par>
                        <p:par>
                          <p:cTn id="89" fill="hold">
                            <p:stCondLst>
                              <p:cond delay="1750"/>
                            </p:stCondLst>
                            <p:childTnLst>
                              <p:par>
                                <p:cTn id="90" presetID="6" presetClass="emph" presetSubtype="0" fill="hold" grpId="1" nodeType="afterEffect">
                                  <p:stCondLst>
                                    <p:cond delay="0"/>
                                  </p:stCondLst>
                                  <p:childTnLst>
                                    <p:animScale>
                                      <p:cBhvr>
                                        <p:cTn id="91" dur="500" fill="hold"/>
                                        <p:tgtEl>
                                          <p:spTgt spid="42">
                                            <p:txEl>
                                              <p:pRg st="0" end="0"/>
                                            </p:txEl>
                                          </p:spTgt>
                                        </p:tgtEl>
                                      </p:cBhvr>
                                      <p:by x="150000" y="150000"/>
                                    </p:animScale>
                                  </p:childTnLst>
                                </p:cTn>
                              </p:par>
                              <p:par>
                                <p:cTn id="92" presetID="6" presetClass="emph" presetSubtype="0" fill="hold" grpId="1" nodeType="withEffect">
                                  <p:stCondLst>
                                    <p:cond delay="0"/>
                                  </p:stCondLst>
                                  <p:childTnLst>
                                    <p:animScale>
                                      <p:cBhvr>
                                        <p:cTn id="93" dur="500" fill="hold"/>
                                        <p:tgtEl>
                                          <p:spTgt spid="43">
                                            <p:txEl>
                                              <p:pRg st="0" end="0"/>
                                            </p:txEl>
                                          </p:spTgt>
                                        </p:tgtEl>
                                      </p:cBhvr>
                                      <p:by x="150000" y="150000"/>
                                    </p:animScale>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52"/>
                                        </p:tgtEl>
                                        <p:attrNameLst>
                                          <p:attrName>style.visibility</p:attrName>
                                        </p:attrNameLst>
                                      </p:cBhvr>
                                      <p:to>
                                        <p:strVal val="visible"/>
                                      </p:to>
                                    </p:set>
                                    <p:animEffect transition="in" filter="fade">
                                      <p:cBhvr>
                                        <p:cTn id="98" dur="500"/>
                                        <p:tgtEl>
                                          <p:spTgt spid="52"/>
                                        </p:tgtEl>
                                      </p:cBhvr>
                                    </p:animEffect>
                                    <p:anim calcmode="lin" valueType="num">
                                      <p:cBhvr>
                                        <p:cTn id="99" dur="500" fill="hold"/>
                                        <p:tgtEl>
                                          <p:spTgt spid="52"/>
                                        </p:tgtEl>
                                        <p:attrNameLst>
                                          <p:attrName>ppt_x</p:attrName>
                                        </p:attrNameLst>
                                      </p:cBhvr>
                                      <p:tavLst>
                                        <p:tav tm="0">
                                          <p:val>
                                            <p:strVal val="#ppt_x"/>
                                          </p:val>
                                        </p:tav>
                                        <p:tav tm="100000">
                                          <p:val>
                                            <p:strVal val="#ppt_x"/>
                                          </p:val>
                                        </p:tav>
                                      </p:tavLst>
                                    </p:anim>
                                    <p:anim calcmode="lin" valueType="num">
                                      <p:cBhvr>
                                        <p:cTn id="100" dur="500" fill="hold"/>
                                        <p:tgtEl>
                                          <p:spTgt spid="52"/>
                                        </p:tgtEl>
                                        <p:attrNameLst>
                                          <p:attrName>ppt_y</p:attrName>
                                        </p:attrNameLst>
                                      </p:cBhvr>
                                      <p:tavLst>
                                        <p:tav tm="0">
                                          <p:val>
                                            <p:strVal val="#ppt_y+.1"/>
                                          </p:val>
                                        </p:tav>
                                        <p:tav tm="100000">
                                          <p:val>
                                            <p:strVal val="#ppt_y"/>
                                          </p:val>
                                        </p:tav>
                                      </p:tavLst>
                                    </p:anim>
                                  </p:childTnLst>
                                </p:cTn>
                              </p:par>
                              <p:par>
                                <p:cTn id="101" presetID="42" presetClass="entr" presetSubtype="0" fill="hold" grpId="0" nodeType="withEffect">
                                  <p:stCondLst>
                                    <p:cond delay="0"/>
                                  </p:stCondLst>
                                  <p:childTnLst>
                                    <p:set>
                                      <p:cBhvr>
                                        <p:cTn id="102" dur="1" fill="hold">
                                          <p:stCondLst>
                                            <p:cond delay="0"/>
                                          </p:stCondLst>
                                        </p:cTn>
                                        <p:tgtEl>
                                          <p:spTgt spid="62"/>
                                        </p:tgtEl>
                                        <p:attrNameLst>
                                          <p:attrName>style.visibility</p:attrName>
                                        </p:attrNameLst>
                                      </p:cBhvr>
                                      <p:to>
                                        <p:strVal val="visible"/>
                                      </p:to>
                                    </p:set>
                                    <p:animEffect transition="in" filter="fade">
                                      <p:cBhvr>
                                        <p:cTn id="103" dur="500"/>
                                        <p:tgtEl>
                                          <p:spTgt spid="62"/>
                                        </p:tgtEl>
                                      </p:cBhvr>
                                    </p:animEffect>
                                    <p:anim calcmode="lin" valueType="num">
                                      <p:cBhvr>
                                        <p:cTn id="104" dur="500" fill="hold"/>
                                        <p:tgtEl>
                                          <p:spTgt spid="62"/>
                                        </p:tgtEl>
                                        <p:attrNameLst>
                                          <p:attrName>ppt_x</p:attrName>
                                        </p:attrNameLst>
                                      </p:cBhvr>
                                      <p:tavLst>
                                        <p:tav tm="0">
                                          <p:val>
                                            <p:strVal val="#ppt_x"/>
                                          </p:val>
                                        </p:tav>
                                        <p:tav tm="100000">
                                          <p:val>
                                            <p:strVal val="#ppt_x"/>
                                          </p:val>
                                        </p:tav>
                                      </p:tavLst>
                                    </p:anim>
                                    <p:anim calcmode="lin" valueType="num">
                                      <p:cBhvr>
                                        <p:cTn id="105" dur="500" fill="hold"/>
                                        <p:tgtEl>
                                          <p:spTgt spid="62"/>
                                        </p:tgtEl>
                                        <p:attrNameLst>
                                          <p:attrName>ppt_y</p:attrName>
                                        </p:attrNameLst>
                                      </p:cBhvr>
                                      <p:tavLst>
                                        <p:tav tm="0">
                                          <p:val>
                                            <p:strVal val="#ppt_y+.1"/>
                                          </p:val>
                                        </p:tav>
                                        <p:tav tm="100000">
                                          <p:val>
                                            <p:strVal val="#ppt_y"/>
                                          </p:val>
                                        </p:tav>
                                      </p:tavLst>
                                    </p:anim>
                                  </p:childTnLst>
                                </p:cTn>
                              </p:par>
                              <p:par>
                                <p:cTn id="106" presetID="42" presetClass="entr" presetSubtype="0" fill="hold" grpId="0" nodeType="withEffect">
                                  <p:stCondLst>
                                    <p:cond delay="0"/>
                                  </p:stCondLst>
                                  <p:childTnLst>
                                    <p:set>
                                      <p:cBhvr>
                                        <p:cTn id="107" dur="1" fill="hold">
                                          <p:stCondLst>
                                            <p:cond delay="0"/>
                                          </p:stCondLst>
                                        </p:cTn>
                                        <p:tgtEl>
                                          <p:spTgt spid="63"/>
                                        </p:tgtEl>
                                        <p:attrNameLst>
                                          <p:attrName>style.visibility</p:attrName>
                                        </p:attrNameLst>
                                      </p:cBhvr>
                                      <p:to>
                                        <p:strVal val="visible"/>
                                      </p:to>
                                    </p:set>
                                    <p:animEffect transition="in" filter="fade">
                                      <p:cBhvr>
                                        <p:cTn id="108" dur="500"/>
                                        <p:tgtEl>
                                          <p:spTgt spid="63"/>
                                        </p:tgtEl>
                                      </p:cBhvr>
                                    </p:animEffect>
                                    <p:anim calcmode="lin" valueType="num">
                                      <p:cBhvr>
                                        <p:cTn id="109" dur="500" fill="hold"/>
                                        <p:tgtEl>
                                          <p:spTgt spid="63"/>
                                        </p:tgtEl>
                                        <p:attrNameLst>
                                          <p:attrName>ppt_x</p:attrName>
                                        </p:attrNameLst>
                                      </p:cBhvr>
                                      <p:tavLst>
                                        <p:tav tm="0">
                                          <p:val>
                                            <p:strVal val="#ppt_x"/>
                                          </p:val>
                                        </p:tav>
                                        <p:tav tm="100000">
                                          <p:val>
                                            <p:strVal val="#ppt_x"/>
                                          </p:val>
                                        </p:tav>
                                      </p:tavLst>
                                    </p:anim>
                                    <p:anim calcmode="lin" valueType="num">
                                      <p:cBhvr>
                                        <p:cTn id="110" dur="500" fill="hold"/>
                                        <p:tgtEl>
                                          <p:spTgt spid="63"/>
                                        </p:tgtEl>
                                        <p:attrNameLst>
                                          <p:attrName>ppt_y</p:attrName>
                                        </p:attrNameLst>
                                      </p:cBhvr>
                                      <p:tavLst>
                                        <p:tav tm="0">
                                          <p:val>
                                            <p:strVal val="#ppt_y+.1"/>
                                          </p:val>
                                        </p:tav>
                                        <p:tav tm="100000">
                                          <p:val>
                                            <p:strVal val="#ppt_y"/>
                                          </p:val>
                                        </p:tav>
                                      </p:tavLst>
                                    </p:anim>
                                  </p:childTnLst>
                                </p:cTn>
                              </p:par>
                              <p:par>
                                <p:cTn id="111" presetID="42" presetClass="entr" presetSubtype="0" fill="hold" grpId="0" nodeType="withEffect">
                                  <p:stCondLst>
                                    <p:cond delay="0"/>
                                  </p:stCondLst>
                                  <p:childTnLst>
                                    <p:set>
                                      <p:cBhvr>
                                        <p:cTn id="112" dur="1" fill="hold">
                                          <p:stCondLst>
                                            <p:cond delay="0"/>
                                          </p:stCondLst>
                                        </p:cTn>
                                        <p:tgtEl>
                                          <p:spTgt spid="64"/>
                                        </p:tgtEl>
                                        <p:attrNameLst>
                                          <p:attrName>style.visibility</p:attrName>
                                        </p:attrNameLst>
                                      </p:cBhvr>
                                      <p:to>
                                        <p:strVal val="visible"/>
                                      </p:to>
                                    </p:set>
                                    <p:animEffect transition="in" filter="fade">
                                      <p:cBhvr>
                                        <p:cTn id="113" dur="500"/>
                                        <p:tgtEl>
                                          <p:spTgt spid="64"/>
                                        </p:tgtEl>
                                      </p:cBhvr>
                                    </p:animEffect>
                                    <p:anim calcmode="lin" valueType="num">
                                      <p:cBhvr>
                                        <p:cTn id="114" dur="500" fill="hold"/>
                                        <p:tgtEl>
                                          <p:spTgt spid="64"/>
                                        </p:tgtEl>
                                        <p:attrNameLst>
                                          <p:attrName>ppt_x</p:attrName>
                                        </p:attrNameLst>
                                      </p:cBhvr>
                                      <p:tavLst>
                                        <p:tav tm="0">
                                          <p:val>
                                            <p:strVal val="#ppt_x"/>
                                          </p:val>
                                        </p:tav>
                                        <p:tav tm="100000">
                                          <p:val>
                                            <p:strVal val="#ppt_x"/>
                                          </p:val>
                                        </p:tav>
                                      </p:tavLst>
                                    </p:anim>
                                    <p:anim calcmode="lin" valueType="num">
                                      <p:cBhvr>
                                        <p:cTn id="115" dur="500" fill="hold"/>
                                        <p:tgtEl>
                                          <p:spTgt spid="64"/>
                                        </p:tgtEl>
                                        <p:attrNameLst>
                                          <p:attrName>ppt_y</p:attrName>
                                        </p:attrNameLst>
                                      </p:cBhvr>
                                      <p:tavLst>
                                        <p:tav tm="0">
                                          <p:val>
                                            <p:strVal val="#ppt_y+.1"/>
                                          </p:val>
                                        </p:tav>
                                        <p:tav tm="100000">
                                          <p:val>
                                            <p:strVal val="#ppt_y"/>
                                          </p:val>
                                        </p:tav>
                                      </p:tavLst>
                                    </p:anim>
                                  </p:childTnLst>
                                </p:cTn>
                              </p:par>
                              <p:par>
                                <p:cTn id="116" presetID="42" presetClass="entr" presetSubtype="0" fill="hold" grpId="0" nodeType="withEffect">
                                  <p:stCondLst>
                                    <p:cond delay="0"/>
                                  </p:stCondLst>
                                  <p:childTnLst>
                                    <p:set>
                                      <p:cBhvr>
                                        <p:cTn id="117" dur="1" fill="hold">
                                          <p:stCondLst>
                                            <p:cond delay="0"/>
                                          </p:stCondLst>
                                        </p:cTn>
                                        <p:tgtEl>
                                          <p:spTgt spid="65"/>
                                        </p:tgtEl>
                                        <p:attrNameLst>
                                          <p:attrName>style.visibility</p:attrName>
                                        </p:attrNameLst>
                                      </p:cBhvr>
                                      <p:to>
                                        <p:strVal val="visible"/>
                                      </p:to>
                                    </p:set>
                                    <p:animEffect transition="in" filter="fade">
                                      <p:cBhvr>
                                        <p:cTn id="118" dur="500"/>
                                        <p:tgtEl>
                                          <p:spTgt spid="65"/>
                                        </p:tgtEl>
                                      </p:cBhvr>
                                    </p:animEffect>
                                    <p:anim calcmode="lin" valueType="num">
                                      <p:cBhvr>
                                        <p:cTn id="119" dur="500" fill="hold"/>
                                        <p:tgtEl>
                                          <p:spTgt spid="65"/>
                                        </p:tgtEl>
                                        <p:attrNameLst>
                                          <p:attrName>ppt_x</p:attrName>
                                        </p:attrNameLst>
                                      </p:cBhvr>
                                      <p:tavLst>
                                        <p:tav tm="0">
                                          <p:val>
                                            <p:strVal val="#ppt_x"/>
                                          </p:val>
                                        </p:tav>
                                        <p:tav tm="100000">
                                          <p:val>
                                            <p:strVal val="#ppt_x"/>
                                          </p:val>
                                        </p:tav>
                                      </p:tavLst>
                                    </p:anim>
                                    <p:anim calcmode="lin" valueType="num">
                                      <p:cBhvr>
                                        <p:cTn id="120" dur="500" fill="hold"/>
                                        <p:tgtEl>
                                          <p:spTgt spid="65"/>
                                        </p:tgtEl>
                                        <p:attrNameLst>
                                          <p:attrName>ppt_y</p:attrName>
                                        </p:attrNameLst>
                                      </p:cBhvr>
                                      <p:tavLst>
                                        <p:tav tm="0">
                                          <p:val>
                                            <p:strVal val="#ppt_y+.1"/>
                                          </p:val>
                                        </p:tav>
                                        <p:tav tm="100000">
                                          <p:val>
                                            <p:strVal val="#ppt_y"/>
                                          </p:val>
                                        </p:tav>
                                      </p:tavLst>
                                    </p:anim>
                                  </p:childTnLst>
                                </p:cTn>
                              </p:par>
                              <p:par>
                                <p:cTn id="121" presetID="42" presetClass="entr" presetSubtype="0" fill="hold" nodeType="withEffect">
                                  <p:stCondLst>
                                    <p:cond delay="0"/>
                                  </p:stCondLst>
                                  <p:childTnLst>
                                    <p:set>
                                      <p:cBhvr>
                                        <p:cTn id="122" dur="1" fill="hold">
                                          <p:stCondLst>
                                            <p:cond delay="0"/>
                                          </p:stCondLst>
                                        </p:cTn>
                                        <p:tgtEl>
                                          <p:spTgt spid="11"/>
                                        </p:tgtEl>
                                        <p:attrNameLst>
                                          <p:attrName>style.visibility</p:attrName>
                                        </p:attrNameLst>
                                      </p:cBhvr>
                                      <p:to>
                                        <p:strVal val="visible"/>
                                      </p:to>
                                    </p:set>
                                    <p:animEffect transition="in" filter="fade">
                                      <p:cBhvr>
                                        <p:cTn id="123" dur="500"/>
                                        <p:tgtEl>
                                          <p:spTgt spid="11"/>
                                        </p:tgtEl>
                                      </p:cBhvr>
                                    </p:animEffect>
                                    <p:anim calcmode="lin" valueType="num">
                                      <p:cBhvr>
                                        <p:cTn id="124" dur="500" fill="hold"/>
                                        <p:tgtEl>
                                          <p:spTgt spid="11"/>
                                        </p:tgtEl>
                                        <p:attrNameLst>
                                          <p:attrName>ppt_x</p:attrName>
                                        </p:attrNameLst>
                                      </p:cBhvr>
                                      <p:tavLst>
                                        <p:tav tm="0">
                                          <p:val>
                                            <p:strVal val="#ppt_x"/>
                                          </p:val>
                                        </p:tav>
                                        <p:tav tm="100000">
                                          <p:val>
                                            <p:strVal val="#ppt_x"/>
                                          </p:val>
                                        </p:tav>
                                      </p:tavLst>
                                    </p:anim>
                                    <p:anim calcmode="lin" valueType="num">
                                      <p:cBhvr>
                                        <p:cTn id="125" dur="500" fill="hold"/>
                                        <p:tgtEl>
                                          <p:spTgt spid="11"/>
                                        </p:tgtEl>
                                        <p:attrNameLst>
                                          <p:attrName>ppt_y</p:attrName>
                                        </p:attrNameLst>
                                      </p:cBhvr>
                                      <p:tavLst>
                                        <p:tav tm="0">
                                          <p:val>
                                            <p:strVal val="#ppt_y+.1"/>
                                          </p:val>
                                        </p:tav>
                                        <p:tav tm="100000">
                                          <p:val>
                                            <p:strVal val="#ppt_y"/>
                                          </p:val>
                                        </p:tav>
                                      </p:tavLst>
                                    </p:anim>
                                  </p:childTnLst>
                                </p:cTn>
                              </p:par>
                              <p:par>
                                <p:cTn id="126" presetID="42" presetClass="entr" presetSubtype="0" fill="hold" grpId="0" nodeType="withEffect">
                                  <p:stCondLst>
                                    <p:cond delay="0"/>
                                  </p:stCondLst>
                                  <p:childTnLst>
                                    <p:set>
                                      <p:cBhvr>
                                        <p:cTn id="127" dur="1" fill="hold">
                                          <p:stCondLst>
                                            <p:cond delay="0"/>
                                          </p:stCondLst>
                                        </p:cTn>
                                        <p:tgtEl>
                                          <p:spTgt spid="44"/>
                                        </p:tgtEl>
                                        <p:attrNameLst>
                                          <p:attrName>style.visibility</p:attrName>
                                        </p:attrNameLst>
                                      </p:cBhvr>
                                      <p:to>
                                        <p:strVal val="visible"/>
                                      </p:to>
                                    </p:set>
                                    <p:animEffect transition="in" filter="fade">
                                      <p:cBhvr>
                                        <p:cTn id="128" dur="500"/>
                                        <p:tgtEl>
                                          <p:spTgt spid="44"/>
                                        </p:tgtEl>
                                      </p:cBhvr>
                                    </p:animEffect>
                                    <p:anim calcmode="lin" valueType="num">
                                      <p:cBhvr>
                                        <p:cTn id="129" dur="500" fill="hold"/>
                                        <p:tgtEl>
                                          <p:spTgt spid="44"/>
                                        </p:tgtEl>
                                        <p:attrNameLst>
                                          <p:attrName>ppt_x</p:attrName>
                                        </p:attrNameLst>
                                      </p:cBhvr>
                                      <p:tavLst>
                                        <p:tav tm="0">
                                          <p:val>
                                            <p:strVal val="#ppt_x"/>
                                          </p:val>
                                        </p:tav>
                                        <p:tav tm="100000">
                                          <p:val>
                                            <p:strVal val="#ppt_x"/>
                                          </p:val>
                                        </p:tav>
                                      </p:tavLst>
                                    </p:anim>
                                    <p:anim calcmode="lin" valueType="num">
                                      <p:cBhvr>
                                        <p:cTn id="130" dur="500" fill="hold"/>
                                        <p:tgtEl>
                                          <p:spTgt spid="44"/>
                                        </p:tgtEl>
                                        <p:attrNameLst>
                                          <p:attrName>ppt_y</p:attrName>
                                        </p:attrNameLst>
                                      </p:cBhvr>
                                      <p:tavLst>
                                        <p:tav tm="0">
                                          <p:val>
                                            <p:strVal val="#ppt_y+.1"/>
                                          </p:val>
                                        </p:tav>
                                        <p:tav tm="100000">
                                          <p:val>
                                            <p:strVal val="#ppt_y"/>
                                          </p:val>
                                        </p:tav>
                                      </p:tavLst>
                                    </p:anim>
                                  </p:childTnLst>
                                </p:cTn>
                              </p:par>
                              <p:par>
                                <p:cTn id="131" presetID="42" presetClass="entr" presetSubtype="0" fill="hold" grpId="0" nodeType="withEffect">
                                  <p:stCondLst>
                                    <p:cond delay="0"/>
                                  </p:stCondLst>
                                  <p:childTnLst>
                                    <p:set>
                                      <p:cBhvr>
                                        <p:cTn id="132" dur="1" fill="hold">
                                          <p:stCondLst>
                                            <p:cond delay="0"/>
                                          </p:stCondLst>
                                        </p:cTn>
                                        <p:tgtEl>
                                          <p:spTgt spid="50"/>
                                        </p:tgtEl>
                                        <p:attrNameLst>
                                          <p:attrName>style.visibility</p:attrName>
                                        </p:attrNameLst>
                                      </p:cBhvr>
                                      <p:to>
                                        <p:strVal val="visible"/>
                                      </p:to>
                                    </p:set>
                                    <p:animEffect transition="in" filter="fade">
                                      <p:cBhvr>
                                        <p:cTn id="133" dur="500"/>
                                        <p:tgtEl>
                                          <p:spTgt spid="50"/>
                                        </p:tgtEl>
                                      </p:cBhvr>
                                    </p:animEffect>
                                    <p:anim calcmode="lin" valueType="num">
                                      <p:cBhvr>
                                        <p:cTn id="134" dur="500" fill="hold"/>
                                        <p:tgtEl>
                                          <p:spTgt spid="50"/>
                                        </p:tgtEl>
                                        <p:attrNameLst>
                                          <p:attrName>ppt_x</p:attrName>
                                        </p:attrNameLst>
                                      </p:cBhvr>
                                      <p:tavLst>
                                        <p:tav tm="0">
                                          <p:val>
                                            <p:strVal val="#ppt_x"/>
                                          </p:val>
                                        </p:tav>
                                        <p:tav tm="100000">
                                          <p:val>
                                            <p:strVal val="#ppt_x"/>
                                          </p:val>
                                        </p:tav>
                                      </p:tavLst>
                                    </p:anim>
                                    <p:anim calcmode="lin" valueType="num">
                                      <p:cBhvr>
                                        <p:cTn id="135" dur="500" fill="hold"/>
                                        <p:tgtEl>
                                          <p:spTgt spid="50"/>
                                        </p:tgtEl>
                                        <p:attrNameLst>
                                          <p:attrName>ppt_y</p:attrName>
                                        </p:attrNameLst>
                                      </p:cBhvr>
                                      <p:tavLst>
                                        <p:tav tm="0">
                                          <p:val>
                                            <p:strVal val="#ppt_y+.1"/>
                                          </p:val>
                                        </p:tav>
                                        <p:tav tm="100000">
                                          <p:val>
                                            <p:strVal val="#ppt_y"/>
                                          </p:val>
                                        </p:tav>
                                      </p:tavLst>
                                    </p:anim>
                                  </p:childTnLst>
                                </p:cTn>
                              </p:par>
                            </p:childTnLst>
                          </p:cTn>
                        </p:par>
                        <p:par>
                          <p:cTn id="136" fill="hold">
                            <p:stCondLst>
                              <p:cond delay="500"/>
                            </p:stCondLst>
                            <p:childTnLst>
                              <p:par>
                                <p:cTn id="137" presetID="12" presetClass="entr" presetSubtype="4" fill="hold" grpId="0" nodeType="afterEffect">
                                  <p:stCondLst>
                                    <p:cond delay="0"/>
                                  </p:stCondLst>
                                  <p:childTnLst>
                                    <p:set>
                                      <p:cBhvr>
                                        <p:cTn id="138" dur="1" fill="hold">
                                          <p:stCondLst>
                                            <p:cond delay="0"/>
                                          </p:stCondLst>
                                        </p:cTn>
                                        <p:tgtEl>
                                          <p:spTgt spid="67">
                                            <p:graphicEl>
                                              <a:chart seriesIdx="-3" categoryIdx="-3" bldStep="gridLegend"/>
                                            </p:graphicEl>
                                          </p:spTgt>
                                        </p:tgtEl>
                                        <p:attrNameLst>
                                          <p:attrName>style.visibility</p:attrName>
                                        </p:attrNameLst>
                                      </p:cBhvr>
                                      <p:to>
                                        <p:strVal val="visible"/>
                                      </p:to>
                                    </p:set>
                                    <p:anim calcmode="lin" valueType="num">
                                      <p:cBhvr additive="base">
                                        <p:cTn id="139" dur="250"/>
                                        <p:tgtEl>
                                          <p:spTgt spid="67">
                                            <p:graphicEl>
                                              <a:chart seriesIdx="-3" categoryIdx="-3" bldStep="gridLegend"/>
                                            </p:graphicEl>
                                          </p:spTgt>
                                        </p:tgtEl>
                                        <p:attrNameLst>
                                          <p:attrName>ppt_y</p:attrName>
                                        </p:attrNameLst>
                                      </p:cBhvr>
                                      <p:tavLst>
                                        <p:tav tm="0">
                                          <p:val>
                                            <p:strVal val="#ppt_y+#ppt_h*1.125000"/>
                                          </p:val>
                                        </p:tav>
                                        <p:tav tm="100000">
                                          <p:val>
                                            <p:strVal val="#ppt_y"/>
                                          </p:val>
                                        </p:tav>
                                      </p:tavLst>
                                    </p:anim>
                                    <p:animEffect transition="in" filter="wipe(up)">
                                      <p:cBhvr>
                                        <p:cTn id="140" dur="250"/>
                                        <p:tgtEl>
                                          <p:spTgt spid="67">
                                            <p:graphicEl>
                                              <a:chart seriesIdx="-3" categoryIdx="-3" bldStep="gridLegend"/>
                                            </p:graphicEl>
                                          </p:spTgt>
                                        </p:tgtEl>
                                      </p:cBhvr>
                                    </p:animEffect>
                                  </p:childTnLst>
                                </p:cTn>
                              </p:par>
                            </p:childTnLst>
                          </p:cTn>
                        </p:par>
                        <p:par>
                          <p:cTn id="141" fill="hold">
                            <p:stCondLst>
                              <p:cond delay="750"/>
                            </p:stCondLst>
                            <p:childTnLst>
                              <p:par>
                                <p:cTn id="142" presetID="12" presetClass="entr" presetSubtype="4" fill="hold" grpId="0" nodeType="afterEffect">
                                  <p:stCondLst>
                                    <p:cond delay="0"/>
                                  </p:stCondLst>
                                  <p:childTnLst>
                                    <p:set>
                                      <p:cBhvr>
                                        <p:cTn id="143" dur="1" fill="hold">
                                          <p:stCondLst>
                                            <p:cond delay="0"/>
                                          </p:stCondLst>
                                        </p:cTn>
                                        <p:tgtEl>
                                          <p:spTgt spid="67">
                                            <p:graphicEl>
                                              <a:chart seriesIdx="-4" categoryIdx="0" bldStep="category"/>
                                            </p:graphicEl>
                                          </p:spTgt>
                                        </p:tgtEl>
                                        <p:attrNameLst>
                                          <p:attrName>style.visibility</p:attrName>
                                        </p:attrNameLst>
                                      </p:cBhvr>
                                      <p:to>
                                        <p:strVal val="visible"/>
                                      </p:to>
                                    </p:set>
                                    <p:anim calcmode="lin" valueType="num">
                                      <p:cBhvr additive="base">
                                        <p:cTn id="144" dur="250"/>
                                        <p:tgtEl>
                                          <p:spTgt spid="67">
                                            <p:graphicEl>
                                              <a:chart seriesIdx="-4" categoryIdx="0" bldStep="category"/>
                                            </p:graphicEl>
                                          </p:spTgt>
                                        </p:tgtEl>
                                        <p:attrNameLst>
                                          <p:attrName>ppt_y</p:attrName>
                                        </p:attrNameLst>
                                      </p:cBhvr>
                                      <p:tavLst>
                                        <p:tav tm="0">
                                          <p:val>
                                            <p:strVal val="#ppt_y+#ppt_h*1.125000"/>
                                          </p:val>
                                        </p:tav>
                                        <p:tav tm="100000">
                                          <p:val>
                                            <p:strVal val="#ppt_y"/>
                                          </p:val>
                                        </p:tav>
                                      </p:tavLst>
                                    </p:anim>
                                    <p:animEffect transition="in" filter="wipe(up)">
                                      <p:cBhvr>
                                        <p:cTn id="145" dur="250"/>
                                        <p:tgtEl>
                                          <p:spTgt spid="67">
                                            <p:graphicEl>
                                              <a:chart seriesIdx="-4" categoryIdx="0" bldStep="category"/>
                                            </p:graphicEl>
                                          </p:spTgt>
                                        </p:tgtEl>
                                      </p:cBhvr>
                                    </p:animEffect>
                                  </p:childTnLst>
                                </p:cTn>
                              </p:par>
                            </p:childTnLst>
                          </p:cTn>
                        </p:par>
                        <p:par>
                          <p:cTn id="146" fill="hold">
                            <p:stCondLst>
                              <p:cond delay="1000"/>
                            </p:stCondLst>
                            <p:childTnLst>
                              <p:par>
                                <p:cTn id="147" presetID="12" presetClass="entr" presetSubtype="4" fill="hold" grpId="0" nodeType="afterEffect">
                                  <p:stCondLst>
                                    <p:cond delay="0"/>
                                  </p:stCondLst>
                                  <p:childTnLst>
                                    <p:set>
                                      <p:cBhvr>
                                        <p:cTn id="148" dur="1" fill="hold">
                                          <p:stCondLst>
                                            <p:cond delay="0"/>
                                          </p:stCondLst>
                                        </p:cTn>
                                        <p:tgtEl>
                                          <p:spTgt spid="67">
                                            <p:graphicEl>
                                              <a:chart seriesIdx="-4" categoryIdx="1" bldStep="category"/>
                                            </p:graphicEl>
                                          </p:spTgt>
                                        </p:tgtEl>
                                        <p:attrNameLst>
                                          <p:attrName>style.visibility</p:attrName>
                                        </p:attrNameLst>
                                      </p:cBhvr>
                                      <p:to>
                                        <p:strVal val="visible"/>
                                      </p:to>
                                    </p:set>
                                    <p:anim calcmode="lin" valueType="num">
                                      <p:cBhvr additive="base">
                                        <p:cTn id="149" dur="250"/>
                                        <p:tgtEl>
                                          <p:spTgt spid="67">
                                            <p:graphicEl>
                                              <a:chart seriesIdx="-4" categoryIdx="1" bldStep="category"/>
                                            </p:graphicEl>
                                          </p:spTgt>
                                        </p:tgtEl>
                                        <p:attrNameLst>
                                          <p:attrName>ppt_y</p:attrName>
                                        </p:attrNameLst>
                                      </p:cBhvr>
                                      <p:tavLst>
                                        <p:tav tm="0">
                                          <p:val>
                                            <p:strVal val="#ppt_y+#ppt_h*1.125000"/>
                                          </p:val>
                                        </p:tav>
                                        <p:tav tm="100000">
                                          <p:val>
                                            <p:strVal val="#ppt_y"/>
                                          </p:val>
                                        </p:tav>
                                      </p:tavLst>
                                    </p:anim>
                                    <p:animEffect transition="in" filter="wipe(up)">
                                      <p:cBhvr>
                                        <p:cTn id="150" dur="250"/>
                                        <p:tgtEl>
                                          <p:spTgt spid="67">
                                            <p:graphicEl>
                                              <a:chart seriesIdx="-4" categoryIdx="1" bldStep="category"/>
                                            </p:graphicEl>
                                          </p:spTgt>
                                        </p:tgtEl>
                                      </p:cBhvr>
                                    </p:animEffect>
                                  </p:childTnLst>
                                </p:cTn>
                              </p:par>
                            </p:childTnLst>
                          </p:cTn>
                        </p:par>
                        <p:par>
                          <p:cTn id="151" fill="hold">
                            <p:stCondLst>
                              <p:cond delay="1250"/>
                            </p:stCondLst>
                            <p:childTnLst>
                              <p:par>
                                <p:cTn id="152" presetID="12" presetClass="entr" presetSubtype="4" fill="hold" grpId="0" nodeType="afterEffect">
                                  <p:stCondLst>
                                    <p:cond delay="0"/>
                                  </p:stCondLst>
                                  <p:childTnLst>
                                    <p:set>
                                      <p:cBhvr>
                                        <p:cTn id="153" dur="1" fill="hold">
                                          <p:stCondLst>
                                            <p:cond delay="0"/>
                                          </p:stCondLst>
                                        </p:cTn>
                                        <p:tgtEl>
                                          <p:spTgt spid="67">
                                            <p:graphicEl>
                                              <a:chart seriesIdx="-4" categoryIdx="2" bldStep="category"/>
                                            </p:graphicEl>
                                          </p:spTgt>
                                        </p:tgtEl>
                                        <p:attrNameLst>
                                          <p:attrName>style.visibility</p:attrName>
                                        </p:attrNameLst>
                                      </p:cBhvr>
                                      <p:to>
                                        <p:strVal val="visible"/>
                                      </p:to>
                                    </p:set>
                                    <p:anim calcmode="lin" valueType="num">
                                      <p:cBhvr additive="base">
                                        <p:cTn id="154" dur="250"/>
                                        <p:tgtEl>
                                          <p:spTgt spid="67">
                                            <p:graphicEl>
                                              <a:chart seriesIdx="-4" categoryIdx="2" bldStep="category"/>
                                            </p:graphicEl>
                                          </p:spTgt>
                                        </p:tgtEl>
                                        <p:attrNameLst>
                                          <p:attrName>ppt_y</p:attrName>
                                        </p:attrNameLst>
                                      </p:cBhvr>
                                      <p:tavLst>
                                        <p:tav tm="0">
                                          <p:val>
                                            <p:strVal val="#ppt_y+#ppt_h*1.125000"/>
                                          </p:val>
                                        </p:tav>
                                        <p:tav tm="100000">
                                          <p:val>
                                            <p:strVal val="#ppt_y"/>
                                          </p:val>
                                        </p:tav>
                                      </p:tavLst>
                                    </p:anim>
                                    <p:animEffect transition="in" filter="wipe(up)">
                                      <p:cBhvr>
                                        <p:cTn id="155" dur="250"/>
                                        <p:tgtEl>
                                          <p:spTgt spid="67">
                                            <p:graphicEl>
                                              <a:chart seriesIdx="-4" categoryIdx="2" bldStep="category"/>
                                            </p:graphicEl>
                                          </p:spTgt>
                                        </p:tgtEl>
                                      </p:cBhvr>
                                    </p:animEffect>
                                  </p:childTnLst>
                                </p:cTn>
                              </p:par>
                            </p:childTnLst>
                          </p:cTn>
                        </p:par>
                      </p:childTnLst>
                    </p:cTn>
                  </p:par>
                  <p:par>
                    <p:cTn id="156" fill="hold">
                      <p:stCondLst>
                        <p:cond delay="indefinite"/>
                      </p:stCondLst>
                      <p:childTnLst>
                        <p:par>
                          <p:cTn id="157" fill="hold">
                            <p:stCondLst>
                              <p:cond delay="0"/>
                            </p:stCondLst>
                            <p:childTnLst>
                              <p:par>
                                <p:cTn id="158" presetID="42" presetClass="entr" presetSubtype="0" fill="hold" grpId="0" nodeType="clickEffect">
                                  <p:stCondLst>
                                    <p:cond delay="0"/>
                                  </p:stCondLst>
                                  <p:childTnLst>
                                    <p:set>
                                      <p:cBhvr>
                                        <p:cTn id="159" dur="1" fill="hold">
                                          <p:stCondLst>
                                            <p:cond delay="0"/>
                                          </p:stCondLst>
                                        </p:cTn>
                                        <p:tgtEl>
                                          <p:spTgt spid="54"/>
                                        </p:tgtEl>
                                        <p:attrNameLst>
                                          <p:attrName>style.visibility</p:attrName>
                                        </p:attrNameLst>
                                      </p:cBhvr>
                                      <p:to>
                                        <p:strVal val="visible"/>
                                      </p:to>
                                    </p:set>
                                    <p:animEffect transition="in" filter="fade">
                                      <p:cBhvr>
                                        <p:cTn id="160" dur="500"/>
                                        <p:tgtEl>
                                          <p:spTgt spid="54"/>
                                        </p:tgtEl>
                                      </p:cBhvr>
                                    </p:animEffect>
                                    <p:anim calcmode="lin" valueType="num">
                                      <p:cBhvr>
                                        <p:cTn id="161" dur="500" fill="hold"/>
                                        <p:tgtEl>
                                          <p:spTgt spid="54"/>
                                        </p:tgtEl>
                                        <p:attrNameLst>
                                          <p:attrName>ppt_x</p:attrName>
                                        </p:attrNameLst>
                                      </p:cBhvr>
                                      <p:tavLst>
                                        <p:tav tm="0">
                                          <p:val>
                                            <p:strVal val="#ppt_x"/>
                                          </p:val>
                                        </p:tav>
                                        <p:tav tm="100000">
                                          <p:val>
                                            <p:strVal val="#ppt_x"/>
                                          </p:val>
                                        </p:tav>
                                      </p:tavLst>
                                    </p:anim>
                                    <p:anim calcmode="lin" valueType="num">
                                      <p:cBhvr>
                                        <p:cTn id="162" dur="500" fill="hold"/>
                                        <p:tgtEl>
                                          <p:spTgt spid="54"/>
                                        </p:tgtEl>
                                        <p:attrNameLst>
                                          <p:attrName>ppt_y</p:attrName>
                                        </p:attrNameLst>
                                      </p:cBhvr>
                                      <p:tavLst>
                                        <p:tav tm="0">
                                          <p:val>
                                            <p:strVal val="#ppt_y+.1"/>
                                          </p:val>
                                        </p:tav>
                                        <p:tav tm="100000">
                                          <p:val>
                                            <p:strVal val="#ppt_y"/>
                                          </p:val>
                                        </p:tav>
                                      </p:tavLst>
                                    </p:anim>
                                  </p:childTnLst>
                                </p:cTn>
                              </p:par>
                              <p:par>
                                <p:cTn id="163" presetID="42" presetClass="entr" presetSubtype="0" fill="hold" grpId="0" nodeType="withEffect">
                                  <p:stCondLst>
                                    <p:cond delay="0"/>
                                  </p:stCondLst>
                                  <p:childTnLst>
                                    <p:set>
                                      <p:cBhvr>
                                        <p:cTn id="164" dur="1" fill="hold">
                                          <p:stCondLst>
                                            <p:cond delay="0"/>
                                          </p:stCondLst>
                                        </p:cTn>
                                        <p:tgtEl>
                                          <p:spTgt spid="68"/>
                                        </p:tgtEl>
                                        <p:attrNameLst>
                                          <p:attrName>style.visibility</p:attrName>
                                        </p:attrNameLst>
                                      </p:cBhvr>
                                      <p:to>
                                        <p:strVal val="visible"/>
                                      </p:to>
                                    </p:set>
                                    <p:animEffect transition="in" filter="fade">
                                      <p:cBhvr>
                                        <p:cTn id="165" dur="500"/>
                                        <p:tgtEl>
                                          <p:spTgt spid="68"/>
                                        </p:tgtEl>
                                      </p:cBhvr>
                                    </p:animEffect>
                                    <p:anim calcmode="lin" valueType="num">
                                      <p:cBhvr>
                                        <p:cTn id="166" dur="500" fill="hold"/>
                                        <p:tgtEl>
                                          <p:spTgt spid="68"/>
                                        </p:tgtEl>
                                        <p:attrNameLst>
                                          <p:attrName>ppt_x</p:attrName>
                                        </p:attrNameLst>
                                      </p:cBhvr>
                                      <p:tavLst>
                                        <p:tav tm="0">
                                          <p:val>
                                            <p:strVal val="#ppt_x"/>
                                          </p:val>
                                        </p:tav>
                                        <p:tav tm="100000">
                                          <p:val>
                                            <p:strVal val="#ppt_x"/>
                                          </p:val>
                                        </p:tav>
                                      </p:tavLst>
                                    </p:anim>
                                    <p:anim calcmode="lin" valueType="num">
                                      <p:cBhvr>
                                        <p:cTn id="167" dur="500" fill="hold"/>
                                        <p:tgtEl>
                                          <p:spTgt spid="68"/>
                                        </p:tgtEl>
                                        <p:attrNameLst>
                                          <p:attrName>ppt_y</p:attrName>
                                        </p:attrNameLst>
                                      </p:cBhvr>
                                      <p:tavLst>
                                        <p:tav tm="0">
                                          <p:val>
                                            <p:strVal val="#ppt_y+.1"/>
                                          </p:val>
                                        </p:tav>
                                        <p:tav tm="100000">
                                          <p:val>
                                            <p:strVal val="#ppt_y"/>
                                          </p:val>
                                        </p:tav>
                                      </p:tavLst>
                                    </p:anim>
                                  </p:childTnLst>
                                </p:cTn>
                              </p:par>
                              <p:par>
                                <p:cTn id="168" presetID="42" presetClass="entr" presetSubtype="0" fill="hold" grpId="0" nodeType="withEffect">
                                  <p:stCondLst>
                                    <p:cond delay="0"/>
                                  </p:stCondLst>
                                  <p:childTnLst>
                                    <p:set>
                                      <p:cBhvr>
                                        <p:cTn id="169" dur="1" fill="hold">
                                          <p:stCondLst>
                                            <p:cond delay="0"/>
                                          </p:stCondLst>
                                        </p:cTn>
                                        <p:tgtEl>
                                          <p:spTgt spid="69"/>
                                        </p:tgtEl>
                                        <p:attrNameLst>
                                          <p:attrName>style.visibility</p:attrName>
                                        </p:attrNameLst>
                                      </p:cBhvr>
                                      <p:to>
                                        <p:strVal val="visible"/>
                                      </p:to>
                                    </p:set>
                                    <p:animEffect transition="in" filter="fade">
                                      <p:cBhvr>
                                        <p:cTn id="170" dur="500"/>
                                        <p:tgtEl>
                                          <p:spTgt spid="69"/>
                                        </p:tgtEl>
                                      </p:cBhvr>
                                    </p:animEffect>
                                    <p:anim calcmode="lin" valueType="num">
                                      <p:cBhvr>
                                        <p:cTn id="171" dur="500" fill="hold"/>
                                        <p:tgtEl>
                                          <p:spTgt spid="69"/>
                                        </p:tgtEl>
                                        <p:attrNameLst>
                                          <p:attrName>ppt_x</p:attrName>
                                        </p:attrNameLst>
                                      </p:cBhvr>
                                      <p:tavLst>
                                        <p:tav tm="0">
                                          <p:val>
                                            <p:strVal val="#ppt_x"/>
                                          </p:val>
                                        </p:tav>
                                        <p:tav tm="100000">
                                          <p:val>
                                            <p:strVal val="#ppt_x"/>
                                          </p:val>
                                        </p:tav>
                                      </p:tavLst>
                                    </p:anim>
                                    <p:anim calcmode="lin" valueType="num">
                                      <p:cBhvr>
                                        <p:cTn id="172" dur="500" fill="hold"/>
                                        <p:tgtEl>
                                          <p:spTgt spid="69"/>
                                        </p:tgtEl>
                                        <p:attrNameLst>
                                          <p:attrName>ppt_y</p:attrName>
                                        </p:attrNameLst>
                                      </p:cBhvr>
                                      <p:tavLst>
                                        <p:tav tm="0">
                                          <p:val>
                                            <p:strVal val="#ppt_y+.1"/>
                                          </p:val>
                                        </p:tav>
                                        <p:tav tm="100000">
                                          <p:val>
                                            <p:strVal val="#ppt_y"/>
                                          </p:val>
                                        </p:tav>
                                      </p:tavLst>
                                    </p:anim>
                                  </p:childTnLst>
                                </p:cTn>
                              </p:par>
                              <p:par>
                                <p:cTn id="173" presetID="42" presetClass="entr" presetSubtype="0" fill="hold" grpId="0" nodeType="withEffect">
                                  <p:stCondLst>
                                    <p:cond delay="0"/>
                                  </p:stCondLst>
                                  <p:childTnLst>
                                    <p:set>
                                      <p:cBhvr>
                                        <p:cTn id="174" dur="1" fill="hold">
                                          <p:stCondLst>
                                            <p:cond delay="0"/>
                                          </p:stCondLst>
                                        </p:cTn>
                                        <p:tgtEl>
                                          <p:spTgt spid="70"/>
                                        </p:tgtEl>
                                        <p:attrNameLst>
                                          <p:attrName>style.visibility</p:attrName>
                                        </p:attrNameLst>
                                      </p:cBhvr>
                                      <p:to>
                                        <p:strVal val="visible"/>
                                      </p:to>
                                    </p:set>
                                    <p:animEffect transition="in" filter="fade">
                                      <p:cBhvr>
                                        <p:cTn id="175" dur="500"/>
                                        <p:tgtEl>
                                          <p:spTgt spid="70"/>
                                        </p:tgtEl>
                                      </p:cBhvr>
                                    </p:animEffect>
                                    <p:anim calcmode="lin" valueType="num">
                                      <p:cBhvr>
                                        <p:cTn id="176" dur="500" fill="hold"/>
                                        <p:tgtEl>
                                          <p:spTgt spid="70"/>
                                        </p:tgtEl>
                                        <p:attrNameLst>
                                          <p:attrName>ppt_x</p:attrName>
                                        </p:attrNameLst>
                                      </p:cBhvr>
                                      <p:tavLst>
                                        <p:tav tm="0">
                                          <p:val>
                                            <p:strVal val="#ppt_x"/>
                                          </p:val>
                                        </p:tav>
                                        <p:tav tm="100000">
                                          <p:val>
                                            <p:strVal val="#ppt_x"/>
                                          </p:val>
                                        </p:tav>
                                      </p:tavLst>
                                    </p:anim>
                                    <p:anim calcmode="lin" valueType="num">
                                      <p:cBhvr>
                                        <p:cTn id="177" dur="500" fill="hold"/>
                                        <p:tgtEl>
                                          <p:spTgt spid="70"/>
                                        </p:tgtEl>
                                        <p:attrNameLst>
                                          <p:attrName>ppt_y</p:attrName>
                                        </p:attrNameLst>
                                      </p:cBhvr>
                                      <p:tavLst>
                                        <p:tav tm="0">
                                          <p:val>
                                            <p:strVal val="#ppt_y+.1"/>
                                          </p:val>
                                        </p:tav>
                                        <p:tav tm="100000">
                                          <p:val>
                                            <p:strVal val="#ppt_y"/>
                                          </p:val>
                                        </p:tav>
                                      </p:tavLst>
                                    </p:anim>
                                  </p:childTnLst>
                                </p:cTn>
                              </p:par>
                              <p:par>
                                <p:cTn id="178" presetID="42" presetClass="entr" presetSubtype="0" fill="hold" grpId="0" nodeType="withEffect">
                                  <p:stCondLst>
                                    <p:cond delay="0"/>
                                  </p:stCondLst>
                                  <p:childTnLst>
                                    <p:set>
                                      <p:cBhvr>
                                        <p:cTn id="179" dur="1" fill="hold">
                                          <p:stCondLst>
                                            <p:cond delay="0"/>
                                          </p:stCondLst>
                                        </p:cTn>
                                        <p:tgtEl>
                                          <p:spTgt spid="71"/>
                                        </p:tgtEl>
                                        <p:attrNameLst>
                                          <p:attrName>style.visibility</p:attrName>
                                        </p:attrNameLst>
                                      </p:cBhvr>
                                      <p:to>
                                        <p:strVal val="visible"/>
                                      </p:to>
                                    </p:set>
                                    <p:animEffect transition="in" filter="fade">
                                      <p:cBhvr>
                                        <p:cTn id="180" dur="500"/>
                                        <p:tgtEl>
                                          <p:spTgt spid="71"/>
                                        </p:tgtEl>
                                      </p:cBhvr>
                                    </p:animEffect>
                                    <p:anim calcmode="lin" valueType="num">
                                      <p:cBhvr>
                                        <p:cTn id="181" dur="500" fill="hold"/>
                                        <p:tgtEl>
                                          <p:spTgt spid="71"/>
                                        </p:tgtEl>
                                        <p:attrNameLst>
                                          <p:attrName>ppt_x</p:attrName>
                                        </p:attrNameLst>
                                      </p:cBhvr>
                                      <p:tavLst>
                                        <p:tav tm="0">
                                          <p:val>
                                            <p:strVal val="#ppt_x"/>
                                          </p:val>
                                        </p:tav>
                                        <p:tav tm="100000">
                                          <p:val>
                                            <p:strVal val="#ppt_x"/>
                                          </p:val>
                                        </p:tav>
                                      </p:tavLst>
                                    </p:anim>
                                    <p:anim calcmode="lin" valueType="num">
                                      <p:cBhvr>
                                        <p:cTn id="182" dur="500" fill="hold"/>
                                        <p:tgtEl>
                                          <p:spTgt spid="71"/>
                                        </p:tgtEl>
                                        <p:attrNameLst>
                                          <p:attrName>ppt_y</p:attrName>
                                        </p:attrNameLst>
                                      </p:cBhvr>
                                      <p:tavLst>
                                        <p:tav tm="0">
                                          <p:val>
                                            <p:strVal val="#ppt_y+.1"/>
                                          </p:val>
                                        </p:tav>
                                        <p:tav tm="100000">
                                          <p:val>
                                            <p:strVal val="#ppt_y"/>
                                          </p:val>
                                        </p:tav>
                                      </p:tavLst>
                                    </p:anim>
                                  </p:childTnLst>
                                </p:cTn>
                              </p:par>
                              <p:par>
                                <p:cTn id="183" presetID="42" presetClass="entr" presetSubtype="0" fill="hold" nodeType="withEffect">
                                  <p:stCondLst>
                                    <p:cond delay="0"/>
                                  </p:stCondLst>
                                  <p:childTnLst>
                                    <p:set>
                                      <p:cBhvr>
                                        <p:cTn id="184" dur="1" fill="hold">
                                          <p:stCondLst>
                                            <p:cond delay="0"/>
                                          </p:stCondLst>
                                        </p:cTn>
                                        <p:tgtEl>
                                          <p:spTgt spid="8"/>
                                        </p:tgtEl>
                                        <p:attrNameLst>
                                          <p:attrName>style.visibility</p:attrName>
                                        </p:attrNameLst>
                                      </p:cBhvr>
                                      <p:to>
                                        <p:strVal val="visible"/>
                                      </p:to>
                                    </p:set>
                                    <p:animEffect transition="in" filter="fade">
                                      <p:cBhvr>
                                        <p:cTn id="185" dur="500"/>
                                        <p:tgtEl>
                                          <p:spTgt spid="8"/>
                                        </p:tgtEl>
                                      </p:cBhvr>
                                    </p:animEffect>
                                    <p:anim calcmode="lin" valueType="num">
                                      <p:cBhvr>
                                        <p:cTn id="186" dur="500" fill="hold"/>
                                        <p:tgtEl>
                                          <p:spTgt spid="8"/>
                                        </p:tgtEl>
                                        <p:attrNameLst>
                                          <p:attrName>ppt_x</p:attrName>
                                        </p:attrNameLst>
                                      </p:cBhvr>
                                      <p:tavLst>
                                        <p:tav tm="0">
                                          <p:val>
                                            <p:strVal val="#ppt_x"/>
                                          </p:val>
                                        </p:tav>
                                        <p:tav tm="100000">
                                          <p:val>
                                            <p:strVal val="#ppt_x"/>
                                          </p:val>
                                        </p:tav>
                                      </p:tavLst>
                                    </p:anim>
                                    <p:anim calcmode="lin" valueType="num">
                                      <p:cBhvr>
                                        <p:cTn id="187" dur="500" fill="hold"/>
                                        <p:tgtEl>
                                          <p:spTgt spid="8"/>
                                        </p:tgtEl>
                                        <p:attrNameLst>
                                          <p:attrName>ppt_y</p:attrName>
                                        </p:attrNameLst>
                                      </p:cBhvr>
                                      <p:tavLst>
                                        <p:tav tm="0">
                                          <p:val>
                                            <p:strVal val="#ppt_y+.1"/>
                                          </p:val>
                                        </p:tav>
                                        <p:tav tm="100000">
                                          <p:val>
                                            <p:strVal val="#ppt_y"/>
                                          </p:val>
                                        </p:tav>
                                      </p:tavLst>
                                    </p:anim>
                                  </p:childTnLst>
                                </p:cTn>
                              </p:par>
                              <p:par>
                                <p:cTn id="188" presetID="42" presetClass="entr" presetSubtype="0" fill="hold" grpId="0" nodeType="withEffect">
                                  <p:stCondLst>
                                    <p:cond delay="0"/>
                                  </p:stCondLst>
                                  <p:childTnLst>
                                    <p:set>
                                      <p:cBhvr>
                                        <p:cTn id="189" dur="1" fill="hold">
                                          <p:stCondLst>
                                            <p:cond delay="0"/>
                                          </p:stCondLst>
                                        </p:cTn>
                                        <p:tgtEl>
                                          <p:spTgt spid="55"/>
                                        </p:tgtEl>
                                        <p:attrNameLst>
                                          <p:attrName>style.visibility</p:attrName>
                                        </p:attrNameLst>
                                      </p:cBhvr>
                                      <p:to>
                                        <p:strVal val="visible"/>
                                      </p:to>
                                    </p:set>
                                    <p:animEffect transition="in" filter="fade">
                                      <p:cBhvr>
                                        <p:cTn id="190" dur="500"/>
                                        <p:tgtEl>
                                          <p:spTgt spid="55"/>
                                        </p:tgtEl>
                                      </p:cBhvr>
                                    </p:animEffect>
                                    <p:anim calcmode="lin" valueType="num">
                                      <p:cBhvr>
                                        <p:cTn id="191" dur="500" fill="hold"/>
                                        <p:tgtEl>
                                          <p:spTgt spid="55"/>
                                        </p:tgtEl>
                                        <p:attrNameLst>
                                          <p:attrName>ppt_x</p:attrName>
                                        </p:attrNameLst>
                                      </p:cBhvr>
                                      <p:tavLst>
                                        <p:tav tm="0">
                                          <p:val>
                                            <p:strVal val="#ppt_x"/>
                                          </p:val>
                                        </p:tav>
                                        <p:tav tm="100000">
                                          <p:val>
                                            <p:strVal val="#ppt_x"/>
                                          </p:val>
                                        </p:tav>
                                      </p:tavLst>
                                    </p:anim>
                                    <p:anim calcmode="lin" valueType="num">
                                      <p:cBhvr>
                                        <p:cTn id="192" dur="500" fill="hold"/>
                                        <p:tgtEl>
                                          <p:spTgt spid="55"/>
                                        </p:tgtEl>
                                        <p:attrNameLst>
                                          <p:attrName>ppt_y</p:attrName>
                                        </p:attrNameLst>
                                      </p:cBhvr>
                                      <p:tavLst>
                                        <p:tav tm="0">
                                          <p:val>
                                            <p:strVal val="#ppt_y+.1"/>
                                          </p:val>
                                        </p:tav>
                                        <p:tav tm="100000">
                                          <p:val>
                                            <p:strVal val="#ppt_y"/>
                                          </p:val>
                                        </p:tav>
                                      </p:tavLst>
                                    </p:anim>
                                  </p:childTnLst>
                                </p:cTn>
                              </p:par>
                              <p:par>
                                <p:cTn id="193" presetID="42" presetClass="entr" presetSubtype="0" fill="hold" grpId="0" nodeType="withEffect">
                                  <p:stCondLst>
                                    <p:cond delay="0"/>
                                  </p:stCondLst>
                                  <p:childTnLst>
                                    <p:set>
                                      <p:cBhvr>
                                        <p:cTn id="194" dur="1" fill="hold">
                                          <p:stCondLst>
                                            <p:cond delay="0"/>
                                          </p:stCondLst>
                                        </p:cTn>
                                        <p:tgtEl>
                                          <p:spTgt spid="60"/>
                                        </p:tgtEl>
                                        <p:attrNameLst>
                                          <p:attrName>style.visibility</p:attrName>
                                        </p:attrNameLst>
                                      </p:cBhvr>
                                      <p:to>
                                        <p:strVal val="visible"/>
                                      </p:to>
                                    </p:set>
                                    <p:animEffect transition="in" filter="fade">
                                      <p:cBhvr>
                                        <p:cTn id="195" dur="500"/>
                                        <p:tgtEl>
                                          <p:spTgt spid="60"/>
                                        </p:tgtEl>
                                      </p:cBhvr>
                                    </p:animEffect>
                                    <p:anim calcmode="lin" valueType="num">
                                      <p:cBhvr>
                                        <p:cTn id="196" dur="500" fill="hold"/>
                                        <p:tgtEl>
                                          <p:spTgt spid="60"/>
                                        </p:tgtEl>
                                        <p:attrNameLst>
                                          <p:attrName>ppt_x</p:attrName>
                                        </p:attrNameLst>
                                      </p:cBhvr>
                                      <p:tavLst>
                                        <p:tav tm="0">
                                          <p:val>
                                            <p:strVal val="#ppt_x"/>
                                          </p:val>
                                        </p:tav>
                                        <p:tav tm="100000">
                                          <p:val>
                                            <p:strVal val="#ppt_x"/>
                                          </p:val>
                                        </p:tav>
                                      </p:tavLst>
                                    </p:anim>
                                    <p:anim calcmode="lin" valueType="num">
                                      <p:cBhvr>
                                        <p:cTn id="197" dur="500" fill="hold"/>
                                        <p:tgtEl>
                                          <p:spTgt spid="60"/>
                                        </p:tgtEl>
                                        <p:attrNameLst>
                                          <p:attrName>ppt_y</p:attrName>
                                        </p:attrNameLst>
                                      </p:cBhvr>
                                      <p:tavLst>
                                        <p:tav tm="0">
                                          <p:val>
                                            <p:strVal val="#ppt_y+.1"/>
                                          </p:val>
                                        </p:tav>
                                        <p:tav tm="100000">
                                          <p:val>
                                            <p:strVal val="#ppt_y"/>
                                          </p:val>
                                        </p:tav>
                                      </p:tavLst>
                                    </p:anim>
                                  </p:childTnLst>
                                </p:cTn>
                              </p:par>
                            </p:childTnLst>
                          </p:cTn>
                        </p:par>
                        <p:par>
                          <p:cTn id="198" fill="hold">
                            <p:stCondLst>
                              <p:cond delay="500"/>
                            </p:stCondLst>
                            <p:childTnLst>
                              <p:par>
                                <p:cTn id="199" presetID="12" presetClass="entr" presetSubtype="4" fill="hold" grpId="0" nodeType="afterEffect">
                                  <p:stCondLst>
                                    <p:cond delay="0"/>
                                  </p:stCondLst>
                                  <p:childTnLst>
                                    <p:set>
                                      <p:cBhvr>
                                        <p:cTn id="200" dur="1" fill="hold">
                                          <p:stCondLst>
                                            <p:cond delay="0"/>
                                          </p:stCondLst>
                                        </p:cTn>
                                        <p:tgtEl>
                                          <p:spTgt spid="49">
                                            <p:graphicEl>
                                              <a:chart seriesIdx="-3" categoryIdx="-3" bldStep="gridLegend"/>
                                            </p:graphicEl>
                                          </p:spTgt>
                                        </p:tgtEl>
                                        <p:attrNameLst>
                                          <p:attrName>style.visibility</p:attrName>
                                        </p:attrNameLst>
                                      </p:cBhvr>
                                      <p:to>
                                        <p:strVal val="visible"/>
                                      </p:to>
                                    </p:set>
                                    <p:anim calcmode="lin" valueType="num">
                                      <p:cBhvr additive="base">
                                        <p:cTn id="201" dur="250"/>
                                        <p:tgtEl>
                                          <p:spTgt spid="49">
                                            <p:graphicEl>
                                              <a:chart seriesIdx="-3" categoryIdx="-3" bldStep="gridLegend"/>
                                            </p:graphicEl>
                                          </p:spTgt>
                                        </p:tgtEl>
                                        <p:attrNameLst>
                                          <p:attrName>ppt_y</p:attrName>
                                        </p:attrNameLst>
                                      </p:cBhvr>
                                      <p:tavLst>
                                        <p:tav tm="0">
                                          <p:val>
                                            <p:strVal val="#ppt_y+#ppt_h*1.125000"/>
                                          </p:val>
                                        </p:tav>
                                        <p:tav tm="100000">
                                          <p:val>
                                            <p:strVal val="#ppt_y"/>
                                          </p:val>
                                        </p:tav>
                                      </p:tavLst>
                                    </p:anim>
                                    <p:animEffect transition="in" filter="wipe(up)">
                                      <p:cBhvr>
                                        <p:cTn id="202" dur="250"/>
                                        <p:tgtEl>
                                          <p:spTgt spid="49">
                                            <p:graphicEl>
                                              <a:chart seriesIdx="-3" categoryIdx="-3" bldStep="gridLegend"/>
                                            </p:graphicEl>
                                          </p:spTgt>
                                        </p:tgtEl>
                                      </p:cBhvr>
                                    </p:animEffect>
                                  </p:childTnLst>
                                </p:cTn>
                              </p:par>
                            </p:childTnLst>
                          </p:cTn>
                        </p:par>
                        <p:par>
                          <p:cTn id="203" fill="hold">
                            <p:stCondLst>
                              <p:cond delay="750"/>
                            </p:stCondLst>
                            <p:childTnLst>
                              <p:par>
                                <p:cTn id="204" presetID="12" presetClass="entr" presetSubtype="4" fill="hold" grpId="0" nodeType="afterEffect">
                                  <p:stCondLst>
                                    <p:cond delay="0"/>
                                  </p:stCondLst>
                                  <p:childTnLst>
                                    <p:set>
                                      <p:cBhvr>
                                        <p:cTn id="205" dur="1" fill="hold">
                                          <p:stCondLst>
                                            <p:cond delay="0"/>
                                          </p:stCondLst>
                                        </p:cTn>
                                        <p:tgtEl>
                                          <p:spTgt spid="49">
                                            <p:graphicEl>
                                              <a:chart seriesIdx="-4" categoryIdx="0" bldStep="category"/>
                                            </p:graphicEl>
                                          </p:spTgt>
                                        </p:tgtEl>
                                        <p:attrNameLst>
                                          <p:attrName>style.visibility</p:attrName>
                                        </p:attrNameLst>
                                      </p:cBhvr>
                                      <p:to>
                                        <p:strVal val="visible"/>
                                      </p:to>
                                    </p:set>
                                    <p:anim calcmode="lin" valueType="num">
                                      <p:cBhvr additive="base">
                                        <p:cTn id="206" dur="250"/>
                                        <p:tgtEl>
                                          <p:spTgt spid="49">
                                            <p:graphicEl>
                                              <a:chart seriesIdx="-4" categoryIdx="0" bldStep="category"/>
                                            </p:graphicEl>
                                          </p:spTgt>
                                        </p:tgtEl>
                                        <p:attrNameLst>
                                          <p:attrName>ppt_y</p:attrName>
                                        </p:attrNameLst>
                                      </p:cBhvr>
                                      <p:tavLst>
                                        <p:tav tm="0">
                                          <p:val>
                                            <p:strVal val="#ppt_y+#ppt_h*1.125000"/>
                                          </p:val>
                                        </p:tav>
                                        <p:tav tm="100000">
                                          <p:val>
                                            <p:strVal val="#ppt_y"/>
                                          </p:val>
                                        </p:tav>
                                      </p:tavLst>
                                    </p:anim>
                                    <p:animEffect transition="in" filter="wipe(up)">
                                      <p:cBhvr>
                                        <p:cTn id="207" dur="250"/>
                                        <p:tgtEl>
                                          <p:spTgt spid="49">
                                            <p:graphicEl>
                                              <a:chart seriesIdx="-4" categoryIdx="0" bldStep="category"/>
                                            </p:graphicEl>
                                          </p:spTgt>
                                        </p:tgtEl>
                                      </p:cBhvr>
                                    </p:animEffect>
                                  </p:childTnLst>
                                </p:cTn>
                              </p:par>
                            </p:childTnLst>
                          </p:cTn>
                        </p:par>
                        <p:par>
                          <p:cTn id="208" fill="hold">
                            <p:stCondLst>
                              <p:cond delay="1000"/>
                            </p:stCondLst>
                            <p:childTnLst>
                              <p:par>
                                <p:cTn id="209" presetID="12" presetClass="entr" presetSubtype="4" fill="hold" grpId="0" nodeType="afterEffect">
                                  <p:stCondLst>
                                    <p:cond delay="0"/>
                                  </p:stCondLst>
                                  <p:childTnLst>
                                    <p:set>
                                      <p:cBhvr>
                                        <p:cTn id="210" dur="1" fill="hold">
                                          <p:stCondLst>
                                            <p:cond delay="0"/>
                                          </p:stCondLst>
                                        </p:cTn>
                                        <p:tgtEl>
                                          <p:spTgt spid="49">
                                            <p:graphicEl>
                                              <a:chart seriesIdx="-4" categoryIdx="1" bldStep="category"/>
                                            </p:graphicEl>
                                          </p:spTgt>
                                        </p:tgtEl>
                                        <p:attrNameLst>
                                          <p:attrName>style.visibility</p:attrName>
                                        </p:attrNameLst>
                                      </p:cBhvr>
                                      <p:to>
                                        <p:strVal val="visible"/>
                                      </p:to>
                                    </p:set>
                                    <p:anim calcmode="lin" valueType="num">
                                      <p:cBhvr additive="base">
                                        <p:cTn id="211" dur="250"/>
                                        <p:tgtEl>
                                          <p:spTgt spid="49">
                                            <p:graphicEl>
                                              <a:chart seriesIdx="-4" categoryIdx="1" bldStep="category"/>
                                            </p:graphicEl>
                                          </p:spTgt>
                                        </p:tgtEl>
                                        <p:attrNameLst>
                                          <p:attrName>ppt_y</p:attrName>
                                        </p:attrNameLst>
                                      </p:cBhvr>
                                      <p:tavLst>
                                        <p:tav tm="0">
                                          <p:val>
                                            <p:strVal val="#ppt_y+#ppt_h*1.125000"/>
                                          </p:val>
                                        </p:tav>
                                        <p:tav tm="100000">
                                          <p:val>
                                            <p:strVal val="#ppt_y"/>
                                          </p:val>
                                        </p:tav>
                                      </p:tavLst>
                                    </p:anim>
                                    <p:animEffect transition="in" filter="wipe(up)">
                                      <p:cBhvr>
                                        <p:cTn id="212" dur="250"/>
                                        <p:tgtEl>
                                          <p:spTgt spid="49">
                                            <p:graphicEl>
                                              <a:chart seriesIdx="-4" categoryIdx="1" bldStep="category"/>
                                            </p:graphicEl>
                                          </p:spTgt>
                                        </p:tgtEl>
                                      </p:cBhvr>
                                    </p:animEffect>
                                  </p:childTnLst>
                                </p:cTn>
                              </p:par>
                            </p:childTnLst>
                          </p:cTn>
                        </p:par>
                        <p:par>
                          <p:cTn id="213" fill="hold">
                            <p:stCondLst>
                              <p:cond delay="1250"/>
                            </p:stCondLst>
                            <p:childTnLst>
                              <p:par>
                                <p:cTn id="214" presetID="12" presetClass="entr" presetSubtype="4" fill="hold" grpId="0" nodeType="afterEffect">
                                  <p:stCondLst>
                                    <p:cond delay="0"/>
                                  </p:stCondLst>
                                  <p:childTnLst>
                                    <p:set>
                                      <p:cBhvr>
                                        <p:cTn id="215" dur="1" fill="hold">
                                          <p:stCondLst>
                                            <p:cond delay="0"/>
                                          </p:stCondLst>
                                        </p:cTn>
                                        <p:tgtEl>
                                          <p:spTgt spid="49">
                                            <p:graphicEl>
                                              <a:chart seriesIdx="-4" categoryIdx="2" bldStep="category"/>
                                            </p:graphicEl>
                                          </p:spTgt>
                                        </p:tgtEl>
                                        <p:attrNameLst>
                                          <p:attrName>style.visibility</p:attrName>
                                        </p:attrNameLst>
                                      </p:cBhvr>
                                      <p:to>
                                        <p:strVal val="visible"/>
                                      </p:to>
                                    </p:set>
                                    <p:anim calcmode="lin" valueType="num">
                                      <p:cBhvr additive="base">
                                        <p:cTn id="216" dur="250"/>
                                        <p:tgtEl>
                                          <p:spTgt spid="49">
                                            <p:graphicEl>
                                              <a:chart seriesIdx="-4" categoryIdx="2" bldStep="category"/>
                                            </p:graphicEl>
                                          </p:spTgt>
                                        </p:tgtEl>
                                        <p:attrNameLst>
                                          <p:attrName>ppt_y</p:attrName>
                                        </p:attrNameLst>
                                      </p:cBhvr>
                                      <p:tavLst>
                                        <p:tav tm="0">
                                          <p:val>
                                            <p:strVal val="#ppt_y+#ppt_h*1.125000"/>
                                          </p:val>
                                        </p:tav>
                                        <p:tav tm="100000">
                                          <p:val>
                                            <p:strVal val="#ppt_y"/>
                                          </p:val>
                                        </p:tav>
                                      </p:tavLst>
                                    </p:anim>
                                    <p:animEffect transition="in" filter="wipe(up)">
                                      <p:cBhvr>
                                        <p:cTn id="217" dur="250"/>
                                        <p:tgtEl>
                                          <p:spTgt spid="49">
                                            <p:graphicEl>
                                              <a:chart seriesIdx="-4" categoryIdx="2" bldStep="category"/>
                                            </p:graphicEl>
                                          </p:spTgt>
                                        </p:tgtEl>
                                      </p:cBhvr>
                                    </p:animEffect>
                                  </p:childTnLst>
                                </p:cTn>
                              </p:par>
                            </p:childTnLst>
                          </p:cTn>
                        </p:par>
                        <p:par>
                          <p:cTn id="218" fill="hold">
                            <p:stCondLst>
                              <p:cond delay="1500"/>
                            </p:stCondLst>
                            <p:childTnLst>
                              <p:par>
                                <p:cTn id="219" presetID="6" presetClass="emph" presetSubtype="0" fill="hold" grpId="1" nodeType="afterEffect">
                                  <p:stCondLst>
                                    <p:cond delay="0"/>
                                  </p:stCondLst>
                                  <p:childTnLst>
                                    <p:animScale>
                                      <p:cBhvr>
                                        <p:cTn id="220" dur="500" fill="hold"/>
                                        <p:tgtEl>
                                          <p:spTgt spid="55"/>
                                        </p:tgtEl>
                                      </p:cBhvr>
                                      <p:by x="150000" y="150000"/>
                                    </p:animScale>
                                  </p:childTnLst>
                                </p:cTn>
                              </p:par>
                              <p:par>
                                <p:cTn id="221" presetID="6" presetClass="emph" presetSubtype="0" fill="hold" grpId="1" nodeType="withEffect">
                                  <p:stCondLst>
                                    <p:cond delay="0"/>
                                  </p:stCondLst>
                                  <p:childTnLst>
                                    <p:animScale>
                                      <p:cBhvr>
                                        <p:cTn id="222" dur="500" fill="hold"/>
                                        <p:tgtEl>
                                          <p:spTgt spid="60"/>
                                        </p:tgtEl>
                                      </p:cBhvr>
                                      <p:by x="150000" y="150000"/>
                                    </p:animScale>
                                  </p:childTnLst>
                                </p:cTn>
                              </p:par>
                            </p:childTnLst>
                          </p:cTn>
                        </p:par>
                      </p:childTnLst>
                    </p:cTn>
                  </p:par>
                  <p:par>
                    <p:cTn id="223" fill="hold">
                      <p:stCondLst>
                        <p:cond delay="indefinite"/>
                      </p:stCondLst>
                      <p:childTnLst>
                        <p:par>
                          <p:cTn id="224" fill="hold">
                            <p:stCondLst>
                              <p:cond delay="0"/>
                            </p:stCondLst>
                            <p:childTnLst>
                              <p:par>
                                <p:cTn id="225" presetID="42" presetClass="entr" presetSubtype="0" fill="hold" grpId="0" nodeType="clickEffect">
                                  <p:stCondLst>
                                    <p:cond delay="0"/>
                                  </p:stCondLst>
                                  <p:childTnLst>
                                    <p:set>
                                      <p:cBhvr>
                                        <p:cTn id="226" dur="1" fill="hold">
                                          <p:stCondLst>
                                            <p:cond delay="0"/>
                                          </p:stCondLst>
                                        </p:cTn>
                                        <p:tgtEl>
                                          <p:spTgt spid="53"/>
                                        </p:tgtEl>
                                        <p:attrNameLst>
                                          <p:attrName>style.visibility</p:attrName>
                                        </p:attrNameLst>
                                      </p:cBhvr>
                                      <p:to>
                                        <p:strVal val="visible"/>
                                      </p:to>
                                    </p:set>
                                    <p:animEffect transition="in" filter="fade">
                                      <p:cBhvr>
                                        <p:cTn id="227" dur="500"/>
                                        <p:tgtEl>
                                          <p:spTgt spid="53"/>
                                        </p:tgtEl>
                                      </p:cBhvr>
                                    </p:animEffect>
                                    <p:anim calcmode="lin" valueType="num">
                                      <p:cBhvr>
                                        <p:cTn id="228" dur="500" fill="hold"/>
                                        <p:tgtEl>
                                          <p:spTgt spid="53"/>
                                        </p:tgtEl>
                                        <p:attrNameLst>
                                          <p:attrName>ppt_x</p:attrName>
                                        </p:attrNameLst>
                                      </p:cBhvr>
                                      <p:tavLst>
                                        <p:tav tm="0">
                                          <p:val>
                                            <p:strVal val="#ppt_x"/>
                                          </p:val>
                                        </p:tav>
                                        <p:tav tm="100000">
                                          <p:val>
                                            <p:strVal val="#ppt_x"/>
                                          </p:val>
                                        </p:tav>
                                      </p:tavLst>
                                    </p:anim>
                                    <p:anim calcmode="lin" valueType="num">
                                      <p:cBhvr>
                                        <p:cTn id="229" dur="500" fill="hold"/>
                                        <p:tgtEl>
                                          <p:spTgt spid="53"/>
                                        </p:tgtEl>
                                        <p:attrNameLst>
                                          <p:attrName>ppt_y</p:attrName>
                                        </p:attrNameLst>
                                      </p:cBhvr>
                                      <p:tavLst>
                                        <p:tav tm="0">
                                          <p:val>
                                            <p:strVal val="#ppt_y+.1"/>
                                          </p:val>
                                        </p:tav>
                                        <p:tav tm="100000">
                                          <p:val>
                                            <p:strVal val="#ppt_y"/>
                                          </p:val>
                                        </p:tav>
                                      </p:tavLst>
                                    </p:anim>
                                  </p:childTnLst>
                                </p:cTn>
                              </p:par>
                              <p:par>
                                <p:cTn id="230" presetID="42" presetClass="entr" presetSubtype="0" fill="hold" grpId="0" nodeType="withEffect">
                                  <p:stCondLst>
                                    <p:cond delay="0"/>
                                  </p:stCondLst>
                                  <p:childTnLst>
                                    <p:set>
                                      <p:cBhvr>
                                        <p:cTn id="231" dur="1" fill="hold">
                                          <p:stCondLst>
                                            <p:cond delay="0"/>
                                          </p:stCondLst>
                                        </p:cTn>
                                        <p:tgtEl>
                                          <p:spTgt spid="74"/>
                                        </p:tgtEl>
                                        <p:attrNameLst>
                                          <p:attrName>style.visibility</p:attrName>
                                        </p:attrNameLst>
                                      </p:cBhvr>
                                      <p:to>
                                        <p:strVal val="visible"/>
                                      </p:to>
                                    </p:set>
                                    <p:animEffect transition="in" filter="fade">
                                      <p:cBhvr>
                                        <p:cTn id="232" dur="500"/>
                                        <p:tgtEl>
                                          <p:spTgt spid="74"/>
                                        </p:tgtEl>
                                      </p:cBhvr>
                                    </p:animEffect>
                                    <p:anim calcmode="lin" valueType="num">
                                      <p:cBhvr>
                                        <p:cTn id="233" dur="500" fill="hold"/>
                                        <p:tgtEl>
                                          <p:spTgt spid="74"/>
                                        </p:tgtEl>
                                        <p:attrNameLst>
                                          <p:attrName>ppt_x</p:attrName>
                                        </p:attrNameLst>
                                      </p:cBhvr>
                                      <p:tavLst>
                                        <p:tav tm="0">
                                          <p:val>
                                            <p:strVal val="#ppt_x"/>
                                          </p:val>
                                        </p:tav>
                                        <p:tav tm="100000">
                                          <p:val>
                                            <p:strVal val="#ppt_x"/>
                                          </p:val>
                                        </p:tav>
                                      </p:tavLst>
                                    </p:anim>
                                    <p:anim calcmode="lin" valueType="num">
                                      <p:cBhvr>
                                        <p:cTn id="234" dur="500" fill="hold"/>
                                        <p:tgtEl>
                                          <p:spTgt spid="74"/>
                                        </p:tgtEl>
                                        <p:attrNameLst>
                                          <p:attrName>ppt_y</p:attrName>
                                        </p:attrNameLst>
                                      </p:cBhvr>
                                      <p:tavLst>
                                        <p:tav tm="0">
                                          <p:val>
                                            <p:strVal val="#ppt_y+.1"/>
                                          </p:val>
                                        </p:tav>
                                        <p:tav tm="100000">
                                          <p:val>
                                            <p:strVal val="#ppt_y"/>
                                          </p:val>
                                        </p:tav>
                                      </p:tavLst>
                                    </p:anim>
                                  </p:childTnLst>
                                </p:cTn>
                              </p:par>
                              <p:par>
                                <p:cTn id="235" presetID="42" presetClass="entr" presetSubtype="0" fill="hold" grpId="0" nodeType="withEffect">
                                  <p:stCondLst>
                                    <p:cond delay="0"/>
                                  </p:stCondLst>
                                  <p:childTnLst>
                                    <p:set>
                                      <p:cBhvr>
                                        <p:cTn id="236" dur="1" fill="hold">
                                          <p:stCondLst>
                                            <p:cond delay="0"/>
                                          </p:stCondLst>
                                        </p:cTn>
                                        <p:tgtEl>
                                          <p:spTgt spid="75"/>
                                        </p:tgtEl>
                                        <p:attrNameLst>
                                          <p:attrName>style.visibility</p:attrName>
                                        </p:attrNameLst>
                                      </p:cBhvr>
                                      <p:to>
                                        <p:strVal val="visible"/>
                                      </p:to>
                                    </p:set>
                                    <p:animEffect transition="in" filter="fade">
                                      <p:cBhvr>
                                        <p:cTn id="237" dur="500"/>
                                        <p:tgtEl>
                                          <p:spTgt spid="75"/>
                                        </p:tgtEl>
                                      </p:cBhvr>
                                    </p:animEffect>
                                    <p:anim calcmode="lin" valueType="num">
                                      <p:cBhvr>
                                        <p:cTn id="238" dur="500" fill="hold"/>
                                        <p:tgtEl>
                                          <p:spTgt spid="75"/>
                                        </p:tgtEl>
                                        <p:attrNameLst>
                                          <p:attrName>ppt_x</p:attrName>
                                        </p:attrNameLst>
                                      </p:cBhvr>
                                      <p:tavLst>
                                        <p:tav tm="0">
                                          <p:val>
                                            <p:strVal val="#ppt_x"/>
                                          </p:val>
                                        </p:tav>
                                        <p:tav tm="100000">
                                          <p:val>
                                            <p:strVal val="#ppt_x"/>
                                          </p:val>
                                        </p:tav>
                                      </p:tavLst>
                                    </p:anim>
                                    <p:anim calcmode="lin" valueType="num">
                                      <p:cBhvr>
                                        <p:cTn id="239" dur="500" fill="hold"/>
                                        <p:tgtEl>
                                          <p:spTgt spid="75"/>
                                        </p:tgtEl>
                                        <p:attrNameLst>
                                          <p:attrName>ppt_y</p:attrName>
                                        </p:attrNameLst>
                                      </p:cBhvr>
                                      <p:tavLst>
                                        <p:tav tm="0">
                                          <p:val>
                                            <p:strVal val="#ppt_y+.1"/>
                                          </p:val>
                                        </p:tav>
                                        <p:tav tm="100000">
                                          <p:val>
                                            <p:strVal val="#ppt_y"/>
                                          </p:val>
                                        </p:tav>
                                      </p:tavLst>
                                    </p:anim>
                                  </p:childTnLst>
                                </p:cTn>
                              </p:par>
                              <p:par>
                                <p:cTn id="240" presetID="42" presetClass="entr" presetSubtype="0" fill="hold" grpId="0" nodeType="withEffect">
                                  <p:stCondLst>
                                    <p:cond delay="0"/>
                                  </p:stCondLst>
                                  <p:childTnLst>
                                    <p:set>
                                      <p:cBhvr>
                                        <p:cTn id="241" dur="1" fill="hold">
                                          <p:stCondLst>
                                            <p:cond delay="0"/>
                                          </p:stCondLst>
                                        </p:cTn>
                                        <p:tgtEl>
                                          <p:spTgt spid="76"/>
                                        </p:tgtEl>
                                        <p:attrNameLst>
                                          <p:attrName>style.visibility</p:attrName>
                                        </p:attrNameLst>
                                      </p:cBhvr>
                                      <p:to>
                                        <p:strVal val="visible"/>
                                      </p:to>
                                    </p:set>
                                    <p:animEffect transition="in" filter="fade">
                                      <p:cBhvr>
                                        <p:cTn id="242" dur="500"/>
                                        <p:tgtEl>
                                          <p:spTgt spid="76"/>
                                        </p:tgtEl>
                                      </p:cBhvr>
                                    </p:animEffect>
                                    <p:anim calcmode="lin" valueType="num">
                                      <p:cBhvr>
                                        <p:cTn id="243" dur="500" fill="hold"/>
                                        <p:tgtEl>
                                          <p:spTgt spid="76"/>
                                        </p:tgtEl>
                                        <p:attrNameLst>
                                          <p:attrName>ppt_x</p:attrName>
                                        </p:attrNameLst>
                                      </p:cBhvr>
                                      <p:tavLst>
                                        <p:tav tm="0">
                                          <p:val>
                                            <p:strVal val="#ppt_x"/>
                                          </p:val>
                                        </p:tav>
                                        <p:tav tm="100000">
                                          <p:val>
                                            <p:strVal val="#ppt_x"/>
                                          </p:val>
                                        </p:tav>
                                      </p:tavLst>
                                    </p:anim>
                                    <p:anim calcmode="lin" valueType="num">
                                      <p:cBhvr>
                                        <p:cTn id="244" dur="500" fill="hold"/>
                                        <p:tgtEl>
                                          <p:spTgt spid="76"/>
                                        </p:tgtEl>
                                        <p:attrNameLst>
                                          <p:attrName>ppt_y</p:attrName>
                                        </p:attrNameLst>
                                      </p:cBhvr>
                                      <p:tavLst>
                                        <p:tav tm="0">
                                          <p:val>
                                            <p:strVal val="#ppt_y+.1"/>
                                          </p:val>
                                        </p:tav>
                                        <p:tav tm="100000">
                                          <p:val>
                                            <p:strVal val="#ppt_y"/>
                                          </p:val>
                                        </p:tav>
                                      </p:tavLst>
                                    </p:anim>
                                  </p:childTnLst>
                                </p:cTn>
                              </p:par>
                              <p:par>
                                <p:cTn id="245" presetID="42" presetClass="entr" presetSubtype="0" fill="hold" grpId="0" nodeType="withEffect">
                                  <p:stCondLst>
                                    <p:cond delay="0"/>
                                  </p:stCondLst>
                                  <p:childTnLst>
                                    <p:set>
                                      <p:cBhvr>
                                        <p:cTn id="246" dur="1" fill="hold">
                                          <p:stCondLst>
                                            <p:cond delay="0"/>
                                          </p:stCondLst>
                                        </p:cTn>
                                        <p:tgtEl>
                                          <p:spTgt spid="77"/>
                                        </p:tgtEl>
                                        <p:attrNameLst>
                                          <p:attrName>style.visibility</p:attrName>
                                        </p:attrNameLst>
                                      </p:cBhvr>
                                      <p:to>
                                        <p:strVal val="visible"/>
                                      </p:to>
                                    </p:set>
                                    <p:animEffect transition="in" filter="fade">
                                      <p:cBhvr>
                                        <p:cTn id="247" dur="500"/>
                                        <p:tgtEl>
                                          <p:spTgt spid="77"/>
                                        </p:tgtEl>
                                      </p:cBhvr>
                                    </p:animEffect>
                                    <p:anim calcmode="lin" valueType="num">
                                      <p:cBhvr>
                                        <p:cTn id="248" dur="500" fill="hold"/>
                                        <p:tgtEl>
                                          <p:spTgt spid="77"/>
                                        </p:tgtEl>
                                        <p:attrNameLst>
                                          <p:attrName>ppt_x</p:attrName>
                                        </p:attrNameLst>
                                      </p:cBhvr>
                                      <p:tavLst>
                                        <p:tav tm="0">
                                          <p:val>
                                            <p:strVal val="#ppt_x"/>
                                          </p:val>
                                        </p:tav>
                                        <p:tav tm="100000">
                                          <p:val>
                                            <p:strVal val="#ppt_x"/>
                                          </p:val>
                                        </p:tav>
                                      </p:tavLst>
                                    </p:anim>
                                    <p:anim calcmode="lin" valueType="num">
                                      <p:cBhvr>
                                        <p:cTn id="249" dur="500" fill="hold"/>
                                        <p:tgtEl>
                                          <p:spTgt spid="77"/>
                                        </p:tgtEl>
                                        <p:attrNameLst>
                                          <p:attrName>ppt_y</p:attrName>
                                        </p:attrNameLst>
                                      </p:cBhvr>
                                      <p:tavLst>
                                        <p:tav tm="0">
                                          <p:val>
                                            <p:strVal val="#ppt_y+.1"/>
                                          </p:val>
                                        </p:tav>
                                        <p:tav tm="100000">
                                          <p:val>
                                            <p:strVal val="#ppt_y"/>
                                          </p:val>
                                        </p:tav>
                                      </p:tavLst>
                                    </p:anim>
                                  </p:childTnLst>
                                </p:cTn>
                              </p:par>
                              <p:par>
                                <p:cTn id="250" presetID="42" presetClass="entr" presetSubtype="0" fill="hold" nodeType="withEffect">
                                  <p:stCondLst>
                                    <p:cond delay="0"/>
                                  </p:stCondLst>
                                  <p:childTnLst>
                                    <p:set>
                                      <p:cBhvr>
                                        <p:cTn id="251" dur="1" fill="hold">
                                          <p:stCondLst>
                                            <p:cond delay="0"/>
                                          </p:stCondLst>
                                        </p:cTn>
                                        <p:tgtEl>
                                          <p:spTgt spid="12"/>
                                        </p:tgtEl>
                                        <p:attrNameLst>
                                          <p:attrName>style.visibility</p:attrName>
                                        </p:attrNameLst>
                                      </p:cBhvr>
                                      <p:to>
                                        <p:strVal val="visible"/>
                                      </p:to>
                                    </p:set>
                                    <p:animEffect transition="in" filter="fade">
                                      <p:cBhvr>
                                        <p:cTn id="252" dur="500"/>
                                        <p:tgtEl>
                                          <p:spTgt spid="12"/>
                                        </p:tgtEl>
                                      </p:cBhvr>
                                    </p:animEffect>
                                    <p:anim calcmode="lin" valueType="num">
                                      <p:cBhvr>
                                        <p:cTn id="253" dur="500" fill="hold"/>
                                        <p:tgtEl>
                                          <p:spTgt spid="12"/>
                                        </p:tgtEl>
                                        <p:attrNameLst>
                                          <p:attrName>ppt_x</p:attrName>
                                        </p:attrNameLst>
                                      </p:cBhvr>
                                      <p:tavLst>
                                        <p:tav tm="0">
                                          <p:val>
                                            <p:strVal val="#ppt_x"/>
                                          </p:val>
                                        </p:tav>
                                        <p:tav tm="100000">
                                          <p:val>
                                            <p:strVal val="#ppt_x"/>
                                          </p:val>
                                        </p:tav>
                                      </p:tavLst>
                                    </p:anim>
                                    <p:anim calcmode="lin" valueType="num">
                                      <p:cBhvr>
                                        <p:cTn id="254" dur="500" fill="hold"/>
                                        <p:tgtEl>
                                          <p:spTgt spid="12"/>
                                        </p:tgtEl>
                                        <p:attrNameLst>
                                          <p:attrName>ppt_y</p:attrName>
                                        </p:attrNameLst>
                                      </p:cBhvr>
                                      <p:tavLst>
                                        <p:tav tm="0">
                                          <p:val>
                                            <p:strVal val="#ppt_y+.1"/>
                                          </p:val>
                                        </p:tav>
                                        <p:tav tm="100000">
                                          <p:val>
                                            <p:strVal val="#ppt_y"/>
                                          </p:val>
                                        </p:tav>
                                      </p:tavLst>
                                    </p:anim>
                                  </p:childTnLst>
                                </p:cTn>
                              </p:par>
                              <p:par>
                                <p:cTn id="255" presetID="42" presetClass="entr" presetSubtype="0" fill="hold" grpId="0" nodeType="withEffect">
                                  <p:stCondLst>
                                    <p:cond delay="0"/>
                                  </p:stCondLst>
                                  <p:childTnLst>
                                    <p:set>
                                      <p:cBhvr>
                                        <p:cTn id="256" dur="1" fill="hold">
                                          <p:stCondLst>
                                            <p:cond delay="0"/>
                                          </p:stCondLst>
                                        </p:cTn>
                                        <p:tgtEl>
                                          <p:spTgt spid="61"/>
                                        </p:tgtEl>
                                        <p:attrNameLst>
                                          <p:attrName>style.visibility</p:attrName>
                                        </p:attrNameLst>
                                      </p:cBhvr>
                                      <p:to>
                                        <p:strVal val="visible"/>
                                      </p:to>
                                    </p:set>
                                    <p:animEffect transition="in" filter="fade">
                                      <p:cBhvr>
                                        <p:cTn id="257" dur="500"/>
                                        <p:tgtEl>
                                          <p:spTgt spid="61"/>
                                        </p:tgtEl>
                                      </p:cBhvr>
                                    </p:animEffect>
                                    <p:anim calcmode="lin" valueType="num">
                                      <p:cBhvr>
                                        <p:cTn id="258" dur="500" fill="hold"/>
                                        <p:tgtEl>
                                          <p:spTgt spid="61"/>
                                        </p:tgtEl>
                                        <p:attrNameLst>
                                          <p:attrName>ppt_x</p:attrName>
                                        </p:attrNameLst>
                                      </p:cBhvr>
                                      <p:tavLst>
                                        <p:tav tm="0">
                                          <p:val>
                                            <p:strVal val="#ppt_x"/>
                                          </p:val>
                                        </p:tav>
                                        <p:tav tm="100000">
                                          <p:val>
                                            <p:strVal val="#ppt_x"/>
                                          </p:val>
                                        </p:tav>
                                      </p:tavLst>
                                    </p:anim>
                                    <p:anim calcmode="lin" valueType="num">
                                      <p:cBhvr>
                                        <p:cTn id="259" dur="500" fill="hold"/>
                                        <p:tgtEl>
                                          <p:spTgt spid="61"/>
                                        </p:tgtEl>
                                        <p:attrNameLst>
                                          <p:attrName>ppt_y</p:attrName>
                                        </p:attrNameLst>
                                      </p:cBhvr>
                                      <p:tavLst>
                                        <p:tav tm="0">
                                          <p:val>
                                            <p:strVal val="#ppt_y+.1"/>
                                          </p:val>
                                        </p:tav>
                                        <p:tav tm="100000">
                                          <p:val>
                                            <p:strVal val="#ppt_y"/>
                                          </p:val>
                                        </p:tav>
                                      </p:tavLst>
                                    </p:anim>
                                  </p:childTnLst>
                                </p:cTn>
                              </p:par>
                              <p:par>
                                <p:cTn id="260" presetID="42" presetClass="entr" presetSubtype="0" fill="hold" grpId="0" nodeType="withEffect">
                                  <p:stCondLst>
                                    <p:cond delay="0"/>
                                  </p:stCondLst>
                                  <p:childTnLst>
                                    <p:set>
                                      <p:cBhvr>
                                        <p:cTn id="261" dur="1" fill="hold">
                                          <p:stCondLst>
                                            <p:cond delay="0"/>
                                          </p:stCondLst>
                                        </p:cTn>
                                        <p:tgtEl>
                                          <p:spTgt spid="66"/>
                                        </p:tgtEl>
                                        <p:attrNameLst>
                                          <p:attrName>style.visibility</p:attrName>
                                        </p:attrNameLst>
                                      </p:cBhvr>
                                      <p:to>
                                        <p:strVal val="visible"/>
                                      </p:to>
                                    </p:set>
                                    <p:animEffect transition="in" filter="fade">
                                      <p:cBhvr>
                                        <p:cTn id="262" dur="500"/>
                                        <p:tgtEl>
                                          <p:spTgt spid="66"/>
                                        </p:tgtEl>
                                      </p:cBhvr>
                                    </p:animEffect>
                                    <p:anim calcmode="lin" valueType="num">
                                      <p:cBhvr>
                                        <p:cTn id="263" dur="500" fill="hold"/>
                                        <p:tgtEl>
                                          <p:spTgt spid="66"/>
                                        </p:tgtEl>
                                        <p:attrNameLst>
                                          <p:attrName>ppt_x</p:attrName>
                                        </p:attrNameLst>
                                      </p:cBhvr>
                                      <p:tavLst>
                                        <p:tav tm="0">
                                          <p:val>
                                            <p:strVal val="#ppt_x"/>
                                          </p:val>
                                        </p:tav>
                                        <p:tav tm="100000">
                                          <p:val>
                                            <p:strVal val="#ppt_x"/>
                                          </p:val>
                                        </p:tav>
                                      </p:tavLst>
                                    </p:anim>
                                    <p:anim calcmode="lin" valueType="num">
                                      <p:cBhvr>
                                        <p:cTn id="264" dur="500" fill="hold"/>
                                        <p:tgtEl>
                                          <p:spTgt spid="66"/>
                                        </p:tgtEl>
                                        <p:attrNameLst>
                                          <p:attrName>ppt_y</p:attrName>
                                        </p:attrNameLst>
                                      </p:cBhvr>
                                      <p:tavLst>
                                        <p:tav tm="0">
                                          <p:val>
                                            <p:strVal val="#ppt_y+.1"/>
                                          </p:val>
                                        </p:tav>
                                        <p:tav tm="100000">
                                          <p:val>
                                            <p:strVal val="#ppt_y"/>
                                          </p:val>
                                        </p:tav>
                                      </p:tavLst>
                                    </p:anim>
                                  </p:childTnLst>
                                </p:cTn>
                              </p:par>
                            </p:childTnLst>
                          </p:cTn>
                        </p:par>
                        <p:par>
                          <p:cTn id="265" fill="hold">
                            <p:stCondLst>
                              <p:cond delay="500"/>
                            </p:stCondLst>
                            <p:childTnLst>
                              <p:par>
                                <p:cTn id="266" presetID="12" presetClass="entr" presetSubtype="4" fill="hold" grpId="0" nodeType="afterEffect">
                                  <p:stCondLst>
                                    <p:cond delay="0"/>
                                  </p:stCondLst>
                                  <p:childTnLst>
                                    <p:set>
                                      <p:cBhvr>
                                        <p:cTn id="267" dur="1" fill="hold">
                                          <p:stCondLst>
                                            <p:cond delay="0"/>
                                          </p:stCondLst>
                                        </p:cTn>
                                        <p:tgtEl>
                                          <p:spTgt spid="72">
                                            <p:graphicEl>
                                              <a:chart seriesIdx="-3" categoryIdx="-3" bldStep="gridLegend"/>
                                            </p:graphicEl>
                                          </p:spTgt>
                                        </p:tgtEl>
                                        <p:attrNameLst>
                                          <p:attrName>style.visibility</p:attrName>
                                        </p:attrNameLst>
                                      </p:cBhvr>
                                      <p:to>
                                        <p:strVal val="visible"/>
                                      </p:to>
                                    </p:set>
                                    <p:anim calcmode="lin" valueType="num">
                                      <p:cBhvr additive="base">
                                        <p:cTn id="268" dur="250"/>
                                        <p:tgtEl>
                                          <p:spTgt spid="72">
                                            <p:graphicEl>
                                              <a:chart seriesIdx="-3" categoryIdx="-3" bldStep="gridLegend"/>
                                            </p:graphicEl>
                                          </p:spTgt>
                                        </p:tgtEl>
                                        <p:attrNameLst>
                                          <p:attrName>ppt_y</p:attrName>
                                        </p:attrNameLst>
                                      </p:cBhvr>
                                      <p:tavLst>
                                        <p:tav tm="0">
                                          <p:val>
                                            <p:strVal val="#ppt_y+#ppt_h*1.125000"/>
                                          </p:val>
                                        </p:tav>
                                        <p:tav tm="100000">
                                          <p:val>
                                            <p:strVal val="#ppt_y"/>
                                          </p:val>
                                        </p:tav>
                                      </p:tavLst>
                                    </p:anim>
                                    <p:animEffect transition="in" filter="wipe(up)">
                                      <p:cBhvr>
                                        <p:cTn id="269" dur="250"/>
                                        <p:tgtEl>
                                          <p:spTgt spid="72">
                                            <p:graphicEl>
                                              <a:chart seriesIdx="-3" categoryIdx="-3" bldStep="gridLegend"/>
                                            </p:graphicEl>
                                          </p:spTgt>
                                        </p:tgtEl>
                                      </p:cBhvr>
                                    </p:animEffect>
                                  </p:childTnLst>
                                </p:cTn>
                              </p:par>
                            </p:childTnLst>
                          </p:cTn>
                        </p:par>
                        <p:par>
                          <p:cTn id="270" fill="hold">
                            <p:stCondLst>
                              <p:cond delay="750"/>
                            </p:stCondLst>
                            <p:childTnLst>
                              <p:par>
                                <p:cTn id="271" presetID="12" presetClass="entr" presetSubtype="4" fill="hold" grpId="0" nodeType="afterEffect">
                                  <p:stCondLst>
                                    <p:cond delay="0"/>
                                  </p:stCondLst>
                                  <p:childTnLst>
                                    <p:set>
                                      <p:cBhvr>
                                        <p:cTn id="272" dur="1" fill="hold">
                                          <p:stCondLst>
                                            <p:cond delay="0"/>
                                          </p:stCondLst>
                                        </p:cTn>
                                        <p:tgtEl>
                                          <p:spTgt spid="72">
                                            <p:graphicEl>
                                              <a:chart seriesIdx="-4" categoryIdx="0" bldStep="category"/>
                                            </p:graphicEl>
                                          </p:spTgt>
                                        </p:tgtEl>
                                        <p:attrNameLst>
                                          <p:attrName>style.visibility</p:attrName>
                                        </p:attrNameLst>
                                      </p:cBhvr>
                                      <p:to>
                                        <p:strVal val="visible"/>
                                      </p:to>
                                    </p:set>
                                    <p:anim calcmode="lin" valueType="num">
                                      <p:cBhvr additive="base">
                                        <p:cTn id="273" dur="250"/>
                                        <p:tgtEl>
                                          <p:spTgt spid="72">
                                            <p:graphicEl>
                                              <a:chart seriesIdx="-4" categoryIdx="0" bldStep="category"/>
                                            </p:graphicEl>
                                          </p:spTgt>
                                        </p:tgtEl>
                                        <p:attrNameLst>
                                          <p:attrName>ppt_y</p:attrName>
                                        </p:attrNameLst>
                                      </p:cBhvr>
                                      <p:tavLst>
                                        <p:tav tm="0">
                                          <p:val>
                                            <p:strVal val="#ppt_y+#ppt_h*1.125000"/>
                                          </p:val>
                                        </p:tav>
                                        <p:tav tm="100000">
                                          <p:val>
                                            <p:strVal val="#ppt_y"/>
                                          </p:val>
                                        </p:tav>
                                      </p:tavLst>
                                    </p:anim>
                                    <p:animEffect transition="in" filter="wipe(up)">
                                      <p:cBhvr>
                                        <p:cTn id="274" dur="250"/>
                                        <p:tgtEl>
                                          <p:spTgt spid="72">
                                            <p:graphicEl>
                                              <a:chart seriesIdx="-4" categoryIdx="0" bldStep="category"/>
                                            </p:graphicEl>
                                          </p:spTgt>
                                        </p:tgtEl>
                                      </p:cBhvr>
                                    </p:animEffect>
                                  </p:childTnLst>
                                </p:cTn>
                              </p:par>
                            </p:childTnLst>
                          </p:cTn>
                        </p:par>
                        <p:par>
                          <p:cTn id="275" fill="hold">
                            <p:stCondLst>
                              <p:cond delay="1000"/>
                            </p:stCondLst>
                            <p:childTnLst>
                              <p:par>
                                <p:cTn id="276" presetID="12" presetClass="entr" presetSubtype="4" fill="hold" grpId="0" nodeType="afterEffect">
                                  <p:stCondLst>
                                    <p:cond delay="0"/>
                                  </p:stCondLst>
                                  <p:childTnLst>
                                    <p:set>
                                      <p:cBhvr>
                                        <p:cTn id="277" dur="1" fill="hold">
                                          <p:stCondLst>
                                            <p:cond delay="0"/>
                                          </p:stCondLst>
                                        </p:cTn>
                                        <p:tgtEl>
                                          <p:spTgt spid="72">
                                            <p:graphicEl>
                                              <a:chart seriesIdx="-4" categoryIdx="1" bldStep="category"/>
                                            </p:graphicEl>
                                          </p:spTgt>
                                        </p:tgtEl>
                                        <p:attrNameLst>
                                          <p:attrName>style.visibility</p:attrName>
                                        </p:attrNameLst>
                                      </p:cBhvr>
                                      <p:to>
                                        <p:strVal val="visible"/>
                                      </p:to>
                                    </p:set>
                                    <p:anim calcmode="lin" valueType="num">
                                      <p:cBhvr additive="base">
                                        <p:cTn id="278" dur="250"/>
                                        <p:tgtEl>
                                          <p:spTgt spid="72">
                                            <p:graphicEl>
                                              <a:chart seriesIdx="-4" categoryIdx="1" bldStep="category"/>
                                            </p:graphicEl>
                                          </p:spTgt>
                                        </p:tgtEl>
                                        <p:attrNameLst>
                                          <p:attrName>ppt_y</p:attrName>
                                        </p:attrNameLst>
                                      </p:cBhvr>
                                      <p:tavLst>
                                        <p:tav tm="0">
                                          <p:val>
                                            <p:strVal val="#ppt_y+#ppt_h*1.125000"/>
                                          </p:val>
                                        </p:tav>
                                        <p:tav tm="100000">
                                          <p:val>
                                            <p:strVal val="#ppt_y"/>
                                          </p:val>
                                        </p:tav>
                                      </p:tavLst>
                                    </p:anim>
                                    <p:animEffect transition="in" filter="wipe(up)">
                                      <p:cBhvr>
                                        <p:cTn id="279" dur="250"/>
                                        <p:tgtEl>
                                          <p:spTgt spid="72">
                                            <p:graphicEl>
                                              <a:chart seriesIdx="-4" categoryIdx="1" bldStep="category"/>
                                            </p:graphicEl>
                                          </p:spTgt>
                                        </p:tgtEl>
                                      </p:cBhvr>
                                    </p:animEffect>
                                  </p:childTnLst>
                                </p:cTn>
                              </p:par>
                            </p:childTnLst>
                          </p:cTn>
                        </p:par>
                        <p:par>
                          <p:cTn id="280" fill="hold">
                            <p:stCondLst>
                              <p:cond delay="1250"/>
                            </p:stCondLst>
                            <p:childTnLst>
                              <p:par>
                                <p:cTn id="281" presetID="12" presetClass="entr" presetSubtype="4" fill="hold" grpId="0" nodeType="afterEffect">
                                  <p:stCondLst>
                                    <p:cond delay="0"/>
                                  </p:stCondLst>
                                  <p:childTnLst>
                                    <p:set>
                                      <p:cBhvr>
                                        <p:cTn id="282" dur="1" fill="hold">
                                          <p:stCondLst>
                                            <p:cond delay="0"/>
                                          </p:stCondLst>
                                        </p:cTn>
                                        <p:tgtEl>
                                          <p:spTgt spid="72">
                                            <p:graphicEl>
                                              <a:chart seriesIdx="-4" categoryIdx="2" bldStep="category"/>
                                            </p:graphicEl>
                                          </p:spTgt>
                                        </p:tgtEl>
                                        <p:attrNameLst>
                                          <p:attrName>style.visibility</p:attrName>
                                        </p:attrNameLst>
                                      </p:cBhvr>
                                      <p:to>
                                        <p:strVal val="visible"/>
                                      </p:to>
                                    </p:set>
                                    <p:anim calcmode="lin" valueType="num">
                                      <p:cBhvr additive="base">
                                        <p:cTn id="283" dur="250"/>
                                        <p:tgtEl>
                                          <p:spTgt spid="72">
                                            <p:graphicEl>
                                              <a:chart seriesIdx="-4" categoryIdx="2" bldStep="category"/>
                                            </p:graphicEl>
                                          </p:spTgt>
                                        </p:tgtEl>
                                        <p:attrNameLst>
                                          <p:attrName>ppt_y</p:attrName>
                                        </p:attrNameLst>
                                      </p:cBhvr>
                                      <p:tavLst>
                                        <p:tav tm="0">
                                          <p:val>
                                            <p:strVal val="#ppt_y+#ppt_h*1.125000"/>
                                          </p:val>
                                        </p:tav>
                                        <p:tav tm="100000">
                                          <p:val>
                                            <p:strVal val="#ppt_y"/>
                                          </p:val>
                                        </p:tav>
                                      </p:tavLst>
                                    </p:anim>
                                    <p:animEffect transition="in" filter="wipe(up)">
                                      <p:cBhvr>
                                        <p:cTn id="284" dur="250"/>
                                        <p:tgtEl>
                                          <p:spTgt spid="72">
                                            <p:graphicEl>
                                              <a:chart seriesIdx="-4" categoryIdx="2"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P spid="48" grpId="0" animBg="1"/>
      <p:bldP spid="40" grpId="0" animBg="1"/>
      <p:bldP spid="4" grpId="0"/>
      <p:bldP spid="51" grpId="0"/>
      <p:bldP spid="52" grpId="0"/>
      <p:bldP spid="53" grpId="0"/>
      <p:bldP spid="54" grpId="0"/>
      <p:bldP spid="56" grpId="0"/>
      <p:bldP spid="57" grpId="0"/>
      <p:bldP spid="58" grpId="0"/>
      <p:bldP spid="59" grpId="0"/>
      <p:bldP spid="62" grpId="0"/>
      <p:bldP spid="63" grpId="0"/>
      <p:bldP spid="64" grpId="0"/>
      <p:bldP spid="65" grpId="0"/>
      <p:bldP spid="68" grpId="0"/>
      <p:bldP spid="69" grpId="0"/>
      <p:bldP spid="70" grpId="0"/>
      <p:bldP spid="71" grpId="0"/>
      <p:bldP spid="74" grpId="0"/>
      <p:bldP spid="75" grpId="0"/>
      <p:bldP spid="76" grpId="0"/>
      <p:bldP spid="77" grpId="0"/>
      <p:bldP spid="42" grpId="0" build="allAtOnce"/>
      <p:bldP spid="42" grpId="1" build="allAtOnce"/>
      <p:bldP spid="43" grpId="0" build="allAtOnce"/>
      <p:bldP spid="43" grpId="1" build="allAtOnce"/>
      <p:bldP spid="44" grpId="0"/>
      <p:bldP spid="50" grpId="0"/>
      <p:bldP spid="55" grpId="0"/>
      <p:bldP spid="55" grpId="1"/>
      <p:bldP spid="60" grpId="0"/>
      <p:bldP spid="60" grpId="1"/>
      <p:bldP spid="61" grpId="0"/>
      <p:bldP spid="66" grpId="0"/>
      <p:bldGraphic spid="41" grpId="0">
        <p:bldSub>
          <a:bldChart bld="category"/>
        </p:bldSub>
      </p:bldGraphic>
      <p:bldGraphic spid="67" grpId="0">
        <p:bldSub>
          <a:bldChart bld="category"/>
        </p:bldSub>
      </p:bldGraphic>
      <p:bldGraphic spid="49" grpId="0">
        <p:bldSub>
          <a:bldChart bld="category"/>
        </p:bldSub>
      </p:bldGraphic>
      <p:bldGraphic spid="72" grpId="0">
        <p:bldSub>
          <a:bldChart bld="category"/>
        </p:bldSub>
      </p:bldGraphic>
    </p:bldLst>
  </p:timing>
</p:sld>
</file>

<file path=ppt/theme/theme1.xml><?xml version="1.0" encoding="utf-8"?>
<a:theme xmlns:a="http://schemas.openxmlformats.org/drawingml/2006/main" name="BFA enero 2017">
  <a:themeElements>
    <a:clrScheme name="Marca país">
      <a:dk1>
        <a:srgbClr val="002395"/>
      </a:dk1>
      <a:lt1>
        <a:sysClr val="window" lastClr="FFFFFF"/>
      </a:lt1>
      <a:dk2>
        <a:srgbClr val="00A9E0"/>
      </a:dk2>
      <a:lt2>
        <a:srgbClr val="FFFFFF"/>
      </a:lt2>
      <a:accent1>
        <a:srgbClr val="35C4B5"/>
      </a:accent1>
      <a:accent2>
        <a:srgbClr val="008B95"/>
      </a:accent2>
      <a:accent3>
        <a:srgbClr val="FBAF73"/>
      </a:accent3>
      <a:accent4>
        <a:srgbClr val="FF7900"/>
      </a:accent4>
      <a:accent5>
        <a:srgbClr val="EA2839"/>
      </a:accent5>
      <a:accent6>
        <a:srgbClr val="91004B"/>
      </a:accent6>
      <a:hlink>
        <a:srgbClr val="C21DAC"/>
      </a:hlink>
      <a:folHlink>
        <a:srgbClr val="5223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BFA enero 2017</Template>
  <TotalTime>5502</TotalTime>
  <Words>2256</Words>
  <Application>Microsoft Office PowerPoint</Application>
  <PresentationFormat>Presentación en pantalla (16:10)</PresentationFormat>
  <Paragraphs>850</Paragraphs>
  <Slides>49</Slides>
  <Notes>0</Notes>
  <HiddenSlides>0</HiddenSlides>
  <MMClips>0</MMClips>
  <ScaleCrop>false</ScaleCrop>
  <HeadingPairs>
    <vt:vector size="4" baseType="variant">
      <vt:variant>
        <vt:lpstr>Tema</vt:lpstr>
      </vt:variant>
      <vt:variant>
        <vt:i4>1</vt:i4>
      </vt:variant>
      <vt:variant>
        <vt:lpstr>Títulos de diapositiva</vt:lpstr>
      </vt:variant>
      <vt:variant>
        <vt:i4>49</vt:i4>
      </vt:variant>
    </vt:vector>
  </HeadingPairs>
  <TitlesOfParts>
    <vt:vector size="50" baseType="lpstr">
      <vt:lpstr>BFA enero 2017</vt:lpstr>
      <vt:lpstr>Rendición de  cuentas 2017</vt:lpstr>
      <vt:lpstr>Contenidos</vt:lpstr>
      <vt:lpstr>Plan Quinquenal de Desarrollo 2014-2019</vt:lpstr>
      <vt:lpstr>Alineación estratégica  Consolidación del sistema financiero público como motor del desarrollo productivo </vt:lpstr>
      <vt:lpstr>Gestión bancaria: desembolsos</vt:lpstr>
      <vt:lpstr>Desembolsos   Del 1 de junio de 2014 al 31 de mayo de 2017</vt:lpstr>
      <vt:lpstr>Desembolsos por sector Del 1 de junio de 2014 al 31 de mayo de 2017</vt:lpstr>
      <vt:lpstr>Desembolsos por género y tipo de persona Del 1 de junio de 2014 al 31 de mayo de 2017</vt:lpstr>
      <vt:lpstr>Desembolsos al sector agropecuario Del 1 de junio de 2014 al 31 de mayo de 2017</vt:lpstr>
      <vt:lpstr>Desembolsos al sector granos básicos Del 1 de junio de 2014 al 31 de mayo de 2017</vt:lpstr>
      <vt:lpstr>Desembolsos para la producción de semillas certificadas Del 1 de junio de 2014 al 31 de mayo de 2017</vt:lpstr>
      <vt:lpstr>Desembolso en microcréditos Del 1 de junio de 2014 al 31 de mayo de 2017</vt:lpstr>
      <vt:lpstr>Desembolso en microcréditos por género Del 1 de junio de 2014 al 31 de mayo de 2017</vt:lpstr>
      <vt:lpstr>Desembolso en apoyo a sectores estratégicos Del 1 de junio de 2014 al 31 de mayo de 2017</vt:lpstr>
      <vt:lpstr>Desembolso en apoyo a sectores estratégicos Del 1 de junio de 2014 al 31 de mayo de 2017</vt:lpstr>
      <vt:lpstr>Presentación de PowerPoint</vt:lpstr>
      <vt:lpstr>Inclusión financiera: acceso a financiamiento</vt:lpstr>
      <vt:lpstr>Inclusión financiera: acceso a financiamiento</vt:lpstr>
      <vt:lpstr>Presentación de PowerPoint</vt:lpstr>
      <vt:lpstr>Cartera de préstamos Al 31 de mayo de 2017</vt:lpstr>
      <vt:lpstr>Participación BFA en el sistema financiero Al 31 de mayo de 2017</vt:lpstr>
      <vt:lpstr>Participación BFA en el sistema financiero Al 31 de mayo de 2017</vt:lpstr>
      <vt:lpstr>Presentación de PowerPoint</vt:lpstr>
      <vt:lpstr>Depósitos Al 31 de mayo de 2017</vt:lpstr>
      <vt:lpstr>Depósitos por tipo Al 31 de mayo de 2017</vt:lpstr>
      <vt:lpstr>Depósitos por sector Al 31 de mayo de 2017</vt:lpstr>
      <vt:lpstr>Depósitos por género Al 31 de mayo de 2017</vt:lpstr>
      <vt:lpstr>¡Fomentito! Al 31 de mayo de 2017</vt:lpstr>
      <vt:lpstr>Presentación de PowerPoint</vt:lpstr>
      <vt:lpstr>Servicios electrónicos Del 1 de junio de 2014 al 31 de mayo de 2017</vt:lpstr>
      <vt:lpstr>Servicios electrónicos Del 1 de junio de 2014 al 31 de mayo de 2017</vt:lpstr>
      <vt:lpstr>Nuevos productos y servicios financieros inclusivos</vt:lpstr>
      <vt:lpstr>Nuevos productos y servicios financieros inclusivos</vt:lpstr>
      <vt:lpstr>Presentación de PowerPoint</vt:lpstr>
      <vt:lpstr>Estado de resultados Del 1 de enero al 30 de junio de 2017  en miles de USD</vt:lpstr>
      <vt:lpstr>Balance general Al 30 de junio de 2017  en miles de USD</vt:lpstr>
      <vt:lpstr>Resultado de auditorías 2016-2017</vt:lpstr>
      <vt:lpstr>Eficiencia presupuestaria Del 1 de junio de 2014 al 31 de mayo de 2017</vt:lpstr>
      <vt:lpstr>Modernización y fortalecimiento institucional Del 1 de junio de 2014 al 31 de mayo de 2017</vt:lpstr>
      <vt:lpstr>Fortalecimiento institucional Del 1 de junio de 2014 al 31 de mayo de 2017</vt:lpstr>
      <vt:lpstr>Presentación de PowerPoint</vt:lpstr>
      <vt:lpstr>Factores internos</vt:lpstr>
      <vt:lpstr>Factores externos</vt:lpstr>
      <vt:lpstr>Presentación de PowerPoint</vt:lpstr>
      <vt:lpstr>Crecimiento BFA 2009-2016 en millones de USD</vt:lpstr>
      <vt:lpstr>Crecimiento BFA 2009-2016 en millones de USD</vt:lpstr>
      <vt:lpstr>Presentación de PowerPoint</vt:lpstr>
      <vt:lpstr>Rentabilidad social BFA 2014-2017</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Rendición de  cuentas 2017</dc:title>
  <dc:creator>UC-Rivera, Kevin</dc:creator>
  <cp:lastModifiedBy>UC-Rivera, Kevin</cp:lastModifiedBy>
  <cp:revision>502</cp:revision>
  <dcterms:created xsi:type="dcterms:W3CDTF">2017-06-12T17:55:43Z</dcterms:created>
  <dcterms:modified xsi:type="dcterms:W3CDTF">2017-08-22T22:30:38Z</dcterms:modified>
</cp:coreProperties>
</file>