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7" r:id="rId2"/>
    <p:sldId id="261" r:id="rId3"/>
    <p:sldId id="272" r:id="rId4"/>
    <p:sldId id="269" r:id="rId5"/>
    <p:sldId id="273" r:id="rId6"/>
    <p:sldId id="274" r:id="rId7"/>
    <p:sldId id="275" r:id="rId8"/>
    <p:sldId id="276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7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02" r:id="rId30"/>
    <p:sldId id="303" r:id="rId31"/>
    <p:sldId id="304" r:id="rId32"/>
    <p:sldId id="305" r:id="rId33"/>
    <p:sldId id="306" r:id="rId34"/>
    <p:sldId id="307" r:id="rId35"/>
    <p:sldId id="308" r:id="rId36"/>
    <p:sldId id="309" r:id="rId37"/>
    <p:sldId id="310" r:id="rId38"/>
    <p:sldId id="311" r:id="rId39"/>
    <p:sldId id="312" r:id="rId40"/>
    <p:sldId id="313" r:id="rId41"/>
    <p:sldId id="314" r:id="rId42"/>
    <p:sldId id="315" r:id="rId43"/>
    <p:sldId id="316" r:id="rId44"/>
    <p:sldId id="317" r:id="rId45"/>
    <p:sldId id="318" r:id="rId46"/>
    <p:sldId id="319" r:id="rId47"/>
    <p:sldId id="320" r:id="rId48"/>
    <p:sldId id="289" r:id="rId49"/>
  </p:sldIdLst>
  <p:sldSz cx="12192000" cy="6858000"/>
  <p:notesSz cx="6858000" cy="9144000"/>
  <p:defaultTextStyle>
    <a:defPPr>
      <a:defRPr lang="es-S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2D46"/>
    <a:srgbClr val="163856"/>
    <a:srgbClr val="B992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-31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4691193515870436E-2"/>
          <c:y val="7.2912275485162825E-2"/>
          <c:w val="0.9239931257185966"/>
          <c:h val="0.629192795458564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Hoja3!$B$19</c:f>
              <c:strCache>
                <c:ptCount val="1"/>
                <c:pt idx="0">
                  <c:v>1990</c:v>
                </c:pt>
              </c:strCache>
            </c:strRef>
          </c:tx>
          <c:spPr>
            <a:solidFill>
              <a:schemeClr val="accent6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/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Hoja3!$A$20:$A$25</c:f>
              <c:strCache>
                <c:ptCount val="6"/>
                <c:pt idx="0">
                  <c:v>Sector agropecuario</c:v>
                </c:pt>
                <c:pt idx="1">
                  <c:v>Sector Industrial </c:v>
                </c:pt>
                <c:pt idx="2">
                  <c:v>Construcción</c:v>
                </c:pt>
                <c:pt idx="3">
                  <c:v>Comercio, Restaurantes y Hoteles</c:v>
                </c:pt>
                <c:pt idx="4">
                  <c:v>Sector  Servicios</c:v>
                </c:pt>
                <c:pt idx="5">
                  <c:v>Otros componentes del PIB</c:v>
                </c:pt>
              </c:strCache>
            </c:strRef>
          </c:cat>
          <c:val>
            <c:numRef>
              <c:f>Hoja3!$B$20:$B$25</c:f>
              <c:numCache>
                <c:formatCode>0.0%</c:formatCode>
                <c:ptCount val="6"/>
                <c:pt idx="0">
                  <c:v>0.17101966085596301</c:v>
                </c:pt>
                <c:pt idx="1">
                  <c:v>0.220928948886774</c:v>
                </c:pt>
                <c:pt idx="2">
                  <c:v>3.4751744981680599E-2</c:v>
                </c:pt>
                <c:pt idx="3">
                  <c:v>0.18145726539343601</c:v>
                </c:pt>
                <c:pt idx="4">
                  <c:v>0.39010729215919498</c:v>
                </c:pt>
                <c:pt idx="5">
                  <c:v>1.7371706613954173E-3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E43-40E2-82DA-3224A502BB66}"/>
            </c:ext>
          </c:extLst>
        </c:ser>
        <c:ser>
          <c:idx val="1"/>
          <c:order val="1"/>
          <c:tx>
            <c:strRef>
              <c:f>Hoja3!$C$19</c:f>
              <c:strCache>
                <c:ptCount val="1"/>
                <c:pt idx="0">
                  <c:v>2005</c:v>
                </c:pt>
              </c:strCache>
            </c:strRef>
          </c:tx>
          <c:spPr>
            <a:solidFill>
              <a:schemeClr val="accent5"/>
            </a:solidFill>
            <a:ln w="19050">
              <a:solidFill>
                <a:schemeClr val="accent5">
                  <a:lumMod val="75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/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Hoja3!$A$20:$A$25</c:f>
              <c:strCache>
                <c:ptCount val="6"/>
                <c:pt idx="0">
                  <c:v>Sector agropecuario</c:v>
                </c:pt>
                <c:pt idx="1">
                  <c:v>Sector Industrial </c:v>
                </c:pt>
                <c:pt idx="2">
                  <c:v>Construcción</c:v>
                </c:pt>
                <c:pt idx="3">
                  <c:v>Comercio, Restaurantes y Hoteles</c:v>
                </c:pt>
                <c:pt idx="4">
                  <c:v>Sector  Servicios</c:v>
                </c:pt>
                <c:pt idx="5">
                  <c:v>Otros componentes del PIB</c:v>
                </c:pt>
              </c:strCache>
            </c:strRef>
          </c:cat>
          <c:val>
            <c:numRef>
              <c:f>Hoja3!$C$20:$C$25</c:f>
              <c:numCache>
                <c:formatCode>0.0%</c:formatCode>
                <c:ptCount val="6"/>
                <c:pt idx="0">
                  <c:v>6.1716387075950001E-2</c:v>
                </c:pt>
                <c:pt idx="1">
                  <c:v>0.169188349155344</c:v>
                </c:pt>
                <c:pt idx="2">
                  <c:v>4.6700788617543697E-2</c:v>
                </c:pt>
                <c:pt idx="3">
                  <c:v>0.14499920263215499</c:v>
                </c:pt>
                <c:pt idx="4">
                  <c:v>0.48920126105447798</c:v>
                </c:pt>
                <c:pt idx="5">
                  <c:v>8.8194011464529681E-2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E43-40E2-82DA-3224A502BB66}"/>
            </c:ext>
          </c:extLst>
        </c:ser>
        <c:ser>
          <c:idx val="2"/>
          <c:order val="2"/>
          <c:tx>
            <c:strRef>
              <c:f>Hoja3!$D$19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accent1">
                  <a:lumMod val="75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4E43-40E2-82DA-3224A502BB6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/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Hoja3!$A$20:$A$25</c:f>
              <c:strCache>
                <c:ptCount val="6"/>
                <c:pt idx="0">
                  <c:v>Sector agropecuario</c:v>
                </c:pt>
                <c:pt idx="1">
                  <c:v>Sector Industrial </c:v>
                </c:pt>
                <c:pt idx="2">
                  <c:v>Construcción</c:v>
                </c:pt>
                <c:pt idx="3">
                  <c:v>Comercio, Restaurantes y Hoteles</c:v>
                </c:pt>
                <c:pt idx="4">
                  <c:v>Sector  Servicios</c:v>
                </c:pt>
                <c:pt idx="5">
                  <c:v>Otros componentes del PIB</c:v>
                </c:pt>
              </c:strCache>
            </c:strRef>
          </c:cat>
          <c:val>
            <c:numRef>
              <c:f>Hoja3!$D$20:$D$25</c:f>
              <c:numCache>
                <c:formatCode>0.0%</c:formatCode>
                <c:ptCount val="6"/>
                <c:pt idx="0">
                  <c:v>5.8679829342274697E-2</c:v>
                </c:pt>
                <c:pt idx="1">
                  <c:v>0.16144048716257001</c:v>
                </c:pt>
                <c:pt idx="2">
                  <c:v>5.3366437721735799E-2</c:v>
                </c:pt>
                <c:pt idx="3">
                  <c:v>0.152396923884175</c:v>
                </c:pt>
                <c:pt idx="4">
                  <c:v>0.48708137219966102</c:v>
                </c:pt>
                <c:pt idx="5">
                  <c:v>8.7034949689583918E-2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E43-40E2-82DA-3224A502BB6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2"/>
        <c:overlap val="-19"/>
        <c:axId val="106747776"/>
        <c:axId val="111120384"/>
      </c:barChart>
      <c:catAx>
        <c:axId val="1067477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es-MX"/>
          </a:p>
        </c:txPr>
        <c:crossAx val="111120384"/>
        <c:crosses val="autoZero"/>
        <c:auto val="1"/>
        <c:lblAlgn val="ctr"/>
        <c:lblOffset val="100"/>
        <c:noMultiLvlLbl val="0"/>
      </c:catAx>
      <c:valAx>
        <c:axId val="111120384"/>
        <c:scaling>
          <c:orientation val="minMax"/>
          <c:max val="0.5"/>
        </c:scaling>
        <c:delete val="0"/>
        <c:axPos val="l"/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s-MX"/>
          </a:p>
        </c:txPr>
        <c:crossAx val="1067477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3583501654214343"/>
          <c:y val="0.79696255684399497"/>
          <c:w val="0.30692205696951547"/>
          <c:h val="0.11951050127790135"/>
        </c:manualLayout>
      </c:layout>
      <c:overlay val="0"/>
      <c:txPr>
        <a:bodyPr/>
        <a:lstStyle/>
        <a:p>
          <a:pPr>
            <a:defRPr sz="1200" b="1"/>
          </a:pPr>
          <a:endParaRPr lang="es-MX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15"/>
    </mc:Choice>
    <mc:Fallback>
      <c:style val="15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460039475093358"/>
          <c:y val="2.8430393904279695E-2"/>
          <c:w val="0.76563352320212674"/>
          <c:h val="0.877531610225099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VBP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1990</c:v>
                </c:pt>
                <c:pt idx="1">
                  <c:v>2005</c:v>
                </c:pt>
                <c:pt idx="2">
                  <c:v>2014</c:v>
                </c:pt>
              </c:numCache>
            </c:numRef>
          </c:cat>
          <c:val>
            <c:numRef>
              <c:f>Hoja1!$B$2:$B$4</c:f>
              <c:numCache>
                <c:formatCode>_(* #,##0.00_);_(* \(#,##0.00\);_(* "-"??_);_(@_)</c:formatCode>
                <c:ptCount val="3"/>
                <c:pt idx="0">
                  <c:v>1131.96</c:v>
                </c:pt>
                <c:pt idx="1">
                  <c:v>1466.34</c:v>
                </c:pt>
                <c:pt idx="2">
                  <c:v>2296.42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6D1-4936-8970-08F48D40CD46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CI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8239537112144141E-2"/>
                  <c:y val="-2.924920739254140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317-4227-A848-7A62F66AB702}"/>
                </c:ext>
              </c:extLst>
            </c:dLbl>
            <c:dLbl>
              <c:idx val="1"/>
              <c:layout>
                <c:manualLayout>
                  <c:x val="3.2831166801859386E-2"/>
                  <c:y val="-8.774762217762421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317-4227-A848-7A62F66AB702}"/>
                </c:ext>
              </c:extLst>
            </c:dLbl>
            <c:dLbl>
              <c:idx val="2"/>
              <c:layout>
                <c:manualLayout>
                  <c:x val="3.1007213090644907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317-4227-A848-7A62F66AB7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1990</c:v>
                </c:pt>
                <c:pt idx="1">
                  <c:v>2005</c:v>
                </c:pt>
                <c:pt idx="2">
                  <c:v>2014</c:v>
                </c:pt>
              </c:numCache>
            </c:numRef>
          </c:cat>
          <c:val>
            <c:numRef>
              <c:f>Hoja1!$C$2:$C$4</c:f>
              <c:numCache>
                <c:formatCode>_(* #,##0.00_);_(* \(#,##0.00\);_(* "-"??_);_(@_)</c:formatCode>
                <c:ptCount val="3"/>
                <c:pt idx="0">
                  <c:v>310.91000000000003</c:v>
                </c:pt>
                <c:pt idx="1">
                  <c:v>559.23</c:v>
                </c:pt>
                <c:pt idx="2">
                  <c:v>971.09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6D1-4936-8970-08F48D40CD4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124672"/>
        <c:axId val="4126208"/>
      </c:barChart>
      <c:catAx>
        <c:axId val="4124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s-MX"/>
          </a:p>
        </c:txPr>
        <c:crossAx val="4126208"/>
        <c:crosses val="autoZero"/>
        <c:auto val="1"/>
        <c:lblAlgn val="ctr"/>
        <c:lblOffset val="100"/>
        <c:noMultiLvlLbl val="0"/>
      </c:catAx>
      <c:valAx>
        <c:axId val="4126208"/>
        <c:scaling>
          <c:orientation val="minMax"/>
        </c:scaling>
        <c:delete val="0"/>
        <c:axPos val="l"/>
        <c:numFmt formatCode="_(* #,##0.00_);_(* \(#,##0.00\);_(* &quot;-&quot;??_);_(@_)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s-MX"/>
          </a:p>
        </c:txPr>
        <c:crossAx val="41246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3391154736560804"/>
          <c:y val="0.1238280444086627"/>
          <c:w val="0.12088846984969638"/>
          <c:h val="0.1637871927203796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Hoja1!$A$2:$A$15</c:f>
              <c:numCache>
                <c:formatCode>General</c:formatCod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</c:numCache>
            </c:numRef>
          </c:cat>
          <c:val>
            <c:numRef>
              <c:f>Hoja1!$B$2:$B$15</c:f>
              <c:numCache>
                <c:formatCode>0.0%</c:formatCode>
                <c:ptCount val="14"/>
                <c:pt idx="0">
                  <c:v>6.1716393083596791E-2</c:v>
                </c:pt>
                <c:pt idx="1">
                  <c:v>6.0461887234649569E-2</c:v>
                </c:pt>
                <c:pt idx="2">
                  <c:v>6.9931043527753117E-2</c:v>
                </c:pt>
                <c:pt idx="3">
                  <c:v>7.0901301067070002E-2</c:v>
                </c:pt>
                <c:pt idx="4">
                  <c:v>6.6685745752899789E-2</c:v>
                </c:pt>
                <c:pt idx="5">
                  <c:v>6.9817348714756242E-2</c:v>
                </c:pt>
                <c:pt idx="6">
                  <c:v>7.3301698279144928E-2</c:v>
                </c:pt>
                <c:pt idx="7">
                  <c:v>6.5143494092566048E-2</c:v>
                </c:pt>
                <c:pt idx="8">
                  <c:v>5.6133066850809252E-2</c:v>
                </c:pt>
                <c:pt idx="9">
                  <c:v>5.8668619870007564E-2</c:v>
                </c:pt>
                <c:pt idx="10">
                  <c:v>5.5297833174612017E-2</c:v>
                </c:pt>
                <c:pt idx="11">
                  <c:v>5.630902327184558E-2</c:v>
                </c:pt>
                <c:pt idx="12">
                  <c:v>5.0420750716771122E-2</c:v>
                </c:pt>
                <c:pt idx="13">
                  <c:v>4.8768572312802079E-2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335-43A2-852F-5F4E00F243B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8"/>
        <c:axId val="34543872"/>
        <c:axId val="34546816"/>
      </c:barChart>
      <c:catAx>
        <c:axId val="345438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0"/>
            </a:pPr>
            <a:endParaRPr lang="es-MX"/>
          </a:p>
        </c:txPr>
        <c:crossAx val="34546816"/>
        <c:crosses val="autoZero"/>
        <c:auto val="1"/>
        <c:lblAlgn val="ctr"/>
        <c:lblOffset val="100"/>
        <c:noMultiLvlLbl val="0"/>
      </c:catAx>
      <c:valAx>
        <c:axId val="34546816"/>
        <c:scaling>
          <c:orientation val="minMax"/>
        </c:scaling>
        <c:delete val="0"/>
        <c:axPos val="l"/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s-MX"/>
          </a:p>
        </c:txPr>
        <c:crossAx val="345438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1990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Hoja1!$A$2:$A$9</c:f>
              <c:strCache>
                <c:ptCount val="8"/>
                <c:pt idx="0">
                  <c:v>Cultivo y beneficio de café</c:v>
                </c:pt>
                <c:pt idx="1">
                  <c:v>Otros cultivos y Actividades de apoyo a la agricultura y actividades posteriores a la recolección de cultivos y explotación mixta</c:v>
                </c:pt>
                <c:pt idx="2">
                  <c:v>Cultivo de Caña de azúcar</c:v>
                </c:pt>
                <c:pt idx="3">
                  <c:v>Cultivo de cereales, legumbres y oleaginosas</c:v>
                </c:pt>
                <c:pt idx="4">
                  <c:v>Cría de ganado bovino y producción de leche cruda, Cría de ganado porcino y  Cría de otros animales y productos de origen animal n.c.p.</c:v>
                </c:pt>
                <c:pt idx="5">
                  <c:v>Cría de aves de corral y producción de huevos</c:v>
                </c:pt>
                <c:pt idx="6">
                  <c:v>Silvicultura, extracción de madera y otros productos forestales y caza</c:v>
                </c:pt>
                <c:pt idx="7">
                  <c:v>Pesca y Acuicultura</c:v>
                </c:pt>
              </c:strCache>
            </c:strRef>
          </c:cat>
          <c:val>
            <c:numRef>
              <c:f>Hoja1!$B$2:$B$9</c:f>
              <c:numCache>
                <c:formatCode>_-* #,##0.0_-;\-* #,##0.0_-;_-* "-"??_-;_-@_-</c:formatCode>
                <c:ptCount val="8"/>
                <c:pt idx="0">
                  <c:v>26.552585104439437</c:v>
                </c:pt>
                <c:pt idx="1">
                  <c:v>15.46799829486633</c:v>
                </c:pt>
                <c:pt idx="2">
                  <c:v>3.5673832287924001</c:v>
                </c:pt>
                <c:pt idx="3">
                  <c:v>19.538395956397295</c:v>
                </c:pt>
                <c:pt idx="4">
                  <c:v>17.068388039705255</c:v>
                </c:pt>
                <c:pt idx="5">
                  <c:v>8.9020157115888203</c:v>
                </c:pt>
                <c:pt idx="6">
                  <c:v>6.0483527190792277</c:v>
                </c:pt>
                <c:pt idx="7">
                  <c:v>2.8536629925095913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E28-4B56-93C2-6926408CE3EA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2005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2095014477453777E-3"/>
                  <c:y val="9.376221054378205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E28-4B56-93C2-6926408CE3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Hoja1!$A$2:$A$9</c:f>
              <c:strCache>
                <c:ptCount val="8"/>
                <c:pt idx="0">
                  <c:v>Cultivo y beneficio de café</c:v>
                </c:pt>
                <c:pt idx="1">
                  <c:v>Otros cultivos y Actividades de apoyo a la agricultura y actividades posteriores a la recolección de cultivos y explotación mixta</c:v>
                </c:pt>
                <c:pt idx="2">
                  <c:v>Cultivo de Caña de azúcar</c:v>
                </c:pt>
                <c:pt idx="3">
                  <c:v>Cultivo de cereales, legumbres y oleaginosas</c:v>
                </c:pt>
                <c:pt idx="4">
                  <c:v>Cría de ganado bovino y producción de leche cruda, Cría de ganado porcino y  Cría de otros animales y productos de origen animal n.c.p.</c:v>
                </c:pt>
                <c:pt idx="5">
                  <c:v>Cría de aves de corral y producción de huevos</c:v>
                </c:pt>
                <c:pt idx="6">
                  <c:v>Silvicultura, extracción de madera y otros productos forestales y caza</c:v>
                </c:pt>
                <c:pt idx="7">
                  <c:v>Pesca y Acuicultura</c:v>
                </c:pt>
              </c:strCache>
            </c:strRef>
          </c:cat>
          <c:val>
            <c:numRef>
              <c:f>Hoja1!$C$2:$C$9</c:f>
              <c:numCache>
                <c:formatCode>_-* #,##0.0_-;\-* #,##0.0_-;_-* "-"??_-;_-@_-</c:formatCode>
                <c:ptCount val="8"/>
                <c:pt idx="0">
                  <c:v>15.326696872485146</c:v>
                </c:pt>
                <c:pt idx="1">
                  <c:v>15.941837263396941</c:v>
                </c:pt>
                <c:pt idx="2">
                  <c:v>8.0960412739359064</c:v>
                </c:pt>
                <c:pt idx="3">
                  <c:v>18.164279966046017</c:v>
                </c:pt>
                <c:pt idx="4">
                  <c:v>21.540937703255395</c:v>
                </c:pt>
                <c:pt idx="5">
                  <c:v>9.2237986572741999</c:v>
                </c:pt>
                <c:pt idx="6">
                  <c:v>6.5592926987906637</c:v>
                </c:pt>
                <c:pt idx="7">
                  <c:v>5.1482179669499839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E28-4B56-93C2-6926408CE3EA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Hoja1!$A$2:$A$9</c:f>
              <c:strCache>
                <c:ptCount val="8"/>
                <c:pt idx="0">
                  <c:v>Cultivo y beneficio de café</c:v>
                </c:pt>
                <c:pt idx="1">
                  <c:v>Otros cultivos y Actividades de apoyo a la agricultura y actividades posteriores a la recolección de cultivos y explotación mixta</c:v>
                </c:pt>
                <c:pt idx="2">
                  <c:v>Cultivo de Caña de azúcar</c:v>
                </c:pt>
                <c:pt idx="3">
                  <c:v>Cultivo de cereales, legumbres y oleaginosas</c:v>
                </c:pt>
                <c:pt idx="4">
                  <c:v>Cría de ganado bovino y producción de leche cruda, Cría de ganado porcino y  Cría de otros animales y productos de origen animal n.c.p.</c:v>
                </c:pt>
                <c:pt idx="5">
                  <c:v>Cría de aves de corral y producción de huevos</c:v>
                </c:pt>
                <c:pt idx="6">
                  <c:v>Silvicultura, extracción de madera y otros productos forestales y caza</c:v>
                </c:pt>
                <c:pt idx="7">
                  <c:v>Pesca y Acuicultura</c:v>
                </c:pt>
              </c:strCache>
            </c:strRef>
          </c:cat>
          <c:val>
            <c:numRef>
              <c:f>Hoja1!$D$2:$D$9</c:f>
              <c:numCache>
                <c:formatCode>_-* #,##0.0_-;\-* #,##0.0_-;_-* "-"??_-;_-@_-</c:formatCode>
                <c:ptCount val="8"/>
                <c:pt idx="0">
                  <c:v>6.8716292900952967</c:v>
                </c:pt>
                <c:pt idx="1">
                  <c:v>17.40286229843575</c:v>
                </c:pt>
                <c:pt idx="2">
                  <c:v>10.11693525042565</c:v>
                </c:pt>
                <c:pt idx="3">
                  <c:v>20.785419820242996</c:v>
                </c:pt>
                <c:pt idx="4">
                  <c:v>19.485046973127243</c:v>
                </c:pt>
                <c:pt idx="5">
                  <c:v>13.271004373571921</c:v>
                </c:pt>
                <c:pt idx="6">
                  <c:v>6.3180014654387495</c:v>
                </c:pt>
                <c:pt idx="7">
                  <c:v>5.7491005286624013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E28-4B56-93C2-6926408CE3E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6161024"/>
        <c:axId val="36162560"/>
      </c:barChart>
      <c:catAx>
        <c:axId val="361610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anchor="b"/>
          <a:lstStyle/>
          <a:p>
            <a:pPr>
              <a:defRPr sz="950" b="1"/>
            </a:pPr>
            <a:endParaRPr lang="es-MX"/>
          </a:p>
        </c:txPr>
        <c:crossAx val="36162560"/>
        <c:crosses val="autoZero"/>
        <c:auto val="1"/>
        <c:lblAlgn val="ctr"/>
        <c:lblOffset val="100"/>
        <c:noMultiLvlLbl val="0"/>
      </c:catAx>
      <c:valAx>
        <c:axId val="36162560"/>
        <c:scaling>
          <c:orientation val="minMax"/>
        </c:scaling>
        <c:delete val="0"/>
        <c:axPos val="l"/>
        <c:numFmt formatCode="_-* #,##0.0_-;\-* #,##0.0_-;_-* &quot;-&quot;??_-;_-@_-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s-MX"/>
          </a:p>
        </c:txPr>
        <c:crossAx val="3616102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77585647694942017"/>
          <c:y val="0.83648996365976058"/>
          <c:w val="0.22382188773888495"/>
          <c:h val="6.5059715269268278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Valor Agregado Bruto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invertIfNegative val="0"/>
          <c:cat>
            <c:numRef>
              <c:f>Hoja1!$A$2:$A$15</c:f>
              <c:numCache>
                <c:formatCode>General</c:formatCod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</c:numCache>
            </c:numRef>
          </c:cat>
          <c:val>
            <c:numRef>
              <c:f>Hoja1!$B$2:$B$15</c:f>
              <c:numCache>
                <c:formatCode>_-* #,##0.0_-;\-* #,##0.0_-;_-* "-"??_-;_-@_-</c:formatCode>
                <c:ptCount val="14"/>
                <c:pt idx="0">
                  <c:v>907.10754554270568</c:v>
                </c:pt>
                <c:pt idx="1">
                  <c:v>967.38354494679743</c:v>
                </c:pt>
                <c:pt idx="2">
                  <c:v>1189.649429733254</c:v>
                </c:pt>
                <c:pt idx="3">
                  <c:v>1275.2939031502706</c:v>
                </c:pt>
                <c:pt idx="4">
                  <c:v>1173.777156159156</c:v>
                </c:pt>
                <c:pt idx="5">
                  <c:v>1287.9848637019259</c:v>
                </c:pt>
                <c:pt idx="6">
                  <c:v>1486.835521520554</c:v>
                </c:pt>
                <c:pt idx="7">
                  <c:v>1393.1685361877317</c:v>
                </c:pt>
                <c:pt idx="8">
                  <c:v>1234.4200277934722</c:v>
                </c:pt>
                <c:pt idx="9">
                  <c:v>1325.5277029744198</c:v>
                </c:pt>
                <c:pt idx="10">
                  <c:v>1296.0838854265187</c:v>
                </c:pt>
                <c:pt idx="11">
                  <c:v>1360.0943421007178</c:v>
                </c:pt>
                <c:pt idx="12">
                  <c:v>1256.886961245149</c:v>
                </c:pt>
                <c:pt idx="13">
                  <c:v>1270.7597626403451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C62-4263-90A9-8AD10BF3C8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axId val="37600640"/>
        <c:axId val="74421376"/>
      </c:barChart>
      <c:lineChart>
        <c:grouping val="standar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Variación</c:v>
                </c:pt>
              </c:strCache>
            </c:strRef>
          </c:tx>
          <c:spPr>
            <a:ln w="63500">
              <a:solidFill>
                <a:schemeClr val="accent4"/>
              </a:solidFill>
            </a:ln>
          </c:spPr>
          <c:marker>
            <c:symbol val="diamond"/>
            <c:size val="1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c:spPr>
          </c:marker>
          <c:dLbls>
            <c:dLbl>
              <c:idx val="1"/>
              <c:layout>
                <c:manualLayout>
                  <c:x val="-2.9470907918406897E-2"/>
                  <c:y val="3.98781017434418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C62-4263-90A9-8AD10BF3C873}"/>
                </c:ext>
              </c:extLst>
            </c:dLbl>
            <c:dLbl>
              <c:idx val="2"/>
              <c:layout>
                <c:manualLayout>
                  <c:x val="-2.8952975112475861E-2"/>
                  <c:y val="5.62866731598843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C62-4263-90A9-8AD10BF3C873}"/>
                </c:ext>
              </c:extLst>
            </c:dLbl>
            <c:dLbl>
              <c:idx val="3"/>
              <c:layout>
                <c:manualLayout>
                  <c:x val="-3.2586893084483259E-2"/>
                  <c:y val="5.98027560552761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C62-4263-90A9-8AD10BF3C873}"/>
                </c:ext>
              </c:extLst>
            </c:dLbl>
            <c:dLbl>
              <c:idx val="4"/>
              <c:layout>
                <c:manualLayout>
                  <c:x val="-3.2296936460540222E-2"/>
                  <c:y val="-6.44321729152350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C62-4263-90A9-8AD10BF3C873}"/>
                </c:ext>
              </c:extLst>
            </c:dLbl>
            <c:dLbl>
              <c:idx val="5"/>
              <c:layout>
                <c:manualLayout>
                  <c:x val="-3.1403206448650231E-2"/>
                  <c:y val="-5.50559518608568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C62-4263-90A9-8AD10BF3C873}"/>
                </c:ext>
              </c:extLst>
            </c:dLbl>
            <c:dLbl>
              <c:idx val="7"/>
              <c:layout>
                <c:manualLayout>
                  <c:x val="-2.4011130009709027E-2"/>
                  <c:y val="-8.31846150239914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C62-4263-90A9-8AD10BF3C873}"/>
                </c:ext>
              </c:extLst>
            </c:dLbl>
            <c:dLbl>
              <c:idx val="8"/>
              <c:layout>
                <c:manualLayout>
                  <c:x val="-3.65137501979413E-2"/>
                  <c:y val="-9.95930018691533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C62-4263-90A9-8AD10BF3C8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Hoja1!$A$2:$A$15</c:f>
              <c:numCache>
                <c:formatCode>General</c:formatCod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</c:numCache>
            </c:numRef>
          </c:cat>
          <c:val>
            <c:numRef>
              <c:f>Hoja1!$C$2:$C$15</c:f>
              <c:numCache>
                <c:formatCode>0.0</c:formatCode>
                <c:ptCount val="14"/>
                <c:pt idx="1">
                  <c:v>6.6448570183626599</c:v>
                </c:pt>
                <c:pt idx="2">
                  <c:v>22.975983615545204</c:v>
                </c:pt>
                <c:pt idx="3">
                  <c:v>7.1991354155669152</c:v>
                </c:pt>
                <c:pt idx="4">
                  <c:v>-7.9602628649242941</c:v>
                </c:pt>
                <c:pt idx="5">
                  <c:v>9.7299310131815364</c:v>
                </c:pt>
                <c:pt idx="6">
                  <c:v>15.438897103735494</c:v>
                </c:pt>
                <c:pt idx="7">
                  <c:v>-6.2997543424999192</c:v>
                </c:pt>
                <c:pt idx="8">
                  <c:v>-11.39478133985563</c:v>
                </c:pt>
                <c:pt idx="9">
                  <c:v>7.3806057200645592</c:v>
                </c:pt>
                <c:pt idx="10">
                  <c:v>-2.221290244016072</c:v>
                </c:pt>
                <c:pt idx="11">
                  <c:v>4.9387587789608389</c:v>
                </c:pt>
                <c:pt idx="12">
                  <c:v>-7.5882516132050881</c:v>
                </c:pt>
                <c:pt idx="13">
                  <c:v>1.1037429636037377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8-BC62-4263-90A9-8AD10BF3C8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5432320"/>
        <c:axId val="74422912"/>
      </c:lineChart>
      <c:catAx>
        <c:axId val="37600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s-MX"/>
          </a:p>
        </c:txPr>
        <c:crossAx val="74421376"/>
        <c:crosses val="autoZero"/>
        <c:auto val="1"/>
        <c:lblAlgn val="ctr"/>
        <c:lblOffset val="100"/>
        <c:noMultiLvlLbl val="0"/>
      </c:catAx>
      <c:valAx>
        <c:axId val="74421376"/>
        <c:scaling>
          <c:orientation val="minMax"/>
        </c:scaling>
        <c:delete val="0"/>
        <c:axPos val="l"/>
        <c:numFmt formatCode="_-* #,##0.0_-;\-* #,##0.0_-;_-* &quot;-&quot;??_-;_-@_-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s-MX"/>
          </a:p>
        </c:txPr>
        <c:crossAx val="37600640"/>
        <c:crosses val="autoZero"/>
        <c:crossBetween val="between"/>
      </c:valAx>
      <c:valAx>
        <c:axId val="74422912"/>
        <c:scaling>
          <c:orientation val="minMax"/>
          <c:max val="40"/>
          <c:min val="-20"/>
        </c:scaling>
        <c:delete val="0"/>
        <c:axPos val="r"/>
        <c:numFmt formatCode="0.0" sourceLinked="1"/>
        <c:majorTickMark val="out"/>
        <c:minorTickMark val="none"/>
        <c:tickLblPos val="nextTo"/>
        <c:txPr>
          <a:bodyPr anchor="ctr" anchorCtr="0"/>
          <a:lstStyle/>
          <a:p>
            <a:pPr>
              <a:defRPr sz="1200"/>
            </a:pPr>
            <a:endParaRPr lang="es-MX"/>
          </a:p>
        </c:txPr>
        <c:crossAx val="75432320"/>
        <c:crosses val="max"/>
        <c:crossBetween val="between"/>
      </c:valAx>
      <c:catAx>
        <c:axId val="754323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4422912"/>
        <c:crosses val="autoZero"/>
        <c:auto val="1"/>
        <c:lblAlgn val="ctr"/>
        <c:lblOffset val="100"/>
        <c:noMultiLvlLbl val="0"/>
      </c:catAx>
    </c:plotArea>
    <c:legend>
      <c:legendPos val="b"/>
      <c:layout>
        <c:manualLayout>
          <c:xMode val="edge"/>
          <c:yMode val="edge"/>
          <c:x val="0.32618134955375477"/>
          <c:y val="0.93494028473073176"/>
          <c:w val="0.31857378622488869"/>
          <c:h val="5.3723347214939349E-2"/>
        </c:manualLayout>
      </c:layout>
      <c:overlay val="0"/>
      <c:txPr>
        <a:bodyPr/>
        <a:lstStyle/>
        <a:p>
          <a:pPr>
            <a:defRPr sz="1400"/>
          </a:pPr>
          <a:endParaRPr lang="es-MX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</c:chartSpace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804AA6-5A19-4DCC-9163-D1B75BC08754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SV"/>
        </a:p>
      </dgm:t>
    </dgm:pt>
    <dgm:pt modelId="{4E4039CC-F940-4F14-875F-8B27D4219D29}">
      <dgm:prSet phldrT="[Texto]" custT="1"/>
      <dgm:spPr/>
      <dgm:t>
        <a:bodyPr/>
        <a:lstStyle/>
        <a:p>
          <a:r>
            <a:rPr lang="es-SV" sz="1600" b="1" dirty="0"/>
            <a:t>Agricultura, ganadería, silvicultura y  pesca</a:t>
          </a:r>
        </a:p>
      </dgm:t>
    </dgm:pt>
    <dgm:pt modelId="{F0CCB860-EE15-466F-A207-B5453B3ED182}" type="parTrans" cxnId="{407040AD-F851-469B-B413-CE2F8CEB79E8}">
      <dgm:prSet/>
      <dgm:spPr/>
      <dgm:t>
        <a:bodyPr/>
        <a:lstStyle/>
        <a:p>
          <a:endParaRPr lang="es-SV"/>
        </a:p>
      </dgm:t>
    </dgm:pt>
    <dgm:pt modelId="{03241A91-2B1D-483E-8373-0896DED2990F}" type="sibTrans" cxnId="{407040AD-F851-469B-B413-CE2F8CEB79E8}">
      <dgm:prSet/>
      <dgm:spPr/>
      <dgm:t>
        <a:bodyPr/>
        <a:lstStyle/>
        <a:p>
          <a:endParaRPr lang="es-SV"/>
        </a:p>
      </dgm:t>
    </dgm:pt>
    <dgm:pt modelId="{DC9514FD-2EB6-4101-86D5-9FDC7BA50F26}">
      <dgm:prSet phldrT="[Texto]"/>
      <dgm:spPr/>
      <dgm:t>
        <a:bodyPr/>
        <a:lstStyle/>
        <a:p>
          <a:r>
            <a:rPr lang="es-MX" b="1" dirty="0"/>
            <a:t>Produce bienes y servicios a partir de la utilización de los recursos naturales </a:t>
          </a:r>
          <a:endParaRPr lang="es-SV" b="1" dirty="0"/>
        </a:p>
      </dgm:t>
    </dgm:pt>
    <dgm:pt modelId="{E3BBEF21-DF64-4990-A26F-2BA94F96A02F}" type="parTrans" cxnId="{CE12FCFB-CA44-4EA9-B6BB-D45FFF23E705}">
      <dgm:prSet/>
      <dgm:spPr/>
      <dgm:t>
        <a:bodyPr/>
        <a:lstStyle/>
        <a:p>
          <a:endParaRPr lang="es-SV" dirty="0"/>
        </a:p>
      </dgm:t>
    </dgm:pt>
    <dgm:pt modelId="{EB7DE261-AE9D-4A5B-891A-7F8574C0DD3A}" type="sibTrans" cxnId="{CE12FCFB-CA44-4EA9-B6BB-D45FFF23E705}">
      <dgm:prSet/>
      <dgm:spPr/>
      <dgm:t>
        <a:bodyPr/>
        <a:lstStyle/>
        <a:p>
          <a:endParaRPr lang="es-SV"/>
        </a:p>
      </dgm:t>
    </dgm:pt>
    <dgm:pt modelId="{87DE3A7E-E961-40F4-8F83-9178823E0542}">
      <dgm:prSet phldrT="[Texto]"/>
      <dgm:spPr/>
      <dgm:t>
        <a:bodyPr/>
        <a:lstStyle/>
        <a:p>
          <a:r>
            <a:rPr lang="es-SV" b="1"/>
            <a:t>Actividades Económicas por su producción principal </a:t>
          </a:r>
          <a:endParaRPr lang="es-SV" b="1" dirty="0"/>
        </a:p>
      </dgm:t>
    </dgm:pt>
    <dgm:pt modelId="{6CBF026F-E09B-4873-ABA0-F6E8F87A5894}" type="parTrans" cxnId="{8FE6974C-BA86-4A52-B6C6-9CF5A57CBF2C}">
      <dgm:prSet/>
      <dgm:spPr/>
      <dgm:t>
        <a:bodyPr/>
        <a:lstStyle/>
        <a:p>
          <a:endParaRPr lang="es-SV" dirty="0"/>
        </a:p>
      </dgm:t>
    </dgm:pt>
    <dgm:pt modelId="{36726961-B917-4710-8823-BED4FA478B93}" type="sibTrans" cxnId="{8FE6974C-BA86-4A52-B6C6-9CF5A57CBF2C}">
      <dgm:prSet/>
      <dgm:spPr/>
      <dgm:t>
        <a:bodyPr/>
        <a:lstStyle/>
        <a:p>
          <a:endParaRPr lang="es-SV"/>
        </a:p>
      </dgm:t>
    </dgm:pt>
    <dgm:pt modelId="{E431CDD0-BBFD-4C70-98AE-260338BBD612}">
      <dgm:prSet/>
      <dgm:spPr/>
      <dgm:t>
        <a:bodyPr/>
        <a:lstStyle/>
        <a:p>
          <a:r>
            <a:rPr lang="es-SV" b="1" dirty="0"/>
            <a:t>Hogares productores</a:t>
          </a:r>
        </a:p>
      </dgm:t>
    </dgm:pt>
    <dgm:pt modelId="{AF648A6E-9148-45E8-93BA-D68E27BFFDE5}" type="parTrans" cxnId="{39818F28-3BCE-4C0B-B798-5CC0DAEB37D3}">
      <dgm:prSet/>
      <dgm:spPr/>
      <dgm:t>
        <a:bodyPr/>
        <a:lstStyle/>
        <a:p>
          <a:endParaRPr lang="es-SV" dirty="0"/>
        </a:p>
      </dgm:t>
    </dgm:pt>
    <dgm:pt modelId="{0D639E09-355F-4003-965E-F422B37A1391}" type="sibTrans" cxnId="{39818F28-3BCE-4C0B-B798-5CC0DAEB37D3}">
      <dgm:prSet/>
      <dgm:spPr/>
      <dgm:t>
        <a:bodyPr/>
        <a:lstStyle/>
        <a:p>
          <a:endParaRPr lang="es-SV"/>
        </a:p>
      </dgm:t>
    </dgm:pt>
    <dgm:pt modelId="{045FF98A-CACD-4216-A0D8-BA03ED9EDF39}">
      <dgm:prSet/>
      <dgm:spPr/>
      <dgm:t>
        <a:bodyPr/>
        <a:lstStyle/>
        <a:p>
          <a:r>
            <a:rPr lang="es-SV" b="1" dirty="0"/>
            <a:t>Sociedades no financieras (Empresas)</a:t>
          </a:r>
        </a:p>
      </dgm:t>
    </dgm:pt>
    <dgm:pt modelId="{5D6E143E-CA96-477E-AC3B-68949AA3768F}" type="parTrans" cxnId="{51EE0F40-634F-4E6B-8342-464DE59FDBD5}">
      <dgm:prSet/>
      <dgm:spPr/>
      <dgm:t>
        <a:bodyPr/>
        <a:lstStyle/>
        <a:p>
          <a:endParaRPr lang="es-SV" dirty="0"/>
        </a:p>
      </dgm:t>
    </dgm:pt>
    <dgm:pt modelId="{1D3A493B-7EF0-4CAD-BA96-1430AAF1DFD2}" type="sibTrans" cxnId="{51EE0F40-634F-4E6B-8342-464DE59FDBD5}">
      <dgm:prSet/>
      <dgm:spPr/>
      <dgm:t>
        <a:bodyPr/>
        <a:lstStyle/>
        <a:p>
          <a:endParaRPr lang="es-SV"/>
        </a:p>
      </dgm:t>
    </dgm:pt>
    <dgm:pt modelId="{4AED152E-B358-4009-AA9C-9A3543B7C5C4}" type="pres">
      <dgm:prSet presAssocID="{20804AA6-5A19-4DCC-9163-D1B75BC0875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7DBD24F0-4650-44EC-95A3-BC4062DE66E4}" type="pres">
      <dgm:prSet presAssocID="{4E4039CC-F940-4F14-875F-8B27D4219D29}" presName="root1" presStyleCnt="0"/>
      <dgm:spPr/>
    </dgm:pt>
    <dgm:pt modelId="{EC6C41DB-6EF6-4A06-8113-A4576389E5D6}" type="pres">
      <dgm:prSet presAssocID="{4E4039CC-F940-4F14-875F-8B27D4219D29}" presName="LevelOneTextNode" presStyleLbl="node0" presStyleIdx="0" presStyleCnt="1" custScaleX="117658" custScaleY="150860" custLinFactY="-72677" custLinFactNeighborX="33611" custLinFactNeighborY="-100000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5AE5076F-315A-4985-8E74-4FE805E0044C}" type="pres">
      <dgm:prSet presAssocID="{4E4039CC-F940-4F14-875F-8B27D4219D29}" presName="level2hierChild" presStyleCnt="0"/>
      <dgm:spPr/>
    </dgm:pt>
    <dgm:pt modelId="{EFA102A5-0BAC-40C4-AFE8-7C70EC6E868B}" type="pres">
      <dgm:prSet presAssocID="{E3BBEF21-DF64-4990-A26F-2BA94F96A02F}" presName="conn2-1" presStyleLbl="parChTrans1D2" presStyleIdx="0" presStyleCnt="1"/>
      <dgm:spPr/>
      <dgm:t>
        <a:bodyPr/>
        <a:lstStyle/>
        <a:p>
          <a:endParaRPr lang="es-MX"/>
        </a:p>
      </dgm:t>
    </dgm:pt>
    <dgm:pt modelId="{D9DA55F9-82B1-420E-B8E3-DC1DBCA0B1FA}" type="pres">
      <dgm:prSet presAssocID="{E3BBEF21-DF64-4990-A26F-2BA94F96A02F}" presName="connTx" presStyleLbl="parChTrans1D2" presStyleIdx="0" presStyleCnt="1"/>
      <dgm:spPr/>
      <dgm:t>
        <a:bodyPr/>
        <a:lstStyle/>
        <a:p>
          <a:endParaRPr lang="es-MX"/>
        </a:p>
      </dgm:t>
    </dgm:pt>
    <dgm:pt modelId="{9A67CDF3-5A2B-4E13-97CD-9122ECB26C96}" type="pres">
      <dgm:prSet presAssocID="{DC9514FD-2EB6-4101-86D5-9FDC7BA50F26}" presName="root2" presStyleCnt="0"/>
      <dgm:spPr/>
    </dgm:pt>
    <dgm:pt modelId="{93EED716-525C-497E-98E3-BDA97D3B0E21}" type="pres">
      <dgm:prSet presAssocID="{DC9514FD-2EB6-4101-86D5-9FDC7BA50F26}" presName="LevelTwoTextNode" presStyleLbl="node2" presStyleIdx="0" presStyleCnt="1" custScaleX="124055" custScaleY="138910" custLinFactNeighborX="-8452" custLinFactNeighborY="11964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A382FBEA-B121-4082-9040-FD4AC596C1BB}" type="pres">
      <dgm:prSet presAssocID="{DC9514FD-2EB6-4101-86D5-9FDC7BA50F26}" presName="level3hierChild" presStyleCnt="0"/>
      <dgm:spPr/>
    </dgm:pt>
    <dgm:pt modelId="{E87C42CD-2B84-4F32-97DD-7318A4A82589}" type="pres">
      <dgm:prSet presAssocID="{5D6E143E-CA96-477E-AC3B-68949AA3768F}" presName="conn2-1" presStyleLbl="parChTrans1D3" presStyleIdx="0" presStyleCnt="2"/>
      <dgm:spPr/>
      <dgm:t>
        <a:bodyPr/>
        <a:lstStyle/>
        <a:p>
          <a:endParaRPr lang="es-MX"/>
        </a:p>
      </dgm:t>
    </dgm:pt>
    <dgm:pt modelId="{58EF64A7-66E3-4385-B3B2-AAD1BC8CAF88}" type="pres">
      <dgm:prSet presAssocID="{5D6E143E-CA96-477E-AC3B-68949AA3768F}" presName="connTx" presStyleLbl="parChTrans1D3" presStyleIdx="0" presStyleCnt="2"/>
      <dgm:spPr/>
      <dgm:t>
        <a:bodyPr/>
        <a:lstStyle/>
        <a:p>
          <a:endParaRPr lang="es-MX"/>
        </a:p>
      </dgm:t>
    </dgm:pt>
    <dgm:pt modelId="{1352A192-3EB4-4107-AA66-BE69C521BF6A}" type="pres">
      <dgm:prSet presAssocID="{045FF98A-CACD-4216-A0D8-BA03ED9EDF39}" presName="root2" presStyleCnt="0"/>
      <dgm:spPr/>
    </dgm:pt>
    <dgm:pt modelId="{BA3ED562-95FD-48FA-8B41-F7C0F15DEE63}" type="pres">
      <dgm:prSet presAssocID="{045FF98A-CACD-4216-A0D8-BA03ED9EDF39}" presName="LevelTwoTextNode" presStyleLbl="node3" presStyleIdx="0" presStyleCnt="2" custScaleY="136106" custLinFactNeighborX="1733" custLinFactNeighborY="-30036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E135290E-D0F6-4106-A752-FC7E18C75400}" type="pres">
      <dgm:prSet presAssocID="{045FF98A-CACD-4216-A0D8-BA03ED9EDF39}" presName="level3hierChild" presStyleCnt="0"/>
      <dgm:spPr/>
    </dgm:pt>
    <dgm:pt modelId="{D9B7F29C-8D3A-49D9-8ECB-8A99D62F496F}" type="pres">
      <dgm:prSet presAssocID="{6CBF026F-E09B-4873-ABA0-F6E8F87A5894}" presName="conn2-1" presStyleLbl="parChTrans1D4" presStyleIdx="0" presStyleCnt="1"/>
      <dgm:spPr/>
      <dgm:t>
        <a:bodyPr/>
        <a:lstStyle/>
        <a:p>
          <a:endParaRPr lang="es-MX"/>
        </a:p>
      </dgm:t>
    </dgm:pt>
    <dgm:pt modelId="{1490F339-D7FE-45CA-9D67-8EC562C8A5EE}" type="pres">
      <dgm:prSet presAssocID="{6CBF026F-E09B-4873-ABA0-F6E8F87A5894}" presName="connTx" presStyleLbl="parChTrans1D4" presStyleIdx="0" presStyleCnt="1"/>
      <dgm:spPr/>
      <dgm:t>
        <a:bodyPr/>
        <a:lstStyle/>
        <a:p>
          <a:endParaRPr lang="es-MX"/>
        </a:p>
      </dgm:t>
    </dgm:pt>
    <dgm:pt modelId="{F0CBD16D-1CC3-472F-86FC-AF9B18D6833C}" type="pres">
      <dgm:prSet presAssocID="{87DE3A7E-E961-40F4-8F83-9178823E0542}" presName="root2" presStyleCnt="0"/>
      <dgm:spPr/>
    </dgm:pt>
    <dgm:pt modelId="{AF66B34C-1845-4158-B06C-9F3CB32342F7}" type="pres">
      <dgm:prSet presAssocID="{87DE3A7E-E961-40F4-8F83-9178823E0542}" presName="LevelTwoTextNode" presStyleLbl="node4" presStyleIdx="0" presStyleCnt="1" custScaleY="149070" custLinFactNeighborX="3159" custLinFactNeighborY="59268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793112F1-37B5-40AA-94EF-F31EFE8E1C38}" type="pres">
      <dgm:prSet presAssocID="{87DE3A7E-E961-40F4-8F83-9178823E0542}" presName="level3hierChild" presStyleCnt="0"/>
      <dgm:spPr/>
    </dgm:pt>
    <dgm:pt modelId="{6E9504E1-F693-4B4F-81F2-E785A0D7C816}" type="pres">
      <dgm:prSet presAssocID="{AF648A6E-9148-45E8-93BA-D68E27BFFDE5}" presName="conn2-1" presStyleLbl="parChTrans1D3" presStyleIdx="1" presStyleCnt="2"/>
      <dgm:spPr/>
      <dgm:t>
        <a:bodyPr/>
        <a:lstStyle/>
        <a:p>
          <a:endParaRPr lang="es-MX"/>
        </a:p>
      </dgm:t>
    </dgm:pt>
    <dgm:pt modelId="{30F09356-D9B1-47A9-B6CE-2A30A974ED15}" type="pres">
      <dgm:prSet presAssocID="{AF648A6E-9148-45E8-93BA-D68E27BFFDE5}" presName="connTx" presStyleLbl="parChTrans1D3" presStyleIdx="1" presStyleCnt="2"/>
      <dgm:spPr/>
      <dgm:t>
        <a:bodyPr/>
        <a:lstStyle/>
        <a:p>
          <a:endParaRPr lang="es-MX"/>
        </a:p>
      </dgm:t>
    </dgm:pt>
    <dgm:pt modelId="{72568CFB-73E6-49C6-8163-523734954F82}" type="pres">
      <dgm:prSet presAssocID="{E431CDD0-BBFD-4C70-98AE-260338BBD612}" presName="root2" presStyleCnt="0"/>
      <dgm:spPr/>
    </dgm:pt>
    <dgm:pt modelId="{474C8567-5981-4112-9B60-0C310D8BB988}" type="pres">
      <dgm:prSet presAssocID="{E431CDD0-BBFD-4C70-98AE-260338BBD612}" presName="LevelTwoTextNode" presStyleLbl="node3" presStyleIdx="1" presStyleCnt="2" custScaleY="137358" custLinFactNeighborX="3081" custLinFactNeighborY="47694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B72F8A52-6FFF-4C32-BB03-F9E042D2E1E5}" type="pres">
      <dgm:prSet presAssocID="{E431CDD0-BBFD-4C70-98AE-260338BBD612}" presName="level3hierChild" presStyleCnt="0"/>
      <dgm:spPr/>
    </dgm:pt>
  </dgm:ptLst>
  <dgm:cxnLst>
    <dgm:cxn modelId="{0C3D7967-CE7A-4F69-87B5-ACD42602C42B}" type="presOf" srcId="{5D6E143E-CA96-477E-AC3B-68949AA3768F}" destId="{58EF64A7-66E3-4385-B3B2-AAD1BC8CAF88}" srcOrd="1" destOrd="0" presId="urn:microsoft.com/office/officeart/2005/8/layout/hierarchy2"/>
    <dgm:cxn modelId="{407040AD-F851-469B-B413-CE2F8CEB79E8}" srcId="{20804AA6-5A19-4DCC-9163-D1B75BC08754}" destId="{4E4039CC-F940-4F14-875F-8B27D4219D29}" srcOrd="0" destOrd="0" parTransId="{F0CCB860-EE15-466F-A207-B5453B3ED182}" sibTransId="{03241A91-2B1D-483E-8373-0896DED2990F}"/>
    <dgm:cxn modelId="{C67D626D-76A5-4051-B53B-F73170E43323}" type="presOf" srcId="{6CBF026F-E09B-4873-ABA0-F6E8F87A5894}" destId="{D9B7F29C-8D3A-49D9-8ECB-8A99D62F496F}" srcOrd="0" destOrd="0" presId="urn:microsoft.com/office/officeart/2005/8/layout/hierarchy2"/>
    <dgm:cxn modelId="{113AC223-4C6B-425B-903D-02C0611F9780}" type="presOf" srcId="{4E4039CC-F940-4F14-875F-8B27D4219D29}" destId="{EC6C41DB-6EF6-4A06-8113-A4576389E5D6}" srcOrd="0" destOrd="0" presId="urn:microsoft.com/office/officeart/2005/8/layout/hierarchy2"/>
    <dgm:cxn modelId="{97C66BC5-545B-4FBA-AC5B-A6A54006F53A}" type="presOf" srcId="{20804AA6-5A19-4DCC-9163-D1B75BC08754}" destId="{4AED152E-B358-4009-AA9C-9A3543B7C5C4}" srcOrd="0" destOrd="0" presId="urn:microsoft.com/office/officeart/2005/8/layout/hierarchy2"/>
    <dgm:cxn modelId="{39818F28-3BCE-4C0B-B798-5CC0DAEB37D3}" srcId="{DC9514FD-2EB6-4101-86D5-9FDC7BA50F26}" destId="{E431CDD0-BBFD-4C70-98AE-260338BBD612}" srcOrd="1" destOrd="0" parTransId="{AF648A6E-9148-45E8-93BA-D68E27BFFDE5}" sibTransId="{0D639E09-355F-4003-965E-F422B37A1391}"/>
    <dgm:cxn modelId="{7DD2EE7F-751E-4549-9D0E-2EA5F8D00B2B}" type="presOf" srcId="{045FF98A-CACD-4216-A0D8-BA03ED9EDF39}" destId="{BA3ED562-95FD-48FA-8B41-F7C0F15DEE63}" srcOrd="0" destOrd="0" presId="urn:microsoft.com/office/officeart/2005/8/layout/hierarchy2"/>
    <dgm:cxn modelId="{5DE2BBF9-257F-4A42-93A7-434B84976A9B}" type="presOf" srcId="{6CBF026F-E09B-4873-ABA0-F6E8F87A5894}" destId="{1490F339-D7FE-45CA-9D67-8EC562C8A5EE}" srcOrd="1" destOrd="0" presId="urn:microsoft.com/office/officeart/2005/8/layout/hierarchy2"/>
    <dgm:cxn modelId="{AEC6A0A0-D386-4069-B1C9-AC3FF39E3ECB}" type="presOf" srcId="{AF648A6E-9148-45E8-93BA-D68E27BFFDE5}" destId="{6E9504E1-F693-4B4F-81F2-E785A0D7C816}" srcOrd="0" destOrd="0" presId="urn:microsoft.com/office/officeart/2005/8/layout/hierarchy2"/>
    <dgm:cxn modelId="{3FBFB390-9593-489C-B483-3B64A265D1A4}" type="presOf" srcId="{E3BBEF21-DF64-4990-A26F-2BA94F96A02F}" destId="{D9DA55F9-82B1-420E-B8E3-DC1DBCA0B1FA}" srcOrd="1" destOrd="0" presId="urn:microsoft.com/office/officeart/2005/8/layout/hierarchy2"/>
    <dgm:cxn modelId="{CE12FCFB-CA44-4EA9-B6BB-D45FFF23E705}" srcId="{4E4039CC-F940-4F14-875F-8B27D4219D29}" destId="{DC9514FD-2EB6-4101-86D5-9FDC7BA50F26}" srcOrd="0" destOrd="0" parTransId="{E3BBEF21-DF64-4990-A26F-2BA94F96A02F}" sibTransId="{EB7DE261-AE9D-4A5B-891A-7F8574C0DD3A}"/>
    <dgm:cxn modelId="{707DE95C-81B3-493B-BED8-82CB5639BD3C}" type="presOf" srcId="{E431CDD0-BBFD-4C70-98AE-260338BBD612}" destId="{474C8567-5981-4112-9B60-0C310D8BB988}" srcOrd="0" destOrd="0" presId="urn:microsoft.com/office/officeart/2005/8/layout/hierarchy2"/>
    <dgm:cxn modelId="{723A3A41-DBFB-4523-95F1-1171F986156E}" type="presOf" srcId="{E3BBEF21-DF64-4990-A26F-2BA94F96A02F}" destId="{EFA102A5-0BAC-40C4-AFE8-7C70EC6E868B}" srcOrd="0" destOrd="0" presId="urn:microsoft.com/office/officeart/2005/8/layout/hierarchy2"/>
    <dgm:cxn modelId="{51EE0F40-634F-4E6B-8342-464DE59FDBD5}" srcId="{DC9514FD-2EB6-4101-86D5-9FDC7BA50F26}" destId="{045FF98A-CACD-4216-A0D8-BA03ED9EDF39}" srcOrd="0" destOrd="0" parTransId="{5D6E143E-CA96-477E-AC3B-68949AA3768F}" sibTransId="{1D3A493B-7EF0-4CAD-BA96-1430AAF1DFD2}"/>
    <dgm:cxn modelId="{E34B7FD4-AE59-4CC3-A6BA-28358DA7DD01}" type="presOf" srcId="{87DE3A7E-E961-40F4-8F83-9178823E0542}" destId="{AF66B34C-1845-4158-B06C-9F3CB32342F7}" srcOrd="0" destOrd="0" presId="urn:microsoft.com/office/officeart/2005/8/layout/hierarchy2"/>
    <dgm:cxn modelId="{F253F124-BDC5-499A-AF62-845CF5306531}" type="presOf" srcId="{AF648A6E-9148-45E8-93BA-D68E27BFFDE5}" destId="{30F09356-D9B1-47A9-B6CE-2A30A974ED15}" srcOrd="1" destOrd="0" presId="urn:microsoft.com/office/officeart/2005/8/layout/hierarchy2"/>
    <dgm:cxn modelId="{8FE6974C-BA86-4A52-B6C6-9CF5A57CBF2C}" srcId="{045FF98A-CACD-4216-A0D8-BA03ED9EDF39}" destId="{87DE3A7E-E961-40F4-8F83-9178823E0542}" srcOrd="0" destOrd="0" parTransId="{6CBF026F-E09B-4873-ABA0-F6E8F87A5894}" sibTransId="{36726961-B917-4710-8823-BED4FA478B93}"/>
    <dgm:cxn modelId="{246A9019-0191-48E3-97CF-7A3768A76C25}" type="presOf" srcId="{DC9514FD-2EB6-4101-86D5-9FDC7BA50F26}" destId="{93EED716-525C-497E-98E3-BDA97D3B0E21}" srcOrd="0" destOrd="0" presId="urn:microsoft.com/office/officeart/2005/8/layout/hierarchy2"/>
    <dgm:cxn modelId="{DC10CD2B-2F9F-45CC-8D12-5059693491FB}" type="presOf" srcId="{5D6E143E-CA96-477E-AC3B-68949AA3768F}" destId="{E87C42CD-2B84-4F32-97DD-7318A4A82589}" srcOrd="0" destOrd="0" presId="urn:microsoft.com/office/officeart/2005/8/layout/hierarchy2"/>
    <dgm:cxn modelId="{C819925B-1692-4327-8493-D1695AE303C5}" type="presParOf" srcId="{4AED152E-B358-4009-AA9C-9A3543B7C5C4}" destId="{7DBD24F0-4650-44EC-95A3-BC4062DE66E4}" srcOrd="0" destOrd="0" presId="urn:microsoft.com/office/officeart/2005/8/layout/hierarchy2"/>
    <dgm:cxn modelId="{EBAA6120-85B7-45BC-A030-D47940EF4E8C}" type="presParOf" srcId="{7DBD24F0-4650-44EC-95A3-BC4062DE66E4}" destId="{EC6C41DB-6EF6-4A06-8113-A4576389E5D6}" srcOrd="0" destOrd="0" presId="urn:microsoft.com/office/officeart/2005/8/layout/hierarchy2"/>
    <dgm:cxn modelId="{3558C2E3-5D62-43CE-A102-98F29D7DBE68}" type="presParOf" srcId="{7DBD24F0-4650-44EC-95A3-BC4062DE66E4}" destId="{5AE5076F-315A-4985-8E74-4FE805E0044C}" srcOrd="1" destOrd="0" presId="urn:microsoft.com/office/officeart/2005/8/layout/hierarchy2"/>
    <dgm:cxn modelId="{732D53F8-6BF5-43FE-B13B-17D3B434DE7A}" type="presParOf" srcId="{5AE5076F-315A-4985-8E74-4FE805E0044C}" destId="{EFA102A5-0BAC-40C4-AFE8-7C70EC6E868B}" srcOrd="0" destOrd="0" presId="urn:microsoft.com/office/officeart/2005/8/layout/hierarchy2"/>
    <dgm:cxn modelId="{359C7310-852C-4565-82BF-97A654094BB4}" type="presParOf" srcId="{EFA102A5-0BAC-40C4-AFE8-7C70EC6E868B}" destId="{D9DA55F9-82B1-420E-B8E3-DC1DBCA0B1FA}" srcOrd="0" destOrd="0" presId="urn:microsoft.com/office/officeart/2005/8/layout/hierarchy2"/>
    <dgm:cxn modelId="{48B01142-0DD2-416F-871C-D14B5A58722B}" type="presParOf" srcId="{5AE5076F-315A-4985-8E74-4FE805E0044C}" destId="{9A67CDF3-5A2B-4E13-97CD-9122ECB26C96}" srcOrd="1" destOrd="0" presId="urn:microsoft.com/office/officeart/2005/8/layout/hierarchy2"/>
    <dgm:cxn modelId="{32C93239-1D71-4D0F-87C8-1AD6DA82B159}" type="presParOf" srcId="{9A67CDF3-5A2B-4E13-97CD-9122ECB26C96}" destId="{93EED716-525C-497E-98E3-BDA97D3B0E21}" srcOrd="0" destOrd="0" presId="urn:microsoft.com/office/officeart/2005/8/layout/hierarchy2"/>
    <dgm:cxn modelId="{20B858CF-D696-4E8D-B115-FBBF0FA14C6D}" type="presParOf" srcId="{9A67CDF3-5A2B-4E13-97CD-9122ECB26C96}" destId="{A382FBEA-B121-4082-9040-FD4AC596C1BB}" srcOrd="1" destOrd="0" presId="urn:microsoft.com/office/officeart/2005/8/layout/hierarchy2"/>
    <dgm:cxn modelId="{9F2AC6B9-4EBB-463A-9D97-A5D90DC33766}" type="presParOf" srcId="{A382FBEA-B121-4082-9040-FD4AC596C1BB}" destId="{E87C42CD-2B84-4F32-97DD-7318A4A82589}" srcOrd="0" destOrd="0" presId="urn:microsoft.com/office/officeart/2005/8/layout/hierarchy2"/>
    <dgm:cxn modelId="{C4E20960-C80F-4BAE-8814-2430132272EE}" type="presParOf" srcId="{E87C42CD-2B84-4F32-97DD-7318A4A82589}" destId="{58EF64A7-66E3-4385-B3B2-AAD1BC8CAF88}" srcOrd="0" destOrd="0" presId="urn:microsoft.com/office/officeart/2005/8/layout/hierarchy2"/>
    <dgm:cxn modelId="{A2D57C62-4B70-4BD8-B0F5-9C681801FA60}" type="presParOf" srcId="{A382FBEA-B121-4082-9040-FD4AC596C1BB}" destId="{1352A192-3EB4-4107-AA66-BE69C521BF6A}" srcOrd="1" destOrd="0" presId="urn:microsoft.com/office/officeart/2005/8/layout/hierarchy2"/>
    <dgm:cxn modelId="{8AF6A96C-F342-4B23-A35B-E9DB206C7AA3}" type="presParOf" srcId="{1352A192-3EB4-4107-AA66-BE69C521BF6A}" destId="{BA3ED562-95FD-48FA-8B41-F7C0F15DEE63}" srcOrd="0" destOrd="0" presId="urn:microsoft.com/office/officeart/2005/8/layout/hierarchy2"/>
    <dgm:cxn modelId="{A68AE254-1158-4B04-830A-44BA040A2D26}" type="presParOf" srcId="{1352A192-3EB4-4107-AA66-BE69C521BF6A}" destId="{E135290E-D0F6-4106-A752-FC7E18C75400}" srcOrd="1" destOrd="0" presId="urn:microsoft.com/office/officeart/2005/8/layout/hierarchy2"/>
    <dgm:cxn modelId="{BA68964C-997F-481D-820F-5ED444C3FACE}" type="presParOf" srcId="{E135290E-D0F6-4106-A752-FC7E18C75400}" destId="{D9B7F29C-8D3A-49D9-8ECB-8A99D62F496F}" srcOrd="0" destOrd="0" presId="urn:microsoft.com/office/officeart/2005/8/layout/hierarchy2"/>
    <dgm:cxn modelId="{FBA4E255-D407-4432-94F1-444E8B324C3A}" type="presParOf" srcId="{D9B7F29C-8D3A-49D9-8ECB-8A99D62F496F}" destId="{1490F339-D7FE-45CA-9D67-8EC562C8A5EE}" srcOrd="0" destOrd="0" presId="urn:microsoft.com/office/officeart/2005/8/layout/hierarchy2"/>
    <dgm:cxn modelId="{866E2709-4E3F-463D-A81C-639D1AC6C9A2}" type="presParOf" srcId="{E135290E-D0F6-4106-A752-FC7E18C75400}" destId="{F0CBD16D-1CC3-472F-86FC-AF9B18D6833C}" srcOrd="1" destOrd="0" presId="urn:microsoft.com/office/officeart/2005/8/layout/hierarchy2"/>
    <dgm:cxn modelId="{B0C976AB-65B0-409F-9BBC-6D0B08AF33B5}" type="presParOf" srcId="{F0CBD16D-1CC3-472F-86FC-AF9B18D6833C}" destId="{AF66B34C-1845-4158-B06C-9F3CB32342F7}" srcOrd="0" destOrd="0" presId="urn:microsoft.com/office/officeart/2005/8/layout/hierarchy2"/>
    <dgm:cxn modelId="{7B63F013-379F-4E05-AC36-233FA050504F}" type="presParOf" srcId="{F0CBD16D-1CC3-472F-86FC-AF9B18D6833C}" destId="{793112F1-37B5-40AA-94EF-F31EFE8E1C38}" srcOrd="1" destOrd="0" presId="urn:microsoft.com/office/officeart/2005/8/layout/hierarchy2"/>
    <dgm:cxn modelId="{4FF437F5-EB43-4AC1-82BA-F2B3431DB2C3}" type="presParOf" srcId="{A382FBEA-B121-4082-9040-FD4AC596C1BB}" destId="{6E9504E1-F693-4B4F-81F2-E785A0D7C816}" srcOrd="2" destOrd="0" presId="urn:microsoft.com/office/officeart/2005/8/layout/hierarchy2"/>
    <dgm:cxn modelId="{2B54FB43-54C4-439F-9C5B-A6B2F27545C1}" type="presParOf" srcId="{6E9504E1-F693-4B4F-81F2-E785A0D7C816}" destId="{30F09356-D9B1-47A9-B6CE-2A30A974ED15}" srcOrd="0" destOrd="0" presId="urn:microsoft.com/office/officeart/2005/8/layout/hierarchy2"/>
    <dgm:cxn modelId="{21868E75-4BEC-4484-A8EC-E35E953C47BB}" type="presParOf" srcId="{A382FBEA-B121-4082-9040-FD4AC596C1BB}" destId="{72568CFB-73E6-49C6-8163-523734954F82}" srcOrd="3" destOrd="0" presId="urn:microsoft.com/office/officeart/2005/8/layout/hierarchy2"/>
    <dgm:cxn modelId="{AC9989A8-0B74-4A51-BA9D-51778FE4F091}" type="presParOf" srcId="{72568CFB-73E6-49C6-8163-523734954F82}" destId="{474C8567-5981-4112-9B60-0C310D8BB988}" srcOrd="0" destOrd="0" presId="urn:microsoft.com/office/officeart/2005/8/layout/hierarchy2"/>
    <dgm:cxn modelId="{86035F6B-5EFE-463E-B000-79C2A313C13D}" type="presParOf" srcId="{72568CFB-73E6-49C6-8163-523734954F82}" destId="{B72F8A52-6FFF-4C32-BB03-F9E042D2E1E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1DDF35-1AD2-44A5-845C-C43993263FE6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3C6F2DDD-F1D2-455B-8782-AF4C7764525A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s-MX" sz="1800" dirty="0"/>
            <a:t>Ministerio de Agricultura y Ganadería (MAG)</a:t>
          </a:r>
        </a:p>
      </dgm:t>
    </dgm:pt>
    <dgm:pt modelId="{8A68A8D7-60E3-42A9-A28E-E62E7DA5CE60}" type="parTrans" cxnId="{61FFFF2D-C1F8-402C-BADC-5A8D0C880D8B}">
      <dgm:prSet/>
      <dgm:spPr/>
      <dgm:t>
        <a:bodyPr/>
        <a:lstStyle/>
        <a:p>
          <a:endParaRPr lang="es-MX" sz="1100"/>
        </a:p>
      </dgm:t>
    </dgm:pt>
    <dgm:pt modelId="{D0C89A00-1469-4004-BCDB-30172D6700A8}" type="sibTrans" cxnId="{61FFFF2D-C1F8-402C-BADC-5A8D0C880D8B}">
      <dgm:prSet/>
      <dgm:spPr/>
      <dgm:t>
        <a:bodyPr/>
        <a:lstStyle/>
        <a:p>
          <a:endParaRPr lang="es-MX" sz="1100"/>
        </a:p>
      </dgm:t>
    </dgm:pt>
    <dgm:pt modelId="{EA32FE56-89DB-4658-BADF-1B12A6320ED1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s-MX" sz="1800" dirty="0"/>
            <a:t>Consejo Salvadoreño del Café (CSC)</a:t>
          </a:r>
        </a:p>
      </dgm:t>
    </dgm:pt>
    <dgm:pt modelId="{50C08A0F-4527-40CA-9767-B01343835428}" type="parTrans" cxnId="{1EF6BD92-6E7B-41F6-9F24-68B965D35D5D}">
      <dgm:prSet/>
      <dgm:spPr/>
      <dgm:t>
        <a:bodyPr/>
        <a:lstStyle/>
        <a:p>
          <a:endParaRPr lang="es-MX" sz="1100"/>
        </a:p>
      </dgm:t>
    </dgm:pt>
    <dgm:pt modelId="{A9D7B310-718B-46FF-861F-ABAF38E58C56}" type="sibTrans" cxnId="{1EF6BD92-6E7B-41F6-9F24-68B965D35D5D}">
      <dgm:prSet/>
      <dgm:spPr/>
      <dgm:t>
        <a:bodyPr/>
        <a:lstStyle/>
        <a:p>
          <a:endParaRPr lang="es-MX" sz="1100"/>
        </a:p>
      </dgm:t>
    </dgm:pt>
    <dgm:pt modelId="{ED6FE1C4-D04E-4F32-9C16-95BC73C31078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s-MX" sz="1800" dirty="0"/>
            <a:t>Consejo Salvadoreño de la Agroindustria Azucarera (CONSAA)</a:t>
          </a:r>
        </a:p>
      </dgm:t>
    </dgm:pt>
    <dgm:pt modelId="{5C4F53E1-EED9-4C0E-9135-123E9AC53EF8}" type="parTrans" cxnId="{911303DB-CADF-4E50-9305-5843EEF3AF9A}">
      <dgm:prSet/>
      <dgm:spPr/>
      <dgm:t>
        <a:bodyPr/>
        <a:lstStyle/>
        <a:p>
          <a:endParaRPr lang="es-MX" sz="1100"/>
        </a:p>
      </dgm:t>
    </dgm:pt>
    <dgm:pt modelId="{F476BDD3-FFC5-4041-B2D2-DA387827A49D}" type="sibTrans" cxnId="{911303DB-CADF-4E50-9305-5843EEF3AF9A}">
      <dgm:prSet/>
      <dgm:spPr/>
      <dgm:t>
        <a:bodyPr/>
        <a:lstStyle/>
        <a:p>
          <a:endParaRPr lang="es-MX" sz="1100"/>
        </a:p>
      </dgm:t>
    </dgm:pt>
    <dgm:pt modelId="{0FE7D3BA-99C2-46D7-8FD0-DCD77837F720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s-MX" sz="1800" dirty="0"/>
            <a:t>Asociaciones de productores (Ej. AVES) </a:t>
          </a:r>
        </a:p>
      </dgm:t>
    </dgm:pt>
    <dgm:pt modelId="{AF2DA470-A1B5-4176-B618-5151DD418506}" type="parTrans" cxnId="{99715B57-F0DE-4420-9BE8-5B184F8606D4}">
      <dgm:prSet/>
      <dgm:spPr/>
      <dgm:t>
        <a:bodyPr/>
        <a:lstStyle/>
        <a:p>
          <a:endParaRPr lang="es-MX" sz="1400"/>
        </a:p>
      </dgm:t>
    </dgm:pt>
    <dgm:pt modelId="{D21D4ED2-29F8-4AC9-9033-7675A197F2F8}" type="sibTrans" cxnId="{99715B57-F0DE-4420-9BE8-5B184F8606D4}">
      <dgm:prSet/>
      <dgm:spPr/>
      <dgm:t>
        <a:bodyPr/>
        <a:lstStyle/>
        <a:p>
          <a:endParaRPr lang="es-MX" sz="1400"/>
        </a:p>
      </dgm:t>
    </dgm:pt>
    <dgm:pt modelId="{B59C972F-D915-4C3B-85B7-C5DB73AC3D81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s-MX" sz="1800" dirty="0"/>
            <a:t>Banco Central de Reserva de El Salvador </a:t>
          </a:r>
        </a:p>
      </dgm:t>
    </dgm:pt>
    <dgm:pt modelId="{7B307FC4-D56E-4577-B0D5-17C196470287}" type="parTrans" cxnId="{066117BF-1976-4E11-A416-0BA338616786}">
      <dgm:prSet/>
      <dgm:spPr/>
      <dgm:t>
        <a:bodyPr/>
        <a:lstStyle/>
        <a:p>
          <a:endParaRPr lang="es-MX" sz="1400"/>
        </a:p>
      </dgm:t>
    </dgm:pt>
    <dgm:pt modelId="{056B8632-EEBE-4618-BCF9-DC230CD6C0E6}" type="sibTrans" cxnId="{066117BF-1976-4E11-A416-0BA338616786}">
      <dgm:prSet/>
      <dgm:spPr/>
      <dgm:t>
        <a:bodyPr/>
        <a:lstStyle/>
        <a:p>
          <a:endParaRPr lang="es-MX" sz="1400"/>
        </a:p>
      </dgm:t>
    </dgm:pt>
    <dgm:pt modelId="{0B168B48-951A-4114-91DA-C9998391A107}" type="pres">
      <dgm:prSet presAssocID="{811DDF35-1AD2-44A5-845C-C43993263FE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MX"/>
        </a:p>
      </dgm:t>
    </dgm:pt>
    <dgm:pt modelId="{7EDFD031-8653-4673-9933-EC691721016F}" type="pres">
      <dgm:prSet presAssocID="{811DDF35-1AD2-44A5-845C-C43993263FE6}" presName="Name1" presStyleCnt="0"/>
      <dgm:spPr/>
    </dgm:pt>
    <dgm:pt modelId="{8D6B126A-738F-4C97-9EF3-B993D4739A0D}" type="pres">
      <dgm:prSet presAssocID="{811DDF35-1AD2-44A5-845C-C43993263FE6}" presName="cycle" presStyleCnt="0"/>
      <dgm:spPr/>
    </dgm:pt>
    <dgm:pt modelId="{2FD590A2-43E5-4A6A-950D-45D507D16763}" type="pres">
      <dgm:prSet presAssocID="{811DDF35-1AD2-44A5-845C-C43993263FE6}" presName="srcNode" presStyleLbl="node1" presStyleIdx="0" presStyleCnt="5"/>
      <dgm:spPr/>
    </dgm:pt>
    <dgm:pt modelId="{90B016CD-9732-46EC-9964-C17E01DF1166}" type="pres">
      <dgm:prSet presAssocID="{811DDF35-1AD2-44A5-845C-C43993263FE6}" presName="conn" presStyleLbl="parChTrans1D2" presStyleIdx="0" presStyleCnt="1"/>
      <dgm:spPr/>
      <dgm:t>
        <a:bodyPr/>
        <a:lstStyle/>
        <a:p>
          <a:endParaRPr lang="es-MX"/>
        </a:p>
      </dgm:t>
    </dgm:pt>
    <dgm:pt modelId="{7FE67A51-38FD-4914-ACD1-35A04DB5B0EC}" type="pres">
      <dgm:prSet presAssocID="{811DDF35-1AD2-44A5-845C-C43993263FE6}" presName="extraNode" presStyleLbl="node1" presStyleIdx="0" presStyleCnt="5"/>
      <dgm:spPr/>
    </dgm:pt>
    <dgm:pt modelId="{D145402C-2F1A-48B3-9A26-5C921BED6F41}" type="pres">
      <dgm:prSet presAssocID="{811DDF35-1AD2-44A5-845C-C43993263FE6}" presName="dstNode" presStyleLbl="node1" presStyleIdx="0" presStyleCnt="5"/>
      <dgm:spPr/>
    </dgm:pt>
    <dgm:pt modelId="{C23A9ACC-25CC-40DE-A2C5-6525B566452C}" type="pres">
      <dgm:prSet presAssocID="{3C6F2DDD-F1D2-455B-8782-AF4C7764525A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BFE5559-3B7D-4697-86BC-ABFA6DE4350C}" type="pres">
      <dgm:prSet presAssocID="{3C6F2DDD-F1D2-455B-8782-AF4C7764525A}" presName="accent_1" presStyleCnt="0"/>
      <dgm:spPr/>
    </dgm:pt>
    <dgm:pt modelId="{1B464CAD-1BAB-440E-9AD5-2BF5026403BC}" type="pres">
      <dgm:prSet presAssocID="{3C6F2DDD-F1D2-455B-8782-AF4C7764525A}" presName="accentRepeatNode" presStyleLbl="solidFgAcc1" presStyleIdx="0" presStyleCnt="5"/>
      <dgm:spPr>
        <a:ln>
          <a:solidFill>
            <a:schemeClr val="accent5">
              <a:lumMod val="75000"/>
            </a:schemeClr>
          </a:solidFill>
        </a:ln>
      </dgm:spPr>
    </dgm:pt>
    <dgm:pt modelId="{4F346F9C-601C-4F75-B6D8-B164F04EAF7B}" type="pres">
      <dgm:prSet presAssocID="{EA32FE56-89DB-4658-BADF-1B12A6320ED1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8CA0BCD-BEAC-4EFC-8328-4B921E16EB59}" type="pres">
      <dgm:prSet presAssocID="{EA32FE56-89DB-4658-BADF-1B12A6320ED1}" presName="accent_2" presStyleCnt="0"/>
      <dgm:spPr/>
    </dgm:pt>
    <dgm:pt modelId="{B3C7EF45-33E2-4A00-B494-165C35743805}" type="pres">
      <dgm:prSet presAssocID="{EA32FE56-89DB-4658-BADF-1B12A6320ED1}" presName="accentRepeatNode" presStyleLbl="solidFgAcc1" presStyleIdx="1" presStyleCnt="5"/>
      <dgm:spPr>
        <a:ln>
          <a:solidFill>
            <a:schemeClr val="accent5">
              <a:lumMod val="75000"/>
            </a:schemeClr>
          </a:solidFill>
        </a:ln>
      </dgm:spPr>
    </dgm:pt>
    <dgm:pt modelId="{5AD2C964-E7C3-4640-B5A9-984288DE3C84}" type="pres">
      <dgm:prSet presAssocID="{ED6FE1C4-D04E-4F32-9C16-95BC73C31078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26D6CA0-DCD3-4381-9958-A59E9A85011B}" type="pres">
      <dgm:prSet presAssocID="{ED6FE1C4-D04E-4F32-9C16-95BC73C31078}" presName="accent_3" presStyleCnt="0"/>
      <dgm:spPr/>
    </dgm:pt>
    <dgm:pt modelId="{07EFD625-B087-4BFC-A2C9-5BC3B271E35B}" type="pres">
      <dgm:prSet presAssocID="{ED6FE1C4-D04E-4F32-9C16-95BC73C31078}" presName="accentRepeatNode" presStyleLbl="solidFgAcc1" presStyleIdx="2" presStyleCnt="5"/>
      <dgm:spPr>
        <a:ln>
          <a:solidFill>
            <a:schemeClr val="accent5">
              <a:lumMod val="75000"/>
            </a:schemeClr>
          </a:solidFill>
        </a:ln>
      </dgm:spPr>
    </dgm:pt>
    <dgm:pt modelId="{54F13D97-A2EC-433C-B874-308D7104C116}" type="pres">
      <dgm:prSet presAssocID="{0FE7D3BA-99C2-46D7-8FD0-DCD77837F720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022F2B4-95E3-40D3-92F3-E5288662F729}" type="pres">
      <dgm:prSet presAssocID="{0FE7D3BA-99C2-46D7-8FD0-DCD77837F720}" presName="accent_4" presStyleCnt="0"/>
      <dgm:spPr/>
    </dgm:pt>
    <dgm:pt modelId="{10D60578-8940-4DCB-AA9F-CCF9E2B1E07A}" type="pres">
      <dgm:prSet presAssocID="{0FE7D3BA-99C2-46D7-8FD0-DCD77837F720}" presName="accentRepeatNode" presStyleLbl="solidFgAcc1" presStyleIdx="3" presStyleCnt="5"/>
      <dgm:spPr/>
    </dgm:pt>
    <dgm:pt modelId="{321E20F7-A495-4086-8F38-B93F1ED81D91}" type="pres">
      <dgm:prSet presAssocID="{B59C972F-D915-4C3B-85B7-C5DB73AC3D81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177B978-D096-45BA-9A81-871702986AB1}" type="pres">
      <dgm:prSet presAssocID="{B59C972F-D915-4C3B-85B7-C5DB73AC3D81}" presName="accent_5" presStyleCnt="0"/>
      <dgm:spPr/>
    </dgm:pt>
    <dgm:pt modelId="{280252D5-D460-43F9-88E3-FB114BFAB0D0}" type="pres">
      <dgm:prSet presAssocID="{B59C972F-D915-4C3B-85B7-C5DB73AC3D81}" presName="accentRepeatNode" presStyleLbl="solidFgAcc1" presStyleIdx="4" presStyleCnt="5"/>
      <dgm:spPr>
        <a:ln>
          <a:solidFill>
            <a:schemeClr val="accent5">
              <a:lumMod val="75000"/>
            </a:schemeClr>
          </a:solidFill>
        </a:ln>
      </dgm:spPr>
    </dgm:pt>
  </dgm:ptLst>
  <dgm:cxnLst>
    <dgm:cxn modelId="{F86EA195-C576-4B57-98DF-9A4229370741}" type="presOf" srcId="{0FE7D3BA-99C2-46D7-8FD0-DCD77837F720}" destId="{54F13D97-A2EC-433C-B874-308D7104C116}" srcOrd="0" destOrd="0" presId="urn:microsoft.com/office/officeart/2008/layout/VerticalCurvedList"/>
    <dgm:cxn modelId="{B0010C3F-A5DD-41F8-873B-60152D15FF64}" type="presOf" srcId="{ED6FE1C4-D04E-4F32-9C16-95BC73C31078}" destId="{5AD2C964-E7C3-4640-B5A9-984288DE3C84}" srcOrd="0" destOrd="0" presId="urn:microsoft.com/office/officeart/2008/layout/VerticalCurvedList"/>
    <dgm:cxn modelId="{066117BF-1976-4E11-A416-0BA338616786}" srcId="{811DDF35-1AD2-44A5-845C-C43993263FE6}" destId="{B59C972F-D915-4C3B-85B7-C5DB73AC3D81}" srcOrd="4" destOrd="0" parTransId="{7B307FC4-D56E-4577-B0D5-17C196470287}" sibTransId="{056B8632-EEBE-4618-BCF9-DC230CD6C0E6}"/>
    <dgm:cxn modelId="{6EAA9F69-4FBC-44A0-BF49-F6655ACCFB90}" type="presOf" srcId="{3C6F2DDD-F1D2-455B-8782-AF4C7764525A}" destId="{C23A9ACC-25CC-40DE-A2C5-6525B566452C}" srcOrd="0" destOrd="0" presId="urn:microsoft.com/office/officeart/2008/layout/VerticalCurvedList"/>
    <dgm:cxn modelId="{BC38D0A6-BC9F-4917-87AF-A037142CDDD6}" type="presOf" srcId="{811DDF35-1AD2-44A5-845C-C43993263FE6}" destId="{0B168B48-951A-4114-91DA-C9998391A107}" srcOrd="0" destOrd="0" presId="urn:microsoft.com/office/officeart/2008/layout/VerticalCurvedList"/>
    <dgm:cxn modelId="{5AC69984-45F4-40AE-9D69-4BBDEB1CD9EC}" type="presOf" srcId="{D0C89A00-1469-4004-BCDB-30172D6700A8}" destId="{90B016CD-9732-46EC-9964-C17E01DF1166}" srcOrd="0" destOrd="0" presId="urn:microsoft.com/office/officeart/2008/layout/VerticalCurvedList"/>
    <dgm:cxn modelId="{911303DB-CADF-4E50-9305-5843EEF3AF9A}" srcId="{811DDF35-1AD2-44A5-845C-C43993263FE6}" destId="{ED6FE1C4-D04E-4F32-9C16-95BC73C31078}" srcOrd="2" destOrd="0" parTransId="{5C4F53E1-EED9-4C0E-9135-123E9AC53EF8}" sibTransId="{F476BDD3-FFC5-4041-B2D2-DA387827A49D}"/>
    <dgm:cxn modelId="{99715B57-F0DE-4420-9BE8-5B184F8606D4}" srcId="{811DDF35-1AD2-44A5-845C-C43993263FE6}" destId="{0FE7D3BA-99C2-46D7-8FD0-DCD77837F720}" srcOrd="3" destOrd="0" parTransId="{AF2DA470-A1B5-4176-B618-5151DD418506}" sibTransId="{D21D4ED2-29F8-4AC9-9033-7675A197F2F8}"/>
    <dgm:cxn modelId="{E4B8FA77-BF8C-4743-A638-6ADAE5345627}" type="presOf" srcId="{B59C972F-D915-4C3B-85B7-C5DB73AC3D81}" destId="{321E20F7-A495-4086-8F38-B93F1ED81D91}" srcOrd="0" destOrd="0" presId="urn:microsoft.com/office/officeart/2008/layout/VerticalCurvedList"/>
    <dgm:cxn modelId="{61FFFF2D-C1F8-402C-BADC-5A8D0C880D8B}" srcId="{811DDF35-1AD2-44A5-845C-C43993263FE6}" destId="{3C6F2DDD-F1D2-455B-8782-AF4C7764525A}" srcOrd="0" destOrd="0" parTransId="{8A68A8D7-60E3-42A9-A28E-E62E7DA5CE60}" sibTransId="{D0C89A00-1469-4004-BCDB-30172D6700A8}"/>
    <dgm:cxn modelId="{1EF6BD92-6E7B-41F6-9F24-68B965D35D5D}" srcId="{811DDF35-1AD2-44A5-845C-C43993263FE6}" destId="{EA32FE56-89DB-4658-BADF-1B12A6320ED1}" srcOrd="1" destOrd="0" parTransId="{50C08A0F-4527-40CA-9767-B01343835428}" sibTransId="{A9D7B310-718B-46FF-861F-ABAF38E58C56}"/>
    <dgm:cxn modelId="{52DBFD19-0E92-4FC1-9FAF-866AAED5A380}" type="presOf" srcId="{EA32FE56-89DB-4658-BADF-1B12A6320ED1}" destId="{4F346F9C-601C-4F75-B6D8-B164F04EAF7B}" srcOrd="0" destOrd="0" presId="urn:microsoft.com/office/officeart/2008/layout/VerticalCurvedList"/>
    <dgm:cxn modelId="{B8ABC34F-4123-4F0B-83AB-5FFFF7A5FA17}" type="presParOf" srcId="{0B168B48-951A-4114-91DA-C9998391A107}" destId="{7EDFD031-8653-4673-9933-EC691721016F}" srcOrd="0" destOrd="0" presId="urn:microsoft.com/office/officeart/2008/layout/VerticalCurvedList"/>
    <dgm:cxn modelId="{2B37F840-4C76-4EBF-8885-79B50183DE6D}" type="presParOf" srcId="{7EDFD031-8653-4673-9933-EC691721016F}" destId="{8D6B126A-738F-4C97-9EF3-B993D4739A0D}" srcOrd="0" destOrd="0" presId="urn:microsoft.com/office/officeart/2008/layout/VerticalCurvedList"/>
    <dgm:cxn modelId="{3B2348E7-D17F-45F6-B255-8533604DEE32}" type="presParOf" srcId="{8D6B126A-738F-4C97-9EF3-B993D4739A0D}" destId="{2FD590A2-43E5-4A6A-950D-45D507D16763}" srcOrd="0" destOrd="0" presId="urn:microsoft.com/office/officeart/2008/layout/VerticalCurvedList"/>
    <dgm:cxn modelId="{5955B93C-B593-43EB-9029-FEB4D37B8CD8}" type="presParOf" srcId="{8D6B126A-738F-4C97-9EF3-B993D4739A0D}" destId="{90B016CD-9732-46EC-9964-C17E01DF1166}" srcOrd="1" destOrd="0" presId="urn:microsoft.com/office/officeart/2008/layout/VerticalCurvedList"/>
    <dgm:cxn modelId="{25C446DC-4D45-4016-867F-FCD3C8CF31B5}" type="presParOf" srcId="{8D6B126A-738F-4C97-9EF3-B993D4739A0D}" destId="{7FE67A51-38FD-4914-ACD1-35A04DB5B0EC}" srcOrd="2" destOrd="0" presId="urn:microsoft.com/office/officeart/2008/layout/VerticalCurvedList"/>
    <dgm:cxn modelId="{F3A53597-BB43-4C8E-8728-D2754D8450A3}" type="presParOf" srcId="{8D6B126A-738F-4C97-9EF3-B993D4739A0D}" destId="{D145402C-2F1A-48B3-9A26-5C921BED6F41}" srcOrd="3" destOrd="0" presId="urn:microsoft.com/office/officeart/2008/layout/VerticalCurvedList"/>
    <dgm:cxn modelId="{D8A01428-4908-45F8-A104-486D80FFED98}" type="presParOf" srcId="{7EDFD031-8653-4673-9933-EC691721016F}" destId="{C23A9ACC-25CC-40DE-A2C5-6525B566452C}" srcOrd="1" destOrd="0" presId="urn:microsoft.com/office/officeart/2008/layout/VerticalCurvedList"/>
    <dgm:cxn modelId="{AFD7353C-05D5-41BF-94BE-B4BCEFA9C34E}" type="presParOf" srcId="{7EDFD031-8653-4673-9933-EC691721016F}" destId="{EBFE5559-3B7D-4697-86BC-ABFA6DE4350C}" srcOrd="2" destOrd="0" presId="urn:microsoft.com/office/officeart/2008/layout/VerticalCurvedList"/>
    <dgm:cxn modelId="{18AA93CB-AC98-4404-A7BF-78E61E6346D1}" type="presParOf" srcId="{EBFE5559-3B7D-4697-86BC-ABFA6DE4350C}" destId="{1B464CAD-1BAB-440E-9AD5-2BF5026403BC}" srcOrd="0" destOrd="0" presId="urn:microsoft.com/office/officeart/2008/layout/VerticalCurvedList"/>
    <dgm:cxn modelId="{2A7591B1-1F53-4C29-B897-C03753B9A45C}" type="presParOf" srcId="{7EDFD031-8653-4673-9933-EC691721016F}" destId="{4F346F9C-601C-4F75-B6D8-B164F04EAF7B}" srcOrd="3" destOrd="0" presId="urn:microsoft.com/office/officeart/2008/layout/VerticalCurvedList"/>
    <dgm:cxn modelId="{F1A35C12-19CC-4EAC-84CE-29B3EB93610B}" type="presParOf" srcId="{7EDFD031-8653-4673-9933-EC691721016F}" destId="{48CA0BCD-BEAC-4EFC-8328-4B921E16EB59}" srcOrd="4" destOrd="0" presId="urn:microsoft.com/office/officeart/2008/layout/VerticalCurvedList"/>
    <dgm:cxn modelId="{5EAA2A0E-94EC-4452-A5AB-1B5A41139DFA}" type="presParOf" srcId="{48CA0BCD-BEAC-4EFC-8328-4B921E16EB59}" destId="{B3C7EF45-33E2-4A00-B494-165C35743805}" srcOrd="0" destOrd="0" presId="urn:microsoft.com/office/officeart/2008/layout/VerticalCurvedList"/>
    <dgm:cxn modelId="{C7B100A5-A2BC-4C72-A9D9-8F4E8E05408D}" type="presParOf" srcId="{7EDFD031-8653-4673-9933-EC691721016F}" destId="{5AD2C964-E7C3-4640-B5A9-984288DE3C84}" srcOrd="5" destOrd="0" presId="urn:microsoft.com/office/officeart/2008/layout/VerticalCurvedList"/>
    <dgm:cxn modelId="{2D388B02-049E-45FF-9402-CF2AE4D6224E}" type="presParOf" srcId="{7EDFD031-8653-4673-9933-EC691721016F}" destId="{A26D6CA0-DCD3-4381-9958-A59E9A85011B}" srcOrd="6" destOrd="0" presId="urn:microsoft.com/office/officeart/2008/layout/VerticalCurvedList"/>
    <dgm:cxn modelId="{E23883B1-A3A3-4EE8-8F03-D67B08F5389F}" type="presParOf" srcId="{A26D6CA0-DCD3-4381-9958-A59E9A85011B}" destId="{07EFD625-B087-4BFC-A2C9-5BC3B271E35B}" srcOrd="0" destOrd="0" presId="urn:microsoft.com/office/officeart/2008/layout/VerticalCurvedList"/>
    <dgm:cxn modelId="{B3FAD3B7-6DEB-4447-9467-0A757C18837A}" type="presParOf" srcId="{7EDFD031-8653-4673-9933-EC691721016F}" destId="{54F13D97-A2EC-433C-B874-308D7104C116}" srcOrd="7" destOrd="0" presId="urn:microsoft.com/office/officeart/2008/layout/VerticalCurvedList"/>
    <dgm:cxn modelId="{41A776BD-9370-4C93-BD97-A58AA2AF2D7A}" type="presParOf" srcId="{7EDFD031-8653-4673-9933-EC691721016F}" destId="{B022F2B4-95E3-40D3-92F3-E5288662F729}" srcOrd="8" destOrd="0" presId="urn:microsoft.com/office/officeart/2008/layout/VerticalCurvedList"/>
    <dgm:cxn modelId="{CAAA266F-9512-41CD-9A39-8A0FFF604974}" type="presParOf" srcId="{B022F2B4-95E3-40D3-92F3-E5288662F729}" destId="{10D60578-8940-4DCB-AA9F-CCF9E2B1E07A}" srcOrd="0" destOrd="0" presId="urn:microsoft.com/office/officeart/2008/layout/VerticalCurvedList"/>
    <dgm:cxn modelId="{EB5B1666-6C2C-4F87-B020-0F08ED59D773}" type="presParOf" srcId="{7EDFD031-8653-4673-9933-EC691721016F}" destId="{321E20F7-A495-4086-8F38-B93F1ED81D91}" srcOrd="9" destOrd="0" presId="urn:microsoft.com/office/officeart/2008/layout/VerticalCurvedList"/>
    <dgm:cxn modelId="{6AEA8BFB-4A1C-4B1D-828A-604EDD5618A8}" type="presParOf" srcId="{7EDFD031-8653-4673-9933-EC691721016F}" destId="{4177B978-D096-45BA-9A81-871702986AB1}" srcOrd="10" destOrd="0" presId="urn:microsoft.com/office/officeart/2008/layout/VerticalCurvedList"/>
    <dgm:cxn modelId="{0016B1E2-6652-4774-AEB2-9B5376A1F224}" type="presParOf" srcId="{4177B978-D096-45BA-9A81-871702986AB1}" destId="{280252D5-D460-43F9-88E3-FB114BFAB0D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8ACFCC3-3E4E-4819-A165-CD407D8A1DC3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1_2" csCatId="accent1" phldr="1"/>
      <dgm:spPr/>
    </dgm:pt>
    <dgm:pt modelId="{E99B10AB-2E2D-484E-BF43-DF22DC168623}">
      <dgm:prSet phldrT="[Texto]"/>
      <dgm:spPr>
        <a:solidFill>
          <a:schemeClr val="accent1">
            <a:lumMod val="60000"/>
            <a:lumOff val="40000"/>
          </a:schemeClr>
        </a:solidFill>
        <a:effectLst>
          <a:glow rad="279400">
            <a:schemeClr val="accent1">
              <a:lumMod val="50000"/>
              <a:alpha val="60000"/>
            </a:schemeClr>
          </a:glow>
          <a:outerShdw blurRad="152400" dist="317500" dir="5400000" sx="90000" sy="-19000" rotWithShape="0">
            <a:prstClr val="black">
              <a:alpha val="15000"/>
            </a:prstClr>
          </a:outerShdw>
        </a:effectLst>
        <a:scene3d>
          <a:camera prst="orthographicFront"/>
          <a:lightRig rig="threePt" dir="t"/>
        </a:scene3d>
        <a:sp3d>
          <a:bevelT prst="slope"/>
        </a:sp3d>
      </dgm:spPr>
      <dgm:t>
        <a:bodyPr/>
        <a:lstStyle/>
        <a:p>
          <a:endParaRPr lang="es-MX" dirty="0"/>
        </a:p>
      </dgm:t>
    </dgm:pt>
    <dgm:pt modelId="{478AFC4B-0066-4B3C-90BB-63D3E6EFF4E2}" type="parTrans" cxnId="{FDB07F6A-B870-4459-AD9A-BF6D50704220}">
      <dgm:prSet/>
      <dgm:spPr/>
      <dgm:t>
        <a:bodyPr/>
        <a:lstStyle/>
        <a:p>
          <a:endParaRPr lang="es-MX"/>
        </a:p>
      </dgm:t>
    </dgm:pt>
    <dgm:pt modelId="{040C9235-D970-431D-9F23-D1BA21F2E2E5}" type="sibTrans" cxnId="{FDB07F6A-B870-4459-AD9A-BF6D50704220}">
      <dgm:prSet/>
      <dgm:spPr>
        <a:noFill/>
        <a:ln>
          <a:noFill/>
        </a:ln>
      </dgm:spPr>
      <dgm:t>
        <a:bodyPr/>
        <a:lstStyle/>
        <a:p>
          <a:endParaRPr lang="es-MX"/>
        </a:p>
      </dgm:t>
    </dgm:pt>
    <dgm:pt modelId="{592A6067-0E9A-4B73-92E2-7ECBF5CB2206}">
      <dgm:prSet phldrT="[Texto]"/>
      <dgm:spPr>
        <a:solidFill>
          <a:schemeClr val="tx2">
            <a:lumMod val="50000"/>
          </a:schemeClr>
        </a:solidFill>
        <a:effectLst>
          <a:glow rad="279400">
            <a:schemeClr val="accent1">
              <a:lumMod val="60000"/>
              <a:lumOff val="40000"/>
              <a:alpha val="60000"/>
            </a:schemeClr>
          </a:glow>
          <a:outerShdw blurRad="152400" dist="317500" dir="5400000" sx="90000" sy="-19000" rotWithShape="0">
            <a:prstClr val="black">
              <a:alpha val="15000"/>
            </a:prstClr>
          </a:outerShdw>
        </a:effectLst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endParaRPr lang="es-MX" dirty="0"/>
        </a:p>
      </dgm:t>
    </dgm:pt>
    <dgm:pt modelId="{FDD3A356-B76C-419D-8424-E73D8E208BFD}" type="parTrans" cxnId="{16BD2D95-BE9A-4A7C-9019-B02FE48316CF}">
      <dgm:prSet/>
      <dgm:spPr/>
      <dgm:t>
        <a:bodyPr/>
        <a:lstStyle/>
        <a:p>
          <a:endParaRPr lang="es-MX"/>
        </a:p>
      </dgm:t>
    </dgm:pt>
    <dgm:pt modelId="{67192DAD-0C39-4EF9-897D-EEACD556CE4A}" type="sibTrans" cxnId="{16BD2D95-BE9A-4A7C-9019-B02FE48316CF}">
      <dgm:prSet/>
      <dgm:spPr>
        <a:noFill/>
        <a:ln>
          <a:noFill/>
        </a:ln>
      </dgm:spPr>
      <dgm:t>
        <a:bodyPr/>
        <a:lstStyle/>
        <a:p>
          <a:endParaRPr lang="es-MX"/>
        </a:p>
      </dgm:t>
    </dgm:pt>
    <dgm:pt modelId="{05992700-7BBB-4C54-9352-F1F35739A379}">
      <dgm:prSet phldrT="[Texto]"/>
      <dgm:spPr>
        <a:solidFill>
          <a:schemeClr val="accent5">
            <a:lumMod val="50000"/>
          </a:schemeClr>
        </a:solidFill>
        <a:effectLst>
          <a:glow rad="279400">
            <a:schemeClr val="accent5">
              <a:lumMod val="40000"/>
              <a:lumOff val="60000"/>
              <a:alpha val="60000"/>
            </a:schemeClr>
          </a:glow>
          <a:outerShdw blurRad="152400" dist="317500" dir="5400000" sx="90000" sy="-19000" rotWithShape="0">
            <a:prstClr val="black">
              <a:alpha val="15000"/>
            </a:prstClr>
          </a:outerShdw>
        </a:effectLst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es-MX" dirty="0">
            <a:effectLst/>
          </a:endParaRPr>
        </a:p>
      </dgm:t>
    </dgm:pt>
    <dgm:pt modelId="{FBA19974-5455-45F2-B777-6943861D64D9}" type="parTrans" cxnId="{1506138A-DB6A-44D2-A7E7-28CE8BFC2EA1}">
      <dgm:prSet/>
      <dgm:spPr/>
      <dgm:t>
        <a:bodyPr/>
        <a:lstStyle/>
        <a:p>
          <a:endParaRPr lang="es-MX"/>
        </a:p>
      </dgm:t>
    </dgm:pt>
    <dgm:pt modelId="{03BBDA28-561D-4B3D-9B17-35ECD992972F}" type="sibTrans" cxnId="{1506138A-DB6A-44D2-A7E7-28CE8BFC2EA1}">
      <dgm:prSet/>
      <dgm:spPr>
        <a:noFill/>
        <a:ln>
          <a:noFill/>
        </a:ln>
      </dgm:spPr>
      <dgm:t>
        <a:bodyPr/>
        <a:lstStyle/>
        <a:p>
          <a:endParaRPr lang="es-MX"/>
        </a:p>
      </dgm:t>
    </dgm:pt>
    <dgm:pt modelId="{8CEDD9C1-3A5A-4C38-8AD7-044F63C9C698}" type="pres">
      <dgm:prSet presAssocID="{E8ACFCC3-3E4E-4819-A165-CD407D8A1DC3}" presName="Name0" presStyleCnt="0">
        <dgm:presLayoutVars>
          <dgm:chMax val="7"/>
          <dgm:chPref val="5"/>
        </dgm:presLayoutVars>
      </dgm:prSet>
      <dgm:spPr/>
    </dgm:pt>
    <dgm:pt modelId="{513C058C-CD73-4BB1-A661-2EB36A484C9E}" type="pres">
      <dgm:prSet presAssocID="{E8ACFCC3-3E4E-4819-A165-CD407D8A1DC3}" presName="arrowNode" presStyleLbl="node1" presStyleIdx="0" presStyleCnt="1"/>
      <dgm:spPr>
        <a:solidFill>
          <a:schemeClr val="accent6">
            <a:lumMod val="75000"/>
          </a:schemeClr>
        </a:solidFill>
      </dgm:spPr>
    </dgm:pt>
    <dgm:pt modelId="{7C00EDBB-E2F1-435B-9F26-253B5DA54C17}" type="pres">
      <dgm:prSet presAssocID="{E99B10AB-2E2D-484E-BF43-DF22DC168623}" presName="txNode1" presStyleLbl="revTx" presStyleIdx="0" presStyleCnt="3" custLinFactNeighborX="-26710" custLinFactNeighborY="1014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9049268-DEC2-4DE1-B0B7-490A3BB6DCE5}" type="pres">
      <dgm:prSet presAssocID="{592A6067-0E9A-4B73-92E2-7ECBF5CB2206}" presName="txNode2" presStyleLbl="revTx" presStyleIdx="1" presStyleCnt="3" custLinFactNeighborX="-10671" custLinFactNeighborY="-3885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4F7A2FA-2AA7-48A9-BAFC-373C5A9E622B}" type="pres">
      <dgm:prSet presAssocID="{67192DAD-0C39-4EF9-897D-EEACD556CE4A}" presName="dotNode2" presStyleCnt="0"/>
      <dgm:spPr/>
    </dgm:pt>
    <dgm:pt modelId="{0121B742-ABAB-4F06-B204-32D6FAA9BD72}" type="pres">
      <dgm:prSet presAssocID="{67192DAD-0C39-4EF9-897D-EEACD556CE4A}" presName="dotRepeatNode" presStyleLbl="fgShp" presStyleIdx="0" presStyleCnt="1"/>
      <dgm:spPr/>
      <dgm:t>
        <a:bodyPr/>
        <a:lstStyle/>
        <a:p>
          <a:endParaRPr lang="es-MX"/>
        </a:p>
      </dgm:t>
    </dgm:pt>
    <dgm:pt modelId="{7A368106-94D8-4974-87C2-4820C116A78B}" type="pres">
      <dgm:prSet presAssocID="{05992700-7BBB-4C54-9352-F1F35739A379}" presName="txNode3" presStyleLbl="revTx" presStyleIdx="2" presStyleCnt="3" custLinFactNeighborX="-2280" custLinFactNeighborY="-2551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1506138A-DB6A-44D2-A7E7-28CE8BFC2EA1}" srcId="{E8ACFCC3-3E4E-4819-A165-CD407D8A1DC3}" destId="{05992700-7BBB-4C54-9352-F1F35739A379}" srcOrd="2" destOrd="0" parTransId="{FBA19974-5455-45F2-B777-6943861D64D9}" sibTransId="{03BBDA28-561D-4B3D-9B17-35ECD992972F}"/>
    <dgm:cxn modelId="{6CBD4C8D-EBD6-4B12-8ABD-64F29A1FD5EF}" type="presOf" srcId="{E99B10AB-2E2D-484E-BF43-DF22DC168623}" destId="{7C00EDBB-E2F1-435B-9F26-253B5DA54C17}" srcOrd="0" destOrd="0" presId="urn:microsoft.com/office/officeart/2009/3/layout/DescendingProcess"/>
    <dgm:cxn modelId="{F7002B5E-5773-4CFC-9F3C-A29DD5ED77A8}" type="presOf" srcId="{67192DAD-0C39-4EF9-897D-EEACD556CE4A}" destId="{0121B742-ABAB-4F06-B204-32D6FAA9BD72}" srcOrd="0" destOrd="0" presId="urn:microsoft.com/office/officeart/2009/3/layout/DescendingProcess"/>
    <dgm:cxn modelId="{99C612D1-C618-42F4-9E48-927765697A7B}" type="presOf" srcId="{592A6067-0E9A-4B73-92E2-7ECBF5CB2206}" destId="{E9049268-DEC2-4DE1-B0B7-490A3BB6DCE5}" srcOrd="0" destOrd="0" presId="urn:microsoft.com/office/officeart/2009/3/layout/DescendingProcess"/>
    <dgm:cxn modelId="{16BD2D95-BE9A-4A7C-9019-B02FE48316CF}" srcId="{E8ACFCC3-3E4E-4819-A165-CD407D8A1DC3}" destId="{592A6067-0E9A-4B73-92E2-7ECBF5CB2206}" srcOrd="1" destOrd="0" parTransId="{FDD3A356-B76C-419D-8424-E73D8E208BFD}" sibTransId="{67192DAD-0C39-4EF9-897D-EEACD556CE4A}"/>
    <dgm:cxn modelId="{A13CC074-AFD8-4DDC-99CB-ED5FEEEAD18C}" type="presOf" srcId="{05992700-7BBB-4C54-9352-F1F35739A379}" destId="{7A368106-94D8-4974-87C2-4820C116A78B}" srcOrd="0" destOrd="0" presId="urn:microsoft.com/office/officeart/2009/3/layout/DescendingProcess"/>
    <dgm:cxn modelId="{9CBC9225-0C94-4511-A43D-4671640EBEB6}" type="presOf" srcId="{E8ACFCC3-3E4E-4819-A165-CD407D8A1DC3}" destId="{8CEDD9C1-3A5A-4C38-8AD7-044F63C9C698}" srcOrd="0" destOrd="0" presId="urn:microsoft.com/office/officeart/2009/3/layout/DescendingProcess"/>
    <dgm:cxn modelId="{FDB07F6A-B870-4459-AD9A-BF6D50704220}" srcId="{E8ACFCC3-3E4E-4819-A165-CD407D8A1DC3}" destId="{E99B10AB-2E2D-484E-BF43-DF22DC168623}" srcOrd="0" destOrd="0" parTransId="{478AFC4B-0066-4B3C-90BB-63D3E6EFF4E2}" sibTransId="{040C9235-D970-431D-9F23-D1BA21F2E2E5}"/>
    <dgm:cxn modelId="{F6094A96-ACBB-4E46-BBAC-DA9147583560}" type="presParOf" srcId="{8CEDD9C1-3A5A-4C38-8AD7-044F63C9C698}" destId="{513C058C-CD73-4BB1-A661-2EB36A484C9E}" srcOrd="0" destOrd="0" presId="urn:microsoft.com/office/officeart/2009/3/layout/DescendingProcess"/>
    <dgm:cxn modelId="{DBE227C4-8B4F-4475-8E03-01F48ED02280}" type="presParOf" srcId="{8CEDD9C1-3A5A-4C38-8AD7-044F63C9C698}" destId="{7C00EDBB-E2F1-435B-9F26-253B5DA54C17}" srcOrd="1" destOrd="0" presId="urn:microsoft.com/office/officeart/2009/3/layout/DescendingProcess"/>
    <dgm:cxn modelId="{C081636A-BC3C-4A27-9231-C340BA68666F}" type="presParOf" srcId="{8CEDD9C1-3A5A-4C38-8AD7-044F63C9C698}" destId="{E9049268-DEC2-4DE1-B0B7-490A3BB6DCE5}" srcOrd="2" destOrd="0" presId="urn:microsoft.com/office/officeart/2009/3/layout/DescendingProcess"/>
    <dgm:cxn modelId="{B38ECE37-3267-453C-8551-F470C0238D20}" type="presParOf" srcId="{8CEDD9C1-3A5A-4C38-8AD7-044F63C9C698}" destId="{54F7A2FA-2AA7-48A9-BAFC-373C5A9E622B}" srcOrd="3" destOrd="0" presId="urn:microsoft.com/office/officeart/2009/3/layout/DescendingProcess"/>
    <dgm:cxn modelId="{B1823EEA-1441-4621-9835-C374CF9D0985}" type="presParOf" srcId="{54F7A2FA-2AA7-48A9-BAFC-373C5A9E622B}" destId="{0121B742-ABAB-4F06-B204-32D6FAA9BD72}" srcOrd="0" destOrd="0" presId="urn:microsoft.com/office/officeart/2009/3/layout/DescendingProcess"/>
    <dgm:cxn modelId="{C4180840-C8F5-41A4-A827-5EE4173C6FD2}" type="presParOf" srcId="{8CEDD9C1-3A5A-4C38-8AD7-044F63C9C698}" destId="{7A368106-94D8-4974-87C2-4820C116A78B}" srcOrd="4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5016ADE-8FF8-4ABD-B7D8-2615DC7891CB}" type="doc">
      <dgm:prSet loTypeId="urn:microsoft.com/office/officeart/2005/8/layout/equation2" loCatId="process" qsTypeId="urn:microsoft.com/office/officeart/2005/8/quickstyle/simple1" qsCatId="simple" csTypeId="urn:microsoft.com/office/officeart/2005/8/colors/colorful5" csCatId="colorful" phldr="1"/>
      <dgm:spPr/>
    </dgm:pt>
    <dgm:pt modelId="{94B847FF-B883-4CBA-B00B-DC3F225B68F0}">
      <dgm:prSet phldrT="[Texto]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s-MX" b="1" dirty="0">
              <a:solidFill>
                <a:schemeClr val="bg1"/>
              </a:solidFill>
            </a:rPr>
            <a:t>Valor Bruto de la producción (VBP)</a:t>
          </a:r>
        </a:p>
      </dgm:t>
    </dgm:pt>
    <dgm:pt modelId="{23CD5E35-A36D-45DE-9F9A-4EEE07305273}" type="parTrans" cxnId="{1F55AB02-C75B-49D6-93FA-F592B965A0DD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9E415DCD-3C04-499F-A09C-8A420899DCE0}" type="sibTrans" cxnId="{1F55AB02-C75B-49D6-93FA-F592B965A0DD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90AC4AAA-EC29-4A72-8E6F-84DFCCFE093B}">
      <dgm:prSet phldrT="[Texto]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s-MX" b="1">
              <a:solidFill>
                <a:schemeClr val="tx1"/>
              </a:solidFill>
            </a:rPr>
            <a:t>Consumo Intermedio (CI) </a:t>
          </a:r>
          <a:endParaRPr lang="es-MX" b="1" dirty="0">
            <a:solidFill>
              <a:schemeClr val="tx1"/>
            </a:solidFill>
          </a:endParaRPr>
        </a:p>
      </dgm:t>
    </dgm:pt>
    <dgm:pt modelId="{CCFC0ABF-ADF7-4E6C-8C20-32898472D604}" type="parTrans" cxnId="{032410E6-B9B9-4A96-984C-942BC8CD4563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91AB910D-A54C-4EFE-BC76-A835D3882B23}" type="sibTrans" cxnId="{032410E6-B9B9-4A96-984C-942BC8CD4563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8E05EACA-D9E1-4AEC-B7CF-87BBB1ED8A33}">
      <dgm:prSet phldrT="[Texto]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s-MX" b="1" dirty="0">
              <a:solidFill>
                <a:schemeClr val="tx1"/>
              </a:solidFill>
            </a:rPr>
            <a:t>Valor Agregado (VA)</a:t>
          </a:r>
        </a:p>
      </dgm:t>
    </dgm:pt>
    <dgm:pt modelId="{CC99999D-3392-44FD-B59B-DABA3439BC5C}" type="parTrans" cxnId="{C8E27A51-4304-4B83-B259-E7A97CF43218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56D26506-87EF-4581-AAE8-E24F71D53B97}" type="sibTrans" cxnId="{C8E27A51-4304-4B83-B259-E7A97CF43218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7D69F770-59F7-4D3D-9E22-A509BB989C4E}" type="pres">
      <dgm:prSet presAssocID="{35016ADE-8FF8-4ABD-B7D8-2615DC7891CB}" presName="Name0" presStyleCnt="0">
        <dgm:presLayoutVars>
          <dgm:dir/>
          <dgm:resizeHandles val="exact"/>
        </dgm:presLayoutVars>
      </dgm:prSet>
      <dgm:spPr/>
    </dgm:pt>
    <dgm:pt modelId="{2F66FBEA-63E3-4EB9-BEFC-D97B4A2E41B5}" type="pres">
      <dgm:prSet presAssocID="{35016ADE-8FF8-4ABD-B7D8-2615DC7891CB}" presName="vNodes" presStyleCnt="0"/>
      <dgm:spPr/>
    </dgm:pt>
    <dgm:pt modelId="{8FF7A73D-8D62-47CC-9A13-F547EAA0671C}" type="pres">
      <dgm:prSet presAssocID="{94B847FF-B883-4CBA-B00B-DC3F225B68F0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568806B-A1EF-49A4-8E6D-6DB4A9A7D25F}" type="pres">
      <dgm:prSet presAssocID="{9E415DCD-3C04-499F-A09C-8A420899DCE0}" presName="spacerT" presStyleCnt="0"/>
      <dgm:spPr/>
    </dgm:pt>
    <dgm:pt modelId="{6C2D0D8D-E057-4C60-8F40-7091D9D88C57}" type="pres">
      <dgm:prSet presAssocID="{9E415DCD-3C04-499F-A09C-8A420899DCE0}" presName="sibTrans" presStyleLbl="sibTrans2D1" presStyleIdx="0" presStyleCnt="2"/>
      <dgm:spPr>
        <a:prstGeom prst="mathMinus">
          <a:avLst/>
        </a:prstGeom>
      </dgm:spPr>
      <dgm:t>
        <a:bodyPr/>
        <a:lstStyle/>
        <a:p>
          <a:endParaRPr lang="es-MX"/>
        </a:p>
      </dgm:t>
    </dgm:pt>
    <dgm:pt modelId="{F9EA44AC-D763-49C0-832D-4FD6994077E0}" type="pres">
      <dgm:prSet presAssocID="{9E415DCD-3C04-499F-A09C-8A420899DCE0}" presName="spacerB" presStyleCnt="0"/>
      <dgm:spPr/>
    </dgm:pt>
    <dgm:pt modelId="{495079BC-58E8-4F1B-A069-D7D7DED66B0A}" type="pres">
      <dgm:prSet presAssocID="{90AC4AAA-EC29-4A72-8E6F-84DFCCFE093B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2AB4E19-4F47-4500-8DAF-3399E8459CE6}" type="pres">
      <dgm:prSet presAssocID="{35016ADE-8FF8-4ABD-B7D8-2615DC7891CB}" presName="sibTransLast" presStyleLbl="sibTrans2D1" presStyleIdx="1" presStyleCnt="2"/>
      <dgm:spPr>
        <a:prstGeom prst="mathEqual">
          <a:avLst/>
        </a:prstGeom>
      </dgm:spPr>
      <dgm:t>
        <a:bodyPr/>
        <a:lstStyle/>
        <a:p>
          <a:endParaRPr lang="es-MX"/>
        </a:p>
      </dgm:t>
    </dgm:pt>
    <dgm:pt modelId="{75787447-2E23-428D-B484-0F653AABD042}" type="pres">
      <dgm:prSet presAssocID="{35016ADE-8FF8-4ABD-B7D8-2615DC7891CB}" presName="connectorText" presStyleLbl="sibTrans2D1" presStyleIdx="1" presStyleCnt="2"/>
      <dgm:spPr/>
      <dgm:t>
        <a:bodyPr/>
        <a:lstStyle/>
        <a:p>
          <a:endParaRPr lang="es-MX"/>
        </a:p>
      </dgm:t>
    </dgm:pt>
    <dgm:pt modelId="{52AA5939-C0E0-4141-870F-8FDD946B6E70}" type="pres">
      <dgm:prSet presAssocID="{35016ADE-8FF8-4ABD-B7D8-2615DC7891CB}" presName="lastNode" presStyleLbl="node1" presStyleIdx="2" presStyleCnt="3" custScaleX="81494" custScaleY="7804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D82E0B44-B4B4-4CC7-8DFA-EB21A3FB963C}" type="presOf" srcId="{35016ADE-8FF8-4ABD-B7D8-2615DC7891CB}" destId="{7D69F770-59F7-4D3D-9E22-A509BB989C4E}" srcOrd="0" destOrd="0" presId="urn:microsoft.com/office/officeart/2005/8/layout/equation2"/>
    <dgm:cxn modelId="{733F8993-06CA-479C-89ED-10538B93F087}" type="presOf" srcId="{9E415DCD-3C04-499F-A09C-8A420899DCE0}" destId="{6C2D0D8D-E057-4C60-8F40-7091D9D88C57}" srcOrd="0" destOrd="0" presId="urn:microsoft.com/office/officeart/2005/8/layout/equation2"/>
    <dgm:cxn modelId="{1F55AB02-C75B-49D6-93FA-F592B965A0DD}" srcId="{35016ADE-8FF8-4ABD-B7D8-2615DC7891CB}" destId="{94B847FF-B883-4CBA-B00B-DC3F225B68F0}" srcOrd="0" destOrd="0" parTransId="{23CD5E35-A36D-45DE-9F9A-4EEE07305273}" sibTransId="{9E415DCD-3C04-499F-A09C-8A420899DCE0}"/>
    <dgm:cxn modelId="{032410E6-B9B9-4A96-984C-942BC8CD4563}" srcId="{35016ADE-8FF8-4ABD-B7D8-2615DC7891CB}" destId="{90AC4AAA-EC29-4A72-8E6F-84DFCCFE093B}" srcOrd="1" destOrd="0" parTransId="{CCFC0ABF-ADF7-4E6C-8C20-32898472D604}" sibTransId="{91AB910D-A54C-4EFE-BC76-A835D3882B23}"/>
    <dgm:cxn modelId="{12C2D0A0-A96D-464F-BF27-2E34C88F8023}" type="presOf" srcId="{91AB910D-A54C-4EFE-BC76-A835D3882B23}" destId="{75787447-2E23-428D-B484-0F653AABD042}" srcOrd="1" destOrd="0" presId="urn:microsoft.com/office/officeart/2005/8/layout/equation2"/>
    <dgm:cxn modelId="{293C5E13-68E8-4BA4-8EA2-46F904C740A1}" type="presOf" srcId="{90AC4AAA-EC29-4A72-8E6F-84DFCCFE093B}" destId="{495079BC-58E8-4F1B-A069-D7D7DED66B0A}" srcOrd="0" destOrd="0" presId="urn:microsoft.com/office/officeart/2005/8/layout/equation2"/>
    <dgm:cxn modelId="{ADBFDEFF-2BD0-4415-B5C5-1E9FEFDC762D}" type="presOf" srcId="{91AB910D-A54C-4EFE-BC76-A835D3882B23}" destId="{82AB4E19-4F47-4500-8DAF-3399E8459CE6}" srcOrd="0" destOrd="0" presId="urn:microsoft.com/office/officeart/2005/8/layout/equation2"/>
    <dgm:cxn modelId="{C8E27A51-4304-4B83-B259-E7A97CF43218}" srcId="{35016ADE-8FF8-4ABD-B7D8-2615DC7891CB}" destId="{8E05EACA-D9E1-4AEC-B7CF-87BBB1ED8A33}" srcOrd="2" destOrd="0" parTransId="{CC99999D-3392-44FD-B59B-DABA3439BC5C}" sibTransId="{56D26506-87EF-4581-AAE8-E24F71D53B97}"/>
    <dgm:cxn modelId="{4D716720-056D-4F52-994C-BEAD7F6F5786}" type="presOf" srcId="{8E05EACA-D9E1-4AEC-B7CF-87BBB1ED8A33}" destId="{52AA5939-C0E0-4141-870F-8FDD946B6E70}" srcOrd="0" destOrd="0" presId="urn:microsoft.com/office/officeart/2005/8/layout/equation2"/>
    <dgm:cxn modelId="{BEE55D2C-D2D5-42D8-AE7B-A935F14458B5}" type="presOf" srcId="{94B847FF-B883-4CBA-B00B-DC3F225B68F0}" destId="{8FF7A73D-8D62-47CC-9A13-F547EAA0671C}" srcOrd="0" destOrd="0" presId="urn:microsoft.com/office/officeart/2005/8/layout/equation2"/>
    <dgm:cxn modelId="{A6733936-ABDE-4873-955C-DDEEB897A16A}" type="presParOf" srcId="{7D69F770-59F7-4D3D-9E22-A509BB989C4E}" destId="{2F66FBEA-63E3-4EB9-BEFC-D97B4A2E41B5}" srcOrd="0" destOrd="0" presId="urn:microsoft.com/office/officeart/2005/8/layout/equation2"/>
    <dgm:cxn modelId="{6F83C0C0-7AAA-4F63-BD89-9722D4E545CD}" type="presParOf" srcId="{2F66FBEA-63E3-4EB9-BEFC-D97B4A2E41B5}" destId="{8FF7A73D-8D62-47CC-9A13-F547EAA0671C}" srcOrd="0" destOrd="0" presId="urn:microsoft.com/office/officeart/2005/8/layout/equation2"/>
    <dgm:cxn modelId="{3CD9D45F-ABD5-490B-B60B-8C9163158834}" type="presParOf" srcId="{2F66FBEA-63E3-4EB9-BEFC-D97B4A2E41B5}" destId="{C568806B-A1EF-49A4-8E6D-6DB4A9A7D25F}" srcOrd="1" destOrd="0" presId="urn:microsoft.com/office/officeart/2005/8/layout/equation2"/>
    <dgm:cxn modelId="{001D9163-B1D2-4B56-8448-C556EE601186}" type="presParOf" srcId="{2F66FBEA-63E3-4EB9-BEFC-D97B4A2E41B5}" destId="{6C2D0D8D-E057-4C60-8F40-7091D9D88C57}" srcOrd="2" destOrd="0" presId="urn:microsoft.com/office/officeart/2005/8/layout/equation2"/>
    <dgm:cxn modelId="{2F9782DA-3925-43E3-8575-088536D2314E}" type="presParOf" srcId="{2F66FBEA-63E3-4EB9-BEFC-D97B4A2E41B5}" destId="{F9EA44AC-D763-49C0-832D-4FD6994077E0}" srcOrd="3" destOrd="0" presId="urn:microsoft.com/office/officeart/2005/8/layout/equation2"/>
    <dgm:cxn modelId="{7FD4B718-12D5-47C1-9035-F6F3C4B2236E}" type="presParOf" srcId="{2F66FBEA-63E3-4EB9-BEFC-D97B4A2E41B5}" destId="{495079BC-58E8-4F1B-A069-D7D7DED66B0A}" srcOrd="4" destOrd="0" presId="urn:microsoft.com/office/officeart/2005/8/layout/equation2"/>
    <dgm:cxn modelId="{E080317E-9387-4E05-8403-CAC255726C23}" type="presParOf" srcId="{7D69F770-59F7-4D3D-9E22-A509BB989C4E}" destId="{82AB4E19-4F47-4500-8DAF-3399E8459CE6}" srcOrd="1" destOrd="0" presId="urn:microsoft.com/office/officeart/2005/8/layout/equation2"/>
    <dgm:cxn modelId="{B29492BA-DDC1-4622-9BE3-8F400AAD6BA7}" type="presParOf" srcId="{82AB4E19-4F47-4500-8DAF-3399E8459CE6}" destId="{75787447-2E23-428D-B484-0F653AABD042}" srcOrd="0" destOrd="0" presId="urn:microsoft.com/office/officeart/2005/8/layout/equation2"/>
    <dgm:cxn modelId="{5AB5B1CC-7F7E-4CE7-818D-C2E01689FF6E}" type="presParOf" srcId="{7D69F770-59F7-4D3D-9E22-A509BB989C4E}" destId="{52AA5939-C0E0-4141-870F-8FDD946B6E70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9C32B05-62EA-407A-B21C-2310C7945705}" type="doc">
      <dgm:prSet loTypeId="urn:microsoft.com/office/officeart/2005/8/layout/process2" loCatId="process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2D71409-67F9-455C-8C6D-716D284AAA6B}">
      <dgm:prSet phldrT="[Text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s-SV" sz="1600" b="1" dirty="0"/>
            <a:t>Permite medir los impactos directos e indirectos que tienen sobre éstos un incremento en la demanda final</a:t>
          </a:r>
          <a:endParaRPr lang="en-US" sz="1600" dirty="0"/>
        </a:p>
      </dgm:t>
    </dgm:pt>
    <dgm:pt modelId="{51680ED1-AF6E-4B28-AE94-92B0EFB0DF7D}" type="parTrans" cxnId="{2AA9C11F-1F1D-428E-801A-47EAA766C99D}">
      <dgm:prSet/>
      <dgm:spPr/>
      <dgm:t>
        <a:bodyPr/>
        <a:lstStyle/>
        <a:p>
          <a:endParaRPr lang="en-US" sz="1600"/>
        </a:p>
      </dgm:t>
    </dgm:pt>
    <dgm:pt modelId="{478B7D3C-9FB4-4BC6-90AC-49960560DECD}" type="sibTrans" cxnId="{2AA9C11F-1F1D-428E-801A-47EAA766C99D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endParaRPr lang="en-US" sz="1200"/>
        </a:p>
      </dgm:t>
    </dgm:pt>
    <dgm:pt modelId="{F66099B6-DBBD-4AB0-82D2-877B80F846F7}">
      <dgm:prSet phldrT="[Text]" custT="1"/>
      <dgm:spPr>
        <a:solidFill>
          <a:schemeClr val="tx2"/>
        </a:solidFill>
      </dgm:spPr>
      <dgm:t>
        <a:bodyPr/>
        <a:lstStyle/>
        <a:p>
          <a:r>
            <a:rPr lang="es-SV" sz="1600" b="1" dirty="0"/>
            <a:t>Facilita cuantificar el incremento de la producción</a:t>
          </a:r>
          <a:endParaRPr lang="en-US" sz="1600" dirty="0"/>
        </a:p>
      </dgm:t>
    </dgm:pt>
    <dgm:pt modelId="{B09C8BFB-F41C-4AC4-AB94-F216E3081C2D}" type="parTrans" cxnId="{B4F3EA32-CE64-4A92-9BAE-BC57E5392B05}">
      <dgm:prSet/>
      <dgm:spPr/>
      <dgm:t>
        <a:bodyPr/>
        <a:lstStyle/>
        <a:p>
          <a:endParaRPr lang="en-US" sz="1600"/>
        </a:p>
      </dgm:t>
    </dgm:pt>
    <dgm:pt modelId="{BC531B32-9B0E-482E-BF91-65C61F17168D}" type="sibTrans" cxnId="{B4F3EA32-CE64-4A92-9BAE-BC57E5392B05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endParaRPr lang="en-US" sz="1200"/>
        </a:p>
      </dgm:t>
    </dgm:pt>
    <dgm:pt modelId="{EE62A4F6-4AC4-435B-990E-81A71CE8CAC7}">
      <dgm:prSet phldrT="[Text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s-MX" altLang="es-MX" sz="1600" b="1"/>
            <a:t>Estima la producción total de cada sector industrial por cambios en la demanda final </a:t>
          </a:r>
          <a:r>
            <a:rPr lang="es-MX" altLang="es-MX" sz="1600" b="1" i="1"/>
            <a:t>mientras que la estructura básica de la economía permanece igual</a:t>
          </a:r>
          <a:endParaRPr lang="en-US" sz="1600" dirty="0"/>
        </a:p>
      </dgm:t>
    </dgm:pt>
    <dgm:pt modelId="{F287B947-7343-4FA2-B288-B23A59FFAE31}" type="parTrans" cxnId="{3A2CECA6-0C5B-46BB-B7C6-7D37E9D210BD}">
      <dgm:prSet/>
      <dgm:spPr/>
      <dgm:t>
        <a:bodyPr/>
        <a:lstStyle/>
        <a:p>
          <a:endParaRPr lang="en-US" sz="1600"/>
        </a:p>
      </dgm:t>
    </dgm:pt>
    <dgm:pt modelId="{389F9A93-0231-4877-8C41-5D5B8DD7AAC0}" type="sibTrans" cxnId="{3A2CECA6-0C5B-46BB-B7C6-7D37E9D210BD}">
      <dgm:prSet/>
      <dgm:spPr/>
      <dgm:t>
        <a:bodyPr/>
        <a:lstStyle/>
        <a:p>
          <a:endParaRPr lang="en-US" sz="1600"/>
        </a:p>
      </dgm:t>
    </dgm:pt>
    <dgm:pt modelId="{5E2F24C6-7671-46C1-AE1A-565095F6779F}" type="pres">
      <dgm:prSet presAssocID="{B9C32B05-62EA-407A-B21C-2310C7945705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215DB9B5-7A14-4C1A-AC33-30284B98FC6B}" type="pres">
      <dgm:prSet presAssocID="{42D71409-67F9-455C-8C6D-716D284AAA6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022D0BA-512A-44B0-8F35-6C250CFD0DFB}" type="pres">
      <dgm:prSet presAssocID="{478B7D3C-9FB4-4BC6-90AC-49960560DECD}" presName="sibTrans" presStyleLbl="sibTrans2D1" presStyleIdx="0" presStyleCnt="2"/>
      <dgm:spPr/>
      <dgm:t>
        <a:bodyPr/>
        <a:lstStyle/>
        <a:p>
          <a:endParaRPr lang="es-MX"/>
        </a:p>
      </dgm:t>
    </dgm:pt>
    <dgm:pt modelId="{C44F762D-3A6A-48C4-B210-6E9DA225C17C}" type="pres">
      <dgm:prSet presAssocID="{478B7D3C-9FB4-4BC6-90AC-49960560DECD}" presName="connectorText" presStyleLbl="sibTrans2D1" presStyleIdx="0" presStyleCnt="2"/>
      <dgm:spPr/>
      <dgm:t>
        <a:bodyPr/>
        <a:lstStyle/>
        <a:p>
          <a:endParaRPr lang="es-MX"/>
        </a:p>
      </dgm:t>
    </dgm:pt>
    <dgm:pt modelId="{1C5CD4A9-7ECE-4872-B0D7-1F94106A30FF}" type="pres">
      <dgm:prSet presAssocID="{F66099B6-DBBD-4AB0-82D2-877B80F846F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AA894B4-25F6-49DD-8257-93B2760DFC44}" type="pres">
      <dgm:prSet presAssocID="{BC531B32-9B0E-482E-BF91-65C61F17168D}" presName="sibTrans" presStyleLbl="sibTrans2D1" presStyleIdx="1" presStyleCnt="2"/>
      <dgm:spPr/>
      <dgm:t>
        <a:bodyPr/>
        <a:lstStyle/>
        <a:p>
          <a:endParaRPr lang="es-MX"/>
        </a:p>
      </dgm:t>
    </dgm:pt>
    <dgm:pt modelId="{00F60B8F-3666-4207-8F6B-B8F146C21F00}" type="pres">
      <dgm:prSet presAssocID="{BC531B32-9B0E-482E-BF91-65C61F17168D}" presName="connectorText" presStyleLbl="sibTrans2D1" presStyleIdx="1" presStyleCnt="2"/>
      <dgm:spPr/>
      <dgm:t>
        <a:bodyPr/>
        <a:lstStyle/>
        <a:p>
          <a:endParaRPr lang="es-MX"/>
        </a:p>
      </dgm:t>
    </dgm:pt>
    <dgm:pt modelId="{B385F34C-6A1E-4D75-8950-BF687B36EE40}" type="pres">
      <dgm:prSet presAssocID="{EE62A4F6-4AC4-435B-990E-81A71CE8CAC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B4F3EA32-CE64-4A92-9BAE-BC57E5392B05}" srcId="{B9C32B05-62EA-407A-B21C-2310C7945705}" destId="{F66099B6-DBBD-4AB0-82D2-877B80F846F7}" srcOrd="1" destOrd="0" parTransId="{B09C8BFB-F41C-4AC4-AB94-F216E3081C2D}" sibTransId="{BC531B32-9B0E-482E-BF91-65C61F17168D}"/>
    <dgm:cxn modelId="{94C896BF-D079-4F37-8F21-EFA5216F1AB5}" type="presOf" srcId="{F66099B6-DBBD-4AB0-82D2-877B80F846F7}" destId="{1C5CD4A9-7ECE-4872-B0D7-1F94106A30FF}" srcOrd="0" destOrd="0" presId="urn:microsoft.com/office/officeart/2005/8/layout/process2"/>
    <dgm:cxn modelId="{5AAA41E2-95F8-416C-8904-E47666B19721}" type="presOf" srcId="{478B7D3C-9FB4-4BC6-90AC-49960560DECD}" destId="{C44F762D-3A6A-48C4-B210-6E9DA225C17C}" srcOrd="1" destOrd="0" presId="urn:microsoft.com/office/officeart/2005/8/layout/process2"/>
    <dgm:cxn modelId="{264A32E8-BA65-42CF-9600-8E27C2F9A783}" type="presOf" srcId="{BC531B32-9B0E-482E-BF91-65C61F17168D}" destId="{AAA894B4-25F6-49DD-8257-93B2760DFC44}" srcOrd="0" destOrd="0" presId="urn:microsoft.com/office/officeart/2005/8/layout/process2"/>
    <dgm:cxn modelId="{2AA9C11F-1F1D-428E-801A-47EAA766C99D}" srcId="{B9C32B05-62EA-407A-B21C-2310C7945705}" destId="{42D71409-67F9-455C-8C6D-716D284AAA6B}" srcOrd="0" destOrd="0" parTransId="{51680ED1-AF6E-4B28-AE94-92B0EFB0DF7D}" sibTransId="{478B7D3C-9FB4-4BC6-90AC-49960560DECD}"/>
    <dgm:cxn modelId="{EB16230F-DA09-49E9-A90D-EDDDCDF4CD74}" type="presOf" srcId="{42D71409-67F9-455C-8C6D-716D284AAA6B}" destId="{215DB9B5-7A14-4C1A-AC33-30284B98FC6B}" srcOrd="0" destOrd="0" presId="urn:microsoft.com/office/officeart/2005/8/layout/process2"/>
    <dgm:cxn modelId="{36874535-D554-4735-B359-E2C5E97A03E1}" type="presOf" srcId="{BC531B32-9B0E-482E-BF91-65C61F17168D}" destId="{00F60B8F-3666-4207-8F6B-B8F146C21F00}" srcOrd="1" destOrd="0" presId="urn:microsoft.com/office/officeart/2005/8/layout/process2"/>
    <dgm:cxn modelId="{F01C6732-3AAE-40D8-8CDD-0E3DDA2D4B4D}" type="presOf" srcId="{478B7D3C-9FB4-4BC6-90AC-49960560DECD}" destId="{0022D0BA-512A-44B0-8F35-6C250CFD0DFB}" srcOrd="0" destOrd="0" presId="urn:microsoft.com/office/officeart/2005/8/layout/process2"/>
    <dgm:cxn modelId="{4C3F1191-965F-46DB-8956-98BD58731797}" type="presOf" srcId="{EE62A4F6-4AC4-435B-990E-81A71CE8CAC7}" destId="{B385F34C-6A1E-4D75-8950-BF687B36EE40}" srcOrd="0" destOrd="0" presId="urn:microsoft.com/office/officeart/2005/8/layout/process2"/>
    <dgm:cxn modelId="{706784A4-D2E4-4E68-A5E4-56EEFED2E00B}" type="presOf" srcId="{B9C32B05-62EA-407A-B21C-2310C7945705}" destId="{5E2F24C6-7671-46C1-AE1A-565095F6779F}" srcOrd="0" destOrd="0" presId="urn:microsoft.com/office/officeart/2005/8/layout/process2"/>
    <dgm:cxn modelId="{3A2CECA6-0C5B-46BB-B7C6-7D37E9D210BD}" srcId="{B9C32B05-62EA-407A-B21C-2310C7945705}" destId="{EE62A4F6-4AC4-435B-990E-81A71CE8CAC7}" srcOrd="2" destOrd="0" parTransId="{F287B947-7343-4FA2-B288-B23A59FFAE31}" sibTransId="{389F9A93-0231-4877-8C41-5D5B8DD7AAC0}"/>
    <dgm:cxn modelId="{C964356A-FCCE-46DA-AF4C-886348975850}" type="presParOf" srcId="{5E2F24C6-7671-46C1-AE1A-565095F6779F}" destId="{215DB9B5-7A14-4C1A-AC33-30284B98FC6B}" srcOrd="0" destOrd="0" presId="urn:microsoft.com/office/officeart/2005/8/layout/process2"/>
    <dgm:cxn modelId="{7B94FC7C-E0C9-4393-A59A-DEBB338BAA4B}" type="presParOf" srcId="{5E2F24C6-7671-46C1-AE1A-565095F6779F}" destId="{0022D0BA-512A-44B0-8F35-6C250CFD0DFB}" srcOrd="1" destOrd="0" presId="urn:microsoft.com/office/officeart/2005/8/layout/process2"/>
    <dgm:cxn modelId="{7D13E4DF-F53B-41CA-A64D-FC36DFD92C07}" type="presParOf" srcId="{0022D0BA-512A-44B0-8F35-6C250CFD0DFB}" destId="{C44F762D-3A6A-48C4-B210-6E9DA225C17C}" srcOrd="0" destOrd="0" presId="urn:microsoft.com/office/officeart/2005/8/layout/process2"/>
    <dgm:cxn modelId="{9C364D5B-9E51-4BF3-BD4F-181C5D121755}" type="presParOf" srcId="{5E2F24C6-7671-46C1-AE1A-565095F6779F}" destId="{1C5CD4A9-7ECE-4872-B0D7-1F94106A30FF}" srcOrd="2" destOrd="0" presId="urn:microsoft.com/office/officeart/2005/8/layout/process2"/>
    <dgm:cxn modelId="{128D2234-54DF-4044-A593-1979E05D1DAE}" type="presParOf" srcId="{5E2F24C6-7671-46C1-AE1A-565095F6779F}" destId="{AAA894B4-25F6-49DD-8257-93B2760DFC44}" srcOrd="3" destOrd="0" presId="urn:microsoft.com/office/officeart/2005/8/layout/process2"/>
    <dgm:cxn modelId="{6EB2B9BB-D6E7-463A-A823-42AEA2709643}" type="presParOf" srcId="{AAA894B4-25F6-49DD-8257-93B2760DFC44}" destId="{00F60B8F-3666-4207-8F6B-B8F146C21F00}" srcOrd="0" destOrd="0" presId="urn:microsoft.com/office/officeart/2005/8/layout/process2"/>
    <dgm:cxn modelId="{04E6FF80-66C9-418F-B2B5-CA7D8C966021}" type="presParOf" srcId="{5E2F24C6-7671-46C1-AE1A-565095F6779F}" destId="{B385F34C-6A1E-4D75-8950-BF687B36EE40}" srcOrd="4" destOrd="0" presId="urn:microsoft.com/office/officeart/2005/8/layout/process2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FDA050E-1D0B-4EC6-A3BE-E894A3B4EA62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9E6F20D0-6DD1-4646-BE1A-B4BEA393DA06}">
      <dgm:prSet phldrT="[Texto]" custT="1"/>
      <dgm:spPr>
        <a:solidFill>
          <a:schemeClr val="accent4">
            <a:lumMod val="50000"/>
          </a:schemeClr>
        </a:solidFill>
      </dgm:spPr>
      <dgm:t>
        <a:bodyPr/>
        <a:lstStyle/>
        <a:p>
          <a:pPr algn="l"/>
          <a:r>
            <a:rPr lang="es-MX" sz="1800" dirty="0"/>
            <a:t>El análisis de esta información del COU permitió obtener los componentes de la Oferta </a:t>
          </a:r>
        </a:p>
      </dgm:t>
    </dgm:pt>
    <dgm:pt modelId="{45D80220-C18E-4EE9-B97F-E67AE51FDBB5}" type="parTrans" cxnId="{F831AAE9-C283-4C23-A5FD-AB69116A8B6F}">
      <dgm:prSet/>
      <dgm:spPr/>
      <dgm:t>
        <a:bodyPr/>
        <a:lstStyle/>
        <a:p>
          <a:endParaRPr lang="es-MX"/>
        </a:p>
      </dgm:t>
    </dgm:pt>
    <dgm:pt modelId="{DBB4A3DE-6A95-449E-B111-D9348D4D99FA}" type="sibTrans" cxnId="{F831AAE9-C283-4C23-A5FD-AB69116A8B6F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endParaRPr lang="es-MX"/>
        </a:p>
      </dgm:t>
    </dgm:pt>
    <dgm:pt modelId="{E2DC58CE-0A18-4702-94EC-081F583BAAA7}">
      <dgm:prSet phldrT="[Texto]" custT="1"/>
      <dgm:spPr>
        <a:solidFill>
          <a:schemeClr val="accent1">
            <a:lumMod val="50000"/>
          </a:schemeClr>
        </a:solidFill>
      </dgm:spPr>
      <dgm:t>
        <a:bodyPr/>
        <a:lstStyle/>
        <a:p>
          <a:pPr algn="l"/>
          <a:r>
            <a:rPr lang="es-MX" sz="1800" dirty="0"/>
            <a:t>El valor bruto de producción, consumo intermedio y del valor agregado bruto, desagregado en: remuneración de asalariados, excedente bruto de explotación e impuestos indirectos netos de subvenciones</a:t>
          </a:r>
        </a:p>
      </dgm:t>
    </dgm:pt>
    <dgm:pt modelId="{837F742D-9A7B-46F6-A0A1-E3FE858BDBC7}" type="parTrans" cxnId="{A6B4AAEC-54D5-4DB4-9842-CC25B2843912}">
      <dgm:prSet/>
      <dgm:spPr/>
      <dgm:t>
        <a:bodyPr/>
        <a:lstStyle/>
        <a:p>
          <a:endParaRPr lang="es-MX"/>
        </a:p>
      </dgm:t>
    </dgm:pt>
    <dgm:pt modelId="{A1CF92DA-FF7C-41FE-86F5-CDD33092F383}" type="sibTrans" cxnId="{A6B4AAEC-54D5-4DB4-9842-CC25B2843912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endParaRPr lang="es-MX"/>
        </a:p>
      </dgm:t>
    </dgm:pt>
    <dgm:pt modelId="{444E03B1-3E1E-49CD-9999-7E6F8A1984B1}">
      <dgm:prSet phldrT="[Texto]" custT="1"/>
      <dgm:spPr>
        <a:solidFill>
          <a:schemeClr val="accent5">
            <a:lumMod val="50000"/>
          </a:schemeClr>
        </a:solidFill>
      </dgm:spPr>
      <dgm:t>
        <a:bodyPr/>
        <a:lstStyle/>
        <a:p>
          <a:pPr algn="l"/>
          <a:r>
            <a:rPr lang="es-MX" sz="1800" dirty="0"/>
            <a:t>Lo que facilitó el calculo de funciones de producción, las cuales constituyen las columnas de la matriz. </a:t>
          </a:r>
        </a:p>
      </dgm:t>
    </dgm:pt>
    <dgm:pt modelId="{3AFB73B8-B837-471D-9EB3-9BE83B627C6F}" type="parTrans" cxnId="{ADF56333-C2D4-45DF-96E5-3DC81FFF11C5}">
      <dgm:prSet/>
      <dgm:spPr/>
      <dgm:t>
        <a:bodyPr/>
        <a:lstStyle/>
        <a:p>
          <a:endParaRPr lang="es-MX"/>
        </a:p>
      </dgm:t>
    </dgm:pt>
    <dgm:pt modelId="{6650274C-4377-448C-819A-E4CE264D0388}" type="sibTrans" cxnId="{ADF56333-C2D4-45DF-96E5-3DC81FFF11C5}">
      <dgm:prSet/>
      <dgm:spPr/>
      <dgm:t>
        <a:bodyPr/>
        <a:lstStyle/>
        <a:p>
          <a:endParaRPr lang="es-MX"/>
        </a:p>
      </dgm:t>
    </dgm:pt>
    <dgm:pt modelId="{E5684EB1-0E83-43E2-B6EA-396BD83DF02D}" type="pres">
      <dgm:prSet presAssocID="{4FDA050E-1D0B-4EC6-A3BE-E894A3B4EA6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BF82C7D3-06B1-4CDF-86AB-49D8ED9DE831}" type="pres">
      <dgm:prSet presAssocID="{4FDA050E-1D0B-4EC6-A3BE-E894A3B4EA62}" presName="tSp" presStyleCnt="0"/>
      <dgm:spPr/>
    </dgm:pt>
    <dgm:pt modelId="{E7C5708A-CC23-4F7A-BD7F-76638256AAB8}" type="pres">
      <dgm:prSet presAssocID="{4FDA050E-1D0B-4EC6-A3BE-E894A3B4EA62}" presName="bSp" presStyleCnt="0"/>
      <dgm:spPr/>
    </dgm:pt>
    <dgm:pt modelId="{E8ECED1A-6CAB-4286-9A10-3E15FED658A3}" type="pres">
      <dgm:prSet presAssocID="{4FDA050E-1D0B-4EC6-A3BE-E894A3B4EA62}" presName="process" presStyleCnt="0"/>
      <dgm:spPr/>
    </dgm:pt>
    <dgm:pt modelId="{D8200E40-2CA4-4A9A-8411-002B66C77212}" type="pres">
      <dgm:prSet presAssocID="{9E6F20D0-6DD1-4646-BE1A-B4BEA393DA06}" presName="composite1" presStyleCnt="0"/>
      <dgm:spPr/>
    </dgm:pt>
    <dgm:pt modelId="{42B2FEB0-0E36-4AD4-8EA1-B4A3A44D4615}" type="pres">
      <dgm:prSet presAssocID="{9E6F20D0-6DD1-4646-BE1A-B4BEA393DA06}" presName="dummyNode1" presStyleLbl="node1" presStyleIdx="0" presStyleCnt="3"/>
      <dgm:spPr/>
    </dgm:pt>
    <dgm:pt modelId="{2570FD88-13B3-48A8-83AA-D242765D4500}" type="pres">
      <dgm:prSet presAssocID="{9E6F20D0-6DD1-4646-BE1A-B4BEA393DA06}" presName="childNode1" presStyleLbl="bgAcc1" presStyleIdx="0" presStyleCnt="3" custScaleX="90458" custScaleY="75486" custLinFactNeighborX="7168" custLinFactNeighborY="-8184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605D64B-7FD8-4193-90A6-F9D16BE74DEA}" type="pres">
      <dgm:prSet presAssocID="{9E6F20D0-6DD1-4646-BE1A-B4BEA393DA06}" presName="childNode1tx" presStyleLbl="bgAcc1" presStyleIdx="0" presStyleCnt="3">
        <dgm:presLayoutVars>
          <dgm:bulletEnabled val="1"/>
        </dgm:presLayoutVars>
      </dgm:prSet>
      <dgm:spPr/>
    </dgm:pt>
    <dgm:pt modelId="{253F48A0-6300-4F4B-992A-DD3F8C7B6517}" type="pres">
      <dgm:prSet presAssocID="{9E6F20D0-6DD1-4646-BE1A-B4BEA393DA06}" presName="parentNode1" presStyleLbl="node1" presStyleIdx="0" presStyleCnt="3" custScaleX="183485" custScaleY="119047" custLinFactY="-55052" custLinFactNeighborX="-3945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CE27CEA-FDA4-40C3-A389-645DA182112E}" type="pres">
      <dgm:prSet presAssocID="{9E6F20D0-6DD1-4646-BE1A-B4BEA393DA06}" presName="connSite1" presStyleCnt="0"/>
      <dgm:spPr/>
    </dgm:pt>
    <dgm:pt modelId="{59ADF8DF-8C60-486E-B5E3-7B5A3CA994A7}" type="pres">
      <dgm:prSet presAssocID="{DBB4A3DE-6A95-449E-B111-D9348D4D99FA}" presName="Name9" presStyleLbl="sibTrans2D1" presStyleIdx="0" presStyleCnt="2" custAng="1776096" custScaleX="82979" custLinFactNeighborX="-38331" custLinFactNeighborY="3592"/>
      <dgm:spPr/>
      <dgm:t>
        <a:bodyPr/>
        <a:lstStyle/>
        <a:p>
          <a:endParaRPr lang="es-MX"/>
        </a:p>
      </dgm:t>
    </dgm:pt>
    <dgm:pt modelId="{A589B95A-5C69-4B36-994F-7A8AF719940E}" type="pres">
      <dgm:prSet presAssocID="{E2DC58CE-0A18-4702-94EC-081F583BAAA7}" presName="composite2" presStyleCnt="0"/>
      <dgm:spPr/>
    </dgm:pt>
    <dgm:pt modelId="{55637814-7AEE-4452-B963-C00F13AD2318}" type="pres">
      <dgm:prSet presAssocID="{E2DC58CE-0A18-4702-94EC-081F583BAAA7}" presName="dummyNode2" presStyleLbl="node1" presStyleIdx="0" presStyleCnt="3"/>
      <dgm:spPr/>
    </dgm:pt>
    <dgm:pt modelId="{8D9A5E28-BC02-4783-A4DC-982D6691A896}" type="pres">
      <dgm:prSet presAssocID="{E2DC58CE-0A18-4702-94EC-081F583BAAA7}" presName="childNode2" presStyleLbl="bgAcc1" presStyleIdx="1" presStyleCnt="3" custScaleX="96945" custScaleY="77622" custLinFactNeighborX="16357" custLinFactNeighborY="12440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5A23E394-7BA4-464F-B944-0E093EB56E1C}" type="pres">
      <dgm:prSet presAssocID="{E2DC58CE-0A18-4702-94EC-081F583BAAA7}" presName="childNode2tx" presStyleLbl="bgAcc1" presStyleIdx="1" presStyleCnt="3">
        <dgm:presLayoutVars>
          <dgm:bulletEnabled val="1"/>
        </dgm:presLayoutVars>
      </dgm:prSet>
      <dgm:spPr/>
    </dgm:pt>
    <dgm:pt modelId="{8F34EA52-770C-4B06-BFFC-B39C688F198D}" type="pres">
      <dgm:prSet presAssocID="{E2DC58CE-0A18-4702-94EC-081F583BAAA7}" presName="parentNode2" presStyleLbl="node1" presStyleIdx="1" presStyleCnt="3" custScaleX="184847" custScaleY="230000" custLinFactNeighborX="7491" custLinFactNeighborY="-66168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9366921-1692-4158-BD9A-ACEE3AB2DEF9}" type="pres">
      <dgm:prSet presAssocID="{E2DC58CE-0A18-4702-94EC-081F583BAAA7}" presName="connSite2" presStyleCnt="0"/>
      <dgm:spPr/>
    </dgm:pt>
    <dgm:pt modelId="{9D6391EA-5400-4C4B-A561-4B3D344BD054}" type="pres">
      <dgm:prSet presAssocID="{A1CF92DA-FF7C-41FE-86F5-CDD33092F383}" presName="Name18" presStyleLbl="sibTrans2D1" presStyleIdx="1" presStyleCnt="2" custScaleX="121000" custLinFactNeighborX="-460" custLinFactNeighborY="10591"/>
      <dgm:spPr/>
      <dgm:t>
        <a:bodyPr/>
        <a:lstStyle/>
        <a:p>
          <a:endParaRPr lang="es-MX"/>
        </a:p>
      </dgm:t>
    </dgm:pt>
    <dgm:pt modelId="{1327F3CB-D463-4909-8650-608835A85592}" type="pres">
      <dgm:prSet presAssocID="{444E03B1-3E1E-49CD-9999-7E6F8A1984B1}" presName="composite1" presStyleCnt="0"/>
      <dgm:spPr/>
    </dgm:pt>
    <dgm:pt modelId="{28686E7F-8BA9-47F2-B64C-195B63A1CF68}" type="pres">
      <dgm:prSet presAssocID="{444E03B1-3E1E-49CD-9999-7E6F8A1984B1}" presName="dummyNode1" presStyleLbl="node1" presStyleIdx="1" presStyleCnt="3"/>
      <dgm:spPr/>
    </dgm:pt>
    <dgm:pt modelId="{49C5DA40-7C19-43ED-8710-07A85FEAA70E}" type="pres">
      <dgm:prSet presAssocID="{444E03B1-3E1E-49CD-9999-7E6F8A1984B1}" presName="childNode1" presStyleLbl="bgAcc1" presStyleIdx="2" presStyleCnt="3" custLinFactNeighborX="18876" custLinFactNeighborY="-20059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E81A175A-7D28-477D-B05A-9492DE2F23A4}" type="pres">
      <dgm:prSet presAssocID="{444E03B1-3E1E-49CD-9999-7E6F8A1984B1}" presName="childNode1tx" presStyleLbl="bgAcc1" presStyleIdx="2" presStyleCnt="3">
        <dgm:presLayoutVars>
          <dgm:bulletEnabled val="1"/>
        </dgm:presLayoutVars>
      </dgm:prSet>
      <dgm:spPr/>
    </dgm:pt>
    <dgm:pt modelId="{673845EF-4663-4D17-9D8E-621BA7AFC247}" type="pres">
      <dgm:prSet presAssocID="{444E03B1-3E1E-49CD-9999-7E6F8A1984B1}" presName="parentNode1" presStyleLbl="node1" presStyleIdx="2" presStyleCnt="3" custScaleX="108134" custScaleY="198388" custLinFactNeighborX="-3498" custLinFactNeighborY="61905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3FCD08C-C734-43F1-B36C-22A7098EEA54}" type="pres">
      <dgm:prSet presAssocID="{444E03B1-3E1E-49CD-9999-7E6F8A1984B1}" presName="connSite1" presStyleCnt="0"/>
      <dgm:spPr/>
    </dgm:pt>
  </dgm:ptLst>
  <dgm:cxnLst>
    <dgm:cxn modelId="{69FFAA1F-7B20-4DFF-80C7-14F47407E4A3}" type="presOf" srcId="{A1CF92DA-FF7C-41FE-86F5-CDD33092F383}" destId="{9D6391EA-5400-4C4B-A561-4B3D344BD054}" srcOrd="0" destOrd="0" presId="urn:microsoft.com/office/officeart/2005/8/layout/hProcess4"/>
    <dgm:cxn modelId="{C0B45251-E7E9-4E08-8B01-2258A8C9A570}" type="presOf" srcId="{E2DC58CE-0A18-4702-94EC-081F583BAAA7}" destId="{8F34EA52-770C-4B06-BFFC-B39C688F198D}" srcOrd="0" destOrd="0" presId="urn:microsoft.com/office/officeart/2005/8/layout/hProcess4"/>
    <dgm:cxn modelId="{D97F29C5-AF75-4F9B-9D8E-F19D72510915}" type="presOf" srcId="{4FDA050E-1D0B-4EC6-A3BE-E894A3B4EA62}" destId="{E5684EB1-0E83-43E2-B6EA-396BD83DF02D}" srcOrd="0" destOrd="0" presId="urn:microsoft.com/office/officeart/2005/8/layout/hProcess4"/>
    <dgm:cxn modelId="{3B941769-3AD9-4376-99C6-1DFCD6AD538D}" type="presOf" srcId="{DBB4A3DE-6A95-449E-B111-D9348D4D99FA}" destId="{59ADF8DF-8C60-486E-B5E3-7B5A3CA994A7}" srcOrd="0" destOrd="0" presId="urn:microsoft.com/office/officeart/2005/8/layout/hProcess4"/>
    <dgm:cxn modelId="{ADF56333-C2D4-45DF-96E5-3DC81FFF11C5}" srcId="{4FDA050E-1D0B-4EC6-A3BE-E894A3B4EA62}" destId="{444E03B1-3E1E-49CD-9999-7E6F8A1984B1}" srcOrd="2" destOrd="0" parTransId="{3AFB73B8-B837-471D-9EB3-9BE83B627C6F}" sibTransId="{6650274C-4377-448C-819A-E4CE264D0388}"/>
    <dgm:cxn modelId="{1637B824-71C6-4D57-BC6D-70B7C418DDBA}" type="presOf" srcId="{444E03B1-3E1E-49CD-9999-7E6F8A1984B1}" destId="{673845EF-4663-4D17-9D8E-621BA7AFC247}" srcOrd="0" destOrd="0" presId="urn:microsoft.com/office/officeart/2005/8/layout/hProcess4"/>
    <dgm:cxn modelId="{A6B4AAEC-54D5-4DB4-9842-CC25B2843912}" srcId="{4FDA050E-1D0B-4EC6-A3BE-E894A3B4EA62}" destId="{E2DC58CE-0A18-4702-94EC-081F583BAAA7}" srcOrd="1" destOrd="0" parTransId="{837F742D-9A7B-46F6-A0A1-E3FE858BDBC7}" sibTransId="{A1CF92DA-FF7C-41FE-86F5-CDD33092F383}"/>
    <dgm:cxn modelId="{F24C4808-6A3C-49FF-B73A-EB55FD797403}" type="presOf" srcId="{9E6F20D0-6DD1-4646-BE1A-B4BEA393DA06}" destId="{253F48A0-6300-4F4B-992A-DD3F8C7B6517}" srcOrd="0" destOrd="0" presId="urn:microsoft.com/office/officeart/2005/8/layout/hProcess4"/>
    <dgm:cxn modelId="{F831AAE9-C283-4C23-A5FD-AB69116A8B6F}" srcId="{4FDA050E-1D0B-4EC6-A3BE-E894A3B4EA62}" destId="{9E6F20D0-6DD1-4646-BE1A-B4BEA393DA06}" srcOrd="0" destOrd="0" parTransId="{45D80220-C18E-4EE9-B97F-E67AE51FDBB5}" sibTransId="{DBB4A3DE-6A95-449E-B111-D9348D4D99FA}"/>
    <dgm:cxn modelId="{34A56692-6D5D-471C-A1DB-56FFE8C5DCE9}" type="presParOf" srcId="{E5684EB1-0E83-43E2-B6EA-396BD83DF02D}" destId="{BF82C7D3-06B1-4CDF-86AB-49D8ED9DE831}" srcOrd="0" destOrd="0" presId="urn:microsoft.com/office/officeart/2005/8/layout/hProcess4"/>
    <dgm:cxn modelId="{12C6A67B-FE8B-46F1-BED1-F55FA047D389}" type="presParOf" srcId="{E5684EB1-0E83-43E2-B6EA-396BD83DF02D}" destId="{E7C5708A-CC23-4F7A-BD7F-76638256AAB8}" srcOrd="1" destOrd="0" presId="urn:microsoft.com/office/officeart/2005/8/layout/hProcess4"/>
    <dgm:cxn modelId="{48225D83-9F6E-4A98-AC0E-697FE66B4914}" type="presParOf" srcId="{E5684EB1-0E83-43E2-B6EA-396BD83DF02D}" destId="{E8ECED1A-6CAB-4286-9A10-3E15FED658A3}" srcOrd="2" destOrd="0" presId="urn:microsoft.com/office/officeart/2005/8/layout/hProcess4"/>
    <dgm:cxn modelId="{64580662-45CC-45CA-AD82-46FC62068850}" type="presParOf" srcId="{E8ECED1A-6CAB-4286-9A10-3E15FED658A3}" destId="{D8200E40-2CA4-4A9A-8411-002B66C77212}" srcOrd="0" destOrd="0" presId="urn:microsoft.com/office/officeart/2005/8/layout/hProcess4"/>
    <dgm:cxn modelId="{8B50EE0F-4EA5-4C3F-AA55-EDDD9ADEBF5D}" type="presParOf" srcId="{D8200E40-2CA4-4A9A-8411-002B66C77212}" destId="{42B2FEB0-0E36-4AD4-8EA1-B4A3A44D4615}" srcOrd="0" destOrd="0" presId="urn:microsoft.com/office/officeart/2005/8/layout/hProcess4"/>
    <dgm:cxn modelId="{431098D4-033F-4971-B981-C72214B53374}" type="presParOf" srcId="{D8200E40-2CA4-4A9A-8411-002B66C77212}" destId="{2570FD88-13B3-48A8-83AA-D242765D4500}" srcOrd="1" destOrd="0" presId="urn:microsoft.com/office/officeart/2005/8/layout/hProcess4"/>
    <dgm:cxn modelId="{8103B92A-72C1-4AAB-989B-927FBF001A64}" type="presParOf" srcId="{D8200E40-2CA4-4A9A-8411-002B66C77212}" destId="{8605D64B-7FD8-4193-90A6-F9D16BE74DEA}" srcOrd="2" destOrd="0" presId="urn:microsoft.com/office/officeart/2005/8/layout/hProcess4"/>
    <dgm:cxn modelId="{377FC5C5-3511-4BC8-AD87-2FE5558D015B}" type="presParOf" srcId="{D8200E40-2CA4-4A9A-8411-002B66C77212}" destId="{253F48A0-6300-4F4B-992A-DD3F8C7B6517}" srcOrd="3" destOrd="0" presId="urn:microsoft.com/office/officeart/2005/8/layout/hProcess4"/>
    <dgm:cxn modelId="{29157AC0-1D49-4B69-8091-FBD34433159A}" type="presParOf" srcId="{D8200E40-2CA4-4A9A-8411-002B66C77212}" destId="{7CE27CEA-FDA4-40C3-A389-645DA182112E}" srcOrd="4" destOrd="0" presId="urn:microsoft.com/office/officeart/2005/8/layout/hProcess4"/>
    <dgm:cxn modelId="{C0A123C2-B2DC-402C-928D-924CD2D9A691}" type="presParOf" srcId="{E8ECED1A-6CAB-4286-9A10-3E15FED658A3}" destId="{59ADF8DF-8C60-486E-B5E3-7B5A3CA994A7}" srcOrd="1" destOrd="0" presId="urn:microsoft.com/office/officeart/2005/8/layout/hProcess4"/>
    <dgm:cxn modelId="{15DF69DA-244A-40CD-9E3F-CF2601EBA9A2}" type="presParOf" srcId="{E8ECED1A-6CAB-4286-9A10-3E15FED658A3}" destId="{A589B95A-5C69-4B36-994F-7A8AF719940E}" srcOrd="2" destOrd="0" presId="urn:microsoft.com/office/officeart/2005/8/layout/hProcess4"/>
    <dgm:cxn modelId="{AF22B26A-C737-480E-9D51-7E4743A5F641}" type="presParOf" srcId="{A589B95A-5C69-4B36-994F-7A8AF719940E}" destId="{55637814-7AEE-4452-B963-C00F13AD2318}" srcOrd="0" destOrd="0" presId="urn:microsoft.com/office/officeart/2005/8/layout/hProcess4"/>
    <dgm:cxn modelId="{54658B59-C350-4DDD-AE82-2313F76F4E95}" type="presParOf" srcId="{A589B95A-5C69-4B36-994F-7A8AF719940E}" destId="{8D9A5E28-BC02-4783-A4DC-982D6691A896}" srcOrd="1" destOrd="0" presId="urn:microsoft.com/office/officeart/2005/8/layout/hProcess4"/>
    <dgm:cxn modelId="{4A765F8C-8795-485B-B60B-3363411A88BB}" type="presParOf" srcId="{A589B95A-5C69-4B36-994F-7A8AF719940E}" destId="{5A23E394-7BA4-464F-B944-0E093EB56E1C}" srcOrd="2" destOrd="0" presId="urn:microsoft.com/office/officeart/2005/8/layout/hProcess4"/>
    <dgm:cxn modelId="{9DF1F69A-92A2-48F0-B2C3-2E82E4516AC5}" type="presParOf" srcId="{A589B95A-5C69-4B36-994F-7A8AF719940E}" destId="{8F34EA52-770C-4B06-BFFC-B39C688F198D}" srcOrd="3" destOrd="0" presId="urn:microsoft.com/office/officeart/2005/8/layout/hProcess4"/>
    <dgm:cxn modelId="{79A61879-3F98-440C-8928-29F40385A8B9}" type="presParOf" srcId="{A589B95A-5C69-4B36-994F-7A8AF719940E}" destId="{F9366921-1692-4158-BD9A-ACEE3AB2DEF9}" srcOrd="4" destOrd="0" presId="urn:microsoft.com/office/officeart/2005/8/layout/hProcess4"/>
    <dgm:cxn modelId="{D25D1F67-4DAB-4842-ADD7-0231A0C9A411}" type="presParOf" srcId="{E8ECED1A-6CAB-4286-9A10-3E15FED658A3}" destId="{9D6391EA-5400-4C4B-A561-4B3D344BD054}" srcOrd="3" destOrd="0" presId="urn:microsoft.com/office/officeart/2005/8/layout/hProcess4"/>
    <dgm:cxn modelId="{01AD1007-ACC3-4BAC-ADAF-418BBD900656}" type="presParOf" srcId="{E8ECED1A-6CAB-4286-9A10-3E15FED658A3}" destId="{1327F3CB-D463-4909-8650-608835A85592}" srcOrd="4" destOrd="0" presId="urn:microsoft.com/office/officeart/2005/8/layout/hProcess4"/>
    <dgm:cxn modelId="{96DBA420-6E07-408C-A7D2-B6F0054D0F4C}" type="presParOf" srcId="{1327F3CB-D463-4909-8650-608835A85592}" destId="{28686E7F-8BA9-47F2-B64C-195B63A1CF68}" srcOrd="0" destOrd="0" presId="urn:microsoft.com/office/officeart/2005/8/layout/hProcess4"/>
    <dgm:cxn modelId="{5395E216-6B27-4767-92C6-0032FDC686E2}" type="presParOf" srcId="{1327F3CB-D463-4909-8650-608835A85592}" destId="{49C5DA40-7C19-43ED-8710-07A85FEAA70E}" srcOrd="1" destOrd="0" presId="urn:microsoft.com/office/officeart/2005/8/layout/hProcess4"/>
    <dgm:cxn modelId="{2A6C5119-5400-4B23-81BA-1744750CA0CA}" type="presParOf" srcId="{1327F3CB-D463-4909-8650-608835A85592}" destId="{E81A175A-7D28-477D-B05A-9492DE2F23A4}" srcOrd="2" destOrd="0" presId="urn:microsoft.com/office/officeart/2005/8/layout/hProcess4"/>
    <dgm:cxn modelId="{58B9454A-FFA6-48CE-AC0E-FC6C1F8C91BD}" type="presParOf" srcId="{1327F3CB-D463-4909-8650-608835A85592}" destId="{673845EF-4663-4D17-9D8E-621BA7AFC247}" srcOrd="3" destOrd="0" presId="urn:microsoft.com/office/officeart/2005/8/layout/hProcess4"/>
    <dgm:cxn modelId="{38237B15-3D72-4092-B36B-F0DDD3E27C74}" type="presParOf" srcId="{1327F3CB-D463-4909-8650-608835A85592}" destId="{A3FCD08C-C734-43F1-B36C-22A7098EEA54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9C32B05-62EA-407A-B21C-2310C7945705}" type="doc">
      <dgm:prSet loTypeId="urn:microsoft.com/office/officeart/2005/8/layout/bProcess2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E62A4F6-4AC4-435B-990E-81A71CE8CAC7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s-ES" sz="1800" b="1" dirty="0"/>
            <a:t>Incrementando la demanda de aquellos insumos que necesita para su producción</a:t>
          </a:r>
          <a:endParaRPr lang="en-US" sz="1800" dirty="0"/>
        </a:p>
      </dgm:t>
    </dgm:pt>
    <dgm:pt modelId="{F287B947-7343-4FA2-B288-B23A59FFAE31}" type="parTrans" cxnId="{3A2CECA6-0C5B-46BB-B7C6-7D37E9D210BD}">
      <dgm:prSet/>
      <dgm:spPr/>
      <dgm:t>
        <a:bodyPr/>
        <a:lstStyle/>
        <a:p>
          <a:endParaRPr lang="en-US"/>
        </a:p>
      </dgm:t>
    </dgm:pt>
    <dgm:pt modelId="{389F9A93-0231-4877-8C41-5D5B8DD7AAC0}" type="sibTrans" cxnId="{3A2CECA6-0C5B-46BB-B7C6-7D37E9D210BD}">
      <dgm:prSet/>
      <dgm:spPr>
        <a:solidFill>
          <a:srgbClr val="002060"/>
        </a:solidFill>
      </dgm:spPr>
      <dgm:t>
        <a:bodyPr/>
        <a:lstStyle/>
        <a:p>
          <a:endParaRPr lang="en-US"/>
        </a:p>
      </dgm:t>
    </dgm:pt>
    <dgm:pt modelId="{2A22E84C-3AA3-4E9C-AE5F-9C2FB0D7FB11}">
      <dgm:prSet phldrT="[Text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s-ES" sz="1800" b="1" dirty="0"/>
            <a:t>El aumento en la producción de un sector </a:t>
          </a:r>
          <a:r>
            <a:rPr lang="es-ES" sz="1800" b="1" i="1" dirty="0"/>
            <a:t>j</a:t>
          </a:r>
          <a:r>
            <a:rPr lang="es-ES" sz="1800" b="1" dirty="0"/>
            <a:t> influye en otras industrias de dos maneras.</a:t>
          </a:r>
          <a:endParaRPr lang="en-US" sz="1800" dirty="0"/>
        </a:p>
      </dgm:t>
    </dgm:pt>
    <dgm:pt modelId="{6C025E55-DF42-4C5D-AFD5-6015FA053D46}" type="parTrans" cxnId="{BEB859E7-C343-408E-86A1-667C27EE5761}">
      <dgm:prSet/>
      <dgm:spPr/>
      <dgm:t>
        <a:bodyPr/>
        <a:lstStyle/>
        <a:p>
          <a:endParaRPr lang="en-US"/>
        </a:p>
      </dgm:t>
    </dgm:pt>
    <dgm:pt modelId="{744EA591-F199-49C2-B63A-82709D96C729}" type="sibTrans" cxnId="{BEB859E7-C343-408E-86A1-667C27EE5761}">
      <dgm:prSet/>
      <dgm:spPr>
        <a:solidFill>
          <a:srgbClr val="002060"/>
        </a:solidFill>
      </dgm:spPr>
      <dgm:t>
        <a:bodyPr/>
        <a:lstStyle/>
        <a:p>
          <a:endParaRPr lang="en-US"/>
        </a:p>
      </dgm:t>
    </dgm:pt>
    <dgm:pt modelId="{110CC072-E78D-486A-BD24-8CD6CE5683E0}">
      <dgm:prSet phldrT="[Text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s-ES" sz="1800" b="1" dirty="0"/>
            <a:t>Incrementando la oferta para sectores que demandan los productos que produce</a:t>
          </a:r>
          <a:endParaRPr lang="en-US" sz="1800" dirty="0"/>
        </a:p>
      </dgm:t>
    </dgm:pt>
    <dgm:pt modelId="{EFE20FCA-41FE-42D4-8C71-85751017ADFF}" type="parTrans" cxnId="{5670A7D8-BA42-4857-8679-D269077AD7D7}">
      <dgm:prSet/>
      <dgm:spPr/>
      <dgm:t>
        <a:bodyPr/>
        <a:lstStyle/>
        <a:p>
          <a:endParaRPr lang="en-US"/>
        </a:p>
      </dgm:t>
    </dgm:pt>
    <dgm:pt modelId="{C901204A-BC8E-4B62-854A-DFB2104323F5}" type="sibTrans" cxnId="{5670A7D8-BA42-4857-8679-D269077AD7D7}">
      <dgm:prSet/>
      <dgm:spPr/>
      <dgm:t>
        <a:bodyPr/>
        <a:lstStyle/>
        <a:p>
          <a:endParaRPr lang="en-US"/>
        </a:p>
      </dgm:t>
    </dgm:pt>
    <dgm:pt modelId="{583EF59B-F1CB-4882-848E-11EE4FB34BB0}" type="pres">
      <dgm:prSet presAssocID="{B9C32B05-62EA-407A-B21C-2310C7945705}" presName="diagram" presStyleCnt="0">
        <dgm:presLayoutVars>
          <dgm:dir/>
          <dgm:resizeHandles/>
        </dgm:presLayoutVars>
      </dgm:prSet>
      <dgm:spPr/>
      <dgm:t>
        <a:bodyPr/>
        <a:lstStyle/>
        <a:p>
          <a:endParaRPr lang="es-MX"/>
        </a:p>
      </dgm:t>
    </dgm:pt>
    <dgm:pt modelId="{EC15C77E-99F1-44C6-B72C-2C466D1C9F5B}" type="pres">
      <dgm:prSet presAssocID="{EE62A4F6-4AC4-435B-990E-81A71CE8CAC7}" presName="firstNode" presStyleLbl="node1" presStyleIdx="0" presStyleCnt="3" custScaleX="161052" custScaleY="101883" custLinFactNeighborY="1053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2474E17-C62F-40EB-8A76-93592F3F0029}" type="pres">
      <dgm:prSet presAssocID="{389F9A93-0231-4877-8C41-5D5B8DD7AAC0}" presName="sibTrans" presStyleLbl="sibTrans2D1" presStyleIdx="0" presStyleCnt="2" custAng="10785348" custScaleX="146410" custLinFactNeighborX="3506" custLinFactNeighborY="2189"/>
      <dgm:spPr/>
      <dgm:t>
        <a:bodyPr/>
        <a:lstStyle/>
        <a:p>
          <a:endParaRPr lang="es-MX"/>
        </a:p>
      </dgm:t>
    </dgm:pt>
    <dgm:pt modelId="{65270FEB-C922-4827-9E9D-47C5F79C9AE1}" type="pres">
      <dgm:prSet presAssocID="{2A22E84C-3AA3-4E9C-AE5F-9C2FB0D7FB11}" presName="middleNode" presStyleCnt="0"/>
      <dgm:spPr/>
    </dgm:pt>
    <dgm:pt modelId="{8A0B740C-7992-45C4-AC56-2A2840A63C63}" type="pres">
      <dgm:prSet presAssocID="{2A22E84C-3AA3-4E9C-AE5F-9C2FB0D7FB11}" presName="padding" presStyleLbl="node1" presStyleIdx="0" presStyleCnt="3"/>
      <dgm:spPr/>
    </dgm:pt>
    <dgm:pt modelId="{7140670C-F9FE-4B37-88E7-19A9F4086494}" type="pres">
      <dgm:prSet presAssocID="{2A22E84C-3AA3-4E9C-AE5F-9C2FB0D7FB11}" presName="shape" presStyleLbl="node1" presStyleIdx="1" presStyleCnt="3" custScaleX="379749" custScaleY="133100" custLinFactNeighborX="-801" custLinFactNeighborY="1602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7FEEB04-3FCF-4479-964F-13D1F307728D}" type="pres">
      <dgm:prSet presAssocID="{744EA591-F199-49C2-B63A-82709D96C729}" presName="sibTrans" presStyleLbl="sibTrans2D1" presStyleIdx="1" presStyleCnt="2" custAng="10207" custScaleX="131474" custScaleY="108846" custLinFactNeighborX="-4050" custLinFactNeighborY="860"/>
      <dgm:spPr/>
      <dgm:t>
        <a:bodyPr/>
        <a:lstStyle/>
        <a:p>
          <a:endParaRPr lang="es-MX"/>
        </a:p>
      </dgm:t>
    </dgm:pt>
    <dgm:pt modelId="{158BFDF9-F600-43B0-A61C-6F5CE93FFD89}" type="pres">
      <dgm:prSet presAssocID="{110CC072-E78D-486A-BD24-8CD6CE5683E0}" presName="lastNode" presStyleLbl="node1" presStyleIdx="2" presStyleCnt="3" custScaleX="177157" custScaleY="100001" custLinFactNeighborX="-402" custLinFactNeighborY="989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BEB859E7-C343-408E-86A1-667C27EE5761}" srcId="{B9C32B05-62EA-407A-B21C-2310C7945705}" destId="{2A22E84C-3AA3-4E9C-AE5F-9C2FB0D7FB11}" srcOrd="1" destOrd="0" parTransId="{6C025E55-DF42-4C5D-AFD5-6015FA053D46}" sibTransId="{744EA591-F199-49C2-B63A-82709D96C729}"/>
    <dgm:cxn modelId="{19A6843C-15D9-4E73-9743-4B4C8D33EB43}" type="presOf" srcId="{110CC072-E78D-486A-BD24-8CD6CE5683E0}" destId="{158BFDF9-F600-43B0-A61C-6F5CE93FFD89}" srcOrd="0" destOrd="0" presId="urn:microsoft.com/office/officeart/2005/8/layout/bProcess2"/>
    <dgm:cxn modelId="{59F42AD7-B598-4A16-BA0D-0F67DB5A6313}" type="presOf" srcId="{EE62A4F6-4AC4-435B-990E-81A71CE8CAC7}" destId="{EC15C77E-99F1-44C6-B72C-2C466D1C9F5B}" srcOrd="0" destOrd="0" presId="urn:microsoft.com/office/officeart/2005/8/layout/bProcess2"/>
    <dgm:cxn modelId="{3A2CECA6-0C5B-46BB-B7C6-7D37E9D210BD}" srcId="{B9C32B05-62EA-407A-B21C-2310C7945705}" destId="{EE62A4F6-4AC4-435B-990E-81A71CE8CAC7}" srcOrd="0" destOrd="0" parTransId="{F287B947-7343-4FA2-B288-B23A59FFAE31}" sibTransId="{389F9A93-0231-4877-8C41-5D5B8DD7AAC0}"/>
    <dgm:cxn modelId="{5EE89810-CE91-4EB9-A58C-3341B58FD198}" type="presOf" srcId="{B9C32B05-62EA-407A-B21C-2310C7945705}" destId="{583EF59B-F1CB-4882-848E-11EE4FB34BB0}" srcOrd="0" destOrd="0" presId="urn:microsoft.com/office/officeart/2005/8/layout/bProcess2"/>
    <dgm:cxn modelId="{BA7C1317-05C4-4568-89FB-013B29AF1040}" type="presOf" srcId="{2A22E84C-3AA3-4E9C-AE5F-9C2FB0D7FB11}" destId="{7140670C-F9FE-4B37-88E7-19A9F4086494}" srcOrd="0" destOrd="0" presId="urn:microsoft.com/office/officeart/2005/8/layout/bProcess2"/>
    <dgm:cxn modelId="{CFF4E27E-0AA6-4AB0-B468-0BA15E914674}" type="presOf" srcId="{389F9A93-0231-4877-8C41-5D5B8DD7AAC0}" destId="{42474E17-C62F-40EB-8A76-93592F3F0029}" srcOrd="0" destOrd="0" presId="urn:microsoft.com/office/officeart/2005/8/layout/bProcess2"/>
    <dgm:cxn modelId="{5670A7D8-BA42-4857-8679-D269077AD7D7}" srcId="{B9C32B05-62EA-407A-B21C-2310C7945705}" destId="{110CC072-E78D-486A-BD24-8CD6CE5683E0}" srcOrd="2" destOrd="0" parTransId="{EFE20FCA-41FE-42D4-8C71-85751017ADFF}" sibTransId="{C901204A-BC8E-4B62-854A-DFB2104323F5}"/>
    <dgm:cxn modelId="{1D0B7AFF-4B91-4E09-A790-318C1F456D4C}" type="presOf" srcId="{744EA591-F199-49C2-B63A-82709D96C729}" destId="{A7FEEB04-3FCF-4479-964F-13D1F307728D}" srcOrd="0" destOrd="0" presId="urn:microsoft.com/office/officeart/2005/8/layout/bProcess2"/>
    <dgm:cxn modelId="{A996E5D4-2960-41C2-BDAB-353FDAE33715}" type="presParOf" srcId="{583EF59B-F1CB-4882-848E-11EE4FB34BB0}" destId="{EC15C77E-99F1-44C6-B72C-2C466D1C9F5B}" srcOrd="0" destOrd="0" presId="urn:microsoft.com/office/officeart/2005/8/layout/bProcess2"/>
    <dgm:cxn modelId="{5271570D-5AA7-4523-8053-ACCD0BADA67D}" type="presParOf" srcId="{583EF59B-F1CB-4882-848E-11EE4FB34BB0}" destId="{42474E17-C62F-40EB-8A76-93592F3F0029}" srcOrd="1" destOrd="0" presId="urn:microsoft.com/office/officeart/2005/8/layout/bProcess2"/>
    <dgm:cxn modelId="{1B15905F-2404-4C1E-8A1F-27D265774519}" type="presParOf" srcId="{583EF59B-F1CB-4882-848E-11EE4FB34BB0}" destId="{65270FEB-C922-4827-9E9D-47C5F79C9AE1}" srcOrd="2" destOrd="0" presId="urn:microsoft.com/office/officeart/2005/8/layout/bProcess2"/>
    <dgm:cxn modelId="{8123D9A1-458F-431D-BF93-8E6B9BC6B318}" type="presParOf" srcId="{65270FEB-C922-4827-9E9D-47C5F79C9AE1}" destId="{8A0B740C-7992-45C4-AC56-2A2840A63C63}" srcOrd="0" destOrd="0" presId="urn:microsoft.com/office/officeart/2005/8/layout/bProcess2"/>
    <dgm:cxn modelId="{3F2D8755-E7A9-4EA5-BCC6-90E317E66534}" type="presParOf" srcId="{65270FEB-C922-4827-9E9D-47C5F79C9AE1}" destId="{7140670C-F9FE-4B37-88E7-19A9F4086494}" srcOrd="1" destOrd="0" presId="urn:microsoft.com/office/officeart/2005/8/layout/bProcess2"/>
    <dgm:cxn modelId="{7FAD9218-357A-46E4-976B-F23E869C3721}" type="presParOf" srcId="{583EF59B-F1CB-4882-848E-11EE4FB34BB0}" destId="{A7FEEB04-3FCF-4479-964F-13D1F307728D}" srcOrd="3" destOrd="0" presId="urn:microsoft.com/office/officeart/2005/8/layout/bProcess2"/>
    <dgm:cxn modelId="{839F16E3-3D65-46AD-ACBD-121FEC01A016}" type="presParOf" srcId="{583EF59B-F1CB-4882-848E-11EE4FB34BB0}" destId="{158BFDF9-F600-43B0-A61C-6F5CE93FFD89}" srcOrd="4" destOrd="0" presId="urn:microsoft.com/office/officeart/2005/8/layout/bProcess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EE96F3E-F877-4CCA-A225-D9DA13585C36}" type="doc">
      <dgm:prSet loTypeId="urn:microsoft.com/office/officeart/2005/8/layout/radial5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B3D49AA1-9622-44BE-A272-7E463446791B}">
      <dgm:prSet phldrT="[Texto]" custT="1"/>
      <dgm:spPr/>
      <dgm:t>
        <a:bodyPr/>
        <a:lstStyle/>
        <a:p>
          <a:r>
            <a:rPr lang="es-MX" sz="1800" b="1" dirty="0"/>
            <a:t>Matriz de Insumo Producto (MIP)  </a:t>
          </a:r>
        </a:p>
      </dgm:t>
    </dgm:pt>
    <dgm:pt modelId="{9F725E90-2458-4365-923A-46FB475E09A8}" type="parTrans" cxnId="{C0F0F242-327D-4567-B540-7EBD0C3DA0BE}">
      <dgm:prSet/>
      <dgm:spPr/>
      <dgm:t>
        <a:bodyPr/>
        <a:lstStyle/>
        <a:p>
          <a:endParaRPr lang="es-MX"/>
        </a:p>
      </dgm:t>
    </dgm:pt>
    <dgm:pt modelId="{CB9BF67C-6B6C-4DC9-B42E-AD51F34076AA}" type="sibTrans" cxnId="{C0F0F242-327D-4567-B540-7EBD0C3DA0BE}">
      <dgm:prSet/>
      <dgm:spPr/>
      <dgm:t>
        <a:bodyPr/>
        <a:lstStyle/>
        <a:p>
          <a:endParaRPr lang="es-MX"/>
        </a:p>
      </dgm:t>
    </dgm:pt>
    <dgm:pt modelId="{66D2F825-EEAD-4625-BBE0-CA1A735494D1}">
      <dgm:prSet phldrT="[Texto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s-MX" sz="1800" dirty="0"/>
            <a:t>Muestra las relaciones formales entre los diversos sectores  y agentes económicos</a:t>
          </a:r>
        </a:p>
      </dgm:t>
    </dgm:pt>
    <dgm:pt modelId="{D6BB3B79-4DDC-47CB-AF16-501EC151D040}" type="parTrans" cxnId="{323C6EFA-3116-403D-AD0A-B512A574DC47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es-MX"/>
        </a:p>
      </dgm:t>
    </dgm:pt>
    <dgm:pt modelId="{25649F96-657C-4B54-944D-7932FB36014B}" type="sibTrans" cxnId="{323C6EFA-3116-403D-AD0A-B512A574DC47}">
      <dgm:prSet/>
      <dgm:spPr/>
      <dgm:t>
        <a:bodyPr/>
        <a:lstStyle/>
        <a:p>
          <a:endParaRPr lang="es-MX"/>
        </a:p>
      </dgm:t>
    </dgm:pt>
    <dgm:pt modelId="{65298D7D-109C-4CB6-B5D8-5076E8088514}">
      <dgm:prSet phldrT="[Texto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MX" sz="1800" dirty="0"/>
            <a:t>Instrumento analítico en el diseño de políticas publicas</a:t>
          </a:r>
        </a:p>
      </dgm:t>
    </dgm:pt>
    <dgm:pt modelId="{468C2130-DB4F-42C7-8095-5BE94FF9FEE6}" type="parTrans" cxnId="{12CF31BB-5125-4E4D-9C8D-18016FCBF46C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es-MX"/>
        </a:p>
      </dgm:t>
    </dgm:pt>
    <dgm:pt modelId="{B8A01E6B-BB48-4609-8F62-316E67413CFE}" type="sibTrans" cxnId="{12CF31BB-5125-4E4D-9C8D-18016FCBF46C}">
      <dgm:prSet/>
      <dgm:spPr/>
      <dgm:t>
        <a:bodyPr/>
        <a:lstStyle/>
        <a:p>
          <a:endParaRPr lang="es-MX"/>
        </a:p>
      </dgm:t>
    </dgm:pt>
    <dgm:pt modelId="{65704911-9716-4938-A398-F1D696F6B9D5}">
      <dgm:prSet phldrT="[Texto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s-MX" sz="1800" dirty="0"/>
            <a:t>Intervienen en todas las fases del ciclo económico (producción, comercialización, consumo y acumulación  </a:t>
          </a:r>
        </a:p>
      </dgm:t>
    </dgm:pt>
    <dgm:pt modelId="{E3DB9778-CCAA-495C-9588-D4F4309056D8}" type="parTrans" cxnId="{4F39AEA0-C1B1-413B-99B3-CE8F27F9E6E5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es-MX"/>
        </a:p>
      </dgm:t>
    </dgm:pt>
    <dgm:pt modelId="{ABB0CBC6-F1EE-4B10-9AA8-F1165D37B0CF}" type="sibTrans" cxnId="{4F39AEA0-C1B1-413B-99B3-CE8F27F9E6E5}">
      <dgm:prSet/>
      <dgm:spPr/>
      <dgm:t>
        <a:bodyPr/>
        <a:lstStyle/>
        <a:p>
          <a:endParaRPr lang="es-MX"/>
        </a:p>
      </dgm:t>
    </dgm:pt>
    <dgm:pt modelId="{F8E7C5F7-83A4-40CF-9CC3-C98026EBAFEE}">
      <dgm:prSet phldrT="[Texto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MX" sz="1800" dirty="0"/>
            <a:t>Marco de referencia de los productos que se obtienen</a:t>
          </a:r>
        </a:p>
      </dgm:t>
    </dgm:pt>
    <dgm:pt modelId="{5E8792CF-A582-431E-8264-89D97CCB9826}" type="parTrans" cxnId="{6C1F5799-9DEE-4129-992C-55F77EF61E71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es-MX"/>
        </a:p>
      </dgm:t>
    </dgm:pt>
    <dgm:pt modelId="{54B05AC2-5E09-4FB3-BC31-E35C666FBDB0}" type="sibTrans" cxnId="{6C1F5799-9DEE-4129-992C-55F77EF61E71}">
      <dgm:prSet/>
      <dgm:spPr/>
      <dgm:t>
        <a:bodyPr/>
        <a:lstStyle/>
        <a:p>
          <a:endParaRPr lang="es-MX"/>
        </a:p>
      </dgm:t>
    </dgm:pt>
    <dgm:pt modelId="{7BC16798-2303-4B24-A74B-CDE6EFC5A75B}" type="pres">
      <dgm:prSet presAssocID="{9EE96F3E-F877-4CCA-A225-D9DA13585C3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53584F53-4626-4CC5-9048-26AEA3D57701}" type="pres">
      <dgm:prSet presAssocID="{B3D49AA1-9622-44BE-A272-7E463446791B}" presName="centerShape" presStyleLbl="node0" presStyleIdx="0" presStyleCnt="1"/>
      <dgm:spPr/>
      <dgm:t>
        <a:bodyPr/>
        <a:lstStyle/>
        <a:p>
          <a:endParaRPr lang="es-MX"/>
        </a:p>
      </dgm:t>
    </dgm:pt>
    <dgm:pt modelId="{8BDDA65C-421C-4778-A668-AF19111A57E3}" type="pres">
      <dgm:prSet presAssocID="{D6BB3B79-4DDC-47CB-AF16-501EC151D040}" presName="parTrans" presStyleLbl="sibTrans2D1" presStyleIdx="0" presStyleCnt="4"/>
      <dgm:spPr/>
      <dgm:t>
        <a:bodyPr/>
        <a:lstStyle/>
        <a:p>
          <a:endParaRPr lang="es-MX"/>
        </a:p>
      </dgm:t>
    </dgm:pt>
    <dgm:pt modelId="{7DC5155B-C202-45C7-8318-AE3BCF0929C2}" type="pres">
      <dgm:prSet presAssocID="{D6BB3B79-4DDC-47CB-AF16-501EC151D040}" presName="connectorText" presStyleLbl="sibTrans2D1" presStyleIdx="0" presStyleCnt="4"/>
      <dgm:spPr/>
      <dgm:t>
        <a:bodyPr/>
        <a:lstStyle/>
        <a:p>
          <a:endParaRPr lang="es-MX"/>
        </a:p>
      </dgm:t>
    </dgm:pt>
    <dgm:pt modelId="{527DCA6D-D12A-4E1A-BC77-A4BE1BB82005}" type="pres">
      <dgm:prSet presAssocID="{66D2F825-EEAD-4625-BBE0-CA1A735494D1}" presName="node" presStyleLbl="node1" presStyleIdx="0" presStyleCnt="4" custScaleX="249054" custScaleY="9978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022A50E-CB7F-4478-83EF-0C0B0FF0C738}" type="pres">
      <dgm:prSet presAssocID="{468C2130-DB4F-42C7-8095-5BE94FF9FEE6}" presName="parTrans" presStyleLbl="sibTrans2D1" presStyleIdx="1" presStyleCnt="4"/>
      <dgm:spPr/>
      <dgm:t>
        <a:bodyPr/>
        <a:lstStyle/>
        <a:p>
          <a:endParaRPr lang="es-MX"/>
        </a:p>
      </dgm:t>
    </dgm:pt>
    <dgm:pt modelId="{70DE1046-74BC-4206-9675-65F7317D74C6}" type="pres">
      <dgm:prSet presAssocID="{468C2130-DB4F-42C7-8095-5BE94FF9FEE6}" presName="connectorText" presStyleLbl="sibTrans2D1" presStyleIdx="1" presStyleCnt="4"/>
      <dgm:spPr/>
      <dgm:t>
        <a:bodyPr/>
        <a:lstStyle/>
        <a:p>
          <a:endParaRPr lang="es-MX"/>
        </a:p>
      </dgm:t>
    </dgm:pt>
    <dgm:pt modelId="{A7FDB468-74BF-4639-8C94-228955E0F4EB}" type="pres">
      <dgm:prSet presAssocID="{65298D7D-109C-4CB6-B5D8-5076E8088514}" presName="node" presStyleLbl="node1" presStyleIdx="1" presStyleCnt="4" custScaleX="184324" custRadScaleRad="12663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AE9DF0A-4A5E-4103-918D-54A2A8339176}" type="pres">
      <dgm:prSet presAssocID="{E3DB9778-CCAA-495C-9588-D4F4309056D8}" presName="parTrans" presStyleLbl="sibTrans2D1" presStyleIdx="2" presStyleCnt="4"/>
      <dgm:spPr/>
      <dgm:t>
        <a:bodyPr/>
        <a:lstStyle/>
        <a:p>
          <a:endParaRPr lang="es-MX"/>
        </a:p>
      </dgm:t>
    </dgm:pt>
    <dgm:pt modelId="{8DD4B1C1-4FE6-49A7-936F-4B914EF607C8}" type="pres">
      <dgm:prSet presAssocID="{E3DB9778-CCAA-495C-9588-D4F4309056D8}" presName="connectorText" presStyleLbl="sibTrans2D1" presStyleIdx="2" presStyleCnt="4"/>
      <dgm:spPr/>
      <dgm:t>
        <a:bodyPr/>
        <a:lstStyle/>
        <a:p>
          <a:endParaRPr lang="es-MX"/>
        </a:p>
      </dgm:t>
    </dgm:pt>
    <dgm:pt modelId="{A5380108-32E1-4AC7-A57D-C7F2015604EC}" type="pres">
      <dgm:prSet presAssocID="{65704911-9716-4938-A398-F1D696F6B9D5}" presName="node" presStyleLbl="node1" presStyleIdx="2" presStyleCnt="4" custScaleX="261577" custScaleY="11536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95BDF84-18B3-4227-9E29-BF4A6326DCE0}" type="pres">
      <dgm:prSet presAssocID="{5E8792CF-A582-431E-8264-89D97CCB9826}" presName="parTrans" presStyleLbl="sibTrans2D1" presStyleIdx="3" presStyleCnt="4"/>
      <dgm:spPr/>
      <dgm:t>
        <a:bodyPr/>
        <a:lstStyle/>
        <a:p>
          <a:endParaRPr lang="es-MX"/>
        </a:p>
      </dgm:t>
    </dgm:pt>
    <dgm:pt modelId="{E7AD39B1-BDFC-42AB-A436-598376A5EF67}" type="pres">
      <dgm:prSet presAssocID="{5E8792CF-A582-431E-8264-89D97CCB9826}" presName="connectorText" presStyleLbl="sibTrans2D1" presStyleIdx="3" presStyleCnt="4"/>
      <dgm:spPr/>
      <dgm:t>
        <a:bodyPr/>
        <a:lstStyle/>
        <a:p>
          <a:endParaRPr lang="es-MX"/>
        </a:p>
      </dgm:t>
    </dgm:pt>
    <dgm:pt modelId="{AB9AD8D8-7800-40BB-9EB3-4CFC29785EF6}" type="pres">
      <dgm:prSet presAssocID="{F8E7C5F7-83A4-40CF-9CC3-C98026EBAFEE}" presName="node" presStyleLbl="node1" presStyleIdx="3" presStyleCnt="4" custScaleX="188875" custRadScaleRad="12905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C661CE97-86CC-4C3D-930D-5387404989CA}" type="presOf" srcId="{E3DB9778-CCAA-495C-9588-D4F4309056D8}" destId="{1AE9DF0A-4A5E-4103-918D-54A2A8339176}" srcOrd="0" destOrd="0" presId="urn:microsoft.com/office/officeart/2005/8/layout/radial5"/>
    <dgm:cxn modelId="{92549F25-1D49-469A-A36A-0FD7CB0A909B}" type="presOf" srcId="{468C2130-DB4F-42C7-8095-5BE94FF9FEE6}" destId="{2022A50E-CB7F-4478-83EF-0C0B0FF0C738}" srcOrd="0" destOrd="0" presId="urn:microsoft.com/office/officeart/2005/8/layout/radial5"/>
    <dgm:cxn modelId="{2DC5B0BE-622D-4A31-BDC3-B901C0D0CB37}" type="presOf" srcId="{468C2130-DB4F-42C7-8095-5BE94FF9FEE6}" destId="{70DE1046-74BC-4206-9675-65F7317D74C6}" srcOrd="1" destOrd="0" presId="urn:microsoft.com/office/officeart/2005/8/layout/radial5"/>
    <dgm:cxn modelId="{66A67C15-8C2B-46DC-8DF0-65C2284412DC}" type="presOf" srcId="{D6BB3B79-4DDC-47CB-AF16-501EC151D040}" destId="{7DC5155B-C202-45C7-8318-AE3BCF0929C2}" srcOrd="1" destOrd="0" presId="urn:microsoft.com/office/officeart/2005/8/layout/radial5"/>
    <dgm:cxn modelId="{174E896F-19CD-4058-99A4-F4A970D16319}" type="presOf" srcId="{66D2F825-EEAD-4625-BBE0-CA1A735494D1}" destId="{527DCA6D-D12A-4E1A-BC77-A4BE1BB82005}" srcOrd="0" destOrd="0" presId="urn:microsoft.com/office/officeart/2005/8/layout/radial5"/>
    <dgm:cxn modelId="{4F39AEA0-C1B1-413B-99B3-CE8F27F9E6E5}" srcId="{B3D49AA1-9622-44BE-A272-7E463446791B}" destId="{65704911-9716-4938-A398-F1D696F6B9D5}" srcOrd="2" destOrd="0" parTransId="{E3DB9778-CCAA-495C-9588-D4F4309056D8}" sibTransId="{ABB0CBC6-F1EE-4B10-9AA8-F1165D37B0CF}"/>
    <dgm:cxn modelId="{6C1F5799-9DEE-4129-992C-55F77EF61E71}" srcId="{B3D49AA1-9622-44BE-A272-7E463446791B}" destId="{F8E7C5F7-83A4-40CF-9CC3-C98026EBAFEE}" srcOrd="3" destOrd="0" parTransId="{5E8792CF-A582-431E-8264-89D97CCB9826}" sibTransId="{54B05AC2-5E09-4FB3-BC31-E35C666FBDB0}"/>
    <dgm:cxn modelId="{E70BA95E-115C-4085-8098-D55F7B80E241}" type="presOf" srcId="{D6BB3B79-4DDC-47CB-AF16-501EC151D040}" destId="{8BDDA65C-421C-4778-A668-AF19111A57E3}" srcOrd="0" destOrd="0" presId="urn:microsoft.com/office/officeart/2005/8/layout/radial5"/>
    <dgm:cxn modelId="{8B4E050B-BE62-4FF9-A97B-8D121714DC2E}" type="presOf" srcId="{5E8792CF-A582-431E-8264-89D97CCB9826}" destId="{E7AD39B1-BDFC-42AB-A436-598376A5EF67}" srcOrd="1" destOrd="0" presId="urn:microsoft.com/office/officeart/2005/8/layout/radial5"/>
    <dgm:cxn modelId="{FE697F7A-959D-47A0-8FC0-95F7E46563B9}" type="presOf" srcId="{65704911-9716-4938-A398-F1D696F6B9D5}" destId="{A5380108-32E1-4AC7-A57D-C7F2015604EC}" srcOrd="0" destOrd="0" presId="urn:microsoft.com/office/officeart/2005/8/layout/radial5"/>
    <dgm:cxn modelId="{642E4759-399E-4A24-AA72-AC4EFAC2AC62}" type="presOf" srcId="{5E8792CF-A582-431E-8264-89D97CCB9826}" destId="{F95BDF84-18B3-4227-9E29-BF4A6326DCE0}" srcOrd="0" destOrd="0" presId="urn:microsoft.com/office/officeart/2005/8/layout/radial5"/>
    <dgm:cxn modelId="{91C8A8C8-8F0E-4DE5-B924-4C7987C36FFF}" type="presOf" srcId="{E3DB9778-CCAA-495C-9588-D4F4309056D8}" destId="{8DD4B1C1-4FE6-49A7-936F-4B914EF607C8}" srcOrd="1" destOrd="0" presId="urn:microsoft.com/office/officeart/2005/8/layout/radial5"/>
    <dgm:cxn modelId="{3F9CD16F-6C59-4F69-B272-5C6D982E9D36}" type="presOf" srcId="{65298D7D-109C-4CB6-B5D8-5076E8088514}" destId="{A7FDB468-74BF-4639-8C94-228955E0F4EB}" srcOrd="0" destOrd="0" presId="urn:microsoft.com/office/officeart/2005/8/layout/radial5"/>
    <dgm:cxn modelId="{6C36B32E-07EF-41C0-A5D9-4B5C71B727F8}" type="presOf" srcId="{9EE96F3E-F877-4CCA-A225-D9DA13585C36}" destId="{7BC16798-2303-4B24-A74B-CDE6EFC5A75B}" srcOrd="0" destOrd="0" presId="urn:microsoft.com/office/officeart/2005/8/layout/radial5"/>
    <dgm:cxn modelId="{876A5733-AC7A-4D1D-8B34-3FD960B2964A}" type="presOf" srcId="{B3D49AA1-9622-44BE-A272-7E463446791B}" destId="{53584F53-4626-4CC5-9048-26AEA3D57701}" srcOrd="0" destOrd="0" presId="urn:microsoft.com/office/officeart/2005/8/layout/radial5"/>
    <dgm:cxn modelId="{C0F0F242-327D-4567-B540-7EBD0C3DA0BE}" srcId="{9EE96F3E-F877-4CCA-A225-D9DA13585C36}" destId="{B3D49AA1-9622-44BE-A272-7E463446791B}" srcOrd="0" destOrd="0" parTransId="{9F725E90-2458-4365-923A-46FB475E09A8}" sibTransId="{CB9BF67C-6B6C-4DC9-B42E-AD51F34076AA}"/>
    <dgm:cxn modelId="{63C68C13-B44E-4202-A8BB-DF83E5932B4D}" type="presOf" srcId="{F8E7C5F7-83A4-40CF-9CC3-C98026EBAFEE}" destId="{AB9AD8D8-7800-40BB-9EB3-4CFC29785EF6}" srcOrd="0" destOrd="0" presId="urn:microsoft.com/office/officeart/2005/8/layout/radial5"/>
    <dgm:cxn modelId="{12CF31BB-5125-4E4D-9C8D-18016FCBF46C}" srcId="{B3D49AA1-9622-44BE-A272-7E463446791B}" destId="{65298D7D-109C-4CB6-B5D8-5076E8088514}" srcOrd="1" destOrd="0" parTransId="{468C2130-DB4F-42C7-8095-5BE94FF9FEE6}" sibTransId="{B8A01E6B-BB48-4609-8F62-316E67413CFE}"/>
    <dgm:cxn modelId="{323C6EFA-3116-403D-AD0A-B512A574DC47}" srcId="{B3D49AA1-9622-44BE-A272-7E463446791B}" destId="{66D2F825-EEAD-4625-BBE0-CA1A735494D1}" srcOrd="0" destOrd="0" parTransId="{D6BB3B79-4DDC-47CB-AF16-501EC151D040}" sibTransId="{25649F96-657C-4B54-944D-7932FB36014B}"/>
    <dgm:cxn modelId="{6A8C5BF0-85C0-4C29-9626-3D2629983A54}" type="presParOf" srcId="{7BC16798-2303-4B24-A74B-CDE6EFC5A75B}" destId="{53584F53-4626-4CC5-9048-26AEA3D57701}" srcOrd="0" destOrd="0" presId="urn:microsoft.com/office/officeart/2005/8/layout/radial5"/>
    <dgm:cxn modelId="{6BAEBCED-18C6-4EEF-B1A9-5BFA8CBEFBE2}" type="presParOf" srcId="{7BC16798-2303-4B24-A74B-CDE6EFC5A75B}" destId="{8BDDA65C-421C-4778-A668-AF19111A57E3}" srcOrd="1" destOrd="0" presId="urn:microsoft.com/office/officeart/2005/8/layout/radial5"/>
    <dgm:cxn modelId="{1FA97C7B-4773-4B93-AC27-2739DEF28499}" type="presParOf" srcId="{8BDDA65C-421C-4778-A668-AF19111A57E3}" destId="{7DC5155B-C202-45C7-8318-AE3BCF0929C2}" srcOrd="0" destOrd="0" presId="urn:microsoft.com/office/officeart/2005/8/layout/radial5"/>
    <dgm:cxn modelId="{EB6B09CB-3A75-4F7F-8E72-0E48C160D73E}" type="presParOf" srcId="{7BC16798-2303-4B24-A74B-CDE6EFC5A75B}" destId="{527DCA6D-D12A-4E1A-BC77-A4BE1BB82005}" srcOrd="2" destOrd="0" presId="urn:microsoft.com/office/officeart/2005/8/layout/radial5"/>
    <dgm:cxn modelId="{494E4A94-5EC1-48FB-A884-534BFD8B980C}" type="presParOf" srcId="{7BC16798-2303-4B24-A74B-CDE6EFC5A75B}" destId="{2022A50E-CB7F-4478-83EF-0C0B0FF0C738}" srcOrd="3" destOrd="0" presId="urn:microsoft.com/office/officeart/2005/8/layout/radial5"/>
    <dgm:cxn modelId="{39819D1A-A8C2-459B-BD37-23A3587684F7}" type="presParOf" srcId="{2022A50E-CB7F-4478-83EF-0C0B0FF0C738}" destId="{70DE1046-74BC-4206-9675-65F7317D74C6}" srcOrd="0" destOrd="0" presId="urn:microsoft.com/office/officeart/2005/8/layout/radial5"/>
    <dgm:cxn modelId="{2EF40229-CFC4-464F-8420-3ACF75AFC527}" type="presParOf" srcId="{7BC16798-2303-4B24-A74B-CDE6EFC5A75B}" destId="{A7FDB468-74BF-4639-8C94-228955E0F4EB}" srcOrd="4" destOrd="0" presId="urn:microsoft.com/office/officeart/2005/8/layout/radial5"/>
    <dgm:cxn modelId="{85299FF3-BE13-4C8C-AD42-BA381867178B}" type="presParOf" srcId="{7BC16798-2303-4B24-A74B-CDE6EFC5A75B}" destId="{1AE9DF0A-4A5E-4103-918D-54A2A8339176}" srcOrd="5" destOrd="0" presId="urn:microsoft.com/office/officeart/2005/8/layout/radial5"/>
    <dgm:cxn modelId="{8A4223C5-2DAD-41FD-932C-157A314C9920}" type="presParOf" srcId="{1AE9DF0A-4A5E-4103-918D-54A2A8339176}" destId="{8DD4B1C1-4FE6-49A7-936F-4B914EF607C8}" srcOrd="0" destOrd="0" presId="urn:microsoft.com/office/officeart/2005/8/layout/radial5"/>
    <dgm:cxn modelId="{63D65973-0E66-45A4-9066-94C9E3F842E4}" type="presParOf" srcId="{7BC16798-2303-4B24-A74B-CDE6EFC5A75B}" destId="{A5380108-32E1-4AC7-A57D-C7F2015604EC}" srcOrd="6" destOrd="0" presId="urn:microsoft.com/office/officeart/2005/8/layout/radial5"/>
    <dgm:cxn modelId="{B1784692-B322-44E1-BBDF-C469278A2AA6}" type="presParOf" srcId="{7BC16798-2303-4B24-A74B-CDE6EFC5A75B}" destId="{F95BDF84-18B3-4227-9E29-BF4A6326DCE0}" srcOrd="7" destOrd="0" presId="urn:microsoft.com/office/officeart/2005/8/layout/radial5"/>
    <dgm:cxn modelId="{4C99E359-07BE-4E45-BA9D-90CA67F37928}" type="presParOf" srcId="{F95BDF84-18B3-4227-9E29-BF4A6326DCE0}" destId="{E7AD39B1-BDFC-42AB-A436-598376A5EF67}" srcOrd="0" destOrd="0" presId="urn:microsoft.com/office/officeart/2005/8/layout/radial5"/>
    <dgm:cxn modelId="{78151997-96A6-4791-A426-73DC2996F2EC}" type="presParOf" srcId="{7BC16798-2303-4B24-A74B-CDE6EFC5A75B}" destId="{AB9AD8D8-7800-40BB-9EB3-4CFC29785EF6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6C41DB-6EF6-4A06-8113-A4576389E5D6}">
      <dsp:nvSpPr>
        <dsp:cNvPr id="0" name=""/>
        <dsp:cNvSpPr/>
      </dsp:nvSpPr>
      <dsp:spPr>
        <a:xfrm>
          <a:off x="561001" y="0"/>
          <a:ext cx="1937141" cy="12418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600" b="1" kern="1200" dirty="0"/>
            <a:t>Agricultura, ganadería, silvicultura y  pesca</a:t>
          </a:r>
        </a:p>
      </dsp:txBody>
      <dsp:txXfrm>
        <a:off x="597375" y="36374"/>
        <a:ext cx="1864393" cy="1169144"/>
      </dsp:txXfrm>
    </dsp:sp>
    <dsp:sp modelId="{EFA102A5-0BAC-40C4-AFE8-7C70EC6E868B}">
      <dsp:nvSpPr>
        <dsp:cNvPr id="0" name=""/>
        <dsp:cNvSpPr/>
      </dsp:nvSpPr>
      <dsp:spPr>
        <a:xfrm rot="5480600">
          <a:off x="1756742" y="1326111"/>
          <a:ext cx="1448836" cy="38107"/>
        </a:xfrm>
        <a:custGeom>
          <a:avLst/>
          <a:gdLst/>
          <a:ahLst/>
          <a:cxnLst/>
          <a:rect l="0" t="0" r="0" b="0"/>
          <a:pathLst>
            <a:path>
              <a:moveTo>
                <a:pt x="0" y="19053"/>
              </a:moveTo>
              <a:lnTo>
                <a:pt x="1448836" y="190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SV" sz="500" kern="1200" dirty="0"/>
        </a:p>
      </dsp:txBody>
      <dsp:txXfrm rot="10800000">
        <a:off x="2444939" y="1308944"/>
        <a:ext cx="72441" cy="72441"/>
      </dsp:txXfrm>
    </dsp:sp>
    <dsp:sp modelId="{93EED716-525C-497E-98E3-BDA97D3B0E21}">
      <dsp:nvSpPr>
        <dsp:cNvPr id="0" name=""/>
        <dsp:cNvSpPr/>
      </dsp:nvSpPr>
      <dsp:spPr>
        <a:xfrm>
          <a:off x="2464177" y="1497625"/>
          <a:ext cx="2042463" cy="11435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b="1" kern="1200" dirty="0"/>
            <a:t>Produce bienes y servicios a partir de la utilización de los recursos naturales </a:t>
          </a:r>
          <a:endParaRPr lang="es-SV" sz="1500" b="1" kern="1200" dirty="0"/>
        </a:p>
      </dsp:txBody>
      <dsp:txXfrm>
        <a:off x="2497670" y="1531118"/>
        <a:ext cx="1975477" cy="1076533"/>
      </dsp:txXfrm>
    </dsp:sp>
    <dsp:sp modelId="{E87C42CD-2B84-4F32-97DD-7318A4A82589}">
      <dsp:nvSpPr>
        <dsp:cNvPr id="0" name=""/>
        <dsp:cNvSpPr/>
      </dsp:nvSpPr>
      <dsp:spPr>
        <a:xfrm rot="18620484">
          <a:off x="4281576" y="1563901"/>
          <a:ext cx="1276382" cy="38107"/>
        </a:xfrm>
        <a:custGeom>
          <a:avLst/>
          <a:gdLst/>
          <a:ahLst/>
          <a:cxnLst/>
          <a:rect l="0" t="0" r="0" b="0"/>
          <a:pathLst>
            <a:path>
              <a:moveTo>
                <a:pt x="0" y="19053"/>
              </a:moveTo>
              <a:lnTo>
                <a:pt x="1276382" y="1905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SV" sz="500" kern="1200" dirty="0"/>
        </a:p>
      </dsp:txBody>
      <dsp:txXfrm>
        <a:off x="4887858" y="1551045"/>
        <a:ext cx="63819" cy="63819"/>
      </dsp:txXfrm>
    </dsp:sp>
    <dsp:sp modelId="{BA3ED562-95FD-48FA-8B41-F7C0F15DEE63}">
      <dsp:nvSpPr>
        <dsp:cNvPr id="0" name=""/>
        <dsp:cNvSpPr/>
      </dsp:nvSpPr>
      <dsp:spPr>
        <a:xfrm>
          <a:off x="5332895" y="536306"/>
          <a:ext cx="1646417" cy="11204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500" b="1" kern="1200" dirty="0"/>
            <a:t>Sociedades no financieras (Empresas)</a:t>
          </a:r>
        </a:p>
      </dsp:txBody>
      <dsp:txXfrm>
        <a:off x="5365711" y="569122"/>
        <a:ext cx="1580785" cy="1054804"/>
      </dsp:txXfrm>
    </dsp:sp>
    <dsp:sp modelId="{D9B7F29C-8D3A-49D9-8ECB-8A99D62F496F}">
      <dsp:nvSpPr>
        <dsp:cNvPr id="0" name=""/>
        <dsp:cNvSpPr/>
      </dsp:nvSpPr>
      <dsp:spPr>
        <a:xfrm rot="2943745">
          <a:off x="6811555" y="1445050"/>
          <a:ext cx="973173" cy="38107"/>
        </a:xfrm>
        <a:custGeom>
          <a:avLst/>
          <a:gdLst/>
          <a:ahLst/>
          <a:cxnLst/>
          <a:rect l="0" t="0" r="0" b="0"/>
          <a:pathLst>
            <a:path>
              <a:moveTo>
                <a:pt x="0" y="19053"/>
              </a:moveTo>
              <a:lnTo>
                <a:pt x="973173" y="1905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SV" sz="500" kern="1200" dirty="0"/>
        </a:p>
      </dsp:txBody>
      <dsp:txXfrm>
        <a:off x="7273812" y="1439774"/>
        <a:ext cx="48658" cy="48658"/>
      </dsp:txXfrm>
    </dsp:sp>
    <dsp:sp modelId="{AF66B34C-1845-4158-B06C-9F3CB32342F7}">
      <dsp:nvSpPr>
        <dsp:cNvPr id="0" name=""/>
        <dsp:cNvSpPr/>
      </dsp:nvSpPr>
      <dsp:spPr>
        <a:xfrm>
          <a:off x="7616971" y="1218104"/>
          <a:ext cx="1646417" cy="12271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500" b="1" kern="1200"/>
            <a:t>Actividades Económicas por su producción principal </a:t>
          </a:r>
          <a:endParaRPr lang="es-SV" sz="1500" b="1" kern="1200" dirty="0"/>
        </a:p>
      </dsp:txBody>
      <dsp:txXfrm>
        <a:off x="7652913" y="1254046"/>
        <a:ext cx="1574533" cy="1155273"/>
      </dsp:txXfrm>
    </dsp:sp>
    <dsp:sp modelId="{6E9504E1-F693-4B4F-81F2-E785A0D7C816}">
      <dsp:nvSpPr>
        <dsp:cNvPr id="0" name=""/>
        <dsp:cNvSpPr/>
      </dsp:nvSpPr>
      <dsp:spPr>
        <a:xfrm rot="2831720">
          <a:off x="4306547" y="2508376"/>
          <a:ext cx="1248634" cy="38107"/>
        </a:xfrm>
        <a:custGeom>
          <a:avLst/>
          <a:gdLst/>
          <a:ahLst/>
          <a:cxnLst/>
          <a:rect l="0" t="0" r="0" b="0"/>
          <a:pathLst>
            <a:path>
              <a:moveTo>
                <a:pt x="0" y="19053"/>
              </a:moveTo>
              <a:lnTo>
                <a:pt x="1248634" y="1905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SV" sz="500" kern="1200" dirty="0"/>
        </a:p>
      </dsp:txBody>
      <dsp:txXfrm>
        <a:off x="4899649" y="2496214"/>
        <a:ext cx="62431" cy="62431"/>
      </dsp:txXfrm>
    </dsp:sp>
    <dsp:sp modelId="{474C8567-5981-4112-9B60-0C310D8BB988}">
      <dsp:nvSpPr>
        <dsp:cNvPr id="0" name=""/>
        <dsp:cNvSpPr/>
      </dsp:nvSpPr>
      <dsp:spPr>
        <a:xfrm>
          <a:off x="5355089" y="2420104"/>
          <a:ext cx="1646417" cy="11307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500" b="1" kern="1200" dirty="0"/>
            <a:t>Hogares productores</a:t>
          </a:r>
        </a:p>
      </dsp:txBody>
      <dsp:txXfrm>
        <a:off x="5388207" y="2453222"/>
        <a:ext cx="1580181" cy="10645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B016CD-9732-46EC-9964-C17E01DF1166}">
      <dsp:nvSpPr>
        <dsp:cNvPr id="0" name=""/>
        <dsp:cNvSpPr/>
      </dsp:nvSpPr>
      <dsp:spPr>
        <a:xfrm>
          <a:off x="-5454792" y="-835220"/>
          <a:ext cx="6494976" cy="6494976"/>
        </a:xfrm>
        <a:prstGeom prst="blockArc">
          <a:avLst>
            <a:gd name="adj1" fmla="val 18900000"/>
            <a:gd name="adj2" fmla="val 2700000"/>
            <a:gd name="adj3" fmla="val 333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3A9ACC-25CC-40DE-A2C5-6525B566452C}">
      <dsp:nvSpPr>
        <dsp:cNvPr id="0" name=""/>
        <dsp:cNvSpPr/>
      </dsp:nvSpPr>
      <dsp:spPr>
        <a:xfrm>
          <a:off x="454816" y="301437"/>
          <a:ext cx="6895775" cy="603259"/>
        </a:xfrm>
        <a:prstGeom prst="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8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/>
            <a:t>Ministerio de Agricultura y Ganadería (MAG)</a:t>
          </a:r>
        </a:p>
      </dsp:txBody>
      <dsp:txXfrm>
        <a:off x="454816" y="301437"/>
        <a:ext cx="6895775" cy="603259"/>
      </dsp:txXfrm>
    </dsp:sp>
    <dsp:sp modelId="{1B464CAD-1BAB-440E-9AD5-2BF5026403BC}">
      <dsp:nvSpPr>
        <dsp:cNvPr id="0" name=""/>
        <dsp:cNvSpPr/>
      </dsp:nvSpPr>
      <dsp:spPr>
        <a:xfrm>
          <a:off x="77778" y="226029"/>
          <a:ext cx="754074" cy="7540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346F9C-601C-4F75-B6D8-B164F04EAF7B}">
      <dsp:nvSpPr>
        <dsp:cNvPr id="0" name=""/>
        <dsp:cNvSpPr/>
      </dsp:nvSpPr>
      <dsp:spPr>
        <a:xfrm>
          <a:off x="887094" y="1206037"/>
          <a:ext cx="6463496" cy="603259"/>
        </a:xfrm>
        <a:prstGeom prst="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8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/>
            <a:t>Consejo Salvadoreño del Café (CSC)</a:t>
          </a:r>
        </a:p>
      </dsp:txBody>
      <dsp:txXfrm>
        <a:off x="887094" y="1206037"/>
        <a:ext cx="6463496" cy="603259"/>
      </dsp:txXfrm>
    </dsp:sp>
    <dsp:sp modelId="{B3C7EF45-33E2-4A00-B494-165C35743805}">
      <dsp:nvSpPr>
        <dsp:cNvPr id="0" name=""/>
        <dsp:cNvSpPr/>
      </dsp:nvSpPr>
      <dsp:spPr>
        <a:xfrm>
          <a:off x="510057" y="1130630"/>
          <a:ext cx="754074" cy="7540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D2C964-E7C3-4640-B5A9-984288DE3C84}">
      <dsp:nvSpPr>
        <dsp:cNvPr id="0" name=""/>
        <dsp:cNvSpPr/>
      </dsp:nvSpPr>
      <dsp:spPr>
        <a:xfrm>
          <a:off x="1019769" y="2110638"/>
          <a:ext cx="6330822" cy="603259"/>
        </a:xfrm>
        <a:prstGeom prst="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8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/>
            <a:t>Consejo Salvadoreño de la Agroindustria Azucarera (CONSAA)</a:t>
          </a:r>
        </a:p>
      </dsp:txBody>
      <dsp:txXfrm>
        <a:off x="1019769" y="2110638"/>
        <a:ext cx="6330822" cy="603259"/>
      </dsp:txXfrm>
    </dsp:sp>
    <dsp:sp modelId="{07EFD625-B087-4BFC-A2C9-5BC3B271E35B}">
      <dsp:nvSpPr>
        <dsp:cNvPr id="0" name=""/>
        <dsp:cNvSpPr/>
      </dsp:nvSpPr>
      <dsp:spPr>
        <a:xfrm>
          <a:off x="642732" y="2035230"/>
          <a:ext cx="754074" cy="7540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F13D97-A2EC-433C-B874-308D7104C116}">
      <dsp:nvSpPr>
        <dsp:cNvPr id="0" name=""/>
        <dsp:cNvSpPr/>
      </dsp:nvSpPr>
      <dsp:spPr>
        <a:xfrm>
          <a:off x="887094" y="3015238"/>
          <a:ext cx="6463496" cy="603259"/>
        </a:xfrm>
        <a:prstGeom prst="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8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/>
            <a:t>Asociaciones de productores (Ej. AVES) </a:t>
          </a:r>
        </a:p>
      </dsp:txBody>
      <dsp:txXfrm>
        <a:off x="887094" y="3015238"/>
        <a:ext cx="6463496" cy="603259"/>
      </dsp:txXfrm>
    </dsp:sp>
    <dsp:sp modelId="{10D60578-8940-4DCB-AA9F-CCF9E2B1E07A}">
      <dsp:nvSpPr>
        <dsp:cNvPr id="0" name=""/>
        <dsp:cNvSpPr/>
      </dsp:nvSpPr>
      <dsp:spPr>
        <a:xfrm>
          <a:off x="510057" y="2939831"/>
          <a:ext cx="754074" cy="7540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1E20F7-A495-4086-8F38-B93F1ED81D91}">
      <dsp:nvSpPr>
        <dsp:cNvPr id="0" name=""/>
        <dsp:cNvSpPr/>
      </dsp:nvSpPr>
      <dsp:spPr>
        <a:xfrm>
          <a:off x="454816" y="3919839"/>
          <a:ext cx="6895775" cy="603259"/>
        </a:xfrm>
        <a:prstGeom prst="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838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/>
            <a:t>Banco Central de Reserva de El Salvador </a:t>
          </a:r>
        </a:p>
      </dsp:txBody>
      <dsp:txXfrm>
        <a:off x="454816" y="3919839"/>
        <a:ext cx="6895775" cy="603259"/>
      </dsp:txXfrm>
    </dsp:sp>
    <dsp:sp modelId="{280252D5-D460-43F9-88E3-FB114BFAB0D0}">
      <dsp:nvSpPr>
        <dsp:cNvPr id="0" name=""/>
        <dsp:cNvSpPr/>
      </dsp:nvSpPr>
      <dsp:spPr>
        <a:xfrm>
          <a:off x="77778" y="3844431"/>
          <a:ext cx="754074" cy="7540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3C058C-CD73-4BB1-A661-2EB36A484C9E}">
      <dsp:nvSpPr>
        <dsp:cNvPr id="0" name=""/>
        <dsp:cNvSpPr/>
      </dsp:nvSpPr>
      <dsp:spPr>
        <a:xfrm rot="4396374">
          <a:off x="926948" y="953950"/>
          <a:ext cx="4138386" cy="2886008"/>
        </a:xfrm>
        <a:prstGeom prst="swooshArrow">
          <a:avLst>
            <a:gd name="adj1" fmla="val 16310"/>
            <a:gd name="adj2" fmla="val 3137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21B742-ABAB-4F06-B204-32D6FAA9BD72}">
      <dsp:nvSpPr>
        <dsp:cNvPr id="0" name=""/>
        <dsp:cNvSpPr/>
      </dsp:nvSpPr>
      <dsp:spPr>
        <a:xfrm>
          <a:off x="3118961" y="1861474"/>
          <a:ext cx="104507" cy="104507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00EDBB-E2F1-435B-9F26-253B5DA54C17}">
      <dsp:nvSpPr>
        <dsp:cNvPr id="0" name=""/>
        <dsp:cNvSpPr/>
      </dsp:nvSpPr>
      <dsp:spPr>
        <a:xfrm>
          <a:off x="128379" y="77807"/>
          <a:ext cx="1951120" cy="76702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>
          <a:glow rad="279400">
            <a:schemeClr val="accent1">
              <a:lumMod val="50000"/>
              <a:alpha val="60000"/>
            </a:schemeClr>
          </a:glow>
          <a:outerShdw blurRad="152400" dist="317500" dir="5400000" sx="90000" sy="-19000" rotWithShape="0">
            <a:prstClr val="black">
              <a:alpha val="15000"/>
            </a:prstClr>
          </a:outerShdw>
        </a:effectLst>
        <a:scene3d>
          <a:camera prst="orthographicFront"/>
          <a:lightRig rig="threePt" dir="t"/>
        </a:scene3d>
        <a:sp3d>
          <a:bevelT prst="slope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58420" rIns="58420" bIns="58420" numCol="1" spcCol="1270" anchor="b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4600" kern="1200" dirty="0"/>
        </a:p>
      </dsp:txBody>
      <dsp:txXfrm>
        <a:off x="128379" y="77807"/>
        <a:ext cx="1951120" cy="767025"/>
      </dsp:txXfrm>
    </dsp:sp>
    <dsp:sp modelId="{E9049268-DEC2-4DE1-B0B7-490A3BB6DCE5}">
      <dsp:nvSpPr>
        <dsp:cNvPr id="0" name=""/>
        <dsp:cNvSpPr/>
      </dsp:nvSpPr>
      <dsp:spPr>
        <a:xfrm>
          <a:off x="3354977" y="1232180"/>
          <a:ext cx="2320251" cy="767025"/>
        </a:xfrm>
        <a:prstGeom prst="rect">
          <a:avLst/>
        </a:prstGeom>
        <a:solidFill>
          <a:schemeClr val="tx2">
            <a:lumMod val="50000"/>
          </a:schemeClr>
        </a:solidFill>
        <a:ln>
          <a:noFill/>
        </a:ln>
        <a:effectLst>
          <a:glow rad="279400">
            <a:schemeClr val="accent1">
              <a:lumMod val="60000"/>
              <a:lumOff val="40000"/>
              <a:alpha val="60000"/>
            </a:schemeClr>
          </a:glow>
          <a:outerShdw blurRad="152400" dist="317500" dir="5400000" sx="90000" sy="-19000" rotWithShape="0">
            <a:prstClr val="black">
              <a:alpha val="15000"/>
            </a:prst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4600" kern="1200" dirty="0"/>
        </a:p>
      </dsp:txBody>
      <dsp:txXfrm>
        <a:off x="3354977" y="1232180"/>
        <a:ext cx="2320251" cy="767025"/>
      </dsp:txXfrm>
    </dsp:sp>
    <dsp:sp modelId="{7A368106-94D8-4974-87C2-4820C116A78B}">
      <dsp:nvSpPr>
        <dsp:cNvPr id="0" name=""/>
        <dsp:cNvSpPr/>
      </dsp:nvSpPr>
      <dsp:spPr>
        <a:xfrm>
          <a:off x="3226057" y="3831215"/>
          <a:ext cx="2636649" cy="767025"/>
        </a:xfrm>
        <a:prstGeom prst="rect">
          <a:avLst/>
        </a:prstGeom>
        <a:solidFill>
          <a:schemeClr val="accent5">
            <a:lumMod val="50000"/>
          </a:schemeClr>
        </a:solidFill>
        <a:ln>
          <a:noFill/>
        </a:ln>
        <a:effectLst>
          <a:glow rad="279400">
            <a:schemeClr val="accent5">
              <a:lumMod val="40000"/>
              <a:lumOff val="60000"/>
              <a:alpha val="60000"/>
            </a:schemeClr>
          </a:glow>
          <a:outerShdw blurRad="152400" dist="317500" dir="5400000" sx="90000" sy="-19000" rotWithShape="0">
            <a:prstClr val="black">
              <a:alpha val="15000"/>
            </a:prstClr>
          </a:outerShdw>
        </a:effectLst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58420" rIns="58420" bIns="58420" numCol="1" spcCol="1270" anchor="t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4600" kern="1200" dirty="0">
            <a:effectLst/>
          </a:endParaRPr>
        </a:p>
      </dsp:txBody>
      <dsp:txXfrm>
        <a:off x="3226057" y="3831215"/>
        <a:ext cx="2636649" cy="76702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0.28213</cdr:x>
      <cdr:y>0.60807</cdr:y>
    </cdr:from>
    <cdr:to>
      <cdr:x>0.41979</cdr:x>
      <cdr:y>0.73176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1964186" y="2640239"/>
          <a:ext cx="958388" cy="537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MX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 = 821.05</a:t>
          </a:r>
        </a:p>
      </cdr:txBody>
    </cdr:sp>
  </cdr:relSizeAnchor>
  <cdr:relSizeAnchor xmlns:cdr="http://schemas.openxmlformats.org/drawingml/2006/chartDrawing">
    <cdr:from>
      <cdr:x>0.54401</cdr:x>
      <cdr:y>0.49602</cdr:y>
    </cdr:from>
    <cdr:to>
      <cdr:x>0.68199</cdr:x>
      <cdr:y>0.56583</cdr:y>
    </cdr:to>
    <cdr:sp macro="" textlink="">
      <cdr:nvSpPr>
        <cdr:cNvPr id="3" name="1 CuadroTexto"/>
        <cdr:cNvSpPr txBox="1"/>
      </cdr:nvSpPr>
      <cdr:spPr>
        <a:xfrm xmlns:a="http://schemas.openxmlformats.org/drawingml/2006/main">
          <a:off x="4348196" y="2558077"/>
          <a:ext cx="1102907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 = 907.11</a:t>
          </a:r>
        </a:p>
      </cdr:txBody>
    </cdr:sp>
  </cdr:relSizeAnchor>
  <cdr:relSizeAnchor xmlns:cdr="http://schemas.openxmlformats.org/drawingml/2006/chartDrawing">
    <cdr:from>
      <cdr:x>0.79375</cdr:x>
      <cdr:y>0.29316</cdr:y>
    </cdr:from>
    <cdr:to>
      <cdr:x>0.94645</cdr:x>
      <cdr:y>0.36521</cdr:y>
    </cdr:to>
    <cdr:sp macro="" textlink="">
      <cdr:nvSpPr>
        <cdr:cNvPr id="4" name="1 CuadroTexto"/>
        <cdr:cNvSpPr txBox="1"/>
      </cdr:nvSpPr>
      <cdr:spPr>
        <a:xfrm xmlns:a="http://schemas.openxmlformats.org/drawingml/2006/main">
          <a:off x="5526818" y="1272894"/>
          <a:ext cx="1063234" cy="3128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 = 1,325.33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7B091E-88FF-424F-BCBB-EECD6A3D3509}" type="datetimeFigureOut">
              <a:rPr lang="es-MX" smtClean="0"/>
              <a:t>09/10/2019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7D280B-1A02-4418-9C59-1DB4924F6FC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63701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CF6B1-566C-4D70-AA62-9E0DE10E43D9}" type="slidenum">
              <a:rPr lang="es-MX" smtClean="0">
                <a:solidFill>
                  <a:prstClr val="black"/>
                </a:solidFill>
              </a:rPr>
              <a:pPr/>
              <a:t>6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6913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13363A-AE86-9E4C-9B56-15A38CFAB4E7}" type="slidenum">
              <a:rPr lang="es-ES" smtClean="0">
                <a:solidFill>
                  <a:prstClr val="black"/>
                </a:solidFill>
              </a:rPr>
              <a:pPr/>
              <a:t>16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4747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9463A-075B-4FCF-A271-F5F2A4A5DB8C}" type="slidenum">
              <a:rPr lang="es-MX" smtClean="0"/>
              <a:t>17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90962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6A88B-BD3C-43DA-9C79-C3301FC32786}" type="slidenum">
              <a:rPr lang="es-MX" smtClean="0"/>
              <a:t>18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428515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Agregar las características de la MIP de 1978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6A88B-BD3C-43DA-9C79-C3301FC32786}" type="slidenum">
              <a:rPr lang="es-MX" smtClean="0"/>
              <a:pPr/>
              <a:t>19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886888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CF6B1-566C-4D70-AA62-9E0DE10E43D9}" type="slidenum">
              <a:rPr lang="es-MX" smtClean="0"/>
              <a:pPr/>
              <a:t>20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943086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CF6B1-566C-4D70-AA62-9E0DE10E43D9}" type="slidenum">
              <a:rPr lang="es-MX" smtClean="0"/>
              <a:pPr/>
              <a:t>21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575286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CF6B1-566C-4D70-AA62-9E0DE10E43D9}" type="slidenum">
              <a:rPr lang="es-MX" smtClean="0"/>
              <a:pPr/>
              <a:t>22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690776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CF6B1-566C-4D70-AA62-9E0DE10E43D9}" type="slidenum">
              <a:rPr lang="es-MX" smtClean="0"/>
              <a:pPr/>
              <a:t>23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690776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CF6B1-566C-4D70-AA62-9E0DE10E43D9}" type="slidenum">
              <a:rPr lang="es-MX" smtClean="0"/>
              <a:pPr/>
              <a:t>24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102961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CF6B1-566C-4D70-AA62-9E0DE10E43D9}" type="slidenum">
              <a:rPr lang="es-MX" smtClean="0"/>
              <a:pPr/>
              <a:t>25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09980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CF6B1-566C-4D70-AA62-9E0DE10E43D9}" type="slidenum">
              <a:rPr lang="es-MX" smtClean="0">
                <a:solidFill>
                  <a:prstClr val="black"/>
                </a:solidFill>
              </a:rPr>
              <a:pPr/>
              <a:t>7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2745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CF6B1-566C-4D70-AA62-9E0DE10E43D9}" type="slidenum">
              <a:rPr lang="es-MX" smtClean="0"/>
              <a:pPr/>
              <a:t>26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776641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CF6B1-566C-4D70-AA62-9E0DE10E43D9}" type="slidenum">
              <a:rPr lang="es-MX" smtClean="0"/>
              <a:pPr/>
              <a:t>27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250504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CF6B1-566C-4D70-AA62-9E0DE10E43D9}" type="slidenum">
              <a:rPr lang="es-MX" smtClean="0"/>
              <a:pPr/>
              <a:t>28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8893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CF6B1-566C-4D70-AA62-9E0DE10E43D9}" type="slidenum">
              <a:rPr lang="es-MX" smtClean="0"/>
              <a:pPr/>
              <a:t>29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85695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CF6B1-566C-4D70-AA62-9E0DE10E43D9}" type="slidenum">
              <a:rPr lang="es-MX" smtClean="0"/>
              <a:pPr/>
              <a:t>30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027721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CF6B1-566C-4D70-AA62-9E0DE10E43D9}" type="slidenum">
              <a:rPr lang="es-MX" smtClean="0"/>
              <a:pPr/>
              <a:t>31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288356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CF6B1-566C-4D70-AA62-9E0DE10E43D9}" type="slidenum">
              <a:rPr lang="es-MX" smtClean="0"/>
              <a:pPr/>
              <a:t>32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651738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CF6B1-566C-4D70-AA62-9E0DE10E43D9}" type="slidenum">
              <a:rPr lang="es-MX" smtClean="0"/>
              <a:pPr/>
              <a:t>33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606081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CF6B1-566C-4D70-AA62-9E0DE10E43D9}" type="slidenum">
              <a:rPr lang="es-MX" smtClean="0"/>
              <a:pPr/>
              <a:t>34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655249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CF6B1-566C-4D70-AA62-9E0DE10E43D9}" type="slidenum">
              <a:rPr lang="es-MX" smtClean="0"/>
              <a:pPr/>
              <a:t>35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25397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CF6B1-566C-4D70-AA62-9E0DE10E43D9}" type="slidenum">
              <a:rPr lang="es-MX" smtClean="0">
                <a:solidFill>
                  <a:prstClr val="black"/>
                </a:solidFill>
              </a:rPr>
              <a:pPr/>
              <a:t>8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0540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CF6B1-566C-4D70-AA62-9E0DE10E43D9}" type="slidenum">
              <a:rPr lang="es-MX" smtClean="0"/>
              <a:pPr/>
              <a:t>36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271887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CF6B1-566C-4D70-AA62-9E0DE10E43D9}" type="slidenum">
              <a:rPr lang="es-MX" smtClean="0"/>
              <a:pPr/>
              <a:t>37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940747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CF6B1-566C-4D70-AA62-9E0DE10E43D9}" type="slidenum">
              <a:rPr lang="es-MX" smtClean="0"/>
              <a:pPr/>
              <a:t>38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504176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CF6B1-566C-4D70-AA62-9E0DE10E43D9}" type="slidenum">
              <a:rPr lang="es-MX" smtClean="0"/>
              <a:pPr/>
              <a:t>39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974700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CF6B1-566C-4D70-AA62-9E0DE10E43D9}" type="slidenum">
              <a:rPr lang="es-MX" smtClean="0"/>
              <a:pPr/>
              <a:t>40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814774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CF6B1-566C-4D70-AA62-9E0DE10E43D9}" type="slidenum">
              <a:rPr lang="es-MX" smtClean="0"/>
              <a:pPr/>
              <a:t>41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179442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CF6B1-566C-4D70-AA62-9E0DE10E43D9}" type="slidenum">
              <a:rPr lang="es-MX" smtClean="0"/>
              <a:pPr/>
              <a:t>42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093007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CF6B1-566C-4D70-AA62-9E0DE10E43D9}" type="slidenum">
              <a:rPr lang="es-MX" smtClean="0"/>
              <a:pPr/>
              <a:t>43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09259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CF6B1-566C-4D70-AA62-9E0DE10E43D9}" type="slidenum">
              <a:rPr lang="es-MX" smtClean="0"/>
              <a:pPr/>
              <a:t>44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035890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CF6B1-566C-4D70-AA62-9E0DE10E43D9}" type="slidenum">
              <a:rPr lang="es-MX" smtClean="0"/>
              <a:pPr/>
              <a:t>45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03589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CF6B1-566C-4D70-AA62-9E0DE10E43D9}" type="slidenum">
              <a:rPr lang="es-MX" smtClean="0">
                <a:solidFill>
                  <a:prstClr val="black"/>
                </a:solidFill>
              </a:rPr>
              <a:pPr/>
              <a:t>10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1111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CF6B1-566C-4D70-AA62-9E0DE10E43D9}" type="slidenum">
              <a:rPr lang="es-MX" smtClean="0"/>
              <a:pPr/>
              <a:t>46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557725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CF6B1-566C-4D70-AA62-9E0DE10E43D9}" type="slidenum">
              <a:rPr lang="es-MX" smtClean="0"/>
              <a:pPr/>
              <a:t>47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14393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CF6B1-566C-4D70-AA62-9E0DE10E43D9}" type="slidenum">
              <a:rPr lang="es-MX" smtClean="0">
                <a:solidFill>
                  <a:prstClr val="black"/>
                </a:solidFill>
              </a:rPr>
              <a:pPr/>
              <a:t>11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111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CF6B1-566C-4D70-AA62-9E0DE10E43D9}" type="slidenum">
              <a:rPr lang="es-MX" smtClean="0">
                <a:solidFill>
                  <a:prstClr val="black"/>
                </a:solidFill>
              </a:rPr>
              <a:pPr/>
              <a:t>12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111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CF6B1-566C-4D70-AA62-9E0DE10E43D9}" type="slidenum">
              <a:rPr lang="es-MX" smtClean="0">
                <a:solidFill>
                  <a:prstClr val="black"/>
                </a:solidFill>
              </a:rPr>
              <a:pPr/>
              <a:t>13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798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CF6B1-566C-4D70-AA62-9E0DE10E43D9}" type="slidenum">
              <a:rPr lang="es-MX" smtClean="0">
                <a:solidFill>
                  <a:prstClr val="black"/>
                </a:solidFill>
              </a:rPr>
              <a:pPr/>
              <a:t>14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1111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CF6B1-566C-4D70-AA62-9E0DE10E43D9}" type="slidenum">
              <a:rPr lang="es-MX" smtClean="0">
                <a:solidFill>
                  <a:prstClr val="black"/>
                </a:solidFill>
              </a:rPr>
              <a:pPr/>
              <a:t>15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709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8DB11-6608-44AD-A755-E247E1A8E3AE}" type="datetimeFigureOut">
              <a:rPr lang="es-SV" smtClean="0"/>
              <a:t>09/10/2019</a:t>
            </a:fld>
            <a:endParaRPr lang="es-SV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71F2-68A7-49B6-9460-76C67B8BAE91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122532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8DB11-6608-44AD-A755-E247E1A8E3AE}" type="datetimeFigureOut">
              <a:rPr lang="es-SV" smtClean="0"/>
              <a:t>09/10/2019</a:t>
            </a:fld>
            <a:endParaRPr lang="es-SV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71F2-68A7-49B6-9460-76C67B8BAE91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104764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8DB11-6608-44AD-A755-E247E1A8E3AE}" type="datetimeFigureOut">
              <a:rPr lang="es-SV" smtClean="0"/>
              <a:t>09/10/2019</a:t>
            </a:fld>
            <a:endParaRPr lang="es-SV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71F2-68A7-49B6-9460-76C67B8BAE91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847449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8DB11-6608-44AD-A755-E247E1A8E3AE}" type="datetimeFigureOut">
              <a:rPr lang="es-SV" smtClean="0"/>
              <a:t>09/10/2019</a:t>
            </a:fld>
            <a:endParaRPr lang="es-SV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71F2-68A7-49B6-9460-76C67B8BAE91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457577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8DB11-6608-44AD-A755-E247E1A8E3AE}" type="datetimeFigureOut">
              <a:rPr lang="es-SV" smtClean="0"/>
              <a:t>09/10/2019</a:t>
            </a:fld>
            <a:endParaRPr lang="es-SV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71F2-68A7-49B6-9460-76C67B8BAE91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680096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8DB11-6608-44AD-A755-E247E1A8E3AE}" type="datetimeFigureOut">
              <a:rPr lang="es-SV" smtClean="0"/>
              <a:t>09/10/2019</a:t>
            </a:fld>
            <a:endParaRPr lang="es-SV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71F2-68A7-49B6-9460-76C67B8BAE91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955256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8DB11-6608-44AD-A755-E247E1A8E3AE}" type="datetimeFigureOut">
              <a:rPr lang="es-SV" smtClean="0"/>
              <a:t>09/10/2019</a:t>
            </a:fld>
            <a:endParaRPr lang="es-SV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71F2-68A7-49B6-9460-76C67B8BAE91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796549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8DB11-6608-44AD-A755-E247E1A8E3AE}" type="datetimeFigureOut">
              <a:rPr lang="es-SV" smtClean="0"/>
              <a:t>09/10/2019</a:t>
            </a:fld>
            <a:endParaRPr lang="es-SV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71F2-68A7-49B6-9460-76C67B8BAE91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785131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8DB11-6608-44AD-A755-E247E1A8E3AE}" type="datetimeFigureOut">
              <a:rPr lang="es-SV" smtClean="0"/>
              <a:t>09/10/2019</a:t>
            </a:fld>
            <a:endParaRPr lang="es-SV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71F2-68A7-49B6-9460-76C67B8BAE91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146195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8DB11-6608-44AD-A755-E247E1A8E3AE}" type="datetimeFigureOut">
              <a:rPr lang="es-SV" smtClean="0"/>
              <a:t>09/10/2019</a:t>
            </a:fld>
            <a:endParaRPr lang="es-SV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71F2-68A7-49B6-9460-76C67B8BAE91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761843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SV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8DB11-6608-44AD-A755-E247E1A8E3AE}" type="datetimeFigureOut">
              <a:rPr lang="es-SV" smtClean="0"/>
              <a:t>09/10/2019</a:t>
            </a:fld>
            <a:endParaRPr lang="es-SV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71F2-68A7-49B6-9460-76C67B8BAE91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406637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8DB11-6608-44AD-A755-E247E1A8E3AE}" type="datetimeFigureOut">
              <a:rPr lang="es-SV" smtClean="0"/>
              <a:t>09/10/2019</a:t>
            </a:fld>
            <a:endParaRPr lang="es-SV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SV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071F2-68A7-49B6-9460-76C67B8BAE91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865055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5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cr.gob.sv/bcrsite/?cat=1000&amp;lang=es#ancla1047" TargetMode="Externa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068425" cy="785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993"/>
          <a:stretch/>
        </p:blipFill>
        <p:spPr>
          <a:xfrm>
            <a:off x="0" y="668"/>
            <a:ext cx="9044247" cy="2849284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673331" y="4474451"/>
            <a:ext cx="7946967" cy="540000"/>
          </a:xfrm>
          <a:prstGeom prst="rect">
            <a:avLst/>
          </a:prstGeom>
          <a:solidFill>
            <a:srgbClr val="122D46"/>
          </a:solidFill>
        </p:spPr>
        <p:txBody>
          <a:bodyPr wrap="square" rtlCol="0" anchor="ctr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Principales resultados del Sector Agropecuario y la Matriz Insumo Producto</a:t>
            </a:r>
          </a:p>
        </p:txBody>
      </p:sp>
    </p:spTree>
    <p:extLst>
      <p:ext uri="{BB962C8B-B14F-4D97-AF65-F5344CB8AC3E}">
        <p14:creationId xmlns:p14="http://schemas.microsoft.com/office/powerpoint/2010/main" val="625074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530679" y="7943"/>
            <a:ext cx="9517889" cy="1143000"/>
          </a:xfrm>
          <a:noFill/>
        </p:spPr>
        <p:txBody>
          <a:bodyPr>
            <a:noAutofit/>
          </a:bodyPr>
          <a:lstStyle/>
          <a:p>
            <a:pPr algn="just"/>
            <a:r>
              <a:rPr lang="es-MX" sz="2800" b="1" i="1" dirty="0">
                <a:solidFill>
                  <a:srgbClr val="002060"/>
                </a:solidFill>
                <a:latin typeface="+mn-lt"/>
              </a:rPr>
              <a:t>El Sector Agropecuario, en el nuevo SCNES, ha reducido considerablemente  su aporte al Valor Agregado de la economía salvadoreña</a:t>
            </a:r>
            <a:endParaRPr lang="es-SV" sz="2800" b="1" i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126800" y="3427529"/>
            <a:ext cx="3960956" cy="1384974"/>
          </a:xfrm>
          <a:prstGeom prst="rect">
            <a:avLst/>
          </a:prstGeom>
        </p:spPr>
        <p:txBody>
          <a:bodyPr wrap="square" lIns="91422" tIns="45710" rIns="91422" bIns="45710">
            <a:spAutoFit/>
          </a:bodyPr>
          <a:lstStyle/>
          <a:p>
            <a:pPr algn="ctr" defTabSz="609478"/>
            <a:r>
              <a:rPr lang="es-MX" sz="2100" b="1" dirty="0">
                <a:solidFill>
                  <a:srgbClr val="002060"/>
                </a:solidFill>
                <a:cs typeface="Times New Roman" panose="02020603050405020304" pitchFamily="18" charset="0"/>
              </a:rPr>
              <a:t>  Valor agregado de la Agricultura, ganadería, silvicultura y pesca con respecto al PIB a precios corrientes</a:t>
            </a:r>
            <a:endParaRPr lang="es-MX" sz="21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3227239" y="1232807"/>
            <a:ext cx="6572347" cy="5114429"/>
            <a:chOff x="3690476" y="1294628"/>
            <a:chExt cx="7634868" cy="5937411"/>
          </a:xfrm>
        </p:grpSpPr>
        <p:graphicFrame>
          <p:nvGraphicFramePr>
            <p:cNvPr id="4" name="3 Diagrama"/>
            <p:cNvGraphicFramePr/>
            <p:nvPr>
              <p:extLst>
                <p:ext uri="{D42A27DB-BD31-4B8C-83A1-F6EECF244321}">
                  <p14:modId xmlns:p14="http://schemas.microsoft.com/office/powerpoint/2010/main" val="2456608656"/>
                </p:ext>
              </p:extLst>
            </p:nvPr>
          </p:nvGraphicFramePr>
          <p:xfrm>
            <a:off x="3690476" y="1561207"/>
            <a:ext cx="7634868" cy="556531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12" name="11 Grupo"/>
            <p:cNvGrpSpPr/>
            <p:nvPr/>
          </p:nvGrpSpPr>
          <p:grpSpPr>
            <a:xfrm>
              <a:off x="8301558" y="5673010"/>
              <a:ext cx="1580182" cy="1559029"/>
              <a:chOff x="5937178" y="3904292"/>
              <a:chExt cx="1678960" cy="1640337"/>
            </a:xfrm>
          </p:grpSpPr>
          <p:sp>
            <p:nvSpPr>
              <p:cNvPr id="33" name="32 Elipse"/>
              <p:cNvSpPr/>
              <p:nvPr/>
            </p:nvSpPr>
            <p:spPr>
              <a:xfrm>
                <a:off x="5937178" y="3904292"/>
                <a:ext cx="1656184" cy="164033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78"/>
                <a:endParaRPr lang="es-MX" sz="1600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35 CuadroTexto"/>
              <p:cNvSpPr txBox="1"/>
              <p:nvPr/>
            </p:nvSpPr>
            <p:spPr>
              <a:xfrm>
                <a:off x="6031962" y="4250791"/>
                <a:ext cx="1584176" cy="9742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09478"/>
                <a:r>
                  <a:rPr lang="es-SV" sz="3200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2014</a:t>
                </a:r>
              </a:p>
              <a:p>
                <a:pPr algn="ctr" defTabSz="609478"/>
                <a:r>
                  <a:rPr lang="es-SV" sz="1600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5.9%</a:t>
                </a:r>
              </a:p>
            </p:txBody>
          </p:sp>
        </p:grpSp>
        <p:grpSp>
          <p:nvGrpSpPr>
            <p:cNvPr id="11" name="10 Grupo"/>
            <p:cNvGrpSpPr/>
            <p:nvPr/>
          </p:nvGrpSpPr>
          <p:grpSpPr>
            <a:xfrm>
              <a:off x="8255447" y="2652687"/>
              <a:ext cx="1502296" cy="1568402"/>
              <a:chOff x="3141365" y="3562272"/>
              <a:chExt cx="1513681" cy="1450904"/>
            </a:xfrm>
          </p:grpSpPr>
          <p:sp>
            <p:nvSpPr>
              <p:cNvPr id="32" name="31 Elipse"/>
              <p:cNvSpPr/>
              <p:nvPr/>
            </p:nvSpPr>
            <p:spPr>
              <a:xfrm>
                <a:off x="3141365" y="3562272"/>
                <a:ext cx="1513681" cy="145090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78"/>
                <a:endParaRPr lang="es-MX" sz="1600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45 CuadroTexto"/>
              <p:cNvSpPr txBox="1"/>
              <p:nvPr/>
            </p:nvSpPr>
            <p:spPr>
              <a:xfrm>
                <a:off x="3163466" y="3859634"/>
                <a:ext cx="1491580" cy="8565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09478"/>
                <a:r>
                  <a:rPr lang="es-SV" sz="3200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2005</a:t>
                </a:r>
              </a:p>
              <a:p>
                <a:pPr algn="ctr" defTabSz="609478"/>
                <a:r>
                  <a:rPr lang="es-SV" sz="1600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6.2%</a:t>
                </a:r>
              </a:p>
            </p:txBody>
          </p:sp>
        </p:grpSp>
        <p:grpSp>
          <p:nvGrpSpPr>
            <p:cNvPr id="3" name="2 Grupo"/>
            <p:cNvGrpSpPr/>
            <p:nvPr/>
          </p:nvGrpSpPr>
          <p:grpSpPr>
            <a:xfrm>
              <a:off x="4114075" y="1294628"/>
              <a:ext cx="1484713" cy="1427140"/>
              <a:chOff x="-322304" y="3645480"/>
              <a:chExt cx="1454895" cy="1437267"/>
            </a:xfrm>
          </p:grpSpPr>
          <p:sp>
            <p:nvSpPr>
              <p:cNvPr id="10" name="9 Elipse"/>
              <p:cNvSpPr/>
              <p:nvPr/>
            </p:nvSpPr>
            <p:spPr>
              <a:xfrm>
                <a:off x="-322304" y="3645480"/>
                <a:ext cx="1454895" cy="143726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78"/>
                <a:endParaRPr lang="es-MX" sz="1600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36 CuadroTexto"/>
              <p:cNvSpPr txBox="1"/>
              <p:nvPr/>
            </p:nvSpPr>
            <p:spPr>
              <a:xfrm>
                <a:off x="-176205" y="3927931"/>
                <a:ext cx="1247504" cy="932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09478"/>
                <a:r>
                  <a:rPr lang="es-SV" sz="3200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1990</a:t>
                </a:r>
              </a:p>
              <a:p>
                <a:pPr algn="ctr" defTabSz="609478"/>
                <a:r>
                  <a:rPr lang="es-SV" sz="1600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17.1%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6580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pPr lvl="0" algn="just"/>
            <a:r>
              <a:rPr lang="es-SV" sz="2700" dirty="0">
                <a:solidFill>
                  <a:srgbClr val="FF0000"/>
                </a:solidFill>
              </a:rPr>
              <a:t> </a:t>
            </a:r>
          </a:p>
        </p:txBody>
      </p:sp>
      <p:graphicFrame>
        <p:nvGraphicFramePr>
          <p:cNvPr id="13" name="12 Diagrama"/>
          <p:cNvGraphicFramePr/>
          <p:nvPr>
            <p:extLst>
              <p:ext uri="{D42A27DB-BD31-4B8C-83A1-F6EECF244321}">
                <p14:modId xmlns:p14="http://schemas.microsoft.com/office/powerpoint/2010/main" val="3418287430"/>
              </p:ext>
            </p:extLst>
          </p:nvPr>
        </p:nvGraphicFramePr>
        <p:xfrm>
          <a:off x="8328539" y="1700808"/>
          <a:ext cx="3567953" cy="4536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8 Rectángulo"/>
          <p:cNvSpPr/>
          <p:nvPr/>
        </p:nvSpPr>
        <p:spPr>
          <a:xfrm>
            <a:off x="1918992" y="1497933"/>
            <a:ext cx="3843361" cy="584755"/>
          </a:xfrm>
          <a:prstGeom prst="rect">
            <a:avLst/>
          </a:prstGeom>
        </p:spPr>
        <p:txBody>
          <a:bodyPr wrap="square" lIns="91422" tIns="45710" rIns="91422" bIns="45710">
            <a:spAutoFit/>
          </a:bodyPr>
          <a:lstStyle/>
          <a:p>
            <a:pPr algn="ctr" defTabSz="609478"/>
            <a:r>
              <a:rPr lang="es-MX" sz="1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 </a:t>
            </a:r>
            <a:r>
              <a:rPr lang="es-MX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Valores corrientes de VBP, CI y VA de la Agricultura, ganadería, silvicultura y pesca</a:t>
            </a:r>
            <a:endParaRPr lang="es-MX" sz="13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36764" y="11563"/>
            <a:ext cx="9697140" cy="1200308"/>
          </a:xfrm>
          <a:prstGeom prst="rect">
            <a:avLst/>
          </a:prstGeom>
        </p:spPr>
        <p:txBody>
          <a:bodyPr wrap="square" lIns="91422" tIns="45710" rIns="91422" bIns="45710">
            <a:spAutoFit/>
          </a:bodyPr>
          <a:lstStyle/>
          <a:p>
            <a:pPr defTabSz="609478">
              <a:spcBef>
                <a:spcPct val="0"/>
              </a:spcBef>
            </a:pPr>
            <a:r>
              <a:rPr lang="es-MX" sz="2400" b="1" i="1" dirty="0">
                <a:solidFill>
                  <a:srgbClr val="002060"/>
                </a:solidFill>
                <a:ea typeface="+mj-ea"/>
                <a:cs typeface="+mj-cs"/>
              </a:rPr>
              <a:t>El Valor Agregado, en millones de dólares,  de las actividades agropecuarias se ha incrementado para el año base 2005 y año de referencia 2014, sin embargo su participación en el VAB y PIB es menor…</a:t>
            </a:r>
          </a:p>
        </p:txBody>
      </p:sp>
      <p:graphicFrame>
        <p:nvGraphicFramePr>
          <p:cNvPr id="4" name="3 Gráfico"/>
          <p:cNvGraphicFramePr/>
          <p:nvPr>
            <p:extLst>
              <p:ext uri="{D42A27DB-BD31-4B8C-83A1-F6EECF244321}">
                <p14:modId xmlns:p14="http://schemas.microsoft.com/office/powerpoint/2010/main" val="3055807837"/>
              </p:ext>
            </p:extLst>
          </p:nvPr>
        </p:nvGraphicFramePr>
        <p:xfrm>
          <a:off x="689878" y="1908677"/>
          <a:ext cx="6962896" cy="43419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6" name="5 Flecha abajo"/>
          <p:cNvSpPr/>
          <p:nvPr/>
        </p:nvSpPr>
        <p:spPr>
          <a:xfrm rot="10800000">
            <a:off x="2403853" y="4438905"/>
            <a:ext cx="288071" cy="90343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9 Flecha abajo"/>
          <p:cNvSpPr/>
          <p:nvPr/>
        </p:nvSpPr>
        <p:spPr>
          <a:xfrm rot="10800000">
            <a:off x="4171327" y="3861049"/>
            <a:ext cx="288071" cy="1155712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Flecha abajo"/>
          <p:cNvSpPr/>
          <p:nvPr/>
        </p:nvSpPr>
        <p:spPr>
          <a:xfrm rot="10800000">
            <a:off x="5992383" y="2547511"/>
            <a:ext cx="288071" cy="1777094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30080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609603" y="11145"/>
            <a:ext cx="9231301" cy="1143000"/>
          </a:xfrm>
          <a:noFill/>
        </p:spPr>
        <p:txBody>
          <a:bodyPr>
            <a:noAutofit/>
          </a:bodyPr>
          <a:lstStyle/>
          <a:p>
            <a:pPr lvl="0"/>
            <a:r>
              <a:rPr lang="es-MX" sz="2800" b="1" i="1" dirty="0">
                <a:solidFill>
                  <a:srgbClr val="002060"/>
                </a:solidFill>
                <a:latin typeface="+mn-lt"/>
              </a:rPr>
              <a:t>Se ha mantenido la participación de la Agricultura, ganadería, silvicultura y pesca en el PIB corriente entre 2005-2018, con un promedio de 6.2%</a:t>
            </a:r>
            <a:endParaRPr lang="es-SV" sz="2800" b="1" i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8040469" y="1556793"/>
            <a:ext cx="3719426" cy="830977"/>
          </a:xfrm>
          <a:prstGeom prst="rect">
            <a:avLst/>
          </a:prstGeom>
        </p:spPr>
        <p:txBody>
          <a:bodyPr wrap="square" lIns="91422" tIns="45710" rIns="91422" bIns="45710">
            <a:spAutoFit/>
          </a:bodyPr>
          <a:lstStyle/>
          <a:p>
            <a:pPr algn="ctr" defTabSz="609478"/>
            <a:r>
              <a:rPr lang="es-MX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  Valor agregado de la Agricultura, ganadería, silvicultura y pesca con respecto al PIB, 2005-2018</a:t>
            </a:r>
            <a:endParaRPr lang="es-MX" sz="16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2" name="1 Gráfico"/>
          <p:cNvGraphicFramePr/>
          <p:nvPr>
            <p:extLst>
              <p:ext uri="{D42A27DB-BD31-4B8C-83A1-F6EECF244321}">
                <p14:modId xmlns:p14="http://schemas.microsoft.com/office/powerpoint/2010/main" val="2226893725"/>
              </p:ext>
            </p:extLst>
          </p:nvPr>
        </p:nvGraphicFramePr>
        <p:xfrm>
          <a:off x="952363" y="1772816"/>
          <a:ext cx="10809494" cy="44860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64008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Título"/>
          <p:cNvSpPr txBox="1">
            <a:spLocks/>
          </p:cNvSpPr>
          <p:nvPr/>
        </p:nvSpPr>
        <p:spPr>
          <a:xfrm>
            <a:off x="575016" y="-807"/>
            <a:ext cx="9290202" cy="864096"/>
          </a:xfrm>
          <a:prstGeom prst="rect">
            <a:avLst/>
          </a:prstGeom>
          <a:noFill/>
        </p:spPr>
        <p:txBody>
          <a:bodyPr lIns="91422" tIns="45710" rIns="91422" bIns="4571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MX" sz="2800" b="1" i="1" dirty="0">
                <a:solidFill>
                  <a:srgbClr val="002060"/>
                </a:solidFill>
                <a:latin typeface="+mn-lt"/>
              </a:rPr>
              <a:t>Participación de las 7 principales actividades dentro de la Agricultura, ganadería, silvicultura y pesca en año base 1990, 2005 y año de referencia 2014</a:t>
            </a:r>
            <a:endParaRPr lang="es-SV" sz="2800" b="1" i="1" dirty="0">
              <a:solidFill>
                <a:srgbClr val="002060"/>
              </a:solidFill>
              <a:latin typeface="+mn-lt"/>
            </a:endParaRP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4188795"/>
              </p:ext>
            </p:extLst>
          </p:nvPr>
        </p:nvGraphicFramePr>
        <p:xfrm>
          <a:off x="1855139" y="1609530"/>
          <a:ext cx="8909032" cy="3375349"/>
        </p:xfrm>
        <a:graphic>
          <a:graphicData uri="http://schemas.openxmlformats.org/drawingml/2006/table">
            <a:tbl>
              <a:tblPr/>
              <a:tblGrid>
                <a:gridCol w="54385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568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5682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5682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60841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SV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Actividades Económicas de</a:t>
                      </a:r>
                      <a:br>
                        <a:rPr lang="es-SV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</a:br>
                      <a:r>
                        <a:rPr lang="es-SV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Agricultura,</a:t>
                      </a:r>
                      <a:r>
                        <a:rPr lang="es-SV" sz="1500" b="1" i="0" u="none" strike="noStrike" baseline="0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ganadería, silvicultura y pesca</a:t>
                      </a:r>
                      <a:endParaRPr lang="es-SV" sz="15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5" marB="0" anchor="ctr">
                    <a:lnL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pt-BR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Valor Agregado AE/Valor Agregado Agropecuario</a:t>
                      </a:r>
                    </a:p>
                  </a:txBody>
                  <a:tcPr marL="9526" marR="9526" marT="9525" marB="0" anchor="ctr">
                    <a:lnL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1013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SV" sz="15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1990</a:t>
                      </a:r>
                    </a:p>
                  </a:txBody>
                  <a:tcPr marL="9526" marR="9526" marT="9525" marB="0" anchor="b">
                    <a:lnL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SV" sz="15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2005</a:t>
                      </a:r>
                    </a:p>
                  </a:txBody>
                  <a:tcPr marL="9526" marR="9526" marT="9525" marB="0" anchor="b">
                    <a:lnL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SV" sz="15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2014</a:t>
                      </a:r>
                    </a:p>
                  </a:txBody>
                  <a:tcPr marL="9526" marR="9526" marT="9525" marB="0" anchor="b">
                    <a:lnL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4212">
                <a:tc>
                  <a:txBody>
                    <a:bodyPr/>
                    <a:lstStyle/>
                    <a:p>
                      <a:pPr marL="87313" indent="0" algn="l" rtl="0" fontAlgn="ctr"/>
                      <a:r>
                        <a:rPr lang="es-SV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Cultivo y beneficio de café</a:t>
                      </a:r>
                    </a:p>
                  </a:txBody>
                  <a:tcPr marL="9526" marR="9526" marT="9525" marB="0" anchor="ctr">
                    <a:lnL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26.6%</a:t>
                      </a:r>
                    </a:p>
                  </a:txBody>
                  <a:tcPr marL="9526" marR="9526" marT="9525" marB="0" anchor="ctr">
                    <a:lnL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15.3%</a:t>
                      </a:r>
                    </a:p>
                  </a:txBody>
                  <a:tcPr marL="9526" marR="9526" marT="9525" marB="0" anchor="ctr">
                    <a:lnL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6.9%</a:t>
                      </a:r>
                    </a:p>
                  </a:txBody>
                  <a:tcPr marL="9526" marR="9526" marT="9525" marB="0" anchor="ctr">
                    <a:lnL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2511">
                <a:tc>
                  <a:txBody>
                    <a:bodyPr/>
                    <a:lstStyle/>
                    <a:p>
                      <a:pPr marL="87313" indent="0" algn="l" rtl="0" fontAlgn="ctr"/>
                      <a:r>
                        <a:rPr lang="es-MX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Cultivo de cereales, legumbres y oleaginosas </a:t>
                      </a:r>
                      <a:endParaRPr lang="es-SV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5" marB="0" anchor="ctr">
                    <a:lnL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19.5%</a:t>
                      </a:r>
                    </a:p>
                  </a:txBody>
                  <a:tcPr marL="9526" marR="9526" marT="9525" marB="0" anchor="ctr">
                    <a:lnL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18.2%</a:t>
                      </a:r>
                    </a:p>
                  </a:txBody>
                  <a:tcPr marL="9526" marR="9526" marT="9525" marB="0" anchor="ctr">
                    <a:lnL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20.8%</a:t>
                      </a:r>
                    </a:p>
                  </a:txBody>
                  <a:tcPr marL="9526" marR="9526" marT="9525" marB="0" anchor="ctr">
                    <a:lnL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2511">
                <a:tc>
                  <a:txBody>
                    <a:bodyPr/>
                    <a:lstStyle/>
                    <a:p>
                      <a:pPr marL="87313" indent="0" algn="l" rtl="0" fontAlgn="ctr"/>
                      <a:r>
                        <a:rPr lang="es-SV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Otros cultivos</a:t>
                      </a:r>
                    </a:p>
                  </a:txBody>
                  <a:tcPr marL="9526" marR="9526" marT="9525" marB="0" anchor="ctr">
                    <a:lnL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14.1%</a:t>
                      </a:r>
                    </a:p>
                  </a:txBody>
                  <a:tcPr marL="9526" marR="9526" marT="9525" marB="0" anchor="ctr">
                    <a:lnL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15.5%</a:t>
                      </a:r>
                    </a:p>
                  </a:txBody>
                  <a:tcPr marL="9526" marR="9526" marT="9525" marB="0" anchor="ctr">
                    <a:lnL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16.0%</a:t>
                      </a:r>
                    </a:p>
                  </a:txBody>
                  <a:tcPr marL="9526" marR="9526" marT="9525" marB="0" anchor="ctr">
                    <a:lnL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2511">
                <a:tc>
                  <a:txBody>
                    <a:bodyPr/>
                    <a:lstStyle/>
                    <a:p>
                      <a:pPr marL="87313" indent="0" algn="l" rtl="0" fontAlgn="ctr"/>
                      <a:r>
                        <a:rPr lang="es-MX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Cría de ganado bovino y producción de leche cruda</a:t>
                      </a:r>
                      <a:endParaRPr lang="es-SV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5" marB="0" anchor="ctr">
                    <a:lnL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s-SV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17.1%</a:t>
                      </a:r>
                    </a:p>
                  </a:txBody>
                  <a:tcPr marL="9526" marR="9526" marT="9525" marB="0" anchor="ctr">
                    <a:lnL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20.0%</a:t>
                      </a:r>
                    </a:p>
                  </a:txBody>
                  <a:tcPr marL="9526" marR="9526" marT="9525" marB="0" anchor="ctr">
                    <a:lnL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17.3%</a:t>
                      </a:r>
                    </a:p>
                  </a:txBody>
                  <a:tcPr marL="9526" marR="9526" marT="9525" marB="0" anchor="ctr">
                    <a:lnL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92511">
                <a:tc>
                  <a:txBody>
                    <a:bodyPr/>
                    <a:lstStyle/>
                    <a:p>
                      <a:pPr marL="87313" indent="0" algn="l" rtl="0" fontAlgn="ctr"/>
                      <a:r>
                        <a:rPr lang="es-SV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Cría de ganado porcino</a:t>
                      </a:r>
                      <a:endParaRPr lang="es-SV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5" marB="0" anchor="ctr">
                    <a:lnL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es-SV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1.0%</a:t>
                      </a:r>
                    </a:p>
                  </a:txBody>
                  <a:tcPr marL="9526" marR="9526" marT="9525" marB="0" anchor="ctr">
                    <a:lnL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1.4%</a:t>
                      </a:r>
                    </a:p>
                  </a:txBody>
                  <a:tcPr marL="9526" marR="9526" marT="9525" marB="0" anchor="ctr">
                    <a:lnL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92511">
                <a:tc>
                  <a:txBody>
                    <a:bodyPr/>
                    <a:lstStyle/>
                    <a:p>
                      <a:pPr marL="87313" indent="0" algn="l" rtl="0" fontAlgn="ctr"/>
                      <a:r>
                        <a:rPr lang="es-MX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Cría de otros animales y productos de origen animal </a:t>
                      </a:r>
                      <a:r>
                        <a:rPr lang="es-MX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n.c.p</a:t>
                      </a:r>
                      <a:r>
                        <a:rPr lang="es-MX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.</a:t>
                      </a:r>
                      <a:endParaRPr lang="es-SV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5" marB="0" anchor="ctr">
                    <a:lnL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es-SV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0.5%</a:t>
                      </a:r>
                    </a:p>
                  </a:txBody>
                  <a:tcPr marL="9526" marR="9526" marT="9525" marB="0" anchor="ctr">
                    <a:lnL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0.8%</a:t>
                      </a:r>
                    </a:p>
                  </a:txBody>
                  <a:tcPr marL="9526" marR="9526" marT="9525" marB="0" anchor="ctr">
                    <a:lnL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45715">
                <a:tc>
                  <a:txBody>
                    <a:bodyPr/>
                    <a:lstStyle/>
                    <a:p>
                      <a:pPr marL="87313" indent="0" algn="l" rtl="0" fontAlgn="ctr"/>
                      <a:r>
                        <a:rPr lang="es-MX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Cría de aves de corral y producción de huevos</a:t>
                      </a:r>
                      <a:endParaRPr lang="es-SV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5" marB="0" anchor="ctr">
                    <a:lnL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8.9%</a:t>
                      </a:r>
                    </a:p>
                  </a:txBody>
                  <a:tcPr marL="9526" marR="9526" marT="9525" marB="0" anchor="ctr">
                    <a:lnL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9.2%</a:t>
                      </a:r>
                    </a:p>
                  </a:txBody>
                  <a:tcPr marL="9526" marR="9526" marT="9525" marB="0" anchor="ctr">
                    <a:lnL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13.3%</a:t>
                      </a:r>
                    </a:p>
                  </a:txBody>
                  <a:tcPr marL="9526" marR="9526" marT="9525" marB="0" anchor="ctr">
                    <a:lnL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51013">
                <a:tc>
                  <a:txBody>
                    <a:bodyPr/>
                    <a:lstStyle/>
                    <a:p>
                      <a:pPr marL="87313" indent="0" algn="l" rtl="0" fontAlgn="ctr"/>
                      <a:r>
                        <a:rPr lang="es-SV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9526" marR="9526" marT="9525" marB="0" anchor="ctr">
                    <a:lnL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86.2%</a:t>
                      </a:r>
                    </a:p>
                  </a:txBody>
                  <a:tcPr marL="9526" marR="9526" marT="9525" marB="0" anchor="ctr">
                    <a:lnL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79.7%</a:t>
                      </a:r>
                    </a:p>
                  </a:txBody>
                  <a:tcPr marL="9526" marR="9526" marT="9525" marB="0" anchor="ctr">
                    <a:lnL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76.5%</a:t>
                      </a:r>
                    </a:p>
                  </a:txBody>
                  <a:tcPr marL="9526" marR="9526" marT="9525" marB="0" anchor="ctr">
                    <a:lnL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grpSp>
        <p:nvGrpSpPr>
          <p:cNvPr id="2" name="1 Grupo"/>
          <p:cNvGrpSpPr/>
          <p:nvPr/>
        </p:nvGrpSpPr>
        <p:grpSpPr>
          <a:xfrm>
            <a:off x="1603912" y="5139424"/>
            <a:ext cx="9389269" cy="1224136"/>
            <a:chOff x="2337859" y="5301207"/>
            <a:chExt cx="9445979" cy="1165531"/>
          </a:xfrm>
        </p:grpSpPr>
        <p:pic>
          <p:nvPicPr>
            <p:cNvPr id="10" name="Imagen 5">
              <a:extLst>
                <a:ext uri="{FF2B5EF4-FFF2-40B4-BE49-F238E27FC236}">
                  <a16:creationId xmlns:a16="http://schemas.microsoft.com/office/drawing/2014/main" xmlns="" id="{417D3D7E-0FDA-4D51-BC8E-1AE087DEF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83668" y="5307907"/>
              <a:ext cx="1536171" cy="11521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Imagen 12">
              <a:extLst>
                <a:ext uri="{FF2B5EF4-FFF2-40B4-BE49-F238E27FC236}">
                  <a16:creationId xmlns:a16="http://schemas.microsoft.com/office/drawing/2014/main" xmlns="" id="{ED20F11F-C7AC-45A9-A2D6-712DA4D45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12571" y="5301207"/>
              <a:ext cx="1347808" cy="116553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Imagen 17">
              <a:extLst>
                <a:ext uri="{FF2B5EF4-FFF2-40B4-BE49-F238E27FC236}">
                  <a16:creationId xmlns:a16="http://schemas.microsoft.com/office/drawing/2014/main" xmlns="" id="{3AE732DD-E027-4300-91BB-81AC56A85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43678" y="5301207"/>
              <a:ext cx="1440160" cy="116553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Imagen 16">
              <a:extLst>
                <a:ext uri="{FF2B5EF4-FFF2-40B4-BE49-F238E27FC236}">
                  <a16:creationId xmlns:a16="http://schemas.microsoft.com/office/drawing/2014/main" xmlns="" id="{F9D3B25A-C96E-48C1-AB72-883DEC6DF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14488" y="5301207"/>
              <a:ext cx="1542087" cy="116553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Imagen 1">
              <a:extLst>
                <a:ext uri="{FF2B5EF4-FFF2-40B4-BE49-F238E27FC236}">
                  <a16:creationId xmlns:a16="http://schemas.microsoft.com/office/drawing/2014/main" xmlns="" id="{0FBDF461-3BDD-4237-885A-3748ED2C6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37859" y="5307907"/>
              <a:ext cx="1445809" cy="11521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Imagen 8">
              <a:extLst>
                <a:ext uri="{FF2B5EF4-FFF2-40B4-BE49-F238E27FC236}">
                  <a16:creationId xmlns:a16="http://schemas.microsoft.com/office/drawing/2014/main" xmlns="" id="{58DB15E7-1D29-4FE8-9F24-676B87BB8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60378" y="5301207"/>
              <a:ext cx="2167760" cy="116553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8050432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1912892" y="1252431"/>
            <a:ext cx="9262295" cy="1143000"/>
          </a:xfrm>
          <a:noFill/>
        </p:spPr>
        <p:txBody>
          <a:bodyPr>
            <a:noAutofit/>
          </a:bodyPr>
          <a:lstStyle/>
          <a:p>
            <a:pPr algn="ctr"/>
            <a:r>
              <a:rPr lang="es-SV" sz="1600" b="1" dirty="0">
                <a:solidFill>
                  <a:srgbClr val="002060"/>
                </a:solidFill>
                <a:latin typeface="+mn-lt"/>
              </a:rPr>
              <a:t>Participación del Valor Agregado de las actividades Agropecuarias en el VAB de la Agricultura, ganadería, silvicultura y pesca en 1990, 2005 y  2014</a:t>
            </a:r>
            <a:br>
              <a:rPr lang="es-SV" sz="1600" b="1" dirty="0">
                <a:solidFill>
                  <a:srgbClr val="002060"/>
                </a:solidFill>
                <a:latin typeface="+mn-lt"/>
              </a:rPr>
            </a:br>
            <a:r>
              <a:rPr lang="es-SV" sz="1600" b="1" dirty="0">
                <a:solidFill>
                  <a:srgbClr val="002060"/>
                </a:solidFill>
                <a:latin typeface="+mn-lt"/>
              </a:rPr>
              <a:t>(Cifras en porcentajes)</a:t>
            </a:r>
          </a:p>
        </p:txBody>
      </p:sp>
      <p:sp>
        <p:nvSpPr>
          <p:cNvPr id="9" name="4 Título"/>
          <p:cNvSpPr txBox="1">
            <a:spLocks/>
          </p:cNvSpPr>
          <p:nvPr/>
        </p:nvSpPr>
        <p:spPr>
          <a:xfrm>
            <a:off x="560666" y="1903"/>
            <a:ext cx="9479805" cy="864096"/>
          </a:xfrm>
          <a:prstGeom prst="rect">
            <a:avLst/>
          </a:prstGeom>
          <a:noFill/>
        </p:spPr>
        <p:txBody>
          <a:bodyPr vert="horz" lIns="91422" tIns="45710" rIns="91422" bIns="4571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SV" sz="2800" b="1" i="1" dirty="0">
                <a:solidFill>
                  <a:srgbClr val="002060"/>
                </a:solidFill>
                <a:latin typeface="+mn-lt"/>
              </a:rPr>
              <a:t>La participación de las actividades Agropecuarias han experimentado cambios por diversos factores…</a:t>
            </a:r>
          </a:p>
        </p:txBody>
      </p:sp>
      <p:graphicFrame>
        <p:nvGraphicFramePr>
          <p:cNvPr id="2" name="1 Gráfico"/>
          <p:cNvGraphicFramePr/>
          <p:nvPr>
            <p:extLst>
              <p:ext uri="{D42A27DB-BD31-4B8C-83A1-F6EECF244321}">
                <p14:modId xmlns:p14="http://schemas.microsoft.com/office/powerpoint/2010/main" val="435243813"/>
              </p:ext>
            </p:extLst>
          </p:nvPr>
        </p:nvGraphicFramePr>
        <p:xfrm>
          <a:off x="694697" y="1628800"/>
          <a:ext cx="11497303" cy="54179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35123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3" y="9033"/>
            <a:ext cx="9262295" cy="1011551"/>
          </a:xfrm>
        </p:spPr>
        <p:txBody>
          <a:bodyPr>
            <a:noAutofit/>
          </a:bodyPr>
          <a:lstStyle/>
          <a:p>
            <a:r>
              <a:rPr lang="es-MX" sz="2800" b="1" i="1" dirty="0">
                <a:solidFill>
                  <a:srgbClr val="002060"/>
                </a:solidFill>
                <a:latin typeface="+mn-lt"/>
              </a:rPr>
              <a:t>La evolución de las actividades agropecuarias se han visto afectadas por fenómenos naturales…</a:t>
            </a:r>
            <a:endParaRPr lang="es-SV" sz="2800" b="1" i="1" dirty="0">
              <a:solidFill>
                <a:srgbClr val="002060"/>
              </a:solidFill>
              <a:latin typeface="+mn-lt"/>
            </a:endParaRPr>
          </a:p>
        </p:txBody>
      </p:sp>
      <p:cxnSp>
        <p:nvCxnSpPr>
          <p:cNvPr id="22" name="Straight Connector 43"/>
          <p:cNvCxnSpPr/>
          <p:nvPr/>
        </p:nvCxnSpPr>
        <p:spPr>
          <a:xfrm>
            <a:off x="1270836" y="3710742"/>
            <a:ext cx="10154450" cy="6291"/>
          </a:xfrm>
          <a:prstGeom prst="line">
            <a:avLst/>
          </a:prstGeom>
          <a:ln w="38100">
            <a:noFill/>
            <a:headEnd type="oval" w="lg" len="lg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4 Rectángulo"/>
          <p:cNvSpPr/>
          <p:nvPr/>
        </p:nvSpPr>
        <p:spPr>
          <a:xfrm>
            <a:off x="3287322" y="1357258"/>
            <a:ext cx="5711481" cy="338555"/>
          </a:xfrm>
          <a:prstGeom prst="rect">
            <a:avLst/>
          </a:prstGeom>
        </p:spPr>
        <p:txBody>
          <a:bodyPr wrap="square" lIns="91422" tIns="45710" rIns="91422" bIns="45710">
            <a:spAutoFit/>
          </a:bodyPr>
          <a:lstStyle/>
          <a:p>
            <a:pPr algn="ctr" defTabSz="609478">
              <a:defRPr sz="16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es-MX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Valor Agregado Bruto Anual a Precios Corrientes 2005-2018</a:t>
            </a:r>
          </a:p>
        </p:txBody>
      </p:sp>
      <p:graphicFrame>
        <p:nvGraphicFramePr>
          <p:cNvPr id="4" name="3 Gráfico"/>
          <p:cNvGraphicFramePr/>
          <p:nvPr>
            <p:extLst>
              <p:ext uri="{D42A27DB-BD31-4B8C-83A1-F6EECF244321}">
                <p14:modId xmlns:p14="http://schemas.microsoft.com/office/powerpoint/2010/main" val="1007588347"/>
              </p:ext>
            </p:extLst>
          </p:nvPr>
        </p:nvGraphicFramePr>
        <p:xfrm>
          <a:off x="777768" y="1211440"/>
          <a:ext cx="10730588" cy="54179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4258227" y="2780928"/>
            <a:ext cx="615553" cy="187220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s-MX" sz="1400" b="1" dirty="0">
                <a:solidFill>
                  <a:prstClr val="white"/>
                </a:solidFill>
              </a:rPr>
              <a:t>“El Niño”</a:t>
            </a:r>
          </a:p>
          <a:p>
            <a:pPr algn="ctr"/>
            <a:r>
              <a:rPr lang="es-MX" sz="1400" b="1" dirty="0">
                <a:solidFill>
                  <a:prstClr val="white"/>
                </a:solidFill>
              </a:rPr>
              <a:t>Tormenta Ida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1509721" y="3573016"/>
            <a:ext cx="677108" cy="230425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s-MX" sz="1600" b="1" dirty="0">
                <a:solidFill>
                  <a:prstClr val="white"/>
                </a:solidFill>
              </a:rPr>
              <a:t>Huracán “Adrián” Tormenta “Stan”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6211083" y="2415890"/>
            <a:ext cx="677108" cy="187220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s-MX" sz="1600" b="1" dirty="0">
                <a:solidFill>
                  <a:prstClr val="white"/>
                </a:solidFill>
              </a:rPr>
              <a:t>“El Niño”</a:t>
            </a:r>
          </a:p>
          <a:p>
            <a:pPr algn="ctr"/>
            <a:r>
              <a:rPr lang="es-MX" sz="1600" b="1" dirty="0">
                <a:solidFill>
                  <a:prstClr val="white"/>
                </a:solidFill>
              </a:rPr>
              <a:t>Intensas sequías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6888191" y="2463438"/>
            <a:ext cx="677108" cy="187220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s-MX" sz="1600" b="1" dirty="0">
                <a:solidFill>
                  <a:prstClr val="white"/>
                </a:solidFill>
              </a:rPr>
              <a:t>Sequías</a:t>
            </a:r>
          </a:p>
          <a:p>
            <a:pPr algn="ctr"/>
            <a:r>
              <a:rPr lang="es-MX" sz="1600" b="1" dirty="0">
                <a:solidFill>
                  <a:prstClr val="white"/>
                </a:solidFill>
              </a:rPr>
              <a:t>Roya del cafeto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9624851" y="2485276"/>
            <a:ext cx="677108" cy="202460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s-MX" sz="1600" b="1" dirty="0">
                <a:solidFill>
                  <a:prstClr val="white"/>
                </a:solidFill>
              </a:rPr>
              <a:t>Plagas</a:t>
            </a:r>
          </a:p>
          <a:p>
            <a:pPr algn="ctr"/>
            <a:r>
              <a:rPr lang="es-MX" sz="1600" b="1" dirty="0">
                <a:solidFill>
                  <a:prstClr val="white"/>
                </a:solidFill>
              </a:rPr>
              <a:t>Contracción de precios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10489060" y="2477484"/>
            <a:ext cx="430887" cy="187220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s-MX" sz="1600" b="1" dirty="0">
                <a:solidFill>
                  <a:prstClr val="white"/>
                </a:solidFill>
              </a:rPr>
              <a:t>Sequías</a:t>
            </a:r>
          </a:p>
        </p:txBody>
      </p:sp>
    </p:spTree>
    <p:extLst>
      <p:ext uri="{BB962C8B-B14F-4D97-AF65-F5344CB8AC3E}">
        <p14:creationId xmlns:p14="http://schemas.microsoft.com/office/powerpoint/2010/main" val="41319038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22679" y="980728"/>
            <a:ext cx="11162693" cy="5688632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spcBef>
                <a:spcPts val="1800"/>
              </a:spcBef>
            </a:pPr>
            <a:r>
              <a:rPr lang="es-MX" sz="2000" dirty="0">
                <a:solidFill>
                  <a:schemeClr val="tx2"/>
                </a:solidFill>
              </a:rPr>
              <a:t>La Agricultura, ganadería, silvicultura y pesca ha cambiado su participación en el PIB, pasando del 17.1% (1990) al 6.2% (2005) y del 5.9% (2014), debido a:</a:t>
            </a:r>
          </a:p>
          <a:p>
            <a:pPr lvl="1" algn="just">
              <a:lnSpc>
                <a:spcPct val="150000"/>
              </a:lnSpc>
              <a:spcBef>
                <a:spcPts val="1800"/>
              </a:spcBef>
            </a:pPr>
            <a:r>
              <a:rPr lang="es-MX" sz="2000" dirty="0">
                <a:solidFill>
                  <a:schemeClr val="tx2"/>
                </a:solidFill>
              </a:rPr>
              <a:t>El crecimiento de las actividades económicas de otros sectores productivos</a:t>
            </a:r>
          </a:p>
          <a:p>
            <a:pPr lvl="1" algn="just">
              <a:lnSpc>
                <a:spcPct val="150000"/>
              </a:lnSpc>
              <a:spcBef>
                <a:spcPts val="1800"/>
              </a:spcBef>
            </a:pPr>
            <a:r>
              <a:rPr lang="es-MX" sz="2000" dirty="0">
                <a:solidFill>
                  <a:schemeClr val="tx2"/>
                </a:solidFill>
              </a:rPr>
              <a:t>Los cambios estructurales propios de las actividades que conforman el sector</a:t>
            </a:r>
          </a:p>
          <a:p>
            <a:pPr lvl="1" algn="just">
              <a:lnSpc>
                <a:spcPct val="150000"/>
              </a:lnSpc>
              <a:spcBef>
                <a:spcPts val="1800"/>
              </a:spcBef>
            </a:pPr>
            <a:r>
              <a:rPr lang="es-MX" sz="2000" dirty="0">
                <a:solidFill>
                  <a:schemeClr val="tx2"/>
                </a:solidFill>
              </a:rPr>
              <a:t>Cambio climático y fenómenos naturales, tales cómo tormentas, inundaciones, sequías, brote de plagas, etc.</a:t>
            </a:r>
          </a:p>
          <a:p>
            <a:pPr lvl="1" algn="just">
              <a:lnSpc>
                <a:spcPct val="150000"/>
              </a:lnSpc>
              <a:spcBef>
                <a:spcPts val="1800"/>
              </a:spcBef>
            </a:pPr>
            <a:r>
              <a:rPr lang="es-MX" sz="2000" dirty="0">
                <a:solidFill>
                  <a:schemeClr val="tx2"/>
                </a:solidFill>
              </a:rPr>
              <a:t>Cambios metodológicos estimación de los trabajos en curso, análisis de la producción por cadenas productivas, método de cálculo utilizando una base móvil de precios.</a:t>
            </a:r>
          </a:p>
          <a:p>
            <a:pPr algn="just">
              <a:lnSpc>
                <a:spcPct val="150000"/>
              </a:lnSpc>
              <a:spcBef>
                <a:spcPts val="1800"/>
              </a:spcBef>
            </a:pPr>
            <a:r>
              <a:rPr lang="es-MX" sz="2000" dirty="0">
                <a:solidFill>
                  <a:schemeClr val="tx2"/>
                </a:solidFill>
              </a:rPr>
              <a:t>Los resultados del  SCNES, permiten tener una medición con mayor precisión de la evolución del sector agropecuario</a:t>
            </a:r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385915" y="0"/>
            <a:ext cx="9262295" cy="1143000"/>
          </a:xfrm>
        </p:spPr>
        <p:txBody>
          <a:bodyPr>
            <a:noAutofit/>
          </a:bodyPr>
          <a:lstStyle/>
          <a:p>
            <a:pPr algn="l"/>
            <a:r>
              <a:rPr lang="es-MX" sz="2800" b="1" i="1" dirty="0">
                <a:solidFill>
                  <a:srgbClr val="002060"/>
                </a:solidFill>
                <a:latin typeface="+mn-lt"/>
              </a:rPr>
              <a:t>Consideraciones</a:t>
            </a:r>
            <a:endParaRPr lang="es-SV" sz="2800" b="1" i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61401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ctrTitle"/>
          </p:nvPr>
        </p:nvSpPr>
        <p:spPr>
          <a:xfrm>
            <a:off x="150005" y="6147707"/>
            <a:ext cx="11603441" cy="326572"/>
          </a:xfrm>
        </p:spPr>
        <p:txBody>
          <a:bodyPr>
            <a:normAutofit fontScale="90000"/>
          </a:bodyPr>
          <a:lstStyle/>
          <a:p>
            <a:r>
              <a:rPr lang="es-ES" sz="4133" dirty="0">
                <a:solidFill>
                  <a:schemeClr val="tx2">
                    <a:lumMod val="75000"/>
                  </a:schemeClr>
                </a:solidFill>
              </a:rPr>
              <a:t>Sistema de Cuentas Nacionales de El Salvador (SCN</a:t>
            </a:r>
            <a:r>
              <a:rPr lang="es-ES" sz="4133" dirty="0">
                <a:solidFill>
                  <a:srgbClr val="CC9B00"/>
                </a:solidFill>
              </a:rPr>
              <a:t>ES</a:t>
            </a:r>
            <a:r>
              <a:rPr lang="es-ES" sz="4133" dirty="0">
                <a:solidFill>
                  <a:schemeClr val="tx2">
                    <a:lumMod val="75000"/>
                  </a:schemeClr>
                </a:solidFill>
              </a:rPr>
              <a:t>)</a:t>
            </a:r>
            <a:br>
              <a:rPr lang="es-ES" sz="4133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s-ES" b="1" dirty="0">
                <a:solidFill>
                  <a:schemeClr val="tx2">
                    <a:lumMod val="75000"/>
                  </a:schemeClr>
                </a:solidFill>
              </a:rPr>
              <a:t>Cadenas productivas y sectores clave de la economía 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s-ES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s-ES" sz="3600" b="1" dirty="0">
                <a:solidFill>
                  <a:schemeClr val="tx2">
                    <a:lumMod val="75000"/>
                  </a:schemeClr>
                </a:solidFill>
              </a:rPr>
              <a:t>Matriz de Insumo Producto de El Salvador </a:t>
            </a:r>
            <a:r>
              <a:rPr lang="es-ES" sz="27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s-ES" sz="27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s-ES" sz="2700" dirty="0">
                <a:solidFill>
                  <a:schemeClr val="tx2">
                    <a:lumMod val="75000"/>
                  </a:schemeClr>
                </a:solidFill>
              </a:rPr>
              <a:t>2005 y 2014</a:t>
            </a:r>
            <a:r>
              <a:rPr lang="es-ES" sz="37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s-ES" sz="37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s-ES" sz="37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s-ES" sz="37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s-ES" sz="37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s-ES" sz="37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s-ES" sz="3100" b="1" dirty="0">
                <a:solidFill>
                  <a:schemeClr val="tx2">
                    <a:lumMod val="75000"/>
                  </a:schemeClr>
                </a:solidFill>
              </a:rPr>
              <a:t>2019</a:t>
            </a:r>
            <a:r>
              <a:rPr lang="es-ES" sz="5400" dirty="0"/>
              <a:t/>
            </a:r>
            <a:br>
              <a:rPr lang="es-ES" sz="5400" dirty="0"/>
            </a:br>
            <a:endParaRPr lang="es-ES" sz="5333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357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7368" y="404664"/>
            <a:ext cx="5768173" cy="1143000"/>
          </a:xfrm>
          <a:noFill/>
          <a:ln w="5715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s-MX" sz="4000" b="1" dirty="0">
                <a:solidFill>
                  <a:schemeClr val="accent1">
                    <a:lumMod val="50000"/>
                  </a:schemeClr>
                </a:solidFill>
              </a:rPr>
              <a:t>Contenido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55" t="5246" r="1847"/>
          <a:stretch/>
        </p:blipFill>
        <p:spPr>
          <a:xfrm>
            <a:off x="7032104" y="1340768"/>
            <a:ext cx="4953190" cy="482453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8760296" y="3189221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i="1" dirty="0">
                <a:solidFill>
                  <a:schemeClr val="bg1"/>
                </a:solidFill>
              </a:rPr>
              <a:t>MIP</a:t>
            </a:r>
            <a:r>
              <a:rPr lang="es-MX" sz="3200" b="1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ES</a:t>
            </a:r>
          </a:p>
        </p:txBody>
      </p:sp>
      <p:sp>
        <p:nvSpPr>
          <p:cNvPr id="7" name="2 Marcador de contenido"/>
          <p:cNvSpPr txBox="1">
            <a:spLocks/>
          </p:cNvSpPr>
          <p:nvPr/>
        </p:nvSpPr>
        <p:spPr>
          <a:xfrm>
            <a:off x="175597" y="1700808"/>
            <a:ext cx="6928515" cy="3720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s-MX" sz="32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Antecedentes</a:t>
            </a:r>
          </a:p>
          <a:p>
            <a:pPr>
              <a:spcBef>
                <a:spcPts val="1200"/>
              </a:spcBef>
            </a:pPr>
            <a:r>
              <a:rPr lang="es-MX" sz="32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Aspectos metodológicos</a:t>
            </a:r>
          </a:p>
          <a:p>
            <a:pPr>
              <a:spcBef>
                <a:spcPts val="1200"/>
              </a:spcBef>
            </a:pPr>
            <a:r>
              <a:rPr lang="es-MX" sz="32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Principales resultados  2014</a:t>
            </a:r>
          </a:p>
          <a:p>
            <a:pPr>
              <a:spcBef>
                <a:spcPts val="1200"/>
              </a:spcBef>
            </a:pPr>
            <a:r>
              <a:rPr lang="es-MX" sz="32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Resultados comparativos 2005 y 2014</a:t>
            </a:r>
          </a:p>
          <a:p>
            <a:pPr>
              <a:spcBef>
                <a:spcPts val="1200"/>
              </a:spcBef>
            </a:pPr>
            <a:r>
              <a:rPr lang="es-MX" sz="32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Conclusiones</a:t>
            </a:r>
          </a:p>
        </p:txBody>
      </p:sp>
    </p:spTree>
    <p:extLst>
      <p:ext uri="{BB962C8B-B14F-4D97-AF65-F5344CB8AC3E}">
        <p14:creationId xmlns:p14="http://schemas.microsoft.com/office/powerpoint/2010/main" val="2914398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35852" y="179762"/>
            <a:ext cx="9577064" cy="720080"/>
          </a:xfrm>
          <a:noFill/>
          <a:ln w="5715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s-MX" sz="2800" b="1" i="1" dirty="0">
                <a:solidFill>
                  <a:schemeClr val="accent1">
                    <a:lumMod val="50000"/>
                  </a:schemeClr>
                </a:solidFill>
              </a:rPr>
              <a:t>El primer análisis insumo producto de El Salvador data de 1978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55840" y="1196752"/>
            <a:ext cx="6840760" cy="5472608"/>
          </a:xfrm>
        </p:spPr>
        <p:txBody>
          <a:bodyPr>
            <a:normAutofit/>
          </a:bodyPr>
          <a:lstStyle/>
          <a:p>
            <a:r>
              <a:rPr lang="es-SV" sz="2400" b="1" dirty="0">
                <a:solidFill>
                  <a:schemeClr val="tx2">
                    <a:lumMod val="50000"/>
                  </a:schemeClr>
                </a:solidFill>
              </a:rPr>
              <a:t>La última matriz insumo-producto disponible en el país fue publicada en 1986 (aplicada al año 1978)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s-MX" sz="2000" dirty="0">
                <a:solidFill>
                  <a:srgbClr val="002060"/>
                </a:solidFill>
              </a:rPr>
              <a:t>A precios de adquisición (al costo de los bienes y servicios en el punto de entrega al comprador)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s-MX" sz="2000" dirty="0">
                <a:solidFill>
                  <a:srgbClr val="002060"/>
                </a:solidFill>
              </a:rPr>
              <a:t>MIP Industria por Industria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s-MX" sz="2000" dirty="0">
                <a:solidFill>
                  <a:srgbClr val="002060"/>
                </a:solidFill>
              </a:rPr>
              <a:t>44 sectores de actividad económica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s-MX" sz="2000" dirty="0">
                <a:solidFill>
                  <a:srgbClr val="002060"/>
                </a:solidFill>
              </a:rPr>
              <a:t>No incluyó información sobre empleo</a:t>
            </a:r>
          </a:p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es-SV" sz="2400" b="1" dirty="0">
                <a:solidFill>
                  <a:schemeClr val="tx2">
                    <a:lumMod val="50000"/>
                  </a:schemeClr>
                </a:solidFill>
              </a:rPr>
              <a:t>El BCR ha divulgado estudios sobre:  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s-SV" sz="2000" dirty="0">
                <a:solidFill>
                  <a:srgbClr val="002060"/>
                </a:solidFill>
              </a:rPr>
              <a:t>“Cambio estructural y productividad en la economía salvadoreña” (Cabrera Oscar-2012) 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s-SV" sz="2000" dirty="0">
                <a:solidFill>
                  <a:srgbClr val="002060"/>
                </a:solidFill>
              </a:rPr>
              <a:t>“Multiplicadores de la Producción y el Empleo” (Hernández, Alirio-2012)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9821" y="1412776"/>
            <a:ext cx="3672188" cy="4205455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5159896" y="4828268"/>
            <a:ext cx="6912768" cy="1212249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s-SV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146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262295" cy="1143000"/>
          </a:xfrm>
        </p:spPr>
        <p:txBody>
          <a:bodyPr>
            <a:normAutofit/>
          </a:bodyPr>
          <a:lstStyle/>
          <a:p>
            <a:pPr algn="l"/>
            <a:r>
              <a:rPr lang="x-none" sz="3200" b="1" i="1" dirty="0">
                <a:solidFill>
                  <a:srgbClr val="00375E"/>
                </a:solidFill>
                <a:latin typeface="+mn-lt"/>
              </a:rPr>
              <a:t>Contenido de Presentación</a:t>
            </a:r>
            <a:endParaRPr lang="es-ES" sz="3200" b="1" i="1" dirty="0">
              <a:solidFill>
                <a:srgbClr val="00375E"/>
              </a:solidFill>
              <a:latin typeface="+mn-lt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1693" y="1653065"/>
            <a:ext cx="11186567" cy="3351642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s-MX" b="1" dirty="0">
                <a:solidFill>
                  <a:schemeClr val="tx2"/>
                </a:solidFill>
              </a:rPr>
              <a:t>I. Sector Agropecuario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AutoNum type="arabicPeriod"/>
            </a:pPr>
            <a:r>
              <a:rPr lang="es-MX" sz="1800" dirty="0">
                <a:solidFill>
                  <a:schemeClr val="tx2"/>
                </a:solidFill>
              </a:rPr>
              <a:t>La Agricultura, ganadería, silvicultura y pesca en el Sistema de Cuentas Nacionales de El Salvador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AutoNum type="arabicPeriod"/>
            </a:pPr>
            <a:r>
              <a:rPr lang="es-MX" sz="1800" dirty="0">
                <a:solidFill>
                  <a:schemeClr val="tx2"/>
                </a:solidFill>
              </a:rPr>
              <a:t>Principales resultados del sector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AutoNum type="arabicPeriod"/>
            </a:pPr>
            <a:r>
              <a:rPr lang="es-MX" sz="1800" dirty="0">
                <a:solidFill>
                  <a:schemeClr val="tx2"/>
                </a:solidFill>
              </a:rPr>
              <a:t>Consideraciones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s-MX" sz="1800" dirty="0">
              <a:solidFill>
                <a:schemeClr val="tx2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s-MX" b="1" dirty="0">
                <a:solidFill>
                  <a:schemeClr val="tx2"/>
                </a:solidFill>
              </a:rPr>
              <a:t>II. Matriz Insumo Producto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s-MX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1242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368" y="1212973"/>
            <a:ext cx="4354540" cy="217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35360" y="179762"/>
            <a:ext cx="9721080" cy="720080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s-SV" altLang="es-MX" b="1" i="1" dirty="0">
                <a:solidFill>
                  <a:schemeClr val="accent1">
                    <a:lumMod val="50000"/>
                  </a:schemeClr>
                </a:solidFill>
              </a:rPr>
              <a:t>La MIP es un registro ordenado de las transacciones entre los sectores productivos… i</a:t>
            </a:r>
            <a:r>
              <a:rPr lang="es-SV" b="1" i="1" dirty="0">
                <a:solidFill>
                  <a:schemeClr val="accent1">
                    <a:lumMod val="50000"/>
                  </a:schemeClr>
                </a:solidFill>
              </a:rPr>
              <a:t>lustra su interrelación</a:t>
            </a:r>
            <a:endParaRPr lang="es-PE" altLang="es-MX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1631504" y="2994719"/>
            <a:ext cx="3177375" cy="788319"/>
            <a:chOff x="1800202" y="936102"/>
            <a:chExt cx="873119" cy="436514"/>
          </a:xfrm>
        </p:grpSpPr>
        <p:sp>
          <p:nvSpPr>
            <p:cNvPr id="13" name="Rectángulo 12"/>
            <p:cNvSpPr/>
            <p:nvPr/>
          </p:nvSpPr>
          <p:spPr>
            <a:xfrm>
              <a:off x="1800202" y="936102"/>
              <a:ext cx="873119" cy="43651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Rectángulo 13"/>
            <p:cNvSpPr/>
            <p:nvPr/>
          </p:nvSpPr>
          <p:spPr>
            <a:xfrm>
              <a:off x="1800202" y="936102"/>
              <a:ext cx="873119" cy="4365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445" tIns="4445" rIns="4445" bIns="4445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MX" sz="800" kern="1200" dirty="0"/>
            </a:p>
          </p:txBody>
        </p:sp>
      </p:grp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29429" y="4086988"/>
            <a:ext cx="6206151" cy="236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/>
            <a:r>
              <a:rPr lang="es-SV" sz="1800" dirty="0">
                <a:solidFill>
                  <a:srgbClr val="002060"/>
                </a:solidFill>
                <a:latin typeface="+mn-lt"/>
              </a:rPr>
              <a:t>Ayuda a detallar las interrelaciones ya que: </a:t>
            </a:r>
            <a:r>
              <a:rPr lang="es-SV" sz="1800" b="1" i="1" dirty="0">
                <a:solidFill>
                  <a:srgbClr val="002060"/>
                </a:solidFill>
                <a:latin typeface="+mn-lt"/>
              </a:rPr>
              <a:t>“El efecto de producción de un vehículo automotor no cesa en el acero, los neumáticos y los otros componentes que se requieren, generan una larga cadena de interacción de los procesos de producción, puesto que hay que producir cada uno de los productos usados  como insumo y estos a su vez necesitaran varios insumos”. </a:t>
            </a:r>
            <a:r>
              <a:rPr lang="es-SV" sz="1800" dirty="0">
                <a:solidFill>
                  <a:srgbClr val="002060"/>
                </a:solidFill>
                <a:latin typeface="+mn-lt"/>
              </a:rPr>
              <a:t>Y con ello darse cuenta que el producto de una industria es el insumo de otro, y así el ciclo continua. </a:t>
            </a:r>
            <a:endParaRPr lang="es-PE" altLang="es-MX" sz="18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96567" y="3644745"/>
            <a:ext cx="2731878" cy="408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s-MX" altLang="es-MX" sz="20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Wassily</a:t>
            </a:r>
            <a:r>
              <a:rPr lang="es-MX" altLang="es-MX" sz="2000" b="1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es-MX" altLang="es-MX" sz="20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Leontief</a:t>
            </a:r>
            <a:endParaRPr lang="es-MX" altLang="es-MX" sz="2000" b="1" dirty="0">
              <a:solidFill>
                <a:srgbClr val="002060"/>
              </a:solidFill>
              <a:latin typeface="Verdana" panose="020B0604030504040204" pitchFamily="34" charset="0"/>
            </a:endParaRPr>
          </a:p>
        </p:txBody>
      </p:sp>
      <p:graphicFrame>
        <p:nvGraphicFramePr>
          <p:cNvPr id="15" name="Diagram 5"/>
          <p:cNvGraphicFramePr/>
          <p:nvPr>
            <p:extLst>
              <p:ext uri="{D42A27DB-BD31-4B8C-83A1-F6EECF244321}">
                <p14:modId xmlns:p14="http://schemas.microsoft.com/office/powerpoint/2010/main" val="4174567602"/>
              </p:ext>
            </p:extLst>
          </p:nvPr>
        </p:nvGraphicFramePr>
        <p:xfrm>
          <a:off x="7470320" y="1280796"/>
          <a:ext cx="4482819" cy="51359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942760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/>
          <p:nvPr/>
        </p:nvSpPr>
        <p:spPr>
          <a:xfrm>
            <a:off x="335360" y="153128"/>
            <a:ext cx="9793088" cy="792088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MX" sz="2800" b="1" i="1" dirty="0">
                <a:solidFill>
                  <a:schemeClr val="accent1">
                    <a:lumMod val="50000"/>
                  </a:schemeClr>
                </a:solidFill>
              </a:rPr>
              <a:t>La matriz simétrica de Insumo-Producto (MIP) parte de los Cuadros detallados de Oferta y Utilización (COU)</a:t>
            </a: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047655487"/>
              </p:ext>
            </p:extLst>
          </p:nvPr>
        </p:nvGraphicFramePr>
        <p:xfrm>
          <a:off x="191343" y="1052737"/>
          <a:ext cx="11737305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ángulo 4"/>
          <p:cNvSpPr/>
          <p:nvPr/>
        </p:nvSpPr>
        <p:spPr>
          <a:xfrm>
            <a:off x="2927648" y="5674022"/>
            <a:ext cx="56886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b="1" i="1" dirty="0">
                <a:solidFill>
                  <a:srgbClr val="002060"/>
                </a:solidFill>
              </a:rPr>
              <a:t>Cuadro de Oferta y Utilización es instrumento estadístico que detalla la OFERTA TOTAL y DEMANDA TOTAL de bienes y servicios de la economía del país</a:t>
            </a:r>
          </a:p>
        </p:txBody>
      </p:sp>
    </p:spTree>
    <p:extLst>
      <p:ext uri="{BB962C8B-B14F-4D97-AF65-F5344CB8AC3E}">
        <p14:creationId xmlns:p14="http://schemas.microsoft.com/office/powerpoint/2010/main" val="39125960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rupo 162"/>
          <p:cNvGrpSpPr/>
          <p:nvPr/>
        </p:nvGrpSpPr>
        <p:grpSpPr>
          <a:xfrm>
            <a:off x="119336" y="836712"/>
            <a:ext cx="11982377" cy="5426660"/>
            <a:chOff x="247829" y="764704"/>
            <a:chExt cx="11982377" cy="5426660"/>
          </a:xfrm>
        </p:grpSpPr>
        <p:grpSp>
          <p:nvGrpSpPr>
            <p:cNvPr id="21" name="37 Grupo"/>
            <p:cNvGrpSpPr/>
            <p:nvPr/>
          </p:nvGrpSpPr>
          <p:grpSpPr>
            <a:xfrm>
              <a:off x="275927" y="1468768"/>
              <a:ext cx="11954279" cy="4722596"/>
              <a:chOff x="873591" y="1619783"/>
              <a:chExt cx="10091141" cy="4154646"/>
            </a:xfrm>
          </p:grpSpPr>
          <p:grpSp>
            <p:nvGrpSpPr>
              <p:cNvPr id="28" name="Group 8"/>
              <p:cNvGrpSpPr/>
              <p:nvPr/>
            </p:nvGrpSpPr>
            <p:grpSpPr>
              <a:xfrm>
                <a:off x="5051505" y="1852014"/>
                <a:ext cx="1531243" cy="2084308"/>
                <a:chOff x="5330070" y="2718850"/>
                <a:chExt cx="1531243" cy="3892751"/>
              </a:xfrm>
            </p:grpSpPr>
            <p:sp>
              <p:nvSpPr>
                <p:cNvPr id="50" name="TextBox 9"/>
                <p:cNvSpPr txBox="1"/>
                <p:nvPr/>
              </p:nvSpPr>
              <p:spPr>
                <a:xfrm>
                  <a:off x="5330070" y="2718850"/>
                  <a:ext cx="1531243" cy="657396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/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wrap="none" rtlCol="0" anchor="ctr">
                  <a:spAutoFit/>
                </a:bodyPr>
                <a:lstStyle/>
                <a:p>
                  <a:pPr algn="ctr"/>
                  <a:r>
                    <a:rPr lang="es-MX" sz="2000" b="1" dirty="0">
                      <a:solidFill>
                        <a:schemeClr val="bg1"/>
                      </a:solidFill>
                      <a:latin typeface="+mj-lt"/>
                      <a:cs typeface="Times New Roman" pitchFamily="18" charset="0"/>
                    </a:rPr>
                    <a:t>Uso económico</a:t>
                  </a:r>
                </a:p>
              </p:txBody>
            </p:sp>
            <p:sp>
              <p:nvSpPr>
                <p:cNvPr id="52" name="TextBox 11"/>
                <p:cNvSpPr txBox="1"/>
                <p:nvPr/>
              </p:nvSpPr>
              <p:spPr>
                <a:xfrm>
                  <a:off x="5455341" y="4375218"/>
                  <a:ext cx="1268187" cy="657397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/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wrap="none" rtlCol="0" anchor="ctr">
                  <a:spAutoFit/>
                </a:bodyPr>
                <a:lstStyle>
                  <a:defPPr>
                    <a:defRPr lang="es-ES"/>
                  </a:defPPr>
                  <a:lvl1pPr algn="ctr">
                    <a:defRPr sz="2000" b="1">
                      <a:solidFill>
                        <a:schemeClr val="bg1"/>
                      </a:solidFill>
                      <a:latin typeface="+mj-lt"/>
                      <a:cs typeface="Times New Roman" pitchFamily="18" charset="0"/>
                    </a:defRPr>
                  </a:lvl1pPr>
                  <a:lvl2pPr>
                    <a:defRPr>
                      <a:solidFill>
                        <a:schemeClr val="lt1"/>
                      </a:solidFill>
                    </a:defRPr>
                  </a:lvl2pPr>
                  <a:lvl3pPr>
                    <a:defRPr>
                      <a:solidFill>
                        <a:schemeClr val="lt1"/>
                      </a:solidFill>
                    </a:defRPr>
                  </a:lvl3pPr>
                  <a:lvl4pPr>
                    <a:defRPr>
                      <a:solidFill>
                        <a:schemeClr val="lt1"/>
                      </a:solidFill>
                    </a:defRPr>
                  </a:lvl4pPr>
                  <a:lvl5pPr>
                    <a:defRPr>
                      <a:solidFill>
                        <a:schemeClr val="lt1"/>
                      </a:solidFill>
                    </a:defRPr>
                  </a:lvl5pPr>
                  <a:lvl6pPr>
                    <a:defRPr>
                      <a:solidFill>
                        <a:schemeClr val="lt1"/>
                      </a:solidFill>
                    </a:defRPr>
                  </a:lvl6pPr>
                  <a:lvl7pPr>
                    <a:defRPr>
                      <a:solidFill>
                        <a:schemeClr val="lt1"/>
                      </a:solidFill>
                    </a:defRPr>
                  </a:lvl7pPr>
                  <a:lvl8pPr>
                    <a:defRPr>
                      <a:solidFill>
                        <a:schemeClr val="lt1"/>
                      </a:solidFill>
                    </a:defRPr>
                  </a:lvl8pPr>
                  <a:lvl9pPr>
                    <a:defRPr>
                      <a:solidFill>
                        <a:schemeClr val="lt1"/>
                      </a:solidFill>
                    </a:defRPr>
                  </a:lvl9pPr>
                </a:lstStyle>
                <a:p>
                  <a:r>
                    <a:rPr lang="en-US" dirty="0"/>
                    <a:t>Compilación</a:t>
                  </a:r>
                </a:p>
              </p:txBody>
            </p:sp>
            <p:sp>
              <p:nvSpPr>
                <p:cNvPr id="53" name="TextBox 12"/>
                <p:cNvSpPr txBox="1"/>
                <p:nvPr/>
              </p:nvSpPr>
              <p:spPr>
                <a:xfrm>
                  <a:off x="5731207" y="5954204"/>
                  <a:ext cx="733200" cy="657397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/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wrap="none" rtlCol="0" anchor="ctr">
                  <a:spAutoFit/>
                </a:bodyPr>
                <a:lstStyle>
                  <a:defPPr>
                    <a:defRPr lang="es-ES"/>
                  </a:defPPr>
                  <a:lvl1pPr algn="ctr">
                    <a:defRPr sz="2000" b="1">
                      <a:solidFill>
                        <a:schemeClr val="bg1"/>
                      </a:solidFill>
                      <a:latin typeface="+mj-lt"/>
                      <a:cs typeface="Times New Roman" pitchFamily="18" charset="0"/>
                    </a:defRPr>
                  </a:lvl1pPr>
                  <a:lvl2pPr>
                    <a:defRPr>
                      <a:solidFill>
                        <a:schemeClr val="lt1"/>
                      </a:solidFill>
                    </a:defRPr>
                  </a:lvl2pPr>
                  <a:lvl3pPr>
                    <a:defRPr>
                      <a:solidFill>
                        <a:schemeClr val="lt1"/>
                      </a:solidFill>
                    </a:defRPr>
                  </a:lvl3pPr>
                  <a:lvl4pPr>
                    <a:defRPr>
                      <a:solidFill>
                        <a:schemeClr val="lt1"/>
                      </a:solidFill>
                    </a:defRPr>
                  </a:lvl4pPr>
                  <a:lvl5pPr>
                    <a:defRPr>
                      <a:solidFill>
                        <a:schemeClr val="lt1"/>
                      </a:solidFill>
                    </a:defRPr>
                  </a:lvl5pPr>
                  <a:lvl6pPr>
                    <a:defRPr>
                      <a:solidFill>
                        <a:schemeClr val="lt1"/>
                      </a:solidFill>
                    </a:defRPr>
                  </a:lvl6pPr>
                  <a:lvl7pPr>
                    <a:defRPr>
                      <a:solidFill>
                        <a:schemeClr val="lt1"/>
                      </a:solidFill>
                    </a:defRPr>
                  </a:lvl7pPr>
                  <a:lvl8pPr>
                    <a:defRPr>
                      <a:solidFill>
                        <a:schemeClr val="lt1"/>
                      </a:solidFill>
                    </a:defRPr>
                  </a:lvl8pPr>
                  <a:lvl9pPr>
                    <a:defRPr>
                      <a:solidFill>
                        <a:schemeClr val="lt1"/>
                      </a:solidFill>
                    </a:defRPr>
                  </a:lvl9pPr>
                </a:lstStyle>
                <a:p>
                  <a:r>
                    <a:rPr lang="es-MX" dirty="0"/>
                    <a:t>Oferta</a:t>
                  </a:r>
                </a:p>
              </p:txBody>
            </p:sp>
          </p:grpSp>
          <p:sp>
            <p:nvSpPr>
              <p:cNvPr id="29" name="16 Rectángulo"/>
              <p:cNvSpPr/>
              <p:nvPr/>
            </p:nvSpPr>
            <p:spPr>
              <a:xfrm>
                <a:off x="897954" y="1744128"/>
                <a:ext cx="3748150" cy="569178"/>
              </a:xfrm>
              <a:prstGeom prst="roundRect">
                <a:avLst/>
              </a:prstGeom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1600" b="1" dirty="0">
                    <a:solidFill>
                      <a:schemeClr val="tx2">
                        <a:lumMod val="75000"/>
                      </a:schemeClr>
                    </a:solidFill>
                  </a:rPr>
                  <a:t>Herramienta estadística </a:t>
                </a:r>
                <a:r>
                  <a:rPr lang="es-MX" sz="1600" dirty="0">
                    <a:solidFill>
                      <a:schemeClr val="tx2">
                        <a:lumMod val="75000"/>
                      </a:schemeClr>
                    </a:solidFill>
                  </a:rPr>
                  <a:t>contable y </a:t>
                </a:r>
                <a:r>
                  <a:rPr lang="es-SV" sz="1600" dirty="0">
                    <a:solidFill>
                      <a:schemeClr val="tx2">
                        <a:lumMod val="75000"/>
                      </a:schemeClr>
                    </a:solidFill>
                  </a:rPr>
                  <a:t>elemento fundamental de las Cuentas Nacionales</a:t>
                </a:r>
                <a:endParaRPr lang="es-MX" sz="1600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1" name="18 Rectángulo"/>
              <p:cNvSpPr/>
              <p:nvPr/>
            </p:nvSpPr>
            <p:spPr>
              <a:xfrm>
                <a:off x="873592" y="2519821"/>
                <a:ext cx="3763637" cy="808832"/>
              </a:xfrm>
              <a:prstGeom prst="roundRect">
                <a:avLst/>
              </a:prstGeom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1600" dirty="0">
                    <a:solidFill>
                      <a:schemeClr val="tx2">
                        <a:lumMod val="75000"/>
                      </a:schemeClr>
                    </a:solidFill>
                  </a:rPr>
                  <a:t>A partir de estadísticas básicas (censos económicos, encuestas y registros administrativos, entre otros)</a:t>
                </a:r>
              </a:p>
            </p:txBody>
          </p:sp>
          <p:sp>
            <p:nvSpPr>
              <p:cNvPr id="32" name="19 Rectángulo"/>
              <p:cNvSpPr/>
              <p:nvPr/>
            </p:nvSpPr>
            <p:spPr>
              <a:xfrm>
                <a:off x="873591" y="3595933"/>
                <a:ext cx="3763637" cy="329524"/>
              </a:xfrm>
              <a:prstGeom prst="roundRect">
                <a:avLst/>
              </a:prstGeom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1600" dirty="0">
                    <a:solidFill>
                      <a:schemeClr val="tx2">
                        <a:lumMod val="75000"/>
                      </a:schemeClr>
                    </a:solidFill>
                  </a:rPr>
                  <a:t>A precios </a:t>
                </a:r>
                <a:r>
                  <a:rPr lang="es-MX" sz="1600" b="1" dirty="0">
                    <a:solidFill>
                      <a:schemeClr val="tx2">
                        <a:lumMod val="75000"/>
                      </a:schemeClr>
                    </a:solidFill>
                  </a:rPr>
                  <a:t>básicos</a:t>
                </a:r>
              </a:p>
            </p:txBody>
          </p:sp>
          <p:sp>
            <p:nvSpPr>
              <p:cNvPr id="33" name="20 Rectángulo"/>
              <p:cNvSpPr/>
              <p:nvPr/>
            </p:nvSpPr>
            <p:spPr>
              <a:xfrm>
                <a:off x="7176850" y="1619783"/>
                <a:ext cx="3763637" cy="808832"/>
              </a:xfrm>
              <a:prstGeom prst="roundRect">
                <a:avLst/>
              </a:prstGeom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1600" b="1" dirty="0">
                    <a:solidFill>
                      <a:schemeClr val="tx2">
                        <a:lumMod val="75000"/>
                      </a:schemeClr>
                    </a:solidFill>
                  </a:rPr>
                  <a:t>Herramienta analítica </a:t>
                </a:r>
                <a:r>
                  <a:rPr lang="es-MX" sz="1600" dirty="0">
                    <a:solidFill>
                      <a:schemeClr val="tx2">
                        <a:lumMod val="75000"/>
                      </a:schemeClr>
                    </a:solidFill>
                  </a:rPr>
                  <a:t>que se convierte en un </a:t>
                </a:r>
                <a:r>
                  <a:rPr lang="es-SV" sz="1600" dirty="0">
                    <a:solidFill>
                      <a:schemeClr val="tx2">
                        <a:lumMod val="75000"/>
                      </a:schemeClr>
                    </a:solidFill>
                  </a:rPr>
                  <a:t>instrumento indispensable para las simulaciones de política económica y la planificación</a:t>
                </a:r>
                <a:endParaRPr lang="es-MX" sz="1600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5" name="22 Rectángulo"/>
              <p:cNvSpPr/>
              <p:nvPr/>
            </p:nvSpPr>
            <p:spPr>
              <a:xfrm>
                <a:off x="7176850" y="2624159"/>
                <a:ext cx="3763637" cy="569178"/>
              </a:xfrm>
              <a:prstGeom prst="roundRect">
                <a:avLst/>
              </a:prstGeom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s-SV" sz="1600" dirty="0">
                    <a:solidFill>
                      <a:schemeClr val="tx2">
                        <a:lumMod val="75000"/>
                      </a:schemeClr>
                    </a:solidFill>
                  </a:rPr>
                  <a:t>A partir del </a:t>
                </a:r>
                <a:r>
                  <a:rPr lang="es-SV" sz="1600" b="1" dirty="0">
                    <a:solidFill>
                      <a:schemeClr val="tx2">
                        <a:lumMod val="75000"/>
                      </a:schemeClr>
                    </a:solidFill>
                  </a:rPr>
                  <a:t>cuadro de oferta y utilización </a:t>
                </a:r>
                <a:r>
                  <a:rPr lang="es-SV" sz="1600" dirty="0">
                    <a:solidFill>
                      <a:schemeClr val="tx2">
                        <a:lumMod val="75000"/>
                      </a:schemeClr>
                    </a:solidFill>
                  </a:rPr>
                  <a:t>con hipótesis teóricas y métodos matemáticos</a:t>
                </a:r>
              </a:p>
            </p:txBody>
          </p:sp>
          <p:sp>
            <p:nvSpPr>
              <p:cNvPr id="36" name="23 Rectángulo"/>
              <p:cNvSpPr/>
              <p:nvPr/>
            </p:nvSpPr>
            <p:spPr>
              <a:xfrm>
                <a:off x="7201095" y="3584330"/>
                <a:ext cx="3763637" cy="329524"/>
              </a:xfrm>
              <a:prstGeom prst="roundRect">
                <a:avLst/>
              </a:prstGeom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1600" dirty="0">
                    <a:solidFill>
                      <a:schemeClr val="tx2">
                        <a:lumMod val="75000"/>
                      </a:schemeClr>
                    </a:solidFill>
                  </a:rPr>
                  <a:t>A precio </a:t>
                </a:r>
                <a:r>
                  <a:rPr lang="es-MX" sz="1600" b="1" dirty="0">
                    <a:solidFill>
                      <a:schemeClr val="tx2">
                        <a:lumMod val="75000"/>
                      </a:schemeClr>
                    </a:solidFill>
                  </a:rPr>
                  <a:t>básico</a:t>
                </a:r>
              </a:p>
            </p:txBody>
          </p:sp>
          <p:grpSp>
            <p:nvGrpSpPr>
              <p:cNvPr id="37" name="Group 8"/>
              <p:cNvGrpSpPr/>
              <p:nvPr/>
            </p:nvGrpSpPr>
            <p:grpSpPr>
              <a:xfrm>
                <a:off x="5051506" y="4305222"/>
                <a:ext cx="1759402" cy="1469207"/>
                <a:chOff x="5330072" y="3077472"/>
                <a:chExt cx="1759402" cy="2743960"/>
              </a:xfrm>
            </p:grpSpPr>
            <p:sp>
              <p:nvSpPr>
                <p:cNvPr id="46" name="TextBox 9"/>
                <p:cNvSpPr txBox="1"/>
                <p:nvPr/>
              </p:nvSpPr>
              <p:spPr>
                <a:xfrm>
                  <a:off x="5330072" y="3077472"/>
                  <a:ext cx="1759402" cy="1163085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/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spAutoFit/>
                </a:bodyPr>
                <a:lstStyle>
                  <a:defPPr>
                    <a:defRPr lang="es-ES"/>
                  </a:defPPr>
                  <a:lvl1pPr algn="ctr">
                    <a:defRPr sz="2000" b="1">
                      <a:solidFill>
                        <a:schemeClr val="bg1"/>
                      </a:solidFill>
                      <a:latin typeface="+mj-lt"/>
                      <a:cs typeface="Times New Roman" pitchFamily="18" charset="0"/>
                    </a:defRPr>
                  </a:lvl1pPr>
                  <a:lvl2pPr>
                    <a:defRPr>
                      <a:solidFill>
                        <a:schemeClr val="lt1"/>
                      </a:solidFill>
                    </a:defRPr>
                  </a:lvl2pPr>
                  <a:lvl3pPr>
                    <a:defRPr>
                      <a:solidFill>
                        <a:schemeClr val="lt1"/>
                      </a:solidFill>
                    </a:defRPr>
                  </a:lvl3pPr>
                  <a:lvl4pPr>
                    <a:defRPr>
                      <a:solidFill>
                        <a:schemeClr val="lt1"/>
                      </a:solidFill>
                    </a:defRPr>
                  </a:lvl4pPr>
                  <a:lvl5pPr>
                    <a:defRPr>
                      <a:solidFill>
                        <a:schemeClr val="lt1"/>
                      </a:solidFill>
                    </a:defRPr>
                  </a:lvl5pPr>
                  <a:lvl6pPr>
                    <a:defRPr>
                      <a:solidFill>
                        <a:schemeClr val="lt1"/>
                      </a:solidFill>
                    </a:defRPr>
                  </a:lvl6pPr>
                  <a:lvl7pPr>
                    <a:defRPr>
                      <a:solidFill>
                        <a:schemeClr val="lt1"/>
                      </a:solidFill>
                    </a:defRPr>
                  </a:lvl7pPr>
                  <a:lvl8pPr>
                    <a:defRPr>
                      <a:solidFill>
                        <a:schemeClr val="lt1"/>
                      </a:solidFill>
                    </a:defRPr>
                  </a:lvl8pPr>
                  <a:lvl9pPr>
                    <a:defRPr>
                      <a:solidFill>
                        <a:schemeClr val="lt1"/>
                      </a:solidFill>
                    </a:defRPr>
                  </a:lvl9pPr>
                </a:lstStyle>
                <a:p>
                  <a:r>
                    <a:rPr lang="es-MX" dirty="0"/>
                    <a:t>Demanda intermedia y final</a:t>
                  </a:r>
                  <a:endParaRPr lang="en-US" dirty="0"/>
                </a:p>
              </p:txBody>
            </p:sp>
            <p:sp>
              <p:nvSpPr>
                <p:cNvPr id="47" name="TextBox 10"/>
                <p:cNvSpPr txBox="1"/>
                <p:nvPr/>
              </p:nvSpPr>
              <p:spPr>
                <a:xfrm>
                  <a:off x="5330072" y="4658347"/>
                  <a:ext cx="1759402" cy="1163085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/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spAutoFit/>
                </a:bodyPr>
                <a:lstStyle>
                  <a:defPPr>
                    <a:defRPr lang="es-ES"/>
                  </a:defPPr>
                  <a:lvl1pPr algn="ctr">
                    <a:defRPr sz="2000" b="1">
                      <a:solidFill>
                        <a:schemeClr val="bg1"/>
                      </a:solidFill>
                      <a:latin typeface="+mj-lt"/>
                      <a:cs typeface="Times New Roman" pitchFamily="18" charset="0"/>
                    </a:defRPr>
                  </a:lvl1pPr>
                  <a:lvl2pPr>
                    <a:defRPr>
                      <a:solidFill>
                        <a:schemeClr val="lt1"/>
                      </a:solidFill>
                    </a:defRPr>
                  </a:lvl2pPr>
                  <a:lvl3pPr>
                    <a:defRPr>
                      <a:solidFill>
                        <a:schemeClr val="lt1"/>
                      </a:solidFill>
                    </a:defRPr>
                  </a:lvl3pPr>
                  <a:lvl4pPr>
                    <a:defRPr>
                      <a:solidFill>
                        <a:schemeClr val="lt1"/>
                      </a:solidFill>
                    </a:defRPr>
                  </a:lvl4pPr>
                  <a:lvl5pPr>
                    <a:defRPr>
                      <a:solidFill>
                        <a:schemeClr val="lt1"/>
                      </a:solidFill>
                    </a:defRPr>
                  </a:lvl5pPr>
                  <a:lvl6pPr>
                    <a:defRPr>
                      <a:solidFill>
                        <a:schemeClr val="lt1"/>
                      </a:solidFill>
                    </a:defRPr>
                  </a:lvl6pPr>
                  <a:lvl7pPr>
                    <a:defRPr>
                      <a:solidFill>
                        <a:schemeClr val="lt1"/>
                      </a:solidFill>
                    </a:defRPr>
                  </a:lvl7pPr>
                  <a:lvl8pPr>
                    <a:defRPr>
                      <a:solidFill>
                        <a:schemeClr val="lt1"/>
                      </a:solidFill>
                    </a:defRPr>
                  </a:lvl8pPr>
                  <a:lvl9pPr>
                    <a:defRPr>
                      <a:solidFill>
                        <a:schemeClr val="lt1"/>
                      </a:solidFill>
                    </a:defRPr>
                  </a:lvl9pPr>
                </a:lstStyle>
                <a:p>
                  <a:r>
                    <a:rPr lang="en-US" dirty="0"/>
                    <a:t>Componente importado</a:t>
                  </a:r>
                </a:p>
              </p:txBody>
            </p:sp>
          </p:grpSp>
          <p:sp>
            <p:nvSpPr>
              <p:cNvPr id="38" name="29 Rectángulo"/>
              <p:cNvSpPr/>
              <p:nvPr/>
            </p:nvSpPr>
            <p:spPr>
              <a:xfrm>
                <a:off x="887679" y="4455714"/>
                <a:ext cx="3763636" cy="329524"/>
              </a:xfrm>
              <a:prstGeom prst="roundRect">
                <a:avLst/>
              </a:prstGeom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s-SV" sz="1600" dirty="0">
                    <a:solidFill>
                      <a:schemeClr val="tx2">
                        <a:lumMod val="75000"/>
                      </a:schemeClr>
                    </a:solidFill>
                  </a:rPr>
                  <a:t>A precio de </a:t>
                </a:r>
                <a:r>
                  <a:rPr lang="es-SV" sz="1600" b="1" dirty="0">
                    <a:solidFill>
                      <a:schemeClr val="tx2">
                        <a:lumMod val="75000"/>
                      </a:schemeClr>
                    </a:solidFill>
                  </a:rPr>
                  <a:t>comprador</a:t>
                </a:r>
              </a:p>
            </p:txBody>
          </p:sp>
          <p:sp>
            <p:nvSpPr>
              <p:cNvPr id="39" name="30 Rectángulo"/>
              <p:cNvSpPr/>
              <p:nvPr/>
            </p:nvSpPr>
            <p:spPr>
              <a:xfrm>
                <a:off x="897021" y="5300256"/>
                <a:ext cx="3749083" cy="329524"/>
              </a:xfrm>
              <a:prstGeom prst="roundRect">
                <a:avLst/>
              </a:prstGeom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1600" b="1" dirty="0">
                    <a:solidFill>
                      <a:schemeClr val="tx2">
                        <a:lumMod val="75000"/>
                      </a:schemeClr>
                    </a:solidFill>
                  </a:rPr>
                  <a:t>No discriminados </a:t>
                </a:r>
                <a:r>
                  <a:rPr lang="es-MX" sz="1600" dirty="0">
                    <a:solidFill>
                      <a:schemeClr val="tx2">
                        <a:lumMod val="75000"/>
                      </a:schemeClr>
                    </a:solidFill>
                  </a:rPr>
                  <a:t>en cada utilización</a:t>
                </a:r>
              </a:p>
            </p:txBody>
          </p:sp>
          <p:sp>
            <p:nvSpPr>
              <p:cNvPr id="42" name="33 Rectángulo"/>
              <p:cNvSpPr/>
              <p:nvPr/>
            </p:nvSpPr>
            <p:spPr>
              <a:xfrm>
                <a:off x="7193083" y="4452962"/>
                <a:ext cx="3763637" cy="329524"/>
              </a:xfrm>
              <a:prstGeom prst="roundRect">
                <a:avLst/>
              </a:prstGeom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s-SV" sz="1600" dirty="0">
                    <a:solidFill>
                      <a:schemeClr val="tx2">
                        <a:lumMod val="75000"/>
                      </a:schemeClr>
                    </a:solidFill>
                  </a:rPr>
                  <a:t>A precio </a:t>
                </a:r>
                <a:r>
                  <a:rPr lang="es-SV" sz="1600" b="1" dirty="0">
                    <a:solidFill>
                      <a:schemeClr val="tx2">
                        <a:lumMod val="75000"/>
                      </a:schemeClr>
                    </a:solidFill>
                  </a:rPr>
                  <a:t>básico</a:t>
                </a:r>
              </a:p>
            </p:txBody>
          </p:sp>
          <p:sp>
            <p:nvSpPr>
              <p:cNvPr id="43" name="34 Rectángulo"/>
              <p:cNvSpPr/>
              <p:nvPr/>
            </p:nvSpPr>
            <p:spPr>
              <a:xfrm>
                <a:off x="7237840" y="5173559"/>
                <a:ext cx="3726892" cy="569178"/>
              </a:xfrm>
              <a:prstGeom prst="roundRect">
                <a:avLst/>
              </a:prstGeom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600" b="1" dirty="0">
                    <a:solidFill>
                      <a:schemeClr val="tx2">
                        <a:lumMod val="75000"/>
                      </a:schemeClr>
                    </a:solidFill>
                  </a:rPr>
                  <a:t>Discriminados en cada utilización </a:t>
                </a:r>
                <a:r>
                  <a:rPr lang="pt-BR" sz="1600" dirty="0">
                    <a:solidFill>
                      <a:schemeClr val="tx2">
                        <a:lumMod val="75000"/>
                      </a:schemeClr>
                    </a:solidFill>
                  </a:rPr>
                  <a:t>(importado y nacional)</a:t>
                </a:r>
              </a:p>
            </p:txBody>
          </p:sp>
        </p:grpSp>
        <p:grpSp>
          <p:nvGrpSpPr>
            <p:cNvPr id="22" name="38 Grupo"/>
            <p:cNvGrpSpPr/>
            <p:nvPr/>
          </p:nvGrpSpPr>
          <p:grpSpPr>
            <a:xfrm>
              <a:off x="247829" y="764704"/>
              <a:ext cx="4567421" cy="617293"/>
              <a:chOff x="946388" y="84360"/>
              <a:chExt cx="3855564" cy="543057"/>
            </a:xfrm>
          </p:grpSpPr>
          <p:sp>
            <p:nvSpPr>
              <p:cNvPr id="26" name="39 Rectángulo"/>
              <p:cNvSpPr/>
              <p:nvPr/>
            </p:nvSpPr>
            <p:spPr>
              <a:xfrm>
                <a:off x="1152132" y="84360"/>
                <a:ext cx="2595673" cy="226316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7" name="40 Rectángulo"/>
              <p:cNvSpPr/>
              <p:nvPr/>
            </p:nvSpPr>
            <p:spPr>
              <a:xfrm>
                <a:off x="946388" y="401101"/>
                <a:ext cx="3855564" cy="22631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5720" tIns="30480" rIns="45720" bIns="30480" numCol="1" spcCol="1270" anchor="ctr" anchorCtr="0">
                <a:noAutofit/>
              </a:bodyPr>
              <a:lstStyle/>
              <a:p>
                <a:pPr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MX" sz="2400" kern="1200" dirty="0">
                    <a:ln w="0"/>
                    <a:solidFill>
                      <a:schemeClr val="tx2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j-lt"/>
                    <a:cs typeface="Times New Roman" pitchFamily="18" charset="0"/>
                  </a:rPr>
                  <a:t>Cuadro de Oferta Utilización (COU) </a:t>
                </a:r>
              </a:p>
            </p:txBody>
          </p:sp>
        </p:grpSp>
        <p:grpSp>
          <p:nvGrpSpPr>
            <p:cNvPr id="23" name="41 Grupo"/>
            <p:cNvGrpSpPr/>
            <p:nvPr/>
          </p:nvGrpSpPr>
          <p:grpSpPr>
            <a:xfrm>
              <a:off x="7880677" y="764704"/>
              <a:ext cx="4078448" cy="617293"/>
              <a:chOff x="6385446" y="84360"/>
              <a:chExt cx="3442800" cy="543057"/>
            </a:xfrm>
          </p:grpSpPr>
          <p:sp>
            <p:nvSpPr>
              <p:cNvPr id="24" name="42 Rectángulo"/>
              <p:cNvSpPr/>
              <p:nvPr/>
            </p:nvSpPr>
            <p:spPr>
              <a:xfrm>
                <a:off x="6912775" y="84360"/>
                <a:ext cx="2595673" cy="226316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5" name="43 Rectángulo"/>
              <p:cNvSpPr/>
              <p:nvPr/>
            </p:nvSpPr>
            <p:spPr>
              <a:xfrm>
                <a:off x="6385446" y="401101"/>
                <a:ext cx="3442800" cy="22631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5720" tIns="30480" rIns="45720" bIns="30480" numCol="1" spcCol="1270" anchor="ctr" anchorCtr="0">
                <a:noAutofit/>
              </a:bodyPr>
              <a:lstStyle/>
              <a:p>
                <a:pPr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MX" sz="2400" kern="1200" dirty="0">
                    <a:ln w="0"/>
                    <a:solidFill>
                      <a:schemeClr val="tx2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j-lt"/>
                    <a:cs typeface="Times New Roman" pitchFamily="18" charset="0"/>
                  </a:rPr>
                  <a:t>Matriz Insumo Producto (MIP)</a:t>
                </a:r>
              </a:p>
            </p:txBody>
          </p:sp>
        </p:grpSp>
        <p:cxnSp>
          <p:nvCxnSpPr>
            <p:cNvPr id="10" name="Conector recto 9"/>
            <p:cNvCxnSpPr>
              <a:stCxn id="50" idx="3"/>
              <a:endCxn id="33" idx="1"/>
            </p:cNvCxnSpPr>
            <p:nvPr/>
          </p:nvCxnSpPr>
          <p:spPr>
            <a:xfrm flipV="1">
              <a:off x="7039172" y="1928469"/>
              <a:ext cx="703791" cy="4332"/>
            </a:xfrm>
            <a:prstGeom prst="line">
              <a:avLst/>
            </a:prstGeom>
            <a:ln w="63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recto 61"/>
            <p:cNvCxnSpPr>
              <a:stCxn id="29" idx="3"/>
              <a:endCxn id="50" idx="1"/>
            </p:cNvCxnSpPr>
            <p:nvPr/>
          </p:nvCxnSpPr>
          <p:spPr>
            <a:xfrm flipV="1">
              <a:off x="4744963" y="1932801"/>
              <a:ext cx="480251" cy="804"/>
            </a:xfrm>
            <a:prstGeom prst="line">
              <a:avLst/>
            </a:prstGeom>
            <a:ln w="63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ector recto 67"/>
            <p:cNvCxnSpPr>
              <a:stCxn id="52" idx="3"/>
              <a:endCxn id="35" idx="1"/>
            </p:cNvCxnSpPr>
            <p:nvPr/>
          </p:nvCxnSpPr>
          <p:spPr>
            <a:xfrm flipV="1">
              <a:off x="6875948" y="2933938"/>
              <a:ext cx="867015" cy="6975"/>
            </a:xfrm>
            <a:prstGeom prst="line">
              <a:avLst/>
            </a:prstGeom>
            <a:ln w="63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ector recto 69"/>
            <p:cNvCxnSpPr>
              <a:stCxn id="31" idx="3"/>
              <a:endCxn id="52" idx="1"/>
            </p:cNvCxnSpPr>
            <p:nvPr/>
          </p:nvCxnSpPr>
          <p:spPr>
            <a:xfrm flipV="1">
              <a:off x="4734449" y="2940913"/>
              <a:ext cx="639165" cy="10631"/>
            </a:xfrm>
            <a:prstGeom prst="line">
              <a:avLst/>
            </a:prstGeom>
            <a:ln w="63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ector recto 71"/>
            <p:cNvCxnSpPr>
              <a:stCxn id="53" idx="3"/>
            </p:cNvCxnSpPr>
            <p:nvPr/>
          </p:nvCxnSpPr>
          <p:spPr>
            <a:xfrm flipV="1">
              <a:off x="6568984" y="3889159"/>
              <a:ext cx="1202701" cy="12769"/>
            </a:xfrm>
            <a:prstGeom prst="line">
              <a:avLst/>
            </a:prstGeom>
            <a:ln w="63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ector recto 73"/>
            <p:cNvCxnSpPr>
              <a:endCxn id="53" idx="1"/>
            </p:cNvCxnSpPr>
            <p:nvPr/>
          </p:nvCxnSpPr>
          <p:spPr>
            <a:xfrm flipV="1">
              <a:off x="4734448" y="3901928"/>
              <a:ext cx="965965" cy="420"/>
            </a:xfrm>
            <a:prstGeom prst="line">
              <a:avLst/>
            </a:prstGeom>
            <a:ln w="63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ector recto 75"/>
            <p:cNvCxnSpPr>
              <a:stCxn id="46" idx="3"/>
              <a:endCxn id="42" idx="1"/>
            </p:cNvCxnSpPr>
            <p:nvPr/>
          </p:nvCxnSpPr>
          <p:spPr>
            <a:xfrm>
              <a:off x="7309456" y="4875256"/>
              <a:ext cx="452737" cy="1280"/>
            </a:xfrm>
            <a:prstGeom prst="line">
              <a:avLst/>
            </a:prstGeom>
            <a:ln w="63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ector recto 83"/>
            <p:cNvCxnSpPr>
              <a:stCxn id="38" idx="3"/>
              <a:endCxn id="46" idx="1"/>
            </p:cNvCxnSpPr>
            <p:nvPr/>
          </p:nvCxnSpPr>
          <p:spPr>
            <a:xfrm flipV="1">
              <a:off x="4751136" y="4875256"/>
              <a:ext cx="474078" cy="4408"/>
            </a:xfrm>
            <a:prstGeom prst="line">
              <a:avLst/>
            </a:prstGeom>
            <a:ln w="63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ector recto 103"/>
            <p:cNvCxnSpPr>
              <a:stCxn id="47" idx="3"/>
              <a:endCxn id="43" idx="1"/>
            </p:cNvCxnSpPr>
            <p:nvPr/>
          </p:nvCxnSpPr>
          <p:spPr>
            <a:xfrm flipV="1">
              <a:off x="7309457" y="5831847"/>
              <a:ext cx="505757" cy="5574"/>
            </a:xfrm>
            <a:prstGeom prst="line">
              <a:avLst/>
            </a:prstGeom>
            <a:ln w="63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ector recto 104"/>
            <p:cNvCxnSpPr>
              <a:stCxn id="39" idx="3"/>
              <a:endCxn id="47" idx="1"/>
            </p:cNvCxnSpPr>
            <p:nvPr/>
          </p:nvCxnSpPr>
          <p:spPr>
            <a:xfrm flipV="1">
              <a:off x="4744963" y="5837421"/>
              <a:ext cx="480252" cy="2235"/>
            </a:xfrm>
            <a:prstGeom prst="line">
              <a:avLst/>
            </a:prstGeom>
            <a:ln w="63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4" name="CuadroTexto 163"/>
          <p:cNvSpPr txBox="1"/>
          <p:nvPr/>
        </p:nvSpPr>
        <p:spPr>
          <a:xfrm>
            <a:off x="335360" y="296160"/>
            <a:ext cx="9505056" cy="492047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>
            <a:defPPr>
              <a:defRPr lang="es-ES"/>
            </a:defPPr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1">
                <a:solidFill>
                  <a:schemeClr val="accent1">
                    <a:lumMod val="50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9pPr>
          </a:lstStyle>
          <a:p>
            <a:r>
              <a:rPr lang="es-MX" dirty="0"/>
              <a:t>Existen diferencias entre el COU y la MIP</a:t>
            </a:r>
          </a:p>
        </p:txBody>
      </p:sp>
    </p:spTree>
    <p:extLst>
      <p:ext uri="{BB962C8B-B14F-4D97-AF65-F5344CB8AC3E}">
        <p14:creationId xmlns:p14="http://schemas.microsoft.com/office/powerpoint/2010/main" val="15247665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rupo 162"/>
          <p:cNvGrpSpPr/>
          <p:nvPr/>
        </p:nvGrpSpPr>
        <p:grpSpPr>
          <a:xfrm>
            <a:off x="83824" y="937782"/>
            <a:ext cx="12025336" cy="5497799"/>
            <a:chOff x="247829" y="764704"/>
            <a:chExt cx="12025336" cy="5451891"/>
          </a:xfrm>
        </p:grpSpPr>
        <p:sp>
          <p:nvSpPr>
            <p:cNvPr id="4" name="Rectángulo 3"/>
            <p:cNvSpPr/>
            <p:nvPr/>
          </p:nvSpPr>
          <p:spPr>
            <a:xfrm>
              <a:off x="247830" y="5304871"/>
              <a:ext cx="4497514" cy="911724"/>
            </a:xfrm>
            <a:prstGeom prst="roundRect">
              <a:avLst/>
            </a:prstGeom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sz="1600" dirty="0">
                  <a:solidFill>
                    <a:schemeClr val="tx2">
                      <a:lumMod val="75000"/>
                    </a:schemeClr>
                  </a:solidFill>
                </a:rPr>
                <a:t>Exhaustivamente para el año de la compilación de referencia (año base) y se elaboran anualmente (a precios corrientes)</a:t>
              </a:r>
            </a:p>
          </p:txBody>
        </p:sp>
        <p:sp>
          <p:nvSpPr>
            <p:cNvPr id="58" name="36 Rectángulo"/>
            <p:cNvSpPr/>
            <p:nvPr/>
          </p:nvSpPr>
          <p:spPr>
            <a:xfrm>
              <a:off x="7916329" y="4449036"/>
              <a:ext cx="4356836" cy="371443"/>
            </a:xfrm>
            <a:prstGeom prst="roundRect">
              <a:avLst/>
            </a:prstGeom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chemeClr val="tx2">
                      <a:lumMod val="75000"/>
                    </a:schemeClr>
                  </a:solidFill>
                </a:rPr>
                <a:t>Matrices simétricas</a:t>
              </a:r>
              <a:r>
                <a:rPr lang="pt-BR" sz="1600" dirty="0">
                  <a:solidFill>
                    <a:schemeClr val="tx2">
                      <a:lumMod val="75000"/>
                    </a:schemeClr>
                  </a:solidFill>
                </a:rPr>
                <a:t>. Cuadradas (n x n)</a:t>
              </a:r>
              <a:endParaRPr lang="es-SV" sz="16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grpSp>
          <p:nvGrpSpPr>
            <p:cNvPr id="21" name="37 Grupo"/>
            <p:cNvGrpSpPr/>
            <p:nvPr/>
          </p:nvGrpSpPr>
          <p:grpSpPr>
            <a:xfrm>
              <a:off x="267572" y="1422565"/>
              <a:ext cx="11992466" cy="2812250"/>
              <a:chOff x="866538" y="1579138"/>
              <a:chExt cx="10123376" cy="2474051"/>
            </a:xfrm>
          </p:grpSpPr>
          <p:grpSp>
            <p:nvGrpSpPr>
              <p:cNvPr id="37" name="Group 8"/>
              <p:cNvGrpSpPr/>
              <p:nvPr/>
            </p:nvGrpSpPr>
            <p:grpSpPr>
              <a:xfrm>
                <a:off x="5130530" y="1843009"/>
                <a:ext cx="1529024" cy="1723118"/>
                <a:chOff x="5409096" y="-1521084"/>
                <a:chExt cx="1529024" cy="3218174"/>
              </a:xfrm>
            </p:grpSpPr>
            <p:sp>
              <p:nvSpPr>
                <p:cNvPr id="48" name="TextBox 11"/>
                <p:cNvSpPr txBox="1"/>
                <p:nvPr/>
              </p:nvSpPr>
              <p:spPr>
                <a:xfrm>
                  <a:off x="5409096" y="-1521084"/>
                  <a:ext cx="1529024" cy="960814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>
                  <a:spAutoFit/>
                </a:bodyPr>
                <a:lstStyle>
                  <a:defPPr>
                    <a:defRPr lang="es-ES"/>
                  </a:defPPr>
                  <a:lvl1pPr algn="ctr">
                    <a:defRPr b="1">
                      <a:solidFill>
                        <a:srgbClr val="002060"/>
                      </a:solidFill>
                      <a:latin typeface="+mj-lt"/>
                      <a:cs typeface="Times New Roman" pitchFamily="18" charset="0"/>
                    </a:defRPr>
                  </a:lvl1pPr>
                </a:lstStyle>
                <a:p>
                  <a:r>
                    <a:rPr lang="es-MX" sz="1600" dirty="0">
                      <a:solidFill>
                        <a:schemeClr val="bg1"/>
                      </a:solidFill>
                    </a:rPr>
                    <a:t>Relación </a:t>
                  </a:r>
                </a:p>
                <a:p>
                  <a:r>
                    <a:rPr lang="es-MX" sz="1600" dirty="0">
                      <a:solidFill>
                        <a:schemeClr val="bg1"/>
                      </a:solidFill>
                    </a:rPr>
                    <a:t>Producto/Industria</a:t>
                  </a:r>
                </a:p>
              </p:txBody>
            </p:sp>
            <p:sp>
              <p:nvSpPr>
                <p:cNvPr id="49" name="TextBox 12"/>
                <p:cNvSpPr txBox="1"/>
                <p:nvPr/>
              </p:nvSpPr>
              <p:spPr>
                <a:xfrm>
                  <a:off x="5574533" y="1145475"/>
                  <a:ext cx="1198148" cy="551615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>
                  <a:spAutoFit/>
                </a:bodyPr>
                <a:lstStyle>
                  <a:defPPr>
                    <a:defRPr lang="es-ES"/>
                  </a:defPPr>
                  <a:lvl1pPr algn="ctr">
                    <a:defRPr sz="1600" b="1">
                      <a:solidFill>
                        <a:schemeClr val="bg1"/>
                      </a:solidFill>
                      <a:latin typeface="+mj-lt"/>
                      <a:cs typeface="Times New Roman" pitchFamily="18" charset="0"/>
                    </a:defRPr>
                  </a:lvl1pPr>
                  <a:lvl2pPr>
                    <a:defRPr>
                      <a:solidFill>
                        <a:schemeClr val="lt1"/>
                      </a:solidFill>
                    </a:defRPr>
                  </a:lvl2pPr>
                  <a:lvl3pPr>
                    <a:defRPr>
                      <a:solidFill>
                        <a:schemeClr val="lt1"/>
                      </a:solidFill>
                    </a:defRPr>
                  </a:lvl3pPr>
                  <a:lvl4pPr>
                    <a:defRPr>
                      <a:solidFill>
                        <a:schemeClr val="lt1"/>
                      </a:solidFill>
                    </a:defRPr>
                  </a:lvl4pPr>
                  <a:lvl5pPr>
                    <a:defRPr>
                      <a:solidFill>
                        <a:schemeClr val="lt1"/>
                      </a:solidFill>
                    </a:defRPr>
                  </a:lvl5pPr>
                  <a:lvl6pPr>
                    <a:defRPr>
                      <a:solidFill>
                        <a:schemeClr val="lt1"/>
                      </a:solidFill>
                    </a:defRPr>
                  </a:lvl6pPr>
                  <a:lvl7pPr>
                    <a:defRPr>
                      <a:solidFill>
                        <a:schemeClr val="lt1"/>
                      </a:solidFill>
                    </a:defRPr>
                  </a:lvl7pPr>
                  <a:lvl8pPr>
                    <a:defRPr>
                      <a:solidFill>
                        <a:schemeClr val="lt1"/>
                      </a:solidFill>
                    </a:defRPr>
                  </a:lvl8pPr>
                  <a:lvl9pPr>
                    <a:defRPr>
                      <a:solidFill>
                        <a:schemeClr val="lt1"/>
                      </a:solidFill>
                    </a:defRPr>
                  </a:lvl9pPr>
                </a:lstStyle>
                <a:p>
                  <a:r>
                    <a:rPr lang="es-MX" dirty="0"/>
                    <a:t>Clasificaciones</a:t>
                  </a:r>
                </a:p>
              </p:txBody>
            </p:sp>
          </p:grpSp>
          <p:sp>
            <p:nvSpPr>
              <p:cNvPr id="40" name="31 Rectángulo"/>
              <p:cNvSpPr/>
              <p:nvPr/>
            </p:nvSpPr>
            <p:spPr>
              <a:xfrm>
                <a:off x="866538" y="1814195"/>
                <a:ext cx="3763637" cy="564427"/>
              </a:xfrm>
              <a:prstGeom prst="roundRect">
                <a:avLst/>
              </a:prstGeom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s-SV" sz="1600" dirty="0">
                    <a:solidFill>
                      <a:schemeClr val="tx2">
                        <a:lumMod val="75000"/>
                      </a:schemeClr>
                    </a:solidFill>
                  </a:rPr>
                  <a:t>Producto/industria. </a:t>
                </a:r>
                <a:r>
                  <a:rPr lang="es-SV" sz="1600" b="1" dirty="0">
                    <a:solidFill>
                      <a:schemeClr val="tx2">
                        <a:lumMod val="75000"/>
                      </a:schemeClr>
                    </a:solidFill>
                  </a:rPr>
                  <a:t>Producción principal y secundaria</a:t>
                </a:r>
                <a:r>
                  <a:rPr lang="es-SV" sz="1600" dirty="0">
                    <a:solidFill>
                      <a:schemeClr val="tx2">
                        <a:lumMod val="75000"/>
                      </a:schemeClr>
                    </a:solidFill>
                  </a:rPr>
                  <a:t> (no típica) en la misma actividad</a:t>
                </a:r>
              </a:p>
            </p:txBody>
          </p:sp>
          <p:sp>
            <p:nvSpPr>
              <p:cNvPr id="41" name="32 Rectángulo"/>
              <p:cNvSpPr/>
              <p:nvPr/>
            </p:nvSpPr>
            <p:spPr>
              <a:xfrm>
                <a:off x="866540" y="3016177"/>
                <a:ext cx="3763636" cy="802081"/>
              </a:xfrm>
              <a:prstGeom prst="roundRect">
                <a:avLst/>
              </a:prstGeom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s-SV" sz="1600" dirty="0">
                    <a:solidFill>
                      <a:schemeClr val="tx2">
                        <a:lumMod val="75000"/>
                      </a:schemeClr>
                    </a:solidFill>
                  </a:rPr>
                  <a:t>Clasificación Central de Productos </a:t>
                </a:r>
                <a:r>
                  <a:rPr lang="es-SV" sz="1600" b="1" dirty="0">
                    <a:solidFill>
                      <a:schemeClr val="tx2">
                        <a:lumMod val="75000"/>
                      </a:schemeClr>
                    </a:solidFill>
                  </a:rPr>
                  <a:t>(CPC)</a:t>
                </a:r>
                <a:r>
                  <a:rPr lang="es-SV" sz="1600" dirty="0">
                    <a:solidFill>
                      <a:schemeClr val="tx2">
                        <a:lumMod val="75000"/>
                      </a:schemeClr>
                    </a:solidFill>
                  </a:rPr>
                  <a:t>/ Clasificación Industrial Internacional Uniforme de todas las Actividades Económicas </a:t>
                </a:r>
                <a:r>
                  <a:rPr lang="es-SV" sz="1600" b="1" dirty="0">
                    <a:solidFill>
                      <a:schemeClr val="tx2">
                        <a:lumMod val="75000"/>
                      </a:schemeClr>
                    </a:solidFill>
                  </a:rPr>
                  <a:t>(CIIU)</a:t>
                </a:r>
              </a:p>
            </p:txBody>
          </p:sp>
          <p:sp>
            <p:nvSpPr>
              <p:cNvPr id="44" name="35 Rectángulo"/>
              <p:cNvSpPr/>
              <p:nvPr/>
            </p:nvSpPr>
            <p:spPr>
              <a:xfrm>
                <a:off x="7263022" y="1579138"/>
                <a:ext cx="3726892" cy="1039735"/>
              </a:xfrm>
              <a:prstGeom prst="roundRect">
                <a:avLst/>
              </a:prstGeom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s-SV" sz="1600" b="1" dirty="0">
                    <a:solidFill>
                      <a:schemeClr val="tx2">
                        <a:lumMod val="75000"/>
                      </a:schemeClr>
                    </a:solidFill>
                  </a:rPr>
                  <a:t>Producción principal </a:t>
                </a:r>
                <a:r>
                  <a:rPr lang="es-SV" sz="1600" dirty="0">
                    <a:solidFill>
                      <a:schemeClr val="tx2">
                        <a:lumMod val="75000"/>
                      </a:schemeClr>
                    </a:solidFill>
                  </a:rPr>
                  <a:t>(reasignación de productos no típicos a la industria correspondiente). Reasignación de los insumos en función de hipótesis tecnológicas del producto o industria</a:t>
                </a:r>
              </a:p>
            </p:txBody>
          </p:sp>
          <p:sp>
            <p:nvSpPr>
              <p:cNvPr id="45" name="36 Rectángulo"/>
              <p:cNvSpPr/>
              <p:nvPr/>
            </p:nvSpPr>
            <p:spPr>
              <a:xfrm>
                <a:off x="7263022" y="2775801"/>
                <a:ext cx="3726892" cy="1277388"/>
              </a:xfrm>
              <a:prstGeom prst="roundRect">
                <a:avLst/>
              </a:prstGeom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s-SV" sz="1600" dirty="0">
                    <a:solidFill>
                      <a:schemeClr val="tx2">
                        <a:lumMod val="75000"/>
                      </a:schemeClr>
                    </a:solidFill>
                  </a:rPr>
                  <a:t>Industria/industria: Clasificación Industrial Internacional Uniforme de todas las Actividades Económicas </a:t>
                </a:r>
                <a:r>
                  <a:rPr lang="es-SV" sz="1600" b="1" dirty="0">
                    <a:solidFill>
                      <a:schemeClr val="tx2">
                        <a:lumMod val="75000"/>
                      </a:schemeClr>
                    </a:solidFill>
                  </a:rPr>
                  <a:t>(CIIU)</a:t>
                </a:r>
              </a:p>
              <a:p>
                <a:pPr algn="ctr"/>
                <a:r>
                  <a:rPr lang="es-SV" sz="1600" dirty="0">
                    <a:solidFill>
                      <a:schemeClr val="tx2">
                        <a:lumMod val="75000"/>
                      </a:schemeClr>
                    </a:solidFill>
                  </a:rPr>
                  <a:t> o producto/producto: Clasificación Central de Productos </a:t>
                </a:r>
                <a:r>
                  <a:rPr lang="es-SV" sz="1600" b="1" dirty="0">
                    <a:solidFill>
                      <a:schemeClr val="tx2">
                        <a:lumMod val="75000"/>
                      </a:schemeClr>
                    </a:solidFill>
                  </a:rPr>
                  <a:t>(CPC)</a:t>
                </a:r>
              </a:p>
            </p:txBody>
          </p:sp>
        </p:grpSp>
        <p:grpSp>
          <p:nvGrpSpPr>
            <p:cNvPr id="22" name="38 Grupo"/>
            <p:cNvGrpSpPr/>
            <p:nvPr/>
          </p:nvGrpSpPr>
          <p:grpSpPr>
            <a:xfrm>
              <a:off x="247829" y="764704"/>
              <a:ext cx="4567421" cy="401269"/>
              <a:chOff x="946388" y="84360"/>
              <a:chExt cx="3855564" cy="353013"/>
            </a:xfrm>
          </p:grpSpPr>
          <p:sp>
            <p:nvSpPr>
              <p:cNvPr id="26" name="39 Rectángulo"/>
              <p:cNvSpPr/>
              <p:nvPr/>
            </p:nvSpPr>
            <p:spPr>
              <a:xfrm>
                <a:off x="1152132" y="84360"/>
                <a:ext cx="2595673" cy="226316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7" name="40 Rectángulo"/>
              <p:cNvSpPr/>
              <p:nvPr/>
            </p:nvSpPr>
            <p:spPr>
              <a:xfrm>
                <a:off x="946388" y="211057"/>
                <a:ext cx="3855564" cy="22631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5720" tIns="30480" rIns="45720" bIns="30480" numCol="1" spcCol="1270" anchor="ctr" anchorCtr="0">
                <a:noAutofit/>
              </a:bodyPr>
              <a:lstStyle/>
              <a:p>
                <a:pPr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MX" sz="2400" kern="1200" dirty="0">
                    <a:ln w="0"/>
                    <a:solidFill>
                      <a:schemeClr val="tx2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j-lt"/>
                    <a:cs typeface="Times New Roman" pitchFamily="18" charset="0"/>
                  </a:rPr>
                  <a:t>Cuadro de Oferta Utilización (COU) </a:t>
                </a:r>
              </a:p>
            </p:txBody>
          </p:sp>
        </p:grpSp>
        <p:grpSp>
          <p:nvGrpSpPr>
            <p:cNvPr id="23" name="41 Grupo"/>
            <p:cNvGrpSpPr/>
            <p:nvPr/>
          </p:nvGrpSpPr>
          <p:grpSpPr>
            <a:xfrm>
              <a:off x="8003600" y="764704"/>
              <a:ext cx="4078448" cy="473278"/>
              <a:chOff x="6489211" y="84360"/>
              <a:chExt cx="3442800" cy="416361"/>
            </a:xfrm>
          </p:grpSpPr>
          <p:sp>
            <p:nvSpPr>
              <p:cNvPr id="24" name="42 Rectángulo"/>
              <p:cNvSpPr/>
              <p:nvPr/>
            </p:nvSpPr>
            <p:spPr>
              <a:xfrm>
                <a:off x="6912775" y="84360"/>
                <a:ext cx="2595673" cy="226316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5" name="43 Rectángulo"/>
              <p:cNvSpPr/>
              <p:nvPr/>
            </p:nvSpPr>
            <p:spPr>
              <a:xfrm>
                <a:off x="6489211" y="274405"/>
                <a:ext cx="3442800" cy="22631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5720" tIns="30480" rIns="45720" bIns="30480" numCol="1" spcCol="1270" anchor="ctr" anchorCtr="0">
                <a:noAutofit/>
              </a:bodyPr>
              <a:lstStyle/>
              <a:p>
                <a:pPr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MX" sz="2400" kern="1200" dirty="0">
                    <a:ln w="0"/>
                    <a:solidFill>
                      <a:schemeClr val="tx2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j-lt"/>
                    <a:cs typeface="Times New Roman" pitchFamily="18" charset="0"/>
                  </a:rPr>
                  <a:t>Matriz Insumo Producto (MIP)</a:t>
                </a:r>
              </a:p>
            </p:txBody>
          </p:sp>
        </p:grpSp>
        <p:sp>
          <p:nvSpPr>
            <p:cNvPr id="3" name="Rectángulo 2"/>
            <p:cNvSpPr/>
            <p:nvPr/>
          </p:nvSpPr>
          <p:spPr>
            <a:xfrm>
              <a:off x="247829" y="4297584"/>
              <a:ext cx="4497514" cy="641584"/>
            </a:xfrm>
            <a:prstGeom prst="roundRect">
              <a:avLst/>
            </a:prstGeom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sz="1600" b="1" dirty="0">
                  <a:solidFill>
                    <a:schemeClr val="tx2">
                      <a:lumMod val="75000"/>
                    </a:schemeClr>
                  </a:solidFill>
                </a:rPr>
                <a:t>Matrices no simétricas</a:t>
              </a:r>
              <a:r>
                <a:rPr lang="es-MX" sz="1600" dirty="0">
                  <a:solidFill>
                    <a:schemeClr val="tx2">
                      <a:lumMod val="75000"/>
                    </a:schemeClr>
                  </a:solidFill>
                </a:rPr>
                <a:t>. No necesariamente cuadradas (m x n, donde m &gt; n)</a:t>
              </a:r>
            </a:p>
          </p:txBody>
        </p:sp>
        <p:sp>
          <p:nvSpPr>
            <p:cNvPr id="55" name="TextBox 12"/>
            <p:cNvSpPr txBox="1"/>
            <p:nvPr/>
          </p:nvSpPr>
          <p:spPr>
            <a:xfrm>
              <a:off x="5386923" y="4449907"/>
              <a:ext cx="1675139" cy="338554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>
              <a:defPPr>
                <a:defRPr lang="es-ES"/>
              </a:defPPr>
              <a:lvl1pPr algn="ctr">
                <a:defRPr sz="1600" b="1">
                  <a:solidFill>
                    <a:schemeClr val="bg1"/>
                  </a:solidFill>
                  <a:latin typeface="+mj-lt"/>
                  <a:cs typeface="Times New Roman" pitchFamily="18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s-MX" dirty="0"/>
                <a:t>Tipos de matrices</a:t>
              </a:r>
            </a:p>
          </p:txBody>
        </p:sp>
        <p:sp>
          <p:nvSpPr>
            <p:cNvPr id="57" name="TextBox 12"/>
            <p:cNvSpPr txBox="1"/>
            <p:nvPr/>
          </p:nvSpPr>
          <p:spPr>
            <a:xfrm>
              <a:off x="5436521" y="5448729"/>
              <a:ext cx="1575944" cy="584775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>
              <a:defPPr>
                <a:defRPr lang="es-ES"/>
              </a:defPPr>
              <a:lvl1pPr algn="ctr">
                <a:defRPr sz="1600" b="1">
                  <a:solidFill>
                    <a:schemeClr val="bg1"/>
                  </a:solidFill>
                  <a:latin typeface="+mj-lt"/>
                  <a:cs typeface="Times New Roman" pitchFamily="18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s-MX" dirty="0"/>
                <a:t>Momento </a:t>
              </a:r>
            </a:p>
            <a:p>
              <a:r>
                <a:rPr lang="es-MX" dirty="0"/>
                <a:t>de construcción </a:t>
              </a:r>
            </a:p>
          </p:txBody>
        </p:sp>
        <p:sp>
          <p:nvSpPr>
            <p:cNvPr id="59" name="36 Rectángulo"/>
            <p:cNvSpPr/>
            <p:nvPr/>
          </p:nvSpPr>
          <p:spPr>
            <a:xfrm>
              <a:off x="7916329" y="5297111"/>
              <a:ext cx="4356835" cy="911724"/>
            </a:xfrm>
            <a:prstGeom prst="roundRect">
              <a:avLst/>
            </a:prstGeom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SV" sz="1600" dirty="0">
                  <a:solidFill>
                    <a:schemeClr val="tx2">
                      <a:lumMod val="75000"/>
                    </a:schemeClr>
                  </a:solidFill>
                </a:rPr>
                <a:t>Por lo general se construyen para el año de la </a:t>
              </a:r>
              <a:r>
                <a:rPr lang="es-SV" sz="1600" b="1" dirty="0">
                  <a:solidFill>
                    <a:schemeClr val="tx2">
                      <a:lumMod val="75000"/>
                    </a:schemeClr>
                  </a:solidFill>
                </a:rPr>
                <a:t>compilación de referencia</a:t>
              </a:r>
              <a:r>
                <a:rPr lang="es-SV" sz="1600" dirty="0">
                  <a:solidFill>
                    <a:schemeClr val="tx2">
                      <a:lumMod val="75000"/>
                    </a:schemeClr>
                  </a:solidFill>
                </a:rPr>
                <a:t> (año base) de las cuentas nacionales. </a:t>
              </a:r>
            </a:p>
          </p:txBody>
        </p:sp>
        <p:cxnSp>
          <p:nvCxnSpPr>
            <p:cNvPr id="109" name="Conector recto 108"/>
            <p:cNvCxnSpPr>
              <a:stCxn id="48" idx="3"/>
              <a:endCxn id="44" idx="1"/>
            </p:cNvCxnSpPr>
            <p:nvPr/>
          </p:nvCxnSpPr>
          <p:spPr>
            <a:xfrm flipV="1">
              <a:off x="7130159" y="2013498"/>
              <a:ext cx="714887" cy="1397"/>
            </a:xfrm>
            <a:prstGeom prst="line">
              <a:avLst/>
            </a:prstGeom>
            <a:ln w="63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ector recto 114"/>
            <p:cNvCxnSpPr>
              <a:stCxn id="40" idx="3"/>
              <a:endCxn id="48" idx="1"/>
            </p:cNvCxnSpPr>
            <p:nvPr/>
          </p:nvCxnSpPr>
          <p:spPr>
            <a:xfrm>
              <a:off x="4726093" y="2010546"/>
              <a:ext cx="592737" cy="4349"/>
            </a:xfrm>
            <a:prstGeom prst="line">
              <a:avLst/>
            </a:prstGeom>
            <a:ln w="63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ector recto 118"/>
            <p:cNvCxnSpPr>
              <a:stCxn id="49" idx="3"/>
              <a:endCxn id="45" idx="1"/>
            </p:cNvCxnSpPr>
            <p:nvPr/>
          </p:nvCxnSpPr>
          <p:spPr>
            <a:xfrm flipV="1">
              <a:off x="6934175" y="3508813"/>
              <a:ext cx="910871" cy="4495"/>
            </a:xfrm>
            <a:prstGeom prst="line">
              <a:avLst/>
            </a:prstGeom>
            <a:ln w="63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ector recto 120"/>
            <p:cNvCxnSpPr>
              <a:stCxn id="41" idx="3"/>
              <a:endCxn id="49" idx="1"/>
            </p:cNvCxnSpPr>
            <p:nvPr/>
          </p:nvCxnSpPr>
          <p:spPr>
            <a:xfrm>
              <a:off x="4726094" y="3511907"/>
              <a:ext cx="788718" cy="1401"/>
            </a:xfrm>
            <a:prstGeom prst="line">
              <a:avLst/>
            </a:prstGeom>
            <a:ln w="63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ector recto 122"/>
            <p:cNvCxnSpPr>
              <a:stCxn id="55" idx="3"/>
            </p:cNvCxnSpPr>
            <p:nvPr/>
          </p:nvCxnSpPr>
          <p:spPr>
            <a:xfrm flipV="1">
              <a:off x="7062062" y="4617150"/>
              <a:ext cx="854267" cy="2035"/>
            </a:xfrm>
            <a:prstGeom prst="line">
              <a:avLst/>
            </a:prstGeom>
            <a:ln w="63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ector recto 123"/>
            <p:cNvCxnSpPr>
              <a:stCxn id="3" idx="3"/>
              <a:endCxn id="55" idx="1"/>
            </p:cNvCxnSpPr>
            <p:nvPr/>
          </p:nvCxnSpPr>
          <p:spPr>
            <a:xfrm>
              <a:off x="4745343" y="4618376"/>
              <a:ext cx="641580" cy="809"/>
            </a:xfrm>
            <a:prstGeom prst="line">
              <a:avLst/>
            </a:prstGeom>
            <a:ln w="63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ector recto 127"/>
            <p:cNvCxnSpPr>
              <a:stCxn id="57" idx="3"/>
              <a:endCxn id="59" idx="1"/>
            </p:cNvCxnSpPr>
            <p:nvPr/>
          </p:nvCxnSpPr>
          <p:spPr>
            <a:xfrm>
              <a:off x="7012465" y="5741117"/>
              <a:ext cx="903864" cy="11857"/>
            </a:xfrm>
            <a:prstGeom prst="line">
              <a:avLst/>
            </a:prstGeom>
            <a:ln w="63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ector recto 134"/>
            <p:cNvCxnSpPr>
              <a:stCxn id="4" idx="3"/>
              <a:endCxn id="57" idx="1"/>
            </p:cNvCxnSpPr>
            <p:nvPr/>
          </p:nvCxnSpPr>
          <p:spPr>
            <a:xfrm flipV="1">
              <a:off x="4745344" y="5741117"/>
              <a:ext cx="691177" cy="19617"/>
            </a:xfrm>
            <a:prstGeom prst="line">
              <a:avLst/>
            </a:prstGeom>
            <a:ln w="63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4" name="CuadroTexto 163"/>
          <p:cNvSpPr txBox="1"/>
          <p:nvPr/>
        </p:nvSpPr>
        <p:spPr>
          <a:xfrm>
            <a:off x="335360" y="296160"/>
            <a:ext cx="9505056" cy="492047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>
            <a:defPPr>
              <a:defRPr lang="es-ES"/>
            </a:defPPr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1">
                <a:solidFill>
                  <a:schemeClr val="accent1">
                    <a:lumMod val="50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9pPr>
          </a:lstStyle>
          <a:p>
            <a:r>
              <a:rPr lang="es-MX" dirty="0"/>
              <a:t>Existen diferencias entre el COU y la MIP</a:t>
            </a:r>
          </a:p>
        </p:txBody>
      </p:sp>
    </p:spTree>
    <p:extLst>
      <p:ext uri="{BB962C8B-B14F-4D97-AF65-F5344CB8AC3E}">
        <p14:creationId xmlns:p14="http://schemas.microsoft.com/office/powerpoint/2010/main" val="42120535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39818" y="114730"/>
            <a:ext cx="9187357" cy="848242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>
            <a:defPPr>
              <a:defRPr lang="es-ES"/>
            </a:defPPr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1">
                <a:solidFill>
                  <a:schemeClr val="accent1">
                    <a:lumMod val="50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9pPr>
          </a:lstStyle>
          <a:p>
            <a:r>
              <a:rPr lang="es-MX" dirty="0"/>
              <a:t>El BCR ha publicado tanto Cuadros de Oferta y Utilización como Matrices Insumo Producto</a:t>
            </a:r>
          </a:p>
        </p:txBody>
      </p:sp>
      <p:sp>
        <p:nvSpPr>
          <p:cNvPr id="11" name="6 CuadroTexto"/>
          <p:cNvSpPr txBox="1"/>
          <p:nvPr/>
        </p:nvSpPr>
        <p:spPr>
          <a:xfrm>
            <a:off x="5020593" y="2253457"/>
            <a:ext cx="17627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tx2">
                    <a:lumMod val="75000"/>
                  </a:schemeClr>
                </a:solidFill>
              </a:rPr>
              <a:t>Equilibrio de oferta y demanda</a:t>
            </a:r>
          </a:p>
        </p:txBody>
      </p:sp>
      <p:pic>
        <p:nvPicPr>
          <p:cNvPr id="19" name="Picture 4" descr="https://juanjobote.com/wp-content/uploads/2014/12/estadistica-excel-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23BEC2"/>
              </a:clrFrom>
              <a:clrTo>
                <a:srgbClr val="23BEC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5864" y="3112378"/>
            <a:ext cx="1512168" cy="161203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grpSp>
        <p:nvGrpSpPr>
          <p:cNvPr id="20" name="Group 11">
            <a:extLst>
              <a:ext uri="{FF2B5EF4-FFF2-40B4-BE49-F238E27FC236}">
                <a16:creationId xmlns:a16="http://schemas.microsoft.com/office/drawing/2014/main" xmlns="" id="{0FEFE211-8541-42B9-A137-8056322D95F1}"/>
              </a:ext>
            </a:extLst>
          </p:cNvPr>
          <p:cNvGrpSpPr/>
          <p:nvPr/>
        </p:nvGrpSpPr>
        <p:grpSpPr>
          <a:xfrm flipH="1">
            <a:off x="426811" y="2040526"/>
            <a:ext cx="1556747" cy="3620722"/>
            <a:chOff x="4007767" y="2262697"/>
            <a:chExt cx="1882393" cy="3620722"/>
          </a:xfrm>
        </p:grpSpPr>
        <p:sp>
          <p:nvSpPr>
            <p:cNvPr id="21" name="Freeform 137">
              <a:extLst>
                <a:ext uri="{FF2B5EF4-FFF2-40B4-BE49-F238E27FC236}">
                  <a16:creationId xmlns:a16="http://schemas.microsoft.com/office/drawing/2014/main" xmlns="" id="{D0C6ADA5-D70C-4EC1-9CBC-35E386309542}"/>
                </a:ext>
              </a:extLst>
            </p:cNvPr>
            <p:cNvSpPr>
              <a:spLocks/>
            </p:cNvSpPr>
            <p:nvPr/>
          </p:nvSpPr>
          <p:spPr bwMode="auto">
            <a:xfrm rot="19222521">
              <a:off x="4156355" y="4797073"/>
              <a:ext cx="727004" cy="1086346"/>
            </a:xfrm>
            <a:custGeom>
              <a:avLst/>
              <a:gdLst>
                <a:gd name="T0" fmla="*/ 1685 w 1749"/>
                <a:gd name="T1" fmla="*/ 1755 h 2611"/>
                <a:gd name="T2" fmla="*/ 1542 w 1749"/>
                <a:gd name="T3" fmla="*/ 1339 h 2611"/>
                <a:gd name="T4" fmla="*/ 1436 w 1749"/>
                <a:gd name="T5" fmla="*/ 1121 h 2611"/>
                <a:gd name="T6" fmla="*/ 1281 w 1749"/>
                <a:gd name="T7" fmla="*/ 842 h 2611"/>
                <a:gd name="T8" fmla="*/ 918 w 1749"/>
                <a:gd name="T9" fmla="*/ 425 h 2611"/>
                <a:gd name="T10" fmla="*/ 649 w 1749"/>
                <a:gd name="T11" fmla="*/ 258 h 2611"/>
                <a:gd name="T12" fmla="*/ 391 w 1749"/>
                <a:gd name="T13" fmla="*/ 185 h 2611"/>
                <a:gd name="T14" fmla="*/ 490 w 1749"/>
                <a:gd name="T15" fmla="*/ 177 h 2611"/>
                <a:gd name="T16" fmla="*/ 938 w 1749"/>
                <a:gd name="T17" fmla="*/ 158 h 2611"/>
                <a:gd name="T18" fmla="*/ 938 w 1749"/>
                <a:gd name="T19" fmla="*/ 106 h 2611"/>
                <a:gd name="T20" fmla="*/ 870 w 1749"/>
                <a:gd name="T21" fmla="*/ 98 h 2611"/>
                <a:gd name="T22" fmla="*/ 835 w 1749"/>
                <a:gd name="T23" fmla="*/ 94 h 2611"/>
                <a:gd name="T24" fmla="*/ 867 w 1749"/>
                <a:gd name="T25" fmla="*/ 88 h 2611"/>
                <a:gd name="T26" fmla="*/ 894 w 1749"/>
                <a:gd name="T27" fmla="*/ 50 h 2611"/>
                <a:gd name="T28" fmla="*/ 866 w 1749"/>
                <a:gd name="T29" fmla="*/ 24 h 2611"/>
                <a:gd name="T30" fmla="*/ 779 w 1749"/>
                <a:gd name="T31" fmla="*/ 22 h 2611"/>
                <a:gd name="T32" fmla="*/ 95 w 1749"/>
                <a:gd name="T33" fmla="*/ 1 h 2611"/>
                <a:gd name="T34" fmla="*/ 62 w 1749"/>
                <a:gd name="T35" fmla="*/ 11 h 2611"/>
                <a:gd name="T36" fmla="*/ 34 w 1749"/>
                <a:gd name="T37" fmla="*/ 30 h 2611"/>
                <a:gd name="T38" fmla="*/ 0 w 1749"/>
                <a:gd name="T39" fmla="*/ 61 h 2611"/>
                <a:gd name="T40" fmla="*/ 220 w 1749"/>
                <a:gd name="T41" fmla="*/ 351 h 2611"/>
                <a:gd name="T42" fmla="*/ 414 w 1749"/>
                <a:gd name="T43" fmla="*/ 573 h 2611"/>
                <a:gd name="T44" fmla="*/ 583 w 1749"/>
                <a:gd name="T45" fmla="*/ 767 h 2611"/>
                <a:gd name="T46" fmla="*/ 616 w 1749"/>
                <a:gd name="T47" fmla="*/ 735 h 2611"/>
                <a:gd name="T48" fmla="*/ 587 w 1749"/>
                <a:gd name="T49" fmla="*/ 700 h 2611"/>
                <a:gd name="T50" fmla="*/ 621 w 1749"/>
                <a:gd name="T51" fmla="*/ 676 h 2611"/>
                <a:gd name="T52" fmla="*/ 670 w 1749"/>
                <a:gd name="T53" fmla="*/ 722 h 2611"/>
                <a:gd name="T54" fmla="*/ 706 w 1749"/>
                <a:gd name="T55" fmla="*/ 685 h 2611"/>
                <a:gd name="T56" fmla="*/ 332 w 1749"/>
                <a:gd name="T57" fmla="*/ 255 h 2611"/>
                <a:gd name="T58" fmla="*/ 432 w 1749"/>
                <a:gd name="T59" fmla="*/ 303 h 2611"/>
                <a:gd name="T60" fmla="*/ 804 w 1749"/>
                <a:gd name="T61" fmla="*/ 604 h 2611"/>
                <a:gd name="T62" fmla="*/ 1027 w 1749"/>
                <a:gd name="T63" fmla="*/ 863 h 2611"/>
                <a:gd name="T64" fmla="*/ 1260 w 1749"/>
                <a:gd name="T65" fmla="*/ 1232 h 2611"/>
                <a:gd name="T66" fmla="*/ 1412 w 1749"/>
                <a:gd name="T67" fmla="*/ 1578 h 2611"/>
                <a:gd name="T68" fmla="*/ 1524 w 1749"/>
                <a:gd name="T69" fmla="*/ 2015 h 2611"/>
                <a:gd name="T70" fmla="*/ 1561 w 1749"/>
                <a:gd name="T71" fmla="*/ 2391 h 2611"/>
                <a:gd name="T72" fmla="*/ 1554 w 1749"/>
                <a:gd name="T73" fmla="*/ 2536 h 2611"/>
                <a:gd name="T74" fmla="*/ 1559 w 1749"/>
                <a:gd name="T75" fmla="*/ 2584 h 2611"/>
                <a:gd name="T76" fmla="*/ 1593 w 1749"/>
                <a:gd name="T77" fmla="*/ 2611 h 2611"/>
                <a:gd name="T78" fmla="*/ 1619 w 1749"/>
                <a:gd name="T79" fmla="*/ 2562 h 2611"/>
                <a:gd name="T80" fmla="*/ 1695 w 1749"/>
                <a:gd name="T81" fmla="*/ 2462 h 2611"/>
                <a:gd name="T82" fmla="*/ 1749 w 1749"/>
                <a:gd name="T83" fmla="*/ 2224 h 2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49" h="2611">
                  <a:moveTo>
                    <a:pt x="1732" y="2015"/>
                  </a:moveTo>
                  <a:lnTo>
                    <a:pt x="1720" y="1928"/>
                  </a:lnTo>
                  <a:lnTo>
                    <a:pt x="1685" y="1755"/>
                  </a:lnTo>
                  <a:lnTo>
                    <a:pt x="1638" y="1585"/>
                  </a:lnTo>
                  <a:lnTo>
                    <a:pt x="1577" y="1419"/>
                  </a:lnTo>
                  <a:lnTo>
                    <a:pt x="1542" y="1339"/>
                  </a:lnTo>
                  <a:lnTo>
                    <a:pt x="1502" y="1253"/>
                  </a:lnTo>
                  <a:lnTo>
                    <a:pt x="1458" y="1170"/>
                  </a:lnTo>
                  <a:lnTo>
                    <a:pt x="1436" y="1121"/>
                  </a:lnTo>
                  <a:lnTo>
                    <a:pt x="1413" y="1073"/>
                  </a:lnTo>
                  <a:lnTo>
                    <a:pt x="1373" y="997"/>
                  </a:lnTo>
                  <a:lnTo>
                    <a:pt x="1281" y="842"/>
                  </a:lnTo>
                  <a:lnTo>
                    <a:pt x="1173" y="691"/>
                  </a:lnTo>
                  <a:lnTo>
                    <a:pt x="1053" y="551"/>
                  </a:lnTo>
                  <a:lnTo>
                    <a:pt x="918" y="425"/>
                  </a:lnTo>
                  <a:lnTo>
                    <a:pt x="808" y="343"/>
                  </a:lnTo>
                  <a:lnTo>
                    <a:pt x="730" y="297"/>
                  </a:lnTo>
                  <a:lnTo>
                    <a:pt x="649" y="258"/>
                  </a:lnTo>
                  <a:lnTo>
                    <a:pt x="566" y="225"/>
                  </a:lnTo>
                  <a:lnTo>
                    <a:pt x="481" y="201"/>
                  </a:lnTo>
                  <a:lnTo>
                    <a:pt x="391" y="185"/>
                  </a:lnTo>
                  <a:lnTo>
                    <a:pt x="346" y="181"/>
                  </a:lnTo>
                  <a:lnTo>
                    <a:pt x="419" y="180"/>
                  </a:lnTo>
                  <a:lnTo>
                    <a:pt x="490" y="177"/>
                  </a:lnTo>
                  <a:lnTo>
                    <a:pt x="708" y="170"/>
                  </a:lnTo>
                  <a:lnTo>
                    <a:pt x="925" y="159"/>
                  </a:lnTo>
                  <a:lnTo>
                    <a:pt x="938" y="158"/>
                  </a:lnTo>
                  <a:lnTo>
                    <a:pt x="953" y="142"/>
                  </a:lnTo>
                  <a:lnTo>
                    <a:pt x="953" y="122"/>
                  </a:lnTo>
                  <a:lnTo>
                    <a:pt x="938" y="106"/>
                  </a:lnTo>
                  <a:lnTo>
                    <a:pt x="925" y="103"/>
                  </a:lnTo>
                  <a:lnTo>
                    <a:pt x="898" y="101"/>
                  </a:lnTo>
                  <a:lnTo>
                    <a:pt x="870" y="98"/>
                  </a:lnTo>
                  <a:lnTo>
                    <a:pt x="865" y="97"/>
                  </a:lnTo>
                  <a:lnTo>
                    <a:pt x="859" y="97"/>
                  </a:lnTo>
                  <a:lnTo>
                    <a:pt x="835" y="94"/>
                  </a:lnTo>
                  <a:lnTo>
                    <a:pt x="811" y="93"/>
                  </a:lnTo>
                  <a:lnTo>
                    <a:pt x="839" y="91"/>
                  </a:lnTo>
                  <a:lnTo>
                    <a:pt x="867" y="88"/>
                  </a:lnTo>
                  <a:lnTo>
                    <a:pt x="879" y="85"/>
                  </a:lnTo>
                  <a:lnTo>
                    <a:pt x="893" y="70"/>
                  </a:lnTo>
                  <a:lnTo>
                    <a:pt x="894" y="50"/>
                  </a:lnTo>
                  <a:lnTo>
                    <a:pt x="884" y="35"/>
                  </a:lnTo>
                  <a:lnTo>
                    <a:pt x="874" y="31"/>
                  </a:lnTo>
                  <a:lnTo>
                    <a:pt x="866" y="24"/>
                  </a:lnTo>
                  <a:lnTo>
                    <a:pt x="854" y="23"/>
                  </a:lnTo>
                  <a:lnTo>
                    <a:pt x="817" y="22"/>
                  </a:lnTo>
                  <a:lnTo>
                    <a:pt x="779" y="22"/>
                  </a:lnTo>
                  <a:lnTo>
                    <a:pt x="608" y="10"/>
                  </a:lnTo>
                  <a:lnTo>
                    <a:pt x="266" y="0"/>
                  </a:lnTo>
                  <a:lnTo>
                    <a:pt x="95" y="1"/>
                  </a:lnTo>
                  <a:lnTo>
                    <a:pt x="80" y="2"/>
                  </a:lnTo>
                  <a:lnTo>
                    <a:pt x="73" y="10"/>
                  </a:lnTo>
                  <a:lnTo>
                    <a:pt x="62" y="11"/>
                  </a:lnTo>
                  <a:lnTo>
                    <a:pt x="47" y="24"/>
                  </a:lnTo>
                  <a:lnTo>
                    <a:pt x="43" y="33"/>
                  </a:lnTo>
                  <a:lnTo>
                    <a:pt x="34" y="30"/>
                  </a:lnTo>
                  <a:lnTo>
                    <a:pt x="16" y="32"/>
                  </a:lnTo>
                  <a:lnTo>
                    <a:pt x="3" y="44"/>
                  </a:lnTo>
                  <a:lnTo>
                    <a:pt x="0" y="61"/>
                  </a:lnTo>
                  <a:lnTo>
                    <a:pt x="5" y="70"/>
                  </a:lnTo>
                  <a:lnTo>
                    <a:pt x="89" y="184"/>
                  </a:lnTo>
                  <a:lnTo>
                    <a:pt x="220" y="351"/>
                  </a:lnTo>
                  <a:lnTo>
                    <a:pt x="314" y="457"/>
                  </a:lnTo>
                  <a:lnTo>
                    <a:pt x="362" y="508"/>
                  </a:lnTo>
                  <a:lnTo>
                    <a:pt x="414" y="573"/>
                  </a:lnTo>
                  <a:lnTo>
                    <a:pt x="520" y="698"/>
                  </a:lnTo>
                  <a:lnTo>
                    <a:pt x="574" y="759"/>
                  </a:lnTo>
                  <a:lnTo>
                    <a:pt x="583" y="767"/>
                  </a:lnTo>
                  <a:lnTo>
                    <a:pt x="601" y="766"/>
                  </a:lnTo>
                  <a:lnTo>
                    <a:pt x="613" y="753"/>
                  </a:lnTo>
                  <a:lnTo>
                    <a:pt x="616" y="735"/>
                  </a:lnTo>
                  <a:lnTo>
                    <a:pt x="609" y="724"/>
                  </a:lnTo>
                  <a:lnTo>
                    <a:pt x="599" y="713"/>
                  </a:lnTo>
                  <a:lnTo>
                    <a:pt x="587" y="700"/>
                  </a:lnTo>
                  <a:lnTo>
                    <a:pt x="599" y="701"/>
                  </a:lnTo>
                  <a:lnTo>
                    <a:pt x="617" y="688"/>
                  </a:lnTo>
                  <a:lnTo>
                    <a:pt x="621" y="676"/>
                  </a:lnTo>
                  <a:lnTo>
                    <a:pt x="640" y="696"/>
                  </a:lnTo>
                  <a:lnTo>
                    <a:pt x="660" y="715"/>
                  </a:lnTo>
                  <a:lnTo>
                    <a:pt x="670" y="722"/>
                  </a:lnTo>
                  <a:lnTo>
                    <a:pt x="691" y="720"/>
                  </a:lnTo>
                  <a:lnTo>
                    <a:pt x="705" y="706"/>
                  </a:lnTo>
                  <a:lnTo>
                    <a:pt x="706" y="685"/>
                  </a:lnTo>
                  <a:lnTo>
                    <a:pt x="700" y="675"/>
                  </a:lnTo>
                  <a:lnTo>
                    <a:pt x="516" y="465"/>
                  </a:lnTo>
                  <a:lnTo>
                    <a:pt x="332" y="255"/>
                  </a:lnTo>
                  <a:lnTo>
                    <a:pt x="346" y="260"/>
                  </a:lnTo>
                  <a:lnTo>
                    <a:pt x="360" y="267"/>
                  </a:lnTo>
                  <a:lnTo>
                    <a:pt x="432" y="303"/>
                  </a:lnTo>
                  <a:lnTo>
                    <a:pt x="565" y="390"/>
                  </a:lnTo>
                  <a:lnTo>
                    <a:pt x="688" y="492"/>
                  </a:lnTo>
                  <a:lnTo>
                    <a:pt x="804" y="604"/>
                  </a:lnTo>
                  <a:lnTo>
                    <a:pt x="858" y="662"/>
                  </a:lnTo>
                  <a:lnTo>
                    <a:pt x="916" y="727"/>
                  </a:lnTo>
                  <a:lnTo>
                    <a:pt x="1027" y="863"/>
                  </a:lnTo>
                  <a:lnTo>
                    <a:pt x="1128" y="1006"/>
                  </a:lnTo>
                  <a:lnTo>
                    <a:pt x="1220" y="1156"/>
                  </a:lnTo>
                  <a:lnTo>
                    <a:pt x="1260" y="1232"/>
                  </a:lnTo>
                  <a:lnTo>
                    <a:pt x="1295" y="1300"/>
                  </a:lnTo>
                  <a:lnTo>
                    <a:pt x="1357" y="1438"/>
                  </a:lnTo>
                  <a:lnTo>
                    <a:pt x="1412" y="1578"/>
                  </a:lnTo>
                  <a:lnTo>
                    <a:pt x="1457" y="1722"/>
                  </a:lnTo>
                  <a:lnTo>
                    <a:pt x="1494" y="1869"/>
                  </a:lnTo>
                  <a:lnTo>
                    <a:pt x="1524" y="2015"/>
                  </a:lnTo>
                  <a:lnTo>
                    <a:pt x="1545" y="2166"/>
                  </a:lnTo>
                  <a:lnTo>
                    <a:pt x="1558" y="2315"/>
                  </a:lnTo>
                  <a:lnTo>
                    <a:pt x="1561" y="2391"/>
                  </a:lnTo>
                  <a:lnTo>
                    <a:pt x="1558" y="2459"/>
                  </a:lnTo>
                  <a:lnTo>
                    <a:pt x="1553" y="2526"/>
                  </a:lnTo>
                  <a:lnTo>
                    <a:pt x="1554" y="2536"/>
                  </a:lnTo>
                  <a:lnTo>
                    <a:pt x="1561" y="2544"/>
                  </a:lnTo>
                  <a:lnTo>
                    <a:pt x="1559" y="2565"/>
                  </a:lnTo>
                  <a:lnTo>
                    <a:pt x="1559" y="2584"/>
                  </a:lnTo>
                  <a:lnTo>
                    <a:pt x="1561" y="2596"/>
                  </a:lnTo>
                  <a:lnTo>
                    <a:pt x="1574" y="2609"/>
                  </a:lnTo>
                  <a:lnTo>
                    <a:pt x="1593" y="2611"/>
                  </a:lnTo>
                  <a:lnTo>
                    <a:pt x="1610" y="2602"/>
                  </a:lnTo>
                  <a:lnTo>
                    <a:pt x="1614" y="2592"/>
                  </a:lnTo>
                  <a:lnTo>
                    <a:pt x="1619" y="2562"/>
                  </a:lnTo>
                  <a:lnTo>
                    <a:pt x="1624" y="2534"/>
                  </a:lnTo>
                  <a:lnTo>
                    <a:pt x="1653" y="2513"/>
                  </a:lnTo>
                  <a:lnTo>
                    <a:pt x="1695" y="2462"/>
                  </a:lnTo>
                  <a:lnTo>
                    <a:pt x="1724" y="2402"/>
                  </a:lnTo>
                  <a:lnTo>
                    <a:pt x="1741" y="2333"/>
                  </a:lnTo>
                  <a:lnTo>
                    <a:pt x="1749" y="2224"/>
                  </a:lnTo>
                  <a:lnTo>
                    <a:pt x="1739" y="2079"/>
                  </a:lnTo>
                  <a:lnTo>
                    <a:pt x="1732" y="2015"/>
                  </a:lnTo>
                </a:path>
              </a:pathLst>
            </a:custGeom>
            <a:solidFill>
              <a:srgbClr val="396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37">
              <a:extLst>
                <a:ext uri="{FF2B5EF4-FFF2-40B4-BE49-F238E27FC236}">
                  <a16:creationId xmlns:a16="http://schemas.microsoft.com/office/drawing/2014/main" xmlns="" id="{70FB9C72-FBCD-4EA7-8ECE-7FFA20AF423B}"/>
                </a:ext>
              </a:extLst>
            </p:cNvPr>
            <p:cNvSpPr>
              <a:spLocks/>
            </p:cNvSpPr>
            <p:nvPr/>
          </p:nvSpPr>
          <p:spPr bwMode="auto">
            <a:xfrm rot="21191604">
              <a:off x="4097296" y="3741711"/>
              <a:ext cx="1119113" cy="1672267"/>
            </a:xfrm>
            <a:custGeom>
              <a:avLst/>
              <a:gdLst>
                <a:gd name="T0" fmla="*/ 1685 w 1749"/>
                <a:gd name="T1" fmla="*/ 1755 h 2611"/>
                <a:gd name="T2" fmla="*/ 1542 w 1749"/>
                <a:gd name="T3" fmla="*/ 1339 h 2611"/>
                <a:gd name="T4" fmla="*/ 1436 w 1749"/>
                <a:gd name="T5" fmla="*/ 1121 h 2611"/>
                <a:gd name="T6" fmla="*/ 1281 w 1749"/>
                <a:gd name="T7" fmla="*/ 842 h 2611"/>
                <a:gd name="T8" fmla="*/ 918 w 1749"/>
                <a:gd name="T9" fmla="*/ 425 h 2611"/>
                <a:gd name="T10" fmla="*/ 649 w 1749"/>
                <a:gd name="T11" fmla="*/ 258 h 2611"/>
                <a:gd name="T12" fmla="*/ 391 w 1749"/>
                <a:gd name="T13" fmla="*/ 185 h 2611"/>
                <a:gd name="T14" fmla="*/ 490 w 1749"/>
                <a:gd name="T15" fmla="*/ 177 h 2611"/>
                <a:gd name="T16" fmla="*/ 938 w 1749"/>
                <a:gd name="T17" fmla="*/ 158 h 2611"/>
                <a:gd name="T18" fmla="*/ 938 w 1749"/>
                <a:gd name="T19" fmla="*/ 106 h 2611"/>
                <a:gd name="T20" fmla="*/ 870 w 1749"/>
                <a:gd name="T21" fmla="*/ 98 h 2611"/>
                <a:gd name="T22" fmla="*/ 835 w 1749"/>
                <a:gd name="T23" fmla="*/ 94 h 2611"/>
                <a:gd name="T24" fmla="*/ 867 w 1749"/>
                <a:gd name="T25" fmla="*/ 88 h 2611"/>
                <a:gd name="T26" fmla="*/ 894 w 1749"/>
                <a:gd name="T27" fmla="*/ 50 h 2611"/>
                <a:gd name="T28" fmla="*/ 866 w 1749"/>
                <a:gd name="T29" fmla="*/ 24 h 2611"/>
                <a:gd name="T30" fmla="*/ 779 w 1749"/>
                <a:gd name="T31" fmla="*/ 22 h 2611"/>
                <a:gd name="T32" fmla="*/ 95 w 1749"/>
                <a:gd name="T33" fmla="*/ 1 h 2611"/>
                <a:gd name="T34" fmla="*/ 62 w 1749"/>
                <a:gd name="T35" fmla="*/ 11 h 2611"/>
                <a:gd name="T36" fmla="*/ 34 w 1749"/>
                <a:gd name="T37" fmla="*/ 30 h 2611"/>
                <a:gd name="T38" fmla="*/ 0 w 1749"/>
                <a:gd name="T39" fmla="*/ 61 h 2611"/>
                <a:gd name="T40" fmla="*/ 220 w 1749"/>
                <a:gd name="T41" fmla="*/ 351 h 2611"/>
                <a:gd name="T42" fmla="*/ 414 w 1749"/>
                <a:gd name="T43" fmla="*/ 573 h 2611"/>
                <a:gd name="T44" fmla="*/ 583 w 1749"/>
                <a:gd name="T45" fmla="*/ 767 h 2611"/>
                <a:gd name="T46" fmla="*/ 616 w 1749"/>
                <a:gd name="T47" fmla="*/ 735 h 2611"/>
                <a:gd name="T48" fmla="*/ 587 w 1749"/>
                <a:gd name="T49" fmla="*/ 700 h 2611"/>
                <a:gd name="T50" fmla="*/ 621 w 1749"/>
                <a:gd name="T51" fmla="*/ 676 h 2611"/>
                <a:gd name="T52" fmla="*/ 670 w 1749"/>
                <a:gd name="T53" fmla="*/ 722 h 2611"/>
                <a:gd name="T54" fmla="*/ 706 w 1749"/>
                <a:gd name="T55" fmla="*/ 685 h 2611"/>
                <a:gd name="T56" fmla="*/ 332 w 1749"/>
                <a:gd name="T57" fmla="*/ 255 h 2611"/>
                <a:gd name="T58" fmla="*/ 432 w 1749"/>
                <a:gd name="T59" fmla="*/ 303 h 2611"/>
                <a:gd name="T60" fmla="*/ 804 w 1749"/>
                <a:gd name="T61" fmla="*/ 604 h 2611"/>
                <a:gd name="T62" fmla="*/ 1027 w 1749"/>
                <a:gd name="T63" fmla="*/ 863 h 2611"/>
                <a:gd name="T64" fmla="*/ 1260 w 1749"/>
                <a:gd name="T65" fmla="*/ 1232 h 2611"/>
                <a:gd name="T66" fmla="*/ 1412 w 1749"/>
                <a:gd name="T67" fmla="*/ 1578 h 2611"/>
                <a:gd name="T68" fmla="*/ 1524 w 1749"/>
                <a:gd name="T69" fmla="*/ 2015 h 2611"/>
                <a:gd name="T70" fmla="*/ 1561 w 1749"/>
                <a:gd name="T71" fmla="*/ 2391 h 2611"/>
                <a:gd name="T72" fmla="*/ 1554 w 1749"/>
                <a:gd name="T73" fmla="*/ 2536 h 2611"/>
                <a:gd name="T74" fmla="*/ 1559 w 1749"/>
                <a:gd name="T75" fmla="*/ 2584 h 2611"/>
                <a:gd name="T76" fmla="*/ 1593 w 1749"/>
                <a:gd name="T77" fmla="*/ 2611 h 2611"/>
                <a:gd name="T78" fmla="*/ 1619 w 1749"/>
                <a:gd name="T79" fmla="*/ 2562 h 2611"/>
                <a:gd name="T80" fmla="*/ 1695 w 1749"/>
                <a:gd name="T81" fmla="*/ 2462 h 2611"/>
                <a:gd name="T82" fmla="*/ 1749 w 1749"/>
                <a:gd name="T83" fmla="*/ 2224 h 2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49" h="2611">
                  <a:moveTo>
                    <a:pt x="1732" y="2015"/>
                  </a:moveTo>
                  <a:lnTo>
                    <a:pt x="1720" y="1928"/>
                  </a:lnTo>
                  <a:lnTo>
                    <a:pt x="1685" y="1755"/>
                  </a:lnTo>
                  <a:lnTo>
                    <a:pt x="1638" y="1585"/>
                  </a:lnTo>
                  <a:lnTo>
                    <a:pt x="1577" y="1419"/>
                  </a:lnTo>
                  <a:lnTo>
                    <a:pt x="1542" y="1339"/>
                  </a:lnTo>
                  <a:lnTo>
                    <a:pt x="1502" y="1253"/>
                  </a:lnTo>
                  <a:lnTo>
                    <a:pt x="1458" y="1170"/>
                  </a:lnTo>
                  <a:lnTo>
                    <a:pt x="1436" y="1121"/>
                  </a:lnTo>
                  <a:lnTo>
                    <a:pt x="1413" y="1073"/>
                  </a:lnTo>
                  <a:lnTo>
                    <a:pt x="1373" y="997"/>
                  </a:lnTo>
                  <a:lnTo>
                    <a:pt x="1281" y="842"/>
                  </a:lnTo>
                  <a:lnTo>
                    <a:pt x="1173" y="691"/>
                  </a:lnTo>
                  <a:lnTo>
                    <a:pt x="1053" y="551"/>
                  </a:lnTo>
                  <a:lnTo>
                    <a:pt x="918" y="425"/>
                  </a:lnTo>
                  <a:lnTo>
                    <a:pt x="808" y="343"/>
                  </a:lnTo>
                  <a:lnTo>
                    <a:pt x="730" y="297"/>
                  </a:lnTo>
                  <a:lnTo>
                    <a:pt x="649" y="258"/>
                  </a:lnTo>
                  <a:lnTo>
                    <a:pt x="566" y="225"/>
                  </a:lnTo>
                  <a:lnTo>
                    <a:pt x="481" y="201"/>
                  </a:lnTo>
                  <a:lnTo>
                    <a:pt x="391" y="185"/>
                  </a:lnTo>
                  <a:lnTo>
                    <a:pt x="346" y="181"/>
                  </a:lnTo>
                  <a:lnTo>
                    <a:pt x="419" y="180"/>
                  </a:lnTo>
                  <a:lnTo>
                    <a:pt x="490" y="177"/>
                  </a:lnTo>
                  <a:lnTo>
                    <a:pt x="708" y="170"/>
                  </a:lnTo>
                  <a:lnTo>
                    <a:pt x="925" y="159"/>
                  </a:lnTo>
                  <a:lnTo>
                    <a:pt x="938" y="158"/>
                  </a:lnTo>
                  <a:lnTo>
                    <a:pt x="953" y="142"/>
                  </a:lnTo>
                  <a:lnTo>
                    <a:pt x="953" y="122"/>
                  </a:lnTo>
                  <a:lnTo>
                    <a:pt x="938" y="106"/>
                  </a:lnTo>
                  <a:lnTo>
                    <a:pt x="925" y="103"/>
                  </a:lnTo>
                  <a:lnTo>
                    <a:pt x="898" y="101"/>
                  </a:lnTo>
                  <a:lnTo>
                    <a:pt x="870" y="98"/>
                  </a:lnTo>
                  <a:lnTo>
                    <a:pt x="865" y="97"/>
                  </a:lnTo>
                  <a:lnTo>
                    <a:pt x="859" y="97"/>
                  </a:lnTo>
                  <a:lnTo>
                    <a:pt x="835" y="94"/>
                  </a:lnTo>
                  <a:lnTo>
                    <a:pt x="811" y="93"/>
                  </a:lnTo>
                  <a:lnTo>
                    <a:pt x="839" y="91"/>
                  </a:lnTo>
                  <a:lnTo>
                    <a:pt x="867" y="88"/>
                  </a:lnTo>
                  <a:lnTo>
                    <a:pt x="879" y="85"/>
                  </a:lnTo>
                  <a:lnTo>
                    <a:pt x="893" y="70"/>
                  </a:lnTo>
                  <a:lnTo>
                    <a:pt x="894" y="50"/>
                  </a:lnTo>
                  <a:lnTo>
                    <a:pt x="884" y="35"/>
                  </a:lnTo>
                  <a:lnTo>
                    <a:pt x="874" y="31"/>
                  </a:lnTo>
                  <a:lnTo>
                    <a:pt x="866" y="24"/>
                  </a:lnTo>
                  <a:lnTo>
                    <a:pt x="854" y="23"/>
                  </a:lnTo>
                  <a:lnTo>
                    <a:pt x="817" y="22"/>
                  </a:lnTo>
                  <a:lnTo>
                    <a:pt x="779" y="22"/>
                  </a:lnTo>
                  <a:lnTo>
                    <a:pt x="608" y="10"/>
                  </a:lnTo>
                  <a:lnTo>
                    <a:pt x="266" y="0"/>
                  </a:lnTo>
                  <a:lnTo>
                    <a:pt x="95" y="1"/>
                  </a:lnTo>
                  <a:lnTo>
                    <a:pt x="80" y="2"/>
                  </a:lnTo>
                  <a:lnTo>
                    <a:pt x="73" y="10"/>
                  </a:lnTo>
                  <a:lnTo>
                    <a:pt x="62" y="11"/>
                  </a:lnTo>
                  <a:lnTo>
                    <a:pt x="47" y="24"/>
                  </a:lnTo>
                  <a:lnTo>
                    <a:pt x="43" y="33"/>
                  </a:lnTo>
                  <a:lnTo>
                    <a:pt x="34" y="30"/>
                  </a:lnTo>
                  <a:lnTo>
                    <a:pt x="16" y="32"/>
                  </a:lnTo>
                  <a:lnTo>
                    <a:pt x="3" y="44"/>
                  </a:lnTo>
                  <a:lnTo>
                    <a:pt x="0" y="61"/>
                  </a:lnTo>
                  <a:lnTo>
                    <a:pt x="5" y="70"/>
                  </a:lnTo>
                  <a:lnTo>
                    <a:pt x="89" y="184"/>
                  </a:lnTo>
                  <a:lnTo>
                    <a:pt x="220" y="351"/>
                  </a:lnTo>
                  <a:lnTo>
                    <a:pt x="314" y="457"/>
                  </a:lnTo>
                  <a:lnTo>
                    <a:pt x="362" y="508"/>
                  </a:lnTo>
                  <a:lnTo>
                    <a:pt x="414" y="573"/>
                  </a:lnTo>
                  <a:lnTo>
                    <a:pt x="520" y="698"/>
                  </a:lnTo>
                  <a:lnTo>
                    <a:pt x="574" y="759"/>
                  </a:lnTo>
                  <a:lnTo>
                    <a:pt x="583" y="767"/>
                  </a:lnTo>
                  <a:lnTo>
                    <a:pt x="601" y="766"/>
                  </a:lnTo>
                  <a:lnTo>
                    <a:pt x="613" y="753"/>
                  </a:lnTo>
                  <a:lnTo>
                    <a:pt x="616" y="735"/>
                  </a:lnTo>
                  <a:lnTo>
                    <a:pt x="609" y="724"/>
                  </a:lnTo>
                  <a:lnTo>
                    <a:pt x="599" y="713"/>
                  </a:lnTo>
                  <a:lnTo>
                    <a:pt x="587" y="700"/>
                  </a:lnTo>
                  <a:lnTo>
                    <a:pt x="599" y="701"/>
                  </a:lnTo>
                  <a:lnTo>
                    <a:pt x="617" y="688"/>
                  </a:lnTo>
                  <a:lnTo>
                    <a:pt x="621" y="676"/>
                  </a:lnTo>
                  <a:lnTo>
                    <a:pt x="640" y="696"/>
                  </a:lnTo>
                  <a:lnTo>
                    <a:pt x="660" y="715"/>
                  </a:lnTo>
                  <a:lnTo>
                    <a:pt x="670" y="722"/>
                  </a:lnTo>
                  <a:lnTo>
                    <a:pt x="691" y="720"/>
                  </a:lnTo>
                  <a:lnTo>
                    <a:pt x="705" y="706"/>
                  </a:lnTo>
                  <a:lnTo>
                    <a:pt x="706" y="685"/>
                  </a:lnTo>
                  <a:lnTo>
                    <a:pt x="700" y="675"/>
                  </a:lnTo>
                  <a:lnTo>
                    <a:pt x="516" y="465"/>
                  </a:lnTo>
                  <a:lnTo>
                    <a:pt x="332" y="255"/>
                  </a:lnTo>
                  <a:lnTo>
                    <a:pt x="346" y="260"/>
                  </a:lnTo>
                  <a:lnTo>
                    <a:pt x="360" y="267"/>
                  </a:lnTo>
                  <a:lnTo>
                    <a:pt x="432" y="303"/>
                  </a:lnTo>
                  <a:lnTo>
                    <a:pt x="565" y="390"/>
                  </a:lnTo>
                  <a:lnTo>
                    <a:pt x="688" y="492"/>
                  </a:lnTo>
                  <a:lnTo>
                    <a:pt x="804" y="604"/>
                  </a:lnTo>
                  <a:lnTo>
                    <a:pt x="858" y="662"/>
                  </a:lnTo>
                  <a:lnTo>
                    <a:pt x="916" y="727"/>
                  </a:lnTo>
                  <a:lnTo>
                    <a:pt x="1027" y="863"/>
                  </a:lnTo>
                  <a:lnTo>
                    <a:pt x="1128" y="1006"/>
                  </a:lnTo>
                  <a:lnTo>
                    <a:pt x="1220" y="1156"/>
                  </a:lnTo>
                  <a:lnTo>
                    <a:pt x="1260" y="1232"/>
                  </a:lnTo>
                  <a:lnTo>
                    <a:pt x="1295" y="1300"/>
                  </a:lnTo>
                  <a:lnTo>
                    <a:pt x="1357" y="1438"/>
                  </a:lnTo>
                  <a:lnTo>
                    <a:pt x="1412" y="1578"/>
                  </a:lnTo>
                  <a:lnTo>
                    <a:pt x="1457" y="1722"/>
                  </a:lnTo>
                  <a:lnTo>
                    <a:pt x="1494" y="1869"/>
                  </a:lnTo>
                  <a:lnTo>
                    <a:pt x="1524" y="2015"/>
                  </a:lnTo>
                  <a:lnTo>
                    <a:pt x="1545" y="2166"/>
                  </a:lnTo>
                  <a:lnTo>
                    <a:pt x="1558" y="2315"/>
                  </a:lnTo>
                  <a:lnTo>
                    <a:pt x="1561" y="2391"/>
                  </a:lnTo>
                  <a:lnTo>
                    <a:pt x="1558" y="2459"/>
                  </a:lnTo>
                  <a:lnTo>
                    <a:pt x="1553" y="2526"/>
                  </a:lnTo>
                  <a:lnTo>
                    <a:pt x="1554" y="2536"/>
                  </a:lnTo>
                  <a:lnTo>
                    <a:pt x="1561" y="2544"/>
                  </a:lnTo>
                  <a:lnTo>
                    <a:pt x="1559" y="2565"/>
                  </a:lnTo>
                  <a:lnTo>
                    <a:pt x="1559" y="2584"/>
                  </a:lnTo>
                  <a:lnTo>
                    <a:pt x="1561" y="2596"/>
                  </a:lnTo>
                  <a:lnTo>
                    <a:pt x="1574" y="2609"/>
                  </a:lnTo>
                  <a:lnTo>
                    <a:pt x="1593" y="2611"/>
                  </a:lnTo>
                  <a:lnTo>
                    <a:pt x="1610" y="2602"/>
                  </a:lnTo>
                  <a:lnTo>
                    <a:pt x="1614" y="2592"/>
                  </a:lnTo>
                  <a:lnTo>
                    <a:pt x="1619" y="2562"/>
                  </a:lnTo>
                  <a:lnTo>
                    <a:pt x="1624" y="2534"/>
                  </a:lnTo>
                  <a:lnTo>
                    <a:pt x="1653" y="2513"/>
                  </a:lnTo>
                  <a:lnTo>
                    <a:pt x="1695" y="2462"/>
                  </a:lnTo>
                  <a:lnTo>
                    <a:pt x="1724" y="2402"/>
                  </a:lnTo>
                  <a:lnTo>
                    <a:pt x="1741" y="2333"/>
                  </a:lnTo>
                  <a:lnTo>
                    <a:pt x="1749" y="2224"/>
                  </a:lnTo>
                  <a:lnTo>
                    <a:pt x="1739" y="2079"/>
                  </a:lnTo>
                  <a:lnTo>
                    <a:pt x="1732" y="2015"/>
                  </a:lnTo>
                </a:path>
              </a:pathLst>
            </a:custGeom>
            <a:solidFill>
              <a:srgbClr val="DD690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37">
              <a:extLst>
                <a:ext uri="{FF2B5EF4-FFF2-40B4-BE49-F238E27FC236}">
                  <a16:creationId xmlns:a16="http://schemas.microsoft.com/office/drawing/2014/main" xmlns="" id="{221B4D30-1EEB-46E5-91B6-A58FD1944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7767" y="2262697"/>
              <a:ext cx="1882393" cy="2812821"/>
            </a:xfrm>
            <a:custGeom>
              <a:avLst/>
              <a:gdLst>
                <a:gd name="T0" fmla="*/ 1685 w 1749"/>
                <a:gd name="T1" fmla="*/ 1755 h 2611"/>
                <a:gd name="T2" fmla="*/ 1542 w 1749"/>
                <a:gd name="T3" fmla="*/ 1339 h 2611"/>
                <a:gd name="T4" fmla="*/ 1436 w 1749"/>
                <a:gd name="T5" fmla="*/ 1121 h 2611"/>
                <a:gd name="T6" fmla="*/ 1281 w 1749"/>
                <a:gd name="T7" fmla="*/ 842 h 2611"/>
                <a:gd name="T8" fmla="*/ 918 w 1749"/>
                <a:gd name="T9" fmla="*/ 425 h 2611"/>
                <a:gd name="T10" fmla="*/ 649 w 1749"/>
                <a:gd name="T11" fmla="*/ 258 h 2611"/>
                <a:gd name="T12" fmla="*/ 391 w 1749"/>
                <a:gd name="T13" fmla="*/ 185 h 2611"/>
                <a:gd name="T14" fmla="*/ 490 w 1749"/>
                <a:gd name="T15" fmla="*/ 177 h 2611"/>
                <a:gd name="T16" fmla="*/ 938 w 1749"/>
                <a:gd name="T17" fmla="*/ 158 h 2611"/>
                <a:gd name="T18" fmla="*/ 938 w 1749"/>
                <a:gd name="T19" fmla="*/ 106 h 2611"/>
                <a:gd name="T20" fmla="*/ 870 w 1749"/>
                <a:gd name="T21" fmla="*/ 98 h 2611"/>
                <a:gd name="T22" fmla="*/ 835 w 1749"/>
                <a:gd name="T23" fmla="*/ 94 h 2611"/>
                <a:gd name="T24" fmla="*/ 867 w 1749"/>
                <a:gd name="T25" fmla="*/ 88 h 2611"/>
                <a:gd name="T26" fmla="*/ 894 w 1749"/>
                <a:gd name="T27" fmla="*/ 50 h 2611"/>
                <a:gd name="T28" fmla="*/ 866 w 1749"/>
                <a:gd name="T29" fmla="*/ 24 h 2611"/>
                <a:gd name="T30" fmla="*/ 779 w 1749"/>
                <a:gd name="T31" fmla="*/ 22 h 2611"/>
                <a:gd name="T32" fmla="*/ 95 w 1749"/>
                <a:gd name="T33" fmla="*/ 1 h 2611"/>
                <a:gd name="T34" fmla="*/ 62 w 1749"/>
                <a:gd name="T35" fmla="*/ 11 h 2611"/>
                <a:gd name="T36" fmla="*/ 34 w 1749"/>
                <a:gd name="T37" fmla="*/ 30 h 2611"/>
                <a:gd name="T38" fmla="*/ 0 w 1749"/>
                <a:gd name="T39" fmla="*/ 61 h 2611"/>
                <a:gd name="T40" fmla="*/ 220 w 1749"/>
                <a:gd name="T41" fmla="*/ 351 h 2611"/>
                <a:gd name="T42" fmla="*/ 414 w 1749"/>
                <a:gd name="T43" fmla="*/ 573 h 2611"/>
                <a:gd name="T44" fmla="*/ 583 w 1749"/>
                <a:gd name="T45" fmla="*/ 767 h 2611"/>
                <a:gd name="T46" fmla="*/ 616 w 1749"/>
                <a:gd name="T47" fmla="*/ 735 h 2611"/>
                <a:gd name="T48" fmla="*/ 587 w 1749"/>
                <a:gd name="T49" fmla="*/ 700 h 2611"/>
                <a:gd name="T50" fmla="*/ 621 w 1749"/>
                <a:gd name="T51" fmla="*/ 676 h 2611"/>
                <a:gd name="T52" fmla="*/ 670 w 1749"/>
                <a:gd name="T53" fmla="*/ 722 h 2611"/>
                <a:gd name="T54" fmla="*/ 706 w 1749"/>
                <a:gd name="T55" fmla="*/ 685 h 2611"/>
                <a:gd name="T56" fmla="*/ 332 w 1749"/>
                <a:gd name="T57" fmla="*/ 255 h 2611"/>
                <a:gd name="T58" fmla="*/ 432 w 1749"/>
                <a:gd name="T59" fmla="*/ 303 h 2611"/>
                <a:gd name="T60" fmla="*/ 804 w 1749"/>
                <a:gd name="T61" fmla="*/ 604 h 2611"/>
                <a:gd name="T62" fmla="*/ 1027 w 1749"/>
                <a:gd name="T63" fmla="*/ 863 h 2611"/>
                <a:gd name="T64" fmla="*/ 1260 w 1749"/>
                <a:gd name="T65" fmla="*/ 1232 h 2611"/>
                <a:gd name="T66" fmla="*/ 1412 w 1749"/>
                <a:gd name="T67" fmla="*/ 1578 h 2611"/>
                <a:gd name="T68" fmla="*/ 1524 w 1749"/>
                <a:gd name="T69" fmla="*/ 2015 h 2611"/>
                <a:gd name="T70" fmla="*/ 1561 w 1749"/>
                <a:gd name="T71" fmla="*/ 2391 h 2611"/>
                <a:gd name="T72" fmla="*/ 1554 w 1749"/>
                <a:gd name="T73" fmla="*/ 2536 h 2611"/>
                <a:gd name="T74" fmla="*/ 1559 w 1749"/>
                <a:gd name="T75" fmla="*/ 2584 h 2611"/>
                <a:gd name="T76" fmla="*/ 1593 w 1749"/>
                <a:gd name="T77" fmla="*/ 2611 h 2611"/>
                <a:gd name="T78" fmla="*/ 1619 w 1749"/>
                <a:gd name="T79" fmla="*/ 2562 h 2611"/>
                <a:gd name="T80" fmla="*/ 1695 w 1749"/>
                <a:gd name="T81" fmla="*/ 2462 h 2611"/>
                <a:gd name="T82" fmla="*/ 1749 w 1749"/>
                <a:gd name="T83" fmla="*/ 2224 h 2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49" h="2611">
                  <a:moveTo>
                    <a:pt x="1732" y="2015"/>
                  </a:moveTo>
                  <a:lnTo>
                    <a:pt x="1720" y="1928"/>
                  </a:lnTo>
                  <a:lnTo>
                    <a:pt x="1685" y="1755"/>
                  </a:lnTo>
                  <a:lnTo>
                    <a:pt x="1638" y="1585"/>
                  </a:lnTo>
                  <a:lnTo>
                    <a:pt x="1577" y="1419"/>
                  </a:lnTo>
                  <a:lnTo>
                    <a:pt x="1542" y="1339"/>
                  </a:lnTo>
                  <a:lnTo>
                    <a:pt x="1502" y="1253"/>
                  </a:lnTo>
                  <a:lnTo>
                    <a:pt x="1458" y="1170"/>
                  </a:lnTo>
                  <a:lnTo>
                    <a:pt x="1436" y="1121"/>
                  </a:lnTo>
                  <a:lnTo>
                    <a:pt x="1413" y="1073"/>
                  </a:lnTo>
                  <a:lnTo>
                    <a:pt x="1373" y="997"/>
                  </a:lnTo>
                  <a:lnTo>
                    <a:pt x="1281" y="842"/>
                  </a:lnTo>
                  <a:lnTo>
                    <a:pt x="1173" y="691"/>
                  </a:lnTo>
                  <a:lnTo>
                    <a:pt x="1053" y="551"/>
                  </a:lnTo>
                  <a:lnTo>
                    <a:pt x="918" y="425"/>
                  </a:lnTo>
                  <a:lnTo>
                    <a:pt x="808" y="343"/>
                  </a:lnTo>
                  <a:lnTo>
                    <a:pt x="730" y="297"/>
                  </a:lnTo>
                  <a:lnTo>
                    <a:pt x="649" y="258"/>
                  </a:lnTo>
                  <a:lnTo>
                    <a:pt x="566" y="225"/>
                  </a:lnTo>
                  <a:lnTo>
                    <a:pt x="481" y="201"/>
                  </a:lnTo>
                  <a:lnTo>
                    <a:pt x="391" y="185"/>
                  </a:lnTo>
                  <a:lnTo>
                    <a:pt x="346" y="181"/>
                  </a:lnTo>
                  <a:lnTo>
                    <a:pt x="419" y="180"/>
                  </a:lnTo>
                  <a:lnTo>
                    <a:pt x="490" y="177"/>
                  </a:lnTo>
                  <a:lnTo>
                    <a:pt x="708" y="170"/>
                  </a:lnTo>
                  <a:lnTo>
                    <a:pt x="925" y="159"/>
                  </a:lnTo>
                  <a:lnTo>
                    <a:pt x="938" y="158"/>
                  </a:lnTo>
                  <a:lnTo>
                    <a:pt x="953" y="142"/>
                  </a:lnTo>
                  <a:lnTo>
                    <a:pt x="953" y="122"/>
                  </a:lnTo>
                  <a:lnTo>
                    <a:pt x="938" y="106"/>
                  </a:lnTo>
                  <a:lnTo>
                    <a:pt x="925" y="103"/>
                  </a:lnTo>
                  <a:lnTo>
                    <a:pt x="898" y="101"/>
                  </a:lnTo>
                  <a:lnTo>
                    <a:pt x="870" y="98"/>
                  </a:lnTo>
                  <a:lnTo>
                    <a:pt x="865" y="97"/>
                  </a:lnTo>
                  <a:lnTo>
                    <a:pt x="859" y="97"/>
                  </a:lnTo>
                  <a:lnTo>
                    <a:pt x="835" y="94"/>
                  </a:lnTo>
                  <a:lnTo>
                    <a:pt x="811" y="93"/>
                  </a:lnTo>
                  <a:lnTo>
                    <a:pt x="839" y="91"/>
                  </a:lnTo>
                  <a:lnTo>
                    <a:pt x="867" y="88"/>
                  </a:lnTo>
                  <a:lnTo>
                    <a:pt x="879" y="85"/>
                  </a:lnTo>
                  <a:lnTo>
                    <a:pt x="893" y="70"/>
                  </a:lnTo>
                  <a:lnTo>
                    <a:pt x="894" y="50"/>
                  </a:lnTo>
                  <a:lnTo>
                    <a:pt x="884" y="35"/>
                  </a:lnTo>
                  <a:lnTo>
                    <a:pt x="874" y="31"/>
                  </a:lnTo>
                  <a:lnTo>
                    <a:pt x="866" y="24"/>
                  </a:lnTo>
                  <a:lnTo>
                    <a:pt x="854" y="23"/>
                  </a:lnTo>
                  <a:lnTo>
                    <a:pt x="817" y="22"/>
                  </a:lnTo>
                  <a:lnTo>
                    <a:pt x="779" y="22"/>
                  </a:lnTo>
                  <a:lnTo>
                    <a:pt x="608" y="10"/>
                  </a:lnTo>
                  <a:lnTo>
                    <a:pt x="266" y="0"/>
                  </a:lnTo>
                  <a:lnTo>
                    <a:pt x="95" y="1"/>
                  </a:lnTo>
                  <a:lnTo>
                    <a:pt x="80" y="2"/>
                  </a:lnTo>
                  <a:lnTo>
                    <a:pt x="73" y="10"/>
                  </a:lnTo>
                  <a:lnTo>
                    <a:pt x="62" y="11"/>
                  </a:lnTo>
                  <a:lnTo>
                    <a:pt x="47" y="24"/>
                  </a:lnTo>
                  <a:lnTo>
                    <a:pt x="43" y="33"/>
                  </a:lnTo>
                  <a:lnTo>
                    <a:pt x="34" y="30"/>
                  </a:lnTo>
                  <a:lnTo>
                    <a:pt x="16" y="32"/>
                  </a:lnTo>
                  <a:lnTo>
                    <a:pt x="3" y="44"/>
                  </a:lnTo>
                  <a:lnTo>
                    <a:pt x="0" y="61"/>
                  </a:lnTo>
                  <a:lnTo>
                    <a:pt x="5" y="70"/>
                  </a:lnTo>
                  <a:lnTo>
                    <a:pt x="89" y="184"/>
                  </a:lnTo>
                  <a:lnTo>
                    <a:pt x="220" y="351"/>
                  </a:lnTo>
                  <a:lnTo>
                    <a:pt x="314" y="457"/>
                  </a:lnTo>
                  <a:lnTo>
                    <a:pt x="362" y="508"/>
                  </a:lnTo>
                  <a:lnTo>
                    <a:pt x="414" y="573"/>
                  </a:lnTo>
                  <a:lnTo>
                    <a:pt x="520" y="698"/>
                  </a:lnTo>
                  <a:lnTo>
                    <a:pt x="574" y="759"/>
                  </a:lnTo>
                  <a:lnTo>
                    <a:pt x="583" y="767"/>
                  </a:lnTo>
                  <a:lnTo>
                    <a:pt x="601" y="766"/>
                  </a:lnTo>
                  <a:lnTo>
                    <a:pt x="613" y="753"/>
                  </a:lnTo>
                  <a:lnTo>
                    <a:pt x="616" y="735"/>
                  </a:lnTo>
                  <a:lnTo>
                    <a:pt x="609" y="724"/>
                  </a:lnTo>
                  <a:lnTo>
                    <a:pt x="599" y="713"/>
                  </a:lnTo>
                  <a:lnTo>
                    <a:pt x="587" y="700"/>
                  </a:lnTo>
                  <a:lnTo>
                    <a:pt x="599" y="701"/>
                  </a:lnTo>
                  <a:lnTo>
                    <a:pt x="617" y="688"/>
                  </a:lnTo>
                  <a:lnTo>
                    <a:pt x="621" y="676"/>
                  </a:lnTo>
                  <a:lnTo>
                    <a:pt x="640" y="696"/>
                  </a:lnTo>
                  <a:lnTo>
                    <a:pt x="660" y="715"/>
                  </a:lnTo>
                  <a:lnTo>
                    <a:pt x="670" y="722"/>
                  </a:lnTo>
                  <a:lnTo>
                    <a:pt x="691" y="720"/>
                  </a:lnTo>
                  <a:lnTo>
                    <a:pt x="705" y="706"/>
                  </a:lnTo>
                  <a:lnTo>
                    <a:pt x="706" y="685"/>
                  </a:lnTo>
                  <a:lnTo>
                    <a:pt x="700" y="675"/>
                  </a:lnTo>
                  <a:lnTo>
                    <a:pt x="516" y="465"/>
                  </a:lnTo>
                  <a:lnTo>
                    <a:pt x="332" y="255"/>
                  </a:lnTo>
                  <a:lnTo>
                    <a:pt x="346" y="260"/>
                  </a:lnTo>
                  <a:lnTo>
                    <a:pt x="360" y="267"/>
                  </a:lnTo>
                  <a:lnTo>
                    <a:pt x="432" y="303"/>
                  </a:lnTo>
                  <a:lnTo>
                    <a:pt x="565" y="390"/>
                  </a:lnTo>
                  <a:lnTo>
                    <a:pt x="688" y="492"/>
                  </a:lnTo>
                  <a:lnTo>
                    <a:pt x="804" y="604"/>
                  </a:lnTo>
                  <a:lnTo>
                    <a:pt x="858" y="662"/>
                  </a:lnTo>
                  <a:lnTo>
                    <a:pt x="916" y="727"/>
                  </a:lnTo>
                  <a:lnTo>
                    <a:pt x="1027" y="863"/>
                  </a:lnTo>
                  <a:lnTo>
                    <a:pt x="1128" y="1006"/>
                  </a:lnTo>
                  <a:lnTo>
                    <a:pt x="1220" y="1156"/>
                  </a:lnTo>
                  <a:lnTo>
                    <a:pt x="1260" y="1232"/>
                  </a:lnTo>
                  <a:lnTo>
                    <a:pt x="1295" y="1300"/>
                  </a:lnTo>
                  <a:lnTo>
                    <a:pt x="1357" y="1438"/>
                  </a:lnTo>
                  <a:lnTo>
                    <a:pt x="1412" y="1578"/>
                  </a:lnTo>
                  <a:lnTo>
                    <a:pt x="1457" y="1722"/>
                  </a:lnTo>
                  <a:lnTo>
                    <a:pt x="1494" y="1869"/>
                  </a:lnTo>
                  <a:lnTo>
                    <a:pt x="1524" y="2015"/>
                  </a:lnTo>
                  <a:lnTo>
                    <a:pt x="1545" y="2166"/>
                  </a:lnTo>
                  <a:lnTo>
                    <a:pt x="1558" y="2315"/>
                  </a:lnTo>
                  <a:lnTo>
                    <a:pt x="1561" y="2391"/>
                  </a:lnTo>
                  <a:lnTo>
                    <a:pt x="1558" y="2459"/>
                  </a:lnTo>
                  <a:lnTo>
                    <a:pt x="1553" y="2526"/>
                  </a:lnTo>
                  <a:lnTo>
                    <a:pt x="1554" y="2536"/>
                  </a:lnTo>
                  <a:lnTo>
                    <a:pt x="1561" y="2544"/>
                  </a:lnTo>
                  <a:lnTo>
                    <a:pt x="1559" y="2565"/>
                  </a:lnTo>
                  <a:lnTo>
                    <a:pt x="1559" y="2584"/>
                  </a:lnTo>
                  <a:lnTo>
                    <a:pt x="1561" y="2596"/>
                  </a:lnTo>
                  <a:lnTo>
                    <a:pt x="1574" y="2609"/>
                  </a:lnTo>
                  <a:lnTo>
                    <a:pt x="1593" y="2611"/>
                  </a:lnTo>
                  <a:lnTo>
                    <a:pt x="1610" y="2602"/>
                  </a:lnTo>
                  <a:lnTo>
                    <a:pt x="1614" y="2592"/>
                  </a:lnTo>
                  <a:lnTo>
                    <a:pt x="1619" y="2562"/>
                  </a:lnTo>
                  <a:lnTo>
                    <a:pt x="1624" y="2534"/>
                  </a:lnTo>
                  <a:lnTo>
                    <a:pt x="1653" y="2513"/>
                  </a:lnTo>
                  <a:lnTo>
                    <a:pt x="1695" y="2462"/>
                  </a:lnTo>
                  <a:lnTo>
                    <a:pt x="1724" y="2402"/>
                  </a:lnTo>
                  <a:lnTo>
                    <a:pt x="1741" y="2333"/>
                  </a:lnTo>
                  <a:lnTo>
                    <a:pt x="1749" y="2224"/>
                  </a:lnTo>
                  <a:lnTo>
                    <a:pt x="1739" y="2079"/>
                  </a:lnTo>
                  <a:lnTo>
                    <a:pt x="1732" y="2015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4" name="Freeform: Shape 18">
            <a:extLst>
              <a:ext uri="{FF2B5EF4-FFF2-40B4-BE49-F238E27FC236}">
                <a16:creationId xmlns:a16="http://schemas.microsoft.com/office/drawing/2014/main" xmlns="" id="{2E9365C0-BABE-4615-AE57-007834745232}"/>
              </a:ext>
            </a:extLst>
          </p:cNvPr>
          <p:cNvSpPr>
            <a:spLocks/>
          </p:cNvSpPr>
          <p:nvPr/>
        </p:nvSpPr>
        <p:spPr bwMode="auto">
          <a:xfrm>
            <a:off x="1980588" y="1311958"/>
            <a:ext cx="2489466" cy="1131195"/>
          </a:xfrm>
          <a:custGeom>
            <a:avLst/>
            <a:gdLst>
              <a:gd name="connsiteX0" fmla="*/ 2044671 w 2151063"/>
              <a:gd name="connsiteY0" fmla="*/ 546100 h 1182688"/>
              <a:gd name="connsiteX1" fmla="*/ 2052215 w 2151063"/>
              <a:gd name="connsiteY1" fmla="*/ 567545 h 1182688"/>
              <a:gd name="connsiteX2" fmla="*/ 2064523 w 2151063"/>
              <a:gd name="connsiteY2" fmla="*/ 611628 h 1182688"/>
              <a:gd name="connsiteX3" fmla="*/ 2072464 w 2151063"/>
              <a:gd name="connsiteY3" fmla="*/ 657298 h 1182688"/>
              <a:gd name="connsiteX4" fmla="*/ 2074847 w 2151063"/>
              <a:gd name="connsiteY4" fmla="*/ 704161 h 1182688"/>
              <a:gd name="connsiteX5" fmla="*/ 2073258 w 2151063"/>
              <a:gd name="connsiteY5" fmla="*/ 728386 h 1182688"/>
              <a:gd name="connsiteX6" fmla="*/ 2070876 w 2151063"/>
              <a:gd name="connsiteY6" fmla="*/ 758171 h 1182688"/>
              <a:gd name="connsiteX7" fmla="*/ 2056979 w 2151063"/>
              <a:gd name="connsiteY7" fmla="*/ 813771 h 1182688"/>
              <a:gd name="connsiteX8" fmla="*/ 2034745 w 2151063"/>
              <a:gd name="connsiteY8" fmla="*/ 864207 h 1182688"/>
              <a:gd name="connsiteX9" fmla="*/ 2004966 w 2151063"/>
              <a:gd name="connsiteY9" fmla="*/ 909481 h 1182688"/>
              <a:gd name="connsiteX10" fmla="*/ 1968438 w 2151063"/>
              <a:gd name="connsiteY10" fmla="*/ 949989 h 1182688"/>
              <a:gd name="connsiteX11" fmla="*/ 1926350 w 2151063"/>
              <a:gd name="connsiteY11" fmla="*/ 985731 h 1182688"/>
              <a:gd name="connsiteX12" fmla="*/ 1879102 w 2151063"/>
              <a:gd name="connsiteY12" fmla="*/ 1015913 h 1182688"/>
              <a:gd name="connsiteX13" fmla="*/ 1827882 w 2151063"/>
              <a:gd name="connsiteY13" fmla="*/ 1041330 h 1182688"/>
              <a:gd name="connsiteX14" fmla="*/ 1801280 w 2151063"/>
              <a:gd name="connsiteY14" fmla="*/ 1052053 h 1182688"/>
              <a:gd name="connsiteX15" fmla="*/ 1767928 w 2151063"/>
              <a:gd name="connsiteY15" fmla="*/ 1064364 h 1182688"/>
              <a:gd name="connsiteX16" fmla="*/ 1699239 w 2151063"/>
              <a:gd name="connsiteY16" fmla="*/ 1085015 h 1182688"/>
              <a:gd name="connsiteX17" fmla="*/ 1629358 w 2151063"/>
              <a:gd name="connsiteY17" fmla="*/ 1102092 h 1182688"/>
              <a:gd name="connsiteX18" fmla="*/ 1557889 w 2151063"/>
              <a:gd name="connsiteY18" fmla="*/ 1114801 h 1182688"/>
              <a:gd name="connsiteX19" fmla="*/ 1449892 w 2151063"/>
              <a:gd name="connsiteY19" fmla="*/ 1129892 h 1182688"/>
              <a:gd name="connsiteX20" fmla="*/ 1304969 w 2151063"/>
              <a:gd name="connsiteY20" fmla="*/ 1141012 h 1182688"/>
              <a:gd name="connsiteX21" fmla="*/ 1234692 w 2151063"/>
              <a:gd name="connsiteY21" fmla="*/ 1144189 h 1182688"/>
              <a:gd name="connsiteX22" fmla="*/ 1219604 w 2151063"/>
              <a:gd name="connsiteY22" fmla="*/ 1144586 h 1182688"/>
              <a:gd name="connsiteX23" fmla="*/ 1204913 w 2151063"/>
              <a:gd name="connsiteY23" fmla="*/ 1145380 h 1182688"/>
              <a:gd name="connsiteX24" fmla="*/ 1205310 w 2151063"/>
              <a:gd name="connsiteY24" fmla="*/ 1146969 h 1182688"/>
              <a:gd name="connsiteX25" fmla="*/ 1205310 w 2151063"/>
              <a:gd name="connsiteY25" fmla="*/ 1147763 h 1182688"/>
              <a:gd name="connsiteX26" fmla="*/ 1259309 w 2151063"/>
              <a:gd name="connsiteY26" fmla="*/ 1147366 h 1182688"/>
              <a:gd name="connsiteX27" fmla="*/ 1367306 w 2151063"/>
              <a:gd name="connsiteY27" fmla="*/ 1143792 h 1182688"/>
              <a:gd name="connsiteX28" fmla="*/ 1420908 w 2151063"/>
              <a:gd name="connsiteY28" fmla="*/ 1140615 h 1182688"/>
              <a:gd name="connsiteX29" fmla="*/ 1484832 w 2151063"/>
              <a:gd name="connsiteY29" fmla="*/ 1137040 h 1182688"/>
              <a:gd name="connsiteX30" fmla="*/ 1616256 w 2151063"/>
              <a:gd name="connsiteY30" fmla="*/ 1127906 h 1182688"/>
              <a:gd name="connsiteX31" fmla="*/ 1715915 w 2151063"/>
              <a:gd name="connsiteY31" fmla="*/ 1114404 h 1182688"/>
              <a:gd name="connsiteX32" fmla="*/ 1781031 w 2151063"/>
              <a:gd name="connsiteY32" fmla="*/ 1101298 h 1182688"/>
              <a:gd name="connsiteX33" fmla="*/ 1844558 w 2151063"/>
              <a:gd name="connsiteY33" fmla="*/ 1084618 h 1182688"/>
              <a:gd name="connsiteX34" fmla="*/ 1905307 w 2151063"/>
              <a:gd name="connsiteY34" fmla="*/ 1062379 h 1182688"/>
              <a:gd name="connsiteX35" fmla="*/ 1934291 w 2151063"/>
              <a:gd name="connsiteY35" fmla="*/ 1048876 h 1182688"/>
              <a:gd name="connsiteX36" fmla="*/ 1948982 w 2151063"/>
              <a:gd name="connsiteY36" fmla="*/ 1041727 h 1182688"/>
              <a:gd name="connsiteX37" fmla="*/ 1975584 w 2151063"/>
              <a:gd name="connsiteY37" fmla="*/ 1025445 h 1182688"/>
              <a:gd name="connsiteX38" fmla="*/ 2000201 w 2151063"/>
              <a:gd name="connsiteY38" fmla="*/ 1007176 h 1182688"/>
              <a:gd name="connsiteX39" fmla="*/ 2022436 w 2151063"/>
              <a:gd name="connsiteY39" fmla="*/ 987717 h 1182688"/>
              <a:gd name="connsiteX40" fmla="*/ 2041892 w 2151063"/>
              <a:gd name="connsiteY40" fmla="*/ 966668 h 1182688"/>
              <a:gd name="connsiteX41" fmla="*/ 2059362 w 2151063"/>
              <a:gd name="connsiteY41" fmla="*/ 943635 h 1182688"/>
              <a:gd name="connsiteX42" fmla="*/ 2074450 w 2151063"/>
              <a:gd name="connsiteY42" fmla="*/ 919409 h 1182688"/>
              <a:gd name="connsiteX43" fmla="*/ 2087155 w 2151063"/>
              <a:gd name="connsiteY43" fmla="*/ 893992 h 1182688"/>
              <a:gd name="connsiteX44" fmla="*/ 2097081 w 2151063"/>
              <a:gd name="connsiteY44" fmla="*/ 867781 h 1182688"/>
              <a:gd name="connsiteX45" fmla="*/ 2105419 w 2151063"/>
              <a:gd name="connsiteY45" fmla="*/ 840379 h 1182688"/>
              <a:gd name="connsiteX46" fmla="*/ 2112566 w 2151063"/>
              <a:gd name="connsiteY46" fmla="*/ 797885 h 1182688"/>
              <a:gd name="connsiteX47" fmla="*/ 2112963 w 2151063"/>
              <a:gd name="connsiteY47" fmla="*/ 739109 h 1182688"/>
              <a:gd name="connsiteX48" fmla="*/ 2103831 w 2151063"/>
              <a:gd name="connsiteY48" fmla="*/ 678744 h 1182688"/>
              <a:gd name="connsiteX49" fmla="*/ 2094699 w 2151063"/>
              <a:gd name="connsiteY49" fmla="*/ 648561 h 1182688"/>
              <a:gd name="connsiteX50" fmla="*/ 2084773 w 2151063"/>
              <a:gd name="connsiteY50" fmla="*/ 621159 h 1182688"/>
              <a:gd name="connsiteX51" fmla="*/ 2059362 w 2151063"/>
              <a:gd name="connsiteY51" fmla="*/ 569928 h 1182688"/>
              <a:gd name="connsiteX52" fmla="*/ 233158 w 2151063"/>
              <a:gd name="connsiteY52" fmla="*/ 230187 h 1182688"/>
              <a:gd name="connsiteX53" fmla="*/ 206541 w 2151063"/>
              <a:gd name="connsiteY53" fmla="*/ 244085 h 1182688"/>
              <a:gd name="connsiteX54" fmla="*/ 158870 w 2151063"/>
              <a:gd name="connsiteY54" fmla="*/ 277836 h 1182688"/>
              <a:gd name="connsiteX55" fmla="*/ 117952 w 2151063"/>
              <a:gd name="connsiteY55" fmla="*/ 317146 h 1182688"/>
              <a:gd name="connsiteX56" fmla="*/ 84980 w 2151063"/>
              <a:gd name="connsiteY56" fmla="*/ 362810 h 1182688"/>
              <a:gd name="connsiteX57" fmla="*/ 59953 w 2151063"/>
              <a:gd name="connsiteY57" fmla="*/ 412444 h 1182688"/>
              <a:gd name="connsiteX58" fmla="*/ 43268 w 2151063"/>
              <a:gd name="connsiteY58" fmla="*/ 466446 h 1182688"/>
              <a:gd name="connsiteX59" fmla="*/ 34925 w 2151063"/>
              <a:gd name="connsiteY59" fmla="*/ 523624 h 1182688"/>
              <a:gd name="connsiteX60" fmla="*/ 36117 w 2151063"/>
              <a:gd name="connsiteY60" fmla="*/ 582788 h 1182688"/>
              <a:gd name="connsiteX61" fmla="*/ 40090 w 2151063"/>
              <a:gd name="connsiteY61" fmla="*/ 613363 h 1182688"/>
              <a:gd name="connsiteX62" fmla="*/ 46446 w 2151063"/>
              <a:gd name="connsiteY62" fmla="*/ 643143 h 1182688"/>
              <a:gd name="connsiteX63" fmla="*/ 65117 w 2151063"/>
              <a:gd name="connsiteY63" fmla="*/ 699528 h 1182688"/>
              <a:gd name="connsiteX64" fmla="*/ 91336 w 2151063"/>
              <a:gd name="connsiteY64" fmla="*/ 753133 h 1182688"/>
              <a:gd name="connsiteX65" fmla="*/ 123514 w 2151063"/>
              <a:gd name="connsiteY65" fmla="*/ 802767 h 1182688"/>
              <a:gd name="connsiteX66" fmla="*/ 162446 w 2151063"/>
              <a:gd name="connsiteY66" fmla="*/ 848430 h 1182688"/>
              <a:gd name="connsiteX67" fmla="*/ 205350 w 2151063"/>
              <a:gd name="connsiteY67" fmla="*/ 889726 h 1182688"/>
              <a:gd name="connsiteX68" fmla="*/ 252226 w 2151063"/>
              <a:gd name="connsiteY68" fmla="*/ 927051 h 1182688"/>
              <a:gd name="connsiteX69" fmla="*/ 302281 w 2151063"/>
              <a:gd name="connsiteY69" fmla="*/ 959611 h 1182688"/>
              <a:gd name="connsiteX70" fmla="*/ 328103 w 2151063"/>
              <a:gd name="connsiteY70" fmla="*/ 973906 h 1182688"/>
              <a:gd name="connsiteX71" fmla="*/ 356308 w 2151063"/>
              <a:gd name="connsiteY71" fmla="*/ 988994 h 1182688"/>
              <a:gd name="connsiteX72" fmla="*/ 414706 w 2151063"/>
              <a:gd name="connsiteY72" fmla="*/ 1014010 h 1182688"/>
              <a:gd name="connsiteX73" fmla="*/ 444500 w 2151063"/>
              <a:gd name="connsiteY73" fmla="*/ 1025525 h 1182688"/>
              <a:gd name="connsiteX74" fmla="*/ 419076 w 2151063"/>
              <a:gd name="connsiteY74" fmla="*/ 1013613 h 1182688"/>
              <a:gd name="connsiteX75" fmla="*/ 371007 w 2151063"/>
              <a:gd name="connsiteY75" fmla="*/ 988597 h 1182688"/>
              <a:gd name="connsiteX76" fmla="*/ 347171 w 2151063"/>
              <a:gd name="connsiteY76" fmla="*/ 973906 h 1182688"/>
              <a:gd name="connsiteX77" fmla="*/ 322541 w 2151063"/>
              <a:gd name="connsiteY77" fmla="*/ 958420 h 1182688"/>
              <a:gd name="connsiteX78" fmla="*/ 274473 w 2151063"/>
              <a:gd name="connsiteY78" fmla="*/ 922683 h 1182688"/>
              <a:gd name="connsiteX79" fmla="*/ 229583 w 2151063"/>
              <a:gd name="connsiteY79" fmla="*/ 882579 h 1182688"/>
              <a:gd name="connsiteX80" fmla="*/ 189459 w 2151063"/>
              <a:gd name="connsiteY80" fmla="*/ 838106 h 1182688"/>
              <a:gd name="connsiteX81" fmla="*/ 154103 w 2151063"/>
              <a:gd name="connsiteY81" fmla="*/ 790458 h 1182688"/>
              <a:gd name="connsiteX82" fmla="*/ 124706 w 2151063"/>
              <a:gd name="connsiteY82" fmla="*/ 738838 h 1182688"/>
              <a:gd name="connsiteX83" fmla="*/ 102062 w 2151063"/>
              <a:gd name="connsiteY83" fmla="*/ 683645 h 1182688"/>
              <a:gd name="connsiteX84" fmla="*/ 86966 w 2151063"/>
              <a:gd name="connsiteY84" fmla="*/ 625672 h 1182688"/>
              <a:gd name="connsiteX85" fmla="*/ 83391 w 2151063"/>
              <a:gd name="connsiteY85" fmla="*/ 595892 h 1182688"/>
              <a:gd name="connsiteX86" fmla="*/ 81405 w 2151063"/>
              <a:gd name="connsiteY86" fmla="*/ 569685 h 1182688"/>
              <a:gd name="connsiteX87" fmla="*/ 83391 w 2151063"/>
              <a:gd name="connsiteY87" fmla="*/ 518462 h 1182688"/>
              <a:gd name="connsiteX88" fmla="*/ 92131 w 2151063"/>
              <a:gd name="connsiteY88" fmla="*/ 468828 h 1182688"/>
              <a:gd name="connsiteX89" fmla="*/ 106829 w 2151063"/>
              <a:gd name="connsiteY89" fmla="*/ 419591 h 1182688"/>
              <a:gd name="connsiteX90" fmla="*/ 127089 w 2151063"/>
              <a:gd name="connsiteY90" fmla="*/ 373531 h 1182688"/>
              <a:gd name="connsiteX91" fmla="*/ 152117 w 2151063"/>
              <a:gd name="connsiteY91" fmla="*/ 329058 h 1182688"/>
              <a:gd name="connsiteX92" fmla="*/ 181911 w 2151063"/>
              <a:gd name="connsiteY92" fmla="*/ 287366 h 1182688"/>
              <a:gd name="connsiteX93" fmla="*/ 215281 w 2151063"/>
              <a:gd name="connsiteY93" fmla="*/ 248452 h 1182688"/>
              <a:gd name="connsiteX94" fmla="*/ 950292 w 2151063"/>
              <a:gd name="connsiteY94" fmla="*/ 112712 h 1182688"/>
              <a:gd name="connsiteX95" fmla="*/ 822075 w 2151063"/>
              <a:gd name="connsiteY95" fmla="*/ 115489 h 1182688"/>
              <a:gd name="connsiteX96" fmla="*/ 758561 w 2151063"/>
              <a:gd name="connsiteY96" fmla="*/ 119456 h 1182688"/>
              <a:gd name="connsiteX97" fmla="*/ 705369 w 2151063"/>
              <a:gd name="connsiteY97" fmla="*/ 124217 h 1182688"/>
              <a:gd name="connsiteX98" fmla="*/ 597397 w 2151063"/>
              <a:gd name="connsiteY98" fmla="*/ 136118 h 1182688"/>
              <a:gd name="connsiteX99" fmla="*/ 488631 w 2151063"/>
              <a:gd name="connsiteY99" fmla="*/ 153574 h 1182688"/>
              <a:gd name="connsiteX100" fmla="*/ 381849 w 2151063"/>
              <a:gd name="connsiteY100" fmla="*/ 178170 h 1182688"/>
              <a:gd name="connsiteX101" fmla="*/ 329848 w 2151063"/>
              <a:gd name="connsiteY101" fmla="*/ 193643 h 1182688"/>
              <a:gd name="connsiteX102" fmla="*/ 309206 w 2151063"/>
              <a:gd name="connsiteY102" fmla="*/ 208321 h 1182688"/>
              <a:gd name="connsiteX103" fmla="*/ 270304 w 2151063"/>
              <a:gd name="connsiteY103" fmla="*/ 239662 h 1182688"/>
              <a:gd name="connsiteX104" fmla="*/ 234181 w 2151063"/>
              <a:gd name="connsiteY104" fmla="*/ 274970 h 1182688"/>
              <a:gd name="connsiteX105" fmla="*/ 201631 w 2151063"/>
              <a:gd name="connsiteY105" fmla="*/ 313848 h 1182688"/>
              <a:gd name="connsiteX106" fmla="*/ 186943 w 2151063"/>
              <a:gd name="connsiteY106" fmla="*/ 334874 h 1182688"/>
              <a:gd name="connsiteX107" fmla="*/ 169080 w 2151063"/>
              <a:gd name="connsiteY107" fmla="*/ 362248 h 1182688"/>
              <a:gd name="connsiteX108" fmla="*/ 142087 w 2151063"/>
              <a:gd name="connsiteY108" fmla="*/ 418185 h 1182688"/>
              <a:gd name="connsiteX109" fmla="*/ 124621 w 2151063"/>
              <a:gd name="connsiteY109" fmla="*/ 475709 h 1182688"/>
              <a:gd name="connsiteX110" fmla="*/ 115888 w 2151063"/>
              <a:gd name="connsiteY110" fmla="*/ 534423 h 1182688"/>
              <a:gd name="connsiteX111" fmla="*/ 115888 w 2151063"/>
              <a:gd name="connsiteY111" fmla="*/ 593534 h 1182688"/>
              <a:gd name="connsiteX112" fmla="*/ 125415 w 2151063"/>
              <a:gd name="connsiteY112" fmla="*/ 652249 h 1182688"/>
              <a:gd name="connsiteX113" fmla="*/ 144469 w 2151063"/>
              <a:gd name="connsiteY113" fmla="*/ 709773 h 1182688"/>
              <a:gd name="connsiteX114" fmla="*/ 172256 w 2151063"/>
              <a:gd name="connsiteY114" fmla="*/ 765313 h 1182688"/>
              <a:gd name="connsiteX115" fmla="*/ 189722 w 2151063"/>
              <a:gd name="connsiteY115" fmla="*/ 792290 h 1182688"/>
              <a:gd name="connsiteX116" fmla="*/ 209570 w 2151063"/>
              <a:gd name="connsiteY116" fmla="*/ 818870 h 1182688"/>
              <a:gd name="connsiteX117" fmla="*/ 252044 w 2151063"/>
              <a:gd name="connsiteY117" fmla="*/ 866080 h 1182688"/>
              <a:gd name="connsiteX118" fmla="*/ 300076 w 2151063"/>
              <a:gd name="connsiteY118" fmla="*/ 908132 h 1182688"/>
              <a:gd name="connsiteX119" fmla="*/ 352077 w 2151063"/>
              <a:gd name="connsiteY119" fmla="*/ 944630 h 1182688"/>
              <a:gd name="connsiteX120" fmla="*/ 407651 w 2151063"/>
              <a:gd name="connsiteY120" fmla="*/ 976764 h 1182688"/>
              <a:gd name="connsiteX121" fmla="*/ 465210 w 2151063"/>
              <a:gd name="connsiteY121" fmla="*/ 1004931 h 1182688"/>
              <a:gd name="connsiteX122" fmla="*/ 524754 w 2151063"/>
              <a:gd name="connsiteY122" fmla="*/ 1029131 h 1182688"/>
              <a:gd name="connsiteX123" fmla="*/ 585488 w 2151063"/>
              <a:gd name="connsiteY123" fmla="*/ 1050157 h 1182688"/>
              <a:gd name="connsiteX124" fmla="*/ 616054 w 2151063"/>
              <a:gd name="connsiteY124" fmla="*/ 1059281 h 1182688"/>
              <a:gd name="connsiteX125" fmla="*/ 666467 w 2151063"/>
              <a:gd name="connsiteY125" fmla="*/ 1074753 h 1182688"/>
              <a:gd name="connsiteX126" fmla="*/ 717675 w 2151063"/>
              <a:gd name="connsiteY126" fmla="*/ 1089432 h 1182688"/>
              <a:gd name="connsiteX127" fmla="*/ 795875 w 2151063"/>
              <a:gd name="connsiteY127" fmla="*/ 1098953 h 1182688"/>
              <a:gd name="connsiteX128" fmla="*/ 873282 w 2151063"/>
              <a:gd name="connsiteY128" fmla="*/ 1105697 h 1182688"/>
              <a:gd name="connsiteX129" fmla="*/ 943940 w 2151063"/>
              <a:gd name="connsiteY129" fmla="*/ 1111251 h 1182688"/>
              <a:gd name="connsiteX130" fmla="*/ 1085654 w 2151063"/>
              <a:gd name="connsiteY130" fmla="*/ 1116012 h 1182688"/>
              <a:gd name="connsiteX131" fmla="*/ 1227765 w 2151063"/>
              <a:gd name="connsiteY131" fmla="*/ 1113632 h 1182688"/>
              <a:gd name="connsiteX132" fmla="*/ 1369081 w 2151063"/>
              <a:gd name="connsiteY132" fmla="*/ 1103714 h 1182688"/>
              <a:gd name="connsiteX133" fmla="*/ 1440136 w 2151063"/>
              <a:gd name="connsiteY133" fmla="*/ 1096176 h 1182688"/>
              <a:gd name="connsiteX134" fmla="*/ 1498886 w 2151063"/>
              <a:gd name="connsiteY134" fmla="*/ 1089432 h 1182688"/>
              <a:gd name="connsiteX135" fmla="*/ 1589392 w 2151063"/>
              <a:gd name="connsiteY135" fmla="*/ 1075944 h 1182688"/>
              <a:gd name="connsiteX136" fmla="*/ 1650127 w 2151063"/>
              <a:gd name="connsiteY136" fmla="*/ 1064439 h 1182688"/>
              <a:gd name="connsiteX137" fmla="*/ 1709670 w 2151063"/>
              <a:gd name="connsiteY137" fmla="*/ 1050554 h 1182688"/>
              <a:gd name="connsiteX138" fmla="*/ 1768420 w 2151063"/>
              <a:gd name="connsiteY138" fmla="*/ 1032701 h 1182688"/>
              <a:gd name="connsiteX139" fmla="*/ 1824391 w 2151063"/>
              <a:gd name="connsiteY139" fmla="*/ 1010088 h 1182688"/>
              <a:gd name="connsiteX140" fmla="*/ 1877980 w 2151063"/>
              <a:gd name="connsiteY140" fmla="*/ 981921 h 1182688"/>
              <a:gd name="connsiteX141" fmla="*/ 1902988 w 2151063"/>
              <a:gd name="connsiteY141" fmla="*/ 965259 h 1182688"/>
              <a:gd name="connsiteX142" fmla="*/ 1916485 w 2151063"/>
              <a:gd name="connsiteY142" fmla="*/ 956135 h 1182688"/>
              <a:gd name="connsiteX143" fmla="*/ 1941890 w 2151063"/>
              <a:gd name="connsiteY143" fmla="*/ 935109 h 1182688"/>
              <a:gd name="connsiteX144" fmla="*/ 1963723 w 2151063"/>
              <a:gd name="connsiteY144" fmla="*/ 912099 h 1182688"/>
              <a:gd name="connsiteX145" fmla="*/ 1982777 w 2151063"/>
              <a:gd name="connsiteY145" fmla="*/ 887899 h 1182688"/>
              <a:gd name="connsiteX146" fmla="*/ 1999449 w 2151063"/>
              <a:gd name="connsiteY146" fmla="*/ 862113 h 1182688"/>
              <a:gd name="connsiteX147" fmla="*/ 2013342 w 2151063"/>
              <a:gd name="connsiteY147" fmla="*/ 834739 h 1182688"/>
              <a:gd name="connsiteX148" fmla="*/ 2024457 w 2151063"/>
              <a:gd name="connsiteY148" fmla="*/ 806572 h 1182688"/>
              <a:gd name="connsiteX149" fmla="*/ 2032793 w 2151063"/>
              <a:gd name="connsiteY149" fmla="*/ 777612 h 1182688"/>
              <a:gd name="connsiteX150" fmla="*/ 2038351 w 2151063"/>
              <a:gd name="connsiteY150" fmla="*/ 747858 h 1182688"/>
              <a:gd name="connsiteX151" fmla="*/ 2041526 w 2151063"/>
              <a:gd name="connsiteY151" fmla="*/ 717707 h 1182688"/>
              <a:gd name="connsiteX152" fmla="*/ 2041526 w 2151063"/>
              <a:gd name="connsiteY152" fmla="*/ 671291 h 1182688"/>
              <a:gd name="connsiteX153" fmla="*/ 2032396 w 2151063"/>
              <a:gd name="connsiteY153" fmla="*/ 609403 h 1182688"/>
              <a:gd name="connsiteX154" fmla="*/ 2013342 w 2151063"/>
              <a:gd name="connsiteY154" fmla="*/ 548705 h 1182688"/>
              <a:gd name="connsiteX155" fmla="*/ 1999846 w 2151063"/>
              <a:gd name="connsiteY155" fmla="*/ 519745 h 1182688"/>
              <a:gd name="connsiteX156" fmla="*/ 1988731 w 2151063"/>
              <a:gd name="connsiteY156" fmla="*/ 497925 h 1182688"/>
              <a:gd name="connsiteX157" fmla="*/ 1962929 w 2151063"/>
              <a:gd name="connsiteY157" fmla="*/ 456667 h 1182688"/>
              <a:gd name="connsiteX158" fmla="*/ 1948241 w 2151063"/>
              <a:gd name="connsiteY158" fmla="*/ 437227 h 1182688"/>
              <a:gd name="connsiteX159" fmla="*/ 1925615 w 2151063"/>
              <a:gd name="connsiteY159" fmla="*/ 417788 h 1182688"/>
              <a:gd name="connsiteX160" fmla="*/ 1877980 w 2151063"/>
              <a:gd name="connsiteY160" fmla="*/ 381687 h 1182688"/>
              <a:gd name="connsiteX161" fmla="*/ 1827963 w 2151063"/>
              <a:gd name="connsiteY161" fmla="*/ 348759 h 1182688"/>
              <a:gd name="connsiteX162" fmla="*/ 1776756 w 2151063"/>
              <a:gd name="connsiteY162" fmla="*/ 319005 h 1182688"/>
              <a:gd name="connsiteX163" fmla="*/ 1750954 w 2151063"/>
              <a:gd name="connsiteY163" fmla="*/ 305120 h 1182688"/>
              <a:gd name="connsiteX164" fmla="*/ 1722373 w 2151063"/>
              <a:gd name="connsiteY164" fmla="*/ 290838 h 1182688"/>
              <a:gd name="connsiteX165" fmla="*/ 1664417 w 2151063"/>
              <a:gd name="connsiteY165" fmla="*/ 263068 h 1182688"/>
              <a:gd name="connsiteX166" fmla="*/ 1575896 w 2151063"/>
              <a:gd name="connsiteY166" fmla="*/ 225777 h 1182688"/>
              <a:gd name="connsiteX167" fmla="*/ 1454824 w 2151063"/>
              <a:gd name="connsiteY167" fmla="*/ 185708 h 1182688"/>
              <a:gd name="connsiteX168" fmla="*/ 1330973 w 2151063"/>
              <a:gd name="connsiteY168" fmla="*/ 154367 h 1182688"/>
              <a:gd name="connsiteX169" fmla="*/ 1205535 w 2151063"/>
              <a:gd name="connsiteY169" fmla="*/ 132548 h 1182688"/>
              <a:gd name="connsiteX170" fmla="*/ 1077715 w 2151063"/>
              <a:gd name="connsiteY170" fmla="*/ 118663 h 1182688"/>
              <a:gd name="connsiteX171" fmla="*/ 970360 w 2151063"/>
              <a:gd name="connsiteY171" fmla="*/ 31750 h 1182688"/>
              <a:gd name="connsiteX172" fmla="*/ 905670 w 2151063"/>
              <a:gd name="connsiteY172" fmla="*/ 32146 h 1182688"/>
              <a:gd name="connsiteX173" fmla="*/ 840582 w 2151063"/>
              <a:gd name="connsiteY173" fmla="*/ 35712 h 1182688"/>
              <a:gd name="connsiteX174" fmla="*/ 775891 w 2151063"/>
              <a:gd name="connsiteY174" fmla="*/ 41654 h 1182688"/>
              <a:gd name="connsiteX175" fmla="*/ 711994 w 2151063"/>
              <a:gd name="connsiteY175" fmla="*/ 51559 h 1182688"/>
              <a:gd name="connsiteX176" fmla="*/ 648098 w 2151063"/>
              <a:gd name="connsiteY176" fmla="*/ 64236 h 1182688"/>
              <a:gd name="connsiteX177" fmla="*/ 616744 w 2151063"/>
              <a:gd name="connsiteY177" fmla="*/ 71764 h 1182688"/>
              <a:gd name="connsiteX178" fmla="*/ 574279 w 2151063"/>
              <a:gd name="connsiteY178" fmla="*/ 82856 h 1182688"/>
              <a:gd name="connsiteX179" fmla="*/ 490538 w 2151063"/>
              <a:gd name="connsiteY179" fmla="*/ 110985 h 1182688"/>
              <a:gd name="connsiteX180" fmla="*/ 449263 w 2151063"/>
              <a:gd name="connsiteY180" fmla="*/ 128020 h 1182688"/>
              <a:gd name="connsiteX181" fmla="*/ 508794 w 2151063"/>
              <a:gd name="connsiteY181" fmla="*/ 115739 h 1182688"/>
              <a:gd name="connsiteX182" fmla="*/ 629048 w 2151063"/>
              <a:gd name="connsiteY182" fmla="*/ 96326 h 1182688"/>
              <a:gd name="connsiteX183" fmla="*/ 750491 w 2151063"/>
              <a:gd name="connsiteY183" fmla="*/ 83253 h 1182688"/>
              <a:gd name="connsiteX184" fmla="*/ 872729 w 2151063"/>
              <a:gd name="connsiteY184" fmla="*/ 77310 h 1182688"/>
              <a:gd name="connsiteX185" fmla="*/ 933451 w 2151063"/>
              <a:gd name="connsiteY185" fmla="*/ 76914 h 1182688"/>
              <a:gd name="connsiteX186" fmla="*/ 1003301 w 2151063"/>
              <a:gd name="connsiteY186" fmla="*/ 77706 h 1182688"/>
              <a:gd name="connsiteX187" fmla="*/ 1142207 w 2151063"/>
              <a:gd name="connsiteY187" fmla="*/ 87611 h 1182688"/>
              <a:gd name="connsiteX188" fmla="*/ 1245395 w 2151063"/>
              <a:gd name="connsiteY188" fmla="*/ 101873 h 1182688"/>
              <a:gd name="connsiteX189" fmla="*/ 1314451 w 2151063"/>
              <a:gd name="connsiteY189" fmla="*/ 114154 h 1182688"/>
              <a:gd name="connsiteX190" fmla="*/ 1382317 w 2151063"/>
              <a:gd name="connsiteY190" fmla="*/ 129209 h 1182688"/>
              <a:gd name="connsiteX191" fmla="*/ 1449785 w 2151063"/>
              <a:gd name="connsiteY191" fmla="*/ 146640 h 1182688"/>
              <a:gd name="connsiteX192" fmla="*/ 1483123 w 2151063"/>
              <a:gd name="connsiteY192" fmla="*/ 156148 h 1182688"/>
              <a:gd name="connsiteX193" fmla="*/ 1547417 w 2151063"/>
              <a:gd name="connsiteY193" fmla="*/ 176750 h 1182688"/>
              <a:gd name="connsiteX194" fmla="*/ 1643064 w 2151063"/>
              <a:gd name="connsiteY194" fmla="*/ 213197 h 1182688"/>
              <a:gd name="connsiteX195" fmla="*/ 1705770 w 2151063"/>
              <a:gd name="connsiteY195" fmla="*/ 240533 h 1182688"/>
              <a:gd name="connsiteX196" fmla="*/ 1736726 w 2151063"/>
              <a:gd name="connsiteY196" fmla="*/ 255588 h 1182688"/>
              <a:gd name="connsiteX197" fmla="*/ 1709342 w 2151063"/>
              <a:gd name="connsiteY197" fmla="*/ 238949 h 1182688"/>
              <a:gd name="connsiteX198" fmla="*/ 1653382 w 2151063"/>
              <a:gd name="connsiteY198" fmla="*/ 208047 h 1182688"/>
              <a:gd name="connsiteX199" fmla="*/ 1625601 w 2151063"/>
              <a:gd name="connsiteY199" fmla="*/ 193785 h 1182688"/>
              <a:gd name="connsiteX200" fmla="*/ 1596232 w 2151063"/>
              <a:gd name="connsiteY200" fmla="*/ 179523 h 1182688"/>
              <a:gd name="connsiteX201" fmla="*/ 1537495 w 2151063"/>
              <a:gd name="connsiteY201" fmla="*/ 152583 h 1182688"/>
              <a:gd name="connsiteX202" fmla="*/ 1477567 w 2151063"/>
              <a:gd name="connsiteY202" fmla="*/ 128416 h 1182688"/>
              <a:gd name="connsiteX203" fmla="*/ 1416448 w 2151063"/>
              <a:gd name="connsiteY203" fmla="*/ 107023 h 1182688"/>
              <a:gd name="connsiteX204" fmla="*/ 1354139 w 2151063"/>
              <a:gd name="connsiteY204" fmla="*/ 88007 h 1182688"/>
              <a:gd name="connsiteX205" fmla="*/ 1291432 w 2151063"/>
              <a:gd name="connsiteY205" fmla="*/ 72160 h 1182688"/>
              <a:gd name="connsiteX206" fmla="*/ 1227932 w 2151063"/>
              <a:gd name="connsiteY206" fmla="*/ 58294 h 1182688"/>
              <a:gd name="connsiteX207" fmla="*/ 1163638 w 2151063"/>
              <a:gd name="connsiteY207" fmla="*/ 47597 h 1182688"/>
              <a:gd name="connsiteX208" fmla="*/ 1099345 w 2151063"/>
              <a:gd name="connsiteY208" fmla="*/ 39277 h 1182688"/>
              <a:gd name="connsiteX209" fmla="*/ 1034654 w 2151063"/>
              <a:gd name="connsiteY209" fmla="*/ 34127 h 1182688"/>
              <a:gd name="connsiteX210" fmla="*/ 976240 w 2151063"/>
              <a:gd name="connsiteY210" fmla="*/ 0 h 1182688"/>
              <a:gd name="connsiteX211" fmla="*/ 1045347 w 2151063"/>
              <a:gd name="connsiteY211" fmla="*/ 3172 h 1182688"/>
              <a:gd name="connsiteX212" fmla="*/ 1114851 w 2151063"/>
              <a:gd name="connsiteY212" fmla="*/ 8723 h 1182688"/>
              <a:gd name="connsiteX213" fmla="*/ 1183959 w 2151063"/>
              <a:gd name="connsiteY213" fmla="*/ 18238 h 1182688"/>
              <a:gd name="connsiteX214" fmla="*/ 1252669 w 2151063"/>
              <a:gd name="connsiteY214" fmla="*/ 30529 h 1182688"/>
              <a:gd name="connsiteX215" fmla="*/ 1321379 w 2151063"/>
              <a:gd name="connsiteY215" fmla="*/ 45198 h 1182688"/>
              <a:gd name="connsiteX216" fmla="*/ 1389295 w 2151063"/>
              <a:gd name="connsiteY216" fmla="*/ 63833 h 1182688"/>
              <a:gd name="connsiteX217" fmla="*/ 1455622 w 2151063"/>
              <a:gd name="connsiteY217" fmla="*/ 85242 h 1182688"/>
              <a:gd name="connsiteX218" fmla="*/ 1521154 w 2151063"/>
              <a:gd name="connsiteY218" fmla="*/ 109427 h 1182688"/>
              <a:gd name="connsiteX219" fmla="*/ 1585496 w 2151063"/>
              <a:gd name="connsiteY219" fmla="*/ 136784 h 1182688"/>
              <a:gd name="connsiteX220" fmla="*/ 1647851 w 2151063"/>
              <a:gd name="connsiteY220" fmla="*/ 166916 h 1182688"/>
              <a:gd name="connsiteX221" fmla="*/ 1707823 w 2151063"/>
              <a:gd name="connsiteY221" fmla="*/ 200617 h 1182688"/>
              <a:gd name="connsiteX222" fmla="*/ 1766604 w 2151063"/>
              <a:gd name="connsiteY222" fmla="*/ 237093 h 1182688"/>
              <a:gd name="connsiteX223" fmla="*/ 1822605 w 2151063"/>
              <a:gd name="connsiteY223" fmla="*/ 275947 h 1182688"/>
              <a:gd name="connsiteX224" fmla="*/ 1849613 w 2151063"/>
              <a:gd name="connsiteY224" fmla="*/ 296961 h 1182688"/>
              <a:gd name="connsiteX225" fmla="*/ 1875826 w 2151063"/>
              <a:gd name="connsiteY225" fmla="*/ 317974 h 1182688"/>
              <a:gd name="connsiteX226" fmla="*/ 1924280 w 2151063"/>
              <a:gd name="connsiteY226" fmla="*/ 364362 h 1182688"/>
              <a:gd name="connsiteX227" fmla="*/ 1946919 w 2151063"/>
              <a:gd name="connsiteY227" fmla="*/ 388943 h 1182688"/>
              <a:gd name="connsiteX228" fmla="*/ 1957642 w 2151063"/>
              <a:gd name="connsiteY228" fmla="*/ 398458 h 1182688"/>
              <a:gd name="connsiteX229" fmla="*/ 1968366 w 2151063"/>
              <a:gd name="connsiteY229" fmla="*/ 407577 h 1182688"/>
              <a:gd name="connsiteX230" fmla="*/ 1991004 w 2151063"/>
              <a:gd name="connsiteY230" fmla="*/ 428194 h 1182688"/>
              <a:gd name="connsiteX231" fmla="*/ 2032707 w 2151063"/>
              <a:gd name="connsiteY231" fmla="*/ 472203 h 1182688"/>
              <a:gd name="connsiteX232" fmla="*/ 2069247 w 2151063"/>
              <a:gd name="connsiteY232" fmla="*/ 520177 h 1182688"/>
              <a:gd name="connsiteX233" fmla="*/ 2100226 w 2151063"/>
              <a:gd name="connsiteY233" fmla="*/ 572115 h 1182688"/>
              <a:gd name="connsiteX234" fmla="*/ 2124850 w 2151063"/>
              <a:gd name="connsiteY234" fmla="*/ 626432 h 1182688"/>
              <a:gd name="connsiteX235" fmla="*/ 2142325 w 2151063"/>
              <a:gd name="connsiteY235" fmla="*/ 683525 h 1182688"/>
              <a:gd name="connsiteX236" fmla="*/ 2151063 w 2151063"/>
              <a:gd name="connsiteY236" fmla="*/ 742600 h 1182688"/>
              <a:gd name="connsiteX237" fmla="*/ 2151063 w 2151063"/>
              <a:gd name="connsiteY237" fmla="*/ 803261 h 1182688"/>
              <a:gd name="connsiteX238" fmla="*/ 2147091 w 2151063"/>
              <a:gd name="connsiteY238" fmla="*/ 834186 h 1182688"/>
              <a:gd name="connsiteX239" fmla="*/ 2144311 w 2151063"/>
              <a:gd name="connsiteY239" fmla="*/ 848855 h 1182688"/>
              <a:gd name="connsiteX240" fmla="*/ 2136765 w 2151063"/>
              <a:gd name="connsiteY240" fmla="*/ 878195 h 1182688"/>
              <a:gd name="connsiteX241" fmla="*/ 2126439 w 2151063"/>
              <a:gd name="connsiteY241" fmla="*/ 905551 h 1182688"/>
              <a:gd name="connsiteX242" fmla="*/ 2114524 w 2151063"/>
              <a:gd name="connsiteY242" fmla="*/ 931322 h 1182688"/>
              <a:gd name="connsiteX243" fmla="*/ 2092282 w 2151063"/>
              <a:gd name="connsiteY243" fmla="*/ 966609 h 1182688"/>
              <a:gd name="connsiteX244" fmla="*/ 2055743 w 2151063"/>
              <a:gd name="connsiteY244" fmla="*/ 1008239 h 1182688"/>
              <a:gd name="connsiteX245" fmla="*/ 2013246 w 2151063"/>
              <a:gd name="connsiteY245" fmla="*/ 1043921 h 1182688"/>
              <a:gd name="connsiteX246" fmla="*/ 1964791 w 2151063"/>
              <a:gd name="connsiteY246" fmla="*/ 1074054 h 1182688"/>
              <a:gd name="connsiteX247" fmla="*/ 1912762 w 2151063"/>
              <a:gd name="connsiteY247" fmla="*/ 1098239 h 1182688"/>
              <a:gd name="connsiteX248" fmla="*/ 1857556 w 2151063"/>
              <a:gd name="connsiteY248" fmla="*/ 1117666 h 1182688"/>
              <a:gd name="connsiteX249" fmla="*/ 1829754 w 2151063"/>
              <a:gd name="connsiteY249" fmla="*/ 1125596 h 1182688"/>
              <a:gd name="connsiteX250" fmla="*/ 1792817 w 2151063"/>
              <a:gd name="connsiteY250" fmla="*/ 1134318 h 1182688"/>
              <a:gd name="connsiteX251" fmla="*/ 1717753 w 2151063"/>
              <a:gd name="connsiteY251" fmla="*/ 1148988 h 1182688"/>
              <a:gd name="connsiteX252" fmla="*/ 1641894 w 2151063"/>
              <a:gd name="connsiteY252" fmla="*/ 1160882 h 1182688"/>
              <a:gd name="connsiteX253" fmla="*/ 1565240 w 2151063"/>
              <a:gd name="connsiteY253" fmla="*/ 1169208 h 1182688"/>
              <a:gd name="connsiteX254" fmla="*/ 1450061 w 2151063"/>
              <a:gd name="connsiteY254" fmla="*/ 1177930 h 1182688"/>
              <a:gd name="connsiteX255" fmla="*/ 1295960 w 2151063"/>
              <a:gd name="connsiteY255" fmla="*/ 1181895 h 1182688"/>
              <a:gd name="connsiteX256" fmla="*/ 1219704 w 2151063"/>
              <a:gd name="connsiteY256" fmla="*/ 1182688 h 1182688"/>
              <a:gd name="connsiteX257" fmla="*/ 1137093 w 2151063"/>
              <a:gd name="connsiteY257" fmla="*/ 1182688 h 1182688"/>
              <a:gd name="connsiteX258" fmla="*/ 971076 w 2151063"/>
              <a:gd name="connsiteY258" fmla="*/ 1177930 h 1182688"/>
              <a:gd name="connsiteX259" fmla="*/ 723243 w 2151063"/>
              <a:gd name="connsiteY259" fmla="*/ 1163657 h 1182688"/>
              <a:gd name="connsiteX260" fmla="*/ 558021 w 2151063"/>
              <a:gd name="connsiteY260" fmla="*/ 1150177 h 1182688"/>
              <a:gd name="connsiteX261" fmla="*/ 552064 w 2151063"/>
              <a:gd name="connsiteY261" fmla="*/ 1148988 h 1182688"/>
              <a:gd name="connsiteX262" fmla="*/ 546504 w 2151063"/>
              <a:gd name="connsiteY262" fmla="*/ 1141851 h 1182688"/>
              <a:gd name="connsiteX263" fmla="*/ 546504 w 2151063"/>
              <a:gd name="connsiteY263" fmla="*/ 1132732 h 1182688"/>
              <a:gd name="connsiteX264" fmla="*/ 552064 w 2151063"/>
              <a:gd name="connsiteY264" fmla="*/ 1125992 h 1182688"/>
              <a:gd name="connsiteX265" fmla="*/ 558021 w 2151063"/>
              <a:gd name="connsiteY265" fmla="*/ 1125596 h 1182688"/>
              <a:gd name="connsiteX266" fmla="*/ 679555 w 2151063"/>
              <a:gd name="connsiteY266" fmla="*/ 1131146 h 1182688"/>
              <a:gd name="connsiteX267" fmla="*/ 801486 w 2151063"/>
              <a:gd name="connsiteY267" fmla="*/ 1136697 h 1182688"/>
              <a:gd name="connsiteX268" fmla="*/ 774081 w 2151063"/>
              <a:gd name="connsiteY268" fmla="*/ 1130750 h 1182688"/>
              <a:gd name="connsiteX269" fmla="*/ 747471 w 2151063"/>
              <a:gd name="connsiteY269" fmla="*/ 1124010 h 1182688"/>
              <a:gd name="connsiteX270" fmla="*/ 680349 w 2151063"/>
              <a:gd name="connsiteY270" fmla="*/ 1114494 h 1182688"/>
              <a:gd name="connsiteX271" fmla="*/ 614419 w 2151063"/>
              <a:gd name="connsiteY271" fmla="*/ 1102996 h 1182688"/>
              <a:gd name="connsiteX272" fmla="*/ 581057 w 2151063"/>
              <a:gd name="connsiteY272" fmla="*/ 1096256 h 1182688"/>
              <a:gd name="connsiteX273" fmla="*/ 515127 w 2151063"/>
              <a:gd name="connsiteY273" fmla="*/ 1079604 h 1182688"/>
              <a:gd name="connsiteX274" fmla="*/ 450389 w 2151063"/>
              <a:gd name="connsiteY274" fmla="*/ 1060177 h 1182688"/>
              <a:gd name="connsiteX275" fmla="*/ 386445 w 2151063"/>
              <a:gd name="connsiteY275" fmla="*/ 1036388 h 1182688"/>
              <a:gd name="connsiteX276" fmla="*/ 325281 w 2151063"/>
              <a:gd name="connsiteY276" fmla="*/ 1007842 h 1182688"/>
              <a:gd name="connsiteX277" fmla="*/ 266500 w 2151063"/>
              <a:gd name="connsiteY277" fmla="*/ 974935 h 1182688"/>
              <a:gd name="connsiteX278" fmla="*/ 210896 w 2151063"/>
              <a:gd name="connsiteY278" fmla="*/ 936476 h 1182688"/>
              <a:gd name="connsiteX279" fmla="*/ 159265 w 2151063"/>
              <a:gd name="connsiteY279" fmla="*/ 891675 h 1182688"/>
              <a:gd name="connsiteX280" fmla="*/ 135832 w 2151063"/>
              <a:gd name="connsiteY280" fmla="*/ 867093 h 1182688"/>
              <a:gd name="connsiteX281" fmla="*/ 116370 w 2151063"/>
              <a:gd name="connsiteY281" fmla="*/ 844891 h 1182688"/>
              <a:gd name="connsiteX282" fmla="*/ 80625 w 2151063"/>
              <a:gd name="connsiteY282" fmla="*/ 797710 h 1182688"/>
              <a:gd name="connsiteX283" fmla="*/ 50838 w 2151063"/>
              <a:gd name="connsiteY283" fmla="*/ 746564 h 1182688"/>
              <a:gd name="connsiteX284" fmla="*/ 27802 w 2151063"/>
              <a:gd name="connsiteY284" fmla="*/ 693833 h 1182688"/>
              <a:gd name="connsiteX285" fmla="*/ 11121 w 2151063"/>
              <a:gd name="connsiteY285" fmla="*/ 638326 h 1182688"/>
              <a:gd name="connsiteX286" fmla="*/ 1589 w 2151063"/>
              <a:gd name="connsiteY286" fmla="*/ 581234 h 1182688"/>
              <a:gd name="connsiteX287" fmla="*/ 0 w 2151063"/>
              <a:gd name="connsiteY287" fmla="*/ 523348 h 1182688"/>
              <a:gd name="connsiteX288" fmla="*/ 7149 w 2151063"/>
              <a:gd name="connsiteY288" fmla="*/ 464273 h 1182688"/>
              <a:gd name="connsiteX289" fmla="*/ 14298 w 2151063"/>
              <a:gd name="connsiteY289" fmla="*/ 434934 h 1182688"/>
              <a:gd name="connsiteX290" fmla="*/ 22639 w 2151063"/>
              <a:gd name="connsiteY290" fmla="*/ 406388 h 1182688"/>
              <a:gd name="connsiteX291" fmla="*/ 45674 w 2151063"/>
              <a:gd name="connsiteY291" fmla="*/ 355639 h 1182688"/>
              <a:gd name="connsiteX292" fmla="*/ 75065 w 2151063"/>
              <a:gd name="connsiteY292" fmla="*/ 311630 h 1182688"/>
              <a:gd name="connsiteX293" fmla="*/ 110413 w 2151063"/>
              <a:gd name="connsiteY293" fmla="*/ 272776 h 1182688"/>
              <a:gd name="connsiteX294" fmla="*/ 150527 w 2151063"/>
              <a:gd name="connsiteY294" fmla="*/ 239868 h 1182688"/>
              <a:gd name="connsiteX295" fmla="*/ 195407 w 2151063"/>
              <a:gd name="connsiteY295" fmla="*/ 211718 h 1182688"/>
              <a:gd name="connsiteX296" fmla="*/ 243861 w 2151063"/>
              <a:gd name="connsiteY296" fmla="*/ 188723 h 1182688"/>
              <a:gd name="connsiteX297" fmla="*/ 294699 w 2151063"/>
              <a:gd name="connsiteY297" fmla="*/ 168502 h 1182688"/>
              <a:gd name="connsiteX298" fmla="*/ 320912 w 2151063"/>
              <a:gd name="connsiteY298" fmla="*/ 160573 h 1182688"/>
              <a:gd name="connsiteX299" fmla="*/ 348317 w 2151063"/>
              <a:gd name="connsiteY299" fmla="*/ 143524 h 1182688"/>
              <a:gd name="connsiteX300" fmla="*/ 404317 w 2151063"/>
              <a:gd name="connsiteY300" fmla="*/ 112599 h 1182688"/>
              <a:gd name="connsiteX301" fmla="*/ 462701 w 2151063"/>
              <a:gd name="connsiteY301" fmla="*/ 86432 h 1182688"/>
              <a:gd name="connsiteX302" fmla="*/ 523468 w 2151063"/>
              <a:gd name="connsiteY302" fmla="*/ 64229 h 1182688"/>
              <a:gd name="connsiteX303" fmla="*/ 585029 w 2151063"/>
              <a:gd name="connsiteY303" fmla="*/ 45991 h 1182688"/>
              <a:gd name="connsiteX304" fmla="*/ 647781 w 2151063"/>
              <a:gd name="connsiteY304" fmla="*/ 30925 h 1182688"/>
              <a:gd name="connsiteX305" fmla="*/ 711328 w 2151063"/>
              <a:gd name="connsiteY305" fmla="*/ 19427 h 1182688"/>
              <a:gd name="connsiteX306" fmla="*/ 774478 w 2151063"/>
              <a:gd name="connsiteY306" fmla="*/ 10308 h 1182688"/>
              <a:gd name="connsiteX307" fmla="*/ 805854 w 2151063"/>
              <a:gd name="connsiteY307" fmla="*/ 7137 h 1182688"/>
              <a:gd name="connsiteX308" fmla="*/ 839614 w 2151063"/>
              <a:gd name="connsiteY308" fmla="*/ 4361 h 1182688"/>
              <a:gd name="connsiteX309" fmla="*/ 907927 w 2151063"/>
              <a:gd name="connsiteY309" fmla="*/ 396 h 1182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</a:cxnLst>
            <a:rect l="l" t="t" r="r" b="b"/>
            <a:pathLst>
              <a:path w="2151063" h="1182688">
                <a:moveTo>
                  <a:pt x="2044671" y="546100"/>
                </a:moveTo>
                <a:lnTo>
                  <a:pt x="2052215" y="567545"/>
                </a:lnTo>
                <a:lnTo>
                  <a:pt x="2064523" y="611628"/>
                </a:lnTo>
                <a:lnTo>
                  <a:pt x="2072464" y="657298"/>
                </a:lnTo>
                <a:lnTo>
                  <a:pt x="2074847" y="704161"/>
                </a:lnTo>
                <a:lnTo>
                  <a:pt x="2073258" y="728386"/>
                </a:lnTo>
                <a:lnTo>
                  <a:pt x="2070876" y="758171"/>
                </a:lnTo>
                <a:lnTo>
                  <a:pt x="2056979" y="813771"/>
                </a:lnTo>
                <a:lnTo>
                  <a:pt x="2034745" y="864207"/>
                </a:lnTo>
                <a:lnTo>
                  <a:pt x="2004966" y="909481"/>
                </a:lnTo>
                <a:lnTo>
                  <a:pt x="1968438" y="949989"/>
                </a:lnTo>
                <a:lnTo>
                  <a:pt x="1926350" y="985731"/>
                </a:lnTo>
                <a:lnTo>
                  <a:pt x="1879102" y="1015913"/>
                </a:lnTo>
                <a:lnTo>
                  <a:pt x="1827882" y="1041330"/>
                </a:lnTo>
                <a:lnTo>
                  <a:pt x="1801280" y="1052053"/>
                </a:lnTo>
                <a:lnTo>
                  <a:pt x="1767928" y="1064364"/>
                </a:lnTo>
                <a:lnTo>
                  <a:pt x="1699239" y="1085015"/>
                </a:lnTo>
                <a:lnTo>
                  <a:pt x="1629358" y="1102092"/>
                </a:lnTo>
                <a:lnTo>
                  <a:pt x="1557889" y="1114801"/>
                </a:lnTo>
                <a:lnTo>
                  <a:pt x="1449892" y="1129892"/>
                </a:lnTo>
                <a:lnTo>
                  <a:pt x="1304969" y="1141012"/>
                </a:lnTo>
                <a:lnTo>
                  <a:pt x="1234692" y="1144189"/>
                </a:lnTo>
                <a:lnTo>
                  <a:pt x="1219604" y="1144586"/>
                </a:lnTo>
                <a:lnTo>
                  <a:pt x="1204913" y="1145380"/>
                </a:lnTo>
                <a:lnTo>
                  <a:pt x="1205310" y="1146969"/>
                </a:lnTo>
                <a:lnTo>
                  <a:pt x="1205310" y="1147763"/>
                </a:lnTo>
                <a:lnTo>
                  <a:pt x="1259309" y="1147366"/>
                </a:lnTo>
                <a:lnTo>
                  <a:pt x="1367306" y="1143792"/>
                </a:lnTo>
                <a:lnTo>
                  <a:pt x="1420908" y="1140615"/>
                </a:lnTo>
                <a:lnTo>
                  <a:pt x="1484832" y="1137040"/>
                </a:lnTo>
                <a:lnTo>
                  <a:pt x="1616256" y="1127906"/>
                </a:lnTo>
                <a:lnTo>
                  <a:pt x="1715915" y="1114404"/>
                </a:lnTo>
                <a:lnTo>
                  <a:pt x="1781031" y="1101298"/>
                </a:lnTo>
                <a:lnTo>
                  <a:pt x="1844558" y="1084618"/>
                </a:lnTo>
                <a:lnTo>
                  <a:pt x="1905307" y="1062379"/>
                </a:lnTo>
                <a:lnTo>
                  <a:pt x="1934291" y="1048876"/>
                </a:lnTo>
                <a:lnTo>
                  <a:pt x="1948982" y="1041727"/>
                </a:lnTo>
                <a:lnTo>
                  <a:pt x="1975584" y="1025445"/>
                </a:lnTo>
                <a:lnTo>
                  <a:pt x="2000201" y="1007176"/>
                </a:lnTo>
                <a:lnTo>
                  <a:pt x="2022436" y="987717"/>
                </a:lnTo>
                <a:lnTo>
                  <a:pt x="2041892" y="966668"/>
                </a:lnTo>
                <a:lnTo>
                  <a:pt x="2059362" y="943635"/>
                </a:lnTo>
                <a:lnTo>
                  <a:pt x="2074450" y="919409"/>
                </a:lnTo>
                <a:lnTo>
                  <a:pt x="2087155" y="893992"/>
                </a:lnTo>
                <a:lnTo>
                  <a:pt x="2097081" y="867781"/>
                </a:lnTo>
                <a:lnTo>
                  <a:pt x="2105419" y="840379"/>
                </a:lnTo>
                <a:lnTo>
                  <a:pt x="2112566" y="797885"/>
                </a:lnTo>
                <a:lnTo>
                  <a:pt x="2112963" y="739109"/>
                </a:lnTo>
                <a:lnTo>
                  <a:pt x="2103831" y="678744"/>
                </a:lnTo>
                <a:lnTo>
                  <a:pt x="2094699" y="648561"/>
                </a:lnTo>
                <a:lnTo>
                  <a:pt x="2084773" y="621159"/>
                </a:lnTo>
                <a:lnTo>
                  <a:pt x="2059362" y="569928"/>
                </a:lnTo>
                <a:close/>
                <a:moveTo>
                  <a:pt x="233158" y="230187"/>
                </a:moveTo>
                <a:lnTo>
                  <a:pt x="206541" y="244085"/>
                </a:lnTo>
                <a:lnTo>
                  <a:pt x="158870" y="277836"/>
                </a:lnTo>
                <a:lnTo>
                  <a:pt x="117952" y="317146"/>
                </a:lnTo>
                <a:lnTo>
                  <a:pt x="84980" y="362810"/>
                </a:lnTo>
                <a:lnTo>
                  <a:pt x="59953" y="412444"/>
                </a:lnTo>
                <a:lnTo>
                  <a:pt x="43268" y="466446"/>
                </a:lnTo>
                <a:lnTo>
                  <a:pt x="34925" y="523624"/>
                </a:lnTo>
                <a:lnTo>
                  <a:pt x="36117" y="582788"/>
                </a:lnTo>
                <a:lnTo>
                  <a:pt x="40090" y="613363"/>
                </a:lnTo>
                <a:lnTo>
                  <a:pt x="46446" y="643143"/>
                </a:lnTo>
                <a:lnTo>
                  <a:pt x="65117" y="699528"/>
                </a:lnTo>
                <a:lnTo>
                  <a:pt x="91336" y="753133"/>
                </a:lnTo>
                <a:lnTo>
                  <a:pt x="123514" y="802767"/>
                </a:lnTo>
                <a:lnTo>
                  <a:pt x="162446" y="848430"/>
                </a:lnTo>
                <a:lnTo>
                  <a:pt x="205350" y="889726"/>
                </a:lnTo>
                <a:lnTo>
                  <a:pt x="252226" y="927051"/>
                </a:lnTo>
                <a:lnTo>
                  <a:pt x="302281" y="959611"/>
                </a:lnTo>
                <a:lnTo>
                  <a:pt x="328103" y="973906"/>
                </a:lnTo>
                <a:lnTo>
                  <a:pt x="356308" y="988994"/>
                </a:lnTo>
                <a:lnTo>
                  <a:pt x="414706" y="1014010"/>
                </a:lnTo>
                <a:lnTo>
                  <a:pt x="444500" y="1025525"/>
                </a:lnTo>
                <a:lnTo>
                  <a:pt x="419076" y="1013613"/>
                </a:lnTo>
                <a:lnTo>
                  <a:pt x="371007" y="988597"/>
                </a:lnTo>
                <a:lnTo>
                  <a:pt x="347171" y="973906"/>
                </a:lnTo>
                <a:lnTo>
                  <a:pt x="322541" y="958420"/>
                </a:lnTo>
                <a:lnTo>
                  <a:pt x="274473" y="922683"/>
                </a:lnTo>
                <a:lnTo>
                  <a:pt x="229583" y="882579"/>
                </a:lnTo>
                <a:lnTo>
                  <a:pt x="189459" y="838106"/>
                </a:lnTo>
                <a:lnTo>
                  <a:pt x="154103" y="790458"/>
                </a:lnTo>
                <a:lnTo>
                  <a:pt x="124706" y="738838"/>
                </a:lnTo>
                <a:lnTo>
                  <a:pt x="102062" y="683645"/>
                </a:lnTo>
                <a:lnTo>
                  <a:pt x="86966" y="625672"/>
                </a:lnTo>
                <a:lnTo>
                  <a:pt x="83391" y="595892"/>
                </a:lnTo>
                <a:lnTo>
                  <a:pt x="81405" y="569685"/>
                </a:lnTo>
                <a:lnTo>
                  <a:pt x="83391" y="518462"/>
                </a:lnTo>
                <a:lnTo>
                  <a:pt x="92131" y="468828"/>
                </a:lnTo>
                <a:lnTo>
                  <a:pt x="106829" y="419591"/>
                </a:lnTo>
                <a:lnTo>
                  <a:pt x="127089" y="373531"/>
                </a:lnTo>
                <a:lnTo>
                  <a:pt x="152117" y="329058"/>
                </a:lnTo>
                <a:lnTo>
                  <a:pt x="181911" y="287366"/>
                </a:lnTo>
                <a:lnTo>
                  <a:pt x="215281" y="248452"/>
                </a:lnTo>
                <a:close/>
                <a:moveTo>
                  <a:pt x="950292" y="112712"/>
                </a:moveTo>
                <a:lnTo>
                  <a:pt x="822075" y="115489"/>
                </a:lnTo>
                <a:lnTo>
                  <a:pt x="758561" y="119456"/>
                </a:lnTo>
                <a:lnTo>
                  <a:pt x="705369" y="124217"/>
                </a:lnTo>
                <a:lnTo>
                  <a:pt x="597397" y="136118"/>
                </a:lnTo>
                <a:lnTo>
                  <a:pt x="488631" y="153574"/>
                </a:lnTo>
                <a:lnTo>
                  <a:pt x="381849" y="178170"/>
                </a:lnTo>
                <a:lnTo>
                  <a:pt x="329848" y="193643"/>
                </a:lnTo>
                <a:lnTo>
                  <a:pt x="309206" y="208321"/>
                </a:lnTo>
                <a:lnTo>
                  <a:pt x="270304" y="239662"/>
                </a:lnTo>
                <a:lnTo>
                  <a:pt x="234181" y="274970"/>
                </a:lnTo>
                <a:lnTo>
                  <a:pt x="201631" y="313848"/>
                </a:lnTo>
                <a:lnTo>
                  <a:pt x="186943" y="334874"/>
                </a:lnTo>
                <a:lnTo>
                  <a:pt x="169080" y="362248"/>
                </a:lnTo>
                <a:lnTo>
                  <a:pt x="142087" y="418185"/>
                </a:lnTo>
                <a:lnTo>
                  <a:pt x="124621" y="475709"/>
                </a:lnTo>
                <a:lnTo>
                  <a:pt x="115888" y="534423"/>
                </a:lnTo>
                <a:lnTo>
                  <a:pt x="115888" y="593534"/>
                </a:lnTo>
                <a:lnTo>
                  <a:pt x="125415" y="652249"/>
                </a:lnTo>
                <a:lnTo>
                  <a:pt x="144469" y="709773"/>
                </a:lnTo>
                <a:lnTo>
                  <a:pt x="172256" y="765313"/>
                </a:lnTo>
                <a:lnTo>
                  <a:pt x="189722" y="792290"/>
                </a:lnTo>
                <a:lnTo>
                  <a:pt x="209570" y="818870"/>
                </a:lnTo>
                <a:lnTo>
                  <a:pt x="252044" y="866080"/>
                </a:lnTo>
                <a:lnTo>
                  <a:pt x="300076" y="908132"/>
                </a:lnTo>
                <a:lnTo>
                  <a:pt x="352077" y="944630"/>
                </a:lnTo>
                <a:lnTo>
                  <a:pt x="407651" y="976764"/>
                </a:lnTo>
                <a:lnTo>
                  <a:pt x="465210" y="1004931"/>
                </a:lnTo>
                <a:lnTo>
                  <a:pt x="524754" y="1029131"/>
                </a:lnTo>
                <a:lnTo>
                  <a:pt x="585488" y="1050157"/>
                </a:lnTo>
                <a:lnTo>
                  <a:pt x="616054" y="1059281"/>
                </a:lnTo>
                <a:lnTo>
                  <a:pt x="666467" y="1074753"/>
                </a:lnTo>
                <a:lnTo>
                  <a:pt x="717675" y="1089432"/>
                </a:lnTo>
                <a:lnTo>
                  <a:pt x="795875" y="1098953"/>
                </a:lnTo>
                <a:lnTo>
                  <a:pt x="873282" y="1105697"/>
                </a:lnTo>
                <a:lnTo>
                  <a:pt x="943940" y="1111251"/>
                </a:lnTo>
                <a:lnTo>
                  <a:pt x="1085654" y="1116012"/>
                </a:lnTo>
                <a:lnTo>
                  <a:pt x="1227765" y="1113632"/>
                </a:lnTo>
                <a:lnTo>
                  <a:pt x="1369081" y="1103714"/>
                </a:lnTo>
                <a:lnTo>
                  <a:pt x="1440136" y="1096176"/>
                </a:lnTo>
                <a:lnTo>
                  <a:pt x="1498886" y="1089432"/>
                </a:lnTo>
                <a:lnTo>
                  <a:pt x="1589392" y="1075944"/>
                </a:lnTo>
                <a:lnTo>
                  <a:pt x="1650127" y="1064439"/>
                </a:lnTo>
                <a:lnTo>
                  <a:pt x="1709670" y="1050554"/>
                </a:lnTo>
                <a:lnTo>
                  <a:pt x="1768420" y="1032701"/>
                </a:lnTo>
                <a:lnTo>
                  <a:pt x="1824391" y="1010088"/>
                </a:lnTo>
                <a:lnTo>
                  <a:pt x="1877980" y="981921"/>
                </a:lnTo>
                <a:lnTo>
                  <a:pt x="1902988" y="965259"/>
                </a:lnTo>
                <a:lnTo>
                  <a:pt x="1916485" y="956135"/>
                </a:lnTo>
                <a:lnTo>
                  <a:pt x="1941890" y="935109"/>
                </a:lnTo>
                <a:lnTo>
                  <a:pt x="1963723" y="912099"/>
                </a:lnTo>
                <a:lnTo>
                  <a:pt x="1982777" y="887899"/>
                </a:lnTo>
                <a:lnTo>
                  <a:pt x="1999449" y="862113"/>
                </a:lnTo>
                <a:lnTo>
                  <a:pt x="2013342" y="834739"/>
                </a:lnTo>
                <a:lnTo>
                  <a:pt x="2024457" y="806572"/>
                </a:lnTo>
                <a:lnTo>
                  <a:pt x="2032793" y="777612"/>
                </a:lnTo>
                <a:lnTo>
                  <a:pt x="2038351" y="747858"/>
                </a:lnTo>
                <a:lnTo>
                  <a:pt x="2041526" y="717707"/>
                </a:lnTo>
                <a:lnTo>
                  <a:pt x="2041526" y="671291"/>
                </a:lnTo>
                <a:lnTo>
                  <a:pt x="2032396" y="609403"/>
                </a:lnTo>
                <a:lnTo>
                  <a:pt x="2013342" y="548705"/>
                </a:lnTo>
                <a:lnTo>
                  <a:pt x="1999846" y="519745"/>
                </a:lnTo>
                <a:lnTo>
                  <a:pt x="1988731" y="497925"/>
                </a:lnTo>
                <a:lnTo>
                  <a:pt x="1962929" y="456667"/>
                </a:lnTo>
                <a:lnTo>
                  <a:pt x="1948241" y="437227"/>
                </a:lnTo>
                <a:lnTo>
                  <a:pt x="1925615" y="417788"/>
                </a:lnTo>
                <a:lnTo>
                  <a:pt x="1877980" y="381687"/>
                </a:lnTo>
                <a:lnTo>
                  <a:pt x="1827963" y="348759"/>
                </a:lnTo>
                <a:lnTo>
                  <a:pt x="1776756" y="319005"/>
                </a:lnTo>
                <a:lnTo>
                  <a:pt x="1750954" y="305120"/>
                </a:lnTo>
                <a:lnTo>
                  <a:pt x="1722373" y="290838"/>
                </a:lnTo>
                <a:lnTo>
                  <a:pt x="1664417" y="263068"/>
                </a:lnTo>
                <a:lnTo>
                  <a:pt x="1575896" y="225777"/>
                </a:lnTo>
                <a:lnTo>
                  <a:pt x="1454824" y="185708"/>
                </a:lnTo>
                <a:lnTo>
                  <a:pt x="1330973" y="154367"/>
                </a:lnTo>
                <a:lnTo>
                  <a:pt x="1205535" y="132548"/>
                </a:lnTo>
                <a:lnTo>
                  <a:pt x="1077715" y="118663"/>
                </a:lnTo>
                <a:close/>
                <a:moveTo>
                  <a:pt x="970360" y="31750"/>
                </a:moveTo>
                <a:lnTo>
                  <a:pt x="905670" y="32146"/>
                </a:lnTo>
                <a:lnTo>
                  <a:pt x="840582" y="35712"/>
                </a:lnTo>
                <a:lnTo>
                  <a:pt x="775891" y="41654"/>
                </a:lnTo>
                <a:lnTo>
                  <a:pt x="711994" y="51559"/>
                </a:lnTo>
                <a:lnTo>
                  <a:pt x="648098" y="64236"/>
                </a:lnTo>
                <a:lnTo>
                  <a:pt x="616744" y="71764"/>
                </a:lnTo>
                <a:lnTo>
                  <a:pt x="574279" y="82856"/>
                </a:lnTo>
                <a:lnTo>
                  <a:pt x="490538" y="110985"/>
                </a:lnTo>
                <a:lnTo>
                  <a:pt x="449263" y="128020"/>
                </a:lnTo>
                <a:lnTo>
                  <a:pt x="508794" y="115739"/>
                </a:lnTo>
                <a:lnTo>
                  <a:pt x="629048" y="96326"/>
                </a:lnTo>
                <a:lnTo>
                  <a:pt x="750491" y="83253"/>
                </a:lnTo>
                <a:lnTo>
                  <a:pt x="872729" y="77310"/>
                </a:lnTo>
                <a:lnTo>
                  <a:pt x="933451" y="76914"/>
                </a:lnTo>
                <a:lnTo>
                  <a:pt x="1003301" y="77706"/>
                </a:lnTo>
                <a:lnTo>
                  <a:pt x="1142207" y="87611"/>
                </a:lnTo>
                <a:lnTo>
                  <a:pt x="1245395" y="101873"/>
                </a:lnTo>
                <a:lnTo>
                  <a:pt x="1314451" y="114154"/>
                </a:lnTo>
                <a:lnTo>
                  <a:pt x="1382317" y="129209"/>
                </a:lnTo>
                <a:lnTo>
                  <a:pt x="1449785" y="146640"/>
                </a:lnTo>
                <a:lnTo>
                  <a:pt x="1483123" y="156148"/>
                </a:lnTo>
                <a:lnTo>
                  <a:pt x="1547417" y="176750"/>
                </a:lnTo>
                <a:lnTo>
                  <a:pt x="1643064" y="213197"/>
                </a:lnTo>
                <a:lnTo>
                  <a:pt x="1705770" y="240533"/>
                </a:lnTo>
                <a:lnTo>
                  <a:pt x="1736726" y="255588"/>
                </a:lnTo>
                <a:lnTo>
                  <a:pt x="1709342" y="238949"/>
                </a:lnTo>
                <a:lnTo>
                  <a:pt x="1653382" y="208047"/>
                </a:lnTo>
                <a:lnTo>
                  <a:pt x="1625601" y="193785"/>
                </a:lnTo>
                <a:lnTo>
                  <a:pt x="1596232" y="179523"/>
                </a:lnTo>
                <a:lnTo>
                  <a:pt x="1537495" y="152583"/>
                </a:lnTo>
                <a:lnTo>
                  <a:pt x="1477567" y="128416"/>
                </a:lnTo>
                <a:lnTo>
                  <a:pt x="1416448" y="107023"/>
                </a:lnTo>
                <a:lnTo>
                  <a:pt x="1354139" y="88007"/>
                </a:lnTo>
                <a:lnTo>
                  <a:pt x="1291432" y="72160"/>
                </a:lnTo>
                <a:lnTo>
                  <a:pt x="1227932" y="58294"/>
                </a:lnTo>
                <a:lnTo>
                  <a:pt x="1163638" y="47597"/>
                </a:lnTo>
                <a:lnTo>
                  <a:pt x="1099345" y="39277"/>
                </a:lnTo>
                <a:lnTo>
                  <a:pt x="1034654" y="34127"/>
                </a:lnTo>
                <a:close/>
                <a:moveTo>
                  <a:pt x="976240" y="0"/>
                </a:moveTo>
                <a:lnTo>
                  <a:pt x="1045347" y="3172"/>
                </a:lnTo>
                <a:lnTo>
                  <a:pt x="1114851" y="8723"/>
                </a:lnTo>
                <a:lnTo>
                  <a:pt x="1183959" y="18238"/>
                </a:lnTo>
                <a:lnTo>
                  <a:pt x="1252669" y="30529"/>
                </a:lnTo>
                <a:lnTo>
                  <a:pt x="1321379" y="45198"/>
                </a:lnTo>
                <a:lnTo>
                  <a:pt x="1389295" y="63833"/>
                </a:lnTo>
                <a:lnTo>
                  <a:pt x="1455622" y="85242"/>
                </a:lnTo>
                <a:lnTo>
                  <a:pt x="1521154" y="109427"/>
                </a:lnTo>
                <a:lnTo>
                  <a:pt x="1585496" y="136784"/>
                </a:lnTo>
                <a:lnTo>
                  <a:pt x="1647851" y="166916"/>
                </a:lnTo>
                <a:lnTo>
                  <a:pt x="1707823" y="200617"/>
                </a:lnTo>
                <a:lnTo>
                  <a:pt x="1766604" y="237093"/>
                </a:lnTo>
                <a:lnTo>
                  <a:pt x="1822605" y="275947"/>
                </a:lnTo>
                <a:lnTo>
                  <a:pt x="1849613" y="296961"/>
                </a:lnTo>
                <a:lnTo>
                  <a:pt x="1875826" y="317974"/>
                </a:lnTo>
                <a:lnTo>
                  <a:pt x="1924280" y="364362"/>
                </a:lnTo>
                <a:lnTo>
                  <a:pt x="1946919" y="388943"/>
                </a:lnTo>
                <a:lnTo>
                  <a:pt x="1957642" y="398458"/>
                </a:lnTo>
                <a:lnTo>
                  <a:pt x="1968366" y="407577"/>
                </a:lnTo>
                <a:lnTo>
                  <a:pt x="1991004" y="428194"/>
                </a:lnTo>
                <a:lnTo>
                  <a:pt x="2032707" y="472203"/>
                </a:lnTo>
                <a:lnTo>
                  <a:pt x="2069247" y="520177"/>
                </a:lnTo>
                <a:lnTo>
                  <a:pt x="2100226" y="572115"/>
                </a:lnTo>
                <a:lnTo>
                  <a:pt x="2124850" y="626432"/>
                </a:lnTo>
                <a:lnTo>
                  <a:pt x="2142325" y="683525"/>
                </a:lnTo>
                <a:lnTo>
                  <a:pt x="2151063" y="742600"/>
                </a:lnTo>
                <a:lnTo>
                  <a:pt x="2151063" y="803261"/>
                </a:lnTo>
                <a:lnTo>
                  <a:pt x="2147091" y="834186"/>
                </a:lnTo>
                <a:lnTo>
                  <a:pt x="2144311" y="848855"/>
                </a:lnTo>
                <a:lnTo>
                  <a:pt x="2136765" y="878195"/>
                </a:lnTo>
                <a:lnTo>
                  <a:pt x="2126439" y="905551"/>
                </a:lnTo>
                <a:lnTo>
                  <a:pt x="2114524" y="931322"/>
                </a:lnTo>
                <a:lnTo>
                  <a:pt x="2092282" y="966609"/>
                </a:lnTo>
                <a:lnTo>
                  <a:pt x="2055743" y="1008239"/>
                </a:lnTo>
                <a:lnTo>
                  <a:pt x="2013246" y="1043921"/>
                </a:lnTo>
                <a:lnTo>
                  <a:pt x="1964791" y="1074054"/>
                </a:lnTo>
                <a:lnTo>
                  <a:pt x="1912762" y="1098239"/>
                </a:lnTo>
                <a:lnTo>
                  <a:pt x="1857556" y="1117666"/>
                </a:lnTo>
                <a:lnTo>
                  <a:pt x="1829754" y="1125596"/>
                </a:lnTo>
                <a:lnTo>
                  <a:pt x="1792817" y="1134318"/>
                </a:lnTo>
                <a:lnTo>
                  <a:pt x="1717753" y="1148988"/>
                </a:lnTo>
                <a:lnTo>
                  <a:pt x="1641894" y="1160882"/>
                </a:lnTo>
                <a:lnTo>
                  <a:pt x="1565240" y="1169208"/>
                </a:lnTo>
                <a:lnTo>
                  <a:pt x="1450061" y="1177930"/>
                </a:lnTo>
                <a:lnTo>
                  <a:pt x="1295960" y="1181895"/>
                </a:lnTo>
                <a:lnTo>
                  <a:pt x="1219704" y="1182688"/>
                </a:lnTo>
                <a:lnTo>
                  <a:pt x="1137093" y="1182688"/>
                </a:lnTo>
                <a:lnTo>
                  <a:pt x="971076" y="1177930"/>
                </a:lnTo>
                <a:lnTo>
                  <a:pt x="723243" y="1163657"/>
                </a:lnTo>
                <a:lnTo>
                  <a:pt x="558021" y="1150177"/>
                </a:lnTo>
                <a:lnTo>
                  <a:pt x="552064" y="1148988"/>
                </a:lnTo>
                <a:lnTo>
                  <a:pt x="546504" y="1141851"/>
                </a:lnTo>
                <a:lnTo>
                  <a:pt x="546504" y="1132732"/>
                </a:lnTo>
                <a:lnTo>
                  <a:pt x="552064" y="1125992"/>
                </a:lnTo>
                <a:lnTo>
                  <a:pt x="558021" y="1125596"/>
                </a:lnTo>
                <a:lnTo>
                  <a:pt x="679555" y="1131146"/>
                </a:lnTo>
                <a:lnTo>
                  <a:pt x="801486" y="1136697"/>
                </a:lnTo>
                <a:lnTo>
                  <a:pt x="774081" y="1130750"/>
                </a:lnTo>
                <a:lnTo>
                  <a:pt x="747471" y="1124010"/>
                </a:lnTo>
                <a:lnTo>
                  <a:pt x="680349" y="1114494"/>
                </a:lnTo>
                <a:lnTo>
                  <a:pt x="614419" y="1102996"/>
                </a:lnTo>
                <a:lnTo>
                  <a:pt x="581057" y="1096256"/>
                </a:lnTo>
                <a:lnTo>
                  <a:pt x="515127" y="1079604"/>
                </a:lnTo>
                <a:lnTo>
                  <a:pt x="450389" y="1060177"/>
                </a:lnTo>
                <a:lnTo>
                  <a:pt x="386445" y="1036388"/>
                </a:lnTo>
                <a:lnTo>
                  <a:pt x="325281" y="1007842"/>
                </a:lnTo>
                <a:lnTo>
                  <a:pt x="266500" y="974935"/>
                </a:lnTo>
                <a:lnTo>
                  <a:pt x="210896" y="936476"/>
                </a:lnTo>
                <a:lnTo>
                  <a:pt x="159265" y="891675"/>
                </a:lnTo>
                <a:lnTo>
                  <a:pt x="135832" y="867093"/>
                </a:lnTo>
                <a:lnTo>
                  <a:pt x="116370" y="844891"/>
                </a:lnTo>
                <a:lnTo>
                  <a:pt x="80625" y="797710"/>
                </a:lnTo>
                <a:lnTo>
                  <a:pt x="50838" y="746564"/>
                </a:lnTo>
                <a:lnTo>
                  <a:pt x="27802" y="693833"/>
                </a:lnTo>
                <a:lnTo>
                  <a:pt x="11121" y="638326"/>
                </a:lnTo>
                <a:lnTo>
                  <a:pt x="1589" y="581234"/>
                </a:lnTo>
                <a:lnTo>
                  <a:pt x="0" y="523348"/>
                </a:lnTo>
                <a:lnTo>
                  <a:pt x="7149" y="464273"/>
                </a:lnTo>
                <a:lnTo>
                  <a:pt x="14298" y="434934"/>
                </a:lnTo>
                <a:lnTo>
                  <a:pt x="22639" y="406388"/>
                </a:lnTo>
                <a:lnTo>
                  <a:pt x="45674" y="355639"/>
                </a:lnTo>
                <a:lnTo>
                  <a:pt x="75065" y="311630"/>
                </a:lnTo>
                <a:lnTo>
                  <a:pt x="110413" y="272776"/>
                </a:lnTo>
                <a:lnTo>
                  <a:pt x="150527" y="239868"/>
                </a:lnTo>
                <a:lnTo>
                  <a:pt x="195407" y="211718"/>
                </a:lnTo>
                <a:lnTo>
                  <a:pt x="243861" y="188723"/>
                </a:lnTo>
                <a:lnTo>
                  <a:pt x="294699" y="168502"/>
                </a:lnTo>
                <a:lnTo>
                  <a:pt x="320912" y="160573"/>
                </a:lnTo>
                <a:lnTo>
                  <a:pt x="348317" y="143524"/>
                </a:lnTo>
                <a:lnTo>
                  <a:pt x="404317" y="112599"/>
                </a:lnTo>
                <a:lnTo>
                  <a:pt x="462701" y="86432"/>
                </a:lnTo>
                <a:lnTo>
                  <a:pt x="523468" y="64229"/>
                </a:lnTo>
                <a:lnTo>
                  <a:pt x="585029" y="45991"/>
                </a:lnTo>
                <a:lnTo>
                  <a:pt x="647781" y="30925"/>
                </a:lnTo>
                <a:lnTo>
                  <a:pt x="711328" y="19427"/>
                </a:lnTo>
                <a:lnTo>
                  <a:pt x="774478" y="10308"/>
                </a:lnTo>
                <a:lnTo>
                  <a:pt x="805854" y="7137"/>
                </a:lnTo>
                <a:lnTo>
                  <a:pt x="839614" y="4361"/>
                </a:lnTo>
                <a:lnTo>
                  <a:pt x="907927" y="396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3000"/>
              </a:lnSpc>
            </a:pPr>
            <a:r>
              <a:rPr lang="en-US" sz="2000" b="1" dirty="0" err="1">
                <a:solidFill>
                  <a:schemeClr val="accent3">
                    <a:lumMod val="75000"/>
                  </a:schemeClr>
                </a:solidFill>
              </a:rPr>
              <a:t>Cuadros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 de </a:t>
            </a:r>
            <a:r>
              <a:rPr lang="en-US" sz="2000" b="1" dirty="0" err="1">
                <a:solidFill>
                  <a:schemeClr val="accent3">
                    <a:lumMod val="75000"/>
                  </a:schemeClr>
                </a:solidFill>
              </a:rPr>
              <a:t>oferta</a:t>
            </a:r>
            <a:endParaRPr lang="en-US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5" name="Freeform: Shape 19">
            <a:extLst>
              <a:ext uri="{FF2B5EF4-FFF2-40B4-BE49-F238E27FC236}">
                <a16:creationId xmlns:a16="http://schemas.microsoft.com/office/drawing/2014/main" xmlns="" id="{C7C91C7E-AEF1-49E4-9678-3453F5C47FC9}"/>
              </a:ext>
            </a:extLst>
          </p:cNvPr>
          <p:cNvSpPr>
            <a:spLocks/>
          </p:cNvSpPr>
          <p:nvPr/>
        </p:nvSpPr>
        <p:spPr bwMode="auto">
          <a:xfrm>
            <a:off x="2128143" y="2864103"/>
            <a:ext cx="2193302" cy="1165665"/>
          </a:xfrm>
          <a:custGeom>
            <a:avLst/>
            <a:gdLst>
              <a:gd name="connsiteX0" fmla="*/ 2044671 w 2151063"/>
              <a:gd name="connsiteY0" fmla="*/ 546100 h 1182688"/>
              <a:gd name="connsiteX1" fmla="*/ 2052215 w 2151063"/>
              <a:gd name="connsiteY1" fmla="*/ 567545 h 1182688"/>
              <a:gd name="connsiteX2" fmla="*/ 2064523 w 2151063"/>
              <a:gd name="connsiteY2" fmla="*/ 611628 h 1182688"/>
              <a:gd name="connsiteX3" fmla="*/ 2072464 w 2151063"/>
              <a:gd name="connsiteY3" fmla="*/ 657298 h 1182688"/>
              <a:gd name="connsiteX4" fmla="*/ 2074847 w 2151063"/>
              <a:gd name="connsiteY4" fmla="*/ 704161 h 1182688"/>
              <a:gd name="connsiteX5" fmla="*/ 2073258 w 2151063"/>
              <a:gd name="connsiteY5" fmla="*/ 728386 h 1182688"/>
              <a:gd name="connsiteX6" fmla="*/ 2070876 w 2151063"/>
              <a:gd name="connsiteY6" fmla="*/ 758171 h 1182688"/>
              <a:gd name="connsiteX7" fmla="*/ 2056979 w 2151063"/>
              <a:gd name="connsiteY7" fmla="*/ 813771 h 1182688"/>
              <a:gd name="connsiteX8" fmla="*/ 2034745 w 2151063"/>
              <a:gd name="connsiteY8" fmla="*/ 864207 h 1182688"/>
              <a:gd name="connsiteX9" fmla="*/ 2004966 w 2151063"/>
              <a:gd name="connsiteY9" fmla="*/ 909481 h 1182688"/>
              <a:gd name="connsiteX10" fmla="*/ 1968438 w 2151063"/>
              <a:gd name="connsiteY10" fmla="*/ 949989 h 1182688"/>
              <a:gd name="connsiteX11" fmla="*/ 1926350 w 2151063"/>
              <a:gd name="connsiteY11" fmla="*/ 985731 h 1182688"/>
              <a:gd name="connsiteX12" fmla="*/ 1879102 w 2151063"/>
              <a:gd name="connsiteY12" fmla="*/ 1015913 h 1182688"/>
              <a:gd name="connsiteX13" fmla="*/ 1827882 w 2151063"/>
              <a:gd name="connsiteY13" fmla="*/ 1041330 h 1182688"/>
              <a:gd name="connsiteX14" fmla="*/ 1801280 w 2151063"/>
              <a:gd name="connsiteY14" fmla="*/ 1052053 h 1182688"/>
              <a:gd name="connsiteX15" fmla="*/ 1767928 w 2151063"/>
              <a:gd name="connsiteY15" fmla="*/ 1064364 h 1182688"/>
              <a:gd name="connsiteX16" fmla="*/ 1699239 w 2151063"/>
              <a:gd name="connsiteY16" fmla="*/ 1085015 h 1182688"/>
              <a:gd name="connsiteX17" fmla="*/ 1629358 w 2151063"/>
              <a:gd name="connsiteY17" fmla="*/ 1102092 h 1182688"/>
              <a:gd name="connsiteX18" fmla="*/ 1557889 w 2151063"/>
              <a:gd name="connsiteY18" fmla="*/ 1114801 h 1182688"/>
              <a:gd name="connsiteX19" fmla="*/ 1449892 w 2151063"/>
              <a:gd name="connsiteY19" fmla="*/ 1129892 h 1182688"/>
              <a:gd name="connsiteX20" fmla="*/ 1304969 w 2151063"/>
              <a:gd name="connsiteY20" fmla="*/ 1141012 h 1182688"/>
              <a:gd name="connsiteX21" fmla="*/ 1234692 w 2151063"/>
              <a:gd name="connsiteY21" fmla="*/ 1144189 h 1182688"/>
              <a:gd name="connsiteX22" fmla="*/ 1219604 w 2151063"/>
              <a:gd name="connsiteY22" fmla="*/ 1144586 h 1182688"/>
              <a:gd name="connsiteX23" fmla="*/ 1204913 w 2151063"/>
              <a:gd name="connsiteY23" fmla="*/ 1145380 h 1182688"/>
              <a:gd name="connsiteX24" fmla="*/ 1205310 w 2151063"/>
              <a:gd name="connsiteY24" fmla="*/ 1146969 h 1182688"/>
              <a:gd name="connsiteX25" fmla="*/ 1205310 w 2151063"/>
              <a:gd name="connsiteY25" fmla="*/ 1147763 h 1182688"/>
              <a:gd name="connsiteX26" fmla="*/ 1259309 w 2151063"/>
              <a:gd name="connsiteY26" fmla="*/ 1147366 h 1182688"/>
              <a:gd name="connsiteX27" fmla="*/ 1367306 w 2151063"/>
              <a:gd name="connsiteY27" fmla="*/ 1143792 h 1182688"/>
              <a:gd name="connsiteX28" fmla="*/ 1420908 w 2151063"/>
              <a:gd name="connsiteY28" fmla="*/ 1140615 h 1182688"/>
              <a:gd name="connsiteX29" fmla="*/ 1484832 w 2151063"/>
              <a:gd name="connsiteY29" fmla="*/ 1137040 h 1182688"/>
              <a:gd name="connsiteX30" fmla="*/ 1616256 w 2151063"/>
              <a:gd name="connsiteY30" fmla="*/ 1127906 h 1182688"/>
              <a:gd name="connsiteX31" fmla="*/ 1715915 w 2151063"/>
              <a:gd name="connsiteY31" fmla="*/ 1114404 h 1182688"/>
              <a:gd name="connsiteX32" fmla="*/ 1781031 w 2151063"/>
              <a:gd name="connsiteY32" fmla="*/ 1101298 h 1182688"/>
              <a:gd name="connsiteX33" fmla="*/ 1844558 w 2151063"/>
              <a:gd name="connsiteY33" fmla="*/ 1084618 h 1182688"/>
              <a:gd name="connsiteX34" fmla="*/ 1905307 w 2151063"/>
              <a:gd name="connsiteY34" fmla="*/ 1062379 h 1182688"/>
              <a:gd name="connsiteX35" fmla="*/ 1934291 w 2151063"/>
              <a:gd name="connsiteY35" fmla="*/ 1048876 h 1182688"/>
              <a:gd name="connsiteX36" fmla="*/ 1948982 w 2151063"/>
              <a:gd name="connsiteY36" fmla="*/ 1041727 h 1182688"/>
              <a:gd name="connsiteX37" fmla="*/ 1975584 w 2151063"/>
              <a:gd name="connsiteY37" fmla="*/ 1025445 h 1182688"/>
              <a:gd name="connsiteX38" fmla="*/ 2000201 w 2151063"/>
              <a:gd name="connsiteY38" fmla="*/ 1007176 h 1182688"/>
              <a:gd name="connsiteX39" fmla="*/ 2022436 w 2151063"/>
              <a:gd name="connsiteY39" fmla="*/ 987717 h 1182688"/>
              <a:gd name="connsiteX40" fmla="*/ 2041892 w 2151063"/>
              <a:gd name="connsiteY40" fmla="*/ 966668 h 1182688"/>
              <a:gd name="connsiteX41" fmla="*/ 2059362 w 2151063"/>
              <a:gd name="connsiteY41" fmla="*/ 943635 h 1182688"/>
              <a:gd name="connsiteX42" fmla="*/ 2074450 w 2151063"/>
              <a:gd name="connsiteY42" fmla="*/ 919409 h 1182688"/>
              <a:gd name="connsiteX43" fmla="*/ 2087155 w 2151063"/>
              <a:gd name="connsiteY43" fmla="*/ 893992 h 1182688"/>
              <a:gd name="connsiteX44" fmla="*/ 2097081 w 2151063"/>
              <a:gd name="connsiteY44" fmla="*/ 867781 h 1182688"/>
              <a:gd name="connsiteX45" fmla="*/ 2105419 w 2151063"/>
              <a:gd name="connsiteY45" fmla="*/ 840379 h 1182688"/>
              <a:gd name="connsiteX46" fmla="*/ 2112566 w 2151063"/>
              <a:gd name="connsiteY46" fmla="*/ 797885 h 1182688"/>
              <a:gd name="connsiteX47" fmla="*/ 2112963 w 2151063"/>
              <a:gd name="connsiteY47" fmla="*/ 739109 h 1182688"/>
              <a:gd name="connsiteX48" fmla="*/ 2103831 w 2151063"/>
              <a:gd name="connsiteY48" fmla="*/ 678744 h 1182688"/>
              <a:gd name="connsiteX49" fmla="*/ 2094699 w 2151063"/>
              <a:gd name="connsiteY49" fmla="*/ 648561 h 1182688"/>
              <a:gd name="connsiteX50" fmla="*/ 2084773 w 2151063"/>
              <a:gd name="connsiteY50" fmla="*/ 621159 h 1182688"/>
              <a:gd name="connsiteX51" fmla="*/ 2059362 w 2151063"/>
              <a:gd name="connsiteY51" fmla="*/ 569928 h 1182688"/>
              <a:gd name="connsiteX52" fmla="*/ 233158 w 2151063"/>
              <a:gd name="connsiteY52" fmla="*/ 230187 h 1182688"/>
              <a:gd name="connsiteX53" fmla="*/ 206541 w 2151063"/>
              <a:gd name="connsiteY53" fmla="*/ 244085 h 1182688"/>
              <a:gd name="connsiteX54" fmla="*/ 158870 w 2151063"/>
              <a:gd name="connsiteY54" fmla="*/ 277836 h 1182688"/>
              <a:gd name="connsiteX55" fmla="*/ 117952 w 2151063"/>
              <a:gd name="connsiteY55" fmla="*/ 317146 h 1182688"/>
              <a:gd name="connsiteX56" fmla="*/ 84980 w 2151063"/>
              <a:gd name="connsiteY56" fmla="*/ 362810 h 1182688"/>
              <a:gd name="connsiteX57" fmla="*/ 59953 w 2151063"/>
              <a:gd name="connsiteY57" fmla="*/ 412444 h 1182688"/>
              <a:gd name="connsiteX58" fmla="*/ 43268 w 2151063"/>
              <a:gd name="connsiteY58" fmla="*/ 466446 h 1182688"/>
              <a:gd name="connsiteX59" fmla="*/ 34925 w 2151063"/>
              <a:gd name="connsiteY59" fmla="*/ 523624 h 1182688"/>
              <a:gd name="connsiteX60" fmla="*/ 36117 w 2151063"/>
              <a:gd name="connsiteY60" fmla="*/ 582788 h 1182688"/>
              <a:gd name="connsiteX61" fmla="*/ 40090 w 2151063"/>
              <a:gd name="connsiteY61" fmla="*/ 613363 h 1182688"/>
              <a:gd name="connsiteX62" fmla="*/ 46446 w 2151063"/>
              <a:gd name="connsiteY62" fmla="*/ 643143 h 1182688"/>
              <a:gd name="connsiteX63" fmla="*/ 65117 w 2151063"/>
              <a:gd name="connsiteY63" fmla="*/ 699528 h 1182688"/>
              <a:gd name="connsiteX64" fmla="*/ 91336 w 2151063"/>
              <a:gd name="connsiteY64" fmla="*/ 753133 h 1182688"/>
              <a:gd name="connsiteX65" fmla="*/ 123514 w 2151063"/>
              <a:gd name="connsiteY65" fmla="*/ 802767 h 1182688"/>
              <a:gd name="connsiteX66" fmla="*/ 162446 w 2151063"/>
              <a:gd name="connsiteY66" fmla="*/ 848430 h 1182688"/>
              <a:gd name="connsiteX67" fmla="*/ 205350 w 2151063"/>
              <a:gd name="connsiteY67" fmla="*/ 889726 h 1182688"/>
              <a:gd name="connsiteX68" fmla="*/ 252226 w 2151063"/>
              <a:gd name="connsiteY68" fmla="*/ 927051 h 1182688"/>
              <a:gd name="connsiteX69" fmla="*/ 302281 w 2151063"/>
              <a:gd name="connsiteY69" fmla="*/ 959611 h 1182688"/>
              <a:gd name="connsiteX70" fmla="*/ 328103 w 2151063"/>
              <a:gd name="connsiteY70" fmla="*/ 973906 h 1182688"/>
              <a:gd name="connsiteX71" fmla="*/ 356308 w 2151063"/>
              <a:gd name="connsiteY71" fmla="*/ 988994 h 1182688"/>
              <a:gd name="connsiteX72" fmla="*/ 414706 w 2151063"/>
              <a:gd name="connsiteY72" fmla="*/ 1014010 h 1182688"/>
              <a:gd name="connsiteX73" fmla="*/ 444500 w 2151063"/>
              <a:gd name="connsiteY73" fmla="*/ 1025525 h 1182688"/>
              <a:gd name="connsiteX74" fmla="*/ 419076 w 2151063"/>
              <a:gd name="connsiteY74" fmla="*/ 1013613 h 1182688"/>
              <a:gd name="connsiteX75" fmla="*/ 371007 w 2151063"/>
              <a:gd name="connsiteY75" fmla="*/ 988597 h 1182688"/>
              <a:gd name="connsiteX76" fmla="*/ 347171 w 2151063"/>
              <a:gd name="connsiteY76" fmla="*/ 973906 h 1182688"/>
              <a:gd name="connsiteX77" fmla="*/ 322541 w 2151063"/>
              <a:gd name="connsiteY77" fmla="*/ 958420 h 1182688"/>
              <a:gd name="connsiteX78" fmla="*/ 274473 w 2151063"/>
              <a:gd name="connsiteY78" fmla="*/ 922683 h 1182688"/>
              <a:gd name="connsiteX79" fmla="*/ 229583 w 2151063"/>
              <a:gd name="connsiteY79" fmla="*/ 882579 h 1182688"/>
              <a:gd name="connsiteX80" fmla="*/ 189459 w 2151063"/>
              <a:gd name="connsiteY80" fmla="*/ 838106 h 1182688"/>
              <a:gd name="connsiteX81" fmla="*/ 154103 w 2151063"/>
              <a:gd name="connsiteY81" fmla="*/ 790458 h 1182688"/>
              <a:gd name="connsiteX82" fmla="*/ 124706 w 2151063"/>
              <a:gd name="connsiteY82" fmla="*/ 738838 h 1182688"/>
              <a:gd name="connsiteX83" fmla="*/ 102062 w 2151063"/>
              <a:gd name="connsiteY83" fmla="*/ 683645 h 1182688"/>
              <a:gd name="connsiteX84" fmla="*/ 86966 w 2151063"/>
              <a:gd name="connsiteY84" fmla="*/ 625672 h 1182688"/>
              <a:gd name="connsiteX85" fmla="*/ 83391 w 2151063"/>
              <a:gd name="connsiteY85" fmla="*/ 595892 h 1182688"/>
              <a:gd name="connsiteX86" fmla="*/ 81405 w 2151063"/>
              <a:gd name="connsiteY86" fmla="*/ 569685 h 1182688"/>
              <a:gd name="connsiteX87" fmla="*/ 83391 w 2151063"/>
              <a:gd name="connsiteY87" fmla="*/ 518462 h 1182688"/>
              <a:gd name="connsiteX88" fmla="*/ 92131 w 2151063"/>
              <a:gd name="connsiteY88" fmla="*/ 468828 h 1182688"/>
              <a:gd name="connsiteX89" fmla="*/ 106829 w 2151063"/>
              <a:gd name="connsiteY89" fmla="*/ 419591 h 1182688"/>
              <a:gd name="connsiteX90" fmla="*/ 127089 w 2151063"/>
              <a:gd name="connsiteY90" fmla="*/ 373531 h 1182688"/>
              <a:gd name="connsiteX91" fmla="*/ 152117 w 2151063"/>
              <a:gd name="connsiteY91" fmla="*/ 329058 h 1182688"/>
              <a:gd name="connsiteX92" fmla="*/ 181911 w 2151063"/>
              <a:gd name="connsiteY92" fmla="*/ 287366 h 1182688"/>
              <a:gd name="connsiteX93" fmla="*/ 215281 w 2151063"/>
              <a:gd name="connsiteY93" fmla="*/ 248452 h 1182688"/>
              <a:gd name="connsiteX94" fmla="*/ 950292 w 2151063"/>
              <a:gd name="connsiteY94" fmla="*/ 112712 h 1182688"/>
              <a:gd name="connsiteX95" fmla="*/ 822075 w 2151063"/>
              <a:gd name="connsiteY95" fmla="*/ 115489 h 1182688"/>
              <a:gd name="connsiteX96" fmla="*/ 758561 w 2151063"/>
              <a:gd name="connsiteY96" fmla="*/ 119456 h 1182688"/>
              <a:gd name="connsiteX97" fmla="*/ 705369 w 2151063"/>
              <a:gd name="connsiteY97" fmla="*/ 124217 h 1182688"/>
              <a:gd name="connsiteX98" fmla="*/ 597397 w 2151063"/>
              <a:gd name="connsiteY98" fmla="*/ 136118 h 1182688"/>
              <a:gd name="connsiteX99" fmla="*/ 488631 w 2151063"/>
              <a:gd name="connsiteY99" fmla="*/ 153574 h 1182688"/>
              <a:gd name="connsiteX100" fmla="*/ 381849 w 2151063"/>
              <a:gd name="connsiteY100" fmla="*/ 178170 h 1182688"/>
              <a:gd name="connsiteX101" fmla="*/ 329848 w 2151063"/>
              <a:gd name="connsiteY101" fmla="*/ 193643 h 1182688"/>
              <a:gd name="connsiteX102" fmla="*/ 309206 w 2151063"/>
              <a:gd name="connsiteY102" fmla="*/ 208321 h 1182688"/>
              <a:gd name="connsiteX103" fmla="*/ 270304 w 2151063"/>
              <a:gd name="connsiteY103" fmla="*/ 239662 h 1182688"/>
              <a:gd name="connsiteX104" fmla="*/ 234181 w 2151063"/>
              <a:gd name="connsiteY104" fmla="*/ 274970 h 1182688"/>
              <a:gd name="connsiteX105" fmla="*/ 201631 w 2151063"/>
              <a:gd name="connsiteY105" fmla="*/ 313848 h 1182688"/>
              <a:gd name="connsiteX106" fmla="*/ 186943 w 2151063"/>
              <a:gd name="connsiteY106" fmla="*/ 334874 h 1182688"/>
              <a:gd name="connsiteX107" fmla="*/ 169080 w 2151063"/>
              <a:gd name="connsiteY107" fmla="*/ 362248 h 1182688"/>
              <a:gd name="connsiteX108" fmla="*/ 142087 w 2151063"/>
              <a:gd name="connsiteY108" fmla="*/ 418185 h 1182688"/>
              <a:gd name="connsiteX109" fmla="*/ 124621 w 2151063"/>
              <a:gd name="connsiteY109" fmla="*/ 475709 h 1182688"/>
              <a:gd name="connsiteX110" fmla="*/ 115888 w 2151063"/>
              <a:gd name="connsiteY110" fmla="*/ 534423 h 1182688"/>
              <a:gd name="connsiteX111" fmla="*/ 115888 w 2151063"/>
              <a:gd name="connsiteY111" fmla="*/ 593534 h 1182688"/>
              <a:gd name="connsiteX112" fmla="*/ 125415 w 2151063"/>
              <a:gd name="connsiteY112" fmla="*/ 652249 h 1182688"/>
              <a:gd name="connsiteX113" fmla="*/ 144469 w 2151063"/>
              <a:gd name="connsiteY113" fmla="*/ 709773 h 1182688"/>
              <a:gd name="connsiteX114" fmla="*/ 172256 w 2151063"/>
              <a:gd name="connsiteY114" fmla="*/ 765313 h 1182688"/>
              <a:gd name="connsiteX115" fmla="*/ 189722 w 2151063"/>
              <a:gd name="connsiteY115" fmla="*/ 792290 h 1182688"/>
              <a:gd name="connsiteX116" fmla="*/ 209570 w 2151063"/>
              <a:gd name="connsiteY116" fmla="*/ 818870 h 1182688"/>
              <a:gd name="connsiteX117" fmla="*/ 252044 w 2151063"/>
              <a:gd name="connsiteY117" fmla="*/ 866080 h 1182688"/>
              <a:gd name="connsiteX118" fmla="*/ 300076 w 2151063"/>
              <a:gd name="connsiteY118" fmla="*/ 908132 h 1182688"/>
              <a:gd name="connsiteX119" fmla="*/ 352077 w 2151063"/>
              <a:gd name="connsiteY119" fmla="*/ 944630 h 1182688"/>
              <a:gd name="connsiteX120" fmla="*/ 407651 w 2151063"/>
              <a:gd name="connsiteY120" fmla="*/ 976764 h 1182688"/>
              <a:gd name="connsiteX121" fmla="*/ 465210 w 2151063"/>
              <a:gd name="connsiteY121" fmla="*/ 1004931 h 1182688"/>
              <a:gd name="connsiteX122" fmla="*/ 524754 w 2151063"/>
              <a:gd name="connsiteY122" fmla="*/ 1029131 h 1182688"/>
              <a:gd name="connsiteX123" fmla="*/ 585488 w 2151063"/>
              <a:gd name="connsiteY123" fmla="*/ 1050157 h 1182688"/>
              <a:gd name="connsiteX124" fmla="*/ 616054 w 2151063"/>
              <a:gd name="connsiteY124" fmla="*/ 1059281 h 1182688"/>
              <a:gd name="connsiteX125" fmla="*/ 666467 w 2151063"/>
              <a:gd name="connsiteY125" fmla="*/ 1074753 h 1182688"/>
              <a:gd name="connsiteX126" fmla="*/ 717675 w 2151063"/>
              <a:gd name="connsiteY126" fmla="*/ 1089432 h 1182688"/>
              <a:gd name="connsiteX127" fmla="*/ 795875 w 2151063"/>
              <a:gd name="connsiteY127" fmla="*/ 1098953 h 1182688"/>
              <a:gd name="connsiteX128" fmla="*/ 873282 w 2151063"/>
              <a:gd name="connsiteY128" fmla="*/ 1105697 h 1182688"/>
              <a:gd name="connsiteX129" fmla="*/ 943940 w 2151063"/>
              <a:gd name="connsiteY129" fmla="*/ 1111251 h 1182688"/>
              <a:gd name="connsiteX130" fmla="*/ 1085654 w 2151063"/>
              <a:gd name="connsiteY130" fmla="*/ 1116012 h 1182688"/>
              <a:gd name="connsiteX131" fmla="*/ 1227765 w 2151063"/>
              <a:gd name="connsiteY131" fmla="*/ 1113632 h 1182688"/>
              <a:gd name="connsiteX132" fmla="*/ 1369081 w 2151063"/>
              <a:gd name="connsiteY132" fmla="*/ 1103714 h 1182688"/>
              <a:gd name="connsiteX133" fmla="*/ 1440136 w 2151063"/>
              <a:gd name="connsiteY133" fmla="*/ 1096176 h 1182688"/>
              <a:gd name="connsiteX134" fmla="*/ 1498886 w 2151063"/>
              <a:gd name="connsiteY134" fmla="*/ 1089432 h 1182688"/>
              <a:gd name="connsiteX135" fmla="*/ 1589392 w 2151063"/>
              <a:gd name="connsiteY135" fmla="*/ 1075944 h 1182688"/>
              <a:gd name="connsiteX136" fmla="*/ 1650127 w 2151063"/>
              <a:gd name="connsiteY136" fmla="*/ 1064439 h 1182688"/>
              <a:gd name="connsiteX137" fmla="*/ 1709670 w 2151063"/>
              <a:gd name="connsiteY137" fmla="*/ 1050554 h 1182688"/>
              <a:gd name="connsiteX138" fmla="*/ 1768420 w 2151063"/>
              <a:gd name="connsiteY138" fmla="*/ 1032701 h 1182688"/>
              <a:gd name="connsiteX139" fmla="*/ 1824391 w 2151063"/>
              <a:gd name="connsiteY139" fmla="*/ 1010088 h 1182688"/>
              <a:gd name="connsiteX140" fmla="*/ 1877980 w 2151063"/>
              <a:gd name="connsiteY140" fmla="*/ 981921 h 1182688"/>
              <a:gd name="connsiteX141" fmla="*/ 1902988 w 2151063"/>
              <a:gd name="connsiteY141" fmla="*/ 965259 h 1182688"/>
              <a:gd name="connsiteX142" fmla="*/ 1916485 w 2151063"/>
              <a:gd name="connsiteY142" fmla="*/ 956135 h 1182688"/>
              <a:gd name="connsiteX143" fmla="*/ 1941890 w 2151063"/>
              <a:gd name="connsiteY143" fmla="*/ 935109 h 1182688"/>
              <a:gd name="connsiteX144" fmla="*/ 1963723 w 2151063"/>
              <a:gd name="connsiteY144" fmla="*/ 912099 h 1182688"/>
              <a:gd name="connsiteX145" fmla="*/ 1982777 w 2151063"/>
              <a:gd name="connsiteY145" fmla="*/ 887899 h 1182688"/>
              <a:gd name="connsiteX146" fmla="*/ 1999449 w 2151063"/>
              <a:gd name="connsiteY146" fmla="*/ 862113 h 1182688"/>
              <a:gd name="connsiteX147" fmla="*/ 2013342 w 2151063"/>
              <a:gd name="connsiteY147" fmla="*/ 834739 h 1182688"/>
              <a:gd name="connsiteX148" fmla="*/ 2024457 w 2151063"/>
              <a:gd name="connsiteY148" fmla="*/ 806572 h 1182688"/>
              <a:gd name="connsiteX149" fmla="*/ 2032793 w 2151063"/>
              <a:gd name="connsiteY149" fmla="*/ 777612 h 1182688"/>
              <a:gd name="connsiteX150" fmla="*/ 2038351 w 2151063"/>
              <a:gd name="connsiteY150" fmla="*/ 747858 h 1182688"/>
              <a:gd name="connsiteX151" fmla="*/ 2041526 w 2151063"/>
              <a:gd name="connsiteY151" fmla="*/ 717707 h 1182688"/>
              <a:gd name="connsiteX152" fmla="*/ 2041526 w 2151063"/>
              <a:gd name="connsiteY152" fmla="*/ 671291 h 1182688"/>
              <a:gd name="connsiteX153" fmla="*/ 2032396 w 2151063"/>
              <a:gd name="connsiteY153" fmla="*/ 609403 h 1182688"/>
              <a:gd name="connsiteX154" fmla="*/ 2013342 w 2151063"/>
              <a:gd name="connsiteY154" fmla="*/ 548705 h 1182688"/>
              <a:gd name="connsiteX155" fmla="*/ 1999846 w 2151063"/>
              <a:gd name="connsiteY155" fmla="*/ 519745 h 1182688"/>
              <a:gd name="connsiteX156" fmla="*/ 1988731 w 2151063"/>
              <a:gd name="connsiteY156" fmla="*/ 497925 h 1182688"/>
              <a:gd name="connsiteX157" fmla="*/ 1962929 w 2151063"/>
              <a:gd name="connsiteY157" fmla="*/ 456667 h 1182688"/>
              <a:gd name="connsiteX158" fmla="*/ 1948241 w 2151063"/>
              <a:gd name="connsiteY158" fmla="*/ 437227 h 1182688"/>
              <a:gd name="connsiteX159" fmla="*/ 1925615 w 2151063"/>
              <a:gd name="connsiteY159" fmla="*/ 417788 h 1182688"/>
              <a:gd name="connsiteX160" fmla="*/ 1877980 w 2151063"/>
              <a:gd name="connsiteY160" fmla="*/ 381687 h 1182688"/>
              <a:gd name="connsiteX161" fmla="*/ 1827963 w 2151063"/>
              <a:gd name="connsiteY161" fmla="*/ 348759 h 1182688"/>
              <a:gd name="connsiteX162" fmla="*/ 1776756 w 2151063"/>
              <a:gd name="connsiteY162" fmla="*/ 319005 h 1182688"/>
              <a:gd name="connsiteX163" fmla="*/ 1750954 w 2151063"/>
              <a:gd name="connsiteY163" fmla="*/ 305120 h 1182688"/>
              <a:gd name="connsiteX164" fmla="*/ 1722373 w 2151063"/>
              <a:gd name="connsiteY164" fmla="*/ 290838 h 1182688"/>
              <a:gd name="connsiteX165" fmla="*/ 1664417 w 2151063"/>
              <a:gd name="connsiteY165" fmla="*/ 263068 h 1182688"/>
              <a:gd name="connsiteX166" fmla="*/ 1575896 w 2151063"/>
              <a:gd name="connsiteY166" fmla="*/ 225777 h 1182688"/>
              <a:gd name="connsiteX167" fmla="*/ 1454824 w 2151063"/>
              <a:gd name="connsiteY167" fmla="*/ 185708 h 1182688"/>
              <a:gd name="connsiteX168" fmla="*/ 1330973 w 2151063"/>
              <a:gd name="connsiteY168" fmla="*/ 154367 h 1182688"/>
              <a:gd name="connsiteX169" fmla="*/ 1205535 w 2151063"/>
              <a:gd name="connsiteY169" fmla="*/ 132548 h 1182688"/>
              <a:gd name="connsiteX170" fmla="*/ 1077715 w 2151063"/>
              <a:gd name="connsiteY170" fmla="*/ 118663 h 1182688"/>
              <a:gd name="connsiteX171" fmla="*/ 970360 w 2151063"/>
              <a:gd name="connsiteY171" fmla="*/ 31750 h 1182688"/>
              <a:gd name="connsiteX172" fmla="*/ 905670 w 2151063"/>
              <a:gd name="connsiteY172" fmla="*/ 32146 h 1182688"/>
              <a:gd name="connsiteX173" fmla="*/ 840582 w 2151063"/>
              <a:gd name="connsiteY173" fmla="*/ 35712 h 1182688"/>
              <a:gd name="connsiteX174" fmla="*/ 775891 w 2151063"/>
              <a:gd name="connsiteY174" fmla="*/ 41654 h 1182688"/>
              <a:gd name="connsiteX175" fmla="*/ 711994 w 2151063"/>
              <a:gd name="connsiteY175" fmla="*/ 51559 h 1182688"/>
              <a:gd name="connsiteX176" fmla="*/ 648098 w 2151063"/>
              <a:gd name="connsiteY176" fmla="*/ 64236 h 1182688"/>
              <a:gd name="connsiteX177" fmla="*/ 616744 w 2151063"/>
              <a:gd name="connsiteY177" fmla="*/ 71764 h 1182688"/>
              <a:gd name="connsiteX178" fmla="*/ 574279 w 2151063"/>
              <a:gd name="connsiteY178" fmla="*/ 82856 h 1182688"/>
              <a:gd name="connsiteX179" fmla="*/ 490538 w 2151063"/>
              <a:gd name="connsiteY179" fmla="*/ 110985 h 1182688"/>
              <a:gd name="connsiteX180" fmla="*/ 449263 w 2151063"/>
              <a:gd name="connsiteY180" fmla="*/ 128020 h 1182688"/>
              <a:gd name="connsiteX181" fmla="*/ 508794 w 2151063"/>
              <a:gd name="connsiteY181" fmla="*/ 115739 h 1182688"/>
              <a:gd name="connsiteX182" fmla="*/ 629048 w 2151063"/>
              <a:gd name="connsiteY182" fmla="*/ 96326 h 1182688"/>
              <a:gd name="connsiteX183" fmla="*/ 750491 w 2151063"/>
              <a:gd name="connsiteY183" fmla="*/ 83253 h 1182688"/>
              <a:gd name="connsiteX184" fmla="*/ 872729 w 2151063"/>
              <a:gd name="connsiteY184" fmla="*/ 77310 h 1182688"/>
              <a:gd name="connsiteX185" fmla="*/ 933451 w 2151063"/>
              <a:gd name="connsiteY185" fmla="*/ 76914 h 1182688"/>
              <a:gd name="connsiteX186" fmla="*/ 1003301 w 2151063"/>
              <a:gd name="connsiteY186" fmla="*/ 77706 h 1182688"/>
              <a:gd name="connsiteX187" fmla="*/ 1142207 w 2151063"/>
              <a:gd name="connsiteY187" fmla="*/ 87611 h 1182688"/>
              <a:gd name="connsiteX188" fmla="*/ 1245395 w 2151063"/>
              <a:gd name="connsiteY188" fmla="*/ 101873 h 1182688"/>
              <a:gd name="connsiteX189" fmla="*/ 1314451 w 2151063"/>
              <a:gd name="connsiteY189" fmla="*/ 114154 h 1182688"/>
              <a:gd name="connsiteX190" fmla="*/ 1382317 w 2151063"/>
              <a:gd name="connsiteY190" fmla="*/ 129209 h 1182688"/>
              <a:gd name="connsiteX191" fmla="*/ 1449785 w 2151063"/>
              <a:gd name="connsiteY191" fmla="*/ 146640 h 1182688"/>
              <a:gd name="connsiteX192" fmla="*/ 1483123 w 2151063"/>
              <a:gd name="connsiteY192" fmla="*/ 156148 h 1182688"/>
              <a:gd name="connsiteX193" fmla="*/ 1547417 w 2151063"/>
              <a:gd name="connsiteY193" fmla="*/ 176750 h 1182688"/>
              <a:gd name="connsiteX194" fmla="*/ 1643064 w 2151063"/>
              <a:gd name="connsiteY194" fmla="*/ 213197 h 1182688"/>
              <a:gd name="connsiteX195" fmla="*/ 1705770 w 2151063"/>
              <a:gd name="connsiteY195" fmla="*/ 240533 h 1182688"/>
              <a:gd name="connsiteX196" fmla="*/ 1736726 w 2151063"/>
              <a:gd name="connsiteY196" fmla="*/ 255588 h 1182688"/>
              <a:gd name="connsiteX197" fmla="*/ 1709342 w 2151063"/>
              <a:gd name="connsiteY197" fmla="*/ 238949 h 1182688"/>
              <a:gd name="connsiteX198" fmla="*/ 1653382 w 2151063"/>
              <a:gd name="connsiteY198" fmla="*/ 208047 h 1182688"/>
              <a:gd name="connsiteX199" fmla="*/ 1625601 w 2151063"/>
              <a:gd name="connsiteY199" fmla="*/ 193785 h 1182688"/>
              <a:gd name="connsiteX200" fmla="*/ 1596232 w 2151063"/>
              <a:gd name="connsiteY200" fmla="*/ 179523 h 1182688"/>
              <a:gd name="connsiteX201" fmla="*/ 1537495 w 2151063"/>
              <a:gd name="connsiteY201" fmla="*/ 152583 h 1182688"/>
              <a:gd name="connsiteX202" fmla="*/ 1477567 w 2151063"/>
              <a:gd name="connsiteY202" fmla="*/ 128416 h 1182688"/>
              <a:gd name="connsiteX203" fmla="*/ 1416448 w 2151063"/>
              <a:gd name="connsiteY203" fmla="*/ 107023 h 1182688"/>
              <a:gd name="connsiteX204" fmla="*/ 1354139 w 2151063"/>
              <a:gd name="connsiteY204" fmla="*/ 88007 h 1182688"/>
              <a:gd name="connsiteX205" fmla="*/ 1291432 w 2151063"/>
              <a:gd name="connsiteY205" fmla="*/ 72160 h 1182688"/>
              <a:gd name="connsiteX206" fmla="*/ 1227932 w 2151063"/>
              <a:gd name="connsiteY206" fmla="*/ 58294 h 1182688"/>
              <a:gd name="connsiteX207" fmla="*/ 1163638 w 2151063"/>
              <a:gd name="connsiteY207" fmla="*/ 47597 h 1182688"/>
              <a:gd name="connsiteX208" fmla="*/ 1099345 w 2151063"/>
              <a:gd name="connsiteY208" fmla="*/ 39277 h 1182688"/>
              <a:gd name="connsiteX209" fmla="*/ 1034654 w 2151063"/>
              <a:gd name="connsiteY209" fmla="*/ 34127 h 1182688"/>
              <a:gd name="connsiteX210" fmla="*/ 976240 w 2151063"/>
              <a:gd name="connsiteY210" fmla="*/ 0 h 1182688"/>
              <a:gd name="connsiteX211" fmla="*/ 1045347 w 2151063"/>
              <a:gd name="connsiteY211" fmla="*/ 3172 h 1182688"/>
              <a:gd name="connsiteX212" fmla="*/ 1114851 w 2151063"/>
              <a:gd name="connsiteY212" fmla="*/ 8723 h 1182688"/>
              <a:gd name="connsiteX213" fmla="*/ 1183959 w 2151063"/>
              <a:gd name="connsiteY213" fmla="*/ 18238 h 1182688"/>
              <a:gd name="connsiteX214" fmla="*/ 1252669 w 2151063"/>
              <a:gd name="connsiteY214" fmla="*/ 30529 h 1182688"/>
              <a:gd name="connsiteX215" fmla="*/ 1321379 w 2151063"/>
              <a:gd name="connsiteY215" fmla="*/ 45198 h 1182688"/>
              <a:gd name="connsiteX216" fmla="*/ 1389295 w 2151063"/>
              <a:gd name="connsiteY216" fmla="*/ 63833 h 1182688"/>
              <a:gd name="connsiteX217" fmla="*/ 1455622 w 2151063"/>
              <a:gd name="connsiteY217" fmla="*/ 85242 h 1182688"/>
              <a:gd name="connsiteX218" fmla="*/ 1521154 w 2151063"/>
              <a:gd name="connsiteY218" fmla="*/ 109427 h 1182688"/>
              <a:gd name="connsiteX219" fmla="*/ 1585496 w 2151063"/>
              <a:gd name="connsiteY219" fmla="*/ 136784 h 1182688"/>
              <a:gd name="connsiteX220" fmla="*/ 1647851 w 2151063"/>
              <a:gd name="connsiteY220" fmla="*/ 166916 h 1182688"/>
              <a:gd name="connsiteX221" fmla="*/ 1707823 w 2151063"/>
              <a:gd name="connsiteY221" fmla="*/ 200617 h 1182688"/>
              <a:gd name="connsiteX222" fmla="*/ 1766604 w 2151063"/>
              <a:gd name="connsiteY222" fmla="*/ 237093 h 1182688"/>
              <a:gd name="connsiteX223" fmla="*/ 1822605 w 2151063"/>
              <a:gd name="connsiteY223" fmla="*/ 275947 h 1182688"/>
              <a:gd name="connsiteX224" fmla="*/ 1849613 w 2151063"/>
              <a:gd name="connsiteY224" fmla="*/ 296961 h 1182688"/>
              <a:gd name="connsiteX225" fmla="*/ 1875826 w 2151063"/>
              <a:gd name="connsiteY225" fmla="*/ 317974 h 1182688"/>
              <a:gd name="connsiteX226" fmla="*/ 1924280 w 2151063"/>
              <a:gd name="connsiteY226" fmla="*/ 364362 h 1182688"/>
              <a:gd name="connsiteX227" fmla="*/ 1946919 w 2151063"/>
              <a:gd name="connsiteY227" fmla="*/ 388943 h 1182688"/>
              <a:gd name="connsiteX228" fmla="*/ 1957642 w 2151063"/>
              <a:gd name="connsiteY228" fmla="*/ 398458 h 1182688"/>
              <a:gd name="connsiteX229" fmla="*/ 1968366 w 2151063"/>
              <a:gd name="connsiteY229" fmla="*/ 407577 h 1182688"/>
              <a:gd name="connsiteX230" fmla="*/ 1991004 w 2151063"/>
              <a:gd name="connsiteY230" fmla="*/ 428194 h 1182688"/>
              <a:gd name="connsiteX231" fmla="*/ 2032707 w 2151063"/>
              <a:gd name="connsiteY231" fmla="*/ 472203 h 1182688"/>
              <a:gd name="connsiteX232" fmla="*/ 2069247 w 2151063"/>
              <a:gd name="connsiteY232" fmla="*/ 520177 h 1182688"/>
              <a:gd name="connsiteX233" fmla="*/ 2100226 w 2151063"/>
              <a:gd name="connsiteY233" fmla="*/ 572115 h 1182688"/>
              <a:gd name="connsiteX234" fmla="*/ 2124850 w 2151063"/>
              <a:gd name="connsiteY234" fmla="*/ 626432 h 1182688"/>
              <a:gd name="connsiteX235" fmla="*/ 2142325 w 2151063"/>
              <a:gd name="connsiteY235" fmla="*/ 683525 h 1182688"/>
              <a:gd name="connsiteX236" fmla="*/ 2151063 w 2151063"/>
              <a:gd name="connsiteY236" fmla="*/ 742600 h 1182688"/>
              <a:gd name="connsiteX237" fmla="*/ 2151063 w 2151063"/>
              <a:gd name="connsiteY237" fmla="*/ 803261 h 1182688"/>
              <a:gd name="connsiteX238" fmla="*/ 2147091 w 2151063"/>
              <a:gd name="connsiteY238" fmla="*/ 834186 h 1182688"/>
              <a:gd name="connsiteX239" fmla="*/ 2144311 w 2151063"/>
              <a:gd name="connsiteY239" fmla="*/ 848855 h 1182688"/>
              <a:gd name="connsiteX240" fmla="*/ 2136765 w 2151063"/>
              <a:gd name="connsiteY240" fmla="*/ 878195 h 1182688"/>
              <a:gd name="connsiteX241" fmla="*/ 2126439 w 2151063"/>
              <a:gd name="connsiteY241" fmla="*/ 905551 h 1182688"/>
              <a:gd name="connsiteX242" fmla="*/ 2114524 w 2151063"/>
              <a:gd name="connsiteY242" fmla="*/ 931322 h 1182688"/>
              <a:gd name="connsiteX243" fmla="*/ 2092282 w 2151063"/>
              <a:gd name="connsiteY243" fmla="*/ 966609 h 1182688"/>
              <a:gd name="connsiteX244" fmla="*/ 2055743 w 2151063"/>
              <a:gd name="connsiteY244" fmla="*/ 1008239 h 1182688"/>
              <a:gd name="connsiteX245" fmla="*/ 2013246 w 2151063"/>
              <a:gd name="connsiteY245" fmla="*/ 1043921 h 1182688"/>
              <a:gd name="connsiteX246" fmla="*/ 1964791 w 2151063"/>
              <a:gd name="connsiteY246" fmla="*/ 1074054 h 1182688"/>
              <a:gd name="connsiteX247" fmla="*/ 1912762 w 2151063"/>
              <a:gd name="connsiteY247" fmla="*/ 1098239 h 1182688"/>
              <a:gd name="connsiteX248" fmla="*/ 1857556 w 2151063"/>
              <a:gd name="connsiteY248" fmla="*/ 1117666 h 1182688"/>
              <a:gd name="connsiteX249" fmla="*/ 1829754 w 2151063"/>
              <a:gd name="connsiteY249" fmla="*/ 1125596 h 1182688"/>
              <a:gd name="connsiteX250" fmla="*/ 1792817 w 2151063"/>
              <a:gd name="connsiteY250" fmla="*/ 1134318 h 1182688"/>
              <a:gd name="connsiteX251" fmla="*/ 1717753 w 2151063"/>
              <a:gd name="connsiteY251" fmla="*/ 1148988 h 1182688"/>
              <a:gd name="connsiteX252" fmla="*/ 1641894 w 2151063"/>
              <a:gd name="connsiteY252" fmla="*/ 1160882 h 1182688"/>
              <a:gd name="connsiteX253" fmla="*/ 1565240 w 2151063"/>
              <a:gd name="connsiteY253" fmla="*/ 1169208 h 1182688"/>
              <a:gd name="connsiteX254" fmla="*/ 1450061 w 2151063"/>
              <a:gd name="connsiteY254" fmla="*/ 1177930 h 1182688"/>
              <a:gd name="connsiteX255" fmla="*/ 1295960 w 2151063"/>
              <a:gd name="connsiteY255" fmla="*/ 1181895 h 1182688"/>
              <a:gd name="connsiteX256" fmla="*/ 1219704 w 2151063"/>
              <a:gd name="connsiteY256" fmla="*/ 1182688 h 1182688"/>
              <a:gd name="connsiteX257" fmla="*/ 1137093 w 2151063"/>
              <a:gd name="connsiteY257" fmla="*/ 1182688 h 1182688"/>
              <a:gd name="connsiteX258" fmla="*/ 971076 w 2151063"/>
              <a:gd name="connsiteY258" fmla="*/ 1177930 h 1182688"/>
              <a:gd name="connsiteX259" fmla="*/ 723243 w 2151063"/>
              <a:gd name="connsiteY259" fmla="*/ 1163657 h 1182688"/>
              <a:gd name="connsiteX260" fmla="*/ 558021 w 2151063"/>
              <a:gd name="connsiteY260" fmla="*/ 1150177 h 1182688"/>
              <a:gd name="connsiteX261" fmla="*/ 552064 w 2151063"/>
              <a:gd name="connsiteY261" fmla="*/ 1148988 h 1182688"/>
              <a:gd name="connsiteX262" fmla="*/ 546504 w 2151063"/>
              <a:gd name="connsiteY262" fmla="*/ 1141851 h 1182688"/>
              <a:gd name="connsiteX263" fmla="*/ 546504 w 2151063"/>
              <a:gd name="connsiteY263" fmla="*/ 1132732 h 1182688"/>
              <a:gd name="connsiteX264" fmla="*/ 552064 w 2151063"/>
              <a:gd name="connsiteY264" fmla="*/ 1125992 h 1182688"/>
              <a:gd name="connsiteX265" fmla="*/ 558021 w 2151063"/>
              <a:gd name="connsiteY265" fmla="*/ 1125596 h 1182688"/>
              <a:gd name="connsiteX266" fmla="*/ 679555 w 2151063"/>
              <a:gd name="connsiteY266" fmla="*/ 1131146 h 1182688"/>
              <a:gd name="connsiteX267" fmla="*/ 801486 w 2151063"/>
              <a:gd name="connsiteY267" fmla="*/ 1136697 h 1182688"/>
              <a:gd name="connsiteX268" fmla="*/ 774081 w 2151063"/>
              <a:gd name="connsiteY268" fmla="*/ 1130750 h 1182688"/>
              <a:gd name="connsiteX269" fmla="*/ 747471 w 2151063"/>
              <a:gd name="connsiteY269" fmla="*/ 1124010 h 1182688"/>
              <a:gd name="connsiteX270" fmla="*/ 680349 w 2151063"/>
              <a:gd name="connsiteY270" fmla="*/ 1114494 h 1182688"/>
              <a:gd name="connsiteX271" fmla="*/ 614419 w 2151063"/>
              <a:gd name="connsiteY271" fmla="*/ 1102996 h 1182688"/>
              <a:gd name="connsiteX272" fmla="*/ 581057 w 2151063"/>
              <a:gd name="connsiteY272" fmla="*/ 1096256 h 1182688"/>
              <a:gd name="connsiteX273" fmla="*/ 515127 w 2151063"/>
              <a:gd name="connsiteY273" fmla="*/ 1079604 h 1182688"/>
              <a:gd name="connsiteX274" fmla="*/ 450389 w 2151063"/>
              <a:gd name="connsiteY274" fmla="*/ 1060177 h 1182688"/>
              <a:gd name="connsiteX275" fmla="*/ 386445 w 2151063"/>
              <a:gd name="connsiteY275" fmla="*/ 1036388 h 1182688"/>
              <a:gd name="connsiteX276" fmla="*/ 325281 w 2151063"/>
              <a:gd name="connsiteY276" fmla="*/ 1007842 h 1182688"/>
              <a:gd name="connsiteX277" fmla="*/ 266500 w 2151063"/>
              <a:gd name="connsiteY277" fmla="*/ 974935 h 1182688"/>
              <a:gd name="connsiteX278" fmla="*/ 210896 w 2151063"/>
              <a:gd name="connsiteY278" fmla="*/ 936476 h 1182688"/>
              <a:gd name="connsiteX279" fmla="*/ 159265 w 2151063"/>
              <a:gd name="connsiteY279" fmla="*/ 891675 h 1182688"/>
              <a:gd name="connsiteX280" fmla="*/ 135832 w 2151063"/>
              <a:gd name="connsiteY280" fmla="*/ 867093 h 1182688"/>
              <a:gd name="connsiteX281" fmla="*/ 116370 w 2151063"/>
              <a:gd name="connsiteY281" fmla="*/ 844891 h 1182688"/>
              <a:gd name="connsiteX282" fmla="*/ 80625 w 2151063"/>
              <a:gd name="connsiteY282" fmla="*/ 797710 h 1182688"/>
              <a:gd name="connsiteX283" fmla="*/ 50838 w 2151063"/>
              <a:gd name="connsiteY283" fmla="*/ 746564 h 1182688"/>
              <a:gd name="connsiteX284" fmla="*/ 27802 w 2151063"/>
              <a:gd name="connsiteY284" fmla="*/ 693833 h 1182688"/>
              <a:gd name="connsiteX285" fmla="*/ 11121 w 2151063"/>
              <a:gd name="connsiteY285" fmla="*/ 638326 h 1182688"/>
              <a:gd name="connsiteX286" fmla="*/ 1589 w 2151063"/>
              <a:gd name="connsiteY286" fmla="*/ 581234 h 1182688"/>
              <a:gd name="connsiteX287" fmla="*/ 0 w 2151063"/>
              <a:gd name="connsiteY287" fmla="*/ 523348 h 1182688"/>
              <a:gd name="connsiteX288" fmla="*/ 7149 w 2151063"/>
              <a:gd name="connsiteY288" fmla="*/ 464273 h 1182688"/>
              <a:gd name="connsiteX289" fmla="*/ 14298 w 2151063"/>
              <a:gd name="connsiteY289" fmla="*/ 434934 h 1182688"/>
              <a:gd name="connsiteX290" fmla="*/ 22639 w 2151063"/>
              <a:gd name="connsiteY290" fmla="*/ 406388 h 1182688"/>
              <a:gd name="connsiteX291" fmla="*/ 45674 w 2151063"/>
              <a:gd name="connsiteY291" fmla="*/ 355639 h 1182688"/>
              <a:gd name="connsiteX292" fmla="*/ 75065 w 2151063"/>
              <a:gd name="connsiteY292" fmla="*/ 311630 h 1182688"/>
              <a:gd name="connsiteX293" fmla="*/ 110413 w 2151063"/>
              <a:gd name="connsiteY293" fmla="*/ 272776 h 1182688"/>
              <a:gd name="connsiteX294" fmla="*/ 150527 w 2151063"/>
              <a:gd name="connsiteY294" fmla="*/ 239868 h 1182688"/>
              <a:gd name="connsiteX295" fmla="*/ 195407 w 2151063"/>
              <a:gd name="connsiteY295" fmla="*/ 211718 h 1182688"/>
              <a:gd name="connsiteX296" fmla="*/ 243861 w 2151063"/>
              <a:gd name="connsiteY296" fmla="*/ 188723 h 1182688"/>
              <a:gd name="connsiteX297" fmla="*/ 294699 w 2151063"/>
              <a:gd name="connsiteY297" fmla="*/ 168502 h 1182688"/>
              <a:gd name="connsiteX298" fmla="*/ 320912 w 2151063"/>
              <a:gd name="connsiteY298" fmla="*/ 160573 h 1182688"/>
              <a:gd name="connsiteX299" fmla="*/ 348317 w 2151063"/>
              <a:gd name="connsiteY299" fmla="*/ 143524 h 1182688"/>
              <a:gd name="connsiteX300" fmla="*/ 404317 w 2151063"/>
              <a:gd name="connsiteY300" fmla="*/ 112599 h 1182688"/>
              <a:gd name="connsiteX301" fmla="*/ 462701 w 2151063"/>
              <a:gd name="connsiteY301" fmla="*/ 86432 h 1182688"/>
              <a:gd name="connsiteX302" fmla="*/ 523468 w 2151063"/>
              <a:gd name="connsiteY302" fmla="*/ 64229 h 1182688"/>
              <a:gd name="connsiteX303" fmla="*/ 585029 w 2151063"/>
              <a:gd name="connsiteY303" fmla="*/ 45991 h 1182688"/>
              <a:gd name="connsiteX304" fmla="*/ 647781 w 2151063"/>
              <a:gd name="connsiteY304" fmla="*/ 30925 h 1182688"/>
              <a:gd name="connsiteX305" fmla="*/ 711328 w 2151063"/>
              <a:gd name="connsiteY305" fmla="*/ 19427 h 1182688"/>
              <a:gd name="connsiteX306" fmla="*/ 774478 w 2151063"/>
              <a:gd name="connsiteY306" fmla="*/ 10308 h 1182688"/>
              <a:gd name="connsiteX307" fmla="*/ 805854 w 2151063"/>
              <a:gd name="connsiteY307" fmla="*/ 7137 h 1182688"/>
              <a:gd name="connsiteX308" fmla="*/ 839614 w 2151063"/>
              <a:gd name="connsiteY308" fmla="*/ 4361 h 1182688"/>
              <a:gd name="connsiteX309" fmla="*/ 907927 w 2151063"/>
              <a:gd name="connsiteY309" fmla="*/ 396 h 1182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</a:cxnLst>
            <a:rect l="l" t="t" r="r" b="b"/>
            <a:pathLst>
              <a:path w="2151063" h="1182688">
                <a:moveTo>
                  <a:pt x="2044671" y="546100"/>
                </a:moveTo>
                <a:lnTo>
                  <a:pt x="2052215" y="567545"/>
                </a:lnTo>
                <a:lnTo>
                  <a:pt x="2064523" y="611628"/>
                </a:lnTo>
                <a:lnTo>
                  <a:pt x="2072464" y="657298"/>
                </a:lnTo>
                <a:lnTo>
                  <a:pt x="2074847" y="704161"/>
                </a:lnTo>
                <a:lnTo>
                  <a:pt x="2073258" y="728386"/>
                </a:lnTo>
                <a:lnTo>
                  <a:pt x="2070876" y="758171"/>
                </a:lnTo>
                <a:lnTo>
                  <a:pt x="2056979" y="813771"/>
                </a:lnTo>
                <a:lnTo>
                  <a:pt x="2034745" y="864207"/>
                </a:lnTo>
                <a:lnTo>
                  <a:pt x="2004966" y="909481"/>
                </a:lnTo>
                <a:lnTo>
                  <a:pt x="1968438" y="949989"/>
                </a:lnTo>
                <a:lnTo>
                  <a:pt x="1926350" y="985731"/>
                </a:lnTo>
                <a:lnTo>
                  <a:pt x="1879102" y="1015913"/>
                </a:lnTo>
                <a:lnTo>
                  <a:pt x="1827882" y="1041330"/>
                </a:lnTo>
                <a:lnTo>
                  <a:pt x="1801280" y="1052053"/>
                </a:lnTo>
                <a:lnTo>
                  <a:pt x="1767928" y="1064364"/>
                </a:lnTo>
                <a:lnTo>
                  <a:pt x="1699239" y="1085015"/>
                </a:lnTo>
                <a:lnTo>
                  <a:pt x="1629358" y="1102092"/>
                </a:lnTo>
                <a:lnTo>
                  <a:pt x="1557889" y="1114801"/>
                </a:lnTo>
                <a:lnTo>
                  <a:pt x="1449892" y="1129892"/>
                </a:lnTo>
                <a:lnTo>
                  <a:pt x="1304969" y="1141012"/>
                </a:lnTo>
                <a:lnTo>
                  <a:pt x="1234692" y="1144189"/>
                </a:lnTo>
                <a:lnTo>
                  <a:pt x="1219604" y="1144586"/>
                </a:lnTo>
                <a:lnTo>
                  <a:pt x="1204913" y="1145380"/>
                </a:lnTo>
                <a:lnTo>
                  <a:pt x="1205310" y="1146969"/>
                </a:lnTo>
                <a:lnTo>
                  <a:pt x="1205310" y="1147763"/>
                </a:lnTo>
                <a:lnTo>
                  <a:pt x="1259309" y="1147366"/>
                </a:lnTo>
                <a:lnTo>
                  <a:pt x="1367306" y="1143792"/>
                </a:lnTo>
                <a:lnTo>
                  <a:pt x="1420908" y="1140615"/>
                </a:lnTo>
                <a:lnTo>
                  <a:pt x="1484832" y="1137040"/>
                </a:lnTo>
                <a:lnTo>
                  <a:pt x="1616256" y="1127906"/>
                </a:lnTo>
                <a:lnTo>
                  <a:pt x="1715915" y="1114404"/>
                </a:lnTo>
                <a:lnTo>
                  <a:pt x="1781031" y="1101298"/>
                </a:lnTo>
                <a:lnTo>
                  <a:pt x="1844558" y="1084618"/>
                </a:lnTo>
                <a:lnTo>
                  <a:pt x="1905307" y="1062379"/>
                </a:lnTo>
                <a:lnTo>
                  <a:pt x="1934291" y="1048876"/>
                </a:lnTo>
                <a:lnTo>
                  <a:pt x="1948982" y="1041727"/>
                </a:lnTo>
                <a:lnTo>
                  <a:pt x="1975584" y="1025445"/>
                </a:lnTo>
                <a:lnTo>
                  <a:pt x="2000201" y="1007176"/>
                </a:lnTo>
                <a:lnTo>
                  <a:pt x="2022436" y="987717"/>
                </a:lnTo>
                <a:lnTo>
                  <a:pt x="2041892" y="966668"/>
                </a:lnTo>
                <a:lnTo>
                  <a:pt x="2059362" y="943635"/>
                </a:lnTo>
                <a:lnTo>
                  <a:pt x="2074450" y="919409"/>
                </a:lnTo>
                <a:lnTo>
                  <a:pt x="2087155" y="893992"/>
                </a:lnTo>
                <a:lnTo>
                  <a:pt x="2097081" y="867781"/>
                </a:lnTo>
                <a:lnTo>
                  <a:pt x="2105419" y="840379"/>
                </a:lnTo>
                <a:lnTo>
                  <a:pt x="2112566" y="797885"/>
                </a:lnTo>
                <a:lnTo>
                  <a:pt x="2112963" y="739109"/>
                </a:lnTo>
                <a:lnTo>
                  <a:pt x="2103831" y="678744"/>
                </a:lnTo>
                <a:lnTo>
                  <a:pt x="2094699" y="648561"/>
                </a:lnTo>
                <a:lnTo>
                  <a:pt x="2084773" y="621159"/>
                </a:lnTo>
                <a:lnTo>
                  <a:pt x="2059362" y="569928"/>
                </a:lnTo>
                <a:close/>
                <a:moveTo>
                  <a:pt x="233158" y="230187"/>
                </a:moveTo>
                <a:lnTo>
                  <a:pt x="206541" y="244085"/>
                </a:lnTo>
                <a:lnTo>
                  <a:pt x="158870" y="277836"/>
                </a:lnTo>
                <a:lnTo>
                  <a:pt x="117952" y="317146"/>
                </a:lnTo>
                <a:lnTo>
                  <a:pt x="84980" y="362810"/>
                </a:lnTo>
                <a:lnTo>
                  <a:pt x="59953" y="412444"/>
                </a:lnTo>
                <a:lnTo>
                  <a:pt x="43268" y="466446"/>
                </a:lnTo>
                <a:lnTo>
                  <a:pt x="34925" y="523624"/>
                </a:lnTo>
                <a:lnTo>
                  <a:pt x="36117" y="582788"/>
                </a:lnTo>
                <a:lnTo>
                  <a:pt x="40090" y="613363"/>
                </a:lnTo>
                <a:lnTo>
                  <a:pt x="46446" y="643143"/>
                </a:lnTo>
                <a:lnTo>
                  <a:pt x="65117" y="699528"/>
                </a:lnTo>
                <a:lnTo>
                  <a:pt x="91336" y="753133"/>
                </a:lnTo>
                <a:lnTo>
                  <a:pt x="123514" y="802767"/>
                </a:lnTo>
                <a:lnTo>
                  <a:pt x="162446" y="848430"/>
                </a:lnTo>
                <a:lnTo>
                  <a:pt x="205350" y="889726"/>
                </a:lnTo>
                <a:lnTo>
                  <a:pt x="252226" y="927051"/>
                </a:lnTo>
                <a:lnTo>
                  <a:pt x="302281" y="959611"/>
                </a:lnTo>
                <a:lnTo>
                  <a:pt x="328103" y="973906"/>
                </a:lnTo>
                <a:lnTo>
                  <a:pt x="356308" y="988994"/>
                </a:lnTo>
                <a:lnTo>
                  <a:pt x="414706" y="1014010"/>
                </a:lnTo>
                <a:lnTo>
                  <a:pt x="444500" y="1025525"/>
                </a:lnTo>
                <a:lnTo>
                  <a:pt x="419076" y="1013613"/>
                </a:lnTo>
                <a:lnTo>
                  <a:pt x="371007" y="988597"/>
                </a:lnTo>
                <a:lnTo>
                  <a:pt x="347171" y="973906"/>
                </a:lnTo>
                <a:lnTo>
                  <a:pt x="322541" y="958420"/>
                </a:lnTo>
                <a:lnTo>
                  <a:pt x="274473" y="922683"/>
                </a:lnTo>
                <a:lnTo>
                  <a:pt x="229583" y="882579"/>
                </a:lnTo>
                <a:lnTo>
                  <a:pt x="189459" y="838106"/>
                </a:lnTo>
                <a:lnTo>
                  <a:pt x="154103" y="790458"/>
                </a:lnTo>
                <a:lnTo>
                  <a:pt x="124706" y="738838"/>
                </a:lnTo>
                <a:lnTo>
                  <a:pt x="102062" y="683645"/>
                </a:lnTo>
                <a:lnTo>
                  <a:pt x="86966" y="625672"/>
                </a:lnTo>
                <a:lnTo>
                  <a:pt x="83391" y="595892"/>
                </a:lnTo>
                <a:lnTo>
                  <a:pt x="81405" y="569685"/>
                </a:lnTo>
                <a:lnTo>
                  <a:pt x="83391" y="518462"/>
                </a:lnTo>
                <a:lnTo>
                  <a:pt x="92131" y="468828"/>
                </a:lnTo>
                <a:lnTo>
                  <a:pt x="106829" y="419591"/>
                </a:lnTo>
                <a:lnTo>
                  <a:pt x="127089" y="373531"/>
                </a:lnTo>
                <a:lnTo>
                  <a:pt x="152117" y="329058"/>
                </a:lnTo>
                <a:lnTo>
                  <a:pt x="181911" y="287366"/>
                </a:lnTo>
                <a:lnTo>
                  <a:pt x="215281" y="248452"/>
                </a:lnTo>
                <a:close/>
                <a:moveTo>
                  <a:pt x="950292" y="112712"/>
                </a:moveTo>
                <a:lnTo>
                  <a:pt x="822075" y="115489"/>
                </a:lnTo>
                <a:lnTo>
                  <a:pt x="758561" y="119456"/>
                </a:lnTo>
                <a:lnTo>
                  <a:pt x="705369" y="124217"/>
                </a:lnTo>
                <a:lnTo>
                  <a:pt x="597397" y="136118"/>
                </a:lnTo>
                <a:lnTo>
                  <a:pt x="488631" y="153574"/>
                </a:lnTo>
                <a:lnTo>
                  <a:pt x="381849" y="178170"/>
                </a:lnTo>
                <a:lnTo>
                  <a:pt x="329848" y="193643"/>
                </a:lnTo>
                <a:lnTo>
                  <a:pt x="309206" y="208321"/>
                </a:lnTo>
                <a:lnTo>
                  <a:pt x="270304" y="239662"/>
                </a:lnTo>
                <a:lnTo>
                  <a:pt x="234181" y="274970"/>
                </a:lnTo>
                <a:lnTo>
                  <a:pt x="201631" y="313848"/>
                </a:lnTo>
                <a:lnTo>
                  <a:pt x="186943" y="334874"/>
                </a:lnTo>
                <a:lnTo>
                  <a:pt x="169080" y="362248"/>
                </a:lnTo>
                <a:lnTo>
                  <a:pt x="142087" y="418185"/>
                </a:lnTo>
                <a:lnTo>
                  <a:pt x="124621" y="475709"/>
                </a:lnTo>
                <a:lnTo>
                  <a:pt x="115888" y="534423"/>
                </a:lnTo>
                <a:lnTo>
                  <a:pt x="115888" y="593534"/>
                </a:lnTo>
                <a:lnTo>
                  <a:pt x="125415" y="652249"/>
                </a:lnTo>
                <a:lnTo>
                  <a:pt x="144469" y="709773"/>
                </a:lnTo>
                <a:lnTo>
                  <a:pt x="172256" y="765313"/>
                </a:lnTo>
                <a:lnTo>
                  <a:pt x="189722" y="792290"/>
                </a:lnTo>
                <a:lnTo>
                  <a:pt x="209570" y="818870"/>
                </a:lnTo>
                <a:lnTo>
                  <a:pt x="252044" y="866080"/>
                </a:lnTo>
                <a:lnTo>
                  <a:pt x="300076" y="908132"/>
                </a:lnTo>
                <a:lnTo>
                  <a:pt x="352077" y="944630"/>
                </a:lnTo>
                <a:lnTo>
                  <a:pt x="407651" y="976764"/>
                </a:lnTo>
                <a:lnTo>
                  <a:pt x="465210" y="1004931"/>
                </a:lnTo>
                <a:lnTo>
                  <a:pt x="524754" y="1029131"/>
                </a:lnTo>
                <a:lnTo>
                  <a:pt x="585488" y="1050157"/>
                </a:lnTo>
                <a:lnTo>
                  <a:pt x="616054" y="1059281"/>
                </a:lnTo>
                <a:lnTo>
                  <a:pt x="666467" y="1074753"/>
                </a:lnTo>
                <a:lnTo>
                  <a:pt x="717675" y="1089432"/>
                </a:lnTo>
                <a:lnTo>
                  <a:pt x="795875" y="1098953"/>
                </a:lnTo>
                <a:lnTo>
                  <a:pt x="873282" y="1105697"/>
                </a:lnTo>
                <a:lnTo>
                  <a:pt x="943940" y="1111251"/>
                </a:lnTo>
                <a:lnTo>
                  <a:pt x="1085654" y="1116012"/>
                </a:lnTo>
                <a:lnTo>
                  <a:pt x="1227765" y="1113632"/>
                </a:lnTo>
                <a:lnTo>
                  <a:pt x="1369081" y="1103714"/>
                </a:lnTo>
                <a:lnTo>
                  <a:pt x="1440136" y="1096176"/>
                </a:lnTo>
                <a:lnTo>
                  <a:pt x="1498886" y="1089432"/>
                </a:lnTo>
                <a:lnTo>
                  <a:pt x="1589392" y="1075944"/>
                </a:lnTo>
                <a:lnTo>
                  <a:pt x="1650127" y="1064439"/>
                </a:lnTo>
                <a:lnTo>
                  <a:pt x="1709670" y="1050554"/>
                </a:lnTo>
                <a:lnTo>
                  <a:pt x="1768420" y="1032701"/>
                </a:lnTo>
                <a:lnTo>
                  <a:pt x="1824391" y="1010088"/>
                </a:lnTo>
                <a:lnTo>
                  <a:pt x="1877980" y="981921"/>
                </a:lnTo>
                <a:lnTo>
                  <a:pt x="1902988" y="965259"/>
                </a:lnTo>
                <a:lnTo>
                  <a:pt x="1916485" y="956135"/>
                </a:lnTo>
                <a:lnTo>
                  <a:pt x="1941890" y="935109"/>
                </a:lnTo>
                <a:lnTo>
                  <a:pt x="1963723" y="912099"/>
                </a:lnTo>
                <a:lnTo>
                  <a:pt x="1982777" y="887899"/>
                </a:lnTo>
                <a:lnTo>
                  <a:pt x="1999449" y="862113"/>
                </a:lnTo>
                <a:lnTo>
                  <a:pt x="2013342" y="834739"/>
                </a:lnTo>
                <a:lnTo>
                  <a:pt x="2024457" y="806572"/>
                </a:lnTo>
                <a:lnTo>
                  <a:pt x="2032793" y="777612"/>
                </a:lnTo>
                <a:lnTo>
                  <a:pt x="2038351" y="747858"/>
                </a:lnTo>
                <a:lnTo>
                  <a:pt x="2041526" y="717707"/>
                </a:lnTo>
                <a:lnTo>
                  <a:pt x="2041526" y="671291"/>
                </a:lnTo>
                <a:lnTo>
                  <a:pt x="2032396" y="609403"/>
                </a:lnTo>
                <a:lnTo>
                  <a:pt x="2013342" y="548705"/>
                </a:lnTo>
                <a:lnTo>
                  <a:pt x="1999846" y="519745"/>
                </a:lnTo>
                <a:lnTo>
                  <a:pt x="1988731" y="497925"/>
                </a:lnTo>
                <a:lnTo>
                  <a:pt x="1962929" y="456667"/>
                </a:lnTo>
                <a:lnTo>
                  <a:pt x="1948241" y="437227"/>
                </a:lnTo>
                <a:lnTo>
                  <a:pt x="1925615" y="417788"/>
                </a:lnTo>
                <a:lnTo>
                  <a:pt x="1877980" y="381687"/>
                </a:lnTo>
                <a:lnTo>
                  <a:pt x="1827963" y="348759"/>
                </a:lnTo>
                <a:lnTo>
                  <a:pt x="1776756" y="319005"/>
                </a:lnTo>
                <a:lnTo>
                  <a:pt x="1750954" y="305120"/>
                </a:lnTo>
                <a:lnTo>
                  <a:pt x="1722373" y="290838"/>
                </a:lnTo>
                <a:lnTo>
                  <a:pt x="1664417" y="263068"/>
                </a:lnTo>
                <a:lnTo>
                  <a:pt x="1575896" y="225777"/>
                </a:lnTo>
                <a:lnTo>
                  <a:pt x="1454824" y="185708"/>
                </a:lnTo>
                <a:lnTo>
                  <a:pt x="1330973" y="154367"/>
                </a:lnTo>
                <a:lnTo>
                  <a:pt x="1205535" y="132548"/>
                </a:lnTo>
                <a:lnTo>
                  <a:pt x="1077715" y="118663"/>
                </a:lnTo>
                <a:close/>
                <a:moveTo>
                  <a:pt x="970360" y="31750"/>
                </a:moveTo>
                <a:lnTo>
                  <a:pt x="905670" y="32146"/>
                </a:lnTo>
                <a:lnTo>
                  <a:pt x="840582" y="35712"/>
                </a:lnTo>
                <a:lnTo>
                  <a:pt x="775891" y="41654"/>
                </a:lnTo>
                <a:lnTo>
                  <a:pt x="711994" y="51559"/>
                </a:lnTo>
                <a:lnTo>
                  <a:pt x="648098" y="64236"/>
                </a:lnTo>
                <a:lnTo>
                  <a:pt x="616744" y="71764"/>
                </a:lnTo>
                <a:lnTo>
                  <a:pt x="574279" y="82856"/>
                </a:lnTo>
                <a:lnTo>
                  <a:pt x="490538" y="110985"/>
                </a:lnTo>
                <a:lnTo>
                  <a:pt x="449263" y="128020"/>
                </a:lnTo>
                <a:lnTo>
                  <a:pt x="508794" y="115739"/>
                </a:lnTo>
                <a:lnTo>
                  <a:pt x="629048" y="96326"/>
                </a:lnTo>
                <a:lnTo>
                  <a:pt x="750491" y="83253"/>
                </a:lnTo>
                <a:lnTo>
                  <a:pt x="872729" y="77310"/>
                </a:lnTo>
                <a:lnTo>
                  <a:pt x="933451" y="76914"/>
                </a:lnTo>
                <a:lnTo>
                  <a:pt x="1003301" y="77706"/>
                </a:lnTo>
                <a:lnTo>
                  <a:pt x="1142207" y="87611"/>
                </a:lnTo>
                <a:lnTo>
                  <a:pt x="1245395" y="101873"/>
                </a:lnTo>
                <a:lnTo>
                  <a:pt x="1314451" y="114154"/>
                </a:lnTo>
                <a:lnTo>
                  <a:pt x="1382317" y="129209"/>
                </a:lnTo>
                <a:lnTo>
                  <a:pt x="1449785" y="146640"/>
                </a:lnTo>
                <a:lnTo>
                  <a:pt x="1483123" y="156148"/>
                </a:lnTo>
                <a:lnTo>
                  <a:pt x="1547417" y="176750"/>
                </a:lnTo>
                <a:lnTo>
                  <a:pt x="1643064" y="213197"/>
                </a:lnTo>
                <a:lnTo>
                  <a:pt x="1705770" y="240533"/>
                </a:lnTo>
                <a:lnTo>
                  <a:pt x="1736726" y="255588"/>
                </a:lnTo>
                <a:lnTo>
                  <a:pt x="1709342" y="238949"/>
                </a:lnTo>
                <a:lnTo>
                  <a:pt x="1653382" y="208047"/>
                </a:lnTo>
                <a:lnTo>
                  <a:pt x="1625601" y="193785"/>
                </a:lnTo>
                <a:lnTo>
                  <a:pt x="1596232" y="179523"/>
                </a:lnTo>
                <a:lnTo>
                  <a:pt x="1537495" y="152583"/>
                </a:lnTo>
                <a:lnTo>
                  <a:pt x="1477567" y="128416"/>
                </a:lnTo>
                <a:lnTo>
                  <a:pt x="1416448" y="107023"/>
                </a:lnTo>
                <a:lnTo>
                  <a:pt x="1354139" y="88007"/>
                </a:lnTo>
                <a:lnTo>
                  <a:pt x="1291432" y="72160"/>
                </a:lnTo>
                <a:lnTo>
                  <a:pt x="1227932" y="58294"/>
                </a:lnTo>
                <a:lnTo>
                  <a:pt x="1163638" y="47597"/>
                </a:lnTo>
                <a:lnTo>
                  <a:pt x="1099345" y="39277"/>
                </a:lnTo>
                <a:lnTo>
                  <a:pt x="1034654" y="34127"/>
                </a:lnTo>
                <a:close/>
                <a:moveTo>
                  <a:pt x="976240" y="0"/>
                </a:moveTo>
                <a:lnTo>
                  <a:pt x="1045347" y="3172"/>
                </a:lnTo>
                <a:lnTo>
                  <a:pt x="1114851" y="8723"/>
                </a:lnTo>
                <a:lnTo>
                  <a:pt x="1183959" y="18238"/>
                </a:lnTo>
                <a:lnTo>
                  <a:pt x="1252669" y="30529"/>
                </a:lnTo>
                <a:lnTo>
                  <a:pt x="1321379" y="45198"/>
                </a:lnTo>
                <a:lnTo>
                  <a:pt x="1389295" y="63833"/>
                </a:lnTo>
                <a:lnTo>
                  <a:pt x="1455622" y="85242"/>
                </a:lnTo>
                <a:lnTo>
                  <a:pt x="1521154" y="109427"/>
                </a:lnTo>
                <a:lnTo>
                  <a:pt x="1585496" y="136784"/>
                </a:lnTo>
                <a:lnTo>
                  <a:pt x="1647851" y="166916"/>
                </a:lnTo>
                <a:lnTo>
                  <a:pt x="1707823" y="200617"/>
                </a:lnTo>
                <a:lnTo>
                  <a:pt x="1766604" y="237093"/>
                </a:lnTo>
                <a:lnTo>
                  <a:pt x="1822605" y="275947"/>
                </a:lnTo>
                <a:lnTo>
                  <a:pt x="1849613" y="296961"/>
                </a:lnTo>
                <a:lnTo>
                  <a:pt x="1875826" y="317974"/>
                </a:lnTo>
                <a:lnTo>
                  <a:pt x="1924280" y="364362"/>
                </a:lnTo>
                <a:lnTo>
                  <a:pt x="1946919" y="388943"/>
                </a:lnTo>
                <a:lnTo>
                  <a:pt x="1957642" y="398458"/>
                </a:lnTo>
                <a:lnTo>
                  <a:pt x="1968366" y="407577"/>
                </a:lnTo>
                <a:lnTo>
                  <a:pt x="1991004" y="428194"/>
                </a:lnTo>
                <a:lnTo>
                  <a:pt x="2032707" y="472203"/>
                </a:lnTo>
                <a:lnTo>
                  <a:pt x="2069247" y="520177"/>
                </a:lnTo>
                <a:lnTo>
                  <a:pt x="2100226" y="572115"/>
                </a:lnTo>
                <a:lnTo>
                  <a:pt x="2124850" y="626432"/>
                </a:lnTo>
                <a:lnTo>
                  <a:pt x="2142325" y="683525"/>
                </a:lnTo>
                <a:lnTo>
                  <a:pt x="2151063" y="742600"/>
                </a:lnTo>
                <a:lnTo>
                  <a:pt x="2151063" y="803261"/>
                </a:lnTo>
                <a:lnTo>
                  <a:pt x="2147091" y="834186"/>
                </a:lnTo>
                <a:lnTo>
                  <a:pt x="2144311" y="848855"/>
                </a:lnTo>
                <a:lnTo>
                  <a:pt x="2136765" y="878195"/>
                </a:lnTo>
                <a:lnTo>
                  <a:pt x="2126439" y="905551"/>
                </a:lnTo>
                <a:lnTo>
                  <a:pt x="2114524" y="931322"/>
                </a:lnTo>
                <a:lnTo>
                  <a:pt x="2092282" y="966609"/>
                </a:lnTo>
                <a:lnTo>
                  <a:pt x="2055743" y="1008239"/>
                </a:lnTo>
                <a:lnTo>
                  <a:pt x="2013246" y="1043921"/>
                </a:lnTo>
                <a:lnTo>
                  <a:pt x="1964791" y="1074054"/>
                </a:lnTo>
                <a:lnTo>
                  <a:pt x="1912762" y="1098239"/>
                </a:lnTo>
                <a:lnTo>
                  <a:pt x="1857556" y="1117666"/>
                </a:lnTo>
                <a:lnTo>
                  <a:pt x="1829754" y="1125596"/>
                </a:lnTo>
                <a:lnTo>
                  <a:pt x="1792817" y="1134318"/>
                </a:lnTo>
                <a:lnTo>
                  <a:pt x="1717753" y="1148988"/>
                </a:lnTo>
                <a:lnTo>
                  <a:pt x="1641894" y="1160882"/>
                </a:lnTo>
                <a:lnTo>
                  <a:pt x="1565240" y="1169208"/>
                </a:lnTo>
                <a:lnTo>
                  <a:pt x="1450061" y="1177930"/>
                </a:lnTo>
                <a:lnTo>
                  <a:pt x="1295960" y="1181895"/>
                </a:lnTo>
                <a:lnTo>
                  <a:pt x="1219704" y="1182688"/>
                </a:lnTo>
                <a:lnTo>
                  <a:pt x="1137093" y="1182688"/>
                </a:lnTo>
                <a:lnTo>
                  <a:pt x="971076" y="1177930"/>
                </a:lnTo>
                <a:lnTo>
                  <a:pt x="723243" y="1163657"/>
                </a:lnTo>
                <a:lnTo>
                  <a:pt x="558021" y="1150177"/>
                </a:lnTo>
                <a:lnTo>
                  <a:pt x="552064" y="1148988"/>
                </a:lnTo>
                <a:lnTo>
                  <a:pt x="546504" y="1141851"/>
                </a:lnTo>
                <a:lnTo>
                  <a:pt x="546504" y="1132732"/>
                </a:lnTo>
                <a:lnTo>
                  <a:pt x="552064" y="1125992"/>
                </a:lnTo>
                <a:lnTo>
                  <a:pt x="558021" y="1125596"/>
                </a:lnTo>
                <a:lnTo>
                  <a:pt x="679555" y="1131146"/>
                </a:lnTo>
                <a:lnTo>
                  <a:pt x="801486" y="1136697"/>
                </a:lnTo>
                <a:lnTo>
                  <a:pt x="774081" y="1130750"/>
                </a:lnTo>
                <a:lnTo>
                  <a:pt x="747471" y="1124010"/>
                </a:lnTo>
                <a:lnTo>
                  <a:pt x="680349" y="1114494"/>
                </a:lnTo>
                <a:lnTo>
                  <a:pt x="614419" y="1102996"/>
                </a:lnTo>
                <a:lnTo>
                  <a:pt x="581057" y="1096256"/>
                </a:lnTo>
                <a:lnTo>
                  <a:pt x="515127" y="1079604"/>
                </a:lnTo>
                <a:lnTo>
                  <a:pt x="450389" y="1060177"/>
                </a:lnTo>
                <a:lnTo>
                  <a:pt x="386445" y="1036388"/>
                </a:lnTo>
                <a:lnTo>
                  <a:pt x="325281" y="1007842"/>
                </a:lnTo>
                <a:lnTo>
                  <a:pt x="266500" y="974935"/>
                </a:lnTo>
                <a:lnTo>
                  <a:pt x="210896" y="936476"/>
                </a:lnTo>
                <a:lnTo>
                  <a:pt x="159265" y="891675"/>
                </a:lnTo>
                <a:lnTo>
                  <a:pt x="135832" y="867093"/>
                </a:lnTo>
                <a:lnTo>
                  <a:pt x="116370" y="844891"/>
                </a:lnTo>
                <a:lnTo>
                  <a:pt x="80625" y="797710"/>
                </a:lnTo>
                <a:lnTo>
                  <a:pt x="50838" y="746564"/>
                </a:lnTo>
                <a:lnTo>
                  <a:pt x="27802" y="693833"/>
                </a:lnTo>
                <a:lnTo>
                  <a:pt x="11121" y="638326"/>
                </a:lnTo>
                <a:lnTo>
                  <a:pt x="1589" y="581234"/>
                </a:lnTo>
                <a:lnTo>
                  <a:pt x="0" y="523348"/>
                </a:lnTo>
                <a:lnTo>
                  <a:pt x="7149" y="464273"/>
                </a:lnTo>
                <a:lnTo>
                  <a:pt x="14298" y="434934"/>
                </a:lnTo>
                <a:lnTo>
                  <a:pt x="22639" y="406388"/>
                </a:lnTo>
                <a:lnTo>
                  <a:pt x="45674" y="355639"/>
                </a:lnTo>
                <a:lnTo>
                  <a:pt x="75065" y="311630"/>
                </a:lnTo>
                <a:lnTo>
                  <a:pt x="110413" y="272776"/>
                </a:lnTo>
                <a:lnTo>
                  <a:pt x="150527" y="239868"/>
                </a:lnTo>
                <a:lnTo>
                  <a:pt x="195407" y="211718"/>
                </a:lnTo>
                <a:lnTo>
                  <a:pt x="243861" y="188723"/>
                </a:lnTo>
                <a:lnTo>
                  <a:pt x="294699" y="168502"/>
                </a:lnTo>
                <a:lnTo>
                  <a:pt x="320912" y="160573"/>
                </a:lnTo>
                <a:lnTo>
                  <a:pt x="348317" y="143524"/>
                </a:lnTo>
                <a:lnTo>
                  <a:pt x="404317" y="112599"/>
                </a:lnTo>
                <a:lnTo>
                  <a:pt x="462701" y="86432"/>
                </a:lnTo>
                <a:lnTo>
                  <a:pt x="523468" y="64229"/>
                </a:lnTo>
                <a:lnTo>
                  <a:pt x="585029" y="45991"/>
                </a:lnTo>
                <a:lnTo>
                  <a:pt x="647781" y="30925"/>
                </a:lnTo>
                <a:lnTo>
                  <a:pt x="711328" y="19427"/>
                </a:lnTo>
                <a:lnTo>
                  <a:pt x="774478" y="10308"/>
                </a:lnTo>
                <a:lnTo>
                  <a:pt x="805854" y="7137"/>
                </a:lnTo>
                <a:lnTo>
                  <a:pt x="839614" y="4361"/>
                </a:lnTo>
                <a:lnTo>
                  <a:pt x="907927" y="396"/>
                </a:lnTo>
                <a:close/>
              </a:path>
            </a:pathLst>
          </a:custGeom>
          <a:solidFill>
            <a:srgbClr val="DD6909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3000"/>
              </a:lnSpc>
            </a:pP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Cuadros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utilización</a:t>
            </a:r>
            <a:endParaRPr lang="en-U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" name="Freeform: Shape 20">
            <a:extLst>
              <a:ext uri="{FF2B5EF4-FFF2-40B4-BE49-F238E27FC236}">
                <a16:creationId xmlns:a16="http://schemas.microsoft.com/office/drawing/2014/main" xmlns="" id="{7E606F6F-758D-445D-9C4A-A0CEAB6D7683}"/>
              </a:ext>
            </a:extLst>
          </p:cNvPr>
          <p:cNvSpPr>
            <a:spLocks/>
          </p:cNvSpPr>
          <p:nvPr/>
        </p:nvSpPr>
        <p:spPr bwMode="auto">
          <a:xfrm>
            <a:off x="2246515" y="4221088"/>
            <a:ext cx="2686981" cy="1944216"/>
          </a:xfrm>
          <a:custGeom>
            <a:avLst/>
            <a:gdLst>
              <a:gd name="connsiteX0" fmla="*/ 2044671 w 2151063"/>
              <a:gd name="connsiteY0" fmla="*/ 546100 h 1182688"/>
              <a:gd name="connsiteX1" fmla="*/ 2052215 w 2151063"/>
              <a:gd name="connsiteY1" fmla="*/ 567545 h 1182688"/>
              <a:gd name="connsiteX2" fmla="*/ 2064523 w 2151063"/>
              <a:gd name="connsiteY2" fmla="*/ 611628 h 1182688"/>
              <a:gd name="connsiteX3" fmla="*/ 2072464 w 2151063"/>
              <a:gd name="connsiteY3" fmla="*/ 657298 h 1182688"/>
              <a:gd name="connsiteX4" fmla="*/ 2074847 w 2151063"/>
              <a:gd name="connsiteY4" fmla="*/ 704161 h 1182688"/>
              <a:gd name="connsiteX5" fmla="*/ 2073258 w 2151063"/>
              <a:gd name="connsiteY5" fmla="*/ 728386 h 1182688"/>
              <a:gd name="connsiteX6" fmla="*/ 2070876 w 2151063"/>
              <a:gd name="connsiteY6" fmla="*/ 758171 h 1182688"/>
              <a:gd name="connsiteX7" fmla="*/ 2056979 w 2151063"/>
              <a:gd name="connsiteY7" fmla="*/ 813771 h 1182688"/>
              <a:gd name="connsiteX8" fmla="*/ 2034745 w 2151063"/>
              <a:gd name="connsiteY8" fmla="*/ 864207 h 1182688"/>
              <a:gd name="connsiteX9" fmla="*/ 2004966 w 2151063"/>
              <a:gd name="connsiteY9" fmla="*/ 909481 h 1182688"/>
              <a:gd name="connsiteX10" fmla="*/ 1968438 w 2151063"/>
              <a:gd name="connsiteY10" fmla="*/ 949989 h 1182688"/>
              <a:gd name="connsiteX11" fmla="*/ 1926350 w 2151063"/>
              <a:gd name="connsiteY11" fmla="*/ 985731 h 1182688"/>
              <a:gd name="connsiteX12" fmla="*/ 1879102 w 2151063"/>
              <a:gd name="connsiteY12" fmla="*/ 1015913 h 1182688"/>
              <a:gd name="connsiteX13" fmla="*/ 1827882 w 2151063"/>
              <a:gd name="connsiteY13" fmla="*/ 1041330 h 1182688"/>
              <a:gd name="connsiteX14" fmla="*/ 1801280 w 2151063"/>
              <a:gd name="connsiteY14" fmla="*/ 1052053 h 1182688"/>
              <a:gd name="connsiteX15" fmla="*/ 1767928 w 2151063"/>
              <a:gd name="connsiteY15" fmla="*/ 1064364 h 1182688"/>
              <a:gd name="connsiteX16" fmla="*/ 1699239 w 2151063"/>
              <a:gd name="connsiteY16" fmla="*/ 1085015 h 1182688"/>
              <a:gd name="connsiteX17" fmla="*/ 1629358 w 2151063"/>
              <a:gd name="connsiteY17" fmla="*/ 1102092 h 1182688"/>
              <a:gd name="connsiteX18" fmla="*/ 1557889 w 2151063"/>
              <a:gd name="connsiteY18" fmla="*/ 1114801 h 1182688"/>
              <a:gd name="connsiteX19" fmla="*/ 1449892 w 2151063"/>
              <a:gd name="connsiteY19" fmla="*/ 1129892 h 1182688"/>
              <a:gd name="connsiteX20" fmla="*/ 1304969 w 2151063"/>
              <a:gd name="connsiteY20" fmla="*/ 1141012 h 1182688"/>
              <a:gd name="connsiteX21" fmla="*/ 1234692 w 2151063"/>
              <a:gd name="connsiteY21" fmla="*/ 1144189 h 1182688"/>
              <a:gd name="connsiteX22" fmla="*/ 1219604 w 2151063"/>
              <a:gd name="connsiteY22" fmla="*/ 1144586 h 1182688"/>
              <a:gd name="connsiteX23" fmla="*/ 1204913 w 2151063"/>
              <a:gd name="connsiteY23" fmla="*/ 1145380 h 1182688"/>
              <a:gd name="connsiteX24" fmla="*/ 1205310 w 2151063"/>
              <a:gd name="connsiteY24" fmla="*/ 1146969 h 1182688"/>
              <a:gd name="connsiteX25" fmla="*/ 1205310 w 2151063"/>
              <a:gd name="connsiteY25" fmla="*/ 1147763 h 1182688"/>
              <a:gd name="connsiteX26" fmla="*/ 1259309 w 2151063"/>
              <a:gd name="connsiteY26" fmla="*/ 1147366 h 1182688"/>
              <a:gd name="connsiteX27" fmla="*/ 1367306 w 2151063"/>
              <a:gd name="connsiteY27" fmla="*/ 1143792 h 1182688"/>
              <a:gd name="connsiteX28" fmla="*/ 1420908 w 2151063"/>
              <a:gd name="connsiteY28" fmla="*/ 1140615 h 1182688"/>
              <a:gd name="connsiteX29" fmla="*/ 1484832 w 2151063"/>
              <a:gd name="connsiteY29" fmla="*/ 1137040 h 1182688"/>
              <a:gd name="connsiteX30" fmla="*/ 1616256 w 2151063"/>
              <a:gd name="connsiteY30" fmla="*/ 1127906 h 1182688"/>
              <a:gd name="connsiteX31" fmla="*/ 1715915 w 2151063"/>
              <a:gd name="connsiteY31" fmla="*/ 1114404 h 1182688"/>
              <a:gd name="connsiteX32" fmla="*/ 1781031 w 2151063"/>
              <a:gd name="connsiteY32" fmla="*/ 1101298 h 1182688"/>
              <a:gd name="connsiteX33" fmla="*/ 1844558 w 2151063"/>
              <a:gd name="connsiteY33" fmla="*/ 1084618 h 1182688"/>
              <a:gd name="connsiteX34" fmla="*/ 1905307 w 2151063"/>
              <a:gd name="connsiteY34" fmla="*/ 1062379 h 1182688"/>
              <a:gd name="connsiteX35" fmla="*/ 1934291 w 2151063"/>
              <a:gd name="connsiteY35" fmla="*/ 1048876 h 1182688"/>
              <a:gd name="connsiteX36" fmla="*/ 1948982 w 2151063"/>
              <a:gd name="connsiteY36" fmla="*/ 1041727 h 1182688"/>
              <a:gd name="connsiteX37" fmla="*/ 1975584 w 2151063"/>
              <a:gd name="connsiteY37" fmla="*/ 1025445 h 1182688"/>
              <a:gd name="connsiteX38" fmla="*/ 2000201 w 2151063"/>
              <a:gd name="connsiteY38" fmla="*/ 1007176 h 1182688"/>
              <a:gd name="connsiteX39" fmla="*/ 2022436 w 2151063"/>
              <a:gd name="connsiteY39" fmla="*/ 987717 h 1182688"/>
              <a:gd name="connsiteX40" fmla="*/ 2041892 w 2151063"/>
              <a:gd name="connsiteY40" fmla="*/ 966668 h 1182688"/>
              <a:gd name="connsiteX41" fmla="*/ 2059362 w 2151063"/>
              <a:gd name="connsiteY41" fmla="*/ 943635 h 1182688"/>
              <a:gd name="connsiteX42" fmla="*/ 2074450 w 2151063"/>
              <a:gd name="connsiteY42" fmla="*/ 919409 h 1182688"/>
              <a:gd name="connsiteX43" fmla="*/ 2087155 w 2151063"/>
              <a:gd name="connsiteY43" fmla="*/ 893992 h 1182688"/>
              <a:gd name="connsiteX44" fmla="*/ 2097081 w 2151063"/>
              <a:gd name="connsiteY44" fmla="*/ 867781 h 1182688"/>
              <a:gd name="connsiteX45" fmla="*/ 2105419 w 2151063"/>
              <a:gd name="connsiteY45" fmla="*/ 840379 h 1182688"/>
              <a:gd name="connsiteX46" fmla="*/ 2112566 w 2151063"/>
              <a:gd name="connsiteY46" fmla="*/ 797885 h 1182688"/>
              <a:gd name="connsiteX47" fmla="*/ 2112963 w 2151063"/>
              <a:gd name="connsiteY47" fmla="*/ 739109 h 1182688"/>
              <a:gd name="connsiteX48" fmla="*/ 2103831 w 2151063"/>
              <a:gd name="connsiteY48" fmla="*/ 678744 h 1182688"/>
              <a:gd name="connsiteX49" fmla="*/ 2094699 w 2151063"/>
              <a:gd name="connsiteY49" fmla="*/ 648561 h 1182688"/>
              <a:gd name="connsiteX50" fmla="*/ 2084773 w 2151063"/>
              <a:gd name="connsiteY50" fmla="*/ 621159 h 1182688"/>
              <a:gd name="connsiteX51" fmla="*/ 2059362 w 2151063"/>
              <a:gd name="connsiteY51" fmla="*/ 569928 h 1182688"/>
              <a:gd name="connsiteX52" fmla="*/ 233158 w 2151063"/>
              <a:gd name="connsiteY52" fmla="*/ 230187 h 1182688"/>
              <a:gd name="connsiteX53" fmla="*/ 206541 w 2151063"/>
              <a:gd name="connsiteY53" fmla="*/ 244085 h 1182688"/>
              <a:gd name="connsiteX54" fmla="*/ 158870 w 2151063"/>
              <a:gd name="connsiteY54" fmla="*/ 277836 h 1182688"/>
              <a:gd name="connsiteX55" fmla="*/ 117952 w 2151063"/>
              <a:gd name="connsiteY55" fmla="*/ 317146 h 1182688"/>
              <a:gd name="connsiteX56" fmla="*/ 84980 w 2151063"/>
              <a:gd name="connsiteY56" fmla="*/ 362810 h 1182688"/>
              <a:gd name="connsiteX57" fmla="*/ 59953 w 2151063"/>
              <a:gd name="connsiteY57" fmla="*/ 412444 h 1182688"/>
              <a:gd name="connsiteX58" fmla="*/ 43268 w 2151063"/>
              <a:gd name="connsiteY58" fmla="*/ 466446 h 1182688"/>
              <a:gd name="connsiteX59" fmla="*/ 34925 w 2151063"/>
              <a:gd name="connsiteY59" fmla="*/ 523624 h 1182688"/>
              <a:gd name="connsiteX60" fmla="*/ 36117 w 2151063"/>
              <a:gd name="connsiteY60" fmla="*/ 582788 h 1182688"/>
              <a:gd name="connsiteX61" fmla="*/ 40090 w 2151063"/>
              <a:gd name="connsiteY61" fmla="*/ 613363 h 1182688"/>
              <a:gd name="connsiteX62" fmla="*/ 46446 w 2151063"/>
              <a:gd name="connsiteY62" fmla="*/ 643143 h 1182688"/>
              <a:gd name="connsiteX63" fmla="*/ 65117 w 2151063"/>
              <a:gd name="connsiteY63" fmla="*/ 699528 h 1182688"/>
              <a:gd name="connsiteX64" fmla="*/ 91336 w 2151063"/>
              <a:gd name="connsiteY64" fmla="*/ 753133 h 1182688"/>
              <a:gd name="connsiteX65" fmla="*/ 123514 w 2151063"/>
              <a:gd name="connsiteY65" fmla="*/ 802767 h 1182688"/>
              <a:gd name="connsiteX66" fmla="*/ 162446 w 2151063"/>
              <a:gd name="connsiteY66" fmla="*/ 848430 h 1182688"/>
              <a:gd name="connsiteX67" fmla="*/ 205350 w 2151063"/>
              <a:gd name="connsiteY67" fmla="*/ 889726 h 1182688"/>
              <a:gd name="connsiteX68" fmla="*/ 252226 w 2151063"/>
              <a:gd name="connsiteY68" fmla="*/ 927051 h 1182688"/>
              <a:gd name="connsiteX69" fmla="*/ 302281 w 2151063"/>
              <a:gd name="connsiteY69" fmla="*/ 959611 h 1182688"/>
              <a:gd name="connsiteX70" fmla="*/ 328103 w 2151063"/>
              <a:gd name="connsiteY70" fmla="*/ 973906 h 1182688"/>
              <a:gd name="connsiteX71" fmla="*/ 356308 w 2151063"/>
              <a:gd name="connsiteY71" fmla="*/ 988994 h 1182688"/>
              <a:gd name="connsiteX72" fmla="*/ 414706 w 2151063"/>
              <a:gd name="connsiteY72" fmla="*/ 1014010 h 1182688"/>
              <a:gd name="connsiteX73" fmla="*/ 444500 w 2151063"/>
              <a:gd name="connsiteY73" fmla="*/ 1025525 h 1182688"/>
              <a:gd name="connsiteX74" fmla="*/ 419076 w 2151063"/>
              <a:gd name="connsiteY74" fmla="*/ 1013613 h 1182688"/>
              <a:gd name="connsiteX75" fmla="*/ 371007 w 2151063"/>
              <a:gd name="connsiteY75" fmla="*/ 988597 h 1182688"/>
              <a:gd name="connsiteX76" fmla="*/ 347171 w 2151063"/>
              <a:gd name="connsiteY76" fmla="*/ 973906 h 1182688"/>
              <a:gd name="connsiteX77" fmla="*/ 322541 w 2151063"/>
              <a:gd name="connsiteY77" fmla="*/ 958420 h 1182688"/>
              <a:gd name="connsiteX78" fmla="*/ 274473 w 2151063"/>
              <a:gd name="connsiteY78" fmla="*/ 922683 h 1182688"/>
              <a:gd name="connsiteX79" fmla="*/ 229583 w 2151063"/>
              <a:gd name="connsiteY79" fmla="*/ 882579 h 1182688"/>
              <a:gd name="connsiteX80" fmla="*/ 189459 w 2151063"/>
              <a:gd name="connsiteY80" fmla="*/ 838106 h 1182688"/>
              <a:gd name="connsiteX81" fmla="*/ 154103 w 2151063"/>
              <a:gd name="connsiteY81" fmla="*/ 790458 h 1182688"/>
              <a:gd name="connsiteX82" fmla="*/ 124706 w 2151063"/>
              <a:gd name="connsiteY82" fmla="*/ 738838 h 1182688"/>
              <a:gd name="connsiteX83" fmla="*/ 102062 w 2151063"/>
              <a:gd name="connsiteY83" fmla="*/ 683645 h 1182688"/>
              <a:gd name="connsiteX84" fmla="*/ 86966 w 2151063"/>
              <a:gd name="connsiteY84" fmla="*/ 625672 h 1182688"/>
              <a:gd name="connsiteX85" fmla="*/ 83391 w 2151063"/>
              <a:gd name="connsiteY85" fmla="*/ 595892 h 1182688"/>
              <a:gd name="connsiteX86" fmla="*/ 81405 w 2151063"/>
              <a:gd name="connsiteY86" fmla="*/ 569685 h 1182688"/>
              <a:gd name="connsiteX87" fmla="*/ 83391 w 2151063"/>
              <a:gd name="connsiteY87" fmla="*/ 518462 h 1182688"/>
              <a:gd name="connsiteX88" fmla="*/ 92131 w 2151063"/>
              <a:gd name="connsiteY88" fmla="*/ 468828 h 1182688"/>
              <a:gd name="connsiteX89" fmla="*/ 106829 w 2151063"/>
              <a:gd name="connsiteY89" fmla="*/ 419591 h 1182688"/>
              <a:gd name="connsiteX90" fmla="*/ 127089 w 2151063"/>
              <a:gd name="connsiteY90" fmla="*/ 373531 h 1182688"/>
              <a:gd name="connsiteX91" fmla="*/ 152117 w 2151063"/>
              <a:gd name="connsiteY91" fmla="*/ 329058 h 1182688"/>
              <a:gd name="connsiteX92" fmla="*/ 181911 w 2151063"/>
              <a:gd name="connsiteY92" fmla="*/ 287366 h 1182688"/>
              <a:gd name="connsiteX93" fmla="*/ 215281 w 2151063"/>
              <a:gd name="connsiteY93" fmla="*/ 248452 h 1182688"/>
              <a:gd name="connsiteX94" fmla="*/ 950292 w 2151063"/>
              <a:gd name="connsiteY94" fmla="*/ 112712 h 1182688"/>
              <a:gd name="connsiteX95" fmla="*/ 822075 w 2151063"/>
              <a:gd name="connsiteY95" fmla="*/ 115489 h 1182688"/>
              <a:gd name="connsiteX96" fmla="*/ 758561 w 2151063"/>
              <a:gd name="connsiteY96" fmla="*/ 119456 h 1182688"/>
              <a:gd name="connsiteX97" fmla="*/ 705369 w 2151063"/>
              <a:gd name="connsiteY97" fmla="*/ 124217 h 1182688"/>
              <a:gd name="connsiteX98" fmla="*/ 597397 w 2151063"/>
              <a:gd name="connsiteY98" fmla="*/ 136118 h 1182688"/>
              <a:gd name="connsiteX99" fmla="*/ 488631 w 2151063"/>
              <a:gd name="connsiteY99" fmla="*/ 153574 h 1182688"/>
              <a:gd name="connsiteX100" fmla="*/ 381849 w 2151063"/>
              <a:gd name="connsiteY100" fmla="*/ 178170 h 1182688"/>
              <a:gd name="connsiteX101" fmla="*/ 329848 w 2151063"/>
              <a:gd name="connsiteY101" fmla="*/ 193643 h 1182688"/>
              <a:gd name="connsiteX102" fmla="*/ 309206 w 2151063"/>
              <a:gd name="connsiteY102" fmla="*/ 208321 h 1182688"/>
              <a:gd name="connsiteX103" fmla="*/ 270304 w 2151063"/>
              <a:gd name="connsiteY103" fmla="*/ 239662 h 1182688"/>
              <a:gd name="connsiteX104" fmla="*/ 234181 w 2151063"/>
              <a:gd name="connsiteY104" fmla="*/ 274970 h 1182688"/>
              <a:gd name="connsiteX105" fmla="*/ 201631 w 2151063"/>
              <a:gd name="connsiteY105" fmla="*/ 313848 h 1182688"/>
              <a:gd name="connsiteX106" fmla="*/ 186943 w 2151063"/>
              <a:gd name="connsiteY106" fmla="*/ 334874 h 1182688"/>
              <a:gd name="connsiteX107" fmla="*/ 169080 w 2151063"/>
              <a:gd name="connsiteY107" fmla="*/ 362248 h 1182688"/>
              <a:gd name="connsiteX108" fmla="*/ 142087 w 2151063"/>
              <a:gd name="connsiteY108" fmla="*/ 418185 h 1182688"/>
              <a:gd name="connsiteX109" fmla="*/ 124621 w 2151063"/>
              <a:gd name="connsiteY109" fmla="*/ 475709 h 1182688"/>
              <a:gd name="connsiteX110" fmla="*/ 115888 w 2151063"/>
              <a:gd name="connsiteY110" fmla="*/ 534423 h 1182688"/>
              <a:gd name="connsiteX111" fmla="*/ 115888 w 2151063"/>
              <a:gd name="connsiteY111" fmla="*/ 593534 h 1182688"/>
              <a:gd name="connsiteX112" fmla="*/ 125415 w 2151063"/>
              <a:gd name="connsiteY112" fmla="*/ 652249 h 1182688"/>
              <a:gd name="connsiteX113" fmla="*/ 144469 w 2151063"/>
              <a:gd name="connsiteY113" fmla="*/ 709773 h 1182688"/>
              <a:gd name="connsiteX114" fmla="*/ 172256 w 2151063"/>
              <a:gd name="connsiteY114" fmla="*/ 765313 h 1182688"/>
              <a:gd name="connsiteX115" fmla="*/ 189722 w 2151063"/>
              <a:gd name="connsiteY115" fmla="*/ 792290 h 1182688"/>
              <a:gd name="connsiteX116" fmla="*/ 209570 w 2151063"/>
              <a:gd name="connsiteY116" fmla="*/ 818870 h 1182688"/>
              <a:gd name="connsiteX117" fmla="*/ 252044 w 2151063"/>
              <a:gd name="connsiteY117" fmla="*/ 866080 h 1182688"/>
              <a:gd name="connsiteX118" fmla="*/ 300076 w 2151063"/>
              <a:gd name="connsiteY118" fmla="*/ 908132 h 1182688"/>
              <a:gd name="connsiteX119" fmla="*/ 352077 w 2151063"/>
              <a:gd name="connsiteY119" fmla="*/ 944630 h 1182688"/>
              <a:gd name="connsiteX120" fmla="*/ 407651 w 2151063"/>
              <a:gd name="connsiteY120" fmla="*/ 976764 h 1182688"/>
              <a:gd name="connsiteX121" fmla="*/ 465210 w 2151063"/>
              <a:gd name="connsiteY121" fmla="*/ 1004931 h 1182688"/>
              <a:gd name="connsiteX122" fmla="*/ 524754 w 2151063"/>
              <a:gd name="connsiteY122" fmla="*/ 1029131 h 1182688"/>
              <a:gd name="connsiteX123" fmla="*/ 585488 w 2151063"/>
              <a:gd name="connsiteY123" fmla="*/ 1050157 h 1182688"/>
              <a:gd name="connsiteX124" fmla="*/ 616054 w 2151063"/>
              <a:gd name="connsiteY124" fmla="*/ 1059281 h 1182688"/>
              <a:gd name="connsiteX125" fmla="*/ 666467 w 2151063"/>
              <a:gd name="connsiteY125" fmla="*/ 1074753 h 1182688"/>
              <a:gd name="connsiteX126" fmla="*/ 717675 w 2151063"/>
              <a:gd name="connsiteY126" fmla="*/ 1089432 h 1182688"/>
              <a:gd name="connsiteX127" fmla="*/ 795875 w 2151063"/>
              <a:gd name="connsiteY127" fmla="*/ 1098953 h 1182688"/>
              <a:gd name="connsiteX128" fmla="*/ 873282 w 2151063"/>
              <a:gd name="connsiteY128" fmla="*/ 1105697 h 1182688"/>
              <a:gd name="connsiteX129" fmla="*/ 943940 w 2151063"/>
              <a:gd name="connsiteY129" fmla="*/ 1111251 h 1182688"/>
              <a:gd name="connsiteX130" fmla="*/ 1085654 w 2151063"/>
              <a:gd name="connsiteY130" fmla="*/ 1116012 h 1182688"/>
              <a:gd name="connsiteX131" fmla="*/ 1227765 w 2151063"/>
              <a:gd name="connsiteY131" fmla="*/ 1113632 h 1182688"/>
              <a:gd name="connsiteX132" fmla="*/ 1369081 w 2151063"/>
              <a:gd name="connsiteY132" fmla="*/ 1103714 h 1182688"/>
              <a:gd name="connsiteX133" fmla="*/ 1440136 w 2151063"/>
              <a:gd name="connsiteY133" fmla="*/ 1096176 h 1182688"/>
              <a:gd name="connsiteX134" fmla="*/ 1498886 w 2151063"/>
              <a:gd name="connsiteY134" fmla="*/ 1089432 h 1182688"/>
              <a:gd name="connsiteX135" fmla="*/ 1589392 w 2151063"/>
              <a:gd name="connsiteY135" fmla="*/ 1075944 h 1182688"/>
              <a:gd name="connsiteX136" fmla="*/ 1650127 w 2151063"/>
              <a:gd name="connsiteY136" fmla="*/ 1064439 h 1182688"/>
              <a:gd name="connsiteX137" fmla="*/ 1709670 w 2151063"/>
              <a:gd name="connsiteY137" fmla="*/ 1050554 h 1182688"/>
              <a:gd name="connsiteX138" fmla="*/ 1768420 w 2151063"/>
              <a:gd name="connsiteY138" fmla="*/ 1032701 h 1182688"/>
              <a:gd name="connsiteX139" fmla="*/ 1824391 w 2151063"/>
              <a:gd name="connsiteY139" fmla="*/ 1010088 h 1182688"/>
              <a:gd name="connsiteX140" fmla="*/ 1877980 w 2151063"/>
              <a:gd name="connsiteY140" fmla="*/ 981921 h 1182688"/>
              <a:gd name="connsiteX141" fmla="*/ 1902988 w 2151063"/>
              <a:gd name="connsiteY141" fmla="*/ 965259 h 1182688"/>
              <a:gd name="connsiteX142" fmla="*/ 1916485 w 2151063"/>
              <a:gd name="connsiteY142" fmla="*/ 956135 h 1182688"/>
              <a:gd name="connsiteX143" fmla="*/ 1941890 w 2151063"/>
              <a:gd name="connsiteY143" fmla="*/ 935109 h 1182688"/>
              <a:gd name="connsiteX144" fmla="*/ 1963723 w 2151063"/>
              <a:gd name="connsiteY144" fmla="*/ 912099 h 1182688"/>
              <a:gd name="connsiteX145" fmla="*/ 1982777 w 2151063"/>
              <a:gd name="connsiteY145" fmla="*/ 887899 h 1182688"/>
              <a:gd name="connsiteX146" fmla="*/ 1999449 w 2151063"/>
              <a:gd name="connsiteY146" fmla="*/ 862113 h 1182688"/>
              <a:gd name="connsiteX147" fmla="*/ 2013342 w 2151063"/>
              <a:gd name="connsiteY147" fmla="*/ 834739 h 1182688"/>
              <a:gd name="connsiteX148" fmla="*/ 2024457 w 2151063"/>
              <a:gd name="connsiteY148" fmla="*/ 806572 h 1182688"/>
              <a:gd name="connsiteX149" fmla="*/ 2032793 w 2151063"/>
              <a:gd name="connsiteY149" fmla="*/ 777612 h 1182688"/>
              <a:gd name="connsiteX150" fmla="*/ 2038351 w 2151063"/>
              <a:gd name="connsiteY150" fmla="*/ 747858 h 1182688"/>
              <a:gd name="connsiteX151" fmla="*/ 2041526 w 2151063"/>
              <a:gd name="connsiteY151" fmla="*/ 717707 h 1182688"/>
              <a:gd name="connsiteX152" fmla="*/ 2041526 w 2151063"/>
              <a:gd name="connsiteY152" fmla="*/ 671291 h 1182688"/>
              <a:gd name="connsiteX153" fmla="*/ 2032396 w 2151063"/>
              <a:gd name="connsiteY153" fmla="*/ 609403 h 1182688"/>
              <a:gd name="connsiteX154" fmla="*/ 2013342 w 2151063"/>
              <a:gd name="connsiteY154" fmla="*/ 548705 h 1182688"/>
              <a:gd name="connsiteX155" fmla="*/ 1999846 w 2151063"/>
              <a:gd name="connsiteY155" fmla="*/ 519745 h 1182688"/>
              <a:gd name="connsiteX156" fmla="*/ 1988731 w 2151063"/>
              <a:gd name="connsiteY156" fmla="*/ 497925 h 1182688"/>
              <a:gd name="connsiteX157" fmla="*/ 1962929 w 2151063"/>
              <a:gd name="connsiteY157" fmla="*/ 456667 h 1182688"/>
              <a:gd name="connsiteX158" fmla="*/ 1948241 w 2151063"/>
              <a:gd name="connsiteY158" fmla="*/ 437227 h 1182688"/>
              <a:gd name="connsiteX159" fmla="*/ 1925615 w 2151063"/>
              <a:gd name="connsiteY159" fmla="*/ 417788 h 1182688"/>
              <a:gd name="connsiteX160" fmla="*/ 1877980 w 2151063"/>
              <a:gd name="connsiteY160" fmla="*/ 381687 h 1182688"/>
              <a:gd name="connsiteX161" fmla="*/ 1827963 w 2151063"/>
              <a:gd name="connsiteY161" fmla="*/ 348759 h 1182688"/>
              <a:gd name="connsiteX162" fmla="*/ 1776756 w 2151063"/>
              <a:gd name="connsiteY162" fmla="*/ 319005 h 1182688"/>
              <a:gd name="connsiteX163" fmla="*/ 1750954 w 2151063"/>
              <a:gd name="connsiteY163" fmla="*/ 305120 h 1182688"/>
              <a:gd name="connsiteX164" fmla="*/ 1722373 w 2151063"/>
              <a:gd name="connsiteY164" fmla="*/ 290838 h 1182688"/>
              <a:gd name="connsiteX165" fmla="*/ 1664417 w 2151063"/>
              <a:gd name="connsiteY165" fmla="*/ 263068 h 1182688"/>
              <a:gd name="connsiteX166" fmla="*/ 1575896 w 2151063"/>
              <a:gd name="connsiteY166" fmla="*/ 225777 h 1182688"/>
              <a:gd name="connsiteX167" fmla="*/ 1454824 w 2151063"/>
              <a:gd name="connsiteY167" fmla="*/ 185708 h 1182688"/>
              <a:gd name="connsiteX168" fmla="*/ 1330973 w 2151063"/>
              <a:gd name="connsiteY168" fmla="*/ 154367 h 1182688"/>
              <a:gd name="connsiteX169" fmla="*/ 1205535 w 2151063"/>
              <a:gd name="connsiteY169" fmla="*/ 132548 h 1182688"/>
              <a:gd name="connsiteX170" fmla="*/ 1077715 w 2151063"/>
              <a:gd name="connsiteY170" fmla="*/ 118663 h 1182688"/>
              <a:gd name="connsiteX171" fmla="*/ 970360 w 2151063"/>
              <a:gd name="connsiteY171" fmla="*/ 31750 h 1182688"/>
              <a:gd name="connsiteX172" fmla="*/ 905670 w 2151063"/>
              <a:gd name="connsiteY172" fmla="*/ 32146 h 1182688"/>
              <a:gd name="connsiteX173" fmla="*/ 840582 w 2151063"/>
              <a:gd name="connsiteY173" fmla="*/ 35712 h 1182688"/>
              <a:gd name="connsiteX174" fmla="*/ 775891 w 2151063"/>
              <a:gd name="connsiteY174" fmla="*/ 41654 h 1182688"/>
              <a:gd name="connsiteX175" fmla="*/ 711994 w 2151063"/>
              <a:gd name="connsiteY175" fmla="*/ 51559 h 1182688"/>
              <a:gd name="connsiteX176" fmla="*/ 648098 w 2151063"/>
              <a:gd name="connsiteY176" fmla="*/ 64236 h 1182688"/>
              <a:gd name="connsiteX177" fmla="*/ 616744 w 2151063"/>
              <a:gd name="connsiteY177" fmla="*/ 71764 h 1182688"/>
              <a:gd name="connsiteX178" fmla="*/ 574279 w 2151063"/>
              <a:gd name="connsiteY178" fmla="*/ 82856 h 1182688"/>
              <a:gd name="connsiteX179" fmla="*/ 490538 w 2151063"/>
              <a:gd name="connsiteY179" fmla="*/ 110985 h 1182688"/>
              <a:gd name="connsiteX180" fmla="*/ 449263 w 2151063"/>
              <a:gd name="connsiteY180" fmla="*/ 128020 h 1182688"/>
              <a:gd name="connsiteX181" fmla="*/ 508794 w 2151063"/>
              <a:gd name="connsiteY181" fmla="*/ 115739 h 1182688"/>
              <a:gd name="connsiteX182" fmla="*/ 629048 w 2151063"/>
              <a:gd name="connsiteY182" fmla="*/ 96326 h 1182688"/>
              <a:gd name="connsiteX183" fmla="*/ 750491 w 2151063"/>
              <a:gd name="connsiteY183" fmla="*/ 83253 h 1182688"/>
              <a:gd name="connsiteX184" fmla="*/ 872729 w 2151063"/>
              <a:gd name="connsiteY184" fmla="*/ 77310 h 1182688"/>
              <a:gd name="connsiteX185" fmla="*/ 933451 w 2151063"/>
              <a:gd name="connsiteY185" fmla="*/ 76914 h 1182688"/>
              <a:gd name="connsiteX186" fmla="*/ 1003301 w 2151063"/>
              <a:gd name="connsiteY186" fmla="*/ 77706 h 1182688"/>
              <a:gd name="connsiteX187" fmla="*/ 1142207 w 2151063"/>
              <a:gd name="connsiteY187" fmla="*/ 87611 h 1182688"/>
              <a:gd name="connsiteX188" fmla="*/ 1245395 w 2151063"/>
              <a:gd name="connsiteY188" fmla="*/ 101873 h 1182688"/>
              <a:gd name="connsiteX189" fmla="*/ 1314451 w 2151063"/>
              <a:gd name="connsiteY189" fmla="*/ 114154 h 1182688"/>
              <a:gd name="connsiteX190" fmla="*/ 1382317 w 2151063"/>
              <a:gd name="connsiteY190" fmla="*/ 129209 h 1182688"/>
              <a:gd name="connsiteX191" fmla="*/ 1449785 w 2151063"/>
              <a:gd name="connsiteY191" fmla="*/ 146640 h 1182688"/>
              <a:gd name="connsiteX192" fmla="*/ 1483123 w 2151063"/>
              <a:gd name="connsiteY192" fmla="*/ 156148 h 1182688"/>
              <a:gd name="connsiteX193" fmla="*/ 1547417 w 2151063"/>
              <a:gd name="connsiteY193" fmla="*/ 176750 h 1182688"/>
              <a:gd name="connsiteX194" fmla="*/ 1643064 w 2151063"/>
              <a:gd name="connsiteY194" fmla="*/ 213197 h 1182688"/>
              <a:gd name="connsiteX195" fmla="*/ 1705770 w 2151063"/>
              <a:gd name="connsiteY195" fmla="*/ 240533 h 1182688"/>
              <a:gd name="connsiteX196" fmla="*/ 1736726 w 2151063"/>
              <a:gd name="connsiteY196" fmla="*/ 255588 h 1182688"/>
              <a:gd name="connsiteX197" fmla="*/ 1709342 w 2151063"/>
              <a:gd name="connsiteY197" fmla="*/ 238949 h 1182688"/>
              <a:gd name="connsiteX198" fmla="*/ 1653382 w 2151063"/>
              <a:gd name="connsiteY198" fmla="*/ 208047 h 1182688"/>
              <a:gd name="connsiteX199" fmla="*/ 1625601 w 2151063"/>
              <a:gd name="connsiteY199" fmla="*/ 193785 h 1182688"/>
              <a:gd name="connsiteX200" fmla="*/ 1596232 w 2151063"/>
              <a:gd name="connsiteY200" fmla="*/ 179523 h 1182688"/>
              <a:gd name="connsiteX201" fmla="*/ 1537495 w 2151063"/>
              <a:gd name="connsiteY201" fmla="*/ 152583 h 1182688"/>
              <a:gd name="connsiteX202" fmla="*/ 1477567 w 2151063"/>
              <a:gd name="connsiteY202" fmla="*/ 128416 h 1182688"/>
              <a:gd name="connsiteX203" fmla="*/ 1416448 w 2151063"/>
              <a:gd name="connsiteY203" fmla="*/ 107023 h 1182688"/>
              <a:gd name="connsiteX204" fmla="*/ 1354139 w 2151063"/>
              <a:gd name="connsiteY204" fmla="*/ 88007 h 1182688"/>
              <a:gd name="connsiteX205" fmla="*/ 1291432 w 2151063"/>
              <a:gd name="connsiteY205" fmla="*/ 72160 h 1182688"/>
              <a:gd name="connsiteX206" fmla="*/ 1227932 w 2151063"/>
              <a:gd name="connsiteY206" fmla="*/ 58294 h 1182688"/>
              <a:gd name="connsiteX207" fmla="*/ 1163638 w 2151063"/>
              <a:gd name="connsiteY207" fmla="*/ 47597 h 1182688"/>
              <a:gd name="connsiteX208" fmla="*/ 1099345 w 2151063"/>
              <a:gd name="connsiteY208" fmla="*/ 39277 h 1182688"/>
              <a:gd name="connsiteX209" fmla="*/ 1034654 w 2151063"/>
              <a:gd name="connsiteY209" fmla="*/ 34127 h 1182688"/>
              <a:gd name="connsiteX210" fmla="*/ 976240 w 2151063"/>
              <a:gd name="connsiteY210" fmla="*/ 0 h 1182688"/>
              <a:gd name="connsiteX211" fmla="*/ 1045347 w 2151063"/>
              <a:gd name="connsiteY211" fmla="*/ 3172 h 1182688"/>
              <a:gd name="connsiteX212" fmla="*/ 1114851 w 2151063"/>
              <a:gd name="connsiteY212" fmla="*/ 8723 h 1182688"/>
              <a:gd name="connsiteX213" fmla="*/ 1183959 w 2151063"/>
              <a:gd name="connsiteY213" fmla="*/ 18238 h 1182688"/>
              <a:gd name="connsiteX214" fmla="*/ 1252669 w 2151063"/>
              <a:gd name="connsiteY214" fmla="*/ 30529 h 1182688"/>
              <a:gd name="connsiteX215" fmla="*/ 1321379 w 2151063"/>
              <a:gd name="connsiteY215" fmla="*/ 45198 h 1182688"/>
              <a:gd name="connsiteX216" fmla="*/ 1389295 w 2151063"/>
              <a:gd name="connsiteY216" fmla="*/ 63833 h 1182688"/>
              <a:gd name="connsiteX217" fmla="*/ 1455622 w 2151063"/>
              <a:gd name="connsiteY217" fmla="*/ 85242 h 1182688"/>
              <a:gd name="connsiteX218" fmla="*/ 1521154 w 2151063"/>
              <a:gd name="connsiteY218" fmla="*/ 109427 h 1182688"/>
              <a:gd name="connsiteX219" fmla="*/ 1585496 w 2151063"/>
              <a:gd name="connsiteY219" fmla="*/ 136784 h 1182688"/>
              <a:gd name="connsiteX220" fmla="*/ 1647851 w 2151063"/>
              <a:gd name="connsiteY220" fmla="*/ 166916 h 1182688"/>
              <a:gd name="connsiteX221" fmla="*/ 1707823 w 2151063"/>
              <a:gd name="connsiteY221" fmla="*/ 200617 h 1182688"/>
              <a:gd name="connsiteX222" fmla="*/ 1766604 w 2151063"/>
              <a:gd name="connsiteY222" fmla="*/ 237093 h 1182688"/>
              <a:gd name="connsiteX223" fmla="*/ 1822605 w 2151063"/>
              <a:gd name="connsiteY223" fmla="*/ 275947 h 1182688"/>
              <a:gd name="connsiteX224" fmla="*/ 1849613 w 2151063"/>
              <a:gd name="connsiteY224" fmla="*/ 296961 h 1182688"/>
              <a:gd name="connsiteX225" fmla="*/ 1875826 w 2151063"/>
              <a:gd name="connsiteY225" fmla="*/ 317974 h 1182688"/>
              <a:gd name="connsiteX226" fmla="*/ 1924280 w 2151063"/>
              <a:gd name="connsiteY226" fmla="*/ 364362 h 1182688"/>
              <a:gd name="connsiteX227" fmla="*/ 1946919 w 2151063"/>
              <a:gd name="connsiteY227" fmla="*/ 388943 h 1182688"/>
              <a:gd name="connsiteX228" fmla="*/ 1957642 w 2151063"/>
              <a:gd name="connsiteY228" fmla="*/ 398458 h 1182688"/>
              <a:gd name="connsiteX229" fmla="*/ 1968366 w 2151063"/>
              <a:gd name="connsiteY229" fmla="*/ 407577 h 1182688"/>
              <a:gd name="connsiteX230" fmla="*/ 1991004 w 2151063"/>
              <a:gd name="connsiteY230" fmla="*/ 428194 h 1182688"/>
              <a:gd name="connsiteX231" fmla="*/ 2032707 w 2151063"/>
              <a:gd name="connsiteY231" fmla="*/ 472203 h 1182688"/>
              <a:gd name="connsiteX232" fmla="*/ 2069247 w 2151063"/>
              <a:gd name="connsiteY232" fmla="*/ 520177 h 1182688"/>
              <a:gd name="connsiteX233" fmla="*/ 2100226 w 2151063"/>
              <a:gd name="connsiteY233" fmla="*/ 572115 h 1182688"/>
              <a:gd name="connsiteX234" fmla="*/ 2124850 w 2151063"/>
              <a:gd name="connsiteY234" fmla="*/ 626432 h 1182688"/>
              <a:gd name="connsiteX235" fmla="*/ 2142325 w 2151063"/>
              <a:gd name="connsiteY235" fmla="*/ 683525 h 1182688"/>
              <a:gd name="connsiteX236" fmla="*/ 2151063 w 2151063"/>
              <a:gd name="connsiteY236" fmla="*/ 742600 h 1182688"/>
              <a:gd name="connsiteX237" fmla="*/ 2151063 w 2151063"/>
              <a:gd name="connsiteY237" fmla="*/ 803261 h 1182688"/>
              <a:gd name="connsiteX238" fmla="*/ 2147091 w 2151063"/>
              <a:gd name="connsiteY238" fmla="*/ 834186 h 1182688"/>
              <a:gd name="connsiteX239" fmla="*/ 2144311 w 2151063"/>
              <a:gd name="connsiteY239" fmla="*/ 848855 h 1182688"/>
              <a:gd name="connsiteX240" fmla="*/ 2136765 w 2151063"/>
              <a:gd name="connsiteY240" fmla="*/ 878195 h 1182688"/>
              <a:gd name="connsiteX241" fmla="*/ 2126439 w 2151063"/>
              <a:gd name="connsiteY241" fmla="*/ 905551 h 1182688"/>
              <a:gd name="connsiteX242" fmla="*/ 2114524 w 2151063"/>
              <a:gd name="connsiteY242" fmla="*/ 931322 h 1182688"/>
              <a:gd name="connsiteX243" fmla="*/ 2092282 w 2151063"/>
              <a:gd name="connsiteY243" fmla="*/ 966609 h 1182688"/>
              <a:gd name="connsiteX244" fmla="*/ 2055743 w 2151063"/>
              <a:gd name="connsiteY244" fmla="*/ 1008239 h 1182688"/>
              <a:gd name="connsiteX245" fmla="*/ 2013246 w 2151063"/>
              <a:gd name="connsiteY245" fmla="*/ 1043921 h 1182688"/>
              <a:gd name="connsiteX246" fmla="*/ 1964791 w 2151063"/>
              <a:gd name="connsiteY246" fmla="*/ 1074054 h 1182688"/>
              <a:gd name="connsiteX247" fmla="*/ 1912762 w 2151063"/>
              <a:gd name="connsiteY247" fmla="*/ 1098239 h 1182688"/>
              <a:gd name="connsiteX248" fmla="*/ 1857556 w 2151063"/>
              <a:gd name="connsiteY248" fmla="*/ 1117666 h 1182688"/>
              <a:gd name="connsiteX249" fmla="*/ 1829754 w 2151063"/>
              <a:gd name="connsiteY249" fmla="*/ 1125596 h 1182688"/>
              <a:gd name="connsiteX250" fmla="*/ 1792817 w 2151063"/>
              <a:gd name="connsiteY250" fmla="*/ 1134318 h 1182688"/>
              <a:gd name="connsiteX251" fmla="*/ 1717753 w 2151063"/>
              <a:gd name="connsiteY251" fmla="*/ 1148988 h 1182688"/>
              <a:gd name="connsiteX252" fmla="*/ 1641894 w 2151063"/>
              <a:gd name="connsiteY252" fmla="*/ 1160882 h 1182688"/>
              <a:gd name="connsiteX253" fmla="*/ 1565240 w 2151063"/>
              <a:gd name="connsiteY253" fmla="*/ 1169208 h 1182688"/>
              <a:gd name="connsiteX254" fmla="*/ 1450061 w 2151063"/>
              <a:gd name="connsiteY254" fmla="*/ 1177930 h 1182688"/>
              <a:gd name="connsiteX255" fmla="*/ 1295960 w 2151063"/>
              <a:gd name="connsiteY255" fmla="*/ 1181895 h 1182688"/>
              <a:gd name="connsiteX256" fmla="*/ 1219704 w 2151063"/>
              <a:gd name="connsiteY256" fmla="*/ 1182688 h 1182688"/>
              <a:gd name="connsiteX257" fmla="*/ 1137093 w 2151063"/>
              <a:gd name="connsiteY257" fmla="*/ 1182688 h 1182688"/>
              <a:gd name="connsiteX258" fmla="*/ 971076 w 2151063"/>
              <a:gd name="connsiteY258" fmla="*/ 1177930 h 1182688"/>
              <a:gd name="connsiteX259" fmla="*/ 723243 w 2151063"/>
              <a:gd name="connsiteY259" fmla="*/ 1163657 h 1182688"/>
              <a:gd name="connsiteX260" fmla="*/ 558021 w 2151063"/>
              <a:gd name="connsiteY260" fmla="*/ 1150177 h 1182688"/>
              <a:gd name="connsiteX261" fmla="*/ 552064 w 2151063"/>
              <a:gd name="connsiteY261" fmla="*/ 1148988 h 1182688"/>
              <a:gd name="connsiteX262" fmla="*/ 546504 w 2151063"/>
              <a:gd name="connsiteY262" fmla="*/ 1141851 h 1182688"/>
              <a:gd name="connsiteX263" fmla="*/ 546504 w 2151063"/>
              <a:gd name="connsiteY263" fmla="*/ 1132732 h 1182688"/>
              <a:gd name="connsiteX264" fmla="*/ 552064 w 2151063"/>
              <a:gd name="connsiteY264" fmla="*/ 1125992 h 1182688"/>
              <a:gd name="connsiteX265" fmla="*/ 558021 w 2151063"/>
              <a:gd name="connsiteY265" fmla="*/ 1125596 h 1182688"/>
              <a:gd name="connsiteX266" fmla="*/ 679555 w 2151063"/>
              <a:gd name="connsiteY266" fmla="*/ 1131146 h 1182688"/>
              <a:gd name="connsiteX267" fmla="*/ 801486 w 2151063"/>
              <a:gd name="connsiteY267" fmla="*/ 1136697 h 1182688"/>
              <a:gd name="connsiteX268" fmla="*/ 774081 w 2151063"/>
              <a:gd name="connsiteY268" fmla="*/ 1130750 h 1182688"/>
              <a:gd name="connsiteX269" fmla="*/ 747471 w 2151063"/>
              <a:gd name="connsiteY269" fmla="*/ 1124010 h 1182688"/>
              <a:gd name="connsiteX270" fmla="*/ 680349 w 2151063"/>
              <a:gd name="connsiteY270" fmla="*/ 1114494 h 1182688"/>
              <a:gd name="connsiteX271" fmla="*/ 614419 w 2151063"/>
              <a:gd name="connsiteY271" fmla="*/ 1102996 h 1182688"/>
              <a:gd name="connsiteX272" fmla="*/ 581057 w 2151063"/>
              <a:gd name="connsiteY272" fmla="*/ 1096256 h 1182688"/>
              <a:gd name="connsiteX273" fmla="*/ 515127 w 2151063"/>
              <a:gd name="connsiteY273" fmla="*/ 1079604 h 1182688"/>
              <a:gd name="connsiteX274" fmla="*/ 450389 w 2151063"/>
              <a:gd name="connsiteY274" fmla="*/ 1060177 h 1182688"/>
              <a:gd name="connsiteX275" fmla="*/ 386445 w 2151063"/>
              <a:gd name="connsiteY275" fmla="*/ 1036388 h 1182688"/>
              <a:gd name="connsiteX276" fmla="*/ 325281 w 2151063"/>
              <a:gd name="connsiteY276" fmla="*/ 1007842 h 1182688"/>
              <a:gd name="connsiteX277" fmla="*/ 266500 w 2151063"/>
              <a:gd name="connsiteY277" fmla="*/ 974935 h 1182688"/>
              <a:gd name="connsiteX278" fmla="*/ 210896 w 2151063"/>
              <a:gd name="connsiteY278" fmla="*/ 936476 h 1182688"/>
              <a:gd name="connsiteX279" fmla="*/ 159265 w 2151063"/>
              <a:gd name="connsiteY279" fmla="*/ 891675 h 1182688"/>
              <a:gd name="connsiteX280" fmla="*/ 135832 w 2151063"/>
              <a:gd name="connsiteY280" fmla="*/ 867093 h 1182688"/>
              <a:gd name="connsiteX281" fmla="*/ 116370 w 2151063"/>
              <a:gd name="connsiteY281" fmla="*/ 844891 h 1182688"/>
              <a:gd name="connsiteX282" fmla="*/ 80625 w 2151063"/>
              <a:gd name="connsiteY282" fmla="*/ 797710 h 1182688"/>
              <a:gd name="connsiteX283" fmla="*/ 50838 w 2151063"/>
              <a:gd name="connsiteY283" fmla="*/ 746564 h 1182688"/>
              <a:gd name="connsiteX284" fmla="*/ 27802 w 2151063"/>
              <a:gd name="connsiteY284" fmla="*/ 693833 h 1182688"/>
              <a:gd name="connsiteX285" fmla="*/ 11121 w 2151063"/>
              <a:gd name="connsiteY285" fmla="*/ 638326 h 1182688"/>
              <a:gd name="connsiteX286" fmla="*/ 1589 w 2151063"/>
              <a:gd name="connsiteY286" fmla="*/ 581234 h 1182688"/>
              <a:gd name="connsiteX287" fmla="*/ 0 w 2151063"/>
              <a:gd name="connsiteY287" fmla="*/ 523348 h 1182688"/>
              <a:gd name="connsiteX288" fmla="*/ 7149 w 2151063"/>
              <a:gd name="connsiteY288" fmla="*/ 464273 h 1182688"/>
              <a:gd name="connsiteX289" fmla="*/ 14298 w 2151063"/>
              <a:gd name="connsiteY289" fmla="*/ 434934 h 1182688"/>
              <a:gd name="connsiteX290" fmla="*/ 22639 w 2151063"/>
              <a:gd name="connsiteY290" fmla="*/ 406388 h 1182688"/>
              <a:gd name="connsiteX291" fmla="*/ 45674 w 2151063"/>
              <a:gd name="connsiteY291" fmla="*/ 355639 h 1182688"/>
              <a:gd name="connsiteX292" fmla="*/ 75065 w 2151063"/>
              <a:gd name="connsiteY292" fmla="*/ 311630 h 1182688"/>
              <a:gd name="connsiteX293" fmla="*/ 110413 w 2151063"/>
              <a:gd name="connsiteY293" fmla="*/ 272776 h 1182688"/>
              <a:gd name="connsiteX294" fmla="*/ 150527 w 2151063"/>
              <a:gd name="connsiteY294" fmla="*/ 239868 h 1182688"/>
              <a:gd name="connsiteX295" fmla="*/ 195407 w 2151063"/>
              <a:gd name="connsiteY295" fmla="*/ 211718 h 1182688"/>
              <a:gd name="connsiteX296" fmla="*/ 243861 w 2151063"/>
              <a:gd name="connsiteY296" fmla="*/ 188723 h 1182688"/>
              <a:gd name="connsiteX297" fmla="*/ 294699 w 2151063"/>
              <a:gd name="connsiteY297" fmla="*/ 168502 h 1182688"/>
              <a:gd name="connsiteX298" fmla="*/ 320912 w 2151063"/>
              <a:gd name="connsiteY298" fmla="*/ 160573 h 1182688"/>
              <a:gd name="connsiteX299" fmla="*/ 348317 w 2151063"/>
              <a:gd name="connsiteY299" fmla="*/ 143524 h 1182688"/>
              <a:gd name="connsiteX300" fmla="*/ 404317 w 2151063"/>
              <a:gd name="connsiteY300" fmla="*/ 112599 h 1182688"/>
              <a:gd name="connsiteX301" fmla="*/ 462701 w 2151063"/>
              <a:gd name="connsiteY301" fmla="*/ 86432 h 1182688"/>
              <a:gd name="connsiteX302" fmla="*/ 523468 w 2151063"/>
              <a:gd name="connsiteY302" fmla="*/ 64229 h 1182688"/>
              <a:gd name="connsiteX303" fmla="*/ 585029 w 2151063"/>
              <a:gd name="connsiteY303" fmla="*/ 45991 h 1182688"/>
              <a:gd name="connsiteX304" fmla="*/ 647781 w 2151063"/>
              <a:gd name="connsiteY304" fmla="*/ 30925 h 1182688"/>
              <a:gd name="connsiteX305" fmla="*/ 711328 w 2151063"/>
              <a:gd name="connsiteY305" fmla="*/ 19427 h 1182688"/>
              <a:gd name="connsiteX306" fmla="*/ 774478 w 2151063"/>
              <a:gd name="connsiteY306" fmla="*/ 10308 h 1182688"/>
              <a:gd name="connsiteX307" fmla="*/ 805854 w 2151063"/>
              <a:gd name="connsiteY307" fmla="*/ 7137 h 1182688"/>
              <a:gd name="connsiteX308" fmla="*/ 839614 w 2151063"/>
              <a:gd name="connsiteY308" fmla="*/ 4361 h 1182688"/>
              <a:gd name="connsiteX309" fmla="*/ 907927 w 2151063"/>
              <a:gd name="connsiteY309" fmla="*/ 396 h 1182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</a:cxnLst>
            <a:rect l="l" t="t" r="r" b="b"/>
            <a:pathLst>
              <a:path w="2151063" h="1182688">
                <a:moveTo>
                  <a:pt x="2044671" y="546100"/>
                </a:moveTo>
                <a:lnTo>
                  <a:pt x="2052215" y="567545"/>
                </a:lnTo>
                <a:lnTo>
                  <a:pt x="2064523" y="611628"/>
                </a:lnTo>
                <a:lnTo>
                  <a:pt x="2072464" y="657298"/>
                </a:lnTo>
                <a:lnTo>
                  <a:pt x="2074847" y="704161"/>
                </a:lnTo>
                <a:lnTo>
                  <a:pt x="2073258" y="728386"/>
                </a:lnTo>
                <a:lnTo>
                  <a:pt x="2070876" y="758171"/>
                </a:lnTo>
                <a:lnTo>
                  <a:pt x="2056979" y="813771"/>
                </a:lnTo>
                <a:lnTo>
                  <a:pt x="2034745" y="864207"/>
                </a:lnTo>
                <a:lnTo>
                  <a:pt x="2004966" y="909481"/>
                </a:lnTo>
                <a:lnTo>
                  <a:pt x="1968438" y="949989"/>
                </a:lnTo>
                <a:lnTo>
                  <a:pt x="1926350" y="985731"/>
                </a:lnTo>
                <a:lnTo>
                  <a:pt x="1879102" y="1015913"/>
                </a:lnTo>
                <a:lnTo>
                  <a:pt x="1827882" y="1041330"/>
                </a:lnTo>
                <a:lnTo>
                  <a:pt x="1801280" y="1052053"/>
                </a:lnTo>
                <a:lnTo>
                  <a:pt x="1767928" y="1064364"/>
                </a:lnTo>
                <a:lnTo>
                  <a:pt x="1699239" y="1085015"/>
                </a:lnTo>
                <a:lnTo>
                  <a:pt x="1629358" y="1102092"/>
                </a:lnTo>
                <a:lnTo>
                  <a:pt x="1557889" y="1114801"/>
                </a:lnTo>
                <a:lnTo>
                  <a:pt x="1449892" y="1129892"/>
                </a:lnTo>
                <a:lnTo>
                  <a:pt x="1304969" y="1141012"/>
                </a:lnTo>
                <a:lnTo>
                  <a:pt x="1234692" y="1144189"/>
                </a:lnTo>
                <a:lnTo>
                  <a:pt x="1219604" y="1144586"/>
                </a:lnTo>
                <a:lnTo>
                  <a:pt x="1204913" y="1145380"/>
                </a:lnTo>
                <a:lnTo>
                  <a:pt x="1205310" y="1146969"/>
                </a:lnTo>
                <a:lnTo>
                  <a:pt x="1205310" y="1147763"/>
                </a:lnTo>
                <a:lnTo>
                  <a:pt x="1259309" y="1147366"/>
                </a:lnTo>
                <a:lnTo>
                  <a:pt x="1367306" y="1143792"/>
                </a:lnTo>
                <a:lnTo>
                  <a:pt x="1420908" y="1140615"/>
                </a:lnTo>
                <a:lnTo>
                  <a:pt x="1484832" y="1137040"/>
                </a:lnTo>
                <a:lnTo>
                  <a:pt x="1616256" y="1127906"/>
                </a:lnTo>
                <a:lnTo>
                  <a:pt x="1715915" y="1114404"/>
                </a:lnTo>
                <a:lnTo>
                  <a:pt x="1781031" y="1101298"/>
                </a:lnTo>
                <a:lnTo>
                  <a:pt x="1844558" y="1084618"/>
                </a:lnTo>
                <a:lnTo>
                  <a:pt x="1905307" y="1062379"/>
                </a:lnTo>
                <a:lnTo>
                  <a:pt x="1934291" y="1048876"/>
                </a:lnTo>
                <a:lnTo>
                  <a:pt x="1948982" y="1041727"/>
                </a:lnTo>
                <a:lnTo>
                  <a:pt x="1975584" y="1025445"/>
                </a:lnTo>
                <a:lnTo>
                  <a:pt x="2000201" y="1007176"/>
                </a:lnTo>
                <a:lnTo>
                  <a:pt x="2022436" y="987717"/>
                </a:lnTo>
                <a:lnTo>
                  <a:pt x="2041892" y="966668"/>
                </a:lnTo>
                <a:lnTo>
                  <a:pt x="2059362" y="943635"/>
                </a:lnTo>
                <a:lnTo>
                  <a:pt x="2074450" y="919409"/>
                </a:lnTo>
                <a:lnTo>
                  <a:pt x="2087155" y="893992"/>
                </a:lnTo>
                <a:lnTo>
                  <a:pt x="2097081" y="867781"/>
                </a:lnTo>
                <a:lnTo>
                  <a:pt x="2105419" y="840379"/>
                </a:lnTo>
                <a:lnTo>
                  <a:pt x="2112566" y="797885"/>
                </a:lnTo>
                <a:lnTo>
                  <a:pt x="2112963" y="739109"/>
                </a:lnTo>
                <a:lnTo>
                  <a:pt x="2103831" y="678744"/>
                </a:lnTo>
                <a:lnTo>
                  <a:pt x="2094699" y="648561"/>
                </a:lnTo>
                <a:lnTo>
                  <a:pt x="2084773" y="621159"/>
                </a:lnTo>
                <a:lnTo>
                  <a:pt x="2059362" y="569928"/>
                </a:lnTo>
                <a:close/>
                <a:moveTo>
                  <a:pt x="233158" y="230187"/>
                </a:moveTo>
                <a:lnTo>
                  <a:pt x="206541" y="244085"/>
                </a:lnTo>
                <a:lnTo>
                  <a:pt x="158870" y="277836"/>
                </a:lnTo>
                <a:lnTo>
                  <a:pt x="117952" y="317146"/>
                </a:lnTo>
                <a:lnTo>
                  <a:pt x="84980" y="362810"/>
                </a:lnTo>
                <a:lnTo>
                  <a:pt x="59953" y="412444"/>
                </a:lnTo>
                <a:lnTo>
                  <a:pt x="43268" y="466446"/>
                </a:lnTo>
                <a:lnTo>
                  <a:pt x="34925" y="523624"/>
                </a:lnTo>
                <a:lnTo>
                  <a:pt x="36117" y="582788"/>
                </a:lnTo>
                <a:lnTo>
                  <a:pt x="40090" y="613363"/>
                </a:lnTo>
                <a:lnTo>
                  <a:pt x="46446" y="643143"/>
                </a:lnTo>
                <a:lnTo>
                  <a:pt x="65117" y="699528"/>
                </a:lnTo>
                <a:lnTo>
                  <a:pt x="91336" y="753133"/>
                </a:lnTo>
                <a:lnTo>
                  <a:pt x="123514" y="802767"/>
                </a:lnTo>
                <a:lnTo>
                  <a:pt x="162446" y="848430"/>
                </a:lnTo>
                <a:lnTo>
                  <a:pt x="205350" y="889726"/>
                </a:lnTo>
                <a:lnTo>
                  <a:pt x="252226" y="927051"/>
                </a:lnTo>
                <a:lnTo>
                  <a:pt x="302281" y="959611"/>
                </a:lnTo>
                <a:lnTo>
                  <a:pt x="328103" y="973906"/>
                </a:lnTo>
                <a:lnTo>
                  <a:pt x="356308" y="988994"/>
                </a:lnTo>
                <a:lnTo>
                  <a:pt x="414706" y="1014010"/>
                </a:lnTo>
                <a:lnTo>
                  <a:pt x="444500" y="1025525"/>
                </a:lnTo>
                <a:lnTo>
                  <a:pt x="419076" y="1013613"/>
                </a:lnTo>
                <a:lnTo>
                  <a:pt x="371007" y="988597"/>
                </a:lnTo>
                <a:lnTo>
                  <a:pt x="347171" y="973906"/>
                </a:lnTo>
                <a:lnTo>
                  <a:pt x="322541" y="958420"/>
                </a:lnTo>
                <a:lnTo>
                  <a:pt x="274473" y="922683"/>
                </a:lnTo>
                <a:lnTo>
                  <a:pt x="229583" y="882579"/>
                </a:lnTo>
                <a:lnTo>
                  <a:pt x="189459" y="838106"/>
                </a:lnTo>
                <a:lnTo>
                  <a:pt x="154103" y="790458"/>
                </a:lnTo>
                <a:lnTo>
                  <a:pt x="124706" y="738838"/>
                </a:lnTo>
                <a:lnTo>
                  <a:pt x="102062" y="683645"/>
                </a:lnTo>
                <a:lnTo>
                  <a:pt x="86966" y="625672"/>
                </a:lnTo>
                <a:lnTo>
                  <a:pt x="83391" y="595892"/>
                </a:lnTo>
                <a:lnTo>
                  <a:pt x="81405" y="569685"/>
                </a:lnTo>
                <a:lnTo>
                  <a:pt x="83391" y="518462"/>
                </a:lnTo>
                <a:lnTo>
                  <a:pt x="92131" y="468828"/>
                </a:lnTo>
                <a:lnTo>
                  <a:pt x="106829" y="419591"/>
                </a:lnTo>
                <a:lnTo>
                  <a:pt x="127089" y="373531"/>
                </a:lnTo>
                <a:lnTo>
                  <a:pt x="152117" y="329058"/>
                </a:lnTo>
                <a:lnTo>
                  <a:pt x="181911" y="287366"/>
                </a:lnTo>
                <a:lnTo>
                  <a:pt x="215281" y="248452"/>
                </a:lnTo>
                <a:close/>
                <a:moveTo>
                  <a:pt x="950292" y="112712"/>
                </a:moveTo>
                <a:lnTo>
                  <a:pt x="822075" y="115489"/>
                </a:lnTo>
                <a:lnTo>
                  <a:pt x="758561" y="119456"/>
                </a:lnTo>
                <a:lnTo>
                  <a:pt x="705369" y="124217"/>
                </a:lnTo>
                <a:lnTo>
                  <a:pt x="597397" y="136118"/>
                </a:lnTo>
                <a:lnTo>
                  <a:pt x="488631" y="153574"/>
                </a:lnTo>
                <a:lnTo>
                  <a:pt x="381849" y="178170"/>
                </a:lnTo>
                <a:lnTo>
                  <a:pt x="329848" y="193643"/>
                </a:lnTo>
                <a:lnTo>
                  <a:pt x="309206" y="208321"/>
                </a:lnTo>
                <a:lnTo>
                  <a:pt x="270304" y="239662"/>
                </a:lnTo>
                <a:lnTo>
                  <a:pt x="234181" y="274970"/>
                </a:lnTo>
                <a:lnTo>
                  <a:pt x="201631" y="313848"/>
                </a:lnTo>
                <a:lnTo>
                  <a:pt x="186943" y="334874"/>
                </a:lnTo>
                <a:lnTo>
                  <a:pt x="169080" y="362248"/>
                </a:lnTo>
                <a:lnTo>
                  <a:pt x="142087" y="418185"/>
                </a:lnTo>
                <a:lnTo>
                  <a:pt x="124621" y="475709"/>
                </a:lnTo>
                <a:lnTo>
                  <a:pt x="115888" y="534423"/>
                </a:lnTo>
                <a:lnTo>
                  <a:pt x="115888" y="593534"/>
                </a:lnTo>
                <a:lnTo>
                  <a:pt x="125415" y="652249"/>
                </a:lnTo>
                <a:lnTo>
                  <a:pt x="144469" y="709773"/>
                </a:lnTo>
                <a:lnTo>
                  <a:pt x="172256" y="765313"/>
                </a:lnTo>
                <a:lnTo>
                  <a:pt x="189722" y="792290"/>
                </a:lnTo>
                <a:lnTo>
                  <a:pt x="209570" y="818870"/>
                </a:lnTo>
                <a:lnTo>
                  <a:pt x="252044" y="866080"/>
                </a:lnTo>
                <a:lnTo>
                  <a:pt x="300076" y="908132"/>
                </a:lnTo>
                <a:lnTo>
                  <a:pt x="352077" y="944630"/>
                </a:lnTo>
                <a:lnTo>
                  <a:pt x="407651" y="976764"/>
                </a:lnTo>
                <a:lnTo>
                  <a:pt x="465210" y="1004931"/>
                </a:lnTo>
                <a:lnTo>
                  <a:pt x="524754" y="1029131"/>
                </a:lnTo>
                <a:lnTo>
                  <a:pt x="585488" y="1050157"/>
                </a:lnTo>
                <a:lnTo>
                  <a:pt x="616054" y="1059281"/>
                </a:lnTo>
                <a:lnTo>
                  <a:pt x="666467" y="1074753"/>
                </a:lnTo>
                <a:lnTo>
                  <a:pt x="717675" y="1089432"/>
                </a:lnTo>
                <a:lnTo>
                  <a:pt x="795875" y="1098953"/>
                </a:lnTo>
                <a:lnTo>
                  <a:pt x="873282" y="1105697"/>
                </a:lnTo>
                <a:lnTo>
                  <a:pt x="943940" y="1111251"/>
                </a:lnTo>
                <a:lnTo>
                  <a:pt x="1085654" y="1116012"/>
                </a:lnTo>
                <a:lnTo>
                  <a:pt x="1227765" y="1113632"/>
                </a:lnTo>
                <a:lnTo>
                  <a:pt x="1369081" y="1103714"/>
                </a:lnTo>
                <a:lnTo>
                  <a:pt x="1440136" y="1096176"/>
                </a:lnTo>
                <a:lnTo>
                  <a:pt x="1498886" y="1089432"/>
                </a:lnTo>
                <a:lnTo>
                  <a:pt x="1589392" y="1075944"/>
                </a:lnTo>
                <a:lnTo>
                  <a:pt x="1650127" y="1064439"/>
                </a:lnTo>
                <a:lnTo>
                  <a:pt x="1709670" y="1050554"/>
                </a:lnTo>
                <a:lnTo>
                  <a:pt x="1768420" y="1032701"/>
                </a:lnTo>
                <a:lnTo>
                  <a:pt x="1824391" y="1010088"/>
                </a:lnTo>
                <a:lnTo>
                  <a:pt x="1877980" y="981921"/>
                </a:lnTo>
                <a:lnTo>
                  <a:pt x="1902988" y="965259"/>
                </a:lnTo>
                <a:lnTo>
                  <a:pt x="1916485" y="956135"/>
                </a:lnTo>
                <a:lnTo>
                  <a:pt x="1941890" y="935109"/>
                </a:lnTo>
                <a:lnTo>
                  <a:pt x="1963723" y="912099"/>
                </a:lnTo>
                <a:lnTo>
                  <a:pt x="1982777" y="887899"/>
                </a:lnTo>
                <a:lnTo>
                  <a:pt x="1999449" y="862113"/>
                </a:lnTo>
                <a:lnTo>
                  <a:pt x="2013342" y="834739"/>
                </a:lnTo>
                <a:lnTo>
                  <a:pt x="2024457" y="806572"/>
                </a:lnTo>
                <a:lnTo>
                  <a:pt x="2032793" y="777612"/>
                </a:lnTo>
                <a:lnTo>
                  <a:pt x="2038351" y="747858"/>
                </a:lnTo>
                <a:lnTo>
                  <a:pt x="2041526" y="717707"/>
                </a:lnTo>
                <a:lnTo>
                  <a:pt x="2041526" y="671291"/>
                </a:lnTo>
                <a:lnTo>
                  <a:pt x="2032396" y="609403"/>
                </a:lnTo>
                <a:lnTo>
                  <a:pt x="2013342" y="548705"/>
                </a:lnTo>
                <a:lnTo>
                  <a:pt x="1999846" y="519745"/>
                </a:lnTo>
                <a:lnTo>
                  <a:pt x="1988731" y="497925"/>
                </a:lnTo>
                <a:lnTo>
                  <a:pt x="1962929" y="456667"/>
                </a:lnTo>
                <a:lnTo>
                  <a:pt x="1948241" y="437227"/>
                </a:lnTo>
                <a:lnTo>
                  <a:pt x="1925615" y="417788"/>
                </a:lnTo>
                <a:lnTo>
                  <a:pt x="1877980" y="381687"/>
                </a:lnTo>
                <a:lnTo>
                  <a:pt x="1827963" y="348759"/>
                </a:lnTo>
                <a:lnTo>
                  <a:pt x="1776756" y="319005"/>
                </a:lnTo>
                <a:lnTo>
                  <a:pt x="1750954" y="305120"/>
                </a:lnTo>
                <a:lnTo>
                  <a:pt x="1722373" y="290838"/>
                </a:lnTo>
                <a:lnTo>
                  <a:pt x="1664417" y="263068"/>
                </a:lnTo>
                <a:lnTo>
                  <a:pt x="1575896" y="225777"/>
                </a:lnTo>
                <a:lnTo>
                  <a:pt x="1454824" y="185708"/>
                </a:lnTo>
                <a:lnTo>
                  <a:pt x="1330973" y="154367"/>
                </a:lnTo>
                <a:lnTo>
                  <a:pt x="1205535" y="132548"/>
                </a:lnTo>
                <a:lnTo>
                  <a:pt x="1077715" y="118663"/>
                </a:lnTo>
                <a:close/>
                <a:moveTo>
                  <a:pt x="970360" y="31750"/>
                </a:moveTo>
                <a:lnTo>
                  <a:pt x="905670" y="32146"/>
                </a:lnTo>
                <a:lnTo>
                  <a:pt x="840582" y="35712"/>
                </a:lnTo>
                <a:lnTo>
                  <a:pt x="775891" y="41654"/>
                </a:lnTo>
                <a:lnTo>
                  <a:pt x="711994" y="51559"/>
                </a:lnTo>
                <a:lnTo>
                  <a:pt x="648098" y="64236"/>
                </a:lnTo>
                <a:lnTo>
                  <a:pt x="616744" y="71764"/>
                </a:lnTo>
                <a:lnTo>
                  <a:pt x="574279" y="82856"/>
                </a:lnTo>
                <a:lnTo>
                  <a:pt x="490538" y="110985"/>
                </a:lnTo>
                <a:lnTo>
                  <a:pt x="449263" y="128020"/>
                </a:lnTo>
                <a:lnTo>
                  <a:pt x="508794" y="115739"/>
                </a:lnTo>
                <a:lnTo>
                  <a:pt x="629048" y="96326"/>
                </a:lnTo>
                <a:lnTo>
                  <a:pt x="750491" y="83253"/>
                </a:lnTo>
                <a:lnTo>
                  <a:pt x="872729" y="77310"/>
                </a:lnTo>
                <a:lnTo>
                  <a:pt x="933451" y="76914"/>
                </a:lnTo>
                <a:lnTo>
                  <a:pt x="1003301" y="77706"/>
                </a:lnTo>
                <a:lnTo>
                  <a:pt x="1142207" y="87611"/>
                </a:lnTo>
                <a:lnTo>
                  <a:pt x="1245395" y="101873"/>
                </a:lnTo>
                <a:lnTo>
                  <a:pt x="1314451" y="114154"/>
                </a:lnTo>
                <a:lnTo>
                  <a:pt x="1382317" y="129209"/>
                </a:lnTo>
                <a:lnTo>
                  <a:pt x="1449785" y="146640"/>
                </a:lnTo>
                <a:lnTo>
                  <a:pt x="1483123" y="156148"/>
                </a:lnTo>
                <a:lnTo>
                  <a:pt x="1547417" y="176750"/>
                </a:lnTo>
                <a:lnTo>
                  <a:pt x="1643064" y="213197"/>
                </a:lnTo>
                <a:lnTo>
                  <a:pt x="1705770" y="240533"/>
                </a:lnTo>
                <a:lnTo>
                  <a:pt x="1736726" y="255588"/>
                </a:lnTo>
                <a:lnTo>
                  <a:pt x="1709342" y="238949"/>
                </a:lnTo>
                <a:lnTo>
                  <a:pt x="1653382" y="208047"/>
                </a:lnTo>
                <a:lnTo>
                  <a:pt x="1625601" y="193785"/>
                </a:lnTo>
                <a:lnTo>
                  <a:pt x="1596232" y="179523"/>
                </a:lnTo>
                <a:lnTo>
                  <a:pt x="1537495" y="152583"/>
                </a:lnTo>
                <a:lnTo>
                  <a:pt x="1477567" y="128416"/>
                </a:lnTo>
                <a:lnTo>
                  <a:pt x="1416448" y="107023"/>
                </a:lnTo>
                <a:lnTo>
                  <a:pt x="1354139" y="88007"/>
                </a:lnTo>
                <a:lnTo>
                  <a:pt x="1291432" y="72160"/>
                </a:lnTo>
                <a:lnTo>
                  <a:pt x="1227932" y="58294"/>
                </a:lnTo>
                <a:lnTo>
                  <a:pt x="1163638" y="47597"/>
                </a:lnTo>
                <a:lnTo>
                  <a:pt x="1099345" y="39277"/>
                </a:lnTo>
                <a:lnTo>
                  <a:pt x="1034654" y="34127"/>
                </a:lnTo>
                <a:close/>
                <a:moveTo>
                  <a:pt x="976240" y="0"/>
                </a:moveTo>
                <a:lnTo>
                  <a:pt x="1045347" y="3172"/>
                </a:lnTo>
                <a:lnTo>
                  <a:pt x="1114851" y="8723"/>
                </a:lnTo>
                <a:lnTo>
                  <a:pt x="1183959" y="18238"/>
                </a:lnTo>
                <a:lnTo>
                  <a:pt x="1252669" y="30529"/>
                </a:lnTo>
                <a:lnTo>
                  <a:pt x="1321379" y="45198"/>
                </a:lnTo>
                <a:lnTo>
                  <a:pt x="1389295" y="63833"/>
                </a:lnTo>
                <a:lnTo>
                  <a:pt x="1455622" y="85242"/>
                </a:lnTo>
                <a:lnTo>
                  <a:pt x="1521154" y="109427"/>
                </a:lnTo>
                <a:lnTo>
                  <a:pt x="1585496" y="136784"/>
                </a:lnTo>
                <a:lnTo>
                  <a:pt x="1647851" y="166916"/>
                </a:lnTo>
                <a:lnTo>
                  <a:pt x="1707823" y="200617"/>
                </a:lnTo>
                <a:lnTo>
                  <a:pt x="1766604" y="237093"/>
                </a:lnTo>
                <a:lnTo>
                  <a:pt x="1822605" y="275947"/>
                </a:lnTo>
                <a:lnTo>
                  <a:pt x="1849613" y="296961"/>
                </a:lnTo>
                <a:lnTo>
                  <a:pt x="1875826" y="317974"/>
                </a:lnTo>
                <a:lnTo>
                  <a:pt x="1924280" y="364362"/>
                </a:lnTo>
                <a:lnTo>
                  <a:pt x="1946919" y="388943"/>
                </a:lnTo>
                <a:lnTo>
                  <a:pt x="1957642" y="398458"/>
                </a:lnTo>
                <a:lnTo>
                  <a:pt x="1968366" y="407577"/>
                </a:lnTo>
                <a:lnTo>
                  <a:pt x="1991004" y="428194"/>
                </a:lnTo>
                <a:lnTo>
                  <a:pt x="2032707" y="472203"/>
                </a:lnTo>
                <a:lnTo>
                  <a:pt x="2069247" y="520177"/>
                </a:lnTo>
                <a:lnTo>
                  <a:pt x="2100226" y="572115"/>
                </a:lnTo>
                <a:lnTo>
                  <a:pt x="2124850" y="626432"/>
                </a:lnTo>
                <a:lnTo>
                  <a:pt x="2142325" y="683525"/>
                </a:lnTo>
                <a:lnTo>
                  <a:pt x="2151063" y="742600"/>
                </a:lnTo>
                <a:lnTo>
                  <a:pt x="2151063" y="803261"/>
                </a:lnTo>
                <a:lnTo>
                  <a:pt x="2147091" y="834186"/>
                </a:lnTo>
                <a:lnTo>
                  <a:pt x="2144311" y="848855"/>
                </a:lnTo>
                <a:lnTo>
                  <a:pt x="2136765" y="878195"/>
                </a:lnTo>
                <a:lnTo>
                  <a:pt x="2126439" y="905551"/>
                </a:lnTo>
                <a:lnTo>
                  <a:pt x="2114524" y="931322"/>
                </a:lnTo>
                <a:lnTo>
                  <a:pt x="2092282" y="966609"/>
                </a:lnTo>
                <a:lnTo>
                  <a:pt x="2055743" y="1008239"/>
                </a:lnTo>
                <a:lnTo>
                  <a:pt x="2013246" y="1043921"/>
                </a:lnTo>
                <a:lnTo>
                  <a:pt x="1964791" y="1074054"/>
                </a:lnTo>
                <a:lnTo>
                  <a:pt x="1912762" y="1098239"/>
                </a:lnTo>
                <a:lnTo>
                  <a:pt x="1857556" y="1117666"/>
                </a:lnTo>
                <a:lnTo>
                  <a:pt x="1829754" y="1125596"/>
                </a:lnTo>
                <a:lnTo>
                  <a:pt x="1792817" y="1134318"/>
                </a:lnTo>
                <a:lnTo>
                  <a:pt x="1717753" y="1148988"/>
                </a:lnTo>
                <a:lnTo>
                  <a:pt x="1641894" y="1160882"/>
                </a:lnTo>
                <a:lnTo>
                  <a:pt x="1565240" y="1169208"/>
                </a:lnTo>
                <a:lnTo>
                  <a:pt x="1450061" y="1177930"/>
                </a:lnTo>
                <a:lnTo>
                  <a:pt x="1295960" y="1181895"/>
                </a:lnTo>
                <a:lnTo>
                  <a:pt x="1219704" y="1182688"/>
                </a:lnTo>
                <a:lnTo>
                  <a:pt x="1137093" y="1182688"/>
                </a:lnTo>
                <a:lnTo>
                  <a:pt x="971076" y="1177930"/>
                </a:lnTo>
                <a:lnTo>
                  <a:pt x="723243" y="1163657"/>
                </a:lnTo>
                <a:lnTo>
                  <a:pt x="558021" y="1150177"/>
                </a:lnTo>
                <a:lnTo>
                  <a:pt x="552064" y="1148988"/>
                </a:lnTo>
                <a:lnTo>
                  <a:pt x="546504" y="1141851"/>
                </a:lnTo>
                <a:lnTo>
                  <a:pt x="546504" y="1132732"/>
                </a:lnTo>
                <a:lnTo>
                  <a:pt x="552064" y="1125992"/>
                </a:lnTo>
                <a:lnTo>
                  <a:pt x="558021" y="1125596"/>
                </a:lnTo>
                <a:lnTo>
                  <a:pt x="679555" y="1131146"/>
                </a:lnTo>
                <a:lnTo>
                  <a:pt x="801486" y="1136697"/>
                </a:lnTo>
                <a:lnTo>
                  <a:pt x="774081" y="1130750"/>
                </a:lnTo>
                <a:lnTo>
                  <a:pt x="747471" y="1124010"/>
                </a:lnTo>
                <a:lnTo>
                  <a:pt x="680349" y="1114494"/>
                </a:lnTo>
                <a:lnTo>
                  <a:pt x="614419" y="1102996"/>
                </a:lnTo>
                <a:lnTo>
                  <a:pt x="581057" y="1096256"/>
                </a:lnTo>
                <a:lnTo>
                  <a:pt x="515127" y="1079604"/>
                </a:lnTo>
                <a:lnTo>
                  <a:pt x="450389" y="1060177"/>
                </a:lnTo>
                <a:lnTo>
                  <a:pt x="386445" y="1036388"/>
                </a:lnTo>
                <a:lnTo>
                  <a:pt x="325281" y="1007842"/>
                </a:lnTo>
                <a:lnTo>
                  <a:pt x="266500" y="974935"/>
                </a:lnTo>
                <a:lnTo>
                  <a:pt x="210896" y="936476"/>
                </a:lnTo>
                <a:lnTo>
                  <a:pt x="159265" y="891675"/>
                </a:lnTo>
                <a:lnTo>
                  <a:pt x="135832" y="867093"/>
                </a:lnTo>
                <a:lnTo>
                  <a:pt x="116370" y="844891"/>
                </a:lnTo>
                <a:lnTo>
                  <a:pt x="80625" y="797710"/>
                </a:lnTo>
                <a:lnTo>
                  <a:pt x="50838" y="746564"/>
                </a:lnTo>
                <a:lnTo>
                  <a:pt x="27802" y="693833"/>
                </a:lnTo>
                <a:lnTo>
                  <a:pt x="11121" y="638326"/>
                </a:lnTo>
                <a:lnTo>
                  <a:pt x="1589" y="581234"/>
                </a:lnTo>
                <a:lnTo>
                  <a:pt x="0" y="523348"/>
                </a:lnTo>
                <a:lnTo>
                  <a:pt x="7149" y="464273"/>
                </a:lnTo>
                <a:lnTo>
                  <a:pt x="14298" y="434934"/>
                </a:lnTo>
                <a:lnTo>
                  <a:pt x="22639" y="406388"/>
                </a:lnTo>
                <a:lnTo>
                  <a:pt x="45674" y="355639"/>
                </a:lnTo>
                <a:lnTo>
                  <a:pt x="75065" y="311630"/>
                </a:lnTo>
                <a:lnTo>
                  <a:pt x="110413" y="272776"/>
                </a:lnTo>
                <a:lnTo>
                  <a:pt x="150527" y="239868"/>
                </a:lnTo>
                <a:lnTo>
                  <a:pt x="195407" y="211718"/>
                </a:lnTo>
                <a:lnTo>
                  <a:pt x="243861" y="188723"/>
                </a:lnTo>
                <a:lnTo>
                  <a:pt x="294699" y="168502"/>
                </a:lnTo>
                <a:lnTo>
                  <a:pt x="320912" y="160573"/>
                </a:lnTo>
                <a:lnTo>
                  <a:pt x="348317" y="143524"/>
                </a:lnTo>
                <a:lnTo>
                  <a:pt x="404317" y="112599"/>
                </a:lnTo>
                <a:lnTo>
                  <a:pt x="462701" y="86432"/>
                </a:lnTo>
                <a:lnTo>
                  <a:pt x="523468" y="64229"/>
                </a:lnTo>
                <a:lnTo>
                  <a:pt x="585029" y="45991"/>
                </a:lnTo>
                <a:lnTo>
                  <a:pt x="647781" y="30925"/>
                </a:lnTo>
                <a:lnTo>
                  <a:pt x="711328" y="19427"/>
                </a:lnTo>
                <a:lnTo>
                  <a:pt x="774478" y="10308"/>
                </a:lnTo>
                <a:lnTo>
                  <a:pt x="805854" y="7137"/>
                </a:lnTo>
                <a:lnTo>
                  <a:pt x="839614" y="4361"/>
                </a:lnTo>
                <a:lnTo>
                  <a:pt x="907927" y="396"/>
                </a:lnTo>
                <a:close/>
              </a:path>
            </a:pathLst>
          </a:custGeom>
          <a:solidFill>
            <a:srgbClr val="396499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500"/>
              </a:lnSpc>
            </a:pPr>
            <a:r>
              <a:rPr lang="es-ES" sz="2000" b="1" dirty="0">
                <a:solidFill>
                  <a:srgbClr val="0070C0"/>
                </a:solidFill>
              </a:rPr>
              <a:t>Las tablas, o </a:t>
            </a:r>
          </a:p>
          <a:p>
            <a:pPr algn="ctr">
              <a:lnSpc>
                <a:spcPts val="2500"/>
              </a:lnSpc>
            </a:pPr>
            <a:r>
              <a:rPr lang="es-ES" sz="2000" b="1" dirty="0">
                <a:solidFill>
                  <a:srgbClr val="0070C0"/>
                </a:solidFill>
              </a:rPr>
              <a:t>matrices, </a:t>
            </a:r>
          </a:p>
          <a:p>
            <a:pPr algn="ctr">
              <a:lnSpc>
                <a:spcPts val="2500"/>
              </a:lnSpc>
            </a:pPr>
            <a:r>
              <a:rPr lang="es-ES" sz="2000" b="1" dirty="0">
                <a:solidFill>
                  <a:srgbClr val="0070C0"/>
                </a:solidFill>
              </a:rPr>
              <a:t>insumo – producto </a:t>
            </a:r>
            <a:r>
              <a:rPr lang="es-ES" sz="2000" b="1" u="sng" dirty="0">
                <a:solidFill>
                  <a:srgbClr val="0070C0"/>
                </a:solidFill>
              </a:rPr>
              <a:t>simétricas</a:t>
            </a:r>
            <a:endParaRPr lang="en-US" sz="2000" b="1" u="sng" dirty="0">
              <a:solidFill>
                <a:srgbClr val="0070C0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0" y="5273913"/>
            <a:ext cx="22013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chemeClr val="accent2">
                    <a:lumMod val="50000"/>
                  </a:schemeClr>
                </a:solidFill>
              </a:rPr>
              <a:t>El marco insumo producto consta de tres tipos de tablas o cuadros</a:t>
            </a:r>
          </a:p>
        </p:txBody>
      </p:sp>
      <p:sp>
        <p:nvSpPr>
          <p:cNvPr id="40" name="Freeform: Shape 8">
            <a:extLst>
              <a:ext uri="{FF2B5EF4-FFF2-40B4-BE49-F238E27FC236}">
                <a16:creationId xmlns:a16="http://schemas.microsoft.com/office/drawing/2014/main" xmlns="" id="{E64A8F77-619F-434A-8761-737916778F7F}"/>
              </a:ext>
            </a:extLst>
          </p:cNvPr>
          <p:cNvSpPr>
            <a:spLocks/>
          </p:cNvSpPr>
          <p:nvPr/>
        </p:nvSpPr>
        <p:spPr bwMode="auto">
          <a:xfrm>
            <a:off x="7889356" y="832374"/>
            <a:ext cx="2677984" cy="1353412"/>
          </a:xfrm>
          <a:custGeom>
            <a:avLst/>
            <a:gdLst>
              <a:gd name="connsiteX0" fmla="*/ 2044671 w 2151063"/>
              <a:gd name="connsiteY0" fmla="*/ 546100 h 1182688"/>
              <a:gd name="connsiteX1" fmla="*/ 2052215 w 2151063"/>
              <a:gd name="connsiteY1" fmla="*/ 567545 h 1182688"/>
              <a:gd name="connsiteX2" fmla="*/ 2064523 w 2151063"/>
              <a:gd name="connsiteY2" fmla="*/ 611628 h 1182688"/>
              <a:gd name="connsiteX3" fmla="*/ 2072464 w 2151063"/>
              <a:gd name="connsiteY3" fmla="*/ 657298 h 1182688"/>
              <a:gd name="connsiteX4" fmla="*/ 2074847 w 2151063"/>
              <a:gd name="connsiteY4" fmla="*/ 704161 h 1182688"/>
              <a:gd name="connsiteX5" fmla="*/ 2073258 w 2151063"/>
              <a:gd name="connsiteY5" fmla="*/ 728386 h 1182688"/>
              <a:gd name="connsiteX6" fmla="*/ 2070876 w 2151063"/>
              <a:gd name="connsiteY6" fmla="*/ 758171 h 1182688"/>
              <a:gd name="connsiteX7" fmla="*/ 2056979 w 2151063"/>
              <a:gd name="connsiteY7" fmla="*/ 813771 h 1182688"/>
              <a:gd name="connsiteX8" fmla="*/ 2034745 w 2151063"/>
              <a:gd name="connsiteY8" fmla="*/ 864207 h 1182688"/>
              <a:gd name="connsiteX9" fmla="*/ 2004966 w 2151063"/>
              <a:gd name="connsiteY9" fmla="*/ 909481 h 1182688"/>
              <a:gd name="connsiteX10" fmla="*/ 1968438 w 2151063"/>
              <a:gd name="connsiteY10" fmla="*/ 949989 h 1182688"/>
              <a:gd name="connsiteX11" fmla="*/ 1926350 w 2151063"/>
              <a:gd name="connsiteY11" fmla="*/ 985731 h 1182688"/>
              <a:gd name="connsiteX12" fmla="*/ 1879102 w 2151063"/>
              <a:gd name="connsiteY12" fmla="*/ 1015913 h 1182688"/>
              <a:gd name="connsiteX13" fmla="*/ 1827882 w 2151063"/>
              <a:gd name="connsiteY13" fmla="*/ 1041330 h 1182688"/>
              <a:gd name="connsiteX14" fmla="*/ 1801280 w 2151063"/>
              <a:gd name="connsiteY14" fmla="*/ 1052053 h 1182688"/>
              <a:gd name="connsiteX15" fmla="*/ 1767928 w 2151063"/>
              <a:gd name="connsiteY15" fmla="*/ 1064364 h 1182688"/>
              <a:gd name="connsiteX16" fmla="*/ 1699239 w 2151063"/>
              <a:gd name="connsiteY16" fmla="*/ 1085015 h 1182688"/>
              <a:gd name="connsiteX17" fmla="*/ 1629358 w 2151063"/>
              <a:gd name="connsiteY17" fmla="*/ 1102092 h 1182688"/>
              <a:gd name="connsiteX18" fmla="*/ 1557889 w 2151063"/>
              <a:gd name="connsiteY18" fmla="*/ 1114801 h 1182688"/>
              <a:gd name="connsiteX19" fmla="*/ 1449892 w 2151063"/>
              <a:gd name="connsiteY19" fmla="*/ 1129892 h 1182688"/>
              <a:gd name="connsiteX20" fmla="*/ 1304969 w 2151063"/>
              <a:gd name="connsiteY20" fmla="*/ 1141012 h 1182688"/>
              <a:gd name="connsiteX21" fmla="*/ 1234692 w 2151063"/>
              <a:gd name="connsiteY21" fmla="*/ 1144189 h 1182688"/>
              <a:gd name="connsiteX22" fmla="*/ 1219604 w 2151063"/>
              <a:gd name="connsiteY22" fmla="*/ 1144586 h 1182688"/>
              <a:gd name="connsiteX23" fmla="*/ 1204913 w 2151063"/>
              <a:gd name="connsiteY23" fmla="*/ 1145380 h 1182688"/>
              <a:gd name="connsiteX24" fmla="*/ 1205310 w 2151063"/>
              <a:gd name="connsiteY24" fmla="*/ 1146969 h 1182688"/>
              <a:gd name="connsiteX25" fmla="*/ 1205310 w 2151063"/>
              <a:gd name="connsiteY25" fmla="*/ 1147763 h 1182688"/>
              <a:gd name="connsiteX26" fmla="*/ 1259309 w 2151063"/>
              <a:gd name="connsiteY26" fmla="*/ 1147366 h 1182688"/>
              <a:gd name="connsiteX27" fmla="*/ 1367306 w 2151063"/>
              <a:gd name="connsiteY27" fmla="*/ 1143792 h 1182688"/>
              <a:gd name="connsiteX28" fmla="*/ 1420908 w 2151063"/>
              <a:gd name="connsiteY28" fmla="*/ 1140615 h 1182688"/>
              <a:gd name="connsiteX29" fmla="*/ 1484832 w 2151063"/>
              <a:gd name="connsiteY29" fmla="*/ 1137040 h 1182688"/>
              <a:gd name="connsiteX30" fmla="*/ 1616256 w 2151063"/>
              <a:gd name="connsiteY30" fmla="*/ 1127906 h 1182688"/>
              <a:gd name="connsiteX31" fmla="*/ 1715915 w 2151063"/>
              <a:gd name="connsiteY31" fmla="*/ 1114404 h 1182688"/>
              <a:gd name="connsiteX32" fmla="*/ 1781031 w 2151063"/>
              <a:gd name="connsiteY32" fmla="*/ 1101298 h 1182688"/>
              <a:gd name="connsiteX33" fmla="*/ 1844558 w 2151063"/>
              <a:gd name="connsiteY33" fmla="*/ 1084618 h 1182688"/>
              <a:gd name="connsiteX34" fmla="*/ 1905307 w 2151063"/>
              <a:gd name="connsiteY34" fmla="*/ 1062379 h 1182688"/>
              <a:gd name="connsiteX35" fmla="*/ 1934291 w 2151063"/>
              <a:gd name="connsiteY35" fmla="*/ 1048876 h 1182688"/>
              <a:gd name="connsiteX36" fmla="*/ 1948982 w 2151063"/>
              <a:gd name="connsiteY36" fmla="*/ 1041727 h 1182688"/>
              <a:gd name="connsiteX37" fmla="*/ 1975584 w 2151063"/>
              <a:gd name="connsiteY37" fmla="*/ 1025445 h 1182688"/>
              <a:gd name="connsiteX38" fmla="*/ 2000201 w 2151063"/>
              <a:gd name="connsiteY38" fmla="*/ 1007176 h 1182688"/>
              <a:gd name="connsiteX39" fmla="*/ 2022436 w 2151063"/>
              <a:gd name="connsiteY39" fmla="*/ 987717 h 1182688"/>
              <a:gd name="connsiteX40" fmla="*/ 2041892 w 2151063"/>
              <a:gd name="connsiteY40" fmla="*/ 966668 h 1182688"/>
              <a:gd name="connsiteX41" fmla="*/ 2059362 w 2151063"/>
              <a:gd name="connsiteY41" fmla="*/ 943635 h 1182688"/>
              <a:gd name="connsiteX42" fmla="*/ 2074450 w 2151063"/>
              <a:gd name="connsiteY42" fmla="*/ 919409 h 1182688"/>
              <a:gd name="connsiteX43" fmla="*/ 2087155 w 2151063"/>
              <a:gd name="connsiteY43" fmla="*/ 893992 h 1182688"/>
              <a:gd name="connsiteX44" fmla="*/ 2097081 w 2151063"/>
              <a:gd name="connsiteY44" fmla="*/ 867781 h 1182688"/>
              <a:gd name="connsiteX45" fmla="*/ 2105419 w 2151063"/>
              <a:gd name="connsiteY45" fmla="*/ 840379 h 1182688"/>
              <a:gd name="connsiteX46" fmla="*/ 2112566 w 2151063"/>
              <a:gd name="connsiteY46" fmla="*/ 797885 h 1182688"/>
              <a:gd name="connsiteX47" fmla="*/ 2112963 w 2151063"/>
              <a:gd name="connsiteY47" fmla="*/ 739109 h 1182688"/>
              <a:gd name="connsiteX48" fmla="*/ 2103831 w 2151063"/>
              <a:gd name="connsiteY48" fmla="*/ 678744 h 1182688"/>
              <a:gd name="connsiteX49" fmla="*/ 2094699 w 2151063"/>
              <a:gd name="connsiteY49" fmla="*/ 648561 h 1182688"/>
              <a:gd name="connsiteX50" fmla="*/ 2084773 w 2151063"/>
              <a:gd name="connsiteY50" fmla="*/ 621159 h 1182688"/>
              <a:gd name="connsiteX51" fmla="*/ 2059362 w 2151063"/>
              <a:gd name="connsiteY51" fmla="*/ 569928 h 1182688"/>
              <a:gd name="connsiteX52" fmla="*/ 233158 w 2151063"/>
              <a:gd name="connsiteY52" fmla="*/ 230187 h 1182688"/>
              <a:gd name="connsiteX53" fmla="*/ 206541 w 2151063"/>
              <a:gd name="connsiteY53" fmla="*/ 244085 h 1182688"/>
              <a:gd name="connsiteX54" fmla="*/ 158870 w 2151063"/>
              <a:gd name="connsiteY54" fmla="*/ 277836 h 1182688"/>
              <a:gd name="connsiteX55" fmla="*/ 117952 w 2151063"/>
              <a:gd name="connsiteY55" fmla="*/ 317146 h 1182688"/>
              <a:gd name="connsiteX56" fmla="*/ 84980 w 2151063"/>
              <a:gd name="connsiteY56" fmla="*/ 362810 h 1182688"/>
              <a:gd name="connsiteX57" fmla="*/ 59953 w 2151063"/>
              <a:gd name="connsiteY57" fmla="*/ 412444 h 1182688"/>
              <a:gd name="connsiteX58" fmla="*/ 43268 w 2151063"/>
              <a:gd name="connsiteY58" fmla="*/ 466446 h 1182688"/>
              <a:gd name="connsiteX59" fmla="*/ 34925 w 2151063"/>
              <a:gd name="connsiteY59" fmla="*/ 523624 h 1182688"/>
              <a:gd name="connsiteX60" fmla="*/ 36117 w 2151063"/>
              <a:gd name="connsiteY60" fmla="*/ 582788 h 1182688"/>
              <a:gd name="connsiteX61" fmla="*/ 40090 w 2151063"/>
              <a:gd name="connsiteY61" fmla="*/ 613363 h 1182688"/>
              <a:gd name="connsiteX62" fmla="*/ 46446 w 2151063"/>
              <a:gd name="connsiteY62" fmla="*/ 643143 h 1182688"/>
              <a:gd name="connsiteX63" fmla="*/ 65117 w 2151063"/>
              <a:gd name="connsiteY63" fmla="*/ 699528 h 1182688"/>
              <a:gd name="connsiteX64" fmla="*/ 91336 w 2151063"/>
              <a:gd name="connsiteY64" fmla="*/ 753133 h 1182688"/>
              <a:gd name="connsiteX65" fmla="*/ 123514 w 2151063"/>
              <a:gd name="connsiteY65" fmla="*/ 802767 h 1182688"/>
              <a:gd name="connsiteX66" fmla="*/ 162446 w 2151063"/>
              <a:gd name="connsiteY66" fmla="*/ 848430 h 1182688"/>
              <a:gd name="connsiteX67" fmla="*/ 205350 w 2151063"/>
              <a:gd name="connsiteY67" fmla="*/ 889726 h 1182688"/>
              <a:gd name="connsiteX68" fmla="*/ 252226 w 2151063"/>
              <a:gd name="connsiteY68" fmla="*/ 927051 h 1182688"/>
              <a:gd name="connsiteX69" fmla="*/ 302281 w 2151063"/>
              <a:gd name="connsiteY69" fmla="*/ 959611 h 1182688"/>
              <a:gd name="connsiteX70" fmla="*/ 328103 w 2151063"/>
              <a:gd name="connsiteY70" fmla="*/ 973906 h 1182688"/>
              <a:gd name="connsiteX71" fmla="*/ 356308 w 2151063"/>
              <a:gd name="connsiteY71" fmla="*/ 988994 h 1182688"/>
              <a:gd name="connsiteX72" fmla="*/ 414706 w 2151063"/>
              <a:gd name="connsiteY72" fmla="*/ 1014010 h 1182688"/>
              <a:gd name="connsiteX73" fmla="*/ 444500 w 2151063"/>
              <a:gd name="connsiteY73" fmla="*/ 1025525 h 1182688"/>
              <a:gd name="connsiteX74" fmla="*/ 419076 w 2151063"/>
              <a:gd name="connsiteY74" fmla="*/ 1013613 h 1182688"/>
              <a:gd name="connsiteX75" fmla="*/ 371007 w 2151063"/>
              <a:gd name="connsiteY75" fmla="*/ 988597 h 1182688"/>
              <a:gd name="connsiteX76" fmla="*/ 347171 w 2151063"/>
              <a:gd name="connsiteY76" fmla="*/ 973906 h 1182688"/>
              <a:gd name="connsiteX77" fmla="*/ 322541 w 2151063"/>
              <a:gd name="connsiteY77" fmla="*/ 958420 h 1182688"/>
              <a:gd name="connsiteX78" fmla="*/ 274473 w 2151063"/>
              <a:gd name="connsiteY78" fmla="*/ 922683 h 1182688"/>
              <a:gd name="connsiteX79" fmla="*/ 229583 w 2151063"/>
              <a:gd name="connsiteY79" fmla="*/ 882579 h 1182688"/>
              <a:gd name="connsiteX80" fmla="*/ 189459 w 2151063"/>
              <a:gd name="connsiteY80" fmla="*/ 838106 h 1182688"/>
              <a:gd name="connsiteX81" fmla="*/ 154103 w 2151063"/>
              <a:gd name="connsiteY81" fmla="*/ 790458 h 1182688"/>
              <a:gd name="connsiteX82" fmla="*/ 124706 w 2151063"/>
              <a:gd name="connsiteY82" fmla="*/ 738838 h 1182688"/>
              <a:gd name="connsiteX83" fmla="*/ 102062 w 2151063"/>
              <a:gd name="connsiteY83" fmla="*/ 683645 h 1182688"/>
              <a:gd name="connsiteX84" fmla="*/ 86966 w 2151063"/>
              <a:gd name="connsiteY84" fmla="*/ 625672 h 1182688"/>
              <a:gd name="connsiteX85" fmla="*/ 83391 w 2151063"/>
              <a:gd name="connsiteY85" fmla="*/ 595892 h 1182688"/>
              <a:gd name="connsiteX86" fmla="*/ 81405 w 2151063"/>
              <a:gd name="connsiteY86" fmla="*/ 569685 h 1182688"/>
              <a:gd name="connsiteX87" fmla="*/ 83391 w 2151063"/>
              <a:gd name="connsiteY87" fmla="*/ 518462 h 1182688"/>
              <a:gd name="connsiteX88" fmla="*/ 92131 w 2151063"/>
              <a:gd name="connsiteY88" fmla="*/ 468828 h 1182688"/>
              <a:gd name="connsiteX89" fmla="*/ 106829 w 2151063"/>
              <a:gd name="connsiteY89" fmla="*/ 419591 h 1182688"/>
              <a:gd name="connsiteX90" fmla="*/ 127089 w 2151063"/>
              <a:gd name="connsiteY90" fmla="*/ 373531 h 1182688"/>
              <a:gd name="connsiteX91" fmla="*/ 152117 w 2151063"/>
              <a:gd name="connsiteY91" fmla="*/ 329058 h 1182688"/>
              <a:gd name="connsiteX92" fmla="*/ 181911 w 2151063"/>
              <a:gd name="connsiteY92" fmla="*/ 287366 h 1182688"/>
              <a:gd name="connsiteX93" fmla="*/ 215281 w 2151063"/>
              <a:gd name="connsiteY93" fmla="*/ 248452 h 1182688"/>
              <a:gd name="connsiteX94" fmla="*/ 950292 w 2151063"/>
              <a:gd name="connsiteY94" fmla="*/ 112712 h 1182688"/>
              <a:gd name="connsiteX95" fmla="*/ 822075 w 2151063"/>
              <a:gd name="connsiteY95" fmla="*/ 115489 h 1182688"/>
              <a:gd name="connsiteX96" fmla="*/ 758561 w 2151063"/>
              <a:gd name="connsiteY96" fmla="*/ 119456 h 1182688"/>
              <a:gd name="connsiteX97" fmla="*/ 705369 w 2151063"/>
              <a:gd name="connsiteY97" fmla="*/ 124217 h 1182688"/>
              <a:gd name="connsiteX98" fmla="*/ 597397 w 2151063"/>
              <a:gd name="connsiteY98" fmla="*/ 136118 h 1182688"/>
              <a:gd name="connsiteX99" fmla="*/ 488631 w 2151063"/>
              <a:gd name="connsiteY99" fmla="*/ 153574 h 1182688"/>
              <a:gd name="connsiteX100" fmla="*/ 381849 w 2151063"/>
              <a:gd name="connsiteY100" fmla="*/ 178170 h 1182688"/>
              <a:gd name="connsiteX101" fmla="*/ 329848 w 2151063"/>
              <a:gd name="connsiteY101" fmla="*/ 193643 h 1182688"/>
              <a:gd name="connsiteX102" fmla="*/ 309206 w 2151063"/>
              <a:gd name="connsiteY102" fmla="*/ 208321 h 1182688"/>
              <a:gd name="connsiteX103" fmla="*/ 270304 w 2151063"/>
              <a:gd name="connsiteY103" fmla="*/ 239662 h 1182688"/>
              <a:gd name="connsiteX104" fmla="*/ 234181 w 2151063"/>
              <a:gd name="connsiteY104" fmla="*/ 274970 h 1182688"/>
              <a:gd name="connsiteX105" fmla="*/ 201631 w 2151063"/>
              <a:gd name="connsiteY105" fmla="*/ 313848 h 1182688"/>
              <a:gd name="connsiteX106" fmla="*/ 186943 w 2151063"/>
              <a:gd name="connsiteY106" fmla="*/ 334874 h 1182688"/>
              <a:gd name="connsiteX107" fmla="*/ 169080 w 2151063"/>
              <a:gd name="connsiteY107" fmla="*/ 362248 h 1182688"/>
              <a:gd name="connsiteX108" fmla="*/ 142087 w 2151063"/>
              <a:gd name="connsiteY108" fmla="*/ 418185 h 1182688"/>
              <a:gd name="connsiteX109" fmla="*/ 124621 w 2151063"/>
              <a:gd name="connsiteY109" fmla="*/ 475709 h 1182688"/>
              <a:gd name="connsiteX110" fmla="*/ 115888 w 2151063"/>
              <a:gd name="connsiteY110" fmla="*/ 534423 h 1182688"/>
              <a:gd name="connsiteX111" fmla="*/ 115888 w 2151063"/>
              <a:gd name="connsiteY111" fmla="*/ 593534 h 1182688"/>
              <a:gd name="connsiteX112" fmla="*/ 125415 w 2151063"/>
              <a:gd name="connsiteY112" fmla="*/ 652249 h 1182688"/>
              <a:gd name="connsiteX113" fmla="*/ 144469 w 2151063"/>
              <a:gd name="connsiteY113" fmla="*/ 709773 h 1182688"/>
              <a:gd name="connsiteX114" fmla="*/ 172256 w 2151063"/>
              <a:gd name="connsiteY114" fmla="*/ 765313 h 1182688"/>
              <a:gd name="connsiteX115" fmla="*/ 189722 w 2151063"/>
              <a:gd name="connsiteY115" fmla="*/ 792290 h 1182688"/>
              <a:gd name="connsiteX116" fmla="*/ 209570 w 2151063"/>
              <a:gd name="connsiteY116" fmla="*/ 818870 h 1182688"/>
              <a:gd name="connsiteX117" fmla="*/ 252044 w 2151063"/>
              <a:gd name="connsiteY117" fmla="*/ 866080 h 1182688"/>
              <a:gd name="connsiteX118" fmla="*/ 300076 w 2151063"/>
              <a:gd name="connsiteY118" fmla="*/ 908132 h 1182688"/>
              <a:gd name="connsiteX119" fmla="*/ 352077 w 2151063"/>
              <a:gd name="connsiteY119" fmla="*/ 944630 h 1182688"/>
              <a:gd name="connsiteX120" fmla="*/ 407651 w 2151063"/>
              <a:gd name="connsiteY120" fmla="*/ 976764 h 1182688"/>
              <a:gd name="connsiteX121" fmla="*/ 465210 w 2151063"/>
              <a:gd name="connsiteY121" fmla="*/ 1004931 h 1182688"/>
              <a:gd name="connsiteX122" fmla="*/ 524754 w 2151063"/>
              <a:gd name="connsiteY122" fmla="*/ 1029131 h 1182688"/>
              <a:gd name="connsiteX123" fmla="*/ 585488 w 2151063"/>
              <a:gd name="connsiteY123" fmla="*/ 1050157 h 1182688"/>
              <a:gd name="connsiteX124" fmla="*/ 616054 w 2151063"/>
              <a:gd name="connsiteY124" fmla="*/ 1059281 h 1182688"/>
              <a:gd name="connsiteX125" fmla="*/ 666467 w 2151063"/>
              <a:gd name="connsiteY125" fmla="*/ 1074753 h 1182688"/>
              <a:gd name="connsiteX126" fmla="*/ 717675 w 2151063"/>
              <a:gd name="connsiteY126" fmla="*/ 1089432 h 1182688"/>
              <a:gd name="connsiteX127" fmla="*/ 795875 w 2151063"/>
              <a:gd name="connsiteY127" fmla="*/ 1098953 h 1182688"/>
              <a:gd name="connsiteX128" fmla="*/ 873282 w 2151063"/>
              <a:gd name="connsiteY128" fmla="*/ 1105697 h 1182688"/>
              <a:gd name="connsiteX129" fmla="*/ 943940 w 2151063"/>
              <a:gd name="connsiteY129" fmla="*/ 1111251 h 1182688"/>
              <a:gd name="connsiteX130" fmla="*/ 1085654 w 2151063"/>
              <a:gd name="connsiteY130" fmla="*/ 1116012 h 1182688"/>
              <a:gd name="connsiteX131" fmla="*/ 1227765 w 2151063"/>
              <a:gd name="connsiteY131" fmla="*/ 1113632 h 1182688"/>
              <a:gd name="connsiteX132" fmla="*/ 1369081 w 2151063"/>
              <a:gd name="connsiteY132" fmla="*/ 1103714 h 1182688"/>
              <a:gd name="connsiteX133" fmla="*/ 1440136 w 2151063"/>
              <a:gd name="connsiteY133" fmla="*/ 1096176 h 1182688"/>
              <a:gd name="connsiteX134" fmla="*/ 1498886 w 2151063"/>
              <a:gd name="connsiteY134" fmla="*/ 1089432 h 1182688"/>
              <a:gd name="connsiteX135" fmla="*/ 1589392 w 2151063"/>
              <a:gd name="connsiteY135" fmla="*/ 1075944 h 1182688"/>
              <a:gd name="connsiteX136" fmla="*/ 1650127 w 2151063"/>
              <a:gd name="connsiteY136" fmla="*/ 1064439 h 1182688"/>
              <a:gd name="connsiteX137" fmla="*/ 1709670 w 2151063"/>
              <a:gd name="connsiteY137" fmla="*/ 1050554 h 1182688"/>
              <a:gd name="connsiteX138" fmla="*/ 1768420 w 2151063"/>
              <a:gd name="connsiteY138" fmla="*/ 1032701 h 1182688"/>
              <a:gd name="connsiteX139" fmla="*/ 1824391 w 2151063"/>
              <a:gd name="connsiteY139" fmla="*/ 1010088 h 1182688"/>
              <a:gd name="connsiteX140" fmla="*/ 1877980 w 2151063"/>
              <a:gd name="connsiteY140" fmla="*/ 981921 h 1182688"/>
              <a:gd name="connsiteX141" fmla="*/ 1902988 w 2151063"/>
              <a:gd name="connsiteY141" fmla="*/ 965259 h 1182688"/>
              <a:gd name="connsiteX142" fmla="*/ 1916485 w 2151063"/>
              <a:gd name="connsiteY142" fmla="*/ 956135 h 1182688"/>
              <a:gd name="connsiteX143" fmla="*/ 1941890 w 2151063"/>
              <a:gd name="connsiteY143" fmla="*/ 935109 h 1182688"/>
              <a:gd name="connsiteX144" fmla="*/ 1963723 w 2151063"/>
              <a:gd name="connsiteY144" fmla="*/ 912099 h 1182688"/>
              <a:gd name="connsiteX145" fmla="*/ 1982777 w 2151063"/>
              <a:gd name="connsiteY145" fmla="*/ 887899 h 1182688"/>
              <a:gd name="connsiteX146" fmla="*/ 1999449 w 2151063"/>
              <a:gd name="connsiteY146" fmla="*/ 862113 h 1182688"/>
              <a:gd name="connsiteX147" fmla="*/ 2013342 w 2151063"/>
              <a:gd name="connsiteY147" fmla="*/ 834739 h 1182688"/>
              <a:gd name="connsiteX148" fmla="*/ 2024457 w 2151063"/>
              <a:gd name="connsiteY148" fmla="*/ 806572 h 1182688"/>
              <a:gd name="connsiteX149" fmla="*/ 2032793 w 2151063"/>
              <a:gd name="connsiteY149" fmla="*/ 777612 h 1182688"/>
              <a:gd name="connsiteX150" fmla="*/ 2038351 w 2151063"/>
              <a:gd name="connsiteY150" fmla="*/ 747858 h 1182688"/>
              <a:gd name="connsiteX151" fmla="*/ 2041526 w 2151063"/>
              <a:gd name="connsiteY151" fmla="*/ 717707 h 1182688"/>
              <a:gd name="connsiteX152" fmla="*/ 2041526 w 2151063"/>
              <a:gd name="connsiteY152" fmla="*/ 671291 h 1182688"/>
              <a:gd name="connsiteX153" fmla="*/ 2032396 w 2151063"/>
              <a:gd name="connsiteY153" fmla="*/ 609403 h 1182688"/>
              <a:gd name="connsiteX154" fmla="*/ 2013342 w 2151063"/>
              <a:gd name="connsiteY154" fmla="*/ 548705 h 1182688"/>
              <a:gd name="connsiteX155" fmla="*/ 1999846 w 2151063"/>
              <a:gd name="connsiteY155" fmla="*/ 519745 h 1182688"/>
              <a:gd name="connsiteX156" fmla="*/ 1988731 w 2151063"/>
              <a:gd name="connsiteY156" fmla="*/ 497925 h 1182688"/>
              <a:gd name="connsiteX157" fmla="*/ 1962929 w 2151063"/>
              <a:gd name="connsiteY157" fmla="*/ 456667 h 1182688"/>
              <a:gd name="connsiteX158" fmla="*/ 1948241 w 2151063"/>
              <a:gd name="connsiteY158" fmla="*/ 437227 h 1182688"/>
              <a:gd name="connsiteX159" fmla="*/ 1925615 w 2151063"/>
              <a:gd name="connsiteY159" fmla="*/ 417788 h 1182688"/>
              <a:gd name="connsiteX160" fmla="*/ 1877980 w 2151063"/>
              <a:gd name="connsiteY160" fmla="*/ 381687 h 1182688"/>
              <a:gd name="connsiteX161" fmla="*/ 1827963 w 2151063"/>
              <a:gd name="connsiteY161" fmla="*/ 348759 h 1182688"/>
              <a:gd name="connsiteX162" fmla="*/ 1776756 w 2151063"/>
              <a:gd name="connsiteY162" fmla="*/ 319005 h 1182688"/>
              <a:gd name="connsiteX163" fmla="*/ 1750954 w 2151063"/>
              <a:gd name="connsiteY163" fmla="*/ 305120 h 1182688"/>
              <a:gd name="connsiteX164" fmla="*/ 1722373 w 2151063"/>
              <a:gd name="connsiteY164" fmla="*/ 290838 h 1182688"/>
              <a:gd name="connsiteX165" fmla="*/ 1664417 w 2151063"/>
              <a:gd name="connsiteY165" fmla="*/ 263068 h 1182688"/>
              <a:gd name="connsiteX166" fmla="*/ 1575896 w 2151063"/>
              <a:gd name="connsiteY166" fmla="*/ 225777 h 1182688"/>
              <a:gd name="connsiteX167" fmla="*/ 1454824 w 2151063"/>
              <a:gd name="connsiteY167" fmla="*/ 185708 h 1182688"/>
              <a:gd name="connsiteX168" fmla="*/ 1330973 w 2151063"/>
              <a:gd name="connsiteY168" fmla="*/ 154367 h 1182688"/>
              <a:gd name="connsiteX169" fmla="*/ 1205535 w 2151063"/>
              <a:gd name="connsiteY169" fmla="*/ 132548 h 1182688"/>
              <a:gd name="connsiteX170" fmla="*/ 1077715 w 2151063"/>
              <a:gd name="connsiteY170" fmla="*/ 118663 h 1182688"/>
              <a:gd name="connsiteX171" fmla="*/ 970360 w 2151063"/>
              <a:gd name="connsiteY171" fmla="*/ 31750 h 1182688"/>
              <a:gd name="connsiteX172" fmla="*/ 905670 w 2151063"/>
              <a:gd name="connsiteY172" fmla="*/ 32146 h 1182688"/>
              <a:gd name="connsiteX173" fmla="*/ 840582 w 2151063"/>
              <a:gd name="connsiteY173" fmla="*/ 35712 h 1182688"/>
              <a:gd name="connsiteX174" fmla="*/ 775891 w 2151063"/>
              <a:gd name="connsiteY174" fmla="*/ 41654 h 1182688"/>
              <a:gd name="connsiteX175" fmla="*/ 711994 w 2151063"/>
              <a:gd name="connsiteY175" fmla="*/ 51559 h 1182688"/>
              <a:gd name="connsiteX176" fmla="*/ 648098 w 2151063"/>
              <a:gd name="connsiteY176" fmla="*/ 64236 h 1182688"/>
              <a:gd name="connsiteX177" fmla="*/ 616744 w 2151063"/>
              <a:gd name="connsiteY177" fmla="*/ 71764 h 1182688"/>
              <a:gd name="connsiteX178" fmla="*/ 574279 w 2151063"/>
              <a:gd name="connsiteY178" fmla="*/ 82856 h 1182688"/>
              <a:gd name="connsiteX179" fmla="*/ 490538 w 2151063"/>
              <a:gd name="connsiteY179" fmla="*/ 110985 h 1182688"/>
              <a:gd name="connsiteX180" fmla="*/ 449263 w 2151063"/>
              <a:gd name="connsiteY180" fmla="*/ 128020 h 1182688"/>
              <a:gd name="connsiteX181" fmla="*/ 508794 w 2151063"/>
              <a:gd name="connsiteY181" fmla="*/ 115739 h 1182688"/>
              <a:gd name="connsiteX182" fmla="*/ 629048 w 2151063"/>
              <a:gd name="connsiteY182" fmla="*/ 96326 h 1182688"/>
              <a:gd name="connsiteX183" fmla="*/ 750491 w 2151063"/>
              <a:gd name="connsiteY183" fmla="*/ 83253 h 1182688"/>
              <a:gd name="connsiteX184" fmla="*/ 872729 w 2151063"/>
              <a:gd name="connsiteY184" fmla="*/ 77310 h 1182688"/>
              <a:gd name="connsiteX185" fmla="*/ 933451 w 2151063"/>
              <a:gd name="connsiteY185" fmla="*/ 76914 h 1182688"/>
              <a:gd name="connsiteX186" fmla="*/ 1003301 w 2151063"/>
              <a:gd name="connsiteY186" fmla="*/ 77706 h 1182688"/>
              <a:gd name="connsiteX187" fmla="*/ 1142207 w 2151063"/>
              <a:gd name="connsiteY187" fmla="*/ 87611 h 1182688"/>
              <a:gd name="connsiteX188" fmla="*/ 1245395 w 2151063"/>
              <a:gd name="connsiteY188" fmla="*/ 101873 h 1182688"/>
              <a:gd name="connsiteX189" fmla="*/ 1314451 w 2151063"/>
              <a:gd name="connsiteY189" fmla="*/ 114154 h 1182688"/>
              <a:gd name="connsiteX190" fmla="*/ 1382317 w 2151063"/>
              <a:gd name="connsiteY190" fmla="*/ 129209 h 1182688"/>
              <a:gd name="connsiteX191" fmla="*/ 1449785 w 2151063"/>
              <a:gd name="connsiteY191" fmla="*/ 146640 h 1182688"/>
              <a:gd name="connsiteX192" fmla="*/ 1483123 w 2151063"/>
              <a:gd name="connsiteY192" fmla="*/ 156148 h 1182688"/>
              <a:gd name="connsiteX193" fmla="*/ 1547417 w 2151063"/>
              <a:gd name="connsiteY193" fmla="*/ 176750 h 1182688"/>
              <a:gd name="connsiteX194" fmla="*/ 1643064 w 2151063"/>
              <a:gd name="connsiteY194" fmla="*/ 213197 h 1182688"/>
              <a:gd name="connsiteX195" fmla="*/ 1705770 w 2151063"/>
              <a:gd name="connsiteY195" fmla="*/ 240533 h 1182688"/>
              <a:gd name="connsiteX196" fmla="*/ 1736726 w 2151063"/>
              <a:gd name="connsiteY196" fmla="*/ 255588 h 1182688"/>
              <a:gd name="connsiteX197" fmla="*/ 1709342 w 2151063"/>
              <a:gd name="connsiteY197" fmla="*/ 238949 h 1182688"/>
              <a:gd name="connsiteX198" fmla="*/ 1653382 w 2151063"/>
              <a:gd name="connsiteY198" fmla="*/ 208047 h 1182688"/>
              <a:gd name="connsiteX199" fmla="*/ 1625601 w 2151063"/>
              <a:gd name="connsiteY199" fmla="*/ 193785 h 1182688"/>
              <a:gd name="connsiteX200" fmla="*/ 1596232 w 2151063"/>
              <a:gd name="connsiteY200" fmla="*/ 179523 h 1182688"/>
              <a:gd name="connsiteX201" fmla="*/ 1537495 w 2151063"/>
              <a:gd name="connsiteY201" fmla="*/ 152583 h 1182688"/>
              <a:gd name="connsiteX202" fmla="*/ 1477567 w 2151063"/>
              <a:gd name="connsiteY202" fmla="*/ 128416 h 1182688"/>
              <a:gd name="connsiteX203" fmla="*/ 1416448 w 2151063"/>
              <a:gd name="connsiteY203" fmla="*/ 107023 h 1182688"/>
              <a:gd name="connsiteX204" fmla="*/ 1354139 w 2151063"/>
              <a:gd name="connsiteY204" fmla="*/ 88007 h 1182688"/>
              <a:gd name="connsiteX205" fmla="*/ 1291432 w 2151063"/>
              <a:gd name="connsiteY205" fmla="*/ 72160 h 1182688"/>
              <a:gd name="connsiteX206" fmla="*/ 1227932 w 2151063"/>
              <a:gd name="connsiteY206" fmla="*/ 58294 h 1182688"/>
              <a:gd name="connsiteX207" fmla="*/ 1163638 w 2151063"/>
              <a:gd name="connsiteY207" fmla="*/ 47597 h 1182688"/>
              <a:gd name="connsiteX208" fmla="*/ 1099345 w 2151063"/>
              <a:gd name="connsiteY208" fmla="*/ 39277 h 1182688"/>
              <a:gd name="connsiteX209" fmla="*/ 1034654 w 2151063"/>
              <a:gd name="connsiteY209" fmla="*/ 34127 h 1182688"/>
              <a:gd name="connsiteX210" fmla="*/ 976240 w 2151063"/>
              <a:gd name="connsiteY210" fmla="*/ 0 h 1182688"/>
              <a:gd name="connsiteX211" fmla="*/ 1045347 w 2151063"/>
              <a:gd name="connsiteY211" fmla="*/ 3172 h 1182688"/>
              <a:gd name="connsiteX212" fmla="*/ 1114851 w 2151063"/>
              <a:gd name="connsiteY212" fmla="*/ 8723 h 1182688"/>
              <a:gd name="connsiteX213" fmla="*/ 1183959 w 2151063"/>
              <a:gd name="connsiteY213" fmla="*/ 18238 h 1182688"/>
              <a:gd name="connsiteX214" fmla="*/ 1252669 w 2151063"/>
              <a:gd name="connsiteY214" fmla="*/ 30529 h 1182688"/>
              <a:gd name="connsiteX215" fmla="*/ 1321379 w 2151063"/>
              <a:gd name="connsiteY215" fmla="*/ 45198 h 1182688"/>
              <a:gd name="connsiteX216" fmla="*/ 1389295 w 2151063"/>
              <a:gd name="connsiteY216" fmla="*/ 63833 h 1182688"/>
              <a:gd name="connsiteX217" fmla="*/ 1455622 w 2151063"/>
              <a:gd name="connsiteY217" fmla="*/ 85242 h 1182688"/>
              <a:gd name="connsiteX218" fmla="*/ 1521154 w 2151063"/>
              <a:gd name="connsiteY218" fmla="*/ 109427 h 1182688"/>
              <a:gd name="connsiteX219" fmla="*/ 1585496 w 2151063"/>
              <a:gd name="connsiteY219" fmla="*/ 136784 h 1182688"/>
              <a:gd name="connsiteX220" fmla="*/ 1647851 w 2151063"/>
              <a:gd name="connsiteY220" fmla="*/ 166916 h 1182688"/>
              <a:gd name="connsiteX221" fmla="*/ 1707823 w 2151063"/>
              <a:gd name="connsiteY221" fmla="*/ 200617 h 1182688"/>
              <a:gd name="connsiteX222" fmla="*/ 1766604 w 2151063"/>
              <a:gd name="connsiteY222" fmla="*/ 237093 h 1182688"/>
              <a:gd name="connsiteX223" fmla="*/ 1822605 w 2151063"/>
              <a:gd name="connsiteY223" fmla="*/ 275947 h 1182688"/>
              <a:gd name="connsiteX224" fmla="*/ 1849613 w 2151063"/>
              <a:gd name="connsiteY224" fmla="*/ 296961 h 1182688"/>
              <a:gd name="connsiteX225" fmla="*/ 1875826 w 2151063"/>
              <a:gd name="connsiteY225" fmla="*/ 317974 h 1182688"/>
              <a:gd name="connsiteX226" fmla="*/ 1924280 w 2151063"/>
              <a:gd name="connsiteY226" fmla="*/ 364362 h 1182688"/>
              <a:gd name="connsiteX227" fmla="*/ 1946919 w 2151063"/>
              <a:gd name="connsiteY227" fmla="*/ 388943 h 1182688"/>
              <a:gd name="connsiteX228" fmla="*/ 1957642 w 2151063"/>
              <a:gd name="connsiteY228" fmla="*/ 398458 h 1182688"/>
              <a:gd name="connsiteX229" fmla="*/ 1968366 w 2151063"/>
              <a:gd name="connsiteY229" fmla="*/ 407577 h 1182688"/>
              <a:gd name="connsiteX230" fmla="*/ 1991004 w 2151063"/>
              <a:gd name="connsiteY230" fmla="*/ 428194 h 1182688"/>
              <a:gd name="connsiteX231" fmla="*/ 2032707 w 2151063"/>
              <a:gd name="connsiteY231" fmla="*/ 472203 h 1182688"/>
              <a:gd name="connsiteX232" fmla="*/ 2069247 w 2151063"/>
              <a:gd name="connsiteY232" fmla="*/ 520177 h 1182688"/>
              <a:gd name="connsiteX233" fmla="*/ 2100226 w 2151063"/>
              <a:gd name="connsiteY233" fmla="*/ 572115 h 1182688"/>
              <a:gd name="connsiteX234" fmla="*/ 2124850 w 2151063"/>
              <a:gd name="connsiteY234" fmla="*/ 626432 h 1182688"/>
              <a:gd name="connsiteX235" fmla="*/ 2142325 w 2151063"/>
              <a:gd name="connsiteY235" fmla="*/ 683525 h 1182688"/>
              <a:gd name="connsiteX236" fmla="*/ 2151063 w 2151063"/>
              <a:gd name="connsiteY236" fmla="*/ 742600 h 1182688"/>
              <a:gd name="connsiteX237" fmla="*/ 2151063 w 2151063"/>
              <a:gd name="connsiteY237" fmla="*/ 803261 h 1182688"/>
              <a:gd name="connsiteX238" fmla="*/ 2147091 w 2151063"/>
              <a:gd name="connsiteY238" fmla="*/ 834186 h 1182688"/>
              <a:gd name="connsiteX239" fmla="*/ 2144311 w 2151063"/>
              <a:gd name="connsiteY239" fmla="*/ 848855 h 1182688"/>
              <a:gd name="connsiteX240" fmla="*/ 2136765 w 2151063"/>
              <a:gd name="connsiteY240" fmla="*/ 878195 h 1182688"/>
              <a:gd name="connsiteX241" fmla="*/ 2126439 w 2151063"/>
              <a:gd name="connsiteY241" fmla="*/ 905551 h 1182688"/>
              <a:gd name="connsiteX242" fmla="*/ 2114524 w 2151063"/>
              <a:gd name="connsiteY242" fmla="*/ 931322 h 1182688"/>
              <a:gd name="connsiteX243" fmla="*/ 2092282 w 2151063"/>
              <a:gd name="connsiteY243" fmla="*/ 966609 h 1182688"/>
              <a:gd name="connsiteX244" fmla="*/ 2055743 w 2151063"/>
              <a:gd name="connsiteY244" fmla="*/ 1008239 h 1182688"/>
              <a:gd name="connsiteX245" fmla="*/ 2013246 w 2151063"/>
              <a:gd name="connsiteY245" fmla="*/ 1043921 h 1182688"/>
              <a:gd name="connsiteX246" fmla="*/ 1964791 w 2151063"/>
              <a:gd name="connsiteY246" fmla="*/ 1074054 h 1182688"/>
              <a:gd name="connsiteX247" fmla="*/ 1912762 w 2151063"/>
              <a:gd name="connsiteY247" fmla="*/ 1098239 h 1182688"/>
              <a:gd name="connsiteX248" fmla="*/ 1857556 w 2151063"/>
              <a:gd name="connsiteY248" fmla="*/ 1117666 h 1182688"/>
              <a:gd name="connsiteX249" fmla="*/ 1829754 w 2151063"/>
              <a:gd name="connsiteY249" fmla="*/ 1125596 h 1182688"/>
              <a:gd name="connsiteX250" fmla="*/ 1792817 w 2151063"/>
              <a:gd name="connsiteY250" fmla="*/ 1134318 h 1182688"/>
              <a:gd name="connsiteX251" fmla="*/ 1717753 w 2151063"/>
              <a:gd name="connsiteY251" fmla="*/ 1148988 h 1182688"/>
              <a:gd name="connsiteX252" fmla="*/ 1641894 w 2151063"/>
              <a:gd name="connsiteY252" fmla="*/ 1160882 h 1182688"/>
              <a:gd name="connsiteX253" fmla="*/ 1565240 w 2151063"/>
              <a:gd name="connsiteY253" fmla="*/ 1169208 h 1182688"/>
              <a:gd name="connsiteX254" fmla="*/ 1450061 w 2151063"/>
              <a:gd name="connsiteY254" fmla="*/ 1177930 h 1182688"/>
              <a:gd name="connsiteX255" fmla="*/ 1295960 w 2151063"/>
              <a:gd name="connsiteY255" fmla="*/ 1181895 h 1182688"/>
              <a:gd name="connsiteX256" fmla="*/ 1219704 w 2151063"/>
              <a:gd name="connsiteY256" fmla="*/ 1182688 h 1182688"/>
              <a:gd name="connsiteX257" fmla="*/ 1137093 w 2151063"/>
              <a:gd name="connsiteY257" fmla="*/ 1182688 h 1182688"/>
              <a:gd name="connsiteX258" fmla="*/ 971076 w 2151063"/>
              <a:gd name="connsiteY258" fmla="*/ 1177930 h 1182688"/>
              <a:gd name="connsiteX259" fmla="*/ 723243 w 2151063"/>
              <a:gd name="connsiteY259" fmla="*/ 1163657 h 1182688"/>
              <a:gd name="connsiteX260" fmla="*/ 558021 w 2151063"/>
              <a:gd name="connsiteY260" fmla="*/ 1150177 h 1182688"/>
              <a:gd name="connsiteX261" fmla="*/ 552064 w 2151063"/>
              <a:gd name="connsiteY261" fmla="*/ 1148988 h 1182688"/>
              <a:gd name="connsiteX262" fmla="*/ 546504 w 2151063"/>
              <a:gd name="connsiteY262" fmla="*/ 1141851 h 1182688"/>
              <a:gd name="connsiteX263" fmla="*/ 546504 w 2151063"/>
              <a:gd name="connsiteY263" fmla="*/ 1132732 h 1182688"/>
              <a:gd name="connsiteX264" fmla="*/ 552064 w 2151063"/>
              <a:gd name="connsiteY264" fmla="*/ 1125992 h 1182688"/>
              <a:gd name="connsiteX265" fmla="*/ 558021 w 2151063"/>
              <a:gd name="connsiteY265" fmla="*/ 1125596 h 1182688"/>
              <a:gd name="connsiteX266" fmla="*/ 679555 w 2151063"/>
              <a:gd name="connsiteY266" fmla="*/ 1131146 h 1182688"/>
              <a:gd name="connsiteX267" fmla="*/ 801486 w 2151063"/>
              <a:gd name="connsiteY267" fmla="*/ 1136697 h 1182688"/>
              <a:gd name="connsiteX268" fmla="*/ 774081 w 2151063"/>
              <a:gd name="connsiteY268" fmla="*/ 1130750 h 1182688"/>
              <a:gd name="connsiteX269" fmla="*/ 747471 w 2151063"/>
              <a:gd name="connsiteY269" fmla="*/ 1124010 h 1182688"/>
              <a:gd name="connsiteX270" fmla="*/ 680349 w 2151063"/>
              <a:gd name="connsiteY270" fmla="*/ 1114494 h 1182688"/>
              <a:gd name="connsiteX271" fmla="*/ 614419 w 2151063"/>
              <a:gd name="connsiteY271" fmla="*/ 1102996 h 1182688"/>
              <a:gd name="connsiteX272" fmla="*/ 581057 w 2151063"/>
              <a:gd name="connsiteY272" fmla="*/ 1096256 h 1182688"/>
              <a:gd name="connsiteX273" fmla="*/ 515127 w 2151063"/>
              <a:gd name="connsiteY273" fmla="*/ 1079604 h 1182688"/>
              <a:gd name="connsiteX274" fmla="*/ 450389 w 2151063"/>
              <a:gd name="connsiteY274" fmla="*/ 1060177 h 1182688"/>
              <a:gd name="connsiteX275" fmla="*/ 386445 w 2151063"/>
              <a:gd name="connsiteY275" fmla="*/ 1036388 h 1182688"/>
              <a:gd name="connsiteX276" fmla="*/ 325281 w 2151063"/>
              <a:gd name="connsiteY276" fmla="*/ 1007842 h 1182688"/>
              <a:gd name="connsiteX277" fmla="*/ 266500 w 2151063"/>
              <a:gd name="connsiteY277" fmla="*/ 974935 h 1182688"/>
              <a:gd name="connsiteX278" fmla="*/ 210896 w 2151063"/>
              <a:gd name="connsiteY278" fmla="*/ 936476 h 1182688"/>
              <a:gd name="connsiteX279" fmla="*/ 159265 w 2151063"/>
              <a:gd name="connsiteY279" fmla="*/ 891675 h 1182688"/>
              <a:gd name="connsiteX280" fmla="*/ 135832 w 2151063"/>
              <a:gd name="connsiteY280" fmla="*/ 867093 h 1182688"/>
              <a:gd name="connsiteX281" fmla="*/ 116370 w 2151063"/>
              <a:gd name="connsiteY281" fmla="*/ 844891 h 1182688"/>
              <a:gd name="connsiteX282" fmla="*/ 80625 w 2151063"/>
              <a:gd name="connsiteY282" fmla="*/ 797710 h 1182688"/>
              <a:gd name="connsiteX283" fmla="*/ 50838 w 2151063"/>
              <a:gd name="connsiteY283" fmla="*/ 746564 h 1182688"/>
              <a:gd name="connsiteX284" fmla="*/ 27802 w 2151063"/>
              <a:gd name="connsiteY284" fmla="*/ 693833 h 1182688"/>
              <a:gd name="connsiteX285" fmla="*/ 11121 w 2151063"/>
              <a:gd name="connsiteY285" fmla="*/ 638326 h 1182688"/>
              <a:gd name="connsiteX286" fmla="*/ 1589 w 2151063"/>
              <a:gd name="connsiteY286" fmla="*/ 581234 h 1182688"/>
              <a:gd name="connsiteX287" fmla="*/ 0 w 2151063"/>
              <a:gd name="connsiteY287" fmla="*/ 523348 h 1182688"/>
              <a:gd name="connsiteX288" fmla="*/ 7149 w 2151063"/>
              <a:gd name="connsiteY288" fmla="*/ 464273 h 1182688"/>
              <a:gd name="connsiteX289" fmla="*/ 14298 w 2151063"/>
              <a:gd name="connsiteY289" fmla="*/ 434934 h 1182688"/>
              <a:gd name="connsiteX290" fmla="*/ 22639 w 2151063"/>
              <a:gd name="connsiteY290" fmla="*/ 406388 h 1182688"/>
              <a:gd name="connsiteX291" fmla="*/ 45674 w 2151063"/>
              <a:gd name="connsiteY291" fmla="*/ 355639 h 1182688"/>
              <a:gd name="connsiteX292" fmla="*/ 75065 w 2151063"/>
              <a:gd name="connsiteY292" fmla="*/ 311630 h 1182688"/>
              <a:gd name="connsiteX293" fmla="*/ 110413 w 2151063"/>
              <a:gd name="connsiteY293" fmla="*/ 272776 h 1182688"/>
              <a:gd name="connsiteX294" fmla="*/ 150527 w 2151063"/>
              <a:gd name="connsiteY294" fmla="*/ 239868 h 1182688"/>
              <a:gd name="connsiteX295" fmla="*/ 195407 w 2151063"/>
              <a:gd name="connsiteY295" fmla="*/ 211718 h 1182688"/>
              <a:gd name="connsiteX296" fmla="*/ 243861 w 2151063"/>
              <a:gd name="connsiteY296" fmla="*/ 188723 h 1182688"/>
              <a:gd name="connsiteX297" fmla="*/ 294699 w 2151063"/>
              <a:gd name="connsiteY297" fmla="*/ 168502 h 1182688"/>
              <a:gd name="connsiteX298" fmla="*/ 320912 w 2151063"/>
              <a:gd name="connsiteY298" fmla="*/ 160573 h 1182688"/>
              <a:gd name="connsiteX299" fmla="*/ 348317 w 2151063"/>
              <a:gd name="connsiteY299" fmla="*/ 143524 h 1182688"/>
              <a:gd name="connsiteX300" fmla="*/ 404317 w 2151063"/>
              <a:gd name="connsiteY300" fmla="*/ 112599 h 1182688"/>
              <a:gd name="connsiteX301" fmla="*/ 462701 w 2151063"/>
              <a:gd name="connsiteY301" fmla="*/ 86432 h 1182688"/>
              <a:gd name="connsiteX302" fmla="*/ 523468 w 2151063"/>
              <a:gd name="connsiteY302" fmla="*/ 64229 h 1182688"/>
              <a:gd name="connsiteX303" fmla="*/ 585029 w 2151063"/>
              <a:gd name="connsiteY303" fmla="*/ 45991 h 1182688"/>
              <a:gd name="connsiteX304" fmla="*/ 647781 w 2151063"/>
              <a:gd name="connsiteY304" fmla="*/ 30925 h 1182688"/>
              <a:gd name="connsiteX305" fmla="*/ 711328 w 2151063"/>
              <a:gd name="connsiteY305" fmla="*/ 19427 h 1182688"/>
              <a:gd name="connsiteX306" fmla="*/ 774478 w 2151063"/>
              <a:gd name="connsiteY306" fmla="*/ 10308 h 1182688"/>
              <a:gd name="connsiteX307" fmla="*/ 805854 w 2151063"/>
              <a:gd name="connsiteY307" fmla="*/ 7137 h 1182688"/>
              <a:gd name="connsiteX308" fmla="*/ 839614 w 2151063"/>
              <a:gd name="connsiteY308" fmla="*/ 4361 h 1182688"/>
              <a:gd name="connsiteX309" fmla="*/ 907927 w 2151063"/>
              <a:gd name="connsiteY309" fmla="*/ 396 h 1182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</a:cxnLst>
            <a:rect l="l" t="t" r="r" b="b"/>
            <a:pathLst>
              <a:path w="2151063" h="1182688">
                <a:moveTo>
                  <a:pt x="2044671" y="546100"/>
                </a:moveTo>
                <a:lnTo>
                  <a:pt x="2052215" y="567545"/>
                </a:lnTo>
                <a:lnTo>
                  <a:pt x="2064523" y="611628"/>
                </a:lnTo>
                <a:lnTo>
                  <a:pt x="2072464" y="657298"/>
                </a:lnTo>
                <a:lnTo>
                  <a:pt x="2074847" y="704161"/>
                </a:lnTo>
                <a:lnTo>
                  <a:pt x="2073258" y="728386"/>
                </a:lnTo>
                <a:lnTo>
                  <a:pt x="2070876" y="758171"/>
                </a:lnTo>
                <a:lnTo>
                  <a:pt x="2056979" y="813771"/>
                </a:lnTo>
                <a:lnTo>
                  <a:pt x="2034745" y="864207"/>
                </a:lnTo>
                <a:lnTo>
                  <a:pt x="2004966" y="909481"/>
                </a:lnTo>
                <a:lnTo>
                  <a:pt x="1968438" y="949989"/>
                </a:lnTo>
                <a:lnTo>
                  <a:pt x="1926350" y="985731"/>
                </a:lnTo>
                <a:lnTo>
                  <a:pt x="1879102" y="1015913"/>
                </a:lnTo>
                <a:lnTo>
                  <a:pt x="1827882" y="1041330"/>
                </a:lnTo>
                <a:lnTo>
                  <a:pt x="1801280" y="1052053"/>
                </a:lnTo>
                <a:lnTo>
                  <a:pt x="1767928" y="1064364"/>
                </a:lnTo>
                <a:lnTo>
                  <a:pt x="1699239" y="1085015"/>
                </a:lnTo>
                <a:lnTo>
                  <a:pt x="1629358" y="1102092"/>
                </a:lnTo>
                <a:lnTo>
                  <a:pt x="1557889" y="1114801"/>
                </a:lnTo>
                <a:lnTo>
                  <a:pt x="1449892" y="1129892"/>
                </a:lnTo>
                <a:lnTo>
                  <a:pt x="1304969" y="1141012"/>
                </a:lnTo>
                <a:lnTo>
                  <a:pt x="1234692" y="1144189"/>
                </a:lnTo>
                <a:lnTo>
                  <a:pt x="1219604" y="1144586"/>
                </a:lnTo>
                <a:lnTo>
                  <a:pt x="1204913" y="1145380"/>
                </a:lnTo>
                <a:lnTo>
                  <a:pt x="1205310" y="1146969"/>
                </a:lnTo>
                <a:lnTo>
                  <a:pt x="1205310" y="1147763"/>
                </a:lnTo>
                <a:lnTo>
                  <a:pt x="1259309" y="1147366"/>
                </a:lnTo>
                <a:lnTo>
                  <a:pt x="1367306" y="1143792"/>
                </a:lnTo>
                <a:lnTo>
                  <a:pt x="1420908" y="1140615"/>
                </a:lnTo>
                <a:lnTo>
                  <a:pt x="1484832" y="1137040"/>
                </a:lnTo>
                <a:lnTo>
                  <a:pt x="1616256" y="1127906"/>
                </a:lnTo>
                <a:lnTo>
                  <a:pt x="1715915" y="1114404"/>
                </a:lnTo>
                <a:lnTo>
                  <a:pt x="1781031" y="1101298"/>
                </a:lnTo>
                <a:lnTo>
                  <a:pt x="1844558" y="1084618"/>
                </a:lnTo>
                <a:lnTo>
                  <a:pt x="1905307" y="1062379"/>
                </a:lnTo>
                <a:lnTo>
                  <a:pt x="1934291" y="1048876"/>
                </a:lnTo>
                <a:lnTo>
                  <a:pt x="1948982" y="1041727"/>
                </a:lnTo>
                <a:lnTo>
                  <a:pt x="1975584" y="1025445"/>
                </a:lnTo>
                <a:lnTo>
                  <a:pt x="2000201" y="1007176"/>
                </a:lnTo>
                <a:lnTo>
                  <a:pt x="2022436" y="987717"/>
                </a:lnTo>
                <a:lnTo>
                  <a:pt x="2041892" y="966668"/>
                </a:lnTo>
                <a:lnTo>
                  <a:pt x="2059362" y="943635"/>
                </a:lnTo>
                <a:lnTo>
                  <a:pt x="2074450" y="919409"/>
                </a:lnTo>
                <a:lnTo>
                  <a:pt x="2087155" y="893992"/>
                </a:lnTo>
                <a:lnTo>
                  <a:pt x="2097081" y="867781"/>
                </a:lnTo>
                <a:lnTo>
                  <a:pt x="2105419" y="840379"/>
                </a:lnTo>
                <a:lnTo>
                  <a:pt x="2112566" y="797885"/>
                </a:lnTo>
                <a:lnTo>
                  <a:pt x="2112963" y="739109"/>
                </a:lnTo>
                <a:lnTo>
                  <a:pt x="2103831" y="678744"/>
                </a:lnTo>
                <a:lnTo>
                  <a:pt x="2094699" y="648561"/>
                </a:lnTo>
                <a:lnTo>
                  <a:pt x="2084773" y="621159"/>
                </a:lnTo>
                <a:lnTo>
                  <a:pt x="2059362" y="569928"/>
                </a:lnTo>
                <a:close/>
                <a:moveTo>
                  <a:pt x="233158" y="230187"/>
                </a:moveTo>
                <a:lnTo>
                  <a:pt x="206541" y="244085"/>
                </a:lnTo>
                <a:lnTo>
                  <a:pt x="158870" y="277836"/>
                </a:lnTo>
                <a:lnTo>
                  <a:pt x="117952" y="317146"/>
                </a:lnTo>
                <a:lnTo>
                  <a:pt x="84980" y="362810"/>
                </a:lnTo>
                <a:lnTo>
                  <a:pt x="59953" y="412444"/>
                </a:lnTo>
                <a:lnTo>
                  <a:pt x="43268" y="466446"/>
                </a:lnTo>
                <a:lnTo>
                  <a:pt x="34925" y="523624"/>
                </a:lnTo>
                <a:lnTo>
                  <a:pt x="36117" y="582788"/>
                </a:lnTo>
                <a:lnTo>
                  <a:pt x="40090" y="613363"/>
                </a:lnTo>
                <a:lnTo>
                  <a:pt x="46446" y="643143"/>
                </a:lnTo>
                <a:lnTo>
                  <a:pt x="65117" y="699528"/>
                </a:lnTo>
                <a:lnTo>
                  <a:pt x="91336" y="753133"/>
                </a:lnTo>
                <a:lnTo>
                  <a:pt x="123514" y="802767"/>
                </a:lnTo>
                <a:lnTo>
                  <a:pt x="162446" y="848430"/>
                </a:lnTo>
                <a:lnTo>
                  <a:pt x="205350" y="889726"/>
                </a:lnTo>
                <a:lnTo>
                  <a:pt x="252226" y="927051"/>
                </a:lnTo>
                <a:lnTo>
                  <a:pt x="302281" y="959611"/>
                </a:lnTo>
                <a:lnTo>
                  <a:pt x="328103" y="973906"/>
                </a:lnTo>
                <a:lnTo>
                  <a:pt x="356308" y="988994"/>
                </a:lnTo>
                <a:lnTo>
                  <a:pt x="414706" y="1014010"/>
                </a:lnTo>
                <a:lnTo>
                  <a:pt x="444500" y="1025525"/>
                </a:lnTo>
                <a:lnTo>
                  <a:pt x="419076" y="1013613"/>
                </a:lnTo>
                <a:lnTo>
                  <a:pt x="371007" y="988597"/>
                </a:lnTo>
                <a:lnTo>
                  <a:pt x="347171" y="973906"/>
                </a:lnTo>
                <a:lnTo>
                  <a:pt x="322541" y="958420"/>
                </a:lnTo>
                <a:lnTo>
                  <a:pt x="274473" y="922683"/>
                </a:lnTo>
                <a:lnTo>
                  <a:pt x="229583" y="882579"/>
                </a:lnTo>
                <a:lnTo>
                  <a:pt x="189459" y="838106"/>
                </a:lnTo>
                <a:lnTo>
                  <a:pt x="154103" y="790458"/>
                </a:lnTo>
                <a:lnTo>
                  <a:pt x="124706" y="738838"/>
                </a:lnTo>
                <a:lnTo>
                  <a:pt x="102062" y="683645"/>
                </a:lnTo>
                <a:lnTo>
                  <a:pt x="86966" y="625672"/>
                </a:lnTo>
                <a:lnTo>
                  <a:pt x="83391" y="595892"/>
                </a:lnTo>
                <a:lnTo>
                  <a:pt x="81405" y="569685"/>
                </a:lnTo>
                <a:lnTo>
                  <a:pt x="83391" y="518462"/>
                </a:lnTo>
                <a:lnTo>
                  <a:pt x="92131" y="468828"/>
                </a:lnTo>
                <a:lnTo>
                  <a:pt x="106829" y="419591"/>
                </a:lnTo>
                <a:lnTo>
                  <a:pt x="127089" y="373531"/>
                </a:lnTo>
                <a:lnTo>
                  <a:pt x="152117" y="329058"/>
                </a:lnTo>
                <a:lnTo>
                  <a:pt x="181911" y="287366"/>
                </a:lnTo>
                <a:lnTo>
                  <a:pt x="215281" y="248452"/>
                </a:lnTo>
                <a:close/>
                <a:moveTo>
                  <a:pt x="950292" y="112712"/>
                </a:moveTo>
                <a:lnTo>
                  <a:pt x="822075" y="115489"/>
                </a:lnTo>
                <a:lnTo>
                  <a:pt x="758561" y="119456"/>
                </a:lnTo>
                <a:lnTo>
                  <a:pt x="705369" y="124217"/>
                </a:lnTo>
                <a:lnTo>
                  <a:pt x="597397" y="136118"/>
                </a:lnTo>
                <a:lnTo>
                  <a:pt x="488631" y="153574"/>
                </a:lnTo>
                <a:lnTo>
                  <a:pt x="381849" y="178170"/>
                </a:lnTo>
                <a:lnTo>
                  <a:pt x="329848" y="193643"/>
                </a:lnTo>
                <a:lnTo>
                  <a:pt x="309206" y="208321"/>
                </a:lnTo>
                <a:lnTo>
                  <a:pt x="270304" y="239662"/>
                </a:lnTo>
                <a:lnTo>
                  <a:pt x="234181" y="274970"/>
                </a:lnTo>
                <a:lnTo>
                  <a:pt x="201631" y="313848"/>
                </a:lnTo>
                <a:lnTo>
                  <a:pt x="186943" y="334874"/>
                </a:lnTo>
                <a:lnTo>
                  <a:pt x="169080" y="362248"/>
                </a:lnTo>
                <a:lnTo>
                  <a:pt x="142087" y="418185"/>
                </a:lnTo>
                <a:lnTo>
                  <a:pt x="124621" y="475709"/>
                </a:lnTo>
                <a:lnTo>
                  <a:pt x="115888" y="534423"/>
                </a:lnTo>
                <a:lnTo>
                  <a:pt x="115888" y="593534"/>
                </a:lnTo>
                <a:lnTo>
                  <a:pt x="125415" y="652249"/>
                </a:lnTo>
                <a:lnTo>
                  <a:pt x="144469" y="709773"/>
                </a:lnTo>
                <a:lnTo>
                  <a:pt x="172256" y="765313"/>
                </a:lnTo>
                <a:lnTo>
                  <a:pt x="189722" y="792290"/>
                </a:lnTo>
                <a:lnTo>
                  <a:pt x="209570" y="818870"/>
                </a:lnTo>
                <a:lnTo>
                  <a:pt x="252044" y="866080"/>
                </a:lnTo>
                <a:lnTo>
                  <a:pt x="300076" y="908132"/>
                </a:lnTo>
                <a:lnTo>
                  <a:pt x="352077" y="944630"/>
                </a:lnTo>
                <a:lnTo>
                  <a:pt x="407651" y="976764"/>
                </a:lnTo>
                <a:lnTo>
                  <a:pt x="465210" y="1004931"/>
                </a:lnTo>
                <a:lnTo>
                  <a:pt x="524754" y="1029131"/>
                </a:lnTo>
                <a:lnTo>
                  <a:pt x="585488" y="1050157"/>
                </a:lnTo>
                <a:lnTo>
                  <a:pt x="616054" y="1059281"/>
                </a:lnTo>
                <a:lnTo>
                  <a:pt x="666467" y="1074753"/>
                </a:lnTo>
                <a:lnTo>
                  <a:pt x="717675" y="1089432"/>
                </a:lnTo>
                <a:lnTo>
                  <a:pt x="795875" y="1098953"/>
                </a:lnTo>
                <a:lnTo>
                  <a:pt x="873282" y="1105697"/>
                </a:lnTo>
                <a:lnTo>
                  <a:pt x="943940" y="1111251"/>
                </a:lnTo>
                <a:lnTo>
                  <a:pt x="1085654" y="1116012"/>
                </a:lnTo>
                <a:lnTo>
                  <a:pt x="1227765" y="1113632"/>
                </a:lnTo>
                <a:lnTo>
                  <a:pt x="1369081" y="1103714"/>
                </a:lnTo>
                <a:lnTo>
                  <a:pt x="1440136" y="1096176"/>
                </a:lnTo>
                <a:lnTo>
                  <a:pt x="1498886" y="1089432"/>
                </a:lnTo>
                <a:lnTo>
                  <a:pt x="1589392" y="1075944"/>
                </a:lnTo>
                <a:lnTo>
                  <a:pt x="1650127" y="1064439"/>
                </a:lnTo>
                <a:lnTo>
                  <a:pt x="1709670" y="1050554"/>
                </a:lnTo>
                <a:lnTo>
                  <a:pt x="1768420" y="1032701"/>
                </a:lnTo>
                <a:lnTo>
                  <a:pt x="1824391" y="1010088"/>
                </a:lnTo>
                <a:lnTo>
                  <a:pt x="1877980" y="981921"/>
                </a:lnTo>
                <a:lnTo>
                  <a:pt x="1902988" y="965259"/>
                </a:lnTo>
                <a:lnTo>
                  <a:pt x="1916485" y="956135"/>
                </a:lnTo>
                <a:lnTo>
                  <a:pt x="1941890" y="935109"/>
                </a:lnTo>
                <a:lnTo>
                  <a:pt x="1963723" y="912099"/>
                </a:lnTo>
                <a:lnTo>
                  <a:pt x="1982777" y="887899"/>
                </a:lnTo>
                <a:lnTo>
                  <a:pt x="1999449" y="862113"/>
                </a:lnTo>
                <a:lnTo>
                  <a:pt x="2013342" y="834739"/>
                </a:lnTo>
                <a:lnTo>
                  <a:pt x="2024457" y="806572"/>
                </a:lnTo>
                <a:lnTo>
                  <a:pt x="2032793" y="777612"/>
                </a:lnTo>
                <a:lnTo>
                  <a:pt x="2038351" y="747858"/>
                </a:lnTo>
                <a:lnTo>
                  <a:pt x="2041526" y="717707"/>
                </a:lnTo>
                <a:lnTo>
                  <a:pt x="2041526" y="671291"/>
                </a:lnTo>
                <a:lnTo>
                  <a:pt x="2032396" y="609403"/>
                </a:lnTo>
                <a:lnTo>
                  <a:pt x="2013342" y="548705"/>
                </a:lnTo>
                <a:lnTo>
                  <a:pt x="1999846" y="519745"/>
                </a:lnTo>
                <a:lnTo>
                  <a:pt x="1988731" y="497925"/>
                </a:lnTo>
                <a:lnTo>
                  <a:pt x="1962929" y="456667"/>
                </a:lnTo>
                <a:lnTo>
                  <a:pt x="1948241" y="437227"/>
                </a:lnTo>
                <a:lnTo>
                  <a:pt x="1925615" y="417788"/>
                </a:lnTo>
                <a:lnTo>
                  <a:pt x="1877980" y="381687"/>
                </a:lnTo>
                <a:lnTo>
                  <a:pt x="1827963" y="348759"/>
                </a:lnTo>
                <a:lnTo>
                  <a:pt x="1776756" y="319005"/>
                </a:lnTo>
                <a:lnTo>
                  <a:pt x="1750954" y="305120"/>
                </a:lnTo>
                <a:lnTo>
                  <a:pt x="1722373" y="290838"/>
                </a:lnTo>
                <a:lnTo>
                  <a:pt x="1664417" y="263068"/>
                </a:lnTo>
                <a:lnTo>
                  <a:pt x="1575896" y="225777"/>
                </a:lnTo>
                <a:lnTo>
                  <a:pt x="1454824" y="185708"/>
                </a:lnTo>
                <a:lnTo>
                  <a:pt x="1330973" y="154367"/>
                </a:lnTo>
                <a:lnTo>
                  <a:pt x="1205535" y="132548"/>
                </a:lnTo>
                <a:lnTo>
                  <a:pt x="1077715" y="118663"/>
                </a:lnTo>
                <a:close/>
                <a:moveTo>
                  <a:pt x="970360" y="31750"/>
                </a:moveTo>
                <a:lnTo>
                  <a:pt x="905670" y="32146"/>
                </a:lnTo>
                <a:lnTo>
                  <a:pt x="840582" y="35712"/>
                </a:lnTo>
                <a:lnTo>
                  <a:pt x="775891" y="41654"/>
                </a:lnTo>
                <a:lnTo>
                  <a:pt x="711994" y="51559"/>
                </a:lnTo>
                <a:lnTo>
                  <a:pt x="648098" y="64236"/>
                </a:lnTo>
                <a:lnTo>
                  <a:pt x="616744" y="71764"/>
                </a:lnTo>
                <a:lnTo>
                  <a:pt x="574279" y="82856"/>
                </a:lnTo>
                <a:lnTo>
                  <a:pt x="490538" y="110985"/>
                </a:lnTo>
                <a:lnTo>
                  <a:pt x="449263" y="128020"/>
                </a:lnTo>
                <a:lnTo>
                  <a:pt x="508794" y="115739"/>
                </a:lnTo>
                <a:lnTo>
                  <a:pt x="629048" y="96326"/>
                </a:lnTo>
                <a:lnTo>
                  <a:pt x="750491" y="83253"/>
                </a:lnTo>
                <a:lnTo>
                  <a:pt x="872729" y="77310"/>
                </a:lnTo>
                <a:lnTo>
                  <a:pt x="933451" y="76914"/>
                </a:lnTo>
                <a:lnTo>
                  <a:pt x="1003301" y="77706"/>
                </a:lnTo>
                <a:lnTo>
                  <a:pt x="1142207" y="87611"/>
                </a:lnTo>
                <a:lnTo>
                  <a:pt x="1245395" y="101873"/>
                </a:lnTo>
                <a:lnTo>
                  <a:pt x="1314451" y="114154"/>
                </a:lnTo>
                <a:lnTo>
                  <a:pt x="1382317" y="129209"/>
                </a:lnTo>
                <a:lnTo>
                  <a:pt x="1449785" y="146640"/>
                </a:lnTo>
                <a:lnTo>
                  <a:pt x="1483123" y="156148"/>
                </a:lnTo>
                <a:lnTo>
                  <a:pt x="1547417" y="176750"/>
                </a:lnTo>
                <a:lnTo>
                  <a:pt x="1643064" y="213197"/>
                </a:lnTo>
                <a:lnTo>
                  <a:pt x="1705770" y="240533"/>
                </a:lnTo>
                <a:lnTo>
                  <a:pt x="1736726" y="255588"/>
                </a:lnTo>
                <a:lnTo>
                  <a:pt x="1709342" y="238949"/>
                </a:lnTo>
                <a:lnTo>
                  <a:pt x="1653382" y="208047"/>
                </a:lnTo>
                <a:lnTo>
                  <a:pt x="1625601" y="193785"/>
                </a:lnTo>
                <a:lnTo>
                  <a:pt x="1596232" y="179523"/>
                </a:lnTo>
                <a:lnTo>
                  <a:pt x="1537495" y="152583"/>
                </a:lnTo>
                <a:lnTo>
                  <a:pt x="1477567" y="128416"/>
                </a:lnTo>
                <a:lnTo>
                  <a:pt x="1416448" y="107023"/>
                </a:lnTo>
                <a:lnTo>
                  <a:pt x="1354139" y="88007"/>
                </a:lnTo>
                <a:lnTo>
                  <a:pt x="1291432" y="72160"/>
                </a:lnTo>
                <a:lnTo>
                  <a:pt x="1227932" y="58294"/>
                </a:lnTo>
                <a:lnTo>
                  <a:pt x="1163638" y="47597"/>
                </a:lnTo>
                <a:lnTo>
                  <a:pt x="1099345" y="39277"/>
                </a:lnTo>
                <a:lnTo>
                  <a:pt x="1034654" y="34127"/>
                </a:lnTo>
                <a:close/>
                <a:moveTo>
                  <a:pt x="976240" y="0"/>
                </a:moveTo>
                <a:lnTo>
                  <a:pt x="1045347" y="3172"/>
                </a:lnTo>
                <a:lnTo>
                  <a:pt x="1114851" y="8723"/>
                </a:lnTo>
                <a:lnTo>
                  <a:pt x="1183959" y="18238"/>
                </a:lnTo>
                <a:lnTo>
                  <a:pt x="1252669" y="30529"/>
                </a:lnTo>
                <a:lnTo>
                  <a:pt x="1321379" y="45198"/>
                </a:lnTo>
                <a:lnTo>
                  <a:pt x="1389295" y="63833"/>
                </a:lnTo>
                <a:lnTo>
                  <a:pt x="1455622" y="85242"/>
                </a:lnTo>
                <a:lnTo>
                  <a:pt x="1521154" y="109427"/>
                </a:lnTo>
                <a:lnTo>
                  <a:pt x="1585496" y="136784"/>
                </a:lnTo>
                <a:lnTo>
                  <a:pt x="1647851" y="166916"/>
                </a:lnTo>
                <a:lnTo>
                  <a:pt x="1707823" y="200617"/>
                </a:lnTo>
                <a:lnTo>
                  <a:pt x="1766604" y="237093"/>
                </a:lnTo>
                <a:lnTo>
                  <a:pt x="1822605" y="275947"/>
                </a:lnTo>
                <a:lnTo>
                  <a:pt x="1849613" y="296961"/>
                </a:lnTo>
                <a:lnTo>
                  <a:pt x="1875826" y="317974"/>
                </a:lnTo>
                <a:lnTo>
                  <a:pt x="1924280" y="364362"/>
                </a:lnTo>
                <a:lnTo>
                  <a:pt x="1946919" y="388943"/>
                </a:lnTo>
                <a:lnTo>
                  <a:pt x="1957642" y="398458"/>
                </a:lnTo>
                <a:lnTo>
                  <a:pt x="1968366" y="407577"/>
                </a:lnTo>
                <a:lnTo>
                  <a:pt x="1991004" y="428194"/>
                </a:lnTo>
                <a:lnTo>
                  <a:pt x="2032707" y="472203"/>
                </a:lnTo>
                <a:lnTo>
                  <a:pt x="2069247" y="520177"/>
                </a:lnTo>
                <a:lnTo>
                  <a:pt x="2100226" y="572115"/>
                </a:lnTo>
                <a:lnTo>
                  <a:pt x="2124850" y="626432"/>
                </a:lnTo>
                <a:lnTo>
                  <a:pt x="2142325" y="683525"/>
                </a:lnTo>
                <a:lnTo>
                  <a:pt x="2151063" y="742600"/>
                </a:lnTo>
                <a:lnTo>
                  <a:pt x="2151063" y="803261"/>
                </a:lnTo>
                <a:lnTo>
                  <a:pt x="2147091" y="834186"/>
                </a:lnTo>
                <a:lnTo>
                  <a:pt x="2144311" y="848855"/>
                </a:lnTo>
                <a:lnTo>
                  <a:pt x="2136765" y="878195"/>
                </a:lnTo>
                <a:lnTo>
                  <a:pt x="2126439" y="905551"/>
                </a:lnTo>
                <a:lnTo>
                  <a:pt x="2114524" y="931322"/>
                </a:lnTo>
                <a:lnTo>
                  <a:pt x="2092282" y="966609"/>
                </a:lnTo>
                <a:lnTo>
                  <a:pt x="2055743" y="1008239"/>
                </a:lnTo>
                <a:lnTo>
                  <a:pt x="2013246" y="1043921"/>
                </a:lnTo>
                <a:lnTo>
                  <a:pt x="1964791" y="1074054"/>
                </a:lnTo>
                <a:lnTo>
                  <a:pt x="1912762" y="1098239"/>
                </a:lnTo>
                <a:lnTo>
                  <a:pt x="1857556" y="1117666"/>
                </a:lnTo>
                <a:lnTo>
                  <a:pt x="1829754" y="1125596"/>
                </a:lnTo>
                <a:lnTo>
                  <a:pt x="1792817" y="1134318"/>
                </a:lnTo>
                <a:lnTo>
                  <a:pt x="1717753" y="1148988"/>
                </a:lnTo>
                <a:lnTo>
                  <a:pt x="1641894" y="1160882"/>
                </a:lnTo>
                <a:lnTo>
                  <a:pt x="1565240" y="1169208"/>
                </a:lnTo>
                <a:lnTo>
                  <a:pt x="1450061" y="1177930"/>
                </a:lnTo>
                <a:lnTo>
                  <a:pt x="1295960" y="1181895"/>
                </a:lnTo>
                <a:lnTo>
                  <a:pt x="1219704" y="1182688"/>
                </a:lnTo>
                <a:lnTo>
                  <a:pt x="1137093" y="1182688"/>
                </a:lnTo>
                <a:lnTo>
                  <a:pt x="971076" y="1177930"/>
                </a:lnTo>
                <a:lnTo>
                  <a:pt x="723243" y="1163657"/>
                </a:lnTo>
                <a:lnTo>
                  <a:pt x="558021" y="1150177"/>
                </a:lnTo>
                <a:lnTo>
                  <a:pt x="552064" y="1148988"/>
                </a:lnTo>
                <a:lnTo>
                  <a:pt x="546504" y="1141851"/>
                </a:lnTo>
                <a:lnTo>
                  <a:pt x="546504" y="1132732"/>
                </a:lnTo>
                <a:lnTo>
                  <a:pt x="552064" y="1125992"/>
                </a:lnTo>
                <a:lnTo>
                  <a:pt x="558021" y="1125596"/>
                </a:lnTo>
                <a:lnTo>
                  <a:pt x="679555" y="1131146"/>
                </a:lnTo>
                <a:lnTo>
                  <a:pt x="801486" y="1136697"/>
                </a:lnTo>
                <a:lnTo>
                  <a:pt x="774081" y="1130750"/>
                </a:lnTo>
                <a:lnTo>
                  <a:pt x="747471" y="1124010"/>
                </a:lnTo>
                <a:lnTo>
                  <a:pt x="680349" y="1114494"/>
                </a:lnTo>
                <a:lnTo>
                  <a:pt x="614419" y="1102996"/>
                </a:lnTo>
                <a:lnTo>
                  <a:pt x="581057" y="1096256"/>
                </a:lnTo>
                <a:lnTo>
                  <a:pt x="515127" y="1079604"/>
                </a:lnTo>
                <a:lnTo>
                  <a:pt x="450389" y="1060177"/>
                </a:lnTo>
                <a:lnTo>
                  <a:pt x="386445" y="1036388"/>
                </a:lnTo>
                <a:lnTo>
                  <a:pt x="325281" y="1007842"/>
                </a:lnTo>
                <a:lnTo>
                  <a:pt x="266500" y="974935"/>
                </a:lnTo>
                <a:lnTo>
                  <a:pt x="210896" y="936476"/>
                </a:lnTo>
                <a:lnTo>
                  <a:pt x="159265" y="891675"/>
                </a:lnTo>
                <a:lnTo>
                  <a:pt x="135832" y="867093"/>
                </a:lnTo>
                <a:lnTo>
                  <a:pt x="116370" y="844891"/>
                </a:lnTo>
                <a:lnTo>
                  <a:pt x="80625" y="797710"/>
                </a:lnTo>
                <a:lnTo>
                  <a:pt x="50838" y="746564"/>
                </a:lnTo>
                <a:lnTo>
                  <a:pt x="27802" y="693833"/>
                </a:lnTo>
                <a:lnTo>
                  <a:pt x="11121" y="638326"/>
                </a:lnTo>
                <a:lnTo>
                  <a:pt x="1589" y="581234"/>
                </a:lnTo>
                <a:lnTo>
                  <a:pt x="0" y="523348"/>
                </a:lnTo>
                <a:lnTo>
                  <a:pt x="7149" y="464273"/>
                </a:lnTo>
                <a:lnTo>
                  <a:pt x="14298" y="434934"/>
                </a:lnTo>
                <a:lnTo>
                  <a:pt x="22639" y="406388"/>
                </a:lnTo>
                <a:lnTo>
                  <a:pt x="45674" y="355639"/>
                </a:lnTo>
                <a:lnTo>
                  <a:pt x="75065" y="311630"/>
                </a:lnTo>
                <a:lnTo>
                  <a:pt x="110413" y="272776"/>
                </a:lnTo>
                <a:lnTo>
                  <a:pt x="150527" y="239868"/>
                </a:lnTo>
                <a:lnTo>
                  <a:pt x="195407" y="211718"/>
                </a:lnTo>
                <a:lnTo>
                  <a:pt x="243861" y="188723"/>
                </a:lnTo>
                <a:lnTo>
                  <a:pt x="294699" y="168502"/>
                </a:lnTo>
                <a:lnTo>
                  <a:pt x="320912" y="160573"/>
                </a:lnTo>
                <a:lnTo>
                  <a:pt x="348317" y="143524"/>
                </a:lnTo>
                <a:lnTo>
                  <a:pt x="404317" y="112599"/>
                </a:lnTo>
                <a:lnTo>
                  <a:pt x="462701" y="86432"/>
                </a:lnTo>
                <a:lnTo>
                  <a:pt x="523468" y="64229"/>
                </a:lnTo>
                <a:lnTo>
                  <a:pt x="585029" y="45991"/>
                </a:lnTo>
                <a:lnTo>
                  <a:pt x="647781" y="30925"/>
                </a:lnTo>
                <a:lnTo>
                  <a:pt x="711328" y="19427"/>
                </a:lnTo>
                <a:lnTo>
                  <a:pt x="774478" y="10308"/>
                </a:lnTo>
                <a:lnTo>
                  <a:pt x="805854" y="7137"/>
                </a:lnTo>
                <a:lnTo>
                  <a:pt x="839614" y="4361"/>
                </a:lnTo>
                <a:lnTo>
                  <a:pt x="907927" y="396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500"/>
              </a:lnSpc>
            </a:pPr>
            <a:r>
              <a:rPr lang="es-MX" sz="2000" b="1" dirty="0">
                <a:solidFill>
                  <a:schemeClr val="accent5">
                    <a:lumMod val="50000"/>
                  </a:schemeClr>
                </a:solidFill>
              </a:rPr>
              <a:t>Matrices para </a:t>
            </a:r>
          </a:p>
          <a:p>
            <a:pPr algn="ctr">
              <a:lnSpc>
                <a:spcPts val="2500"/>
              </a:lnSpc>
            </a:pPr>
            <a:r>
              <a:rPr lang="es-MX" sz="2000" b="1" dirty="0">
                <a:solidFill>
                  <a:schemeClr val="accent5">
                    <a:lumMod val="50000"/>
                  </a:schemeClr>
                </a:solidFill>
              </a:rPr>
              <a:t>la producción </a:t>
            </a:r>
          </a:p>
          <a:p>
            <a:pPr algn="ctr">
              <a:lnSpc>
                <a:spcPts val="2500"/>
              </a:lnSpc>
            </a:pPr>
            <a:r>
              <a:rPr lang="es-MX" sz="2000" b="1" dirty="0">
                <a:solidFill>
                  <a:schemeClr val="accent5">
                    <a:lumMod val="50000"/>
                  </a:schemeClr>
                </a:solidFill>
              </a:rPr>
              <a:t>doméstica</a:t>
            </a:r>
          </a:p>
        </p:txBody>
      </p:sp>
      <p:sp>
        <p:nvSpPr>
          <p:cNvPr id="41" name="Freeform: Shape 19">
            <a:extLst>
              <a:ext uri="{FF2B5EF4-FFF2-40B4-BE49-F238E27FC236}">
                <a16:creationId xmlns:a16="http://schemas.microsoft.com/office/drawing/2014/main" xmlns="" id="{C7C91C7E-AEF1-49E4-9678-3453F5C47FC9}"/>
              </a:ext>
            </a:extLst>
          </p:cNvPr>
          <p:cNvSpPr>
            <a:spLocks/>
          </p:cNvSpPr>
          <p:nvPr/>
        </p:nvSpPr>
        <p:spPr bwMode="auto">
          <a:xfrm>
            <a:off x="8111692" y="2359962"/>
            <a:ext cx="2448803" cy="1343984"/>
          </a:xfrm>
          <a:custGeom>
            <a:avLst/>
            <a:gdLst>
              <a:gd name="connsiteX0" fmla="*/ 2044671 w 2151063"/>
              <a:gd name="connsiteY0" fmla="*/ 546100 h 1182688"/>
              <a:gd name="connsiteX1" fmla="*/ 2052215 w 2151063"/>
              <a:gd name="connsiteY1" fmla="*/ 567545 h 1182688"/>
              <a:gd name="connsiteX2" fmla="*/ 2064523 w 2151063"/>
              <a:gd name="connsiteY2" fmla="*/ 611628 h 1182688"/>
              <a:gd name="connsiteX3" fmla="*/ 2072464 w 2151063"/>
              <a:gd name="connsiteY3" fmla="*/ 657298 h 1182688"/>
              <a:gd name="connsiteX4" fmla="*/ 2074847 w 2151063"/>
              <a:gd name="connsiteY4" fmla="*/ 704161 h 1182688"/>
              <a:gd name="connsiteX5" fmla="*/ 2073258 w 2151063"/>
              <a:gd name="connsiteY5" fmla="*/ 728386 h 1182688"/>
              <a:gd name="connsiteX6" fmla="*/ 2070876 w 2151063"/>
              <a:gd name="connsiteY6" fmla="*/ 758171 h 1182688"/>
              <a:gd name="connsiteX7" fmla="*/ 2056979 w 2151063"/>
              <a:gd name="connsiteY7" fmla="*/ 813771 h 1182688"/>
              <a:gd name="connsiteX8" fmla="*/ 2034745 w 2151063"/>
              <a:gd name="connsiteY8" fmla="*/ 864207 h 1182688"/>
              <a:gd name="connsiteX9" fmla="*/ 2004966 w 2151063"/>
              <a:gd name="connsiteY9" fmla="*/ 909481 h 1182688"/>
              <a:gd name="connsiteX10" fmla="*/ 1968438 w 2151063"/>
              <a:gd name="connsiteY10" fmla="*/ 949989 h 1182688"/>
              <a:gd name="connsiteX11" fmla="*/ 1926350 w 2151063"/>
              <a:gd name="connsiteY11" fmla="*/ 985731 h 1182688"/>
              <a:gd name="connsiteX12" fmla="*/ 1879102 w 2151063"/>
              <a:gd name="connsiteY12" fmla="*/ 1015913 h 1182688"/>
              <a:gd name="connsiteX13" fmla="*/ 1827882 w 2151063"/>
              <a:gd name="connsiteY13" fmla="*/ 1041330 h 1182688"/>
              <a:gd name="connsiteX14" fmla="*/ 1801280 w 2151063"/>
              <a:gd name="connsiteY14" fmla="*/ 1052053 h 1182688"/>
              <a:gd name="connsiteX15" fmla="*/ 1767928 w 2151063"/>
              <a:gd name="connsiteY15" fmla="*/ 1064364 h 1182688"/>
              <a:gd name="connsiteX16" fmla="*/ 1699239 w 2151063"/>
              <a:gd name="connsiteY16" fmla="*/ 1085015 h 1182688"/>
              <a:gd name="connsiteX17" fmla="*/ 1629358 w 2151063"/>
              <a:gd name="connsiteY17" fmla="*/ 1102092 h 1182688"/>
              <a:gd name="connsiteX18" fmla="*/ 1557889 w 2151063"/>
              <a:gd name="connsiteY18" fmla="*/ 1114801 h 1182688"/>
              <a:gd name="connsiteX19" fmla="*/ 1449892 w 2151063"/>
              <a:gd name="connsiteY19" fmla="*/ 1129892 h 1182688"/>
              <a:gd name="connsiteX20" fmla="*/ 1304969 w 2151063"/>
              <a:gd name="connsiteY20" fmla="*/ 1141012 h 1182688"/>
              <a:gd name="connsiteX21" fmla="*/ 1234692 w 2151063"/>
              <a:gd name="connsiteY21" fmla="*/ 1144189 h 1182688"/>
              <a:gd name="connsiteX22" fmla="*/ 1219604 w 2151063"/>
              <a:gd name="connsiteY22" fmla="*/ 1144586 h 1182688"/>
              <a:gd name="connsiteX23" fmla="*/ 1204913 w 2151063"/>
              <a:gd name="connsiteY23" fmla="*/ 1145380 h 1182688"/>
              <a:gd name="connsiteX24" fmla="*/ 1205310 w 2151063"/>
              <a:gd name="connsiteY24" fmla="*/ 1146969 h 1182688"/>
              <a:gd name="connsiteX25" fmla="*/ 1205310 w 2151063"/>
              <a:gd name="connsiteY25" fmla="*/ 1147763 h 1182688"/>
              <a:gd name="connsiteX26" fmla="*/ 1259309 w 2151063"/>
              <a:gd name="connsiteY26" fmla="*/ 1147366 h 1182688"/>
              <a:gd name="connsiteX27" fmla="*/ 1367306 w 2151063"/>
              <a:gd name="connsiteY27" fmla="*/ 1143792 h 1182688"/>
              <a:gd name="connsiteX28" fmla="*/ 1420908 w 2151063"/>
              <a:gd name="connsiteY28" fmla="*/ 1140615 h 1182688"/>
              <a:gd name="connsiteX29" fmla="*/ 1484832 w 2151063"/>
              <a:gd name="connsiteY29" fmla="*/ 1137040 h 1182688"/>
              <a:gd name="connsiteX30" fmla="*/ 1616256 w 2151063"/>
              <a:gd name="connsiteY30" fmla="*/ 1127906 h 1182688"/>
              <a:gd name="connsiteX31" fmla="*/ 1715915 w 2151063"/>
              <a:gd name="connsiteY31" fmla="*/ 1114404 h 1182688"/>
              <a:gd name="connsiteX32" fmla="*/ 1781031 w 2151063"/>
              <a:gd name="connsiteY32" fmla="*/ 1101298 h 1182688"/>
              <a:gd name="connsiteX33" fmla="*/ 1844558 w 2151063"/>
              <a:gd name="connsiteY33" fmla="*/ 1084618 h 1182688"/>
              <a:gd name="connsiteX34" fmla="*/ 1905307 w 2151063"/>
              <a:gd name="connsiteY34" fmla="*/ 1062379 h 1182688"/>
              <a:gd name="connsiteX35" fmla="*/ 1934291 w 2151063"/>
              <a:gd name="connsiteY35" fmla="*/ 1048876 h 1182688"/>
              <a:gd name="connsiteX36" fmla="*/ 1948982 w 2151063"/>
              <a:gd name="connsiteY36" fmla="*/ 1041727 h 1182688"/>
              <a:gd name="connsiteX37" fmla="*/ 1975584 w 2151063"/>
              <a:gd name="connsiteY37" fmla="*/ 1025445 h 1182688"/>
              <a:gd name="connsiteX38" fmla="*/ 2000201 w 2151063"/>
              <a:gd name="connsiteY38" fmla="*/ 1007176 h 1182688"/>
              <a:gd name="connsiteX39" fmla="*/ 2022436 w 2151063"/>
              <a:gd name="connsiteY39" fmla="*/ 987717 h 1182688"/>
              <a:gd name="connsiteX40" fmla="*/ 2041892 w 2151063"/>
              <a:gd name="connsiteY40" fmla="*/ 966668 h 1182688"/>
              <a:gd name="connsiteX41" fmla="*/ 2059362 w 2151063"/>
              <a:gd name="connsiteY41" fmla="*/ 943635 h 1182688"/>
              <a:gd name="connsiteX42" fmla="*/ 2074450 w 2151063"/>
              <a:gd name="connsiteY42" fmla="*/ 919409 h 1182688"/>
              <a:gd name="connsiteX43" fmla="*/ 2087155 w 2151063"/>
              <a:gd name="connsiteY43" fmla="*/ 893992 h 1182688"/>
              <a:gd name="connsiteX44" fmla="*/ 2097081 w 2151063"/>
              <a:gd name="connsiteY44" fmla="*/ 867781 h 1182688"/>
              <a:gd name="connsiteX45" fmla="*/ 2105419 w 2151063"/>
              <a:gd name="connsiteY45" fmla="*/ 840379 h 1182688"/>
              <a:gd name="connsiteX46" fmla="*/ 2112566 w 2151063"/>
              <a:gd name="connsiteY46" fmla="*/ 797885 h 1182688"/>
              <a:gd name="connsiteX47" fmla="*/ 2112963 w 2151063"/>
              <a:gd name="connsiteY47" fmla="*/ 739109 h 1182688"/>
              <a:gd name="connsiteX48" fmla="*/ 2103831 w 2151063"/>
              <a:gd name="connsiteY48" fmla="*/ 678744 h 1182688"/>
              <a:gd name="connsiteX49" fmla="*/ 2094699 w 2151063"/>
              <a:gd name="connsiteY49" fmla="*/ 648561 h 1182688"/>
              <a:gd name="connsiteX50" fmla="*/ 2084773 w 2151063"/>
              <a:gd name="connsiteY50" fmla="*/ 621159 h 1182688"/>
              <a:gd name="connsiteX51" fmla="*/ 2059362 w 2151063"/>
              <a:gd name="connsiteY51" fmla="*/ 569928 h 1182688"/>
              <a:gd name="connsiteX52" fmla="*/ 233158 w 2151063"/>
              <a:gd name="connsiteY52" fmla="*/ 230187 h 1182688"/>
              <a:gd name="connsiteX53" fmla="*/ 206541 w 2151063"/>
              <a:gd name="connsiteY53" fmla="*/ 244085 h 1182688"/>
              <a:gd name="connsiteX54" fmla="*/ 158870 w 2151063"/>
              <a:gd name="connsiteY54" fmla="*/ 277836 h 1182688"/>
              <a:gd name="connsiteX55" fmla="*/ 117952 w 2151063"/>
              <a:gd name="connsiteY55" fmla="*/ 317146 h 1182688"/>
              <a:gd name="connsiteX56" fmla="*/ 84980 w 2151063"/>
              <a:gd name="connsiteY56" fmla="*/ 362810 h 1182688"/>
              <a:gd name="connsiteX57" fmla="*/ 59953 w 2151063"/>
              <a:gd name="connsiteY57" fmla="*/ 412444 h 1182688"/>
              <a:gd name="connsiteX58" fmla="*/ 43268 w 2151063"/>
              <a:gd name="connsiteY58" fmla="*/ 466446 h 1182688"/>
              <a:gd name="connsiteX59" fmla="*/ 34925 w 2151063"/>
              <a:gd name="connsiteY59" fmla="*/ 523624 h 1182688"/>
              <a:gd name="connsiteX60" fmla="*/ 36117 w 2151063"/>
              <a:gd name="connsiteY60" fmla="*/ 582788 h 1182688"/>
              <a:gd name="connsiteX61" fmla="*/ 40090 w 2151063"/>
              <a:gd name="connsiteY61" fmla="*/ 613363 h 1182688"/>
              <a:gd name="connsiteX62" fmla="*/ 46446 w 2151063"/>
              <a:gd name="connsiteY62" fmla="*/ 643143 h 1182688"/>
              <a:gd name="connsiteX63" fmla="*/ 65117 w 2151063"/>
              <a:gd name="connsiteY63" fmla="*/ 699528 h 1182688"/>
              <a:gd name="connsiteX64" fmla="*/ 91336 w 2151063"/>
              <a:gd name="connsiteY64" fmla="*/ 753133 h 1182688"/>
              <a:gd name="connsiteX65" fmla="*/ 123514 w 2151063"/>
              <a:gd name="connsiteY65" fmla="*/ 802767 h 1182688"/>
              <a:gd name="connsiteX66" fmla="*/ 162446 w 2151063"/>
              <a:gd name="connsiteY66" fmla="*/ 848430 h 1182688"/>
              <a:gd name="connsiteX67" fmla="*/ 205350 w 2151063"/>
              <a:gd name="connsiteY67" fmla="*/ 889726 h 1182688"/>
              <a:gd name="connsiteX68" fmla="*/ 252226 w 2151063"/>
              <a:gd name="connsiteY68" fmla="*/ 927051 h 1182688"/>
              <a:gd name="connsiteX69" fmla="*/ 302281 w 2151063"/>
              <a:gd name="connsiteY69" fmla="*/ 959611 h 1182688"/>
              <a:gd name="connsiteX70" fmla="*/ 328103 w 2151063"/>
              <a:gd name="connsiteY70" fmla="*/ 973906 h 1182688"/>
              <a:gd name="connsiteX71" fmla="*/ 356308 w 2151063"/>
              <a:gd name="connsiteY71" fmla="*/ 988994 h 1182688"/>
              <a:gd name="connsiteX72" fmla="*/ 414706 w 2151063"/>
              <a:gd name="connsiteY72" fmla="*/ 1014010 h 1182688"/>
              <a:gd name="connsiteX73" fmla="*/ 444500 w 2151063"/>
              <a:gd name="connsiteY73" fmla="*/ 1025525 h 1182688"/>
              <a:gd name="connsiteX74" fmla="*/ 419076 w 2151063"/>
              <a:gd name="connsiteY74" fmla="*/ 1013613 h 1182688"/>
              <a:gd name="connsiteX75" fmla="*/ 371007 w 2151063"/>
              <a:gd name="connsiteY75" fmla="*/ 988597 h 1182688"/>
              <a:gd name="connsiteX76" fmla="*/ 347171 w 2151063"/>
              <a:gd name="connsiteY76" fmla="*/ 973906 h 1182688"/>
              <a:gd name="connsiteX77" fmla="*/ 322541 w 2151063"/>
              <a:gd name="connsiteY77" fmla="*/ 958420 h 1182688"/>
              <a:gd name="connsiteX78" fmla="*/ 274473 w 2151063"/>
              <a:gd name="connsiteY78" fmla="*/ 922683 h 1182688"/>
              <a:gd name="connsiteX79" fmla="*/ 229583 w 2151063"/>
              <a:gd name="connsiteY79" fmla="*/ 882579 h 1182688"/>
              <a:gd name="connsiteX80" fmla="*/ 189459 w 2151063"/>
              <a:gd name="connsiteY80" fmla="*/ 838106 h 1182688"/>
              <a:gd name="connsiteX81" fmla="*/ 154103 w 2151063"/>
              <a:gd name="connsiteY81" fmla="*/ 790458 h 1182688"/>
              <a:gd name="connsiteX82" fmla="*/ 124706 w 2151063"/>
              <a:gd name="connsiteY82" fmla="*/ 738838 h 1182688"/>
              <a:gd name="connsiteX83" fmla="*/ 102062 w 2151063"/>
              <a:gd name="connsiteY83" fmla="*/ 683645 h 1182688"/>
              <a:gd name="connsiteX84" fmla="*/ 86966 w 2151063"/>
              <a:gd name="connsiteY84" fmla="*/ 625672 h 1182688"/>
              <a:gd name="connsiteX85" fmla="*/ 83391 w 2151063"/>
              <a:gd name="connsiteY85" fmla="*/ 595892 h 1182688"/>
              <a:gd name="connsiteX86" fmla="*/ 81405 w 2151063"/>
              <a:gd name="connsiteY86" fmla="*/ 569685 h 1182688"/>
              <a:gd name="connsiteX87" fmla="*/ 83391 w 2151063"/>
              <a:gd name="connsiteY87" fmla="*/ 518462 h 1182688"/>
              <a:gd name="connsiteX88" fmla="*/ 92131 w 2151063"/>
              <a:gd name="connsiteY88" fmla="*/ 468828 h 1182688"/>
              <a:gd name="connsiteX89" fmla="*/ 106829 w 2151063"/>
              <a:gd name="connsiteY89" fmla="*/ 419591 h 1182688"/>
              <a:gd name="connsiteX90" fmla="*/ 127089 w 2151063"/>
              <a:gd name="connsiteY90" fmla="*/ 373531 h 1182688"/>
              <a:gd name="connsiteX91" fmla="*/ 152117 w 2151063"/>
              <a:gd name="connsiteY91" fmla="*/ 329058 h 1182688"/>
              <a:gd name="connsiteX92" fmla="*/ 181911 w 2151063"/>
              <a:gd name="connsiteY92" fmla="*/ 287366 h 1182688"/>
              <a:gd name="connsiteX93" fmla="*/ 215281 w 2151063"/>
              <a:gd name="connsiteY93" fmla="*/ 248452 h 1182688"/>
              <a:gd name="connsiteX94" fmla="*/ 950292 w 2151063"/>
              <a:gd name="connsiteY94" fmla="*/ 112712 h 1182688"/>
              <a:gd name="connsiteX95" fmla="*/ 822075 w 2151063"/>
              <a:gd name="connsiteY95" fmla="*/ 115489 h 1182688"/>
              <a:gd name="connsiteX96" fmla="*/ 758561 w 2151063"/>
              <a:gd name="connsiteY96" fmla="*/ 119456 h 1182688"/>
              <a:gd name="connsiteX97" fmla="*/ 705369 w 2151063"/>
              <a:gd name="connsiteY97" fmla="*/ 124217 h 1182688"/>
              <a:gd name="connsiteX98" fmla="*/ 597397 w 2151063"/>
              <a:gd name="connsiteY98" fmla="*/ 136118 h 1182688"/>
              <a:gd name="connsiteX99" fmla="*/ 488631 w 2151063"/>
              <a:gd name="connsiteY99" fmla="*/ 153574 h 1182688"/>
              <a:gd name="connsiteX100" fmla="*/ 381849 w 2151063"/>
              <a:gd name="connsiteY100" fmla="*/ 178170 h 1182688"/>
              <a:gd name="connsiteX101" fmla="*/ 329848 w 2151063"/>
              <a:gd name="connsiteY101" fmla="*/ 193643 h 1182688"/>
              <a:gd name="connsiteX102" fmla="*/ 309206 w 2151063"/>
              <a:gd name="connsiteY102" fmla="*/ 208321 h 1182688"/>
              <a:gd name="connsiteX103" fmla="*/ 270304 w 2151063"/>
              <a:gd name="connsiteY103" fmla="*/ 239662 h 1182688"/>
              <a:gd name="connsiteX104" fmla="*/ 234181 w 2151063"/>
              <a:gd name="connsiteY104" fmla="*/ 274970 h 1182688"/>
              <a:gd name="connsiteX105" fmla="*/ 201631 w 2151063"/>
              <a:gd name="connsiteY105" fmla="*/ 313848 h 1182688"/>
              <a:gd name="connsiteX106" fmla="*/ 186943 w 2151063"/>
              <a:gd name="connsiteY106" fmla="*/ 334874 h 1182688"/>
              <a:gd name="connsiteX107" fmla="*/ 169080 w 2151063"/>
              <a:gd name="connsiteY107" fmla="*/ 362248 h 1182688"/>
              <a:gd name="connsiteX108" fmla="*/ 142087 w 2151063"/>
              <a:gd name="connsiteY108" fmla="*/ 418185 h 1182688"/>
              <a:gd name="connsiteX109" fmla="*/ 124621 w 2151063"/>
              <a:gd name="connsiteY109" fmla="*/ 475709 h 1182688"/>
              <a:gd name="connsiteX110" fmla="*/ 115888 w 2151063"/>
              <a:gd name="connsiteY110" fmla="*/ 534423 h 1182688"/>
              <a:gd name="connsiteX111" fmla="*/ 115888 w 2151063"/>
              <a:gd name="connsiteY111" fmla="*/ 593534 h 1182688"/>
              <a:gd name="connsiteX112" fmla="*/ 125415 w 2151063"/>
              <a:gd name="connsiteY112" fmla="*/ 652249 h 1182688"/>
              <a:gd name="connsiteX113" fmla="*/ 144469 w 2151063"/>
              <a:gd name="connsiteY113" fmla="*/ 709773 h 1182688"/>
              <a:gd name="connsiteX114" fmla="*/ 172256 w 2151063"/>
              <a:gd name="connsiteY114" fmla="*/ 765313 h 1182688"/>
              <a:gd name="connsiteX115" fmla="*/ 189722 w 2151063"/>
              <a:gd name="connsiteY115" fmla="*/ 792290 h 1182688"/>
              <a:gd name="connsiteX116" fmla="*/ 209570 w 2151063"/>
              <a:gd name="connsiteY116" fmla="*/ 818870 h 1182688"/>
              <a:gd name="connsiteX117" fmla="*/ 252044 w 2151063"/>
              <a:gd name="connsiteY117" fmla="*/ 866080 h 1182688"/>
              <a:gd name="connsiteX118" fmla="*/ 300076 w 2151063"/>
              <a:gd name="connsiteY118" fmla="*/ 908132 h 1182688"/>
              <a:gd name="connsiteX119" fmla="*/ 352077 w 2151063"/>
              <a:gd name="connsiteY119" fmla="*/ 944630 h 1182688"/>
              <a:gd name="connsiteX120" fmla="*/ 407651 w 2151063"/>
              <a:gd name="connsiteY120" fmla="*/ 976764 h 1182688"/>
              <a:gd name="connsiteX121" fmla="*/ 465210 w 2151063"/>
              <a:gd name="connsiteY121" fmla="*/ 1004931 h 1182688"/>
              <a:gd name="connsiteX122" fmla="*/ 524754 w 2151063"/>
              <a:gd name="connsiteY122" fmla="*/ 1029131 h 1182688"/>
              <a:gd name="connsiteX123" fmla="*/ 585488 w 2151063"/>
              <a:gd name="connsiteY123" fmla="*/ 1050157 h 1182688"/>
              <a:gd name="connsiteX124" fmla="*/ 616054 w 2151063"/>
              <a:gd name="connsiteY124" fmla="*/ 1059281 h 1182688"/>
              <a:gd name="connsiteX125" fmla="*/ 666467 w 2151063"/>
              <a:gd name="connsiteY125" fmla="*/ 1074753 h 1182688"/>
              <a:gd name="connsiteX126" fmla="*/ 717675 w 2151063"/>
              <a:gd name="connsiteY126" fmla="*/ 1089432 h 1182688"/>
              <a:gd name="connsiteX127" fmla="*/ 795875 w 2151063"/>
              <a:gd name="connsiteY127" fmla="*/ 1098953 h 1182688"/>
              <a:gd name="connsiteX128" fmla="*/ 873282 w 2151063"/>
              <a:gd name="connsiteY128" fmla="*/ 1105697 h 1182688"/>
              <a:gd name="connsiteX129" fmla="*/ 943940 w 2151063"/>
              <a:gd name="connsiteY129" fmla="*/ 1111251 h 1182688"/>
              <a:gd name="connsiteX130" fmla="*/ 1085654 w 2151063"/>
              <a:gd name="connsiteY130" fmla="*/ 1116012 h 1182688"/>
              <a:gd name="connsiteX131" fmla="*/ 1227765 w 2151063"/>
              <a:gd name="connsiteY131" fmla="*/ 1113632 h 1182688"/>
              <a:gd name="connsiteX132" fmla="*/ 1369081 w 2151063"/>
              <a:gd name="connsiteY132" fmla="*/ 1103714 h 1182688"/>
              <a:gd name="connsiteX133" fmla="*/ 1440136 w 2151063"/>
              <a:gd name="connsiteY133" fmla="*/ 1096176 h 1182688"/>
              <a:gd name="connsiteX134" fmla="*/ 1498886 w 2151063"/>
              <a:gd name="connsiteY134" fmla="*/ 1089432 h 1182688"/>
              <a:gd name="connsiteX135" fmla="*/ 1589392 w 2151063"/>
              <a:gd name="connsiteY135" fmla="*/ 1075944 h 1182688"/>
              <a:gd name="connsiteX136" fmla="*/ 1650127 w 2151063"/>
              <a:gd name="connsiteY136" fmla="*/ 1064439 h 1182688"/>
              <a:gd name="connsiteX137" fmla="*/ 1709670 w 2151063"/>
              <a:gd name="connsiteY137" fmla="*/ 1050554 h 1182688"/>
              <a:gd name="connsiteX138" fmla="*/ 1768420 w 2151063"/>
              <a:gd name="connsiteY138" fmla="*/ 1032701 h 1182688"/>
              <a:gd name="connsiteX139" fmla="*/ 1824391 w 2151063"/>
              <a:gd name="connsiteY139" fmla="*/ 1010088 h 1182688"/>
              <a:gd name="connsiteX140" fmla="*/ 1877980 w 2151063"/>
              <a:gd name="connsiteY140" fmla="*/ 981921 h 1182688"/>
              <a:gd name="connsiteX141" fmla="*/ 1902988 w 2151063"/>
              <a:gd name="connsiteY141" fmla="*/ 965259 h 1182688"/>
              <a:gd name="connsiteX142" fmla="*/ 1916485 w 2151063"/>
              <a:gd name="connsiteY142" fmla="*/ 956135 h 1182688"/>
              <a:gd name="connsiteX143" fmla="*/ 1941890 w 2151063"/>
              <a:gd name="connsiteY143" fmla="*/ 935109 h 1182688"/>
              <a:gd name="connsiteX144" fmla="*/ 1963723 w 2151063"/>
              <a:gd name="connsiteY144" fmla="*/ 912099 h 1182688"/>
              <a:gd name="connsiteX145" fmla="*/ 1982777 w 2151063"/>
              <a:gd name="connsiteY145" fmla="*/ 887899 h 1182688"/>
              <a:gd name="connsiteX146" fmla="*/ 1999449 w 2151063"/>
              <a:gd name="connsiteY146" fmla="*/ 862113 h 1182688"/>
              <a:gd name="connsiteX147" fmla="*/ 2013342 w 2151063"/>
              <a:gd name="connsiteY147" fmla="*/ 834739 h 1182688"/>
              <a:gd name="connsiteX148" fmla="*/ 2024457 w 2151063"/>
              <a:gd name="connsiteY148" fmla="*/ 806572 h 1182688"/>
              <a:gd name="connsiteX149" fmla="*/ 2032793 w 2151063"/>
              <a:gd name="connsiteY149" fmla="*/ 777612 h 1182688"/>
              <a:gd name="connsiteX150" fmla="*/ 2038351 w 2151063"/>
              <a:gd name="connsiteY150" fmla="*/ 747858 h 1182688"/>
              <a:gd name="connsiteX151" fmla="*/ 2041526 w 2151063"/>
              <a:gd name="connsiteY151" fmla="*/ 717707 h 1182688"/>
              <a:gd name="connsiteX152" fmla="*/ 2041526 w 2151063"/>
              <a:gd name="connsiteY152" fmla="*/ 671291 h 1182688"/>
              <a:gd name="connsiteX153" fmla="*/ 2032396 w 2151063"/>
              <a:gd name="connsiteY153" fmla="*/ 609403 h 1182688"/>
              <a:gd name="connsiteX154" fmla="*/ 2013342 w 2151063"/>
              <a:gd name="connsiteY154" fmla="*/ 548705 h 1182688"/>
              <a:gd name="connsiteX155" fmla="*/ 1999846 w 2151063"/>
              <a:gd name="connsiteY155" fmla="*/ 519745 h 1182688"/>
              <a:gd name="connsiteX156" fmla="*/ 1988731 w 2151063"/>
              <a:gd name="connsiteY156" fmla="*/ 497925 h 1182688"/>
              <a:gd name="connsiteX157" fmla="*/ 1962929 w 2151063"/>
              <a:gd name="connsiteY157" fmla="*/ 456667 h 1182688"/>
              <a:gd name="connsiteX158" fmla="*/ 1948241 w 2151063"/>
              <a:gd name="connsiteY158" fmla="*/ 437227 h 1182688"/>
              <a:gd name="connsiteX159" fmla="*/ 1925615 w 2151063"/>
              <a:gd name="connsiteY159" fmla="*/ 417788 h 1182688"/>
              <a:gd name="connsiteX160" fmla="*/ 1877980 w 2151063"/>
              <a:gd name="connsiteY160" fmla="*/ 381687 h 1182688"/>
              <a:gd name="connsiteX161" fmla="*/ 1827963 w 2151063"/>
              <a:gd name="connsiteY161" fmla="*/ 348759 h 1182688"/>
              <a:gd name="connsiteX162" fmla="*/ 1776756 w 2151063"/>
              <a:gd name="connsiteY162" fmla="*/ 319005 h 1182688"/>
              <a:gd name="connsiteX163" fmla="*/ 1750954 w 2151063"/>
              <a:gd name="connsiteY163" fmla="*/ 305120 h 1182688"/>
              <a:gd name="connsiteX164" fmla="*/ 1722373 w 2151063"/>
              <a:gd name="connsiteY164" fmla="*/ 290838 h 1182688"/>
              <a:gd name="connsiteX165" fmla="*/ 1664417 w 2151063"/>
              <a:gd name="connsiteY165" fmla="*/ 263068 h 1182688"/>
              <a:gd name="connsiteX166" fmla="*/ 1575896 w 2151063"/>
              <a:gd name="connsiteY166" fmla="*/ 225777 h 1182688"/>
              <a:gd name="connsiteX167" fmla="*/ 1454824 w 2151063"/>
              <a:gd name="connsiteY167" fmla="*/ 185708 h 1182688"/>
              <a:gd name="connsiteX168" fmla="*/ 1330973 w 2151063"/>
              <a:gd name="connsiteY168" fmla="*/ 154367 h 1182688"/>
              <a:gd name="connsiteX169" fmla="*/ 1205535 w 2151063"/>
              <a:gd name="connsiteY169" fmla="*/ 132548 h 1182688"/>
              <a:gd name="connsiteX170" fmla="*/ 1077715 w 2151063"/>
              <a:gd name="connsiteY170" fmla="*/ 118663 h 1182688"/>
              <a:gd name="connsiteX171" fmla="*/ 970360 w 2151063"/>
              <a:gd name="connsiteY171" fmla="*/ 31750 h 1182688"/>
              <a:gd name="connsiteX172" fmla="*/ 905670 w 2151063"/>
              <a:gd name="connsiteY172" fmla="*/ 32146 h 1182688"/>
              <a:gd name="connsiteX173" fmla="*/ 840582 w 2151063"/>
              <a:gd name="connsiteY173" fmla="*/ 35712 h 1182688"/>
              <a:gd name="connsiteX174" fmla="*/ 775891 w 2151063"/>
              <a:gd name="connsiteY174" fmla="*/ 41654 h 1182688"/>
              <a:gd name="connsiteX175" fmla="*/ 711994 w 2151063"/>
              <a:gd name="connsiteY175" fmla="*/ 51559 h 1182688"/>
              <a:gd name="connsiteX176" fmla="*/ 648098 w 2151063"/>
              <a:gd name="connsiteY176" fmla="*/ 64236 h 1182688"/>
              <a:gd name="connsiteX177" fmla="*/ 616744 w 2151063"/>
              <a:gd name="connsiteY177" fmla="*/ 71764 h 1182688"/>
              <a:gd name="connsiteX178" fmla="*/ 574279 w 2151063"/>
              <a:gd name="connsiteY178" fmla="*/ 82856 h 1182688"/>
              <a:gd name="connsiteX179" fmla="*/ 490538 w 2151063"/>
              <a:gd name="connsiteY179" fmla="*/ 110985 h 1182688"/>
              <a:gd name="connsiteX180" fmla="*/ 449263 w 2151063"/>
              <a:gd name="connsiteY180" fmla="*/ 128020 h 1182688"/>
              <a:gd name="connsiteX181" fmla="*/ 508794 w 2151063"/>
              <a:gd name="connsiteY181" fmla="*/ 115739 h 1182688"/>
              <a:gd name="connsiteX182" fmla="*/ 629048 w 2151063"/>
              <a:gd name="connsiteY182" fmla="*/ 96326 h 1182688"/>
              <a:gd name="connsiteX183" fmla="*/ 750491 w 2151063"/>
              <a:gd name="connsiteY183" fmla="*/ 83253 h 1182688"/>
              <a:gd name="connsiteX184" fmla="*/ 872729 w 2151063"/>
              <a:gd name="connsiteY184" fmla="*/ 77310 h 1182688"/>
              <a:gd name="connsiteX185" fmla="*/ 933451 w 2151063"/>
              <a:gd name="connsiteY185" fmla="*/ 76914 h 1182688"/>
              <a:gd name="connsiteX186" fmla="*/ 1003301 w 2151063"/>
              <a:gd name="connsiteY186" fmla="*/ 77706 h 1182688"/>
              <a:gd name="connsiteX187" fmla="*/ 1142207 w 2151063"/>
              <a:gd name="connsiteY187" fmla="*/ 87611 h 1182688"/>
              <a:gd name="connsiteX188" fmla="*/ 1245395 w 2151063"/>
              <a:gd name="connsiteY188" fmla="*/ 101873 h 1182688"/>
              <a:gd name="connsiteX189" fmla="*/ 1314451 w 2151063"/>
              <a:gd name="connsiteY189" fmla="*/ 114154 h 1182688"/>
              <a:gd name="connsiteX190" fmla="*/ 1382317 w 2151063"/>
              <a:gd name="connsiteY190" fmla="*/ 129209 h 1182688"/>
              <a:gd name="connsiteX191" fmla="*/ 1449785 w 2151063"/>
              <a:gd name="connsiteY191" fmla="*/ 146640 h 1182688"/>
              <a:gd name="connsiteX192" fmla="*/ 1483123 w 2151063"/>
              <a:gd name="connsiteY192" fmla="*/ 156148 h 1182688"/>
              <a:gd name="connsiteX193" fmla="*/ 1547417 w 2151063"/>
              <a:gd name="connsiteY193" fmla="*/ 176750 h 1182688"/>
              <a:gd name="connsiteX194" fmla="*/ 1643064 w 2151063"/>
              <a:gd name="connsiteY194" fmla="*/ 213197 h 1182688"/>
              <a:gd name="connsiteX195" fmla="*/ 1705770 w 2151063"/>
              <a:gd name="connsiteY195" fmla="*/ 240533 h 1182688"/>
              <a:gd name="connsiteX196" fmla="*/ 1736726 w 2151063"/>
              <a:gd name="connsiteY196" fmla="*/ 255588 h 1182688"/>
              <a:gd name="connsiteX197" fmla="*/ 1709342 w 2151063"/>
              <a:gd name="connsiteY197" fmla="*/ 238949 h 1182688"/>
              <a:gd name="connsiteX198" fmla="*/ 1653382 w 2151063"/>
              <a:gd name="connsiteY198" fmla="*/ 208047 h 1182688"/>
              <a:gd name="connsiteX199" fmla="*/ 1625601 w 2151063"/>
              <a:gd name="connsiteY199" fmla="*/ 193785 h 1182688"/>
              <a:gd name="connsiteX200" fmla="*/ 1596232 w 2151063"/>
              <a:gd name="connsiteY200" fmla="*/ 179523 h 1182688"/>
              <a:gd name="connsiteX201" fmla="*/ 1537495 w 2151063"/>
              <a:gd name="connsiteY201" fmla="*/ 152583 h 1182688"/>
              <a:gd name="connsiteX202" fmla="*/ 1477567 w 2151063"/>
              <a:gd name="connsiteY202" fmla="*/ 128416 h 1182688"/>
              <a:gd name="connsiteX203" fmla="*/ 1416448 w 2151063"/>
              <a:gd name="connsiteY203" fmla="*/ 107023 h 1182688"/>
              <a:gd name="connsiteX204" fmla="*/ 1354139 w 2151063"/>
              <a:gd name="connsiteY204" fmla="*/ 88007 h 1182688"/>
              <a:gd name="connsiteX205" fmla="*/ 1291432 w 2151063"/>
              <a:gd name="connsiteY205" fmla="*/ 72160 h 1182688"/>
              <a:gd name="connsiteX206" fmla="*/ 1227932 w 2151063"/>
              <a:gd name="connsiteY206" fmla="*/ 58294 h 1182688"/>
              <a:gd name="connsiteX207" fmla="*/ 1163638 w 2151063"/>
              <a:gd name="connsiteY207" fmla="*/ 47597 h 1182688"/>
              <a:gd name="connsiteX208" fmla="*/ 1099345 w 2151063"/>
              <a:gd name="connsiteY208" fmla="*/ 39277 h 1182688"/>
              <a:gd name="connsiteX209" fmla="*/ 1034654 w 2151063"/>
              <a:gd name="connsiteY209" fmla="*/ 34127 h 1182688"/>
              <a:gd name="connsiteX210" fmla="*/ 976240 w 2151063"/>
              <a:gd name="connsiteY210" fmla="*/ 0 h 1182688"/>
              <a:gd name="connsiteX211" fmla="*/ 1045347 w 2151063"/>
              <a:gd name="connsiteY211" fmla="*/ 3172 h 1182688"/>
              <a:gd name="connsiteX212" fmla="*/ 1114851 w 2151063"/>
              <a:gd name="connsiteY212" fmla="*/ 8723 h 1182688"/>
              <a:gd name="connsiteX213" fmla="*/ 1183959 w 2151063"/>
              <a:gd name="connsiteY213" fmla="*/ 18238 h 1182688"/>
              <a:gd name="connsiteX214" fmla="*/ 1252669 w 2151063"/>
              <a:gd name="connsiteY214" fmla="*/ 30529 h 1182688"/>
              <a:gd name="connsiteX215" fmla="*/ 1321379 w 2151063"/>
              <a:gd name="connsiteY215" fmla="*/ 45198 h 1182688"/>
              <a:gd name="connsiteX216" fmla="*/ 1389295 w 2151063"/>
              <a:gd name="connsiteY216" fmla="*/ 63833 h 1182688"/>
              <a:gd name="connsiteX217" fmla="*/ 1455622 w 2151063"/>
              <a:gd name="connsiteY217" fmla="*/ 85242 h 1182688"/>
              <a:gd name="connsiteX218" fmla="*/ 1521154 w 2151063"/>
              <a:gd name="connsiteY218" fmla="*/ 109427 h 1182688"/>
              <a:gd name="connsiteX219" fmla="*/ 1585496 w 2151063"/>
              <a:gd name="connsiteY219" fmla="*/ 136784 h 1182688"/>
              <a:gd name="connsiteX220" fmla="*/ 1647851 w 2151063"/>
              <a:gd name="connsiteY220" fmla="*/ 166916 h 1182688"/>
              <a:gd name="connsiteX221" fmla="*/ 1707823 w 2151063"/>
              <a:gd name="connsiteY221" fmla="*/ 200617 h 1182688"/>
              <a:gd name="connsiteX222" fmla="*/ 1766604 w 2151063"/>
              <a:gd name="connsiteY222" fmla="*/ 237093 h 1182688"/>
              <a:gd name="connsiteX223" fmla="*/ 1822605 w 2151063"/>
              <a:gd name="connsiteY223" fmla="*/ 275947 h 1182688"/>
              <a:gd name="connsiteX224" fmla="*/ 1849613 w 2151063"/>
              <a:gd name="connsiteY224" fmla="*/ 296961 h 1182688"/>
              <a:gd name="connsiteX225" fmla="*/ 1875826 w 2151063"/>
              <a:gd name="connsiteY225" fmla="*/ 317974 h 1182688"/>
              <a:gd name="connsiteX226" fmla="*/ 1924280 w 2151063"/>
              <a:gd name="connsiteY226" fmla="*/ 364362 h 1182688"/>
              <a:gd name="connsiteX227" fmla="*/ 1946919 w 2151063"/>
              <a:gd name="connsiteY227" fmla="*/ 388943 h 1182688"/>
              <a:gd name="connsiteX228" fmla="*/ 1957642 w 2151063"/>
              <a:gd name="connsiteY228" fmla="*/ 398458 h 1182688"/>
              <a:gd name="connsiteX229" fmla="*/ 1968366 w 2151063"/>
              <a:gd name="connsiteY229" fmla="*/ 407577 h 1182688"/>
              <a:gd name="connsiteX230" fmla="*/ 1991004 w 2151063"/>
              <a:gd name="connsiteY230" fmla="*/ 428194 h 1182688"/>
              <a:gd name="connsiteX231" fmla="*/ 2032707 w 2151063"/>
              <a:gd name="connsiteY231" fmla="*/ 472203 h 1182688"/>
              <a:gd name="connsiteX232" fmla="*/ 2069247 w 2151063"/>
              <a:gd name="connsiteY232" fmla="*/ 520177 h 1182688"/>
              <a:gd name="connsiteX233" fmla="*/ 2100226 w 2151063"/>
              <a:gd name="connsiteY233" fmla="*/ 572115 h 1182688"/>
              <a:gd name="connsiteX234" fmla="*/ 2124850 w 2151063"/>
              <a:gd name="connsiteY234" fmla="*/ 626432 h 1182688"/>
              <a:gd name="connsiteX235" fmla="*/ 2142325 w 2151063"/>
              <a:gd name="connsiteY235" fmla="*/ 683525 h 1182688"/>
              <a:gd name="connsiteX236" fmla="*/ 2151063 w 2151063"/>
              <a:gd name="connsiteY236" fmla="*/ 742600 h 1182688"/>
              <a:gd name="connsiteX237" fmla="*/ 2151063 w 2151063"/>
              <a:gd name="connsiteY237" fmla="*/ 803261 h 1182688"/>
              <a:gd name="connsiteX238" fmla="*/ 2147091 w 2151063"/>
              <a:gd name="connsiteY238" fmla="*/ 834186 h 1182688"/>
              <a:gd name="connsiteX239" fmla="*/ 2144311 w 2151063"/>
              <a:gd name="connsiteY239" fmla="*/ 848855 h 1182688"/>
              <a:gd name="connsiteX240" fmla="*/ 2136765 w 2151063"/>
              <a:gd name="connsiteY240" fmla="*/ 878195 h 1182688"/>
              <a:gd name="connsiteX241" fmla="*/ 2126439 w 2151063"/>
              <a:gd name="connsiteY241" fmla="*/ 905551 h 1182688"/>
              <a:gd name="connsiteX242" fmla="*/ 2114524 w 2151063"/>
              <a:gd name="connsiteY242" fmla="*/ 931322 h 1182688"/>
              <a:gd name="connsiteX243" fmla="*/ 2092282 w 2151063"/>
              <a:gd name="connsiteY243" fmla="*/ 966609 h 1182688"/>
              <a:gd name="connsiteX244" fmla="*/ 2055743 w 2151063"/>
              <a:gd name="connsiteY244" fmla="*/ 1008239 h 1182688"/>
              <a:gd name="connsiteX245" fmla="*/ 2013246 w 2151063"/>
              <a:gd name="connsiteY245" fmla="*/ 1043921 h 1182688"/>
              <a:gd name="connsiteX246" fmla="*/ 1964791 w 2151063"/>
              <a:gd name="connsiteY246" fmla="*/ 1074054 h 1182688"/>
              <a:gd name="connsiteX247" fmla="*/ 1912762 w 2151063"/>
              <a:gd name="connsiteY247" fmla="*/ 1098239 h 1182688"/>
              <a:gd name="connsiteX248" fmla="*/ 1857556 w 2151063"/>
              <a:gd name="connsiteY248" fmla="*/ 1117666 h 1182688"/>
              <a:gd name="connsiteX249" fmla="*/ 1829754 w 2151063"/>
              <a:gd name="connsiteY249" fmla="*/ 1125596 h 1182688"/>
              <a:gd name="connsiteX250" fmla="*/ 1792817 w 2151063"/>
              <a:gd name="connsiteY250" fmla="*/ 1134318 h 1182688"/>
              <a:gd name="connsiteX251" fmla="*/ 1717753 w 2151063"/>
              <a:gd name="connsiteY251" fmla="*/ 1148988 h 1182688"/>
              <a:gd name="connsiteX252" fmla="*/ 1641894 w 2151063"/>
              <a:gd name="connsiteY252" fmla="*/ 1160882 h 1182688"/>
              <a:gd name="connsiteX253" fmla="*/ 1565240 w 2151063"/>
              <a:gd name="connsiteY253" fmla="*/ 1169208 h 1182688"/>
              <a:gd name="connsiteX254" fmla="*/ 1450061 w 2151063"/>
              <a:gd name="connsiteY254" fmla="*/ 1177930 h 1182688"/>
              <a:gd name="connsiteX255" fmla="*/ 1295960 w 2151063"/>
              <a:gd name="connsiteY255" fmla="*/ 1181895 h 1182688"/>
              <a:gd name="connsiteX256" fmla="*/ 1219704 w 2151063"/>
              <a:gd name="connsiteY256" fmla="*/ 1182688 h 1182688"/>
              <a:gd name="connsiteX257" fmla="*/ 1137093 w 2151063"/>
              <a:gd name="connsiteY257" fmla="*/ 1182688 h 1182688"/>
              <a:gd name="connsiteX258" fmla="*/ 971076 w 2151063"/>
              <a:gd name="connsiteY258" fmla="*/ 1177930 h 1182688"/>
              <a:gd name="connsiteX259" fmla="*/ 723243 w 2151063"/>
              <a:gd name="connsiteY259" fmla="*/ 1163657 h 1182688"/>
              <a:gd name="connsiteX260" fmla="*/ 558021 w 2151063"/>
              <a:gd name="connsiteY260" fmla="*/ 1150177 h 1182688"/>
              <a:gd name="connsiteX261" fmla="*/ 552064 w 2151063"/>
              <a:gd name="connsiteY261" fmla="*/ 1148988 h 1182688"/>
              <a:gd name="connsiteX262" fmla="*/ 546504 w 2151063"/>
              <a:gd name="connsiteY262" fmla="*/ 1141851 h 1182688"/>
              <a:gd name="connsiteX263" fmla="*/ 546504 w 2151063"/>
              <a:gd name="connsiteY263" fmla="*/ 1132732 h 1182688"/>
              <a:gd name="connsiteX264" fmla="*/ 552064 w 2151063"/>
              <a:gd name="connsiteY264" fmla="*/ 1125992 h 1182688"/>
              <a:gd name="connsiteX265" fmla="*/ 558021 w 2151063"/>
              <a:gd name="connsiteY265" fmla="*/ 1125596 h 1182688"/>
              <a:gd name="connsiteX266" fmla="*/ 679555 w 2151063"/>
              <a:gd name="connsiteY266" fmla="*/ 1131146 h 1182688"/>
              <a:gd name="connsiteX267" fmla="*/ 801486 w 2151063"/>
              <a:gd name="connsiteY267" fmla="*/ 1136697 h 1182688"/>
              <a:gd name="connsiteX268" fmla="*/ 774081 w 2151063"/>
              <a:gd name="connsiteY268" fmla="*/ 1130750 h 1182688"/>
              <a:gd name="connsiteX269" fmla="*/ 747471 w 2151063"/>
              <a:gd name="connsiteY269" fmla="*/ 1124010 h 1182688"/>
              <a:gd name="connsiteX270" fmla="*/ 680349 w 2151063"/>
              <a:gd name="connsiteY270" fmla="*/ 1114494 h 1182688"/>
              <a:gd name="connsiteX271" fmla="*/ 614419 w 2151063"/>
              <a:gd name="connsiteY271" fmla="*/ 1102996 h 1182688"/>
              <a:gd name="connsiteX272" fmla="*/ 581057 w 2151063"/>
              <a:gd name="connsiteY272" fmla="*/ 1096256 h 1182688"/>
              <a:gd name="connsiteX273" fmla="*/ 515127 w 2151063"/>
              <a:gd name="connsiteY273" fmla="*/ 1079604 h 1182688"/>
              <a:gd name="connsiteX274" fmla="*/ 450389 w 2151063"/>
              <a:gd name="connsiteY274" fmla="*/ 1060177 h 1182688"/>
              <a:gd name="connsiteX275" fmla="*/ 386445 w 2151063"/>
              <a:gd name="connsiteY275" fmla="*/ 1036388 h 1182688"/>
              <a:gd name="connsiteX276" fmla="*/ 325281 w 2151063"/>
              <a:gd name="connsiteY276" fmla="*/ 1007842 h 1182688"/>
              <a:gd name="connsiteX277" fmla="*/ 266500 w 2151063"/>
              <a:gd name="connsiteY277" fmla="*/ 974935 h 1182688"/>
              <a:gd name="connsiteX278" fmla="*/ 210896 w 2151063"/>
              <a:gd name="connsiteY278" fmla="*/ 936476 h 1182688"/>
              <a:gd name="connsiteX279" fmla="*/ 159265 w 2151063"/>
              <a:gd name="connsiteY279" fmla="*/ 891675 h 1182688"/>
              <a:gd name="connsiteX280" fmla="*/ 135832 w 2151063"/>
              <a:gd name="connsiteY280" fmla="*/ 867093 h 1182688"/>
              <a:gd name="connsiteX281" fmla="*/ 116370 w 2151063"/>
              <a:gd name="connsiteY281" fmla="*/ 844891 h 1182688"/>
              <a:gd name="connsiteX282" fmla="*/ 80625 w 2151063"/>
              <a:gd name="connsiteY282" fmla="*/ 797710 h 1182688"/>
              <a:gd name="connsiteX283" fmla="*/ 50838 w 2151063"/>
              <a:gd name="connsiteY283" fmla="*/ 746564 h 1182688"/>
              <a:gd name="connsiteX284" fmla="*/ 27802 w 2151063"/>
              <a:gd name="connsiteY284" fmla="*/ 693833 h 1182688"/>
              <a:gd name="connsiteX285" fmla="*/ 11121 w 2151063"/>
              <a:gd name="connsiteY285" fmla="*/ 638326 h 1182688"/>
              <a:gd name="connsiteX286" fmla="*/ 1589 w 2151063"/>
              <a:gd name="connsiteY286" fmla="*/ 581234 h 1182688"/>
              <a:gd name="connsiteX287" fmla="*/ 0 w 2151063"/>
              <a:gd name="connsiteY287" fmla="*/ 523348 h 1182688"/>
              <a:gd name="connsiteX288" fmla="*/ 7149 w 2151063"/>
              <a:gd name="connsiteY288" fmla="*/ 464273 h 1182688"/>
              <a:gd name="connsiteX289" fmla="*/ 14298 w 2151063"/>
              <a:gd name="connsiteY289" fmla="*/ 434934 h 1182688"/>
              <a:gd name="connsiteX290" fmla="*/ 22639 w 2151063"/>
              <a:gd name="connsiteY290" fmla="*/ 406388 h 1182688"/>
              <a:gd name="connsiteX291" fmla="*/ 45674 w 2151063"/>
              <a:gd name="connsiteY291" fmla="*/ 355639 h 1182688"/>
              <a:gd name="connsiteX292" fmla="*/ 75065 w 2151063"/>
              <a:gd name="connsiteY292" fmla="*/ 311630 h 1182688"/>
              <a:gd name="connsiteX293" fmla="*/ 110413 w 2151063"/>
              <a:gd name="connsiteY293" fmla="*/ 272776 h 1182688"/>
              <a:gd name="connsiteX294" fmla="*/ 150527 w 2151063"/>
              <a:gd name="connsiteY294" fmla="*/ 239868 h 1182688"/>
              <a:gd name="connsiteX295" fmla="*/ 195407 w 2151063"/>
              <a:gd name="connsiteY295" fmla="*/ 211718 h 1182688"/>
              <a:gd name="connsiteX296" fmla="*/ 243861 w 2151063"/>
              <a:gd name="connsiteY296" fmla="*/ 188723 h 1182688"/>
              <a:gd name="connsiteX297" fmla="*/ 294699 w 2151063"/>
              <a:gd name="connsiteY297" fmla="*/ 168502 h 1182688"/>
              <a:gd name="connsiteX298" fmla="*/ 320912 w 2151063"/>
              <a:gd name="connsiteY298" fmla="*/ 160573 h 1182688"/>
              <a:gd name="connsiteX299" fmla="*/ 348317 w 2151063"/>
              <a:gd name="connsiteY299" fmla="*/ 143524 h 1182688"/>
              <a:gd name="connsiteX300" fmla="*/ 404317 w 2151063"/>
              <a:gd name="connsiteY300" fmla="*/ 112599 h 1182688"/>
              <a:gd name="connsiteX301" fmla="*/ 462701 w 2151063"/>
              <a:gd name="connsiteY301" fmla="*/ 86432 h 1182688"/>
              <a:gd name="connsiteX302" fmla="*/ 523468 w 2151063"/>
              <a:gd name="connsiteY302" fmla="*/ 64229 h 1182688"/>
              <a:gd name="connsiteX303" fmla="*/ 585029 w 2151063"/>
              <a:gd name="connsiteY303" fmla="*/ 45991 h 1182688"/>
              <a:gd name="connsiteX304" fmla="*/ 647781 w 2151063"/>
              <a:gd name="connsiteY304" fmla="*/ 30925 h 1182688"/>
              <a:gd name="connsiteX305" fmla="*/ 711328 w 2151063"/>
              <a:gd name="connsiteY305" fmla="*/ 19427 h 1182688"/>
              <a:gd name="connsiteX306" fmla="*/ 774478 w 2151063"/>
              <a:gd name="connsiteY306" fmla="*/ 10308 h 1182688"/>
              <a:gd name="connsiteX307" fmla="*/ 805854 w 2151063"/>
              <a:gd name="connsiteY307" fmla="*/ 7137 h 1182688"/>
              <a:gd name="connsiteX308" fmla="*/ 839614 w 2151063"/>
              <a:gd name="connsiteY308" fmla="*/ 4361 h 1182688"/>
              <a:gd name="connsiteX309" fmla="*/ 907927 w 2151063"/>
              <a:gd name="connsiteY309" fmla="*/ 396 h 1182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</a:cxnLst>
            <a:rect l="l" t="t" r="r" b="b"/>
            <a:pathLst>
              <a:path w="2151063" h="1182688">
                <a:moveTo>
                  <a:pt x="2044671" y="546100"/>
                </a:moveTo>
                <a:lnTo>
                  <a:pt x="2052215" y="567545"/>
                </a:lnTo>
                <a:lnTo>
                  <a:pt x="2064523" y="611628"/>
                </a:lnTo>
                <a:lnTo>
                  <a:pt x="2072464" y="657298"/>
                </a:lnTo>
                <a:lnTo>
                  <a:pt x="2074847" y="704161"/>
                </a:lnTo>
                <a:lnTo>
                  <a:pt x="2073258" y="728386"/>
                </a:lnTo>
                <a:lnTo>
                  <a:pt x="2070876" y="758171"/>
                </a:lnTo>
                <a:lnTo>
                  <a:pt x="2056979" y="813771"/>
                </a:lnTo>
                <a:lnTo>
                  <a:pt x="2034745" y="864207"/>
                </a:lnTo>
                <a:lnTo>
                  <a:pt x="2004966" y="909481"/>
                </a:lnTo>
                <a:lnTo>
                  <a:pt x="1968438" y="949989"/>
                </a:lnTo>
                <a:lnTo>
                  <a:pt x="1926350" y="985731"/>
                </a:lnTo>
                <a:lnTo>
                  <a:pt x="1879102" y="1015913"/>
                </a:lnTo>
                <a:lnTo>
                  <a:pt x="1827882" y="1041330"/>
                </a:lnTo>
                <a:lnTo>
                  <a:pt x="1801280" y="1052053"/>
                </a:lnTo>
                <a:lnTo>
                  <a:pt x="1767928" y="1064364"/>
                </a:lnTo>
                <a:lnTo>
                  <a:pt x="1699239" y="1085015"/>
                </a:lnTo>
                <a:lnTo>
                  <a:pt x="1629358" y="1102092"/>
                </a:lnTo>
                <a:lnTo>
                  <a:pt x="1557889" y="1114801"/>
                </a:lnTo>
                <a:lnTo>
                  <a:pt x="1449892" y="1129892"/>
                </a:lnTo>
                <a:lnTo>
                  <a:pt x="1304969" y="1141012"/>
                </a:lnTo>
                <a:lnTo>
                  <a:pt x="1234692" y="1144189"/>
                </a:lnTo>
                <a:lnTo>
                  <a:pt x="1219604" y="1144586"/>
                </a:lnTo>
                <a:lnTo>
                  <a:pt x="1204913" y="1145380"/>
                </a:lnTo>
                <a:lnTo>
                  <a:pt x="1205310" y="1146969"/>
                </a:lnTo>
                <a:lnTo>
                  <a:pt x="1205310" y="1147763"/>
                </a:lnTo>
                <a:lnTo>
                  <a:pt x="1259309" y="1147366"/>
                </a:lnTo>
                <a:lnTo>
                  <a:pt x="1367306" y="1143792"/>
                </a:lnTo>
                <a:lnTo>
                  <a:pt x="1420908" y="1140615"/>
                </a:lnTo>
                <a:lnTo>
                  <a:pt x="1484832" y="1137040"/>
                </a:lnTo>
                <a:lnTo>
                  <a:pt x="1616256" y="1127906"/>
                </a:lnTo>
                <a:lnTo>
                  <a:pt x="1715915" y="1114404"/>
                </a:lnTo>
                <a:lnTo>
                  <a:pt x="1781031" y="1101298"/>
                </a:lnTo>
                <a:lnTo>
                  <a:pt x="1844558" y="1084618"/>
                </a:lnTo>
                <a:lnTo>
                  <a:pt x="1905307" y="1062379"/>
                </a:lnTo>
                <a:lnTo>
                  <a:pt x="1934291" y="1048876"/>
                </a:lnTo>
                <a:lnTo>
                  <a:pt x="1948982" y="1041727"/>
                </a:lnTo>
                <a:lnTo>
                  <a:pt x="1975584" y="1025445"/>
                </a:lnTo>
                <a:lnTo>
                  <a:pt x="2000201" y="1007176"/>
                </a:lnTo>
                <a:lnTo>
                  <a:pt x="2022436" y="987717"/>
                </a:lnTo>
                <a:lnTo>
                  <a:pt x="2041892" y="966668"/>
                </a:lnTo>
                <a:lnTo>
                  <a:pt x="2059362" y="943635"/>
                </a:lnTo>
                <a:lnTo>
                  <a:pt x="2074450" y="919409"/>
                </a:lnTo>
                <a:lnTo>
                  <a:pt x="2087155" y="893992"/>
                </a:lnTo>
                <a:lnTo>
                  <a:pt x="2097081" y="867781"/>
                </a:lnTo>
                <a:lnTo>
                  <a:pt x="2105419" y="840379"/>
                </a:lnTo>
                <a:lnTo>
                  <a:pt x="2112566" y="797885"/>
                </a:lnTo>
                <a:lnTo>
                  <a:pt x="2112963" y="739109"/>
                </a:lnTo>
                <a:lnTo>
                  <a:pt x="2103831" y="678744"/>
                </a:lnTo>
                <a:lnTo>
                  <a:pt x="2094699" y="648561"/>
                </a:lnTo>
                <a:lnTo>
                  <a:pt x="2084773" y="621159"/>
                </a:lnTo>
                <a:lnTo>
                  <a:pt x="2059362" y="569928"/>
                </a:lnTo>
                <a:close/>
                <a:moveTo>
                  <a:pt x="233158" y="230187"/>
                </a:moveTo>
                <a:lnTo>
                  <a:pt x="206541" y="244085"/>
                </a:lnTo>
                <a:lnTo>
                  <a:pt x="158870" y="277836"/>
                </a:lnTo>
                <a:lnTo>
                  <a:pt x="117952" y="317146"/>
                </a:lnTo>
                <a:lnTo>
                  <a:pt x="84980" y="362810"/>
                </a:lnTo>
                <a:lnTo>
                  <a:pt x="59953" y="412444"/>
                </a:lnTo>
                <a:lnTo>
                  <a:pt x="43268" y="466446"/>
                </a:lnTo>
                <a:lnTo>
                  <a:pt x="34925" y="523624"/>
                </a:lnTo>
                <a:lnTo>
                  <a:pt x="36117" y="582788"/>
                </a:lnTo>
                <a:lnTo>
                  <a:pt x="40090" y="613363"/>
                </a:lnTo>
                <a:lnTo>
                  <a:pt x="46446" y="643143"/>
                </a:lnTo>
                <a:lnTo>
                  <a:pt x="65117" y="699528"/>
                </a:lnTo>
                <a:lnTo>
                  <a:pt x="91336" y="753133"/>
                </a:lnTo>
                <a:lnTo>
                  <a:pt x="123514" y="802767"/>
                </a:lnTo>
                <a:lnTo>
                  <a:pt x="162446" y="848430"/>
                </a:lnTo>
                <a:lnTo>
                  <a:pt x="205350" y="889726"/>
                </a:lnTo>
                <a:lnTo>
                  <a:pt x="252226" y="927051"/>
                </a:lnTo>
                <a:lnTo>
                  <a:pt x="302281" y="959611"/>
                </a:lnTo>
                <a:lnTo>
                  <a:pt x="328103" y="973906"/>
                </a:lnTo>
                <a:lnTo>
                  <a:pt x="356308" y="988994"/>
                </a:lnTo>
                <a:lnTo>
                  <a:pt x="414706" y="1014010"/>
                </a:lnTo>
                <a:lnTo>
                  <a:pt x="444500" y="1025525"/>
                </a:lnTo>
                <a:lnTo>
                  <a:pt x="419076" y="1013613"/>
                </a:lnTo>
                <a:lnTo>
                  <a:pt x="371007" y="988597"/>
                </a:lnTo>
                <a:lnTo>
                  <a:pt x="347171" y="973906"/>
                </a:lnTo>
                <a:lnTo>
                  <a:pt x="322541" y="958420"/>
                </a:lnTo>
                <a:lnTo>
                  <a:pt x="274473" y="922683"/>
                </a:lnTo>
                <a:lnTo>
                  <a:pt x="229583" y="882579"/>
                </a:lnTo>
                <a:lnTo>
                  <a:pt x="189459" y="838106"/>
                </a:lnTo>
                <a:lnTo>
                  <a:pt x="154103" y="790458"/>
                </a:lnTo>
                <a:lnTo>
                  <a:pt x="124706" y="738838"/>
                </a:lnTo>
                <a:lnTo>
                  <a:pt x="102062" y="683645"/>
                </a:lnTo>
                <a:lnTo>
                  <a:pt x="86966" y="625672"/>
                </a:lnTo>
                <a:lnTo>
                  <a:pt x="83391" y="595892"/>
                </a:lnTo>
                <a:lnTo>
                  <a:pt x="81405" y="569685"/>
                </a:lnTo>
                <a:lnTo>
                  <a:pt x="83391" y="518462"/>
                </a:lnTo>
                <a:lnTo>
                  <a:pt x="92131" y="468828"/>
                </a:lnTo>
                <a:lnTo>
                  <a:pt x="106829" y="419591"/>
                </a:lnTo>
                <a:lnTo>
                  <a:pt x="127089" y="373531"/>
                </a:lnTo>
                <a:lnTo>
                  <a:pt x="152117" y="329058"/>
                </a:lnTo>
                <a:lnTo>
                  <a:pt x="181911" y="287366"/>
                </a:lnTo>
                <a:lnTo>
                  <a:pt x="215281" y="248452"/>
                </a:lnTo>
                <a:close/>
                <a:moveTo>
                  <a:pt x="950292" y="112712"/>
                </a:moveTo>
                <a:lnTo>
                  <a:pt x="822075" y="115489"/>
                </a:lnTo>
                <a:lnTo>
                  <a:pt x="758561" y="119456"/>
                </a:lnTo>
                <a:lnTo>
                  <a:pt x="705369" y="124217"/>
                </a:lnTo>
                <a:lnTo>
                  <a:pt x="597397" y="136118"/>
                </a:lnTo>
                <a:lnTo>
                  <a:pt x="488631" y="153574"/>
                </a:lnTo>
                <a:lnTo>
                  <a:pt x="381849" y="178170"/>
                </a:lnTo>
                <a:lnTo>
                  <a:pt x="329848" y="193643"/>
                </a:lnTo>
                <a:lnTo>
                  <a:pt x="309206" y="208321"/>
                </a:lnTo>
                <a:lnTo>
                  <a:pt x="270304" y="239662"/>
                </a:lnTo>
                <a:lnTo>
                  <a:pt x="234181" y="274970"/>
                </a:lnTo>
                <a:lnTo>
                  <a:pt x="201631" y="313848"/>
                </a:lnTo>
                <a:lnTo>
                  <a:pt x="186943" y="334874"/>
                </a:lnTo>
                <a:lnTo>
                  <a:pt x="169080" y="362248"/>
                </a:lnTo>
                <a:lnTo>
                  <a:pt x="142087" y="418185"/>
                </a:lnTo>
                <a:lnTo>
                  <a:pt x="124621" y="475709"/>
                </a:lnTo>
                <a:lnTo>
                  <a:pt x="115888" y="534423"/>
                </a:lnTo>
                <a:lnTo>
                  <a:pt x="115888" y="593534"/>
                </a:lnTo>
                <a:lnTo>
                  <a:pt x="125415" y="652249"/>
                </a:lnTo>
                <a:lnTo>
                  <a:pt x="144469" y="709773"/>
                </a:lnTo>
                <a:lnTo>
                  <a:pt x="172256" y="765313"/>
                </a:lnTo>
                <a:lnTo>
                  <a:pt x="189722" y="792290"/>
                </a:lnTo>
                <a:lnTo>
                  <a:pt x="209570" y="818870"/>
                </a:lnTo>
                <a:lnTo>
                  <a:pt x="252044" y="866080"/>
                </a:lnTo>
                <a:lnTo>
                  <a:pt x="300076" y="908132"/>
                </a:lnTo>
                <a:lnTo>
                  <a:pt x="352077" y="944630"/>
                </a:lnTo>
                <a:lnTo>
                  <a:pt x="407651" y="976764"/>
                </a:lnTo>
                <a:lnTo>
                  <a:pt x="465210" y="1004931"/>
                </a:lnTo>
                <a:lnTo>
                  <a:pt x="524754" y="1029131"/>
                </a:lnTo>
                <a:lnTo>
                  <a:pt x="585488" y="1050157"/>
                </a:lnTo>
                <a:lnTo>
                  <a:pt x="616054" y="1059281"/>
                </a:lnTo>
                <a:lnTo>
                  <a:pt x="666467" y="1074753"/>
                </a:lnTo>
                <a:lnTo>
                  <a:pt x="717675" y="1089432"/>
                </a:lnTo>
                <a:lnTo>
                  <a:pt x="795875" y="1098953"/>
                </a:lnTo>
                <a:lnTo>
                  <a:pt x="873282" y="1105697"/>
                </a:lnTo>
                <a:lnTo>
                  <a:pt x="943940" y="1111251"/>
                </a:lnTo>
                <a:lnTo>
                  <a:pt x="1085654" y="1116012"/>
                </a:lnTo>
                <a:lnTo>
                  <a:pt x="1227765" y="1113632"/>
                </a:lnTo>
                <a:lnTo>
                  <a:pt x="1369081" y="1103714"/>
                </a:lnTo>
                <a:lnTo>
                  <a:pt x="1440136" y="1096176"/>
                </a:lnTo>
                <a:lnTo>
                  <a:pt x="1498886" y="1089432"/>
                </a:lnTo>
                <a:lnTo>
                  <a:pt x="1589392" y="1075944"/>
                </a:lnTo>
                <a:lnTo>
                  <a:pt x="1650127" y="1064439"/>
                </a:lnTo>
                <a:lnTo>
                  <a:pt x="1709670" y="1050554"/>
                </a:lnTo>
                <a:lnTo>
                  <a:pt x="1768420" y="1032701"/>
                </a:lnTo>
                <a:lnTo>
                  <a:pt x="1824391" y="1010088"/>
                </a:lnTo>
                <a:lnTo>
                  <a:pt x="1877980" y="981921"/>
                </a:lnTo>
                <a:lnTo>
                  <a:pt x="1902988" y="965259"/>
                </a:lnTo>
                <a:lnTo>
                  <a:pt x="1916485" y="956135"/>
                </a:lnTo>
                <a:lnTo>
                  <a:pt x="1941890" y="935109"/>
                </a:lnTo>
                <a:lnTo>
                  <a:pt x="1963723" y="912099"/>
                </a:lnTo>
                <a:lnTo>
                  <a:pt x="1982777" y="887899"/>
                </a:lnTo>
                <a:lnTo>
                  <a:pt x="1999449" y="862113"/>
                </a:lnTo>
                <a:lnTo>
                  <a:pt x="2013342" y="834739"/>
                </a:lnTo>
                <a:lnTo>
                  <a:pt x="2024457" y="806572"/>
                </a:lnTo>
                <a:lnTo>
                  <a:pt x="2032793" y="777612"/>
                </a:lnTo>
                <a:lnTo>
                  <a:pt x="2038351" y="747858"/>
                </a:lnTo>
                <a:lnTo>
                  <a:pt x="2041526" y="717707"/>
                </a:lnTo>
                <a:lnTo>
                  <a:pt x="2041526" y="671291"/>
                </a:lnTo>
                <a:lnTo>
                  <a:pt x="2032396" y="609403"/>
                </a:lnTo>
                <a:lnTo>
                  <a:pt x="2013342" y="548705"/>
                </a:lnTo>
                <a:lnTo>
                  <a:pt x="1999846" y="519745"/>
                </a:lnTo>
                <a:lnTo>
                  <a:pt x="1988731" y="497925"/>
                </a:lnTo>
                <a:lnTo>
                  <a:pt x="1962929" y="456667"/>
                </a:lnTo>
                <a:lnTo>
                  <a:pt x="1948241" y="437227"/>
                </a:lnTo>
                <a:lnTo>
                  <a:pt x="1925615" y="417788"/>
                </a:lnTo>
                <a:lnTo>
                  <a:pt x="1877980" y="381687"/>
                </a:lnTo>
                <a:lnTo>
                  <a:pt x="1827963" y="348759"/>
                </a:lnTo>
                <a:lnTo>
                  <a:pt x="1776756" y="319005"/>
                </a:lnTo>
                <a:lnTo>
                  <a:pt x="1750954" y="305120"/>
                </a:lnTo>
                <a:lnTo>
                  <a:pt x="1722373" y="290838"/>
                </a:lnTo>
                <a:lnTo>
                  <a:pt x="1664417" y="263068"/>
                </a:lnTo>
                <a:lnTo>
                  <a:pt x="1575896" y="225777"/>
                </a:lnTo>
                <a:lnTo>
                  <a:pt x="1454824" y="185708"/>
                </a:lnTo>
                <a:lnTo>
                  <a:pt x="1330973" y="154367"/>
                </a:lnTo>
                <a:lnTo>
                  <a:pt x="1205535" y="132548"/>
                </a:lnTo>
                <a:lnTo>
                  <a:pt x="1077715" y="118663"/>
                </a:lnTo>
                <a:close/>
                <a:moveTo>
                  <a:pt x="970360" y="31750"/>
                </a:moveTo>
                <a:lnTo>
                  <a:pt x="905670" y="32146"/>
                </a:lnTo>
                <a:lnTo>
                  <a:pt x="840582" y="35712"/>
                </a:lnTo>
                <a:lnTo>
                  <a:pt x="775891" y="41654"/>
                </a:lnTo>
                <a:lnTo>
                  <a:pt x="711994" y="51559"/>
                </a:lnTo>
                <a:lnTo>
                  <a:pt x="648098" y="64236"/>
                </a:lnTo>
                <a:lnTo>
                  <a:pt x="616744" y="71764"/>
                </a:lnTo>
                <a:lnTo>
                  <a:pt x="574279" y="82856"/>
                </a:lnTo>
                <a:lnTo>
                  <a:pt x="490538" y="110985"/>
                </a:lnTo>
                <a:lnTo>
                  <a:pt x="449263" y="128020"/>
                </a:lnTo>
                <a:lnTo>
                  <a:pt x="508794" y="115739"/>
                </a:lnTo>
                <a:lnTo>
                  <a:pt x="629048" y="96326"/>
                </a:lnTo>
                <a:lnTo>
                  <a:pt x="750491" y="83253"/>
                </a:lnTo>
                <a:lnTo>
                  <a:pt x="872729" y="77310"/>
                </a:lnTo>
                <a:lnTo>
                  <a:pt x="933451" y="76914"/>
                </a:lnTo>
                <a:lnTo>
                  <a:pt x="1003301" y="77706"/>
                </a:lnTo>
                <a:lnTo>
                  <a:pt x="1142207" y="87611"/>
                </a:lnTo>
                <a:lnTo>
                  <a:pt x="1245395" y="101873"/>
                </a:lnTo>
                <a:lnTo>
                  <a:pt x="1314451" y="114154"/>
                </a:lnTo>
                <a:lnTo>
                  <a:pt x="1382317" y="129209"/>
                </a:lnTo>
                <a:lnTo>
                  <a:pt x="1449785" y="146640"/>
                </a:lnTo>
                <a:lnTo>
                  <a:pt x="1483123" y="156148"/>
                </a:lnTo>
                <a:lnTo>
                  <a:pt x="1547417" y="176750"/>
                </a:lnTo>
                <a:lnTo>
                  <a:pt x="1643064" y="213197"/>
                </a:lnTo>
                <a:lnTo>
                  <a:pt x="1705770" y="240533"/>
                </a:lnTo>
                <a:lnTo>
                  <a:pt x="1736726" y="255588"/>
                </a:lnTo>
                <a:lnTo>
                  <a:pt x="1709342" y="238949"/>
                </a:lnTo>
                <a:lnTo>
                  <a:pt x="1653382" y="208047"/>
                </a:lnTo>
                <a:lnTo>
                  <a:pt x="1625601" y="193785"/>
                </a:lnTo>
                <a:lnTo>
                  <a:pt x="1596232" y="179523"/>
                </a:lnTo>
                <a:lnTo>
                  <a:pt x="1537495" y="152583"/>
                </a:lnTo>
                <a:lnTo>
                  <a:pt x="1477567" y="128416"/>
                </a:lnTo>
                <a:lnTo>
                  <a:pt x="1416448" y="107023"/>
                </a:lnTo>
                <a:lnTo>
                  <a:pt x="1354139" y="88007"/>
                </a:lnTo>
                <a:lnTo>
                  <a:pt x="1291432" y="72160"/>
                </a:lnTo>
                <a:lnTo>
                  <a:pt x="1227932" y="58294"/>
                </a:lnTo>
                <a:lnTo>
                  <a:pt x="1163638" y="47597"/>
                </a:lnTo>
                <a:lnTo>
                  <a:pt x="1099345" y="39277"/>
                </a:lnTo>
                <a:lnTo>
                  <a:pt x="1034654" y="34127"/>
                </a:lnTo>
                <a:close/>
                <a:moveTo>
                  <a:pt x="976240" y="0"/>
                </a:moveTo>
                <a:lnTo>
                  <a:pt x="1045347" y="3172"/>
                </a:lnTo>
                <a:lnTo>
                  <a:pt x="1114851" y="8723"/>
                </a:lnTo>
                <a:lnTo>
                  <a:pt x="1183959" y="18238"/>
                </a:lnTo>
                <a:lnTo>
                  <a:pt x="1252669" y="30529"/>
                </a:lnTo>
                <a:lnTo>
                  <a:pt x="1321379" y="45198"/>
                </a:lnTo>
                <a:lnTo>
                  <a:pt x="1389295" y="63833"/>
                </a:lnTo>
                <a:lnTo>
                  <a:pt x="1455622" y="85242"/>
                </a:lnTo>
                <a:lnTo>
                  <a:pt x="1521154" y="109427"/>
                </a:lnTo>
                <a:lnTo>
                  <a:pt x="1585496" y="136784"/>
                </a:lnTo>
                <a:lnTo>
                  <a:pt x="1647851" y="166916"/>
                </a:lnTo>
                <a:lnTo>
                  <a:pt x="1707823" y="200617"/>
                </a:lnTo>
                <a:lnTo>
                  <a:pt x="1766604" y="237093"/>
                </a:lnTo>
                <a:lnTo>
                  <a:pt x="1822605" y="275947"/>
                </a:lnTo>
                <a:lnTo>
                  <a:pt x="1849613" y="296961"/>
                </a:lnTo>
                <a:lnTo>
                  <a:pt x="1875826" y="317974"/>
                </a:lnTo>
                <a:lnTo>
                  <a:pt x="1924280" y="364362"/>
                </a:lnTo>
                <a:lnTo>
                  <a:pt x="1946919" y="388943"/>
                </a:lnTo>
                <a:lnTo>
                  <a:pt x="1957642" y="398458"/>
                </a:lnTo>
                <a:lnTo>
                  <a:pt x="1968366" y="407577"/>
                </a:lnTo>
                <a:lnTo>
                  <a:pt x="1991004" y="428194"/>
                </a:lnTo>
                <a:lnTo>
                  <a:pt x="2032707" y="472203"/>
                </a:lnTo>
                <a:lnTo>
                  <a:pt x="2069247" y="520177"/>
                </a:lnTo>
                <a:lnTo>
                  <a:pt x="2100226" y="572115"/>
                </a:lnTo>
                <a:lnTo>
                  <a:pt x="2124850" y="626432"/>
                </a:lnTo>
                <a:lnTo>
                  <a:pt x="2142325" y="683525"/>
                </a:lnTo>
                <a:lnTo>
                  <a:pt x="2151063" y="742600"/>
                </a:lnTo>
                <a:lnTo>
                  <a:pt x="2151063" y="803261"/>
                </a:lnTo>
                <a:lnTo>
                  <a:pt x="2147091" y="834186"/>
                </a:lnTo>
                <a:lnTo>
                  <a:pt x="2144311" y="848855"/>
                </a:lnTo>
                <a:lnTo>
                  <a:pt x="2136765" y="878195"/>
                </a:lnTo>
                <a:lnTo>
                  <a:pt x="2126439" y="905551"/>
                </a:lnTo>
                <a:lnTo>
                  <a:pt x="2114524" y="931322"/>
                </a:lnTo>
                <a:lnTo>
                  <a:pt x="2092282" y="966609"/>
                </a:lnTo>
                <a:lnTo>
                  <a:pt x="2055743" y="1008239"/>
                </a:lnTo>
                <a:lnTo>
                  <a:pt x="2013246" y="1043921"/>
                </a:lnTo>
                <a:lnTo>
                  <a:pt x="1964791" y="1074054"/>
                </a:lnTo>
                <a:lnTo>
                  <a:pt x="1912762" y="1098239"/>
                </a:lnTo>
                <a:lnTo>
                  <a:pt x="1857556" y="1117666"/>
                </a:lnTo>
                <a:lnTo>
                  <a:pt x="1829754" y="1125596"/>
                </a:lnTo>
                <a:lnTo>
                  <a:pt x="1792817" y="1134318"/>
                </a:lnTo>
                <a:lnTo>
                  <a:pt x="1717753" y="1148988"/>
                </a:lnTo>
                <a:lnTo>
                  <a:pt x="1641894" y="1160882"/>
                </a:lnTo>
                <a:lnTo>
                  <a:pt x="1565240" y="1169208"/>
                </a:lnTo>
                <a:lnTo>
                  <a:pt x="1450061" y="1177930"/>
                </a:lnTo>
                <a:lnTo>
                  <a:pt x="1295960" y="1181895"/>
                </a:lnTo>
                <a:lnTo>
                  <a:pt x="1219704" y="1182688"/>
                </a:lnTo>
                <a:lnTo>
                  <a:pt x="1137093" y="1182688"/>
                </a:lnTo>
                <a:lnTo>
                  <a:pt x="971076" y="1177930"/>
                </a:lnTo>
                <a:lnTo>
                  <a:pt x="723243" y="1163657"/>
                </a:lnTo>
                <a:lnTo>
                  <a:pt x="558021" y="1150177"/>
                </a:lnTo>
                <a:lnTo>
                  <a:pt x="552064" y="1148988"/>
                </a:lnTo>
                <a:lnTo>
                  <a:pt x="546504" y="1141851"/>
                </a:lnTo>
                <a:lnTo>
                  <a:pt x="546504" y="1132732"/>
                </a:lnTo>
                <a:lnTo>
                  <a:pt x="552064" y="1125992"/>
                </a:lnTo>
                <a:lnTo>
                  <a:pt x="558021" y="1125596"/>
                </a:lnTo>
                <a:lnTo>
                  <a:pt x="679555" y="1131146"/>
                </a:lnTo>
                <a:lnTo>
                  <a:pt x="801486" y="1136697"/>
                </a:lnTo>
                <a:lnTo>
                  <a:pt x="774081" y="1130750"/>
                </a:lnTo>
                <a:lnTo>
                  <a:pt x="747471" y="1124010"/>
                </a:lnTo>
                <a:lnTo>
                  <a:pt x="680349" y="1114494"/>
                </a:lnTo>
                <a:lnTo>
                  <a:pt x="614419" y="1102996"/>
                </a:lnTo>
                <a:lnTo>
                  <a:pt x="581057" y="1096256"/>
                </a:lnTo>
                <a:lnTo>
                  <a:pt x="515127" y="1079604"/>
                </a:lnTo>
                <a:lnTo>
                  <a:pt x="450389" y="1060177"/>
                </a:lnTo>
                <a:lnTo>
                  <a:pt x="386445" y="1036388"/>
                </a:lnTo>
                <a:lnTo>
                  <a:pt x="325281" y="1007842"/>
                </a:lnTo>
                <a:lnTo>
                  <a:pt x="266500" y="974935"/>
                </a:lnTo>
                <a:lnTo>
                  <a:pt x="210896" y="936476"/>
                </a:lnTo>
                <a:lnTo>
                  <a:pt x="159265" y="891675"/>
                </a:lnTo>
                <a:lnTo>
                  <a:pt x="135832" y="867093"/>
                </a:lnTo>
                <a:lnTo>
                  <a:pt x="116370" y="844891"/>
                </a:lnTo>
                <a:lnTo>
                  <a:pt x="80625" y="797710"/>
                </a:lnTo>
                <a:lnTo>
                  <a:pt x="50838" y="746564"/>
                </a:lnTo>
                <a:lnTo>
                  <a:pt x="27802" y="693833"/>
                </a:lnTo>
                <a:lnTo>
                  <a:pt x="11121" y="638326"/>
                </a:lnTo>
                <a:lnTo>
                  <a:pt x="1589" y="581234"/>
                </a:lnTo>
                <a:lnTo>
                  <a:pt x="0" y="523348"/>
                </a:lnTo>
                <a:lnTo>
                  <a:pt x="7149" y="464273"/>
                </a:lnTo>
                <a:lnTo>
                  <a:pt x="14298" y="434934"/>
                </a:lnTo>
                <a:lnTo>
                  <a:pt x="22639" y="406388"/>
                </a:lnTo>
                <a:lnTo>
                  <a:pt x="45674" y="355639"/>
                </a:lnTo>
                <a:lnTo>
                  <a:pt x="75065" y="311630"/>
                </a:lnTo>
                <a:lnTo>
                  <a:pt x="110413" y="272776"/>
                </a:lnTo>
                <a:lnTo>
                  <a:pt x="150527" y="239868"/>
                </a:lnTo>
                <a:lnTo>
                  <a:pt x="195407" y="211718"/>
                </a:lnTo>
                <a:lnTo>
                  <a:pt x="243861" y="188723"/>
                </a:lnTo>
                <a:lnTo>
                  <a:pt x="294699" y="168502"/>
                </a:lnTo>
                <a:lnTo>
                  <a:pt x="320912" y="160573"/>
                </a:lnTo>
                <a:lnTo>
                  <a:pt x="348317" y="143524"/>
                </a:lnTo>
                <a:lnTo>
                  <a:pt x="404317" y="112599"/>
                </a:lnTo>
                <a:lnTo>
                  <a:pt x="462701" y="86432"/>
                </a:lnTo>
                <a:lnTo>
                  <a:pt x="523468" y="64229"/>
                </a:lnTo>
                <a:lnTo>
                  <a:pt x="585029" y="45991"/>
                </a:lnTo>
                <a:lnTo>
                  <a:pt x="647781" y="30925"/>
                </a:lnTo>
                <a:lnTo>
                  <a:pt x="711328" y="19427"/>
                </a:lnTo>
                <a:lnTo>
                  <a:pt x="774478" y="10308"/>
                </a:lnTo>
                <a:lnTo>
                  <a:pt x="805854" y="7137"/>
                </a:lnTo>
                <a:lnTo>
                  <a:pt x="839614" y="4361"/>
                </a:lnTo>
                <a:lnTo>
                  <a:pt x="907927" y="396"/>
                </a:lnTo>
                <a:close/>
              </a:path>
            </a:pathLst>
          </a:custGeom>
          <a:solidFill>
            <a:srgbClr val="6633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200"/>
              </a:lnSpc>
            </a:pPr>
            <a:r>
              <a:rPr lang="en-US" sz="2000" b="1" dirty="0">
                <a:solidFill>
                  <a:srgbClr val="663300"/>
                </a:solidFill>
              </a:rPr>
              <a:t>Matrices </a:t>
            </a:r>
          </a:p>
          <a:p>
            <a:pPr algn="ctr">
              <a:lnSpc>
                <a:spcPts val="2200"/>
              </a:lnSpc>
            </a:pPr>
            <a:r>
              <a:rPr lang="en-US" sz="2000" b="1" dirty="0" err="1">
                <a:solidFill>
                  <a:srgbClr val="663300"/>
                </a:solidFill>
              </a:rPr>
              <a:t>para</a:t>
            </a:r>
            <a:r>
              <a:rPr lang="en-US" sz="2000" b="1" dirty="0">
                <a:solidFill>
                  <a:srgbClr val="663300"/>
                </a:solidFill>
              </a:rPr>
              <a:t> </a:t>
            </a:r>
            <a:r>
              <a:rPr lang="en-US" sz="2000" b="1" dirty="0" err="1">
                <a:solidFill>
                  <a:srgbClr val="663300"/>
                </a:solidFill>
              </a:rPr>
              <a:t>las</a:t>
            </a:r>
            <a:r>
              <a:rPr lang="en-US" sz="2000" b="1" dirty="0">
                <a:solidFill>
                  <a:srgbClr val="663300"/>
                </a:solidFill>
              </a:rPr>
              <a:t> </a:t>
            </a:r>
          </a:p>
          <a:p>
            <a:pPr algn="ctr">
              <a:lnSpc>
                <a:spcPts val="2200"/>
              </a:lnSpc>
            </a:pPr>
            <a:r>
              <a:rPr lang="en-US" sz="2000" b="1" dirty="0" err="1">
                <a:solidFill>
                  <a:srgbClr val="663300"/>
                </a:solidFill>
              </a:rPr>
              <a:t>importaciones</a:t>
            </a:r>
            <a:endParaRPr lang="en-US" sz="2000" b="1" dirty="0">
              <a:solidFill>
                <a:srgbClr val="663300"/>
              </a:solidFill>
            </a:endParaRPr>
          </a:p>
        </p:txBody>
      </p:sp>
      <p:sp>
        <p:nvSpPr>
          <p:cNvPr id="43" name="Freeform 137">
            <a:extLst>
              <a:ext uri="{FF2B5EF4-FFF2-40B4-BE49-F238E27FC236}">
                <a16:creationId xmlns:a16="http://schemas.microsoft.com/office/drawing/2014/main" xmlns="" id="{D0C6ADA5-D70C-4EC1-9CBC-35E386309542}"/>
              </a:ext>
            </a:extLst>
          </p:cNvPr>
          <p:cNvSpPr>
            <a:spLocks/>
          </p:cNvSpPr>
          <p:nvPr/>
        </p:nvSpPr>
        <p:spPr bwMode="auto">
          <a:xfrm rot="2692814" flipH="1">
            <a:off x="7121039" y="2563765"/>
            <a:ext cx="601235" cy="1086346"/>
          </a:xfrm>
          <a:custGeom>
            <a:avLst/>
            <a:gdLst>
              <a:gd name="T0" fmla="*/ 1685 w 1749"/>
              <a:gd name="T1" fmla="*/ 1755 h 2611"/>
              <a:gd name="T2" fmla="*/ 1542 w 1749"/>
              <a:gd name="T3" fmla="*/ 1339 h 2611"/>
              <a:gd name="T4" fmla="*/ 1436 w 1749"/>
              <a:gd name="T5" fmla="*/ 1121 h 2611"/>
              <a:gd name="T6" fmla="*/ 1281 w 1749"/>
              <a:gd name="T7" fmla="*/ 842 h 2611"/>
              <a:gd name="T8" fmla="*/ 918 w 1749"/>
              <a:gd name="T9" fmla="*/ 425 h 2611"/>
              <a:gd name="T10" fmla="*/ 649 w 1749"/>
              <a:gd name="T11" fmla="*/ 258 h 2611"/>
              <a:gd name="T12" fmla="*/ 391 w 1749"/>
              <a:gd name="T13" fmla="*/ 185 h 2611"/>
              <a:gd name="T14" fmla="*/ 490 w 1749"/>
              <a:gd name="T15" fmla="*/ 177 h 2611"/>
              <a:gd name="T16" fmla="*/ 938 w 1749"/>
              <a:gd name="T17" fmla="*/ 158 h 2611"/>
              <a:gd name="T18" fmla="*/ 938 w 1749"/>
              <a:gd name="T19" fmla="*/ 106 h 2611"/>
              <a:gd name="T20" fmla="*/ 870 w 1749"/>
              <a:gd name="T21" fmla="*/ 98 h 2611"/>
              <a:gd name="T22" fmla="*/ 835 w 1749"/>
              <a:gd name="T23" fmla="*/ 94 h 2611"/>
              <a:gd name="T24" fmla="*/ 867 w 1749"/>
              <a:gd name="T25" fmla="*/ 88 h 2611"/>
              <a:gd name="T26" fmla="*/ 894 w 1749"/>
              <a:gd name="T27" fmla="*/ 50 h 2611"/>
              <a:gd name="T28" fmla="*/ 866 w 1749"/>
              <a:gd name="T29" fmla="*/ 24 h 2611"/>
              <a:gd name="T30" fmla="*/ 779 w 1749"/>
              <a:gd name="T31" fmla="*/ 22 h 2611"/>
              <a:gd name="T32" fmla="*/ 95 w 1749"/>
              <a:gd name="T33" fmla="*/ 1 h 2611"/>
              <a:gd name="T34" fmla="*/ 62 w 1749"/>
              <a:gd name="T35" fmla="*/ 11 h 2611"/>
              <a:gd name="T36" fmla="*/ 34 w 1749"/>
              <a:gd name="T37" fmla="*/ 30 h 2611"/>
              <a:gd name="T38" fmla="*/ 0 w 1749"/>
              <a:gd name="T39" fmla="*/ 61 h 2611"/>
              <a:gd name="T40" fmla="*/ 220 w 1749"/>
              <a:gd name="T41" fmla="*/ 351 h 2611"/>
              <a:gd name="T42" fmla="*/ 414 w 1749"/>
              <a:gd name="T43" fmla="*/ 573 h 2611"/>
              <a:gd name="T44" fmla="*/ 583 w 1749"/>
              <a:gd name="T45" fmla="*/ 767 h 2611"/>
              <a:gd name="T46" fmla="*/ 616 w 1749"/>
              <a:gd name="T47" fmla="*/ 735 h 2611"/>
              <a:gd name="T48" fmla="*/ 587 w 1749"/>
              <a:gd name="T49" fmla="*/ 700 h 2611"/>
              <a:gd name="T50" fmla="*/ 621 w 1749"/>
              <a:gd name="T51" fmla="*/ 676 h 2611"/>
              <a:gd name="T52" fmla="*/ 670 w 1749"/>
              <a:gd name="T53" fmla="*/ 722 h 2611"/>
              <a:gd name="T54" fmla="*/ 706 w 1749"/>
              <a:gd name="T55" fmla="*/ 685 h 2611"/>
              <a:gd name="T56" fmla="*/ 332 w 1749"/>
              <a:gd name="T57" fmla="*/ 255 h 2611"/>
              <a:gd name="T58" fmla="*/ 432 w 1749"/>
              <a:gd name="T59" fmla="*/ 303 h 2611"/>
              <a:gd name="T60" fmla="*/ 804 w 1749"/>
              <a:gd name="T61" fmla="*/ 604 h 2611"/>
              <a:gd name="T62" fmla="*/ 1027 w 1749"/>
              <a:gd name="T63" fmla="*/ 863 h 2611"/>
              <a:gd name="T64" fmla="*/ 1260 w 1749"/>
              <a:gd name="T65" fmla="*/ 1232 h 2611"/>
              <a:gd name="T66" fmla="*/ 1412 w 1749"/>
              <a:gd name="T67" fmla="*/ 1578 h 2611"/>
              <a:gd name="T68" fmla="*/ 1524 w 1749"/>
              <a:gd name="T69" fmla="*/ 2015 h 2611"/>
              <a:gd name="T70" fmla="*/ 1561 w 1749"/>
              <a:gd name="T71" fmla="*/ 2391 h 2611"/>
              <a:gd name="T72" fmla="*/ 1554 w 1749"/>
              <a:gd name="T73" fmla="*/ 2536 h 2611"/>
              <a:gd name="T74" fmla="*/ 1559 w 1749"/>
              <a:gd name="T75" fmla="*/ 2584 h 2611"/>
              <a:gd name="T76" fmla="*/ 1593 w 1749"/>
              <a:gd name="T77" fmla="*/ 2611 h 2611"/>
              <a:gd name="T78" fmla="*/ 1619 w 1749"/>
              <a:gd name="T79" fmla="*/ 2562 h 2611"/>
              <a:gd name="T80" fmla="*/ 1695 w 1749"/>
              <a:gd name="T81" fmla="*/ 2462 h 2611"/>
              <a:gd name="T82" fmla="*/ 1749 w 1749"/>
              <a:gd name="T83" fmla="*/ 2224 h 2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749" h="2611">
                <a:moveTo>
                  <a:pt x="1732" y="2015"/>
                </a:moveTo>
                <a:lnTo>
                  <a:pt x="1720" y="1928"/>
                </a:lnTo>
                <a:lnTo>
                  <a:pt x="1685" y="1755"/>
                </a:lnTo>
                <a:lnTo>
                  <a:pt x="1638" y="1585"/>
                </a:lnTo>
                <a:lnTo>
                  <a:pt x="1577" y="1419"/>
                </a:lnTo>
                <a:lnTo>
                  <a:pt x="1542" y="1339"/>
                </a:lnTo>
                <a:lnTo>
                  <a:pt x="1502" y="1253"/>
                </a:lnTo>
                <a:lnTo>
                  <a:pt x="1458" y="1170"/>
                </a:lnTo>
                <a:lnTo>
                  <a:pt x="1436" y="1121"/>
                </a:lnTo>
                <a:lnTo>
                  <a:pt x="1413" y="1073"/>
                </a:lnTo>
                <a:lnTo>
                  <a:pt x="1373" y="997"/>
                </a:lnTo>
                <a:lnTo>
                  <a:pt x="1281" y="842"/>
                </a:lnTo>
                <a:lnTo>
                  <a:pt x="1173" y="691"/>
                </a:lnTo>
                <a:lnTo>
                  <a:pt x="1053" y="551"/>
                </a:lnTo>
                <a:lnTo>
                  <a:pt x="918" y="425"/>
                </a:lnTo>
                <a:lnTo>
                  <a:pt x="808" y="343"/>
                </a:lnTo>
                <a:lnTo>
                  <a:pt x="730" y="297"/>
                </a:lnTo>
                <a:lnTo>
                  <a:pt x="649" y="258"/>
                </a:lnTo>
                <a:lnTo>
                  <a:pt x="566" y="225"/>
                </a:lnTo>
                <a:lnTo>
                  <a:pt x="481" y="201"/>
                </a:lnTo>
                <a:lnTo>
                  <a:pt x="391" y="185"/>
                </a:lnTo>
                <a:lnTo>
                  <a:pt x="346" y="181"/>
                </a:lnTo>
                <a:lnTo>
                  <a:pt x="419" y="180"/>
                </a:lnTo>
                <a:lnTo>
                  <a:pt x="490" y="177"/>
                </a:lnTo>
                <a:lnTo>
                  <a:pt x="708" y="170"/>
                </a:lnTo>
                <a:lnTo>
                  <a:pt x="925" y="159"/>
                </a:lnTo>
                <a:lnTo>
                  <a:pt x="938" y="158"/>
                </a:lnTo>
                <a:lnTo>
                  <a:pt x="953" y="142"/>
                </a:lnTo>
                <a:lnTo>
                  <a:pt x="953" y="122"/>
                </a:lnTo>
                <a:lnTo>
                  <a:pt x="938" y="106"/>
                </a:lnTo>
                <a:lnTo>
                  <a:pt x="925" y="103"/>
                </a:lnTo>
                <a:lnTo>
                  <a:pt x="898" y="101"/>
                </a:lnTo>
                <a:lnTo>
                  <a:pt x="870" y="98"/>
                </a:lnTo>
                <a:lnTo>
                  <a:pt x="865" y="97"/>
                </a:lnTo>
                <a:lnTo>
                  <a:pt x="859" y="97"/>
                </a:lnTo>
                <a:lnTo>
                  <a:pt x="835" y="94"/>
                </a:lnTo>
                <a:lnTo>
                  <a:pt x="811" y="93"/>
                </a:lnTo>
                <a:lnTo>
                  <a:pt x="839" y="91"/>
                </a:lnTo>
                <a:lnTo>
                  <a:pt x="867" y="88"/>
                </a:lnTo>
                <a:lnTo>
                  <a:pt x="879" y="85"/>
                </a:lnTo>
                <a:lnTo>
                  <a:pt x="893" y="70"/>
                </a:lnTo>
                <a:lnTo>
                  <a:pt x="894" y="50"/>
                </a:lnTo>
                <a:lnTo>
                  <a:pt x="884" y="35"/>
                </a:lnTo>
                <a:lnTo>
                  <a:pt x="874" y="31"/>
                </a:lnTo>
                <a:lnTo>
                  <a:pt x="866" y="24"/>
                </a:lnTo>
                <a:lnTo>
                  <a:pt x="854" y="23"/>
                </a:lnTo>
                <a:lnTo>
                  <a:pt x="817" y="22"/>
                </a:lnTo>
                <a:lnTo>
                  <a:pt x="779" y="22"/>
                </a:lnTo>
                <a:lnTo>
                  <a:pt x="608" y="10"/>
                </a:lnTo>
                <a:lnTo>
                  <a:pt x="266" y="0"/>
                </a:lnTo>
                <a:lnTo>
                  <a:pt x="95" y="1"/>
                </a:lnTo>
                <a:lnTo>
                  <a:pt x="80" y="2"/>
                </a:lnTo>
                <a:lnTo>
                  <a:pt x="73" y="10"/>
                </a:lnTo>
                <a:lnTo>
                  <a:pt x="62" y="11"/>
                </a:lnTo>
                <a:lnTo>
                  <a:pt x="47" y="24"/>
                </a:lnTo>
                <a:lnTo>
                  <a:pt x="43" y="33"/>
                </a:lnTo>
                <a:lnTo>
                  <a:pt x="34" y="30"/>
                </a:lnTo>
                <a:lnTo>
                  <a:pt x="16" y="32"/>
                </a:lnTo>
                <a:lnTo>
                  <a:pt x="3" y="44"/>
                </a:lnTo>
                <a:lnTo>
                  <a:pt x="0" y="61"/>
                </a:lnTo>
                <a:lnTo>
                  <a:pt x="5" y="70"/>
                </a:lnTo>
                <a:lnTo>
                  <a:pt x="89" y="184"/>
                </a:lnTo>
                <a:lnTo>
                  <a:pt x="220" y="351"/>
                </a:lnTo>
                <a:lnTo>
                  <a:pt x="314" y="457"/>
                </a:lnTo>
                <a:lnTo>
                  <a:pt x="362" y="508"/>
                </a:lnTo>
                <a:lnTo>
                  <a:pt x="414" y="573"/>
                </a:lnTo>
                <a:lnTo>
                  <a:pt x="520" y="698"/>
                </a:lnTo>
                <a:lnTo>
                  <a:pt x="574" y="759"/>
                </a:lnTo>
                <a:lnTo>
                  <a:pt x="583" y="767"/>
                </a:lnTo>
                <a:lnTo>
                  <a:pt x="601" y="766"/>
                </a:lnTo>
                <a:lnTo>
                  <a:pt x="613" y="753"/>
                </a:lnTo>
                <a:lnTo>
                  <a:pt x="616" y="735"/>
                </a:lnTo>
                <a:lnTo>
                  <a:pt x="609" y="724"/>
                </a:lnTo>
                <a:lnTo>
                  <a:pt x="599" y="713"/>
                </a:lnTo>
                <a:lnTo>
                  <a:pt x="587" y="700"/>
                </a:lnTo>
                <a:lnTo>
                  <a:pt x="599" y="701"/>
                </a:lnTo>
                <a:lnTo>
                  <a:pt x="617" y="688"/>
                </a:lnTo>
                <a:lnTo>
                  <a:pt x="621" y="676"/>
                </a:lnTo>
                <a:lnTo>
                  <a:pt x="640" y="696"/>
                </a:lnTo>
                <a:lnTo>
                  <a:pt x="660" y="715"/>
                </a:lnTo>
                <a:lnTo>
                  <a:pt x="670" y="722"/>
                </a:lnTo>
                <a:lnTo>
                  <a:pt x="691" y="720"/>
                </a:lnTo>
                <a:lnTo>
                  <a:pt x="705" y="706"/>
                </a:lnTo>
                <a:lnTo>
                  <a:pt x="706" y="685"/>
                </a:lnTo>
                <a:lnTo>
                  <a:pt x="700" y="675"/>
                </a:lnTo>
                <a:lnTo>
                  <a:pt x="516" y="465"/>
                </a:lnTo>
                <a:lnTo>
                  <a:pt x="332" y="255"/>
                </a:lnTo>
                <a:lnTo>
                  <a:pt x="346" y="260"/>
                </a:lnTo>
                <a:lnTo>
                  <a:pt x="360" y="267"/>
                </a:lnTo>
                <a:lnTo>
                  <a:pt x="432" y="303"/>
                </a:lnTo>
                <a:lnTo>
                  <a:pt x="565" y="390"/>
                </a:lnTo>
                <a:lnTo>
                  <a:pt x="688" y="492"/>
                </a:lnTo>
                <a:lnTo>
                  <a:pt x="804" y="604"/>
                </a:lnTo>
                <a:lnTo>
                  <a:pt x="858" y="662"/>
                </a:lnTo>
                <a:lnTo>
                  <a:pt x="916" y="727"/>
                </a:lnTo>
                <a:lnTo>
                  <a:pt x="1027" y="863"/>
                </a:lnTo>
                <a:lnTo>
                  <a:pt x="1128" y="1006"/>
                </a:lnTo>
                <a:lnTo>
                  <a:pt x="1220" y="1156"/>
                </a:lnTo>
                <a:lnTo>
                  <a:pt x="1260" y="1232"/>
                </a:lnTo>
                <a:lnTo>
                  <a:pt x="1295" y="1300"/>
                </a:lnTo>
                <a:lnTo>
                  <a:pt x="1357" y="1438"/>
                </a:lnTo>
                <a:lnTo>
                  <a:pt x="1412" y="1578"/>
                </a:lnTo>
                <a:lnTo>
                  <a:pt x="1457" y="1722"/>
                </a:lnTo>
                <a:lnTo>
                  <a:pt x="1494" y="1869"/>
                </a:lnTo>
                <a:lnTo>
                  <a:pt x="1524" y="2015"/>
                </a:lnTo>
                <a:lnTo>
                  <a:pt x="1545" y="2166"/>
                </a:lnTo>
                <a:lnTo>
                  <a:pt x="1558" y="2315"/>
                </a:lnTo>
                <a:lnTo>
                  <a:pt x="1561" y="2391"/>
                </a:lnTo>
                <a:lnTo>
                  <a:pt x="1558" y="2459"/>
                </a:lnTo>
                <a:lnTo>
                  <a:pt x="1553" y="2526"/>
                </a:lnTo>
                <a:lnTo>
                  <a:pt x="1554" y="2536"/>
                </a:lnTo>
                <a:lnTo>
                  <a:pt x="1561" y="2544"/>
                </a:lnTo>
                <a:lnTo>
                  <a:pt x="1559" y="2565"/>
                </a:lnTo>
                <a:lnTo>
                  <a:pt x="1559" y="2584"/>
                </a:lnTo>
                <a:lnTo>
                  <a:pt x="1561" y="2596"/>
                </a:lnTo>
                <a:lnTo>
                  <a:pt x="1574" y="2609"/>
                </a:lnTo>
                <a:lnTo>
                  <a:pt x="1593" y="2611"/>
                </a:lnTo>
                <a:lnTo>
                  <a:pt x="1610" y="2602"/>
                </a:lnTo>
                <a:lnTo>
                  <a:pt x="1614" y="2592"/>
                </a:lnTo>
                <a:lnTo>
                  <a:pt x="1619" y="2562"/>
                </a:lnTo>
                <a:lnTo>
                  <a:pt x="1624" y="2534"/>
                </a:lnTo>
                <a:lnTo>
                  <a:pt x="1653" y="2513"/>
                </a:lnTo>
                <a:lnTo>
                  <a:pt x="1695" y="2462"/>
                </a:lnTo>
                <a:lnTo>
                  <a:pt x="1724" y="2402"/>
                </a:lnTo>
                <a:lnTo>
                  <a:pt x="1741" y="2333"/>
                </a:lnTo>
                <a:lnTo>
                  <a:pt x="1749" y="2224"/>
                </a:lnTo>
                <a:lnTo>
                  <a:pt x="1739" y="2079"/>
                </a:lnTo>
                <a:lnTo>
                  <a:pt x="1732" y="2015"/>
                </a:lnTo>
              </a:path>
            </a:pathLst>
          </a:custGeom>
          <a:solidFill>
            <a:srgbClr val="6633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Freeform 137">
            <a:extLst>
              <a:ext uri="{FF2B5EF4-FFF2-40B4-BE49-F238E27FC236}">
                <a16:creationId xmlns:a16="http://schemas.microsoft.com/office/drawing/2014/main" xmlns="" id="{70FB9C72-FBCD-4EA7-8ECE-7FFA20AF423B}"/>
              </a:ext>
            </a:extLst>
          </p:cNvPr>
          <p:cNvSpPr>
            <a:spLocks/>
          </p:cNvSpPr>
          <p:nvPr/>
        </p:nvSpPr>
        <p:spPr bwMode="auto">
          <a:xfrm rot="723731" flipH="1">
            <a:off x="6764569" y="1508403"/>
            <a:ext cx="925511" cy="1672267"/>
          </a:xfrm>
          <a:custGeom>
            <a:avLst/>
            <a:gdLst>
              <a:gd name="T0" fmla="*/ 1685 w 1749"/>
              <a:gd name="T1" fmla="*/ 1755 h 2611"/>
              <a:gd name="T2" fmla="*/ 1542 w 1749"/>
              <a:gd name="T3" fmla="*/ 1339 h 2611"/>
              <a:gd name="T4" fmla="*/ 1436 w 1749"/>
              <a:gd name="T5" fmla="*/ 1121 h 2611"/>
              <a:gd name="T6" fmla="*/ 1281 w 1749"/>
              <a:gd name="T7" fmla="*/ 842 h 2611"/>
              <a:gd name="T8" fmla="*/ 918 w 1749"/>
              <a:gd name="T9" fmla="*/ 425 h 2611"/>
              <a:gd name="T10" fmla="*/ 649 w 1749"/>
              <a:gd name="T11" fmla="*/ 258 h 2611"/>
              <a:gd name="T12" fmla="*/ 391 w 1749"/>
              <a:gd name="T13" fmla="*/ 185 h 2611"/>
              <a:gd name="T14" fmla="*/ 490 w 1749"/>
              <a:gd name="T15" fmla="*/ 177 h 2611"/>
              <a:gd name="T16" fmla="*/ 938 w 1749"/>
              <a:gd name="T17" fmla="*/ 158 h 2611"/>
              <a:gd name="T18" fmla="*/ 938 w 1749"/>
              <a:gd name="T19" fmla="*/ 106 h 2611"/>
              <a:gd name="T20" fmla="*/ 870 w 1749"/>
              <a:gd name="T21" fmla="*/ 98 h 2611"/>
              <a:gd name="T22" fmla="*/ 835 w 1749"/>
              <a:gd name="T23" fmla="*/ 94 h 2611"/>
              <a:gd name="T24" fmla="*/ 867 w 1749"/>
              <a:gd name="T25" fmla="*/ 88 h 2611"/>
              <a:gd name="T26" fmla="*/ 894 w 1749"/>
              <a:gd name="T27" fmla="*/ 50 h 2611"/>
              <a:gd name="T28" fmla="*/ 866 w 1749"/>
              <a:gd name="T29" fmla="*/ 24 h 2611"/>
              <a:gd name="T30" fmla="*/ 779 w 1749"/>
              <a:gd name="T31" fmla="*/ 22 h 2611"/>
              <a:gd name="T32" fmla="*/ 95 w 1749"/>
              <a:gd name="T33" fmla="*/ 1 h 2611"/>
              <a:gd name="T34" fmla="*/ 62 w 1749"/>
              <a:gd name="T35" fmla="*/ 11 h 2611"/>
              <a:gd name="T36" fmla="*/ 34 w 1749"/>
              <a:gd name="T37" fmla="*/ 30 h 2611"/>
              <a:gd name="T38" fmla="*/ 0 w 1749"/>
              <a:gd name="T39" fmla="*/ 61 h 2611"/>
              <a:gd name="T40" fmla="*/ 220 w 1749"/>
              <a:gd name="T41" fmla="*/ 351 h 2611"/>
              <a:gd name="T42" fmla="*/ 414 w 1749"/>
              <a:gd name="T43" fmla="*/ 573 h 2611"/>
              <a:gd name="T44" fmla="*/ 583 w 1749"/>
              <a:gd name="T45" fmla="*/ 767 h 2611"/>
              <a:gd name="T46" fmla="*/ 616 w 1749"/>
              <a:gd name="T47" fmla="*/ 735 h 2611"/>
              <a:gd name="T48" fmla="*/ 587 w 1749"/>
              <a:gd name="T49" fmla="*/ 700 h 2611"/>
              <a:gd name="T50" fmla="*/ 621 w 1749"/>
              <a:gd name="T51" fmla="*/ 676 h 2611"/>
              <a:gd name="T52" fmla="*/ 670 w 1749"/>
              <a:gd name="T53" fmla="*/ 722 h 2611"/>
              <a:gd name="T54" fmla="*/ 706 w 1749"/>
              <a:gd name="T55" fmla="*/ 685 h 2611"/>
              <a:gd name="T56" fmla="*/ 332 w 1749"/>
              <a:gd name="T57" fmla="*/ 255 h 2611"/>
              <a:gd name="T58" fmla="*/ 432 w 1749"/>
              <a:gd name="T59" fmla="*/ 303 h 2611"/>
              <a:gd name="T60" fmla="*/ 804 w 1749"/>
              <a:gd name="T61" fmla="*/ 604 h 2611"/>
              <a:gd name="T62" fmla="*/ 1027 w 1749"/>
              <a:gd name="T63" fmla="*/ 863 h 2611"/>
              <a:gd name="T64" fmla="*/ 1260 w 1749"/>
              <a:gd name="T65" fmla="*/ 1232 h 2611"/>
              <a:gd name="T66" fmla="*/ 1412 w 1749"/>
              <a:gd name="T67" fmla="*/ 1578 h 2611"/>
              <a:gd name="T68" fmla="*/ 1524 w 1749"/>
              <a:gd name="T69" fmla="*/ 2015 h 2611"/>
              <a:gd name="T70" fmla="*/ 1561 w 1749"/>
              <a:gd name="T71" fmla="*/ 2391 h 2611"/>
              <a:gd name="T72" fmla="*/ 1554 w 1749"/>
              <a:gd name="T73" fmla="*/ 2536 h 2611"/>
              <a:gd name="T74" fmla="*/ 1559 w 1749"/>
              <a:gd name="T75" fmla="*/ 2584 h 2611"/>
              <a:gd name="T76" fmla="*/ 1593 w 1749"/>
              <a:gd name="T77" fmla="*/ 2611 h 2611"/>
              <a:gd name="T78" fmla="*/ 1619 w 1749"/>
              <a:gd name="T79" fmla="*/ 2562 h 2611"/>
              <a:gd name="T80" fmla="*/ 1695 w 1749"/>
              <a:gd name="T81" fmla="*/ 2462 h 2611"/>
              <a:gd name="T82" fmla="*/ 1749 w 1749"/>
              <a:gd name="T83" fmla="*/ 2224 h 2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749" h="2611">
                <a:moveTo>
                  <a:pt x="1732" y="2015"/>
                </a:moveTo>
                <a:lnTo>
                  <a:pt x="1720" y="1928"/>
                </a:lnTo>
                <a:lnTo>
                  <a:pt x="1685" y="1755"/>
                </a:lnTo>
                <a:lnTo>
                  <a:pt x="1638" y="1585"/>
                </a:lnTo>
                <a:lnTo>
                  <a:pt x="1577" y="1419"/>
                </a:lnTo>
                <a:lnTo>
                  <a:pt x="1542" y="1339"/>
                </a:lnTo>
                <a:lnTo>
                  <a:pt x="1502" y="1253"/>
                </a:lnTo>
                <a:lnTo>
                  <a:pt x="1458" y="1170"/>
                </a:lnTo>
                <a:lnTo>
                  <a:pt x="1436" y="1121"/>
                </a:lnTo>
                <a:lnTo>
                  <a:pt x="1413" y="1073"/>
                </a:lnTo>
                <a:lnTo>
                  <a:pt x="1373" y="997"/>
                </a:lnTo>
                <a:lnTo>
                  <a:pt x="1281" y="842"/>
                </a:lnTo>
                <a:lnTo>
                  <a:pt x="1173" y="691"/>
                </a:lnTo>
                <a:lnTo>
                  <a:pt x="1053" y="551"/>
                </a:lnTo>
                <a:lnTo>
                  <a:pt x="918" y="425"/>
                </a:lnTo>
                <a:lnTo>
                  <a:pt x="808" y="343"/>
                </a:lnTo>
                <a:lnTo>
                  <a:pt x="730" y="297"/>
                </a:lnTo>
                <a:lnTo>
                  <a:pt x="649" y="258"/>
                </a:lnTo>
                <a:lnTo>
                  <a:pt x="566" y="225"/>
                </a:lnTo>
                <a:lnTo>
                  <a:pt x="481" y="201"/>
                </a:lnTo>
                <a:lnTo>
                  <a:pt x="391" y="185"/>
                </a:lnTo>
                <a:lnTo>
                  <a:pt x="346" y="181"/>
                </a:lnTo>
                <a:lnTo>
                  <a:pt x="419" y="180"/>
                </a:lnTo>
                <a:lnTo>
                  <a:pt x="490" y="177"/>
                </a:lnTo>
                <a:lnTo>
                  <a:pt x="708" y="170"/>
                </a:lnTo>
                <a:lnTo>
                  <a:pt x="925" y="159"/>
                </a:lnTo>
                <a:lnTo>
                  <a:pt x="938" y="158"/>
                </a:lnTo>
                <a:lnTo>
                  <a:pt x="953" y="142"/>
                </a:lnTo>
                <a:lnTo>
                  <a:pt x="953" y="122"/>
                </a:lnTo>
                <a:lnTo>
                  <a:pt x="938" y="106"/>
                </a:lnTo>
                <a:lnTo>
                  <a:pt x="925" y="103"/>
                </a:lnTo>
                <a:lnTo>
                  <a:pt x="898" y="101"/>
                </a:lnTo>
                <a:lnTo>
                  <a:pt x="870" y="98"/>
                </a:lnTo>
                <a:lnTo>
                  <a:pt x="865" y="97"/>
                </a:lnTo>
                <a:lnTo>
                  <a:pt x="859" y="97"/>
                </a:lnTo>
                <a:lnTo>
                  <a:pt x="835" y="94"/>
                </a:lnTo>
                <a:lnTo>
                  <a:pt x="811" y="93"/>
                </a:lnTo>
                <a:lnTo>
                  <a:pt x="839" y="91"/>
                </a:lnTo>
                <a:lnTo>
                  <a:pt x="867" y="88"/>
                </a:lnTo>
                <a:lnTo>
                  <a:pt x="879" y="85"/>
                </a:lnTo>
                <a:lnTo>
                  <a:pt x="893" y="70"/>
                </a:lnTo>
                <a:lnTo>
                  <a:pt x="894" y="50"/>
                </a:lnTo>
                <a:lnTo>
                  <a:pt x="884" y="35"/>
                </a:lnTo>
                <a:lnTo>
                  <a:pt x="874" y="31"/>
                </a:lnTo>
                <a:lnTo>
                  <a:pt x="866" y="24"/>
                </a:lnTo>
                <a:lnTo>
                  <a:pt x="854" y="23"/>
                </a:lnTo>
                <a:lnTo>
                  <a:pt x="817" y="22"/>
                </a:lnTo>
                <a:lnTo>
                  <a:pt x="779" y="22"/>
                </a:lnTo>
                <a:lnTo>
                  <a:pt x="608" y="10"/>
                </a:lnTo>
                <a:lnTo>
                  <a:pt x="266" y="0"/>
                </a:lnTo>
                <a:lnTo>
                  <a:pt x="95" y="1"/>
                </a:lnTo>
                <a:lnTo>
                  <a:pt x="80" y="2"/>
                </a:lnTo>
                <a:lnTo>
                  <a:pt x="73" y="10"/>
                </a:lnTo>
                <a:lnTo>
                  <a:pt x="62" y="11"/>
                </a:lnTo>
                <a:lnTo>
                  <a:pt x="47" y="24"/>
                </a:lnTo>
                <a:lnTo>
                  <a:pt x="43" y="33"/>
                </a:lnTo>
                <a:lnTo>
                  <a:pt x="34" y="30"/>
                </a:lnTo>
                <a:lnTo>
                  <a:pt x="16" y="32"/>
                </a:lnTo>
                <a:lnTo>
                  <a:pt x="3" y="44"/>
                </a:lnTo>
                <a:lnTo>
                  <a:pt x="0" y="61"/>
                </a:lnTo>
                <a:lnTo>
                  <a:pt x="5" y="70"/>
                </a:lnTo>
                <a:lnTo>
                  <a:pt x="89" y="184"/>
                </a:lnTo>
                <a:lnTo>
                  <a:pt x="220" y="351"/>
                </a:lnTo>
                <a:lnTo>
                  <a:pt x="314" y="457"/>
                </a:lnTo>
                <a:lnTo>
                  <a:pt x="362" y="508"/>
                </a:lnTo>
                <a:lnTo>
                  <a:pt x="414" y="573"/>
                </a:lnTo>
                <a:lnTo>
                  <a:pt x="520" y="698"/>
                </a:lnTo>
                <a:lnTo>
                  <a:pt x="574" y="759"/>
                </a:lnTo>
                <a:lnTo>
                  <a:pt x="583" y="767"/>
                </a:lnTo>
                <a:lnTo>
                  <a:pt x="601" y="766"/>
                </a:lnTo>
                <a:lnTo>
                  <a:pt x="613" y="753"/>
                </a:lnTo>
                <a:lnTo>
                  <a:pt x="616" y="735"/>
                </a:lnTo>
                <a:lnTo>
                  <a:pt x="609" y="724"/>
                </a:lnTo>
                <a:lnTo>
                  <a:pt x="599" y="713"/>
                </a:lnTo>
                <a:lnTo>
                  <a:pt x="587" y="700"/>
                </a:lnTo>
                <a:lnTo>
                  <a:pt x="599" y="701"/>
                </a:lnTo>
                <a:lnTo>
                  <a:pt x="617" y="688"/>
                </a:lnTo>
                <a:lnTo>
                  <a:pt x="621" y="676"/>
                </a:lnTo>
                <a:lnTo>
                  <a:pt x="640" y="696"/>
                </a:lnTo>
                <a:lnTo>
                  <a:pt x="660" y="715"/>
                </a:lnTo>
                <a:lnTo>
                  <a:pt x="670" y="722"/>
                </a:lnTo>
                <a:lnTo>
                  <a:pt x="691" y="720"/>
                </a:lnTo>
                <a:lnTo>
                  <a:pt x="705" y="706"/>
                </a:lnTo>
                <a:lnTo>
                  <a:pt x="706" y="685"/>
                </a:lnTo>
                <a:lnTo>
                  <a:pt x="700" y="675"/>
                </a:lnTo>
                <a:lnTo>
                  <a:pt x="516" y="465"/>
                </a:lnTo>
                <a:lnTo>
                  <a:pt x="332" y="255"/>
                </a:lnTo>
                <a:lnTo>
                  <a:pt x="346" y="260"/>
                </a:lnTo>
                <a:lnTo>
                  <a:pt x="360" y="267"/>
                </a:lnTo>
                <a:lnTo>
                  <a:pt x="432" y="303"/>
                </a:lnTo>
                <a:lnTo>
                  <a:pt x="565" y="390"/>
                </a:lnTo>
                <a:lnTo>
                  <a:pt x="688" y="492"/>
                </a:lnTo>
                <a:lnTo>
                  <a:pt x="804" y="604"/>
                </a:lnTo>
                <a:lnTo>
                  <a:pt x="858" y="662"/>
                </a:lnTo>
                <a:lnTo>
                  <a:pt x="916" y="727"/>
                </a:lnTo>
                <a:lnTo>
                  <a:pt x="1027" y="863"/>
                </a:lnTo>
                <a:lnTo>
                  <a:pt x="1128" y="1006"/>
                </a:lnTo>
                <a:lnTo>
                  <a:pt x="1220" y="1156"/>
                </a:lnTo>
                <a:lnTo>
                  <a:pt x="1260" y="1232"/>
                </a:lnTo>
                <a:lnTo>
                  <a:pt x="1295" y="1300"/>
                </a:lnTo>
                <a:lnTo>
                  <a:pt x="1357" y="1438"/>
                </a:lnTo>
                <a:lnTo>
                  <a:pt x="1412" y="1578"/>
                </a:lnTo>
                <a:lnTo>
                  <a:pt x="1457" y="1722"/>
                </a:lnTo>
                <a:lnTo>
                  <a:pt x="1494" y="1869"/>
                </a:lnTo>
                <a:lnTo>
                  <a:pt x="1524" y="2015"/>
                </a:lnTo>
                <a:lnTo>
                  <a:pt x="1545" y="2166"/>
                </a:lnTo>
                <a:lnTo>
                  <a:pt x="1558" y="2315"/>
                </a:lnTo>
                <a:lnTo>
                  <a:pt x="1561" y="2391"/>
                </a:lnTo>
                <a:lnTo>
                  <a:pt x="1558" y="2459"/>
                </a:lnTo>
                <a:lnTo>
                  <a:pt x="1553" y="2526"/>
                </a:lnTo>
                <a:lnTo>
                  <a:pt x="1554" y="2536"/>
                </a:lnTo>
                <a:lnTo>
                  <a:pt x="1561" y="2544"/>
                </a:lnTo>
                <a:lnTo>
                  <a:pt x="1559" y="2565"/>
                </a:lnTo>
                <a:lnTo>
                  <a:pt x="1559" y="2584"/>
                </a:lnTo>
                <a:lnTo>
                  <a:pt x="1561" y="2596"/>
                </a:lnTo>
                <a:lnTo>
                  <a:pt x="1574" y="2609"/>
                </a:lnTo>
                <a:lnTo>
                  <a:pt x="1593" y="2611"/>
                </a:lnTo>
                <a:lnTo>
                  <a:pt x="1610" y="2602"/>
                </a:lnTo>
                <a:lnTo>
                  <a:pt x="1614" y="2592"/>
                </a:lnTo>
                <a:lnTo>
                  <a:pt x="1619" y="2562"/>
                </a:lnTo>
                <a:lnTo>
                  <a:pt x="1624" y="2534"/>
                </a:lnTo>
                <a:lnTo>
                  <a:pt x="1653" y="2513"/>
                </a:lnTo>
                <a:lnTo>
                  <a:pt x="1695" y="2462"/>
                </a:lnTo>
                <a:lnTo>
                  <a:pt x="1724" y="2402"/>
                </a:lnTo>
                <a:lnTo>
                  <a:pt x="1741" y="2333"/>
                </a:lnTo>
                <a:lnTo>
                  <a:pt x="1749" y="2224"/>
                </a:lnTo>
                <a:lnTo>
                  <a:pt x="1739" y="2079"/>
                </a:lnTo>
                <a:lnTo>
                  <a:pt x="1732" y="2015"/>
                </a:lnTo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9 CuadroTexto"/>
          <p:cNvSpPr txBox="1"/>
          <p:nvPr/>
        </p:nvSpPr>
        <p:spPr>
          <a:xfrm>
            <a:off x="7896200" y="4511817"/>
            <a:ext cx="1724259" cy="37457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tx2">
                    <a:lumMod val="75000"/>
                  </a:schemeClr>
                </a:solidFill>
              </a:rPr>
              <a:t>INDUSTRIAS</a:t>
            </a:r>
          </a:p>
        </p:txBody>
      </p:sp>
      <p:sp>
        <p:nvSpPr>
          <p:cNvPr id="47" name="10 CuadroTexto"/>
          <p:cNvSpPr txBox="1"/>
          <p:nvPr/>
        </p:nvSpPr>
        <p:spPr>
          <a:xfrm rot="16200000">
            <a:off x="6866294" y="5530710"/>
            <a:ext cx="1464231" cy="37457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tx2">
                    <a:lumMod val="75000"/>
                  </a:schemeClr>
                </a:solidFill>
              </a:rPr>
              <a:t>PRODUCTOS</a:t>
            </a:r>
          </a:p>
        </p:txBody>
      </p:sp>
      <p:sp>
        <p:nvSpPr>
          <p:cNvPr id="48" name="11 CuadroTexto"/>
          <p:cNvSpPr txBox="1"/>
          <p:nvPr/>
        </p:nvSpPr>
        <p:spPr>
          <a:xfrm>
            <a:off x="7896200" y="4985881"/>
            <a:ext cx="1728192" cy="146423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tx2">
                    <a:lumMod val="75000"/>
                  </a:schemeClr>
                </a:solidFill>
              </a:rPr>
              <a:t>El COU </a:t>
            </a:r>
            <a:r>
              <a:rPr lang="es-ES" sz="2000" dirty="0">
                <a:solidFill>
                  <a:schemeClr val="tx2">
                    <a:lumMod val="75000"/>
                  </a:schemeClr>
                </a:solidFill>
              </a:rPr>
              <a:t>hace referencia a industrias </a:t>
            </a:r>
            <a:r>
              <a:rPr lang="es-ES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r>
              <a:rPr lang="es-ES" sz="2000" dirty="0">
                <a:solidFill>
                  <a:srgbClr val="FF0000"/>
                </a:solidFill>
              </a:rPr>
              <a:t> </a:t>
            </a:r>
            <a:r>
              <a:rPr lang="es-ES" sz="2000" dirty="0">
                <a:solidFill>
                  <a:schemeClr val="tx2">
                    <a:lumMod val="75000"/>
                  </a:schemeClr>
                </a:solidFill>
              </a:rPr>
              <a:t>a productos.</a:t>
            </a:r>
          </a:p>
        </p:txBody>
      </p:sp>
      <p:sp>
        <p:nvSpPr>
          <p:cNvPr id="49" name="12 CuadroTexto"/>
          <p:cNvSpPr txBox="1"/>
          <p:nvPr/>
        </p:nvSpPr>
        <p:spPr>
          <a:xfrm>
            <a:off x="10128447" y="4985881"/>
            <a:ext cx="1656185" cy="146423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tx2">
                    <a:lumMod val="75000"/>
                  </a:schemeClr>
                </a:solidFill>
              </a:rPr>
              <a:t>La MIP </a:t>
            </a:r>
            <a:r>
              <a:rPr lang="es-ES" sz="2000" dirty="0">
                <a:solidFill>
                  <a:schemeClr val="tx2">
                    <a:lumMod val="75000"/>
                  </a:schemeClr>
                </a:solidFill>
              </a:rPr>
              <a:t>hace referencia a industrias </a:t>
            </a:r>
            <a:r>
              <a:rPr lang="es-ES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s-ES" sz="2000" dirty="0">
                <a:solidFill>
                  <a:schemeClr val="tx2">
                    <a:lumMod val="75000"/>
                  </a:schemeClr>
                </a:solidFill>
              </a:rPr>
              <a:t> a productos.</a:t>
            </a:r>
          </a:p>
        </p:txBody>
      </p:sp>
      <p:sp>
        <p:nvSpPr>
          <p:cNvPr id="50" name="13 CuadroTexto"/>
          <p:cNvSpPr txBox="1"/>
          <p:nvPr/>
        </p:nvSpPr>
        <p:spPr>
          <a:xfrm>
            <a:off x="9620459" y="5462934"/>
            <a:ext cx="584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tx2">
                    <a:lumMod val="75000"/>
                  </a:schemeClr>
                </a:solidFill>
              </a:rPr>
              <a:t>Vrs.</a:t>
            </a:r>
          </a:p>
        </p:txBody>
      </p:sp>
    </p:spTree>
    <p:extLst>
      <p:ext uri="{BB962C8B-B14F-4D97-AF65-F5344CB8AC3E}">
        <p14:creationId xmlns:p14="http://schemas.microsoft.com/office/powerpoint/2010/main" val="1674605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336" y="926477"/>
            <a:ext cx="11491735" cy="3620686"/>
          </a:xfrm>
          <a:prstGeom prst="rect">
            <a:avLst/>
          </a:prstGeom>
        </p:spPr>
      </p:pic>
      <p:sp>
        <p:nvSpPr>
          <p:cNvPr id="7" name="Rectangle 3"/>
          <p:cNvSpPr/>
          <p:nvPr/>
        </p:nvSpPr>
        <p:spPr>
          <a:xfrm>
            <a:off x="335360" y="332656"/>
            <a:ext cx="6048672" cy="424732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sz="2800" b="1" i="1" dirty="0">
                <a:solidFill>
                  <a:schemeClr val="accent1">
                    <a:lumMod val="50000"/>
                  </a:schemeClr>
                </a:solidFill>
              </a:rPr>
              <a:t>Esquema de la Matriz Insumo-Producto</a:t>
            </a:r>
            <a:endParaRPr lang="es-MX" sz="28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8911" y="4005064"/>
            <a:ext cx="3350785" cy="2891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1508125" algn="l"/>
              </a:tabLst>
            </a:pPr>
            <a:r>
              <a:rPr lang="es-MX" sz="1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Donde:</a:t>
            </a:r>
            <a:endParaRPr lang="es-MX" sz="12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5725" algn="just">
              <a:lnSpc>
                <a:spcPct val="107000"/>
              </a:lnSpc>
              <a:spcAft>
                <a:spcPts val="0"/>
              </a:spcAft>
              <a:tabLst>
                <a:tab pos="1508125" algn="l"/>
              </a:tabLst>
            </a:pPr>
            <a:r>
              <a:rPr lang="es-MX" sz="1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Xi=</a:t>
            </a:r>
            <a:r>
              <a:rPr lang="es-MX" sz="1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Producción del producto i                     </a:t>
            </a:r>
          </a:p>
          <a:p>
            <a:pPr marL="85725" algn="just">
              <a:lnSpc>
                <a:spcPct val="107000"/>
              </a:lnSpc>
              <a:spcAft>
                <a:spcPts val="0"/>
              </a:spcAft>
              <a:tabLst>
                <a:tab pos="1508125" algn="l"/>
              </a:tabLst>
            </a:pPr>
            <a:r>
              <a:rPr lang="es-MX" sz="1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Ei=</a:t>
            </a:r>
            <a:r>
              <a:rPr lang="es-MX" sz="1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Exportaciones del producto i</a:t>
            </a:r>
            <a:endParaRPr lang="es-MX" sz="12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5725" algn="just">
              <a:lnSpc>
                <a:spcPct val="107000"/>
              </a:lnSpc>
              <a:spcAft>
                <a:spcPts val="0"/>
              </a:spcAft>
              <a:tabLst>
                <a:tab pos="1508125" algn="l"/>
              </a:tabLst>
            </a:pPr>
            <a:r>
              <a:rPr lang="es-MX" sz="1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Mi=</a:t>
            </a:r>
            <a:r>
              <a:rPr lang="es-MX" sz="1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Importaciones del producto i              </a:t>
            </a:r>
          </a:p>
          <a:p>
            <a:pPr marL="85725" algn="just">
              <a:lnSpc>
                <a:spcPct val="107000"/>
              </a:lnSpc>
              <a:spcAft>
                <a:spcPts val="0"/>
              </a:spcAft>
              <a:tabLst>
                <a:tab pos="1508125" algn="l"/>
              </a:tabLst>
            </a:pPr>
            <a:r>
              <a:rPr lang="es-MX" sz="1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Di=</a:t>
            </a:r>
            <a:r>
              <a:rPr lang="es-MX" sz="1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Demanda final del producto i</a:t>
            </a:r>
            <a:endParaRPr lang="es-MX" sz="12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5725" algn="just">
              <a:lnSpc>
                <a:spcPct val="107000"/>
              </a:lnSpc>
              <a:spcAft>
                <a:spcPts val="0"/>
              </a:spcAft>
              <a:tabLst>
                <a:tab pos="1508125" algn="l"/>
              </a:tabLst>
            </a:pPr>
            <a:r>
              <a:rPr lang="es-MX" sz="1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Xij=</a:t>
            </a:r>
            <a:r>
              <a:rPr lang="es-MX" sz="1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Consumo intermedio  del producto i por la rama j</a:t>
            </a:r>
          </a:p>
          <a:p>
            <a:pPr marL="85725" algn="just">
              <a:lnSpc>
                <a:spcPct val="107000"/>
              </a:lnSpc>
              <a:tabLst>
                <a:tab pos="1508125" algn="l"/>
              </a:tabLst>
            </a:pPr>
            <a:r>
              <a:rPr lang="es-MX" sz="10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Zi</a:t>
            </a:r>
            <a:r>
              <a:rPr lang="es-MX" sz="1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es-MX" sz="12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MX" sz="1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Demanda total del producto i</a:t>
            </a:r>
            <a:endParaRPr lang="es-MX" sz="12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5725" algn="just">
              <a:lnSpc>
                <a:spcPct val="107000"/>
              </a:lnSpc>
              <a:spcAft>
                <a:spcPts val="0"/>
              </a:spcAft>
              <a:tabLst>
                <a:tab pos="1508125" algn="l"/>
              </a:tabLst>
            </a:pPr>
            <a:r>
              <a:rPr lang="es-MX" sz="10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</a:t>
            </a:r>
            <a:r>
              <a:rPr lang="es-MX" sz="1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es-MX" sz="1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Total del producto i utilizado como consumo intermedio</a:t>
            </a:r>
          </a:p>
          <a:p>
            <a:pPr marL="85725" algn="just">
              <a:lnSpc>
                <a:spcPct val="107000"/>
              </a:lnSpc>
              <a:tabLst>
                <a:tab pos="1508125" algn="l"/>
              </a:tabLst>
            </a:pPr>
            <a:r>
              <a:rPr lang="es-MX" sz="10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Uj</a:t>
            </a:r>
            <a:r>
              <a:rPr lang="es-MX" sz="1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es-MX" sz="12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MX" sz="1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Consumo intermedio de la rama j</a:t>
            </a:r>
            <a:endParaRPr lang="es-MX" sz="12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5725" algn="just">
              <a:lnSpc>
                <a:spcPct val="107000"/>
              </a:lnSpc>
              <a:spcAft>
                <a:spcPts val="0"/>
              </a:spcAft>
              <a:tabLst>
                <a:tab pos="1508125" algn="l"/>
              </a:tabLst>
            </a:pPr>
            <a:r>
              <a:rPr lang="es-MX" sz="1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Ci=</a:t>
            </a:r>
            <a:r>
              <a:rPr lang="es-MX" sz="1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Consumo final de producto i               </a:t>
            </a:r>
          </a:p>
          <a:p>
            <a:pPr marL="85725" algn="just">
              <a:lnSpc>
                <a:spcPct val="107000"/>
              </a:lnSpc>
              <a:spcAft>
                <a:spcPts val="0"/>
              </a:spcAft>
              <a:tabLst>
                <a:tab pos="1508125" algn="l"/>
              </a:tabLst>
            </a:pPr>
            <a:r>
              <a:rPr lang="es-MX" sz="10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Vj</a:t>
            </a:r>
            <a:r>
              <a:rPr lang="es-MX" sz="1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es-MX" sz="1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Valor agregado de la rama j</a:t>
            </a:r>
            <a:endParaRPr lang="es-MX" sz="12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5725" algn="just">
              <a:lnSpc>
                <a:spcPct val="107000"/>
              </a:lnSpc>
              <a:spcAft>
                <a:spcPts val="0"/>
              </a:spcAft>
              <a:tabLst>
                <a:tab pos="1508125" algn="l"/>
              </a:tabLst>
            </a:pPr>
            <a:r>
              <a:rPr lang="es-MX" sz="1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 =</a:t>
            </a:r>
            <a:r>
              <a:rPr lang="es-MX" sz="1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Formación bruta de capital del producto i (FBKF+∆ existencias</a:t>
            </a:r>
            <a:r>
              <a:rPr lang="es-MX" sz="1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85725" algn="just">
              <a:lnSpc>
                <a:spcPct val="107000"/>
              </a:lnSpc>
              <a:tabLst>
                <a:tab pos="1508125" algn="l"/>
              </a:tabLst>
            </a:pPr>
            <a:r>
              <a:rPr lang="es-MX" sz="1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OT=</a:t>
            </a:r>
            <a:r>
              <a:rPr lang="es-MX" sz="12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MX" sz="1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Oferta Total del producto i</a:t>
            </a:r>
          </a:p>
          <a:p>
            <a:pPr marL="85725" algn="just">
              <a:lnSpc>
                <a:spcPct val="107000"/>
              </a:lnSpc>
              <a:spcAft>
                <a:spcPts val="0"/>
              </a:spcAft>
              <a:tabLst>
                <a:tab pos="1508125" algn="l"/>
              </a:tabLst>
            </a:pPr>
            <a:endParaRPr lang="es-MX" sz="12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575720" y="4581128"/>
            <a:ext cx="8616280" cy="1926234"/>
          </a:xfrm>
          <a:prstGeom prst="rect">
            <a:avLst/>
          </a:prstGeom>
          <a:ln w="1905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s-MX" altLang="es-MX" sz="1800" b="1" dirty="0">
                <a:solidFill>
                  <a:schemeClr val="accent1">
                    <a:lumMod val="50000"/>
                  </a:schemeClr>
                </a:solidFill>
              </a:rPr>
              <a:t>En fila</a:t>
            </a:r>
            <a:r>
              <a:rPr lang="es-MX" altLang="es-MX" sz="1800" dirty="0">
                <a:solidFill>
                  <a:schemeClr val="accent1">
                    <a:lumMod val="50000"/>
                  </a:schemeClr>
                </a:solidFill>
              </a:rPr>
              <a:t>: compras del producto de una industria por los sectores industriales y otros consumidores para su uso final.</a:t>
            </a:r>
          </a:p>
          <a:p>
            <a:pPr>
              <a:lnSpc>
                <a:spcPts val="18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s-MX" altLang="es-MX" sz="1800" b="1" dirty="0">
                <a:solidFill>
                  <a:schemeClr val="accent1">
                    <a:lumMod val="50000"/>
                  </a:schemeClr>
                </a:solidFill>
              </a:rPr>
              <a:t>En columna</a:t>
            </a:r>
            <a:r>
              <a:rPr lang="es-MX" altLang="es-MX" sz="1800" dirty="0">
                <a:solidFill>
                  <a:schemeClr val="accent1">
                    <a:lumMod val="50000"/>
                  </a:schemeClr>
                </a:solidFill>
              </a:rPr>
              <a:t>: valor de lo que compró como insumo de cada industria y lo gastado en otros conceptos.</a:t>
            </a:r>
          </a:p>
          <a:p>
            <a:pPr>
              <a:lnSpc>
                <a:spcPts val="18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s-MX" altLang="es-MX" sz="1800" dirty="0">
                <a:solidFill>
                  <a:schemeClr val="accent1">
                    <a:lumMod val="50000"/>
                  </a:schemeClr>
                </a:solidFill>
              </a:rPr>
              <a:t>Las </a:t>
            </a:r>
            <a:r>
              <a:rPr lang="es-MX" altLang="es-MX" sz="1800" b="1" dirty="0">
                <a:solidFill>
                  <a:schemeClr val="accent1">
                    <a:lumMod val="50000"/>
                  </a:schemeClr>
                </a:solidFill>
              </a:rPr>
              <a:t>entradas</a:t>
            </a:r>
            <a:r>
              <a:rPr lang="es-MX" altLang="es-MX" sz="1800" dirty="0">
                <a:solidFill>
                  <a:schemeClr val="accent1">
                    <a:lumMod val="50000"/>
                  </a:schemeClr>
                </a:solidFill>
              </a:rPr>
              <a:t> representan los valores de los productos en unidades monetarias.</a:t>
            </a:r>
          </a:p>
          <a:p>
            <a:pPr>
              <a:lnSpc>
                <a:spcPts val="18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s-MX" altLang="es-MX" sz="1800" dirty="0">
                <a:solidFill>
                  <a:schemeClr val="accent1">
                    <a:lumMod val="50000"/>
                  </a:schemeClr>
                </a:solidFill>
              </a:rPr>
              <a:t>Para cada industria la suma de las entradas de su fila es igual a la suma de entradas de su columna: </a:t>
            </a:r>
            <a:r>
              <a:rPr lang="es-MX" altLang="es-MX" sz="1800" b="1" dirty="0">
                <a:solidFill>
                  <a:schemeClr val="accent1">
                    <a:lumMod val="50000"/>
                  </a:schemeClr>
                </a:solidFill>
              </a:rPr>
              <a:t>“El valor de su producción es igual al valor de sus insumos totales”.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98363" y="1077542"/>
            <a:ext cx="2146821" cy="2828473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9 Rectángulo"/>
          <p:cNvSpPr/>
          <p:nvPr/>
        </p:nvSpPr>
        <p:spPr>
          <a:xfrm>
            <a:off x="2345184" y="1077541"/>
            <a:ext cx="4897519" cy="339759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Rectángulo"/>
          <p:cNvSpPr/>
          <p:nvPr/>
        </p:nvSpPr>
        <p:spPr>
          <a:xfrm>
            <a:off x="7313737" y="1077542"/>
            <a:ext cx="4248472" cy="2828472"/>
          </a:xfrm>
          <a:prstGeom prst="rect">
            <a:avLst/>
          </a:prstGeom>
          <a:noFill/>
          <a:ln>
            <a:solidFill>
              <a:srgbClr val="CCFF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325089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137">
            <a:extLst>
              <a:ext uri="{FF2B5EF4-FFF2-40B4-BE49-F238E27FC236}">
                <a16:creationId xmlns:a16="http://schemas.microsoft.com/office/drawing/2014/main" xmlns="" id="{70FB9C72-FBCD-4EA7-8ECE-7FFA20AF423B}"/>
              </a:ext>
            </a:extLst>
          </p:cNvPr>
          <p:cNvSpPr>
            <a:spLocks/>
          </p:cNvSpPr>
          <p:nvPr/>
        </p:nvSpPr>
        <p:spPr bwMode="auto">
          <a:xfrm rot="21191604" flipH="1" flipV="1">
            <a:off x="7593283" y="4425686"/>
            <a:ext cx="1018063" cy="1256399"/>
          </a:xfrm>
          <a:custGeom>
            <a:avLst/>
            <a:gdLst>
              <a:gd name="T0" fmla="*/ 1685 w 1749"/>
              <a:gd name="T1" fmla="*/ 1755 h 2611"/>
              <a:gd name="T2" fmla="*/ 1542 w 1749"/>
              <a:gd name="T3" fmla="*/ 1339 h 2611"/>
              <a:gd name="T4" fmla="*/ 1436 w 1749"/>
              <a:gd name="T5" fmla="*/ 1121 h 2611"/>
              <a:gd name="T6" fmla="*/ 1281 w 1749"/>
              <a:gd name="T7" fmla="*/ 842 h 2611"/>
              <a:gd name="T8" fmla="*/ 918 w 1749"/>
              <a:gd name="T9" fmla="*/ 425 h 2611"/>
              <a:gd name="T10" fmla="*/ 649 w 1749"/>
              <a:gd name="T11" fmla="*/ 258 h 2611"/>
              <a:gd name="T12" fmla="*/ 391 w 1749"/>
              <a:gd name="T13" fmla="*/ 185 h 2611"/>
              <a:gd name="T14" fmla="*/ 490 w 1749"/>
              <a:gd name="T15" fmla="*/ 177 h 2611"/>
              <a:gd name="T16" fmla="*/ 938 w 1749"/>
              <a:gd name="T17" fmla="*/ 158 h 2611"/>
              <a:gd name="T18" fmla="*/ 938 w 1749"/>
              <a:gd name="T19" fmla="*/ 106 h 2611"/>
              <a:gd name="T20" fmla="*/ 870 w 1749"/>
              <a:gd name="T21" fmla="*/ 98 h 2611"/>
              <a:gd name="T22" fmla="*/ 835 w 1749"/>
              <a:gd name="T23" fmla="*/ 94 h 2611"/>
              <a:gd name="T24" fmla="*/ 867 w 1749"/>
              <a:gd name="T25" fmla="*/ 88 h 2611"/>
              <a:gd name="T26" fmla="*/ 894 w 1749"/>
              <a:gd name="T27" fmla="*/ 50 h 2611"/>
              <a:gd name="T28" fmla="*/ 866 w 1749"/>
              <a:gd name="T29" fmla="*/ 24 h 2611"/>
              <a:gd name="T30" fmla="*/ 779 w 1749"/>
              <a:gd name="T31" fmla="*/ 22 h 2611"/>
              <a:gd name="T32" fmla="*/ 95 w 1749"/>
              <a:gd name="T33" fmla="*/ 1 h 2611"/>
              <a:gd name="T34" fmla="*/ 62 w 1749"/>
              <a:gd name="T35" fmla="*/ 11 h 2611"/>
              <a:gd name="T36" fmla="*/ 34 w 1749"/>
              <a:gd name="T37" fmla="*/ 30 h 2611"/>
              <a:gd name="T38" fmla="*/ 0 w 1749"/>
              <a:gd name="T39" fmla="*/ 61 h 2611"/>
              <a:gd name="T40" fmla="*/ 220 w 1749"/>
              <a:gd name="T41" fmla="*/ 351 h 2611"/>
              <a:gd name="T42" fmla="*/ 414 w 1749"/>
              <a:gd name="T43" fmla="*/ 573 h 2611"/>
              <a:gd name="T44" fmla="*/ 583 w 1749"/>
              <a:gd name="T45" fmla="*/ 767 h 2611"/>
              <a:gd name="T46" fmla="*/ 616 w 1749"/>
              <a:gd name="T47" fmla="*/ 735 h 2611"/>
              <a:gd name="T48" fmla="*/ 587 w 1749"/>
              <a:gd name="T49" fmla="*/ 700 h 2611"/>
              <a:gd name="T50" fmla="*/ 621 w 1749"/>
              <a:gd name="T51" fmla="*/ 676 h 2611"/>
              <a:gd name="T52" fmla="*/ 670 w 1749"/>
              <a:gd name="T53" fmla="*/ 722 h 2611"/>
              <a:gd name="T54" fmla="*/ 706 w 1749"/>
              <a:gd name="T55" fmla="*/ 685 h 2611"/>
              <a:gd name="T56" fmla="*/ 332 w 1749"/>
              <a:gd name="T57" fmla="*/ 255 h 2611"/>
              <a:gd name="T58" fmla="*/ 432 w 1749"/>
              <a:gd name="T59" fmla="*/ 303 h 2611"/>
              <a:gd name="T60" fmla="*/ 804 w 1749"/>
              <a:gd name="T61" fmla="*/ 604 h 2611"/>
              <a:gd name="T62" fmla="*/ 1027 w 1749"/>
              <a:gd name="T63" fmla="*/ 863 h 2611"/>
              <a:gd name="T64" fmla="*/ 1260 w 1749"/>
              <a:gd name="T65" fmla="*/ 1232 h 2611"/>
              <a:gd name="T66" fmla="*/ 1412 w 1749"/>
              <a:gd name="T67" fmla="*/ 1578 h 2611"/>
              <a:gd name="T68" fmla="*/ 1524 w 1749"/>
              <a:gd name="T69" fmla="*/ 2015 h 2611"/>
              <a:gd name="T70" fmla="*/ 1561 w 1749"/>
              <a:gd name="T71" fmla="*/ 2391 h 2611"/>
              <a:gd name="T72" fmla="*/ 1554 w 1749"/>
              <a:gd name="T73" fmla="*/ 2536 h 2611"/>
              <a:gd name="T74" fmla="*/ 1559 w 1749"/>
              <a:gd name="T75" fmla="*/ 2584 h 2611"/>
              <a:gd name="T76" fmla="*/ 1593 w 1749"/>
              <a:gd name="T77" fmla="*/ 2611 h 2611"/>
              <a:gd name="T78" fmla="*/ 1619 w 1749"/>
              <a:gd name="T79" fmla="*/ 2562 h 2611"/>
              <a:gd name="T80" fmla="*/ 1695 w 1749"/>
              <a:gd name="T81" fmla="*/ 2462 h 2611"/>
              <a:gd name="T82" fmla="*/ 1749 w 1749"/>
              <a:gd name="T83" fmla="*/ 2224 h 2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749" h="2611">
                <a:moveTo>
                  <a:pt x="1732" y="2015"/>
                </a:moveTo>
                <a:lnTo>
                  <a:pt x="1720" y="1928"/>
                </a:lnTo>
                <a:lnTo>
                  <a:pt x="1685" y="1755"/>
                </a:lnTo>
                <a:lnTo>
                  <a:pt x="1638" y="1585"/>
                </a:lnTo>
                <a:lnTo>
                  <a:pt x="1577" y="1419"/>
                </a:lnTo>
                <a:lnTo>
                  <a:pt x="1542" y="1339"/>
                </a:lnTo>
                <a:lnTo>
                  <a:pt x="1502" y="1253"/>
                </a:lnTo>
                <a:lnTo>
                  <a:pt x="1458" y="1170"/>
                </a:lnTo>
                <a:lnTo>
                  <a:pt x="1436" y="1121"/>
                </a:lnTo>
                <a:lnTo>
                  <a:pt x="1413" y="1073"/>
                </a:lnTo>
                <a:lnTo>
                  <a:pt x="1373" y="997"/>
                </a:lnTo>
                <a:lnTo>
                  <a:pt x="1281" y="842"/>
                </a:lnTo>
                <a:lnTo>
                  <a:pt x="1173" y="691"/>
                </a:lnTo>
                <a:lnTo>
                  <a:pt x="1053" y="551"/>
                </a:lnTo>
                <a:lnTo>
                  <a:pt x="918" y="425"/>
                </a:lnTo>
                <a:lnTo>
                  <a:pt x="808" y="343"/>
                </a:lnTo>
                <a:lnTo>
                  <a:pt x="730" y="297"/>
                </a:lnTo>
                <a:lnTo>
                  <a:pt x="649" y="258"/>
                </a:lnTo>
                <a:lnTo>
                  <a:pt x="566" y="225"/>
                </a:lnTo>
                <a:lnTo>
                  <a:pt x="481" y="201"/>
                </a:lnTo>
                <a:lnTo>
                  <a:pt x="391" y="185"/>
                </a:lnTo>
                <a:lnTo>
                  <a:pt x="346" y="181"/>
                </a:lnTo>
                <a:lnTo>
                  <a:pt x="419" y="180"/>
                </a:lnTo>
                <a:lnTo>
                  <a:pt x="490" y="177"/>
                </a:lnTo>
                <a:lnTo>
                  <a:pt x="708" y="170"/>
                </a:lnTo>
                <a:lnTo>
                  <a:pt x="925" y="159"/>
                </a:lnTo>
                <a:lnTo>
                  <a:pt x="938" y="158"/>
                </a:lnTo>
                <a:lnTo>
                  <a:pt x="953" y="142"/>
                </a:lnTo>
                <a:lnTo>
                  <a:pt x="953" y="122"/>
                </a:lnTo>
                <a:lnTo>
                  <a:pt x="938" y="106"/>
                </a:lnTo>
                <a:lnTo>
                  <a:pt x="925" y="103"/>
                </a:lnTo>
                <a:lnTo>
                  <a:pt x="898" y="101"/>
                </a:lnTo>
                <a:lnTo>
                  <a:pt x="870" y="98"/>
                </a:lnTo>
                <a:lnTo>
                  <a:pt x="865" y="97"/>
                </a:lnTo>
                <a:lnTo>
                  <a:pt x="859" y="97"/>
                </a:lnTo>
                <a:lnTo>
                  <a:pt x="835" y="94"/>
                </a:lnTo>
                <a:lnTo>
                  <a:pt x="811" y="93"/>
                </a:lnTo>
                <a:lnTo>
                  <a:pt x="839" y="91"/>
                </a:lnTo>
                <a:lnTo>
                  <a:pt x="867" y="88"/>
                </a:lnTo>
                <a:lnTo>
                  <a:pt x="879" y="85"/>
                </a:lnTo>
                <a:lnTo>
                  <a:pt x="893" y="70"/>
                </a:lnTo>
                <a:lnTo>
                  <a:pt x="894" y="50"/>
                </a:lnTo>
                <a:lnTo>
                  <a:pt x="884" y="35"/>
                </a:lnTo>
                <a:lnTo>
                  <a:pt x="874" y="31"/>
                </a:lnTo>
                <a:lnTo>
                  <a:pt x="866" y="24"/>
                </a:lnTo>
                <a:lnTo>
                  <a:pt x="854" y="23"/>
                </a:lnTo>
                <a:lnTo>
                  <a:pt x="817" y="22"/>
                </a:lnTo>
                <a:lnTo>
                  <a:pt x="779" y="22"/>
                </a:lnTo>
                <a:lnTo>
                  <a:pt x="608" y="10"/>
                </a:lnTo>
                <a:lnTo>
                  <a:pt x="266" y="0"/>
                </a:lnTo>
                <a:lnTo>
                  <a:pt x="95" y="1"/>
                </a:lnTo>
                <a:lnTo>
                  <a:pt x="80" y="2"/>
                </a:lnTo>
                <a:lnTo>
                  <a:pt x="73" y="10"/>
                </a:lnTo>
                <a:lnTo>
                  <a:pt x="62" y="11"/>
                </a:lnTo>
                <a:lnTo>
                  <a:pt x="47" y="24"/>
                </a:lnTo>
                <a:lnTo>
                  <a:pt x="43" y="33"/>
                </a:lnTo>
                <a:lnTo>
                  <a:pt x="34" y="30"/>
                </a:lnTo>
                <a:lnTo>
                  <a:pt x="16" y="32"/>
                </a:lnTo>
                <a:lnTo>
                  <a:pt x="3" y="44"/>
                </a:lnTo>
                <a:lnTo>
                  <a:pt x="0" y="61"/>
                </a:lnTo>
                <a:lnTo>
                  <a:pt x="5" y="70"/>
                </a:lnTo>
                <a:lnTo>
                  <a:pt x="89" y="184"/>
                </a:lnTo>
                <a:lnTo>
                  <a:pt x="220" y="351"/>
                </a:lnTo>
                <a:lnTo>
                  <a:pt x="314" y="457"/>
                </a:lnTo>
                <a:lnTo>
                  <a:pt x="362" y="508"/>
                </a:lnTo>
                <a:lnTo>
                  <a:pt x="414" y="573"/>
                </a:lnTo>
                <a:lnTo>
                  <a:pt x="520" y="698"/>
                </a:lnTo>
                <a:lnTo>
                  <a:pt x="574" y="759"/>
                </a:lnTo>
                <a:lnTo>
                  <a:pt x="583" y="767"/>
                </a:lnTo>
                <a:lnTo>
                  <a:pt x="601" y="766"/>
                </a:lnTo>
                <a:lnTo>
                  <a:pt x="613" y="753"/>
                </a:lnTo>
                <a:lnTo>
                  <a:pt x="616" y="735"/>
                </a:lnTo>
                <a:lnTo>
                  <a:pt x="609" y="724"/>
                </a:lnTo>
                <a:lnTo>
                  <a:pt x="599" y="713"/>
                </a:lnTo>
                <a:lnTo>
                  <a:pt x="587" y="700"/>
                </a:lnTo>
                <a:lnTo>
                  <a:pt x="599" y="701"/>
                </a:lnTo>
                <a:lnTo>
                  <a:pt x="617" y="688"/>
                </a:lnTo>
                <a:lnTo>
                  <a:pt x="621" y="676"/>
                </a:lnTo>
                <a:lnTo>
                  <a:pt x="640" y="696"/>
                </a:lnTo>
                <a:lnTo>
                  <a:pt x="660" y="715"/>
                </a:lnTo>
                <a:lnTo>
                  <a:pt x="670" y="722"/>
                </a:lnTo>
                <a:lnTo>
                  <a:pt x="691" y="720"/>
                </a:lnTo>
                <a:lnTo>
                  <a:pt x="705" y="706"/>
                </a:lnTo>
                <a:lnTo>
                  <a:pt x="706" y="685"/>
                </a:lnTo>
                <a:lnTo>
                  <a:pt x="700" y="675"/>
                </a:lnTo>
                <a:lnTo>
                  <a:pt x="516" y="465"/>
                </a:lnTo>
                <a:lnTo>
                  <a:pt x="332" y="255"/>
                </a:lnTo>
                <a:lnTo>
                  <a:pt x="346" y="260"/>
                </a:lnTo>
                <a:lnTo>
                  <a:pt x="360" y="267"/>
                </a:lnTo>
                <a:lnTo>
                  <a:pt x="432" y="303"/>
                </a:lnTo>
                <a:lnTo>
                  <a:pt x="565" y="390"/>
                </a:lnTo>
                <a:lnTo>
                  <a:pt x="688" y="492"/>
                </a:lnTo>
                <a:lnTo>
                  <a:pt x="804" y="604"/>
                </a:lnTo>
                <a:lnTo>
                  <a:pt x="858" y="662"/>
                </a:lnTo>
                <a:lnTo>
                  <a:pt x="916" y="727"/>
                </a:lnTo>
                <a:lnTo>
                  <a:pt x="1027" y="863"/>
                </a:lnTo>
                <a:lnTo>
                  <a:pt x="1128" y="1006"/>
                </a:lnTo>
                <a:lnTo>
                  <a:pt x="1220" y="1156"/>
                </a:lnTo>
                <a:lnTo>
                  <a:pt x="1260" y="1232"/>
                </a:lnTo>
                <a:lnTo>
                  <a:pt x="1295" y="1300"/>
                </a:lnTo>
                <a:lnTo>
                  <a:pt x="1357" y="1438"/>
                </a:lnTo>
                <a:lnTo>
                  <a:pt x="1412" y="1578"/>
                </a:lnTo>
                <a:lnTo>
                  <a:pt x="1457" y="1722"/>
                </a:lnTo>
                <a:lnTo>
                  <a:pt x="1494" y="1869"/>
                </a:lnTo>
                <a:lnTo>
                  <a:pt x="1524" y="2015"/>
                </a:lnTo>
                <a:lnTo>
                  <a:pt x="1545" y="2166"/>
                </a:lnTo>
                <a:lnTo>
                  <a:pt x="1558" y="2315"/>
                </a:lnTo>
                <a:lnTo>
                  <a:pt x="1561" y="2391"/>
                </a:lnTo>
                <a:lnTo>
                  <a:pt x="1558" y="2459"/>
                </a:lnTo>
                <a:lnTo>
                  <a:pt x="1553" y="2526"/>
                </a:lnTo>
                <a:lnTo>
                  <a:pt x="1554" y="2536"/>
                </a:lnTo>
                <a:lnTo>
                  <a:pt x="1561" y="2544"/>
                </a:lnTo>
                <a:lnTo>
                  <a:pt x="1559" y="2565"/>
                </a:lnTo>
                <a:lnTo>
                  <a:pt x="1559" y="2584"/>
                </a:lnTo>
                <a:lnTo>
                  <a:pt x="1561" y="2596"/>
                </a:lnTo>
                <a:lnTo>
                  <a:pt x="1574" y="2609"/>
                </a:lnTo>
                <a:lnTo>
                  <a:pt x="1593" y="2611"/>
                </a:lnTo>
                <a:lnTo>
                  <a:pt x="1610" y="2602"/>
                </a:lnTo>
                <a:lnTo>
                  <a:pt x="1614" y="2592"/>
                </a:lnTo>
                <a:lnTo>
                  <a:pt x="1619" y="2562"/>
                </a:lnTo>
                <a:lnTo>
                  <a:pt x="1624" y="2534"/>
                </a:lnTo>
                <a:lnTo>
                  <a:pt x="1653" y="2513"/>
                </a:lnTo>
                <a:lnTo>
                  <a:pt x="1695" y="2462"/>
                </a:lnTo>
                <a:lnTo>
                  <a:pt x="1724" y="2402"/>
                </a:lnTo>
                <a:lnTo>
                  <a:pt x="1741" y="2333"/>
                </a:lnTo>
                <a:lnTo>
                  <a:pt x="1749" y="2224"/>
                </a:lnTo>
                <a:lnTo>
                  <a:pt x="1739" y="2079"/>
                </a:lnTo>
                <a:lnTo>
                  <a:pt x="1732" y="2015"/>
                </a:lnTo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137">
            <a:extLst>
              <a:ext uri="{FF2B5EF4-FFF2-40B4-BE49-F238E27FC236}">
                <a16:creationId xmlns:a16="http://schemas.microsoft.com/office/drawing/2014/main" xmlns="" id="{70FB9C72-FBCD-4EA7-8ECE-7FFA20AF423B}"/>
              </a:ext>
            </a:extLst>
          </p:cNvPr>
          <p:cNvSpPr>
            <a:spLocks/>
          </p:cNvSpPr>
          <p:nvPr/>
        </p:nvSpPr>
        <p:spPr bwMode="auto">
          <a:xfrm rot="408396" flipH="1">
            <a:off x="7593284" y="2738477"/>
            <a:ext cx="1018063" cy="1256399"/>
          </a:xfrm>
          <a:custGeom>
            <a:avLst/>
            <a:gdLst>
              <a:gd name="T0" fmla="*/ 1685 w 1749"/>
              <a:gd name="T1" fmla="*/ 1755 h 2611"/>
              <a:gd name="T2" fmla="*/ 1542 w 1749"/>
              <a:gd name="T3" fmla="*/ 1339 h 2611"/>
              <a:gd name="T4" fmla="*/ 1436 w 1749"/>
              <a:gd name="T5" fmla="*/ 1121 h 2611"/>
              <a:gd name="T6" fmla="*/ 1281 w 1749"/>
              <a:gd name="T7" fmla="*/ 842 h 2611"/>
              <a:gd name="T8" fmla="*/ 918 w 1749"/>
              <a:gd name="T9" fmla="*/ 425 h 2611"/>
              <a:gd name="T10" fmla="*/ 649 w 1749"/>
              <a:gd name="T11" fmla="*/ 258 h 2611"/>
              <a:gd name="T12" fmla="*/ 391 w 1749"/>
              <a:gd name="T13" fmla="*/ 185 h 2611"/>
              <a:gd name="T14" fmla="*/ 490 w 1749"/>
              <a:gd name="T15" fmla="*/ 177 h 2611"/>
              <a:gd name="T16" fmla="*/ 938 w 1749"/>
              <a:gd name="T17" fmla="*/ 158 h 2611"/>
              <a:gd name="T18" fmla="*/ 938 w 1749"/>
              <a:gd name="T19" fmla="*/ 106 h 2611"/>
              <a:gd name="T20" fmla="*/ 870 w 1749"/>
              <a:gd name="T21" fmla="*/ 98 h 2611"/>
              <a:gd name="T22" fmla="*/ 835 w 1749"/>
              <a:gd name="T23" fmla="*/ 94 h 2611"/>
              <a:gd name="T24" fmla="*/ 867 w 1749"/>
              <a:gd name="T25" fmla="*/ 88 h 2611"/>
              <a:gd name="T26" fmla="*/ 894 w 1749"/>
              <a:gd name="T27" fmla="*/ 50 h 2611"/>
              <a:gd name="T28" fmla="*/ 866 w 1749"/>
              <a:gd name="T29" fmla="*/ 24 h 2611"/>
              <a:gd name="T30" fmla="*/ 779 w 1749"/>
              <a:gd name="T31" fmla="*/ 22 h 2611"/>
              <a:gd name="T32" fmla="*/ 95 w 1749"/>
              <a:gd name="T33" fmla="*/ 1 h 2611"/>
              <a:gd name="T34" fmla="*/ 62 w 1749"/>
              <a:gd name="T35" fmla="*/ 11 h 2611"/>
              <a:gd name="T36" fmla="*/ 34 w 1749"/>
              <a:gd name="T37" fmla="*/ 30 h 2611"/>
              <a:gd name="T38" fmla="*/ 0 w 1749"/>
              <a:gd name="T39" fmla="*/ 61 h 2611"/>
              <a:gd name="T40" fmla="*/ 220 w 1749"/>
              <a:gd name="T41" fmla="*/ 351 h 2611"/>
              <a:gd name="T42" fmla="*/ 414 w 1749"/>
              <a:gd name="T43" fmla="*/ 573 h 2611"/>
              <a:gd name="T44" fmla="*/ 583 w 1749"/>
              <a:gd name="T45" fmla="*/ 767 h 2611"/>
              <a:gd name="T46" fmla="*/ 616 w 1749"/>
              <a:gd name="T47" fmla="*/ 735 h 2611"/>
              <a:gd name="T48" fmla="*/ 587 w 1749"/>
              <a:gd name="T49" fmla="*/ 700 h 2611"/>
              <a:gd name="T50" fmla="*/ 621 w 1749"/>
              <a:gd name="T51" fmla="*/ 676 h 2611"/>
              <a:gd name="T52" fmla="*/ 670 w 1749"/>
              <a:gd name="T53" fmla="*/ 722 h 2611"/>
              <a:gd name="T54" fmla="*/ 706 w 1749"/>
              <a:gd name="T55" fmla="*/ 685 h 2611"/>
              <a:gd name="T56" fmla="*/ 332 w 1749"/>
              <a:gd name="T57" fmla="*/ 255 h 2611"/>
              <a:gd name="T58" fmla="*/ 432 w 1749"/>
              <a:gd name="T59" fmla="*/ 303 h 2611"/>
              <a:gd name="T60" fmla="*/ 804 w 1749"/>
              <a:gd name="T61" fmla="*/ 604 h 2611"/>
              <a:gd name="T62" fmla="*/ 1027 w 1749"/>
              <a:gd name="T63" fmla="*/ 863 h 2611"/>
              <a:gd name="T64" fmla="*/ 1260 w 1749"/>
              <a:gd name="T65" fmla="*/ 1232 h 2611"/>
              <a:gd name="T66" fmla="*/ 1412 w 1749"/>
              <a:gd name="T67" fmla="*/ 1578 h 2611"/>
              <a:gd name="T68" fmla="*/ 1524 w 1749"/>
              <a:gd name="T69" fmla="*/ 2015 h 2611"/>
              <a:gd name="T70" fmla="*/ 1561 w 1749"/>
              <a:gd name="T71" fmla="*/ 2391 h 2611"/>
              <a:gd name="T72" fmla="*/ 1554 w 1749"/>
              <a:gd name="T73" fmla="*/ 2536 h 2611"/>
              <a:gd name="T74" fmla="*/ 1559 w 1749"/>
              <a:gd name="T75" fmla="*/ 2584 h 2611"/>
              <a:gd name="T76" fmla="*/ 1593 w 1749"/>
              <a:gd name="T77" fmla="*/ 2611 h 2611"/>
              <a:gd name="T78" fmla="*/ 1619 w 1749"/>
              <a:gd name="T79" fmla="*/ 2562 h 2611"/>
              <a:gd name="T80" fmla="*/ 1695 w 1749"/>
              <a:gd name="T81" fmla="*/ 2462 h 2611"/>
              <a:gd name="T82" fmla="*/ 1749 w 1749"/>
              <a:gd name="T83" fmla="*/ 2224 h 2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749" h="2611">
                <a:moveTo>
                  <a:pt x="1732" y="2015"/>
                </a:moveTo>
                <a:lnTo>
                  <a:pt x="1720" y="1928"/>
                </a:lnTo>
                <a:lnTo>
                  <a:pt x="1685" y="1755"/>
                </a:lnTo>
                <a:lnTo>
                  <a:pt x="1638" y="1585"/>
                </a:lnTo>
                <a:lnTo>
                  <a:pt x="1577" y="1419"/>
                </a:lnTo>
                <a:lnTo>
                  <a:pt x="1542" y="1339"/>
                </a:lnTo>
                <a:lnTo>
                  <a:pt x="1502" y="1253"/>
                </a:lnTo>
                <a:lnTo>
                  <a:pt x="1458" y="1170"/>
                </a:lnTo>
                <a:lnTo>
                  <a:pt x="1436" y="1121"/>
                </a:lnTo>
                <a:lnTo>
                  <a:pt x="1413" y="1073"/>
                </a:lnTo>
                <a:lnTo>
                  <a:pt x="1373" y="997"/>
                </a:lnTo>
                <a:lnTo>
                  <a:pt x="1281" y="842"/>
                </a:lnTo>
                <a:lnTo>
                  <a:pt x="1173" y="691"/>
                </a:lnTo>
                <a:lnTo>
                  <a:pt x="1053" y="551"/>
                </a:lnTo>
                <a:lnTo>
                  <a:pt x="918" y="425"/>
                </a:lnTo>
                <a:lnTo>
                  <a:pt x="808" y="343"/>
                </a:lnTo>
                <a:lnTo>
                  <a:pt x="730" y="297"/>
                </a:lnTo>
                <a:lnTo>
                  <a:pt x="649" y="258"/>
                </a:lnTo>
                <a:lnTo>
                  <a:pt x="566" y="225"/>
                </a:lnTo>
                <a:lnTo>
                  <a:pt x="481" y="201"/>
                </a:lnTo>
                <a:lnTo>
                  <a:pt x="391" y="185"/>
                </a:lnTo>
                <a:lnTo>
                  <a:pt x="346" y="181"/>
                </a:lnTo>
                <a:lnTo>
                  <a:pt x="419" y="180"/>
                </a:lnTo>
                <a:lnTo>
                  <a:pt x="490" y="177"/>
                </a:lnTo>
                <a:lnTo>
                  <a:pt x="708" y="170"/>
                </a:lnTo>
                <a:lnTo>
                  <a:pt x="925" y="159"/>
                </a:lnTo>
                <a:lnTo>
                  <a:pt x="938" y="158"/>
                </a:lnTo>
                <a:lnTo>
                  <a:pt x="953" y="142"/>
                </a:lnTo>
                <a:lnTo>
                  <a:pt x="953" y="122"/>
                </a:lnTo>
                <a:lnTo>
                  <a:pt x="938" y="106"/>
                </a:lnTo>
                <a:lnTo>
                  <a:pt x="925" y="103"/>
                </a:lnTo>
                <a:lnTo>
                  <a:pt x="898" y="101"/>
                </a:lnTo>
                <a:lnTo>
                  <a:pt x="870" y="98"/>
                </a:lnTo>
                <a:lnTo>
                  <a:pt x="865" y="97"/>
                </a:lnTo>
                <a:lnTo>
                  <a:pt x="859" y="97"/>
                </a:lnTo>
                <a:lnTo>
                  <a:pt x="835" y="94"/>
                </a:lnTo>
                <a:lnTo>
                  <a:pt x="811" y="93"/>
                </a:lnTo>
                <a:lnTo>
                  <a:pt x="839" y="91"/>
                </a:lnTo>
                <a:lnTo>
                  <a:pt x="867" y="88"/>
                </a:lnTo>
                <a:lnTo>
                  <a:pt x="879" y="85"/>
                </a:lnTo>
                <a:lnTo>
                  <a:pt x="893" y="70"/>
                </a:lnTo>
                <a:lnTo>
                  <a:pt x="894" y="50"/>
                </a:lnTo>
                <a:lnTo>
                  <a:pt x="884" y="35"/>
                </a:lnTo>
                <a:lnTo>
                  <a:pt x="874" y="31"/>
                </a:lnTo>
                <a:lnTo>
                  <a:pt x="866" y="24"/>
                </a:lnTo>
                <a:lnTo>
                  <a:pt x="854" y="23"/>
                </a:lnTo>
                <a:lnTo>
                  <a:pt x="817" y="22"/>
                </a:lnTo>
                <a:lnTo>
                  <a:pt x="779" y="22"/>
                </a:lnTo>
                <a:lnTo>
                  <a:pt x="608" y="10"/>
                </a:lnTo>
                <a:lnTo>
                  <a:pt x="266" y="0"/>
                </a:lnTo>
                <a:lnTo>
                  <a:pt x="95" y="1"/>
                </a:lnTo>
                <a:lnTo>
                  <a:pt x="80" y="2"/>
                </a:lnTo>
                <a:lnTo>
                  <a:pt x="73" y="10"/>
                </a:lnTo>
                <a:lnTo>
                  <a:pt x="62" y="11"/>
                </a:lnTo>
                <a:lnTo>
                  <a:pt x="47" y="24"/>
                </a:lnTo>
                <a:lnTo>
                  <a:pt x="43" y="33"/>
                </a:lnTo>
                <a:lnTo>
                  <a:pt x="34" y="30"/>
                </a:lnTo>
                <a:lnTo>
                  <a:pt x="16" y="32"/>
                </a:lnTo>
                <a:lnTo>
                  <a:pt x="3" y="44"/>
                </a:lnTo>
                <a:lnTo>
                  <a:pt x="0" y="61"/>
                </a:lnTo>
                <a:lnTo>
                  <a:pt x="5" y="70"/>
                </a:lnTo>
                <a:lnTo>
                  <a:pt x="89" y="184"/>
                </a:lnTo>
                <a:lnTo>
                  <a:pt x="220" y="351"/>
                </a:lnTo>
                <a:lnTo>
                  <a:pt x="314" y="457"/>
                </a:lnTo>
                <a:lnTo>
                  <a:pt x="362" y="508"/>
                </a:lnTo>
                <a:lnTo>
                  <a:pt x="414" y="573"/>
                </a:lnTo>
                <a:lnTo>
                  <a:pt x="520" y="698"/>
                </a:lnTo>
                <a:lnTo>
                  <a:pt x="574" y="759"/>
                </a:lnTo>
                <a:lnTo>
                  <a:pt x="583" y="767"/>
                </a:lnTo>
                <a:lnTo>
                  <a:pt x="601" y="766"/>
                </a:lnTo>
                <a:lnTo>
                  <a:pt x="613" y="753"/>
                </a:lnTo>
                <a:lnTo>
                  <a:pt x="616" y="735"/>
                </a:lnTo>
                <a:lnTo>
                  <a:pt x="609" y="724"/>
                </a:lnTo>
                <a:lnTo>
                  <a:pt x="599" y="713"/>
                </a:lnTo>
                <a:lnTo>
                  <a:pt x="587" y="700"/>
                </a:lnTo>
                <a:lnTo>
                  <a:pt x="599" y="701"/>
                </a:lnTo>
                <a:lnTo>
                  <a:pt x="617" y="688"/>
                </a:lnTo>
                <a:lnTo>
                  <a:pt x="621" y="676"/>
                </a:lnTo>
                <a:lnTo>
                  <a:pt x="640" y="696"/>
                </a:lnTo>
                <a:lnTo>
                  <a:pt x="660" y="715"/>
                </a:lnTo>
                <a:lnTo>
                  <a:pt x="670" y="722"/>
                </a:lnTo>
                <a:lnTo>
                  <a:pt x="691" y="720"/>
                </a:lnTo>
                <a:lnTo>
                  <a:pt x="705" y="706"/>
                </a:lnTo>
                <a:lnTo>
                  <a:pt x="706" y="685"/>
                </a:lnTo>
                <a:lnTo>
                  <a:pt x="700" y="675"/>
                </a:lnTo>
                <a:lnTo>
                  <a:pt x="516" y="465"/>
                </a:lnTo>
                <a:lnTo>
                  <a:pt x="332" y="255"/>
                </a:lnTo>
                <a:lnTo>
                  <a:pt x="346" y="260"/>
                </a:lnTo>
                <a:lnTo>
                  <a:pt x="360" y="267"/>
                </a:lnTo>
                <a:lnTo>
                  <a:pt x="432" y="303"/>
                </a:lnTo>
                <a:lnTo>
                  <a:pt x="565" y="390"/>
                </a:lnTo>
                <a:lnTo>
                  <a:pt x="688" y="492"/>
                </a:lnTo>
                <a:lnTo>
                  <a:pt x="804" y="604"/>
                </a:lnTo>
                <a:lnTo>
                  <a:pt x="858" y="662"/>
                </a:lnTo>
                <a:lnTo>
                  <a:pt x="916" y="727"/>
                </a:lnTo>
                <a:lnTo>
                  <a:pt x="1027" y="863"/>
                </a:lnTo>
                <a:lnTo>
                  <a:pt x="1128" y="1006"/>
                </a:lnTo>
                <a:lnTo>
                  <a:pt x="1220" y="1156"/>
                </a:lnTo>
                <a:lnTo>
                  <a:pt x="1260" y="1232"/>
                </a:lnTo>
                <a:lnTo>
                  <a:pt x="1295" y="1300"/>
                </a:lnTo>
                <a:lnTo>
                  <a:pt x="1357" y="1438"/>
                </a:lnTo>
                <a:lnTo>
                  <a:pt x="1412" y="1578"/>
                </a:lnTo>
                <a:lnTo>
                  <a:pt x="1457" y="1722"/>
                </a:lnTo>
                <a:lnTo>
                  <a:pt x="1494" y="1869"/>
                </a:lnTo>
                <a:lnTo>
                  <a:pt x="1524" y="2015"/>
                </a:lnTo>
                <a:lnTo>
                  <a:pt x="1545" y="2166"/>
                </a:lnTo>
                <a:lnTo>
                  <a:pt x="1558" y="2315"/>
                </a:lnTo>
                <a:lnTo>
                  <a:pt x="1561" y="2391"/>
                </a:lnTo>
                <a:lnTo>
                  <a:pt x="1558" y="2459"/>
                </a:lnTo>
                <a:lnTo>
                  <a:pt x="1553" y="2526"/>
                </a:lnTo>
                <a:lnTo>
                  <a:pt x="1554" y="2536"/>
                </a:lnTo>
                <a:lnTo>
                  <a:pt x="1561" y="2544"/>
                </a:lnTo>
                <a:lnTo>
                  <a:pt x="1559" y="2565"/>
                </a:lnTo>
                <a:lnTo>
                  <a:pt x="1559" y="2584"/>
                </a:lnTo>
                <a:lnTo>
                  <a:pt x="1561" y="2596"/>
                </a:lnTo>
                <a:lnTo>
                  <a:pt x="1574" y="2609"/>
                </a:lnTo>
                <a:lnTo>
                  <a:pt x="1593" y="2611"/>
                </a:lnTo>
                <a:lnTo>
                  <a:pt x="1610" y="2602"/>
                </a:lnTo>
                <a:lnTo>
                  <a:pt x="1614" y="2592"/>
                </a:lnTo>
                <a:lnTo>
                  <a:pt x="1619" y="2562"/>
                </a:lnTo>
                <a:lnTo>
                  <a:pt x="1624" y="2534"/>
                </a:lnTo>
                <a:lnTo>
                  <a:pt x="1653" y="2513"/>
                </a:lnTo>
                <a:lnTo>
                  <a:pt x="1695" y="2462"/>
                </a:lnTo>
                <a:lnTo>
                  <a:pt x="1724" y="2402"/>
                </a:lnTo>
                <a:lnTo>
                  <a:pt x="1741" y="2333"/>
                </a:lnTo>
                <a:lnTo>
                  <a:pt x="1749" y="2224"/>
                </a:lnTo>
                <a:lnTo>
                  <a:pt x="1739" y="2079"/>
                </a:lnTo>
                <a:lnTo>
                  <a:pt x="1732" y="2015"/>
                </a:lnTo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4 Marcador de contenido"/>
          <p:cNvSpPr>
            <a:spLocks noGrp="1"/>
          </p:cNvSpPr>
          <p:nvPr/>
        </p:nvSpPr>
        <p:spPr bwMode="auto">
          <a:xfrm>
            <a:off x="335360" y="2003318"/>
            <a:ext cx="6120680" cy="4522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just" rtl="0" fontAlgn="base">
              <a:spcBef>
                <a:spcPts val="1200"/>
              </a:spcBef>
              <a:spcAft>
                <a:spcPct val="0"/>
              </a:spcAft>
              <a:buClr>
                <a:srgbClr val="003366"/>
              </a:buClr>
              <a:buSzPct val="150000"/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just" rtl="0" fontAlgn="base">
              <a:spcBef>
                <a:spcPts val="60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Wingdings" pitchFamily="2" charset="2"/>
              <a:buChar char="ü"/>
              <a:defRPr sz="21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just" rtl="0" fontAlgn="base">
              <a:spcBef>
                <a:spcPts val="600"/>
              </a:spcBef>
              <a:spcAft>
                <a:spcPct val="0"/>
              </a:spcAft>
              <a:buClr>
                <a:srgbClr val="003366"/>
              </a:buClr>
              <a:buFont typeface="Wingdings" pitchFamily="2" charset="2"/>
              <a:buChar char="§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just" rtl="0" fontAlgn="base">
              <a:spcBef>
                <a:spcPts val="600"/>
              </a:spcBef>
              <a:spcAft>
                <a:spcPct val="0"/>
              </a:spcAft>
              <a:buClr>
                <a:srgbClr val="003366"/>
              </a:buClr>
              <a:buFont typeface="Arial" panose="020B0604020202020204" pitchFamily="34" charset="0"/>
              <a:buChar char="–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just" rtl="0" fontAlgn="base">
              <a:spcBef>
                <a:spcPts val="600"/>
              </a:spcBef>
              <a:spcAft>
                <a:spcPct val="0"/>
              </a:spcAft>
              <a:buClr>
                <a:srgbClr val="003366"/>
              </a:buClr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s-MX" sz="2000" b="1" dirty="0">
                <a:solidFill>
                  <a:schemeClr val="accent1">
                    <a:lumMod val="50000"/>
                  </a:schemeClr>
                </a:solidFill>
              </a:rPr>
              <a:t>Cada elemento </a:t>
            </a:r>
            <a:r>
              <a:rPr lang="es-MX" sz="2000" b="1" dirty="0" err="1">
                <a:solidFill>
                  <a:schemeClr val="accent1">
                    <a:lumMod val="50000"/>
                  </a:schemeClr>
                </a:solidFill>
              </a:rPr>
              <a:t>b</a:t>
            </a:r>
            <a:r>
              <a:rPr lang="es-MX" sz="2000" b="1" baseline="-25000" dirty="0" err="1">
                <a:solidFill>
                  <a:schemeClr val="accent1">
                    <a:lumMod val="50000"/>
                  </a:schemeClr>
                </a:solidFill>
              </a:rPr>
              <a:t>ij</a:t>
            </a:r>
            <a:r>
              <a:rPr lang="es-MX" sz="2000" b="1" dirty="0">
                <a:solidFill>
                  <a:schemeClr val="accent1">
                    <a:lumMod val="50000"/>
                  </a:schemeClr>
                </a:solidFill>
              </a:rPr>
              <a:t> de la matriz de coeficientes técnicos (A) está determinado por la siguiente relación:  </a:t>
            </a:r>
          </a:p>
          <a:p>
            <a:pPr marL="266700" lvl="2" indent="-177800"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es-MX" sz="1800" dirty="0">
                <a:solidFill>
                  <a:schemeClr val="accent1">
                    <a:lumMod val="50000"/>
                  </a:schemeClr>
                </a:solidFill>
              </a:rPr>
              <a:t>Matricialmente, el Modelo de </a:t>
            </a:r>
            <a:r>
              <a:rPr lang="es-MX" sz="1800" dirty="0" err="1">
                <a:solidFill>
                  <a:schemeClr val="accent1">
                    <a:lumMod val="50000"/>
                  </a:schemeClr>
                </a:solidFill>
              </a:rPr>
              <a:t>Leontief</a:t>
            </a:r>
            <a:r>
              <a:rPr lang="es-MX" sz="1800" dirty="0">
                <a:solidFill>
                  <a:schemeClr val="accent1">
                    <a:lumMod val="50000"/>
                  </a:schemeClr>
                </a:solidFill>
              </a:rPr>
              <a:t>, se define de la siguiente manera:</a:t>
            </a:r>
          </a:p>
          <a:p>
            <a:pPr marL="266700" lvl="2" indent="-17780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MX" sz="1800" b="1" i="1" dirty="0">
                <a:solidFill>
                  <a:schemeClr val="accent1">
                    <a:lumMod val="50000"/>
                  </a:schemeClr>
                </a:solidFill>
              </a:rPr>
              <a:t>X</a:t>
            </a:r>
            <a:r>
              <a:rPr lang="es-MX" sz="1800" b="1" i="1" baseline="-25000" dirty="0">
                <a:solidFill>
                  <a:schemeClr val="accent1">
                    <a:lumMod val="50000"/>
                  </a:schemeClr>
                </a:solidFill>
              </a:rPr>
              <a:t>0</a:t>
            </a:r>
            <a:r>
              <a:rPr lang="es-MX" sz="1800" b="1" i="1" dirty="0">
                <a:solidFill>
                  <a:schemeClr val="accent1">
                    <a:lumMod val="50000"/>
                  </a:schemeClr>
                </a:solidFill>
              </a:rPr>
              <a:t> =AX</a:t>
            </a:r>
            <a:r>
              <a:rPr lang="es-MX" sz="1800" b="1" i="1" baseline="-25000" dirty="0">
                <a:solidFill>
                  <a:schemeClr val="accent1">
                    <a:lumMod val="50000"/>
                  </a:schemeClr>
                </a:solidFill>
              </a:rPr>
              <a:t>0</a:t>
            </a:r>
            <a:r>
              <a:rPr lang="es-MX" sz="1800" b="1" i="1" dirty="0">
                <a:solidFill>
                  <a:schemeClr val="accent1">
                    <a:lumMod val="50000"/>
                  </a:schemeClr>
                </a:solidFill>
              </a:rPr>
              <a:t>+Y</a:t>
            </a:r>
            <a:r>
              <a:rPr lang="es-MX" sz="1800" b="1" i="1" baseline="-25000" dirty="0">
                <a:solidFill>
                  <a:schemeClr val="accent1">
                    <a:lumMod val="50000"/>
                  </a:schemeClr>
                </a:solidFill>
              </a:rPr>
              <a:t>o</a:t>
            </a:r>
            <a:endParaRPr lang="es-MX" sz="18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66700" lvl="2" indent="-177800"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es-MX" sz="1800" dirty="0">
                <a:solidFill>
                  <a:schemeClr val="accent1">
                    <a:lumMod val="50000"/>
                  </a:schemeClr>
                </a:solidFill>
              </a:rPr>
              <a:t>Esto es, él nivel de producción </a:t>
            </a:r>
            <a:r>
              <a:rPr lang="es-MX" sz="1800" i="1" dirty="0">
                <a:solidFill>
                  <a:schemeClr val="accent1">
                    <a:lumMod val="50000"/>
                  </a:schemeClr>
                </a:solidFill>
              </a:rPr>
              <a:t>X</a:t>
            </a:r>
            <a:r>
              <a:rPr lang="es-MX" sz="1800" i="1" baseline="-25000" dirty="0">
                <a:solidFill>
                  <a:schemeClr val="accent1">
                    <a:lumMod val="50000"/>
                  </a:schemeClr>
                </a:solidFill>
              </a:rPr>
              <a:t>0</a:t>
            </a:r>
            <a:r>
              <a:rPr lang="es-MX" sz="1800" dirty="0">
                <a:solidFill>
                  <a:schemeClr val="accent1">
                    <a:lumMod val="50000"/>
                  </a:schemeClr>
                </a:solidFill>
              </a:rPr>
              <a:t> es igual a la demanda intermedia (</a:t>
            </a:r>
            <a:r>
              <a:rPr lang="es-MX" sz="1800" i="1" dirty="0">
                <a:solidFill>
                  <a:schemeClr val="accent1">
                    <a:lumMod val="50000"/>
                  </a:schemeClr>
                </a:solidFill>
              </a:rPr>
              <a:t>AX</a:t>
            </a:r>
            <a:r>
              <a:rPr lang="es-MX" sz="1800" dirty="0">
                <a:solidFill>
                  <a:schemeClr val="accent1">
                    <a:lumMod val="50000"/>
                  </a:schemeClr>
                </a:solidFill>
              </a:rPr>
              <a:t>) más  la demanda final (</a:t>
            </a:r>
            <a:r>
              <a:rPr lang="es-MX" sz="1800" i="1" dirty="0">
                <a:solidFill>
                  <a:schemeClr val="accent1">
                    <a:lumMod val="50000"/>
                  </a:schemeClr>
                </a:solidFill>
              </a:rPr>
              <a:t>Y</a:t>
            </a:r>
            <a:r>
              <a:rPr lang="es-MX" sz="1800" i="1" baseline="-25000" dirty="0">
                <a:solidFill>
                  <a:schemeClr val="accent1">
                    <a:lumMod val="50000"/>
                  </a:schemeClr>
                </a:solidFill>
              </a:rPr>
              <a:t>0</a:t>
            </a:r>
            <a:r>
              <a:rPr lang="es-MX" sz="1800" dirty="0">
                <a:solidFill>
                  <a:schemeClr val="accent1">
                    <a:lumMod val="50000"/>
                  </a:schemeClr>
                </a:solidFill>
              </a:rPr>
              <a:t>). Despejando </a:t>
            </a:r>
            <a:r>
              <a:rPr lang="es-MX" sz="1800" i="1" dirty="0">
                <a:solidFill>
                  <a:schemeClr val="accent1">
                    <a:lumMod val="50000"/>
                  </a:schemeClr>
                </a:solidFill>
              </a:rPr>
              <a:t>X</a:t>
            </a:r>
            <a:r>
              <a:rPr lang="es-MX" sz="1800" dirty="0">
                <a:solidFill>
                  <a:schemeClr val="accent1">
                    <a:lumMod val="50000"/>
                  </a:schemeClr>
                </a:solidFill>
              </a:rPr>
              <a:t> se obtiene  </a:t>
            </a:r>
          </a:p>
          <a:p>
            <a:pPr marL="266700" lvl="2" indent="-17780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MX" sz="1700" b="1" i="1" dirty="0">
                <a:solidFill>
                  <a:schemeClr val="accent1">
                    <a:lumMod val="50000"/>
                  </a:schemeClr>
                </a:solidFill>
              </a:rPr>
              <a:t>X</a:t>
            </a:r>
            <a:r>
              <a:rPr lang="es-MX" sz="1700" b="1" i="1" baseline="-25000" dirty="0">
                <a:solidFill>
                  <a:schemeClr val="accent1">
                    <a:lumMod val="50000"/>
                  </a:schemeClr>
                </a:solidFill>
              </a:rPr>
              <a:t>0</a:t>
            </a:r>
            <a:r>
              <a:rPr lang="es-MX" sz="1700" b="1" i="1" dirty="0">
                <a:solidFill>
                  <a:schemeClr val="accent1">
                    <a:lumMod val="50000"/>
                  </a:schemeClr>
                </a:solidFill>
              </a:rPr>
              <a:t>=(I-A)</a:t>
            </a:r>
            <a:r>
              <a:rPr lang="es-MX" sz="1700" b="1" i="1" baseline="30000" dirty="0">
                <a:solidFill>
                  <a:schemeClr val="accent1">
                    <a:lumMod val="50000"/>
                  </a:schemeClr>
                </a:solidFill>
              </a:rPr>
              <a:t>-1</a:t>
            </a:r>
            <a:r>
              <a:rPr lang="es-MX" sz="1700" b="1" i="1" dirty="0">
                <a:solidFill>
                  <a:schemeClr val="accent1">
                    <a:lumMod val="50000"/>
                  </a:schemeClr>
                </a:solidFill>
              </a:rPr>
              <a:t>Y</a:t>
            </a:r>
            <a:r>
              <a:rPr lang="es-MX" sz="1700" b="1" i="1" baseline="-25000" dirty="0">
                <a:solidFill>
                  <a:schemeClr val="accent1">
                    <a:lumMod val="50000"/>
                  </a:schemeClr>
                </a:solidFill>
              </a:rPr>
              <a:t>0</a:t>
            </a:r>
            <a:endParaRPr lang="es-MX" sz="17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66700" lvl="2" indent="-177800"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es-MX" sz="1800" dirty="0">
                <a:solidFill>
                  <a:schemeClr val="accent1">
                    <a:lumMod val="50000"/>
                  </a:schemeClr>
                </a:solidFill>
              </a:rPr>
              <a:t>De esta manera, </a:t>
            </a:r>
            <a:r>
              <a:rPr lang="es-MX" sz="1800" i="1" dirty="0">
                <a:solidFill>
                  <a:schemeClr val="accent1">
                    <a:lumMod val="50000"/>
                  </a:schemeClr>
                </a:solidFill>
              </a:rPr>
              <a:t>Y</a:t>
            </a:r>
            <a:r>
              <a:rPr lang="es-MX" sz="1800" i="1" baseline="-25000" dirty="0">
                <a:solidFill>
                  <a:schemeClr val="accent1">
                    <a:lumMod val="50000"/>
                  </a:schemeClr>
                </a:solidFill>
              </a:rPr>
              <a:t>0</a:t>
            </a:r>
            <a:r>
              <a:rPr lang="es-MX" sz="1800" dirty="0">
                <a:solidFill>
                  <a:schemeClr val="accent1">
                    <a:lumMod val="50000"/>
                  </a:schemeClr>
                </a:solidFill>
              </a:rPr>
              <a:t> es la variable exógena, por lo que lo una variación en la demanda final  daría forma a un nuevo vector de demanda final </a:t>
            </a:r>
            <a:r>
              <a:rPr lang="es-MX" sz="1800" i="1" dirty="0">
                <a:solidFill>
                  <a:schemeClr val="accent1">
                    <a:lumMod val="50000"/>
                  </a:schemeClr>
                </a:solidFill>
              </a:rPr>
              <a:t>Y</a:t>
            </a:r>
            <a:r>
              <a:rPr lang="es-MX" sz="1800" i="1" baseline="-25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es-MX" sz="1800" dirty="0">
                <a:solidFill>
                  <a:schemeClr val="accent1">
                    <a:lumMod val="50000"/>
                  </a:schemeClr>
                </a:solidFill>
              </a:rPr>
              <a:t> que a su vez dará forma a un nuevo vector de producción </a:t>
            </a:r>
            <a:r>
              <a:rPr lang="es-MX" sz="1800" i="1" dirty="0">
                <a:solidFill>
                  <a:schemeClr val="accent1">
                    <a:lumMod val="50000"/>
                  </a:schemeClr>
                </a:solidFill>
              </a:rPr>
              <a:t>X</a:t>
            </a:r>
            <a:r>
              <a:rPr lang="es-MX" sz="1800" i="1" baseline="-25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es-MX" sz="18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266700" lvl="2" indent="-17780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MX" sz="1700" b="1" i="1" dirty="0">
                <a:solidFill>
                  <a:schemeClr val="accent1">
                    <a:lumMod val="50000"/>
                  </a:schemeClr>
                </a:solidFill>
              </a:rPr>
              <a:t>X</a:t>
            </a:r>
            <a:r>
              <a:rPr lang="es-MX" sz="1700" b="1" i="1" baseline="-25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es-MX" sz="1700" b="1" i="1" dirty="0">
                <a:solidFill>
                  <a:schemeClr val="accent1">
                    <a:lumMod val="50000"/>
                  </a:schemeClr>
                </a:solidFill>
              </a:rPr>
              <a:t>=(I-A)</a:t>
            </a:r>
            <a:r>
              <a:rPr lang="es-MX" sz="1700" b="1" i="1" baseline="30000" dirty="0">
                <a:solidFill>
                  <a:schemeClr val="accent1">
                    <a:lumMod val="50000"/>
                  </a:schemeClr>
                </a:solidFill>
              </a:rPr>
              <a:t>-1</a:t>
            </a:r>
            <a:r>
              <a:rPr lang="es-MX" sz="1700" b="1" i="1" dirty="0">
                <a:solidFill>
                  <a:schemeClr val="accent1">
                    <a:lumMod val="50000"/>
                  </a:schemeClr>
                </a:solidFill>
              </a:rPr>
              <a:t>Y</a:t>
            </a:r>
            <a:r>
              <a:rPr lang="es-MX" sz="1700" b="1" i="1" baseline="-25000" dirty="0">
                <a:solidFill>
                  <a:schemeClr val="accent1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8" name="3 Título"/>
          <p:cNvSpPr>
            <a:spLocks noGrp="1"/>
          </p:cNvSpPr>
          <p:nvPr/>
        </p:nvSpPr>
        <p:spPr bwMode="auto">
          <a:xfrm>
            <a:off x="346315" y="116632"/>
            <a:ext cx="9710125" cy="1670662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MX" altLang="es-MX" sz="2800" b="1" i="1" dirty="0">
                <a:solidFill>
                  <a:schemeClr val="accent1">
                    <a:lumMod val="50000"/>
                  </a:schemeClr>
                </a:solidFill>
              </a:rPr>
              <a:t>El Modelo de Insumo – Producto, </a:t>
            </a:r>
            <a:r>
              <a:rPr lang="es-MX" sz="2800" b="1" i="1" dirty="0">
                <a:solidFill>
                  <a:schemeClr val="accent1">
                    <a:lumMod val="50000"/>
                  </a:schemeClr>
                </a:solidFill>
              </a:rPr>
              <a:t>identifica la cantidad de producción que debería realizar cada sector “i” para satisfacer, </a:t>
            </a:r>
            <a:r>
              <a:rPr lang="es-MX" sz="2800" b="1" i="1" dirty="0" err="1">
                <a:solidFill>
                  <a:schemeClr val="accent1">
                    <a:lumMod val="50000"/>
                  </a:schemeClr>
                </a:solidFill>
              </a:rPr>
              <a:t>ceteris</a:t>
            </a:r>
            <a:r>
              <a:rPr lang="es-MX" sz="28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MX" sz="2800" b="1" i="1" dirty="0" err="1">
                <a:solidFill>
                  <a:schemeClr val="accent1">
                    <a:lumMod val="50000"/>
                  </a:schemeClr>
                </a:solidFill>
              </a:rPr>
              <a:t>paribus</a:t>
            </a:r>
            <a:r>
              <a:rPr lang="es-MX" sz="2800" b="1" i="1" dirty="0">
                <a:solidFill>
                  <a:schemeClr val="accent1">
                    <a:lumMod val="50000"/>
                  </a:schemeClr>
                </a:solidFill>
              </a:rPr>
              <a:t>, un aumento de la demanda final dado en el sector “j”</a:t>
            </a:r>
          </a:p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s-MX" altLang="es-MX" sz="28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6" name="Grupo 15"/>
          <p:cNvGrpSpPr/>
          <p:nvPr/>
        </p:nvGrpSpPr>
        <p:grpSpPr>
          <a:xfrm>
            <a:off x="6744072" y="1556792"/>
            <a:ext cx="5112568" cy="4916577"/>
            <a:chOff x="6888088" y="1176719"/>
            <a:chExt cx="5112568" cy="4916577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3"/>
            <a:srcRect l="4255" t="8256" r="50857" b="60754"/>
            <a:stretch/>
          </p:blipFill>
          <p:spPr>
            <a:xfrm>
              <a:off x="9369502" y="2228364"/>
              <a:ext cx="910152" cy="74008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4"/>
            <a:srcRect l="6837" t="13664" r="46455" b="13460"/>
            <a:stretch/>
          </p:blipFill>
          <p:spPr>
            <a:xfrm>
              <a:off x="9167813" y="4730449"/>
              <a:ext cx="1152128" cy="115212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5"/>
            <a:srcRect l="4255" r="693" b="4044"/>
            <a:stretch/>
          </p:blipFill>
          <p:spPr>
            <a:xfrm>
              <a:off x="6888088" y="3254991"/>
              <a:ext cx="1358244" cy="104180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3"/>
            <a:srcRect l="4421" t="40781" r="42372" b="35443"/>
            <a:stretch/>
          </p:blipFill>
          <p:spPr>
            <a:xfrm>
              <a:off x="9294775" y="1392546"/>
              <a:ext cx="1078809" cy="56779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 rotWithShape="1">
            <a:blip r:embed="rId3"/>
            <a:srcRect l="5854" t="65543" r="43740" b="4452"/>
            <a:stretch/>
          </p:blipFill>
          <p:spPr>
            <a:xfrm>
              <a:off x="9306872" y="3254991"/>
              <a:ext cx="1022030" cy="71654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2" name="Rectángulo redondeado 11"/>
            <p:cNvSpPr/>
            <p:nvPr/>
          </p:nvSpPr>
          <p:spPr>
            <a:xfrm>
              <a:off x="9012496" y="1176719"/>
              <a:ext cx="2988160" cy="295232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3" name="Rectángulo redondeado 12"/>
            <p:cNvSpPr/>
            <p:nvPr/>
          </p:nvSpPr>
          <p:spPr>
            <a:xfrm>
              <a:off x="9012496" y="4509119"/>
              <a:ext cx="2988160" cy="158417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10687888" y="2278718"/>
              <a:ext cx="12267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000" b="1" dirty="0">
                  <a:solidFill>
                    <a:schemeClr val="tx2"/>
                  </a:solidFill>
                </a:rPr>
                <a:t>Demanda Final</a:t>
              </a:r>
            </a:p>
          </p:txBody>
        </p:sp>
        <p:sp>
          <p:nvSpPr>
            <p:cNvPr id="15" name="CuadroTexto 14"/>
            <p:cNvSpPr txBox="1"/>
            <p:nvPr/>
          </p:nvSpPr>
          <p:spPr>
            <a:xfrm>
              <a:off x="10546944" y="4827878"/>
              <a:ext cx="13676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000" b="1" dirty="0">
                  <a:solidFill>
                    <a:schemeClr val="tx2"/>
                  </a:solidFill>
                </a:rPr>
                <a:t>Demanda Intermedia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49753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2 CuadroTexto"/>
              <p:cNvSpPr txBox="1"/>
              <p:nvPr/>
            </p:nvSpPr>
            <p:spPr>
              <a:xfrm>
                <a:off x="185501" y="1340768"/>
                <a:ext cx="11665295" cy="134088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s-ES" dirty="0">
                    <a:solidFill>
                      <a:schemeClr val="accent1">
                        <a:lumMod val="50000"/>
                      </a:schemeClr>
                    </a:solidFill>
                  </a:rPr>
                  <a:t>(I – A)</a:t>
                </a:r>
                <a:r>
                  <a:rPr lang="es-ES" baseline="30000" dirty="0">
                    <a:solidFill>
                      <a:schemeClr val="accent1">
                        <a:lumMod val="50000"/>
                      </a:schemeClr>
                    </a:solidFill>
                  </a:rPr>
                  <a:t>-1  </a:t>
                </a:r>
                <a:r>
                  <a:rPr lang="es-ES" dirty="0">
                    <a:solidFill>
                      <a:schemeClr val="accent1">
                        <a:lumMod val="50000"/>
                      </a:schemeClr>
                    </a:solidFill>
                  </a:rPr>
                  <a:t>= 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s-ES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s-ES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s-E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s-E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es-ES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s-ES" b="1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𝐬𝐨𝐧</m:t>
                          </m:r>
                          <m:r>
                            <a:rPr lang="es-ES" b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s-ES" b="1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𝒎𝒖𝒍𝒕𝒊𝒑𝒍𝒊𝒄𝒂𝒅𝒐𝒓𝒆𝒔</m:t>
                          </m:r>
                          <m:r>
                            <a:rPr lang="es-ES" b="1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s-ES" b="1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𝒅𝒆</m:t>
                          </m:r>
                          <m:r>
                            <a:rPr lang="es-ES" b="1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s-ES" b="1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𝒑𝒓𝒐𝒅𝒖𝒄𝒄𝒊</m:t>
                          </m:r>
                          <m:r>
                            <a:rPr lang="es-ES" b="1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ó</m:t>
                          </m:r>
                          <m:r>
                            <a:rPr lang="es-ES" b="1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𝒏</m:t>
                          </m:r>
                        </m:e>
                      </m:nary>
                    </m:oMath>
                  </m:oMathPara>
                </a14:m>
                <a:endParaRPr lang="es-ES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r>
                  <a:rPr lang="es-ES" dirty="0">
                    <a:solidFill>
                      <a:schemeClr val="accent1">
                        <a:lumMod val="50000"/>
                      </a:schemeClr>
                    </a:solidFill>
                  </a:rPr>
                  <a:t>Por una unidad de aumento en la demanda del producto j se genera una renta acumulada en la economía de </a:t>
                </a:r>
                <a:r>
                  <a:rPr lang="es-ES" dirty="0" err="1">
                    <a:solidFill>
                      <a:schemeClr val="accent1">
                        <a:lumMod val="50000"/>
                      </a:schemeClr>
                    </a:solidFill>
                  </a:rPr>
                  <a:t>e</a:t>
                </a:r>
                <a:r>
                  <a:rPr lang="es-ES" baseline="-25000" dirty="0" err="1">
                    <a:solidFill>
                      <a:schemeClr val="accent1">
                        <a:lumMod val="50000"/>
                      </a:schemeClr>
                    </a:solidFill>
                  </a:rPr>
                  <a:t>.j</a:t>
                </a:r>
                <a:r>
                  <a:rPr lang="es-ES" dirty="0">
                    <a:solidFill>
                      <a:schemeClr val="accent1">
                        <a:lumMod val="50000"/>
                      </a:schemeClr>
                    </a:solidFill>
                  </a:rPr>
                  <a:t>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s-E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s-E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s-E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s-E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𝑒</m:t>
                            </m:r>
                          </m:e>
                          <m:sub>
                            <m:r>
                              <a:rPr lang="es-E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𝑖𝑗</m:t>
                            </m:r>
                          </m:sub>
                        </m:sSub>
                      </m:e>
                    </m:nary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6" name="2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501" y="1340768"/>
                <a:ext cx="11665295" cy="1340880"/>
              </a:xfrm>
              <a:prstGeom prst="rect">
                <a:avLst/>
              </a:prstGeom>
              <a:blipFill rotWithShape="0">
                <a:blip r:embed="rId5"/>
                <a:stretch>
                  <a:fillRect l="-365" t="-2252" b="-48198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2 CuadroTexto"/>
          <p:cNvSpPr txBox="1"/>
          <p:nvPr/>
        </p:nvSpPr>
        <p:spPr>
          <a:xfrm>
            <a:off x="335360" y="160468"/>
            <a:ext cx="9638134" cy="757130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>
            <a:defPPr>
              <a:defRPr lang="es-ES"/>
            </a:defPPr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1">
                <a:solidFill>
                  <a:schemeClr val="accent1">
                    <a:lumMod val="50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9pPr>
          </a:lstStyle>
          <a:p>
            <a:r>
              <a:rPr lang="es-ES" dirty="0"/>
              <a:t>Los multiplicadores en el análisis insumo producto estiman el efecto de cambios exógenos de la demanda final</a:t>
            </a:r>
          </a:p>
        </p:txBody>
      </p:sp>
      <p:sp>
        <p:nvSpPr>
          <p:cNvPr id="12" name="2 CuadroTexto"/>
          <p:cNvSpPr txBox="1"/>
          <p:nvPr/>
        </p:nvSpPr>
        <p:spPr>
          <a:xfrm>
            <a:off x="185500" y="2826802"/>
            <a:ext cx="11665296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El </a:t>
            </a:r>
            <a:r>
              <a:rPr lang="es-ES" b="1" i="1" dirty="0">
                <a:solidFill>
                  <a:schemeClr val="accent1">
                    <a:lumMod val="50000"/>
                  </a:schemeClr>
                </a:solidFill>
              </a:rPr>
              <a:t>multiplicador de renta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estima el efecto de cambios en la demanda final sobre la renta percibida por los hogares.</a:t>
            </a:r>
          </a:p>
          <a:p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Z = B (I – A)</a:t>
            </a:r>
            <a:r>
              <a:rPr lang="es-ES" baseline="30000" dirty="0">
                <a:solidFill>
                  <a:schemeClr val="accent1">
                    <a:lumMod val="50000"/>
                  </a:schemeClr>
                </a:solidFill>
              </a:rPr>
              <a:t>-1</a:t>
            </a:r>
          </a:p>
          <a:p>
            <a:r>
              <a:rPr lang="es-ES" sz="1600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B vector de coeficientes técnicos </a:t>
            </a:r>
          </a:p>
          <a:p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	I matriz unidad</a:t>
            </a:r>
          </a:p>
          <a:p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	A matriz de coeficientes de insumos intermedios</a:t>
            </a:r>
          </a:p>
          <a:p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	Z requisitos directos e indirectos</a:t>
            </a:r>
            <a:endParaRPr lang="es-ES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3 CuadroTexto"/>
          <p:cNvSpPr txBox="1"/>
          <p:nvPr/>
        </p:nvSpPr>
        <p:spPr>
          <a:xfrm>
            <a:off x="185501" y="4698510"/>
            <a:ext cx="11665296" cy="200054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El </a:t>
            </a:r>
            <a:r>
              <a:rPr lang="es-ES" b="1" i="1" dirty="0">
                <a:solidFill>
                  <a:schemeClr val="accent1">
                    <a:lumMod val="50000"/>
                  </a:schemeClr>
                </a:solidFill>
              </a:rPr>
              <a:t>multiplicador de empleo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se diferencia del multiplicador de renta fundamentalmente en que utilizamos unidades físicas para el cálculo de los coeficientes, habitualmente horas o empleos.</a:t>
            </a:r>
          </a:p>
          <a:p>
            <a:r>
              <a:rPr lang="es-ES" sz="1600" dirty="0">
                <a:solidFill>
                  <a:schemeClr val="accent1">
                    <a:lumMod val="50000"/>
                  </a:schemeClr>
                </a:solidFill>
              </a:rPr>
              <a:t>Z = E (I – A)</a:t>
            </a:r>
            <a:r>
              <a:rPr lang="es-ES" sz="1600" baseline="30000" dirty="0">
                <a:solidFill>
                  <a:schemeClr val="accent1">
                    <a:lumMod val="50000"/>
                  </a:schemeClr>
                </a:solidFill>
              </a:rPr>
              <a:t>-1</a:t>
            </a:r>
          </a:p>
          <a:p>
            <a:r>
              <a:rPr lang="es-ES" sz="1600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E coeficientes técnicos de las unidades de empleo a analizar</a:t>
            </a:r>
          </a:p>
          <a:p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	I matriz unidad</a:t>
            </a:r>
          </a:p>
          <a:p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	A matriz de coeficientes de insumos intermedios</a:t>
            </a:r>
          </a:p>
          <a:p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	Z requisitos directos e indirectos de empleo</a:t>
            </a:r>
            <a:endParaRPr lang="es-ES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5132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3 CuadroTexto"/>
          <p:cNvSpPr txBox="1"/>
          <p:nvPr/>
        </p:nvSpPr>
        <p:spPr>
          <a:xfrm>
            <a:off x="1565963" y="3720878"/>
            <a:ext cx="3816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400"/>
              </a:spcBef>
            </a:pPr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1) Suma de la columna de coeficientes</a:t>
            </a:r>
          </a:p>
          <a:p>
            <a:pPr>
              <a:spcBef>
                <a:spcPts val="2400"/>
              </a:spcBef>
            </a:pPr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2) Suma de la columna de la inversa</a:t>
            </a:r>
            <a:endParaRPr lang="es-ES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4 CuadroTexto"/>
          <p:cNvSpPr txBox="1"/>
          <p:nvPr/>
        </p:nvSpPr>
        <p:spPr>
          <a:xfrm>
            <a:off x="1781987" y="5036983"/>
            <a:ext cx="3384376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Actividades que </a:t>
            </a:r>
            <a:r>
              <a:rPr lang="es-ES" b="1" dirty="0">
                <a:solidFill>
                  <a:schemeClr val="tx2">
                    <a:lumMod val="75000"/>
                  </a:schemeClr>
                </a:solidFill>
              </a:rPr>
              <a:t>necesitan insumos 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de muchas industrias distintas: </a:t>
            </a:r>
            <a:r>
              <a:rPr lang="es-ES" i="1" dirty="0">
                <a:solidFill>
                  <a:schemeClr val="tx2">
                    <a:lumMod val="75000"/>
                  </a:schemeClr>
                </a:solidFill>
              </a:rPr>
              <a:t>Procesamiento y conservación de carnes.</a:t>
            </a:r>
          </a:p>
        </p:txBody>
      </p:sp>
      <p:sp>
        <p:nvSpPr>
          <p:cNvPr id="16" name="5 CuadroTexto"/>
          <p:cNvSpPr txBox="1"/>
          <p:nvPr/>
        </p:nvSpPr>
        <p:spPr>
          <a:xfrm>
            <a:off x="6708068" y="5013176"/>
            <a:ext cx="3384376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Actividades que </a:t>
            </a:r>
            <a:r>
              <a:rPr lang="es-ES" b="1" dirty="0">
                <a:solidFill>
                  <a:schemeClr val="tx2">
                    <a:lumMod val="75000"/>
                  </a:schemeClr>
                </a:solidFill>
              </a:rPr>
              <a:t>aportan insumos 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a muchas industrias distintas: </a:t>
            </a:r>
            <a:r>
              <a:rPr lang="es-ES" i="1" dirty="0">
                <a:solidFill>
                  <a:schemeClr val="tx2">
                    <a:lumMod val="75000"/>
                  </a:schemeClr>
                </a:solidFill>
              </a:rPr>
              <a:t>Actividades de apoyo a la agricultura.</a:t>
            </a:r>
          </a:p>
        </p:txBody>
      </p:sp>
      <p:sp>
        <p:nvSpPr>
          <p:cNvPr id="17" name="2 CuadroTexto"/>
          <p:cNvSpPr txBox="1"/>
          <p:nvPr/>
        </p:nvSpPr>
        <p:spPr>
          <a:xfrm>
            <a:off x="334050" y="260648"/>
            <a:ext cx="9686916" cy="561453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>
            <a:defPPr>
              <a:defRPr lang="es-ES"/>
            </a:defPPr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1">
                <a:solidFill>
                  <a:schemeClr val="accent1">
                    <a:lumMod val="50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9pPr>
          </a:lstStyle>
          <a:p>
            <a:r>
              <a:rPr lang="es-ES" dirty="0"/>
              <a:t>Identificación de sectores y conexión entre industrias </a:t>
            </a:r>
          </a:p>
          <a:p>
            <a:endParaRPr lang="es-ES" dirty="0"/>
          </a:p>
        </p:txBody>
      </p:sp>
      <p:graphicFrame>
        <p:nvGraphicFramePr>
          <p:cNvPr id="19" name="Diagram 5"/>
          <p:cNvGraphicFramePr/>
          <p:nvPr>
            <p:extLst>
              <p:ext uri="{D42A27DB-BD31-4B8C-83A1-F6EECF244321}">
                <p14:modId xmlns:p14="http://schemas.microsoft.com/office/powerpoint/2010/main" val="2498410828"/>
              </p:ext>
            </p:extLst>
          </p:nvPr>
        </p:nvGraphicFramePr>
        <p:xfrm>
          <a:off x="284906" y="692696"/>
          <a:ext cx="11499725" cy="3199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3 Rectángulo"/>
          <p:cNvSpPr/>
          <p:nvPr/>
        </p:nvSpPr>
        <p:spPr>
          <a:xfrm>
            <a:off x="6472187" y="3717032"/>
            <a:ext cx="3856137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spcBef>
                <a:spcPts val="600"/>
              </a:spcBef>
            </a:pPr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1) Suma de la fila de los coeficientes de distribución (B)</a:t>
            </a:r>
          </a:p>
          <a:p>
            <a:pPr>
              <a:spcBef>
                <a:spcPts val="600"/>
              </a:spcBef>
            </a:pPr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2) Suma de la fila de la inversa.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796746" y="2978523"/>
            <a:ext cx="13548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>
                <a:solidFill>
                  <a:schemeClr val="accent1">
                    <a:lumMod val="50000"/>
                  </a:schemeClr>
                </a:solidFill>
              </a:rPr>
              <a:t>Hacia atrás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7582916" y="2979678"/>
            <a:ext cx="1634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>
              <a:defRPr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s-MX" sz="2000" dirty="0"/>
              <a:t>Hacia delante</a:t>
            </a:r>
          </a:p>
        </p:txBody>
      </p:sp>
    </p:spTree>
    <p:extLst>
      <p:ext uri="{BB962C8B-B14F-4D97-AF65-F5344CB8AC3E}">
        <p14:creationId xmlns:p14="http://schemas.microsoft.com/office/powerpoint/2010/main" val="32239403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CuadroTexto"/>
          <p:cNvSpPr txBox="1"/>
          <p:nvPr/>
        </p:nvSpPr>
        <p:spPr>
          <a:xfrm>
            <a:off x="2241450" y="854901"/>
            <a:ext cx="6518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tx2">
                    <a:lumMod val="75000"/>
                  </a:schemeClr>
                </a:solidFill>
              </a:rPr>
              <a:t>Conexión entre industrias</a:t>
            </a:r>
          </a:p>
        </p:txBody>
      </p:sp>
      <p:sp>
        <p:nvSpPr>
          <p:cNvPr id="17" name="2 CuadroTexto"/>
          <p:cNvSpPr txBox="1"/>
          <p:nvPr/>
        </p:nvSpPr>
        <p:spPr>
          <a:xfrm>
            <a:off x="335360" y="188640"/>
            <a:ext cx="9686916" cy="417437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>
            <a:defPPr>
              <a:defRPr lang="es-ES"/>
            </a:defPPr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1">
                <a:solidFill>
                  <a:schemeClr val="accent1">
                    <a:lumMod val="50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9pPr>
          </a:lstStyle>
          <a:p>
            <a:r>
              <a:rPr lang="es-ES" dirty="0"/>
              <a:t>Identificación de sectores y conexión entre industrias </a:t>
            </a:r>
          </a:p>
        </p:txBody>
      </p:sp>
      <p:graphicFrame>
        <p:nvGraphicFramePr>
          <p:cNvPr id="18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319349"/>
              </p:ext>
            </p:extLst>
          </p:nvPr>
        </p:nvGraphicFramePr>
        <p:xfrm>
          <a:off x="2258192" y="1225460"/>
          <a:ext cx="6530312" cy="1621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36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444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28925">
                <a:tc>
                  <a:txBody>
                    <a:bodyPr/>
                    <a:lstStyle/>
                    <a:p>
                      <a:endParaRPr lang="es-ES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Adelante </a:t>
                      </a:r>
                      <a:r>
                        <a:rPr lang="es-ES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mayor</a:t>
                      </a:r>
                      <a:r>
                        <a:rPr lang="es-ES" sz="18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que la media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Adelante </a:t>
                      </a:r>
                      <a:r>
                        <a:rPr lang="es-ES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menor</a:t>
                      </a:r>
                      <a:r>
                        <a:rPr lang="es-ES" sz="18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que la media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0650">
                <a:tc>
                  <a:txBody>
                    <a:bodyPr/>
                    <a:lstStyle/>
                    <a:p>
                      <a:r>
                        <a:rPr lang="es-ES" sz="18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Atrás </a:t>
                      </a:r>
                      <a:r>
                        <a:rPr lang="es-ES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mayor</a:t>
                      </a:r>
                      <a:r>
                        <a:rPr lang="es-ES" sz="18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que la media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09585" rtl="0" eaLnBrk="1" latinLnBrk="0" hangingPunct="1"/>
                      <a:r>
                        <a:rPr lang="es-ES" sz="1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Clave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>
                          <a:solidFill>
                            <a:schemeClr val="bg1"/>
                          </a:solidFill>
                        </a:rPr>
                        <a:t>Arrastre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0650">
                <a:tc>
                  <a:txBody>
                    <a:bodyPr/>
                    <a:lstStyle/>
                    <a:p>
                      <a:r>
                        <a:rPr lang="es-ES" sz="18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Atrás </a:t>
                      </a:r>
                      <a:r>
                        <a:rPr lang="es-ES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menor</a:t>
                      </a:r>
                      <a:r>
                        <a:rPr lang="es-ES" sz="18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que la media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>
                          <a:solidFill>
                            <a:schemeClr val="bg1"/>
                          </a:solidFill>
                        </a:rPr>
                        <a:t>Impulsores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491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>
                          <a:solidFill>
                            <a:schemeClr val="bg1"/>
                          </a:solidFill>
                        </a:rPr>
                        <a:t>Independientes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2" name="1 Rectángulo redondeado"/>
          <p:cNvSpPr/>
          <p:nvPr/>
        </p:nvSpPr>
        <p:spPr>
          <a:xfrm>
            <a:off x="119335" y="4398775"/>
            <a:ext cx="1799606" cy="191811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s-MX" dirty="0">
                <a:solidFill>
                  <a:srgbClr val="002060"/>
                </a:solidFill>
              </a:rPr>
              <a:t>Otros Sectores</a:t>
            </a:r>
          </a:p>
          <a:p>
            <a:pPr algn="ctr">
              <a:spcBef>
                <a:spcPts val="600"/>
              </a:spcBef>
            </a:pPr>
            <a:r>
              <a:rPr lang="es-MX" dirty="0">
                <a:solidFill>
                  <a:srgbClr val="002060"/>
                </a:solidFill>
              </a:rPr>
              <a:t>Otros Sectores</a:t>
            </a:r>
          </a:p>
          <a:p>
            <a:pPr algn="ctr">
              <a:spcBef>
                <a:spcPts val="600"/>
              </a:spcBef>
            </a:pPr>
            <a:r>
              <a:rPr lang="es-MX" dirty="0">
                <a:solidFill>
                  <a:srgbClr val="002060"/>
                </a:solidFill>
              </a:rPr>
              <a:t>Otros Sectores</a:t>
            </a:r>
          </a:p>
          <a:p>
            <a:pPr algn="ctr">
              <a:spcBef>
                <a:spcPts val="600"/>
              </a:spcBef>
            </a:pPr>
            <a:r>
              <a:rPr lang="es-MX" dirty="0">
                <a:solidFill>
                  <a:srgbClr val="002060"/>
                </a:solidFill>
              </a:rPr>
              <a:t>Otros Sectores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19336" y="3774232"/>
            <a:ext cx="1799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rgbClr val="002060"/>
                </a:solidFill>
              </a:rPr>
              <a:t>Demanda</a:t>
            </a:r>
          </a:p>
        </p:txBody>
      </p:sp>
      <p:sp>
        <p:nvSpPr>
          <p:cNvPr id="4" name="3 Flecha derecha"/>
          <p:cNvSpPr/>
          <p:nvPr/>
        </p:nvSpPr>
        <p:spPr>
          <a:xfrm>
            <a:off x="1990949" y="4958473"/>
            <a:ext cx="1368747" cy="720080"/>
          </a:xfrm>
          <a:prstGeom prst="rightArrow">
            <a:avLst/>
          </a:prstGeom>
          <a:solidFill>
            <a:srgbClr val="3D6AA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/>
              <a:t>Insumos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3441406" y="3747073"/>
            <a:ext cx="1648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rgbClr val="002060"/>
                </a:solidFill>
              </a:rPr>
              <a:t>Sector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3456746" y="4261932"/>
            <a:ext cx="1633379" cy="40862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</a:rPr>
              <a:t>Clave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3441406" y="4909890"/>
            <a:ext cx="1648719" cy="408623"/>
          </a:xfrm>
          <a:prstGeom prst="roundRect">
            <a:avLst/>
          </a:prstGeom>
          <a:solidFill>
            <a:srgbClr val="74913B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</a:rPr>
              <a:t>Impulso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3456746" y="5485954"/>
            <a:ext cx="1633379" cy="40862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</a:rPr>
              <a:t>Arrastre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3449075" y="6110357"/>
            <a:ext cx="1633379" cy="408623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</a:rPr>
              <a:t>Independiente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6680335" y="3773287"/>
            <a:ext cx="237531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MX" b="1" dirty="0">
                <a:solidFill>
                  <a:srgbClr val="002060"/>
                </a:solidFill>
              </a:rPr>
              <a:t>Utilización Intermedia</a:t>
            </a:r>
          </a:p>
        </p:txBody>
      </p:sp>
      <p:sp>
        <p:nvSpPr>
          <p:cNvPr id="16" name="15 Flecha derecha"/>
          <p:cNvSpPr/>
          <p:nvPr/>
        </p:nvSpPr>
        <p:spPr>
          <a:xfrm>
            <a:off x="5250826" y="4394121"/>
            <a:ext cx="1656184" cy="720080"/>
          </a:xfrm>
          <a:prstGeom prst="rightArrow">
            <a:avLst/>
          </a:prstGeom>
          <a:solidFill>
            <a:srgbClr val="3D6AA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/>
              <a:t>Insumos</a:t>
            </a:r>
          </a:p>
        </p:txBody>
      </p:sp>
      <p:sp>
        <p:nvSpPr>
          <p:cNvPr id="19" name="18 Rectángulo redondeado"/>
          <p:cNvSpPr/>
          <p:nvPr/>
        </p:nvSpPr>
        <p:spPr>
          <a:xfrm>
            <a:off x="6975688" y="4310401"/>
            <a:ext cx="1784608" cy="85465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s-MX" dirty="0">
                <a:solidFill>
                  <a:srgbClr val="002060"/>
                </a:solidFill>
              </a:rPr>
              <a:t>Otros Sectores</a:t>
            </a:r>
          </a:p>
          <a:p>
            <a:pPr algn="ctr">
              <a:spcBef>
                <a:spcPts val="600"/>
              </a:spcBef>
            </a:pPr>
            <a:r>
              <a:rPr lang="es-MX" dirty="0">
                <a:solidFill>
                  <a:srgbClr val="002060"/>
                </a:solidFill>
              </a:rPr>
              <a:t>Otros Sectores</a:t>
            </a:r>
          </a:p>
        </p:txBody>
      </p:sp>
      <p:sp>
        <p:nvSpPr>
          <p:cNvPr id="20" name="19 Flecha derecha"/>
          <p:cNvSpPr/>
          <p:nvPr/>
        </p:nvSpPr>
        <p:spPr>
          <a:xfrm>
            <a:off x="5270552" y="5690265"/>
            <a:ext cx="4641871" cy="720080"/>
          </a:xfrm>
          <a:prstGeom prst="rightArrow">
            <a:avLst/>
          </a:prstGeom>
          <a:solidFill>
            <a:srgbClr val="3D6AA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/>
              <a:t>Insumos</a:t>
            </a:r>
          </a:p>
        </p:txBody>
      </p:sp>
      <p:sp>
        <p:nvSpPr>
          <p:cNvPr id="22" name="21 Rectángulo redondeado"/>
          <p:cNvSpPr/>
          <p:nvPr/>
        </p:nvSpPr>
        <p:spPr>
          <a:xfrm>
            <a:off x="10056440" y="5616002"/>
            <a:ext cx="1944216" cy="85465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s-MX" dirty="0">
                <a:solidFill>
                  <a:srgbClr val="002060"/>
                </a:solidFill>
              </a:rPr>
              <a:t>Demanda Final</a:t>
            </a:r>
          </a:p>
          <a:p>
            <a:pPr algn="ctr">
              <a:spcBef>
                <a:spcPts val="600"/>
              </a:spcBef>
            </a:pPr>
            <a:r>
              <a:rPr lang="es-MX" dirty="0">
                <a:solidFill>
                  <a:srgbClr val="002060"/>
                </a:solidFill>
              </a:rPr>
              <a:t>Demanda Final</a:t>
            </a:r>
          </a:p>
        </p:txBody>
      </p:sp>
      <p:sp>
        <p:nvSpPr>
          <p:cNvPr id="7" name="6 Rectángulo"/>
          <p:cNvSpPr/>
          <p:nvPr/>
        </p:nvSpPr>
        <p:spPr>
          <a:xfrm>
            <a:off x="3441406" y="4149080"/>
            <a:ext cx="1648719" cy="2482753"/>
          </a:xfrm>
          <a:prstGeom prst="rect">
            <a:avLst/>
          </a:prstGeom>
          <a:noFill/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22 CuadroTexto"/>
          <p:cNvSpPr txBox="1"/>
          <p:nvPr/>
        </p:nvSpPr>
        <p:spPr>
          <a:xfrm>
            <a:off x="10083139" y="377974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rgbClr val="002060"/>
                </a:solidFill>
              </a:rPr>
              <a:t>Utilización Final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191344" y="3356992"/>
            <a:ext cx="3579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accent4">
                    <a:lumMod val="50000"/>
                  </a:schemeClr>
                </a:solidFill>
              </a:rPr>
              <a:t>Naturaleza de los encadenamientos</a:t>
            </a:r>
          </a:p>
        </p:txBody>
      </p:sp>
    </p:spTree>
    <p:extLst>
      <p:ext uri="{BB962C8B-B14F-4D97-AF65-F5344CB8AC3E}">
        <p14:creationId xmlns:p14="http://schemas.microsoft.com/office/powerpoint/2010/main" val="1316980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51 CuadroTexto"/>
          <p:cNvSpPr txBox="1"/>
          <p:nvPr/>
        </p:nvSpPr>
        <p:spPr>
          <a:xfrm>
            <a:off x="1414870" y="1766934"/>
            <a:ext cx="9611195" cy="2308304"/>
          </a:xfrm>
          <a:prstGeom prst="rect">
            <a:avLst/>
          </a:prstGeom>
          <a:noFill/>
        </p:spPr>
        <p:txBody>
          <a:bodyPr wrap="square" lIns="91422" tIns="45710" rIns="91422" bIns="45710" rtlCol="0">
            <a:spAutoFit/>
          </a:bodyPr>
          <a:lstStyle/>
          <a:p>
            <a:pPr algn="ctr" defTabSz="609450"/>
            <a:r>
              <a:rPr lang="es-MX" sz="4800" b="1" i="1" dirty="0">
                <a:solidFill>
                  <a:srgbClr val="1F497D"/>
                </a:solidFill>
              </a:rPr>
              <a:t>La Agricultura, ganadería, silvicultura y pesca en el Sistema de Cuentas Nacionales de El Salvador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9157"/>
            <a:ext cx="12192000" cy="19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54558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335360" y="116632"/>
            <a:ext cx="9505056" cy="836226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sz="2800" b="1" i="1" dirty="0">
                <a:solidFill>
                  <a:schemeClr val="accent1">
                    <a:lumMod val="50000"/>
                  </a:schemeClr>
                </a:solidFill>
              </a:rPr>
              <a:t>La MIP provee insumos importantes para investigaciones sobre cambios en la estructura y política económica</a:t>
            </a:r>
          </a:p>
        </p:txBody>
      </p:sp>
      <p:sp>
        <p:nvSpPr>
          <p:cNvPr id="3" name="2 Rectángulo redondeado"/>
          <p:cNvSpPr/>
          <p:nvPr/>
        </p:nvSpPr>
        <p:spPr>
          <a:xfrm>
            <a:off x="191344" y="1124744"/>
            <a:ext cx="11824432" cy="361771"/>
          </a:xfrm>
          <a:prstGeom prst="roundRect">
            <a:avLst/>
          </a:prstGeom>
          <a:solidFill>
            <a:srgbClr val="18414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/>
              <a:t>Matrices Insumo Producto</a:t>
            </a:r>
          </a:p>
        </p:txBody>
      </p:sp>
      <p:sp>
        <p:nvSpPr>
          <p:cNvPr id="11" name="10 Rectángulo redondeado"/>
          <p:cNvSpPr/>
          <p:nvPr/>
        </p:nvSpPr>
        <p:spPr>
          <a:xfrm>
            <a:off x="263352" y="1988840"/>
            <a:ext cx="1780592" cy="688554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+mj-lt"/>
              <a:buAutoNum type="arabicPeriod"/>
            </a:pPr>
            <a:r>
              <a:rPr lang="es-MX" b="1" dirty="0"/>
              <a:t>Producción doméstica</a:t>
            </a:r>
          </a:p>
        </p:txBody>
      </p:sp>
      <p:sp>
        <p:nvSpPr>
          <p:cNvPr id="14" name="13 Rectángulo redondeado"/>
          <p:cNvSpPr/>
          <p:nvPr/>
        </p:nvSpPr>
        <p:spPr>
          <a:xfrm>
            <a:off x="2135559" y="1988840"/>
            <a:ext cx="1808075" cy="688554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2700" algn="ctr">
              <a:buFont typeface="+mj-lt"/>
              <a:buAutoNum type="arabicPeriod" startAt="2"/>
            </a:pPr>
            <a:r>
              <a:rPr lang="es-MX" b="1" dirty="0"/>
              <a:t>Importaciones</a:t>
            </a:r>
          </a:p>
        </p:txBody>
      </p:sp>
      <p:sp>
        <p:nvSpPr>
          <p:cNvPr id="15" name="14 Rectángulo redondeado"/>
          <p:cNvSpPr/>
          <p:nvPr/>
        </p:nvSpPr>
        <p:spPr>
          <a:xfrm>
            <a:off x="191344" y="1549538"/>
            <a:ext cx="5816326" cy="361771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/>
              <a:t>Industria - Industria</a:t>
            </a:r>
          </a:p>
        </p:txBody>
      </p:sp>
      <p:sp>
        <p:nvSpPr>
          <p:cNvPr id="16" name="15 Rectángulo redondeado"/>
          <p:cNvSpPr/>
          <p:nvPr/>
        </p:nvSpPr>
        <p:spPr>
          <a:xfrm>
            <a:off x="4034926" y="1988840"/>
            <a:ext cx="1972743" cy="688554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+mj-lt"/>
              <a:buAutoNum type="arabicPeriod" startAt="3"/>
            </a:pPr>
            <a:r>
              <a:rPr lang="es-MX" b="1" dirty="0"/>
              <a:t>Total economía </a:t>
            </a:r>
          </a:p>
          <a:p>
            <a:pPr algn="ctr"/>
            <a:r>
              <a:rPr lang="es-MX" b="1" dirty="0"/>
              <a:t>(1+2)</a:t>
            </a:r>
          </a:p>
        </p:txBody>
      </p:sp>
      <p:sp>
        <p:nvSpPr>
          <p:cNvPr id="17" name="16 Rectángulo redondeado"/>
          <p:cNvSpPr/>
          <p:nvPr/>
        </p:nvSpPr>
        <p:spPr>
          <a:xfrm>
            <a:off x="6168007" y="1549537"/>
            <a:ext cx="5847769" cy="361771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Producto - Producto</a:t>
            </a:r>
          </a:p>
        </p:txBody>
      </p:sp>
      <p:sp>
        <p:nvSpPr>
          <p:cNvPr id="18" name="17 Rectángulo redondeado"/>
          <p:cNvSpPr/>
          <p:nvPr/>
        </p:nvSpPr>
        <p:spPr>
          <a:xfrm>
            <a:off x="6265416" y="1988840"/>
            <a:ext cx="1774800" cy="688554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+mj-lt"/>
              <a:buAutoNum type="arabicPeriod"/>
            </a:pPr>
            <a:r>
              <a:rPr lang="es-MX" dirty="0"/>
              <a:t>Producción doméstica</a:t>
            </a:r>
          </a:p>
        </p:txBody>
      </p:sp>
      <p:sp>
        <p:nvSpPr>
          <p:cNvPr id="19" name="18 Rectángulo redondeado"/>
          <p:cNvSpPr/>
          <p:nvPr/>
        </p:nvSpPr>
        <p:spPr>
          <a:xfrm>
            <a:off x="8112224" y="1988840"/>
            <a:ext cx="1800000" cy="688554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+mj-lt"/>
              <a:buAutoNum type="arabicPeriod" startAt="2"/>
            </a:pPr>
            <a:r>
              <a:rPr lang="es-MX" dirty="0"/>
              <a:t>Importaciones</a:t>
            </a:r>
          </a:p>
        </p:txBody>
      </p:sp>
      <p:sp>
        <p:nvSpPr>
          <p:cNvPr id="20" name="19 Rectángulo redondeado"/>
          <p:cNvSpPr/>
          <p:nvPr/>
        </p:nvSpPr>
        <p:spPr>
          <a:xfrm>
            <a:off x="9984432" y="1988840"/>
            <a:ext cx="1903692" cy="688554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2700" algn="ctr">
              <a:buFont typeface="+mj-lt"/>
              <a:buAutoNum type="arabicPeriod" startAt="3"/>
            </a:pPr>
            <a:r>
              <a:rPr lang="es-MX" dirty="0"/>
              <a:t>Total economía </a:t>
            </a:r>
          </a:p>
          <a:p>
            <a:pPr algn="ctr"/>
            <a:r>
              <a:rPr lang="es-MX" dirty="0"/>
              <a:t>(1+2)</a:t>
            </a:r>
          </a:p>
        </p:txBody>
      </p:sp>
      <p:sp>
        <p:nvSpPr>
          <p:cNvPr id="21" name="20 Rectángulo"/>
          <p:cNvSpPr/>
          <p:nvPr/>
        </p:nvSpPr>
        <p:spPr>
          <a:xfrm>
            <a:off x="191346" y="3797376"/>
            <a:ext cx="5912214" cy="697958"/>
          </a:xfrm>
          <a:prstGeom prst="rect">
            <a:avLst/>
          </a:prstGeom>
          <a:ln w="952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lnSpc>
                <a:spcPts val="2100"/>
              </a:lnSpc>
              <a:buFont typeface="Wingdings" pitchFamily="2" charset="2"/>
              <a:buChar char="ü"/>
            </a:pPr>
            <a:r>
              <a:rPr lang="es-MX" sz="2000" b="1" dirty="0">
                <a:solidFill>
                  <a:schemeClr val="accent1">
                    <a:lumMod val="50000"/>
                  </a:schemeClr>
                </a:solidFill>
              </a:rPr>
              <a:t>Análisis del cambio estructural en la economía del país</a:t>
            </a:r>
          </a:p>
        </p:txBody>
      </p:sp>
      <p:sp>
        <p:nvSpPr>
          <p:cNvPr id="22" name="21 Rectángulo"/>
          <p:cNvSpPr/>
          <p:nvPr/>
        </p:nvSpPr>
        <p:spPr>
          <a:xfrm>
            <a:off x="191346" y="4867480"/>
            <a:ext cx="5912214" cy="361720"/>
          </a:xfrm>
          <a:prstGeom prst="rect">
            <a:avLst/>
          </a:prstGeom>
          <a:ln w="952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Wingdings" pitchFamily="2" charset="2"/>
              <a:buChar char="ü"/>
            </a:pPr>
            <a:r>
              <a:rPr lang="es-MX" sz="2000" b="1" dirty="0">
                <a:solidFill>
                  <a:schemeClr val="accent1">
                    <a:lumMod val="50000"/>
                  </a:schemeClr>
                </a:solidFill>
              </a:rPr>
              <a:t>Análisis de agregados macroeconómicos</a:t>
            </a:r>
          </a:p>
        </p:txBody>
      </p:sp>
      <p:sp>
        <p:nvSpPr>
          <p:cNvPr id="23" name="22 Rectángulo"/>
          <p:cNvSpPr/>
          <p:nvPr/>
        </p:nvSpPr>
        <p:spPr>
          <a:xfrm>
            <a:off x="191345" y="3189409"/>
            <a:ext cx="5912216" cy="527623"/>
          </a:xfrm>
          <a:prstGeom prst="rect">
            <a:avLst/>
          </a:prstGeom>
          <a:ln w="952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Wingdings" pitchFamily="2" charset="2"/>
              <a:buChar char="ü"/>
            </a:pPr>
            <a:r>
              <a:rPr lang="es-MX" sz="2000" b="1" dirty="0">
                <a:solidFill>
                  <a:schemeClr val="accent1">
                    <a:lumMod val="50000"/>
                  </a:schemeClr>
                </a:solidFill>
              </a:rPr>
              <a:t>Conexión entre demanda final y niveles de producción</a:t>
            </a:r>
          </a:p>
        </p:txBody>
      </p:sp>
      <p:sp>
        <p:nvSpPr>
          <p:cNvPr id="24" name="23 Rectángulo"/>
          <p:cNvSpPr/>
          <p:nvPr/>
        </p:nvSpPr>
        <p:spPr>
          <a:xfrm>
            <a:off x="199076" y="5940734"/>
            <a:ext cx="5601115" cy="328836"/>
          </a:xfrm>
          <a:prstGeom prst="rect">
            <a:avLst/>
          </a:prstGeom>
          <a:ln w="952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ü"/>
            </a:pPr>
            <a:r>
              <a:rPr lang="es-MX" dirty="0">
                <a:solidFill>
                  <a:schemeClr val="accent1">
                    <a:lumMod val="50000"/>
                  </a:schemeClr>
                </a:solidFill>
              </a:rPr>
              <a:t>Análisis de impacto</a:t>
            </a:r>
          </a:p>
        </p:txBody>
      </p:sp>
      <p:sp>
        <p:nvSpPr>
          <p:cNvPr id="25" name="24 Rectángulo"/>
          <p:cNvSpPr/>
          <p:nvPr/>
        </p:nvSpPr>
        <p:spPr>
          <a:xfrm>
            <a:off x="191344" y="2812132"/>
            <a:ext cx="5912216" cy="328836"/>
          </a:xfrm>
          <a:prstGeom prst="rect">
            <a:avLst/>
          </a:prstGeom>
          <a:ln w="952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Wingdings" pitchFamily="2" charset="2"/>
              <a:buChar char="ü"/>
            </a:pPr>
            <a:r>
              <a:rPr lang="es-MX" sz="2000" b="1" dirty="0">
                <a:solidFill>
                  <a:schemeClr val="accent1">
                    <a:lumMod val="50000"/>
                  </a:schemeClr>
                </a:solidFill>
              </a:rPr>
              <a:t>Análisis</a:t>
            </a:r>
            <a:r>
              <a:rPr lang="es-MX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MX" sz="2000" b="1" dirty="0">
                <a:solidFill>
                  <a:schemeClr val="accent1">
                    <a:lumMod val="50000"/>
                  </a:schemeClr>
                </a:solidFill>
              </a:rPr>
              <a:t>en el empleo, producción y renta</a:t>
            </a:r>
          </a:p>
        </p:txBody>
      </p:sp>
      <p:sp>
        <p:nvSpPr>
          <p:cNvPr id="26" name="25 Rectángulo"/>
          <p:cNvSpPr/>
          <p:nvPr/>
        </p:nvSpPr>
        <p:spPr>
          <a:xfrm>
            <a:off x="191344" y="4437112"/>
            <a:ext cx="5912216" cy="361720"/>
          </a:xfrm>
          <a:prstGeom prst="rect">
            <a:avLst/>
          </a:prstGeom>
          <a:ln w="952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Wingdings" pitchFamily="2" charset="2"/>
              <a:buChar char="ü"/>
            </a:pPr>
            <a:r>
              <a:rPr lang="es-MX" sz="2000" b="1" dirty="0">
                <a:solidFill>
                  <a:schemeClr val="accent1">
                    <a:lumMod val="50000"/>
                  </a:schemeClr>
                </a:solidFill>
              </a:rPr>
              <a:t>Análisis de interdependencias</a:t>
            </a:r>
          </a:p>
        </p:txBody>
      </p:sp>
      <p:sp>
        <p:nvSpPr>
          <p:cNvPr id="27" name="26 Rectángulo"/>
          <p:cNvSpPr/>
          <p:nvPr/>
        </p:nvSpPr>
        <p:spPr>
          <a:xfrm>
            <a:off x="199076" y="5620444"/>
            <a:ext cx="5601116" cy="328836"/>
          </a:xfrm>
          <a:prstGeom prst="rect">
            <a:avLst/>
          </a:prstGeom>
          <a:ln w="952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ü"/>
            </a:pPr>
            <a:r>
              <a:rPr lang="es-MX" dirty="0">
                <a:solidFill>
                  <a:schemeClr val="accent1">
                    <a:lumMod val="50000"/>
                  </a:schemeClr>
                </a:solidFill>
              </a:rPr>
              <a:t>Análisis de precios</a:t>
            </a:r>
          </a:p>
        </p:txBody>
      </p:sp>
      <p:sp>
        <p:nvSpPr>
          <p:cNvPr id="28" name="27 Rectángulo"/>
          <p:cNvSpPr/>
          <p:nvPr/>
        </p:nvSpPr>
        <p:spPr>
          <a:xfrm>
            <a:off x="191344" y="6268516"/>
            <a:ext cx="5600653" cy="328836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ü"/>
            </a:pPr>
            <a:r>
              <a:rPr lang="es-MX" dirty="0">
                <a:solidFill>
                  <a:schemeClr val="accent1">
                    <a:lumMod val="50000"/>
                  </a:schemeClr>
                </a:solidFill>
              </a:rPr>
              <a:t>Impacto económico de reformas tributarias</a:t>
            </a:r>
          </a:p>
        </p:txBody>
      </p:sp>
      <p:sp>
        <p:nvSpPr>
          <p:cNvPr id="30" name="29 Rectángulo"/>
          <p:cNvSpPr/>
          <p:nvPr/>
        </p:nvSpPr>
        <p:spPr>
          <a:xfrm>
            <a:off x="6528045" y="2996952"/>
            <a:ext cx="5400600" cy="328836"/>
          </a:xfrm>
          <a:prstGeom prst="rect">
            <a:avLst/>
          </a:prstGeom>
          <a:ln w="952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ü"/>
            </a:pPr>
            <a:r>
              <a:rPr lang="es-MX" dirty="0">
                <a:solidFill>
                  <a:schemeClr val="accent1">
                    <a:lumMod val="50000"/>
                  </a:schemeClr>
                </a:solidFill>
              </a:rPr>
              <a:t>Análisis de agregados macroeconómicos</a:t>
            </a:r>
          </a:p>
        </p:txBody>
      </p:sp>
      <p:sp>
        <p:nvSpPr>
          <p:cNvPr id="31" name="30 Rectángulo"/>
          <p:cNvSpPr/>
          <p:nvPr/>
        </p:nvSpPr>
        <p:spPr>
          <a:xfrm>
            <a:off x="6528048" y="3396532"/>
            <a:ext cx="5400600" cy="328836"/>
          </a:xfrm>
          <a:prstGeom prst="rect">
            <a:avLst/>
          </a:prstGeom>
          <a:ln w="952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ü"/>
            </a:pPr>
            <a:r>
              <a:rPr lang="es-MX" dirty="0">
                <a:solidFill>
                  <a:schemeClr val="accent1">
                    <a:lumMod val="50000"/>
                  </a:schemeClr>
                </a:solidFill>
              </a:rPr>
              <a:t>Análisis de productividades</a:t>
            </a:r>
          </a:p>
        </p:txBody>
      </p:sp>
      <p:sp>
        <p:nvSpPr>
          <p:cNvPr id="32" name="31 Rectángulo"/>
          <p:cNvSpPr/>
          <p:nvPr/>
        </p:nvSpPr>
        <p:spPr>
          <a:xfrm>
            <a:off x="6528044" y="3797376"/>
            <a:ext cx="5400600" cy="328836"/>
          </a:xfrm>
          <a:prstGeom prst="rect">
            <a:avLst/>
          </a:prstGeom>
          <a:ln w="952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ü"/>
            </a:pPr>
            <a:r>
              <a:rPr lang="es-MX" dirty="0">
                <a:solidFill>
                  <a:schemeClr val="accent1">
                    <a:lumMod val="50000"/>
                  </a:schemeClr>
                </a:solidFill>
              </a:rPr>
              <a:t>Relaciones tecnológicas entre productos</a:t>
            </a:r>
          </a:p>
        </p:txBody>
      </p:sp>
      <p:sp>
        <p:nvSpPr>
          <p:cNvPr id="33" name="32 Rectángulo"/>
          <p:cNvSpPr/>
          <p:nvPr/>
        </p:nvSpPr>
        <p:spPr>
          <a:xfrm>
            <a:off x="6521926" y="4176760"/>
            <a:ext cx="5400600" cy="328836"/>
          </a:xfrm>
          <a:prstGeom prst="rect">
            <a:avLst/>
          </a:prstGeom>
          <a:ln w="952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ü"/>
            </a:pPr>
            <a:r>
              <a:rPr lang="es-MX" dirty="0">
                <a:solidFill>
                  <a:schemeClr val="accent1">
                    <a:lumMod val="50000"/>
                  </a:schemeClr>
                </a:solidFill>
              </a:rPr>
              <a:t>Análisis de nuevas tecnologías 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195651" y="5228786"/>
            <a:ext cx="193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i="1" dirty="0">
                <a:solidFill>
                  <a:schemeClr val="accent1">
                    <a:lumMod val="50000"/>
                  </a:schemeClr>
                </a:solidFill>
              </a:rPr>
              <a:t>Otras aplicaciones</a:t>
            </a:r>
          </a:p>
        </p:txBody>
      </p:sp>
    </p:spTree>
    <p:extLst>
      <p:ext uri="{BB962C8B-B14F-4D97-AF65-F5344CB8AC3E}">
        <p14:creationId xmlns:p14="http://schemas.microsoft.com/office/powerpoint/2010/main" val="29331377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/>
          <p:nvPr/>
        </p:nvSpPr>
        <p:spPr>
          <a:xfrm>
            <a:off x="341329" y="297144"/>
            <a:ext cx="9659362" cy="504056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sz="2800" b="1" i="1" dirty="0">
                <a:solidFill>
                  <a:schemeClr val="accent1">
                    <a:lumMod val="50000"/>
                  </a:schemeClr>
                </a:solidFill>
              </a:rPr>
              <a:t>La MIP es parte integral del Sistema de las Cuentas Nacionales </a:t>
            </a:r>
            <a:endParaRPr lang="es-MX" sz="28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2111625861"/>
              </p:ext>
            </p:extLst>
          </p:nvPr>
        </p:nvGraphicFramePr>
        <p:xfrm>
          <a:off x="-96688" y="1052736"/>
          <a:ext cx="8352928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angle 3"/>
          <p:cNvSpPr/>
          <p:nvPr/>
        </p:nvSpPr>
        <p:spPr>
          <a:xfrm>
            <a:off x="8597553" y="1988840"/>
            <a:ext cx="3456383" cy="1728192"/>
          </a:xfrm>
          <a:prstGeom prst="rect">
            <a:avLst/>
          </a:prstGeom>
          <a:ln w="5715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Proporciona registros detallados que sirven para actualizar años base y las estimaciones económicas de las diferentes fuentes de información estadística y económica.</a:t>
            </a:r>
          </a:p>
        </p:txBody>
      </p:sp>
      <p:grpSp>
        <p:nvGrpSpPr>
          <p:cNvPr id="4" name="3 Grupo"/>
          <p:cNvGrpSpPr/>
          <p:nvPr/>
        </p:nvGrpSpPr>
        <p:grpSpPr>
          <a:xfrm>
            <a:off x="8597553" y="3861048"/>
            <a:ext cx="3456384" cy="1731131"/>
            <a:chOff x="8394347" y="4110629"/>
            <a:chExt cx="3456384" cy="1731131"/>
          </a:xfrm>
        </p:grpSpPr>
        <p:sp>
          <p:nvSpPr>
            <p:cNvPr id="3" name="2 Rectángulo"/>
            <p:cNvSpPr/>
            <p:nvPr/>
          </p:nvSpPr>
          <p:spPr>
            <a:xfrm>
              <a:off x="8394347" y="4113832"/>
              <a:ext cx="1152128" cy="862584"/>
            </a:xfrm>
            <a:prstGeom prst="rect">
              <a:avLst/>
            </a:prstGeom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MX" sz="1600" dirty="0">
                  <a:solidFill>
                    <a:srgbClr val="002060"/>
                  </a:solidFill>
                </a:rPr>
                <a:t>Matriz de Oferta Total</a:t>
              </a:r>
            </a:p>
          </p:txBody>
        </p:sp>
        <p:sp>
          <p:nvSpPr>
            <p:cNvPr id="8" name="7 Rectángulo"/>
            <p:cNvSpPr/>
            <p:nvPr/>
          </p:nvSpPr>
          <p:spPr>
            <a:xfrm>
              <a:off x="9546475" y="4113832"/>
              <a:ext cx="1152128" cy="862584"/>
            </a:xfrm>
            <a:prstGeom prst="rect">
              <a:avLst/>
            </a:prstGeom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MX" sz="1600" dirty="0">
                  <a:solidFill>
                    <a:srgbClr val="002060"/>
                  </a:solidFill>
                </a:rPr>
                <a:t>Matriz de Demanda Intermedia</a:t>
              </a:r>
            </a:p>
          </p:txBody>
        </p:sp>
        <p:sp>
          <p:nvSpPr>
            <p:cNvPr id="9" name="8 Rectángulo"/>
            <p:cNvSpPr/>
            <p:nvPr/>
          </p:nvSpPr>
          <p:spPr>
            <a:xfrm>
              <a:off x="10698603" y="4110629"/>
              <a:ext cx="1152128" cy="862584"/>
            </a:xfrm>
            <a:prstGeom prst="rect">
              <a:avLst/>
            </a:prstGeom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MX" sz="1600" dirty="0">
                  <a:solidFill>
                    <a:srgbClr val="002060"/>
                  </a:solidFill>
                </a:rPr>
                <a:t>Matriz de Demanda Final</a:t>
              </a:r>
            </a:p>
          </p:txBody>
        </p:sp>
        <p:sp>
          <p:nvSpPr>
            <p:cNvPr id="12" name="11 Rectángulo"/>
            <p:cNvSpPr/>
            <p:nvPr/>
          </p:nvSpPr>
          <p:spPr>
            <a:xfrm>
              <a:off x="9552384" y="4979176"/>
              <a:ext cx="1152128" cy="862584"/>
            </a:xfrm>
            <a:prstGeom prst="rect">
              <a:avLst/>
            </a:prstGeom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MX" sz="1600" dirty="0">
                  <a:solidFill>
                    <a:srgbClr val="002060"/>
                  </a:solidFill>
                </a:rPr>
                <a:t>Matriz de Valor Agregado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22691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31504" y="841585"/>
            <a:ext cx="8280920" cy="5755768"/>
          </a:xfrm>
          <a:prstGeom prst="rect">
            <a:avLst/>
          </a:prstGeom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1172437" y="260648"/>
            <a:ext cx="9505056" cy="68103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b="1" dirty="0">
                <a:solidFill>
                  <a:srgbClr val="002060"/>
                </a:solidFill>
              </a:rPr>
              <a:t>PRINCIPALES RESULTADOS 2014</a:t>
            </a:r>
          </a:p>
        </p:txBody>
      </p:sp>
    </p:spTree>
    <p:extLst>
      <p:ext uri="{BB962C8B-B14F-4D97-AF65-F5344CB8AC3E}">
        <p14:creationId xmlns:p14="http://schemas.microsoft.com/office/powerpoint/2010/main" val="38329850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CuadroTexto"/>
          <p:cNvSpPr txBox="1"/>
          <p:nvPr/>
        </p:nvSpPr>
        <p:spPr>
          <a:xfrm>
            <a:off x="335360" y="172240"/>
            <a:ext cx="9793088" cy="1096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>
            <a:defPPr>
              <a:defRPr lang="es-ES"/>
            </a:defPPr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s-ES" sz="2800" i="1" dirty="0"/>
              <a:t>Las relaciones inter-industriales entre las cadenas productivas son evidentes a través del análisis insumo producto</a:t>
            </a:r>
          </a:p>
        </p:txBody>
      </p:sp>
      <p:sp>
        <p:nvSpPr>
          <p:cNvPr id="8" name="10 Rectángulo"/>
          <p:cNvSpPr/>
          <p:nvPr/>
        </p:nvSpPr>
        <p:spPr>
          <a:xfrm>
            <a:off x="18743" y="6335742"/>
            <a:ext cx="925253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100" b="1" dirty="0"/>
              <a:t>Fuente:</a:t>
            </a:r>
            <a:r>
              <a:rPr lang="es-MX" sz="1100" dirty="0"/>
              <a:t> BCR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1412776"/>
            <a:ext cx="4536504" cy="5168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6" y="1268760"/>
            <a:ext cx="4438650" cy="531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5 Conector recto de flecha"/>
          <p:cNvCxnSpPr/>
          <p:nvPr/>
        </p:nvCxnSpPr>
        <p:spPr>
          <a:xfrm>
            <a:off x="839416" y="1700808"/>
            <a:ext cx="648072" cy="2696191"/>
          </a:xfrm>
          <a:prstGeom prst="straightConnector1">
            <a:avLst/>
          </a:prstGeom>
          <a:ln w="31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 de flecha"/>
          <p:cNvCxnSpPr/>
          <p:nvPr/>
        </p:nvCxnSpPr>
        <p:spPr>
          <a:xfrm flipH="1">
            <a:off x="4436502" y="1780168"/>
            <a:ext cx="2043750" cy="884604"/>
          </a:xfrm>
          <a:prstGeom prst="straightConnector1">
            <a:avLst/>
          </a:prstGeom>
          <a:ln w="3175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48 Conector recto de flecha"/>
          <p:cNvCxnSpPr/>
          <p:nvPr/>
        </p:nvCxnSpPr>
        <p:spPr>
          <a:xfrm flipH="1" flipV="1">
            <a:off x="4291395" y="1952645"/>
            <a:ext cx="2640635" cy="3078949"/>
          </a:xfrm>
          <a:prstGeom prst="straightConnector1">
            <a:avLst/>
          </a:prstGeom>
          <a:ln w="3175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22 Conector recto de flecha"/>
          <p:cNvCxnSpPr/>
          <p:nvPr/>
        </p:nvCxnSpPr>
        <p:spPr>
          <a:xfrm flipH="1">
            <a:off x="3935760" y="1790682"/>
            <a:ext cx="2088232" cy="440392"/>
          </a:xfrm>
          <a:prstGeom prst="straightConnector1">
            <a:avLst/>
          </a:prstGeom>
          <a:ln w="3175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5 Conector recto de flecha"/>
          <p:cNvCxnSpPr/>
          <p:nvPr/>
        </p:nvCxnSpPr>
        <p:spPr>
          <a:xfrm>
            <a:off x="335360" y="1934698"/>
            <a:ext cx="1224136" cy="3163327"/>
          </a:xfrm>
          <a:prstGeom prst="straightConnector1">
            <a:avLst/>
          </a:prstGeom>
          <a:ln w="31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5 Conector recto de flecha"/>
          <p:cNvCxnSpPr/>
          <p:nvPr/>
        </p:nvCxnSpPr>
        <p:spPr>
          <a:xfrm>
            <a:off x="617584" y="2044281"/>
            <a:ext cx="941912" cy="2651070"/>
          </a:xfrm>
          <a:prstGeom prst="straightConnector1">
            <a:avLst/>
          </a:prstGeom>
          <a:ln w="31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5 Conector recto de flecha"/>
          <p:cNvCxnSpPr/>
          <p:nvPr/>
        </p:nvCxnSpPr>
        <p:spPr>
          <a:xfrm flipH="1" flipV="1">
            <a:off x="1667508" y="3717032"/>
            <a:ext cx="4042466" cy="1795443"/>
          </a:xfrm>
          <a:prstGeom prst="straightConnector1">
            <a:avLst/>
          </a:prstGeom>
          <a:ln w="31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5 Conector recto de flecha"/>
          <p:cNvCxnSpPr/>
          <p:nvPr/>
        </p:nvCxnSpPr>
        <p:spPr>
          <a:xfrm flipH="1">
            <a:off x="4781112" y="2651159"/>
            <a:ext cx="2391498" cy="1028794"/>
          </a:xfrm>
          <a:prstGeom prst="straightConnector1">
            <a:avLst/>
          </a:prstGeom>
          <a:ln w="31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167" t="2910" r="62660" b="83370"/>
          <a:stretch/>
        </p:blipFill>
        <p:spPr>
          <a:xfrm>
            <a:off x="119336" y="1384956"/>
            <a:ext cx="970543" cy="898524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527" t="3070" r="13192" b="83196"/>
          <a:stretch/>
        </p:blipFill>
        <p:spPr>
          <a:xfrm>
            <a:off x="6932029" y="2089821"/>
            <a:ext cx="936104" cy="792088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742" t="1492" r="38607" b="82898"/>
          <a:stretch/>
        </p:blipFill>
        <p:spPr>
          <a:xfrm>
            <a:off x="5443273" y="5299207"/>
            <a:ext cx="832939" cy="936105"/>
          </a:xfrm>
          <a:prstGeom prst="rect">
            <a:avLst/>
          </a:prstGeom>
        </p:spPr>
      </p:pic>
      <p:cxnSp>
        <p:nvCxnSpPr>
          <p:cNvPr id="36" name="5 Conector recto de flecha"/>
          <p:cNvCxnSpPr/>
          <p:nvPr/>
        </p:nvCxnSpPr>
        <p:spPr>
          <a:xfrm flipH="1" flipV="1">
            <a:off x="1703623" y="4336893"/>
            <a:ext cx="4094451" cy="1630805"/>
          </a:xfrm>
          <a:prstGeom prst="straightConnector1">
            <a:avLst/>
          </a:prstGeom>
          <a:ln w="31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7" name="Imagen 4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652" t="71225" r="13913" b="13762"/>
          <a:stretch/>
        </p:blipFill>
        <p:spPr>
          <a:xfrm>
            <a:off x="6408383" y="4666445"/>
            <a:ext cx="864096" cy="864096"/>
          </a:xfrm>
          <a:prstGeom prst="rect">
            <a:avLst/>
          </a:prstGeom>
        </p:spPr>
      </p:pic>
      <p:pic>
        <p:nvPicPr>
          <p:cNvPr id="52" name="Imagen 51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585" t="30733" r="62980" b="55505"/>
          <a:stretch/>
        </p:blipFill>
        <p:spPr>
          <a:xfrm>
            <a:off x="5819813" y="1556601"/>
            <a:ext cx="864096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4952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951422"/>
            <a:ext cx="8388345" cy="571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2 CuadroTexto"/>
          <p:cNvSpPr txBox="1"/>
          <p:nvPr/>
        </p:nvSpPr>
        <p:spPr>
          <a:xfrm>
            <a:off x="335360" y="170884"/>
            <a:ext cx="9721080" cy="736480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>
            <a:defPPr>
              <a:defRPr lang="es-ES"/>
            </a:defPPr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1">
                <a:solidFill>
                  <a:schemeClr val="accent1">
                    <a:lumMod val="50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9pPr>
          </a:lstStyle>
          <a:p>
            <a:r>
              <a:rPr lang="es-ES" dirty="0"/>
              <a:t>Los multiplicadores de producción más relevantes se encuentran en la rama industrial de la economía en 2014</a:t>
            </a:r>
          </a:p>
        </p:txBody>
      </p:sp>
      <p:sp>
        <p:nvSpPr>
          <p:cNvPr id="2" name="Rectángulo 1"/>
          <p:cNvSpPr/>
          <p:nvPr/>
        </p:nvSpPr>
        <p:spPr>
          <a:xfrm>
            <a:off x="8904312" y="1091705"/>
            <a:ext cx="2952328" cy="4146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itchFamily="34" charset="0"/>
              <a:buChar char="•"/>
              <a:tabLst>
                <a:tab pos="1508125" algn="l"/>
              </a:tabLst>
            </a:pPr>
            <a:r>
              <a:rPr lang="es-ES" sz="2000" dirty="0">
                <a:solidFill>
                  <a:schemeClr val="tx2">
                    <a:lumMod val="7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Las actividades con mayor multiplicador de la producción son las que tienen más insumos intermedios producidos domésticamente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itchFamily="34" charset="0"/>
              <a:buChar char="•"/>
              <a:tabLst>
                <a:tab pos="1508125" algn="l"/>
              </a:tabLst>
            </a:pPr>
            <a:r>
              <a:rPr lang="es-ES" sz="2000" dirty="0">
                <a:solidFill>
                  <a:schemeClr val="tx2">
                    <a:lumMod val="7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En la MIP 2005 el multiplicador de la Cría de aves de corral y producción de huevos fue de 1.61</a:t>
            </a:r>
          </a:p>
        </p:txBody>
      </p:sp>
      <p:sp>
        <p:nvSpPr>
          <p:cNvPr id="12" name="10 Rectángulo"/>
          <p:cNvSpPr/>
          <p:nvPr/>
        </p:nvSpPr>
        <p:spPr>
          <a:xfrm>
            <a:off x="119336" y="6293065"/>
            <a:ext cx="925253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100" b="1" dirty="0"/>
              <a:t>Fuente:</a:t>
            </a:r>
            <a:r>
              <a:rPr lang="es-MX" sz="1100" dirty="0"/>
              <a:t> BCR</a:t>
            </a:r>
          </a:p>
        </p:txBody>
      </p:sp>
      <p:sp>
        <p:nvSpPr>
          <p:cNvPr id="3" name="2 Elipse"/>
          <p:cNvSpPr/>
          <p:nvPr/>
        </p:nvSpPr>
        <p:spPr>
          <a:xfrm>
            <a:off x="8201988" y="2636912"/>
            <a:ext cx="324605" cy="288032"/>
          </a:xfrm>
          <a:prstGeom prst="ellipse">
            <a:avLst/>
          </a:prstGeom>
          <a:noFill/>
          <a:ln w="63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7 Elipse"/>
          <p:cNvSpPr/>
          <p:nvPr/>
        </p:nvSpPr>
        <p:spPr>
          <a:xfrm>
            <a:off x="7483787" y="4454868"/>
            <a:ext cx="433610" cy="237889"/>
          </a:xfrm>
          <a:prstGeom prst="ellipse">
            <a:avLst/>
          </a:prstGeom>
          <a:noFill/>
          <a:ln w="63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7164182" y="4665799"/>
            <a:ext cx="426720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>
            <a:spAutoFit/>
          </a:bodyPr>
          <a:lstStyle/>
          <a:p>
            <a:r>
              <a:rPr lang="es-MX" sz="1050" b="1" dirty="0"/>
              <a:t>1.61</a:t>
            </a:r>
          </a:p>
        </p:txBody>
      </p:sp>
      <p:sp>
        <p:nvSpPr>
          <p:cNvPr id="7" name="6 Elipse"/>
          <p:cNvSpPr/>
          <p:nvPr/>
        </p:nvSpPr>
        <p:spPr>
          <a:xfrm>
            <a:off x="7142710" y="4692757"/>
            <a:ext cx="453335" cy="216403"/>
          </a:xfrm>
          <a:prstGeom prst="ellipse">
            <a:avLst/>
          </a:prstGeom>
          <a:noFill/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44870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263352" y="3797223"/>
            <a:ext cx="119574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chemeClr val="tx2">
                    <a:lumMod val="75000"/>
                  </a:schemeClr>
                </a:solidFill>
              </a:rPr>
              <a:t>En 2005:</a:t>
            </a:r>
            <a:endParaRPr lang="es-MX" sz="1400" b="1" dirty="0"/>
          </a:p>
        </p:txBody>
      </p:sp>
      <p:sp>
        <p:nvSpPr>
          <p:cNvPr id="14" name="10 Rectángulo"/>
          <p:cNvSpPr/>
          <p:nvPr/>
        </p:nvSpPr>
        <p:spPr>
          <a:xfrm>
            <a:off x="263352" y="3501008"/>
            <a:ext cx="889987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100" b="1" dirty="0"/>
              <a:t>Fuente: </a:t>
            </a:r>
            <a:r>
              <a:rPr lang="es-MX" sz="1100" dirty="0"/>
              <a:t>BCR</a:t>
            </a:r>
          </a:p>
        </p:txBody>
      </p:sp>
      <p:sp>
        <p:nvSpPr>
          <p:cNvPr id="15" name="2 CuadroTexto"/>
          <p:cNvSpPr txBox="1"/>
          <p:nvPr/>
        </p:nvSpPr>
        <p:spPr>
          <a:xfrm>
            <a:off x="119336" y="188639"/>
            <a:ext cx="10153128" cy="958203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>
            <a:defPPr>
              <a:defRPr lang="es-ES"/>
            </a:defPPr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1">
                <a:solidFill>
                  <a:schemeClr val="accent1">
                    <a:lumMod val="50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9pPr>
          </a:lstStyle>
          <a:p>
            <a:r>
              <a:rPr lang="es-SV" sz="2200" dirty="0"/>
              <a:t>El Cultivo de Cereales, legumbres y oleaginosas, Cría de aves de corral y producción de huevos y Cría de ganado bovino y producción de leche cruda </a:t>
            </a:r>
            <a:r>
              <a:rPr lang="es-ES" sz="2200" dirty="0"/>
              <a:t>poseen requerimientos de producción y multiplicadores de empleo importantes en 2014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6466808"/>
              </p:ext>
            </p:extLst>
          </p:nvPr>
        </p:nvGraphicFramePr>
        <p:xfrm>
          <a:off x="294818" y="1593869"/>
          <a:ext cx="5949447" cy="1822044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44239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254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480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Industria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29" marR="668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  <a:latin typeface="+mn-lt"/>
                          <a:ea typeface="+mn-ea"/>
                          <a:cs typeface="+mn-cs"/>
                        </a:rPr>
                        <a:t>Nivel de Producción </a:t>
                      </a:r>
                      <a:r>
                        <a:rPr lang="es-MX" sz="1800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($)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29" marR="66829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72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800" b="0" dirty="0">
                          <a:effectLst/>
                        </a:rPr>
                        <a:t>Cultivo de cereales, legumbres y oleaginosas</a:t>
                      </a:r>
                      <a:endParaRPr lang="es-MX" sz="24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6829" marR="66829" marT="0" marB="0" anchor="ctr"/>
                </a:tc>
                <a:tc>
                  <a:txBody>
                    <a:bodyPr/>
                    <a:lstStyle/>
                    <a:p>
                      <a:pPr marL="0" algn="ctr" defTabSz="609585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2,716</a:t>
                      </a:r>
                    </a:p>
                  </a:txBody>
                  <a:tcPr marL="66829" marR="66829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7277">
                <a:tc>
                  <a:txBody>
                    <a:bodyPr/>
                    <a:lstStyle/>
                    <a:p>
                      <a:pPr marL="0" algn="l" defTabSz="609585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Cría de ganado bovino y producción de leche cruda</a:t>
                      </a:r>
                      <a:endParaRPr lang="es-MX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829" marR="66829" marT="0" marB="0" anchor="ctr"/>
                </a:tc>
                <a:tc>
                  <a:txBody>
                    <a:bodyPr/>
                    <a:lstStyle/>
                    <a:p>
                      <a:pPr marL="0" algn="ctr" defTabSz="609585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4,245</a:t>
                      </a:r>
                    </a:p>
                  </a:txBody>
                  <a:tcPr marL="66829" marR="66829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72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Cría de aves de corral y producción de huevos</a:t>
                      </a:r>
                      <a:endParaRPr lang="es-MX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829" marR="66829" marT="0" marB="0" anchor="ctr"/>
                </a:tc>
                <a:tc>
                  <a:txBody>
                    <a:bodyPr/>
                    <a:lstStyle/>
                    <a:p>
                      <a:pPr marL="0" algn="ctr" defTabSz="609585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16,586</a:t>
                      </a:r>
                    </a:p>
                  </a:txBody>
                  <a:tcPr marL="66829" marR="66829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9258058"/>
              </p:ext>
            </p:extLst>
          </p:nvPr>
        </p:nvGraphicFramePr>
        <p:xfrm>
          <a:off x="6384032" y="1612440"/>
          <a:ext cx="5688632" cy="1822060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44119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766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Industria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  <a:latin typeface="+mn-lt"/>
                          <a:ea typeface="+mn-ea"/>
                          <a:cs typeface="+mn-cs"/>
                        </a:rPr>
                        <a:t>Empleo Generado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800" b="0" dirty="0">
                          <a:effectLst/>
                        </a:rPr>
                        <a:t>Cultivo de cereales, legumbres y oleaginosas</a:t>
                      </a:r>
                      <a:endParaRPr lang="es-MX" sz="24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6829" marR="66829" marT="0" marB="0" anchor="ctr"/>
                </a:tc>
                <a:tc>
                  <a:txBody>
                    <a:bodyPr/>
                    <a:lstStyle/>
                    <a:p>
                      <a:pPr marL="0" algn="ctr" defTabSz="609585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marL="0" algn="l" defTabSz="609585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Cría de ganado bovino y producción de leche cruda</a:t>
                      </a:r>
                      <a:endParaRPr lang="es-MX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829" marR="66829" marT="0" marB="0" anchor="ctr"/>
                </a:tc>
                <a:tc>
                  <a:txBody>
                    <a:bodyPr/>
                    <a:lstStyle/>
                    <a:p>
                      <a:pPr marL="0" algn="ctr" defTabSz="609585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Cría de aves de corral y producción de huevos</a:t>
                      </a:r>
                      <a:endParaRPr lang="es-MX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829" marR="66829" marT="0" marB="0" anchor="ctr"/>
                </a:tc>
                <a:tc>
                  <a:txBody>
                    <a:bodyPr/>
                    <a:lstStyle/>
                    <a:p>
                      <a:pPr marL="0" algn="ctr" defTabSz="609585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16" name="Tab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831140"/>
              </p:ext>
            </p:extLst>
          </p:nvPr>
        </p:nvGraphicFramePr>
        <p:xfrm>
          <a:off x="292625" y="4171031"/>
          <a:ext cx="5949447" cy="1822044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44239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254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480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Industria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29" marR="668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  <a:latin typeface="+mn-lt"/>
                          <a:ea typeface="+mn-ea"/>
                          <a:cs typeface="+mn-cs"/>
                        </a:rPr>
                        <a:t>Nivel de Producción </a:t>
                      </a:r>
                      <a:r>
                        <a:rPr lang="es-MX" sz="1800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($)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29" marR="66829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72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800" b="0" dirty="0">
                          <a:effectLst/>
                        </a:rPr>
                        <a:t>Cultivo de cereales, legumbres y oleaginosas</a:t>
                      </a:r>
                      <a:endParaRPr lang="es-MX" sz="24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6829" marR="66829" marT="0" marB="0" anchor="ctr"/>
                </a:tc>
                <a:tc>
                  <a:txBody>
                    <a:bodyPr/>
                    <a:lstStyle/>
                    <a:p>
                      <a:pPr marL="0" algn="ctr" defTabSz="609585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1,905</a:t>
                      </a:r>
                    </a:p>
                  </a:txBody>
                  <a:tcPr marL="66829" marR="66829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7277">
                <a:tc>
                  <a:txBody>
                    <a:bodyPr/>
                    <a:lstStyle/>
                    <a:p>
                      <a:pPr marL="0" algn="l" defTabSz="609585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Cría de ganado bovino y producción de leche cruda</a:t>
                      </a:r>
                      <a:endParaRPr lang="es-MX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829" marR="66829" marT="0" marB="0" anchor="ctr"/>
                </a:tc>
                <a:tc>
                  <a:txBody>
                    <a:bodyPr/>
                    <a:lstStyle/>
                    <a:p>
                      <a:pPr marL="0" algn="ctr" defTabSz="609585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3,070</a:t>
                      </a:r>
                    </a:p>
                  </a:txBody>
                  <a:tcPr marL="66829" marR="66829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72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Cría de aves de corral y producción de huevos</a:t>
                      </a:r>
                      <a:endParaRPr lang="es-MX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829" marR="66829" marT="0" marB="0" anchor="ctr"/>
                </a:tc>
                <a:tc>
                  <a:txBody>
                    <a:bodyPr/>
                    <a:lstStyle/>
                    <a:p>
                      <a:pPr marL="0" algn="ctr" defTabSz="609585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8,971</a:t>
                      </a:r>
                    </a:p>
                  </a:txBody>
                  <a:tcPr marL="66829" marR="66829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17" name="Tab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4191904"/>
              </p:ext>
            </p:extLst>
          </p:nvPr>
        </p:nvGraphicFramePr>
        <p:xfrm>
          <a:off x="6384032" y="4188219"/>
          <a:ext cx="5688632" cy="1760982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44119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766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Industria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  <a:latin typeface="+mn-lt"/>
                          <a:ea typeface="+mn-ea"/>
                          <a:cs typeface="+mn-cs"/>
                        </a:rPr>
                        <a:t>Empleo Generado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800" b="0" dirty="0">
                          <a:effectLst/>
                        </a:rPr>
                        <a:t>Cultivo de cereales, legumbres y oleaginosas</a:t>
                      </a:r>
                      <a:endParaRPr lang="es-MX" sz="24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6829" marR="66829" marT="0" marB="0" anchor="ctr"/>
                </a:tc>
                <a:tc>
                  <a:txBody>
                    <a:bodyPr/>
                    <a:lstStyle/>
                    <a:p>
                      <a:pPr marL="0" algn="ctr" defTabSz="609585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576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marL="0" algn="l" defTabSz="609585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Cría de ganado bovino y producción de leche cruda</a:t>
                      </a:r>
                      <a:endParaRPr lang="es-MX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829" marR="66829" marT="0" marB="0" anchor="ctr"/>
                </a:tc>
                <a:tc>
                  <a:txBody>
                    <a:bodyPr/>
                    <a:lstStyle/>
                    <a:p>
                      <a:pPr marL="0" algn="ctr" defTabSz="609585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Cría de aves de corral y producción de huevos</a:t>
                      </a:r>
                      <a:endParaRPr lang="es-MX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829" marR="66829" marT="0" marB="0" anchor="ctr"/>
                </a:tc>
                <a:tc>
                  <a:txBody>
                    <a:bodyPr/>
                    <a:lstStyle/>
                    <a:p>
                      <a:pPr marL="0" algn="ctr" defTabSz="609585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8" name="10 Rectángulo"/>
          <p:cNvSpPr/>
          <p:nvPr/>
        </p:nvSpPr>
        <p:spPr>
          <a:xfrm>
            <a:off x="263351" y="5985979"/>
            <a:ext cx="889987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100" b="1" dirty="0"/>
              <a:t>Fuente: </a:t>
            </a:r>
            <a:r>
              <a:rPr lang="es-MX" sz="1100" dirty="0"/>
              <a:t>BCR</a:t>
            </a:r>
          </a:p>
        </p:txBody>
      </p:sp>
    </p:spTree>
    <p:extLst>
      <p:ext uri="{BB962C8B-B14F-4D97-AF65-F5344CB8AC3E}">
        <p14:creationId xmlns:p14="http://schemas.microsoft.com/office/powerpoint/2010/main" val="24217852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CuadroTexto"/>
          <p:cNvSpPr txBox="1"/>
          <p:nvPr/>
        </p:nvSpPr>
        <p:spPr>
          <a:xfrm>
            <a:off x="191344" y="155121"/>
            <a:ext cx="9981356" cy="1322614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>
            <a:defPPr>
              <a:defRPr lang="es-ES"/>
            </a:defPPr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1">
                <a:solidFill>
                  <a:schemeClr val="accent1">
                    <a:lumMod val="50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9pPr>
          </a:lstStyle>
          <a:p>
            <a:r>
              <a:rPr lang="es-SV" sz="2000" dirty="0"/>
              <a:t>El Cultivo de Cereales, legumbres y oleaginosas, Cría de aves de corral y producción de huevos y Cría de ganado bovino y producción de leche cruda</a:t>
            </a:r>
            <a:r>
              <a:rPr lang="es-ES" sz="2000" dirty="0"/>
              <a:t> generan de manera equilibrada renta a los hogares y utilidades a las empresas, por cada unidad de producción en el año 2014</a:t>
            </a: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594293"/>
              </p:ext>
            </p:extLst>
          </p:nvPr>
        </p:nvGraphicFramePr>
        <p:xfrm>
          <a:off x="281710" y="1772816"/>
          <a:ext cx="5832648" cy="1698129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47525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241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Industria</a:t>
                      </a:r>
                      <a:endParaRPr lang="es-MX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Renta a Hogares</a:t>
                      </a:r>
                      <a:endParaRPr lang="es-MX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61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800" b="0" dirty="0">
                          <a:effectLst/>
                        </a:rPr>
                        <a:t>Cultivo de cereales, legumbres y oleaginosas</a:t>
                      </a:r>
                      <a:endParaRPr lang="es-MX" sz="24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6829" marR="66829" marT="0" marB="0" anchor="ctr"/>
                </a:tc>
                <a:tc>
                  <a:txBody>
                    <a:bodyPr/>
                    <a:lstStyle/>
                    <a:p>
                      <a:pPr marL="0" algn="ctr" defTabSz="609585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6101">
                <a:tc>
                  <a:txBody>
                    <a:bodyPr/>
                    <a:lstStyle/>
                    <a:p>
                      <a:pPr marL="0" algn="l" defTabSz="609585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Cría de ganado bovino y producción de leche cruda</a:t>
                      </a:r>
                      <a:endParaRPr lang="es-MX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829" marR="66829" marT="0" marB="0" anchor="ctr"/>
                </a:tc>
                <a:tc>
                  <a:txBody>
                    <a:bodyPr/>
                    <a:lstStyle/>
                    <a:p>
                      <a:pPr marL="0" algn="ctr" defTabSz="609585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61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Cría de aves de corral y producción de huevos</a:t>
                      </a:r>
                      <a:endParaRPr lang="es-MX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829" marR="66829" marT="0" marB="0" anchor="ctr"/>
                </a:tc>
                <a:tc>
                  <a:txBody>
                    <a:bodyPr/>
                    <a:lstStyle/>
                    <a:p>
                      <a:pPr marL="0" algn="ctr" defTabSz="609585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0.23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7657710"/>
              </p:ext>
            </p:extLst>
          </p:nvPr>
        </p:nvGraphicFramePr>
        <p:xfrm>
          <a:off x="6312024" y="1750164"/>
          <a:ext cx="5688632" cy="1688427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461828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7034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144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</a:rPr>
                        <a:t>Industria</a:t>
                      </a:r>
                      <a:endParaRPr lang="es-MX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</a:rPr>
                        <a:t>Generan EBE</a:t>
                      </a:r>
                      <a:endParaRPr lang="es-MX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76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800" b="0" dirty="0">
                          <a:effectLst/>
                        </a:rPr>
                        <a:t>Cultivo de cereales, legumbres y oleaginosas</a:t>
                      </a:r>
                      <a:endParaRPr lang="es-MX" sz="24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6829" marR="66829" marT="0" marB="0" anchor="ctr"/>
                </a:tc>
                <a:tc>
                  <a:txBody>
                    <a:bodyPr/>
                    <a:lstStyle/>
                    <a:p>
                      <a:pPr marL="0" algn="ctr" defTabSz="609585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7649">
                <a:tc>
                  <a:txBody>
                    <a:bodyPr/>
                    <a:lstStyle/>
                    <a:p>
                      <a:pPr marL="0" algn="l" defTabSz="609585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Cría de ganado bovino y producción de leche cruda</a:t>
                      </a:r>
                      <a:endParaRPr lang="es-MX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829" marR="66829" marT="0" marB="0" anchor="ctr"/>
                </a:tc>
                <a:tc>
                  <a:txBody>
                    <a:bodyPr/>
                    <a:lstStyle/>
                    <a:p>
                      <a:pPr marL="0" algn="ctr" defTabSz="609585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76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Cría de aves de corral y producción de huevos</a:t>
                      </a:r>
                      <a:endParaRPr lang="es-MX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829" marR="66829" marT="0" marB="0" anchor="ctr"/>
                </a:tc>
                <a:tc>
                  <a:txBody>
                    <a:bodyPr/>
                    <a:lstStyle/>
                    <a:p>
                      <a:pPr marL="0" algn="ctr" defTabSz="609585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0.44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2" name="10 Rectángulo"/>
          <p:cNvSpPr/>
          <p:nvPr/>
        </p:nvSpPr>
        <p:spPr>
          <a:xfrm>
            <a:off x="293812" y="3573016"/>
            <a:ext cx="889987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100" b="1" dirty="0"/>
              <a:t>Fuente: </a:t>
            </a:r>
            <a:r>
              <a:rPr lang="es-MX" sz="1100" dirty="0"/>
              <a:t>BCR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288497" y="3839075"/>
            <a:ext cx="1184542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chemeClr val="tx2">
                    <a:lumMod val="75000"/>
                  </a:schemeClr>
                </a:solidFill>
              </a:rPr>
              <a:t>En 2005:</a:t>
            </a:r>
            <a:endParaRPr lang="es-MX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16" name="Tab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2199265"/>
              </p:ext>
            </p:extLst>
          </p:nvPr>
        </p:nvGraphicFramePr>
        <p:xfrm>
          <a:off x="288497" y="4211192"/>
          <a:ext cx="5832648" cy="1698129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47525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241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Industria</a:t>
                      </a:r>
                      <a:endParaRPr lang="es-MX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Renta a Hogares</a:t>
                      </a:r>
                      <a:endParaRPr lang="es-MX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61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800" b="0" dirty="0">
                          <a:effectLst/>
                        </a:rPr>
                        <a:t>Cultivo de cereales, legumbres y oleaginosas</a:t>
                      </a:r>
                      <a:endParaRPr lang="es-MX" sz="24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6829" marR="66829" marT="0" marB="0" anchor="ctr"/>
                </a:tc>
                <a:tc>
                  <a:txBody>
                    <a:bodyPr/>
                    <a:lstStyle/>
                    <a:p>
                      <a:pPr marL="0" algn="ctr" defTabSz="609585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6101">
                <a:tc>
                  <a:txBody>
                    <a:bodyPr/>
                    <a:lstStyle/>
                    <a:p>
                      <a:pPr marL="0" algn="l" defTabSz="609585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Cría de ganado bovino y producción de leche cruda</a:t>
                      </a:r>
                      <a:endParaRPr lang="es-MX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829" marR="66829" marT="0" marB="0" anchor="ctr"/>
                </a:tc>
                <a:tc>
                  <a:txBody>
                    <a:bodyPr/>
                    <a:lstStyle/>
                    <a:p>
                      <a:pPr marL="0" algn="ctr" defTabSz="609585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61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Cría de aves de corral y producción de huevos</a:t>
                      </a:r>
                      <a:endParaRPr lang="es-MX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829" marR="66829" marT="0" marB="0" anchor="ctr"/>
                </a:tc>
                <a:tc>
                  <a:txBody>
                    <a:bodyPr/>
                    <a:lstStyle/>
                    <a:p>
                      <a:pPr marL="0" algn="ctr" defTabSz="609585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0.35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7" name="10 Rectángulo"/>
          <p:cNvSpPr/>
          <p:nvPr/>
        </p:nvSpPr>
        <p:spPr>
          <a:xfrm>
            <a:off x="212803" y="5949280"/>
            <a:ext cx="889987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100" b="1" dirty="0"/>
              <a:t>Fuente: </a:t>
            </a:r>
            <a:r>
              <a:rPr lang="es-MX" sz="1100" dirty="0"/>
              <a:t>BCR</a:t>
            </a:r>
          </a:p>
        </p:txBody>
      </p:sp>
      <p:graphicFrame>
        <p:nvGraphicFramePr>
          <p:cNvPr id="18" name="Tabl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9993261"/>
              </p:ext>
            </p:extLst>
          </p:nvPr>
        </p:nvGraphicFramePr>
        <p:xfrm>
          <a:off x="6312024" y="4219241"/>
          <a:ext cx="5688632" cy="1688427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461828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7034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144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</a:rPr>
                        <a:t>Industria</a:t>
                      </a:r>
                      <a:endParaRPr lang="es-MX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</a:rPr>
                        <a:t>Generan EBE</a:t>
                      </a:r>
                      <a:endParaRPr lang="es-MX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76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800" b="0" dirty="0">
                          <a:effectLst/>
                        </a:rPr>
                        <a:t>Cultivo de cereales, legumbres y oleaginosas</a:t>
                      </a:r>
                      <a:endParaRPr lang="es-MX" sz="24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6829" marR="66829" marT="0" marB="0" anchor="ctr"/>
                </a:tc>
                <a:tc>
                  <a:txBody>
                    <a:bodyPr/>
                    <a:lstStyle/>
                    <a:p>
                      <a:pPr marL="0" algn="ctr" defTabSz="609585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7649">
                <a:tc>
                  <a:txBody>
                    <a:bodyPr/>
                    <a:lstStyle/>
                    <a:p>
                      <a:pPr marL="0" algn="l" defTabSz="609585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Cría de ganado bovino y producción de leche cruda</a:t>
                      </a:r>
                      <a:endParaRPr lang="es-MX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829" marR="66829" marT="0" marB="0" anchor="ctr"/>
                </a:tc>
                <a:tc>
                  <a:txBody>
                    <a:bodyPr/>
                    <a:lstStyle/>
                    <a:p>
                      <a:pPr marL="0" algn="ctr" defTabSz="609585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0.19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76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Cría de aves de corral y producción de huevos</a:t>
                      </a:r>
                      <a:endParaRPr lang="es-MX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829" marR="66829" marT="0" marB="0" anchor="ctr"/>
                </a:tc>
                <a:tc>
                  <a:txBody>
                    <a:bodyPr/>
                    <a:lstStyle/>
                    <a:p>
                      <a:pPr marL="0" algn="ctr" defTabSz="609585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5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0.37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108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/>
          </p:cNvSpPr>
          <p:nvPr/>
        </p:nvSpPr>
        <p:spPr>
          <a:xfrm>
            <a:off x="1055440" y="2152361"/>
            <a:ext cx="10363200" cy="13620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i="1" dirty="0">
                <a:solidFill>
                  <a:srgbClr val="002060"/>
                </a:solidFill>
              </a:rPr>
              <a:t>PRINCIPALES RESULTADOS DEL ANALISIS INSUMO PRODUCTO</a:t>
            </a:r>
          </a:p>
        </p:txBody>
      </p:sp>
    </p:spTree>
    <p:extLst>
      <p:ext uri="{BB962C8B-B14F-4D97-AF65-F5344CB8AC3E}">
        <p14:creationId xmlns:p14="http://schemas.microsoft.com/office/powerpoint/2010/main" val="4818070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87"/>
          <a:stretch/>
        </p:blipFill>
        <p:spPr bwMode="auto">
          <a:xfrm>
            <a:off x="1050867" y="5301208"/>
            <a:ext cx="9366929" cy="344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335360" y="153128"/>
            <a:ext cx="9577500" cy="792088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MX" sz="2800" b="1" i="1" dirty="0">
                <a:solidFill>
                  <a:schemeClr val="accent1">
                    <a:lumMod val="50000"/>
                  </a:schemeClr>
                </a:solidFill>
              </a:rPr>
              <a:t>La economía salvadoreña, en el marco del análisis MIP, refleja importantes sectores: Clave,  de Arrastre,  de Impulso e Independiente </a:t>
            </a:r>
          </a:p>
        </p:txBody>
      </p:sp>
      <p:sp>
        <p:nvSpPr>
          <p:cNvPr id="5" name="10 Rectángulo"/>
          <p:cNvSpPr/>
          <p:nvPr/>
        </p:nvSpPr>
        <p:spPr>
          <a:xfrm>
            <a:off x="95164" y="6278542"/>
            <a:ext cx="889987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100" b="1" dirty="0"/>
              <a:t>Fuente: </a:t>
            </a:r>
            <a:r>
              <a:rPr lang="es-MX" sz="1100" dirty="0"/>
              <a:t>BCR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3190301" y="1340767"/>
            <a:ext cx="58113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000" b="1" i="1" dirty="0">
                <a:solidFill>
                  <a:schemeClr val="accent1">
                    <a:lumMod val="50000"/>
                  </a:schemeClr>
                </a:solidFill>
              </a:rPr>
              <a:t>Clasificación de Sectores de la Economía Salvadoreña</a:t>
            </a:r>
          </a:p>
          <a:p>
            <a:pPr algn="ctr"/>
            <a:r>
              <a:rPr lang="es-MX" sz="2000" b="1" i="1" dirty="0">
                <a:solidFill>
                  <a:schemeClr val="accent1">
                    <a:lumMod val="50000"/>
                  </a:schemeClr>
                </a:solidFill>
              </a:rPr>
              <a:t>Análisis Insumo – Producto</a:t>
            </a:r>
          </a:p>
          <a:p>
            <a:pPr algn="ctr"/>
            <a:r>
              <a:rPr lang="es-MX" sz="2000" b="1" i="1" dirty="0">
                <a:solidFill>
                  <a:schemeClr val="accent1">
                    <a:lumMod val="50000"/>
                  </a:schemeClr>
                </a:solidFill>
              </a:rPr>
              <a:t> MIP 2014</a:t>
            </a:r>
          </a:p>
        </p:txBody>
      </p:sp>
      <p:sp>
        <p:nvSpPr>
          <p:cNvPr id="9" name="8 Llamada de flecha hacia arriba"/>
          <p:cNvSpPr/>
          <p:nvPr/>
        </p:nvSpPr>
        <p:spPr>
          <a:xfrm>
            <a:off x="1193735" y="5635785"/>
            <a:ext cx="2165961" cy="889531"/>
          </a:xfrm>
          <a:prstGeom prst="up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rgbClr val="002060"/>
                </a:solidFill>
              </a:rPr>
              <a:t>Impulso y arrastre</a:t>
            </a:r>
          </a:p>
        </p:txBody>
      </p:sp>
      <p:sp>
        <p:nvSpPr>
          <p:cNvPr id="16" name="15 Llamada de flecha hacia arriba"/>
          <p:cNvSpPr/>
          <p:nvPr/>
        </p:nvSpPr>
        <p:spPr>
          <a:xfrm>
            <a:off x="3575720" y="5645836"/>
            <a:ext cx="2021945" cy="879508"/>
          </a:xfrm>
          <a:prstGeom prst="upArrowCallou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rgbClr val="002060"/>
                </a:solidFill>
              </a:rPr>
              <a:t>Relación intensa hacia atrás</a:t>
            </a:r>
          </a:p>
        </p:txBody>
      </p:sp>
      <p:sp>
        <p:nvSpPr>
          <p:cNvPr id="17" name="16 Llamada de flecha hacia arriba"/>
          <p:cNvSpPr/>
          <p:nvPr/>
        </p:nvSpPr>
        <p:spPr>
          <a:xfrm>
            <a:off x="5734976" y="5635785"/>
            <a:ext cx="2304256" cy="889559"/>
          </a:xfrm>
          <a:prstGeom prst="upArrowCallo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rgbClr val="002060"/>
                </a:solidFill>
              </a:rPr>
              <a:t>Intensidad de relación hacia delante</a:t>
            </a:r>
          </a:p>
        </p:txBody>
      </p:sp>
      <p:sp>
        <p:nvSpPr>
          <p:cNvPr id="19" name="18 Llamada de flecha hacia arriba"/>
          <p:cNvSpPr/>
          <p:nvPr/>
        </p:nvSpPr>
        <p:spPr>
          <a:xfrm>
            <a:off x="8135906" y="5635785"/>
            <a:ext cx="2304256" cy="889531"/>
          </a:xfrm>
          <a:prstGeom prst="upArrowCallout">
            <a:avLst/>
          </a:prstGeom>
          <a:solidFill>
            <a:srgbClr val="D8E3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rgbClr val="002060"/>
                </a:solidFill>
              </a:rPr>
              <a:t>No arrastra ni impulsa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7488" y="2557846"/>
            <a:ext cx="8640960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4253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133129" y="6263734"/>
            <a:ext cx="889987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100" b="1" dirty="0"/>
              <a:t>Fuente: </a:t>
            </a:r>
            <a:r>
              <a:rPr lang="es-MX" sz="1100" dirty="0"/>
              <a:t>BCR</a:t>
            </a:r>
          </a:p>
        </p:txBody>
      </p:sp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7283050"/>
              </p:ext>
            </p:extLst>
          </p:nvPr>
        </p:nvGraphicFramePr>
        <p:xfrm>
          <a:off x="2729380" y="1142500"/>
          <a:ext cx="3096344" cy="5385510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30963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248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800" dirty="0">
                          <a:effectLst/>
                        </a:rPr>
                        <a:t>Arrastre</a:t>
                      </a:r>
                      <a:endParaRPr lang="es-MX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663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0" dirty="0">
                          <a:effectLst/>
                        </a:rPr>
                        <a:t>Actividades de impresión</a:t>
                      </a:r>
                      <a:endParaRPr lang="es-MX" sz="18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663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0" dirty="0">
                          <a:effectLst/>
                        </a:rPr>
                        <a:t>Actividades de servicio de comida y bebidas</a:t>
                      </a:r>
                      <a:endParaRPr lang="es-MX" sz="18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761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0" dirty="0">
                          <a:effectLst/>
                        </a:rPr>
                        <a:t>Alojamiento</a:t>
                      </a:r>
                      <a:endParaRPr lang="es-MX" sz="18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663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0" dirty="0">
                          <a:effectLst/>
                        </a:rPr>
                        <a:t>Elaboración de bebidas y tabaco</a:t>
                      </a:r>
                      <a:endParaRPr lang="es-MX" sz="18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753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0" dirty="0">
                          <a:effectLst/>
                        </a:rPr>
                        <a:t>Cuero y calzado</a:t>
                      </a:r>
                      <a:endParaRPr lang="es-MX" sz="18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4663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0" dirty="0">
                          <a:effectLst/>
                        </a:rPr>
                        <a:t>Elaboración de azúcar</a:t>
                      </a:r>
                      <a:endParaRPr lang="es-MX" sz="18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4503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0" dirty="0">
                          <a:effectLst/>
                        </a:rPr>
                        <a:t>Elaboración de otros productos alimenticios.</a:t>
                      </a:r>
                      <a:endParaRPr lang="es-MX" sz="18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5902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0" dirty="0">
                          <a:effectLst/>
                        </a:rPr>
                        <a:t>Elaboración de productos de panadería y pastas</a:t>
                      </a:r>
                      <a:endParaRPr lang="es-MX" sz="18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4503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0" dirty="0">
                          <a:effectLst/>
                        </a:rPr>
                        <a:t>Elaboración de productos lácteos</a:t>
                      </a:r>
                      <a:endParaRPr lang="es-MX" sz="18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4503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0" dirty="0">
                          <a:effectLst/>
                        </a:rPr>
                        <a:t>Fabricación de muebles.</a:t>
                      </a:r>
                      <a:endParaRPr lang="es-MX" sz="18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4503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0" dirty="0">
                          <a:effectLst/>
                        </a:rPr>
                        <a:t>Fabricación de productos farmacéuticos</a:t>
                      </a:r>
                      <a:endParaRPr lang="es-MX" sz="18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4503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0" dirty="0">
                          <a:effectLst/>
                        </a:rPr>
                        <a:t>Industrias manufactureras n.c.p.</a:t>
                      </a:r>
                      <a:endParaRPr lang="es-MX" sz="18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4503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0" dirty="0">
                          <a:effectLst/>
                        </a:rPr>
                        <a:t>Procesamiento y conservación de carnes</a:t>
                      </a:r>
                      <a:endParaRPr lang="es-MX" sz="18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4503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0" dirty="0">
                          <a:effectLst/>
                        </a:rPr>
                        <a:t>Procesamiento y conservación de pescado</a:t>
                      </a:r>
                      <a:endParaRPr lang="es-MX" sz="18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4503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0" dirty="0">
                          <a:effectLst/>
                        </a:rPr>
                        <a:t>Productos textiles y prendas de vestir</a:t>
                      </a:r>
                      <a:endParaRPr lang="es-MX" sz="18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4663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0" dirty="0">
                          <a:effectLst/>
                        </a:rPr>
                        <a:t>Servicios de maquila</a:t>
                      </a:r>
                      <a:endParaRPr lang="es-MX" sz="18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  <p:graphicFrame>
        <p:nvGraphicFramePr>
          <p:cNvPr id="16" name="Tab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3715166"/>
              </p:ext>
            </p:extLst>
          </p:nvPr>
        </p:nvGraphicFramePr>
        <p:xfrm>
          <a:off x="9336360" y="1124744"/>
          <a:ext cx="2808312" cy="5138995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28083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138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800" b="0" dirty="0">
                          <a:effectLst/>
                        </a:rPr>
                        <a:t>Independiente</a:t>
                      </a:r>
                      <a:endParaRPr lang="es-MX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69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0" dirty="0">
                          <a:effectLst/>
                        </a:rPr>
                        <a:t>Actividades inmobiliarias</a:t>
                      </a:r>
                      <a:endParaRPr lang="es-MX" sz="18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69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0" dirty="0">
                          <a:effectLst/>
                        </a:rPr>
                        <a:t>Administración pública y defensa</a:t>
                      </a:r>
                      <a:endParaRPr lang="es-MX" sz="18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69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0" dirty="0">
                          <a:effectLst/>
                        </a:rPr>
                        <a:t>Comercio y reparación</a:t>
                      </a:r>
                      <a:endParaRPr lang="es-MX" sz="18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38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0" dirty="0">
                          <a:effectLst/>
                        </a:rPr>
                        <a:t>Construcción y servicios de construcción</a:t>
                      </a:r>
                      <a:endParaRPr lang="es-MX" sz="18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69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0" dirty="0">
                          <a:effectLst/>
                        </a:rPr>
                        <a:t>Cultivo y beneficio de café</a:t>
                      </a:r>
                      <a:endParaRPr lang="es-MX" sz="18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138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0" dirty="0">
                          <a:effectLst/>
                        </a:rPr>
                        <a:t>Elaboración de aceites y grasas de origen vegetal y animal</a:t>
                      </a:r>
                      <a:endParaRPr lang="es-MX" sz="18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69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0" dirty="0">
                          <a:effectLst/>
                        </a:rPr>
                        <a:t>Enseñanza</a:t>
                      </a:r>
                      <a:endParaRPr lang="es-MX" sz="18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569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0" dirty="0">
                          <a:effectLst/>
                        </a:rPr>
                        <a:t>Fabricación de metales comunes.</a:t>
                      </a:r>
                      <a:endParaRPr lang="es-MX" sz="18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138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0" dirty="0">
                          <a:effectLst/>
                        </a:rPr>
                        <a:t>Fabricación de productos de caucho y plástico.</a:t>
                      </a:r>
                      <a:endParaRPr lang="es-MX" sz="18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569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0" dirty="0">
                          <a:effectLst/>
                        </a:rPr>
                        <a:t>Otros cultivos</a:t>
                      </a:r>
                      <a:endParaRPr lang="es-MX" sz="18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569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0" dirty="0">
                          <a:effectLst/>
                        </a:rPr>
                        <a:t>Otros servicios</a:t>
                      </a:r>
                      <a:endParaRPr lang="es-MX" sz="18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5138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0" dirty="0">
                          <a:effectLst/>
                        </a:rPr>
                        <a:t>Servicios sociales y relacionados con la salud humana</a:t>
                      </a:r>
                      <a:endParaRPr lang="es-MX" sz="18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569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0" dirty="0">
                          <a:effectLst/>
                        </a:rPr>
                        <a:t>Silvicultura</a:t>
                      </a:r>
                      <a:endParaRPr lang="es-MX" sz="18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569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0" dirty="0">
                          <a:effectLst/>
                        </a:rPr>
                        <a:t>Transporte</a:t>
                      </a:r>
                      <a:endParaRPr lang="es-MX" sz="18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5459165"/>
              </p:ext>
            </p:extLst>
          </p:nvPr>
        </p:nvGraphicFramePr>
        <p:xfrm>
          <a:off x="5879976" y="1124744"/>
          <a:ext cx="3384376" cy="5400602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33843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205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800" dirty="0">
                          <a:effectLst/>
                        </a:rPr>
                        <a:t>Impulso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8540">
                <a:tc>
                  <a:txBody>
                    <a:bodyPr/>
                    <a:lstStyle/>
                    <a:p>
                      <a:pPr marL="0" algn="just" defTabSz="609585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300" b="0" kern="1200" dirty="0">
                          <a:effectLst/>
                        </a:rPr>
                        <a:t>Actividades de apoyo a la agricultura</a:t>
                      </a:r>
                      <a:endParaRPr lang="es-MX" sz="1300" b="0" kern="120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4904">
                <a:tc>
                  <a:txBody>
                    <a:bodyPr/>
                    <a:lstStyle/>
                    <a:p>
                      <a:pPr marL="0" algn="just" defTabSz="609585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1" kern="1200" dirty="0">
                          <a:effectLst/>
                        </a:rPr>
                        <a:t>Cría de ganado bovino y producción de leche cruda</a:t>
                      </a:r>
                      <a:endParaRPr lang="es-MX" sz="1400" b="1" kern="120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4904">
                <a:tc>
                  <a:txBody>
                    <a:bodyPr/>
                    <a:lstStyle/>
                    <a:p>
                      <a:pPr marL="0" algn="just" defTabSz="609585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1" kern="1200" dirty="0">
                          <a:effectLst/>
                        </a:rPr>
                        <a:t>Cría de otros animales y productos de origen animal </a:t>
                      </a:r>
                      <a:r>
                        <a:rPr lang="es-MX" sz="1400" b="1" kern="1200" dirty="0" err="1">
                          <a:effectLst/>
                        </a:rPr>
                        <a:t>n.c.p</a:t>
                      </a:r>
                      <a:r>
                        <a:rPr lang="es-MX" sz="1400" b="1" kern="1200" dirty="0">
                          <a:effectLst/>
                        </a:rPr>
                        <a:t>.</a:t>
                      </a:r>
                      <a:endParaRPr lang="es-MX" sz="1400" b="1" kern="120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8540">
                <a:tc>
                  <a:txBody>
                    <a:bodyPr/>
                    <a:lstStyle/>
                    <a:p>
                      <a:pPr marL="0" algn="just" defTabSz="609585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1" kern="1200" dirty="0">
                          <a:effectLst/>
                        </a:rPr>
                        <a:t>Cultivo de caña de azúcar</a:t>
                      </a:r>
                      <a:endParaRPr lang="es-MX" sz="1400" b="1" kern="120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48665">
                <a:tc>
                  <a:txBody>
                    <a:bodyPr/>
                    <a:lstStyle/>
                    <a:p>
                      <a:pPr marL="0" algn="just" defTabSz="609585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1" kern="1200" dirty="0">
                          <a:effectLst/>
                        </a:rPr>
                        <a:t>Cultivo de cereales, legumbres y oleaginosas</a:t>
                      </a:r>
                      <a:r>
                        <a:rPr lang="es-MX" sz="1400" b="0" kern="1200" dirty="0">
                          <a:effectLst/>
                        </a:rPr>
                        <a:t> </a:t>
                      </a:r>
                      <a:endParaRPr lang="es-MX" sz="1400" b="0" kern="120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8540">
                <a:tc>
                  <a:txBody>
                    <a:bodyPr/>
                    <a:lstStyle/>
                    <a:p>
                      <a:pPr marL="0" algn="just" defTabSz="609585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300" b="0" kern="1200" dirty="0">
                          <a:effectLst/>
                        </a:rPr>
                        <a:t>Fabricación de cemento, cal y yeso</a:t>
                      </a:r>
                      <a:endParaRPr lang="es-MX" sz="1300" b="0" kern="120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74904">
                <a:tc>
                  <a:txBody>
                    <a:bodyPr/>
                    <a:lstStyle/>
                    <a:p>
                      <a:pPr marL="0" algn="just" defTabSz="609585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300" b="0" kern="1200" dirty="0">
                          <a:effectLst/>
                        </a:rPr>
                        <a:t>Fabricación de productos metálicos y electrónicos</a:t>
                      </a:r>
                      <a:endParaRPr lang="es-MX" sz="1300" b="0" kern="120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74904">
                <a:tc>
                  <a:txBody>
                    <a:bodyPr/>
                    <a:lstStyle/>
                    <a:p>
                      <a:pPr marL="0" algn="just" defTabSz="609585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300" b="0" kern="1200" dirty="0">
                          <a:effectLst/>
                        </a:rPr>
                        <a:t>Fabricación de sustancias y productos químicos.</a:t>
                      </a:r>
                      <a:endParaRPr lang="es-MX" sz="1300" b="0" kern="120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28540">
                <a:tc>
                  <a:txBody>
                    <a:bodyPr/>
                    <a:lstStyle/>
                    <a:p>
                      <a:pPr marL="0" algn="just" defTabSz="609585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300" b="0" kern="1200" dirty="0">
                          <a:effectLst/>
                        </a:rPr>
                        <a:t>Instituciones financieras y seguros</a:t>
                      </a:r>
                      <a:endParaRPr lang="es-MX" sz="1300" b="0" kern="120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28540">
                <a:tc>
                  <a:txBody>
                    <a:bodyPr/>
                    <a:lstStyle/>
                    <a:p>
                      <a:pPr marL="0" algn="just" defTabSz="609585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300" b="0" kern="1200" dirty="0">
                          <a:effectLst/>
                        </a:rPr>
                        <a:t>Mantenimiento, reparaciones e instalaciones </a:t>
                      </a:r>
                      <a:endParaRPr lang="es-MX" sz="1300" b="0" kern="120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28540">
                <a:tc>
                  <a:txBody>
                    <a:bodyPr/>
                    <a:lstStyle/>
                    <a:p>
                      <a:pPr marL="0" algn="just" defTabSz="609585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300" b="0" kern="1200" dirty="0">
                          <a:effectLst/>
                        </a:rPr>
                        <a:t>Minas y canteras</a:t>
                      </a:r>
                      <a:endParaRPr lang="es-MX" sz="1300" b="0" kern="120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28540">
                <a:tc>
                  <a:txBody>
                    <a:bodyPr/>
                    <a:lstStyle/>
                    <a:p>
                      <a:pPr marL="0" algn="just" defTabSz="609585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300" b="0" kern="1200" dirty="0">
                          <a:effectLst/>
                        </a:rPr>
                        <a:t>Pesca y acuicultura</a:t>
                      </a:r>
                      <a:endParaRPr lang="es-MX" sz="1300" b="0" kern="120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28540">
                <a:tc>
                  <a:txBody>
                    <a:bodyPr/>
                    <a:lstStyle/>
                    <a:p>
                      <a:pPr marL="0" algn="just" defTabSz="609585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300" b="0" kern="1200" dirty="0">
                          <a:effectLst/>
                        </a:rPr>
                        <a:t>Servicios profesionales y a empresas</a:t>
                      </a:r>
                      <a:endParaRPr lang="es-MX" sz="1300" b="0" kern="120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28540">
                <a:tc>
                  <a:txBody>
                    <a:bodyPr/>
                    <a:lstStyle/>
                    <a:p>
                      <a:pPr marL="0" algn="just" defTabSz="609585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300" b="0" kern="1200" dirty="0">
                          <a:effectLst/>
                        </a:rPr>
                        <a:t>Suministro de agua y alcantarillado</a:t>
                      </a:r>
                      <a:endParaRPr lang="es-MX" sz="1300" b="0" kern="120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474904">
                <a:tc>
                  <a:txBody>
                    <a:bodyPr/>
                    <a:lstStyle/>
                    <a:p>
                      <a:pPr marL="0" algn="just" defTabSz="609585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300" b="0" kern="1200" dirty="0">
                          <a:effectLst/>
                        </a:rPr>
                        <a:t>Suministro de electricidad, gas, vapor y aire acondicionado</a:t>
                      </a:r>
                      <a:endParaRPr lang="es-MX" sz="1300" b="0" kern="120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6170608"/>
              </p:ext>
            </p:extLst>
          </p:nvPr>
        </p:nvGraphicFramePr>
        <p:xfrm>
          <a:off x="47328" y="1151166"/>
          <a:ext cx="2650503" cy="3717994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26505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094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800" dirty="0">
                          <a:effectLst/>
                        </a:rPr>
                        <a:t>Clave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6588">
                <a:tc>
                  <a:txBody>
                    <a:bodyPr/>
                    <a:lstStyle/>
                    <a:p>
                      <a:pPr marL="0" algn="l" defTabSz="609585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1" kern="1200" dirty="0">
                          <a:effectLst/>
                        </a:rPr>
                        <a:t>Cría de aves de corral y producción de huevos</a:t>
                      </a:r>
                      <a:endParaRPr lang="es-MX" sz="1400" b="1" kern="120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1881">
                <a:tc>
                  <a:txBody>
                    <a:bodyPr/>
                    <a:lstStyle/>
                    <a:p>
                      <a:pPr marL="0" algn="l" defTabSz="609585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1" kern="1200" dirty="0">
                          <a:effectLst/>
                        </a:rPr>
                        <a:t>Cría de ganado porcino</a:t>
                      </a:r>
                      <a:endParaRPr lang="es-MX" sz="1400" b="1" kern="120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6588">
                <a:tc>
                  <a:txBody>
                    <a:bodyPr/>
                    <a:lstStyle/>
                    <a:p>
                      <a:pPr marL="0" algn="l" defTabSz="609585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0" kern="1200" dirty="0">
                          <a:effectLst/>
                        </a:rPr>
                        <a:t>Elaboración de productos de molinería, almidones.</a:t>
                      </a:r>
                      <a:endParaRPr lang="es-MX" sz="1400" b="0" kern="120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96588">
                <a:tc>
                  <a:txBody>
                    <a:bodyPr/>
                    <a:lstStyle/>
                    <a:p>
                      <a:pPr marL="0" algn="l" defTabSz="609585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0" kern="1200" dirty="0">
                          <a:effectLst/>
                        </a:rPr>
                        <a:t>Fabricación de coque y productos refinados de petróleo</a:t>
                      </a:r>
                      <a:endParaRPr lang="es-MX" sz="1400" b="0" kern="120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96588">
                <a:tc>
                  <a:txBody>
                    <a:bodyPr/>
                    <a:lstStyle/>
                    <a:p>
                      <a:pPr marL="0" algn="l" defTabSz="609585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0" kern="1200" dirty="0">
                          <a:effectLst/>
                        </a:rPr>
                        <a:t>Fabricación de otros productos minerales no metálicos </a:t>
                      </a:r>
                      <a:r>
                        <a:rPr lang="es-MX" sz="1400" b="0" kern="1200" dirty="0" err="1">
                          <a:effectLst/>
                        </a:rPr>
                        <a:t>n.c.p</a:t>
                      </a:r>
                      <a:r>
                        <a:rPr lang="es-MX" sz="1400" b="0" kern="1200" dirty="0">
                          <a:effectLst/>
                        </a:rPr>
                        <a:t>.</a:t>
                      </a:r>
                      <a:endParaRPr lang="es-MX" sz="1400" b="0" kern="120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96588">
                <a:tc>
                  <a:txBody>
                    <a:bodyPr/>
                    <a:lstStyle/>
                    <a:p>
                      <a:pPr marL="0" algn="l" defTabSz="609585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0" kern="1200" dirty="0">
                          <a:effectLst/>
                        </a:rPr>
                        <a:t>Fabricación de papel y de productos de papel.</a:t>
                      </a:r>
                      <a:endParaRPr lang="es-MX" sz="1400" b="0" kern="120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41881">
                <a:tc>
                  <a:txBody>
                    <a:bodyPr/>
                    <a:lstStyle/>
                    <a:p>
                      <a:pPr marL="0" algn="l" defTabSz="609585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0" kern="1200" dirty="0">
                          <a:effectLst/>
                        </a:rPr>
                        <a:t>Información y telecomunicaciones</a:t>
                      </a:r>
                      <a:endParaRPr lang="es-MX" sz="1400" b="0" kern="120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41881">
                <a:tc>
                  <a:txBody>
                    <a:bodyPr/>
                    <a:lstStyle/>
                    <a:p>
                      <a:pPr marL="0" algn="l" defTabSz="609585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0" kern="1200" dirty="0">
                          <a:effectLst/>
                        </a:rPr>
                        <a:t>Madera y corcho</a:t>
                      </a:r>
                      <a:endParaRPr lang="es-MX" sz="1400" b="0" kern="120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8" name="Rectángulo 7"/>
          <p:cNvSpPr/>
          <p:nvPr/>
        </p:nvSpPr>
        <p:spPr>
          <a:xfrm>
            <a:off x="133129" y="188640"/>
            <a:ext cx="10283351" cy="792088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MX" sz="2800" b="1" i="1" dirty="0">
                <a:solidFill>
                  <a:schemeClr val="accent1">
                    <a:lumMod val="50000"/>
                  </a:schemeClr>
                </a:solidFill>
              </a:rPr>
              <a:t>Análisis de las relaciones sectoriales en el marco del análisis Insumo Producto</a:t>
            </a:r>
          </a:p>
        </p:txBody>
      </p:sp>
    </p:spTree>
    <p:extLst>
      <p:ext uri="{BB962C8B-B14F-4D97-AF65-F5344CB8AC3E}">
        <p14:creationId xmlns:p14="http://schemas.microsoft.com/office/powerpoint/2010/main" val="2664255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ítulo 1"/>
          <p:cNvSpPr txBox="1">
            <a:spLocks/>
          </p:cNvSpPr>
          <p:nvPr/>
        </p:nvSpPr>
        <p:spPr>
          <a:xfrm>
            <a:off x="580653" y="7839"/>
            <a:ext cx="9035825" cy="1001184"/>
          </a:xfrm>
          <a:prstGeom prst="rect">
            <a:avLst/>
          </a:prstGeom>
        </p:spPr>
        <p:txBody>
          <a:bodyPr vert="horz" lIns="91422" tIns="45710" rIns="91422" bIns="4571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SV" sz="2800" b="1" i="1" dirty="0">
                <a:solidFill>
                  <a:srgbClr val="00375E"/>
                </a:solidFill>
                <a:latin typeface="+mn-lt"/>
              </a:rPr>
              <a:t>Se evidencian cambios estructurales en los sectores de la economía (% participación en el PIB)</a:t>
            </a:r>
          </a:p>
        </p:txBody>
      </p:sp>
      <p:graphicFrame>
        <p:nvGraphicFramePr>
          <p:cNvPr id="4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238573"/>
              </p:ext>
            </p:extLst>
          </p:nvPr>
        </p:nvGraphicFramePr>
        <p:xfrm>
          <a:off x="681318" y="1190077"/>
          <a:ext cx="11438965" cy="5667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448456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/>
          </p:cNvSpPr>
          <p:nvPr/>
        </p:nvSpPr>
        <p:spPr>
          <a:xfrm>
            <a:off x="407368" y="2204864"/>
            <a:ext cx="11449272" cy="136207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algn="ctr">
              <a:spcBef>
                <a:spcPct val="0"/>
              </a:spcBef>
              <a:buNone/>
              <a:defRPr sz="4400" b="1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200" i="1" dirty="0"/>
              <a:t>PRINCIPALES RESULTADOS DEL ANALISIS INSUMO PRODUCTO CON PONDERACIÓN POR DEMANDA FINAL 2014</a:t>
            </a:r>
          </a:p>
        </p:txBody>
      </p:sp>
    </p:spTree>
    <p:extLst>
      <p:ext uri="{BB962C8B-B14F-4D97-AF65-F5344CB8AC3E}">
        <p14:creationId xmlns:p14="http://schemas.microsoft.com/office/powerpoint/2010/main" val="41370350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335360" y="144250"/>
            <a:ext cx="9865096" cy="1080120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MX" sz="2800" b="1" i="1" dirty="0">
                <a:solidFill>
                  <a:schemeClr val="accent1">
                    <a:lumMod val="50000"/>
                  </a:schemeClr>
                </a:solidFill>
              </a:rPr>
              <a:t>La economía salvadoreña en el marco del análisis de la MIP,  ponderada por demanda final, refleja un peso equilibrado entre los sectores independientes y el resto de sectores</a:t>
            </a:r>
          </a:p>
        </p:txBody>
      </p:sp>
      <p:sp>
        <p:nvSpPr>
          <p:cNvPr id="5" name="10 Rectángulo"/>
          <p:cNvSpPr/>
          <p:nvPr/>
        </p:nvSpPr>
        <p:spPr>
          <a:xfrm>
            <a:off x="119336" y="6309320"/>
            <a:ext cx="889987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100" b="1" dirty="0"/>
              <a:t>Fuente: </a:t>
            </a:r>
            <a:r>
              <a:rPr lang="es-MX" sz="1100" dirty="0"/>
              <a:t>BCR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2855640" y="1556792"/>
            <a:ext cx="68661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dirty="0">
                <a:solidFill>
                  <a:schemeClr val="accent1">
                    <a:lumMod val="50000"/>
                  </a:schemeClr>
                </a:solidFill>
              </a:rPr>
              <a:t>Clasificación de Sectores de la Economía Salvadoreña</a:t>
            </a:r>
          </a:p>
          <a:p>
            <a:pPr algn="ctr"/>
            <a:r>
              <a:rPr lang="es-MX" sz="2000" b="1" i="1" dirty="0">
                <a:solidFill>
                  <a:schemeClr val="accent1">
                    <a:lumMod val="50000"/>
                  </a:schemeClr>
                </a:solidFill>
              </a:rPr>
              <a:t>Análisis Insumo – Producto Ponderado por demanda final</a:t>
            </a:r>
          </a:p>
          <a:p>
            <a:pPr algn="ctr"/>
            <a:r>
              <a:rPr lang="es-MX" sz="2000" b="1" i="1" dirty="0">
                <a:solidFill>
                  <a:schemeClr val="accent1">
                    <a:lumMod val="50000"/>
                  </a:schemeClr>
                </a:solidFill>
              </a:rPr>
              <a:t> MIP 2014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71464" y="2136791"/>
            <a:ext cx="10250847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3020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0 Rectángulo"/>
          <p:cNvSpPr/>
          <p:nvPr/>
        </p:nvSpPr>
        <p:spPr>
          <a:xfrm>
            <a:off x="15482" y="6309320"/>
            <a:ext cx="889987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100" b="1" dirty="0"/>
              <a:t>Fuente: </a:t>
            </a:r>
            <a:r>
              <a:rPr lang="es-MX" sz="1100" dirty="0"/>
              <a:t>BCR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386624"/>
              </p:ext>
            </p:extLst>
          </p:nvPr>
        </p:nvGraphicFramePr>
        <p:xfrm>
          <a:off x="46048" y="1124744"/>
          <a:ext cx="2161520" cy="5205182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21615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710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Clave</a:t>
                      </a:r>
                      <a:endParaRPr lang="es-MX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1773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u="none" strike="noStrike" dirty="0">
                          <a:effectLst/>
                        </a:rPr>
                        <a:t>Actividades de servicio de comida y bebidas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1773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u="none" strike="noStrike" dirty="0">
                          <a:effectLst/>
                        </a:rPr>
                        <a:t>Actividades Inmobiliarias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1773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u="none" strike="noStrike" dirty="0">
                          <a:effectLst/>
                        </a:rPr>
                        <a:t>Administración pública y defensa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1773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u="none" strike="noStrike" dirty="0">
                          <a:effectLst/>
                        </a:rPr>
                        <a:t>Comercio y Reparación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91773"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u="none" strike="noStrike" dirty="0">
                          <a:effectLst/>
                        </a:rPr>
                        <a:t>Construcción y servicios de construcción</a:t>
                      </a:r>
                      <a:endParaRPr lang="es-SV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91773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u="none" strike="noStrike" dirty="0">
                          <a:effectLst/>
                        </a:rPr>
                        <a:t>Enseñanza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91773"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u="none" strike="noStrike" dirty="0">
                          <a:effectLst/>
                        </a:rPr>
                        <a:t>Fabricación de coque y productos refinados de petróleo</a:t>
                      </a:r>
                      <a:endParaRPr lang="es-SV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91773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u="none" strike="noStrike" dirty="0">
                          <a:effectLst/>
                        </a:rPr>
                        <a:t>Información y Telecomunicaciones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91773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u="none" strike="noStrike" dirty="0">
                          <a:effectLst/>
                        </a:rPr>
                        <a:t>Instituciones Financieras y Seguros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91773"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u="none" strike="noStrike" dirty="0">
                          <a:effectLst/>
                        </a:rPr>
                        <a:t>Productos textiles y prendas de vestir</a:t>
                      </a:r>
                      <a:endParaRPr lang="es-SV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91773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u="none" strike="noStrike" dirty="0">
                          <a:effectLst/>
                        </a:rPr>
                        <a:t>Transporte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6256501"/>
              </p:ext>
            </p:extLst>
          </p:nvPr>
        </p:nvGraphicFramePr>
        <p:xfrm>
          <a:off x="2316072" y="1124744"/>
          <a:ext cx="1970850" cy="4536503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19708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993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Arrastre</a:t>
                      </a:r>
                      <a:endParaRPr lang="es-MX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94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0" dirty="0">
                          <a:effectLst/>
                        </a:rPr>
                        <a:t>Elaboración de otros productos alimenticios.</a:t>
                      </a:r>
                      <a:endParaRPr lang="es-MX" sz="24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325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0" dirty="0">
                          <a:effectLst/>
                        </a:rPr>
                        <a:t>Elaboración de productos de panadería y pastas</a:t>
                      </a:r>
                      <a:endParaRPr lang="es-MX" sz="24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94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0" dirty="0">
                          <a:effectLst/>
                        </a:rPr>
                        <a:t>Fabricación de papel y de productos de papel.</a:t>
                      </a:r>
                      <a:endParaRPr lang="es-MX" sz="24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81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0" dirty="0">
                          <a:effectLst/>
                        </a:rPr>
                        <a:t>Otros servicios</a:t>
                      </a:r>
                      <a:endParaRPr lang="es-MX" sz="24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094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0" dirty="0">
                          <a:effectLst/>
                        </a:rPr>
                        <a:t>Procesamiento y conservación de carnes</a:t>
                      </a:r>
                      <a:endParaRPr lang="es-MX" sz="24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481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0" dirty="0">
                          <a:effectLst/>
                        </a:rPr>
                        <a:t>Servicios de maquila</a:t>
                      </a:r>
                      <a:endParaRPr lang="es-MX" sz="24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706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0" dirty="0">
                          <a:effectLst/>
                        </a:rPr>
                        <a:t>Servicios sociales y relacionados con la salud humana</a:t>
                      </a:r>
                      <a:endParaRPr lang="es-MX" sz="24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094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0" dirty="0">
                          <a:effectLst/>
                        </a:rPr>
                        <a:t>Elaboración de bebidas y tabaco</a:t>
                      </a:r>
                      <a:endParaRPr lang="es-MX" sz="24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8780230"/>
              </p:ext>
            </p:extLst>
          </p:nvPr>
        </p:nvGraphicFramePr>
        <p:xfrm>
          <a:off x="4367808" y="1124745"/>
          <a:ext cx="2132622" cy="4211893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21326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28993">
                <a:tc>
                  <a:txBody>
                    <a:bodyPr/>
                    <a:lstStyle/>
                    <a:p>
                      <a:pPr marL="0" algn="ctr" defTabSz="609585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kern="1200" dirty="0">
                          <a:effectLst/>
                        </a:rPr>
                        <a:t>Impulso</a:t>
                      </a:r>
                      <a:endParaRPr lang="es-MX" sz="20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520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0" dirty="0">
                          <a:effectLst/>
                        </a:rPr>
                        <a:t>Mantenimiento, reparaciones e instalaciones </a:t>
                      </a:r>
                      <a:endParaRPr lang="es-MX" sz="14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20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0" dirty="0">
                          <a:effectLst/>
                        </a:rPr>
                        <a:t>Fabricación de otros productos minerales no metálicos n.c.p.</a:t>
                      </a:r>
                      <a:endParaRPr lang="es-MX" sz="14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35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0" dirty="0">
                          <a:effectLst/>
                        </a:rPr>
                        <a:t>Fabricación de productos metálicos y electrónicos</a:t>
                      </a:r>
                      <a:endParaRPr lang="es-MX" sz="14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3508">
                <a:tc>
                  <a:txBody>
                    <a:bodyPr/>
                    <a:lstStyle/>
                    <a:p>
                      <a:pPr marL="0" marR="0" indent="0" algn="l" defTabSz="609585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0" dirty="0">
                          <a:effectLst/>
                        </a:rPr>
                        <a:t>Fabricación de cemento, cal y yeso</a:t>
                      </a:r>
                      <a:endParaRPr lang="es-MX" sz="14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86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0" dirty="0">
                          <a:effectLst/>
                        </a:rPr>
                        <a:t>Minas y canteras</a:t>
                      </a:r>
                      <a:endParaRPr lang="es-MX" sz="14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35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0" dirty="0">
                          <a:effectLst/>
                        </a:rPr>
                        <a:t>Servicios profesionales y a empresas</a:t>
                      </a:r>
                      <a:endParaRPr lang="es-MX" sz="14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520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0" dirty="0">
                          <a:effectLst/>
                        </a:rPr>
                        <a:t>Suministro de electricidad, gas, vapor y aire acondicionado</a:t>
                      </a:r>
                      <a:endParaRPr lang="es-MX" sz="14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183829"/>
              </p:ext>
            </p:extLst>
          </p:nvPr>
        </p:nvGraphicFramePr>
        <p:xfrm>
          <a:off x="6528048" y="1124743"/>
          <a:ext cx="5544616" cy="5454995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55446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45485">
                <a:tc>
                  <a:txBody>
                    <a:bodyPr/>
                    <a:lstStyle/>
                    <a:p>
                      <a:pPr marL="0" algn="ctr" defTabSz="609585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Independiente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19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b="0" dirty="0">
                          <a:effectLst/>
                        </a:rPr>
                        <a:t>Actividades de apoyo a la agricultura</a:t>
                      </a:r>
                      <a:endParaRPr lang="es-MX" sz="18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19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b="0" dirty="0">
                          <a:effectLst/>
                        </a:rPr>
                        <a:t>Actividades de impresión.</a:t>
                      </a:r>
                      <a:endParaRPr lang="es-MX" sz="18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19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b="0" dirty="0">
                          <a:effectLst/>
                        </a:rPr>
                        <a:t>Alojamiento</a:t>
                      </a:r>
                      <a:endParaRPr lang="es-MX" sz="18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19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b="1" dirty="0">
                          <a:effectLst/>
                        </a:rPr>
                        <a:t>Cría de aves de corral y producción de huevos</a:t>
                      </a:r>
                      <a:endParaRPr lang="es-MX" sz="1800" b="1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719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b="1" dirty="0">
                          <a:effectLst/>
                        </a:rPr>
                        <a:t>Cría de ganado bovino y producción de leche cruda</a:t>
                      </a:r>
                      <a:endParaRPr lang="es-MX" sz="1800" b="1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719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b="1" dirty="0">
                          <a:effectLst/>
                        </a:rPr>
                        <a:t>Cría de ganado porcino</a:t>
                      </a:r>
                      <a:endParaRPr lang="es-MX" sz="1800" b="1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921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b="1" dirty="0">
                          <a:effectLst/>
                        </a:rPr>
                        <a:t>Cría de otros animales y productos de origen animal n.c.p.</a:t>
                      </a:r>
                      <a:endParaRPr lang="es-MX" sz="1800" b="1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719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b="0" dirty="0">
                          <a:effectLst/>
                        </a:rPr>
                        <a:t>Cuero y calzado</a:t>
                      </a:r>
                      <a:endParaRPr lang="es-MX" sz="18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719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b="1" dirty="0">
                          <a:effectLst/>
                        </a:rPr>
                        <a:t>Cultivo de caña de azúcar</a:t>
                      </a:r>
                      <a:endParaRPr lang="es-MX" sz="1800" b="1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719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b="1" dirty="0">
                          <a:effectLst/>
                        </a:rPr>
                        <a:t>Cultivo de cereales, legumbres y oleaginosas </a:t>
                      </a:r>
                      <a:endParaRPr lang="es-MX" sz="1800" b="1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719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b="1" dirty="0">
                          <a:effectLst/>
                        </a:rPr>
                        <a:t>Cultivo y beneficio de café</a:t>
                      </a:r>
                      <a:endParaRPr lang="es-MX" sz="1800" b="1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921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b="0" dirty="0">
                          <a:effectLst/>
                        </a:rPr>
                        <a:t>Elaboración de aceites y grasas de origen vegetal y animal</a:t>
                      </a:r>
                      <a:endParaRPr lang="es-MX" sz="18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719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b="0" dirty="0">
                          <a:effectLst/>
                        </a:rPr>
                        <a:t>Elaboración de azúcar</a:t>
                      </a:r>
                      <a:endParaRPr lang="es-MX" sz="18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719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b="0" dirty="0">
                          <a:effectLst/>
                        </a:rPr>
                        <a:t>Elaboración de productos de molinería y almidones.</a:t>
                      </a:r>
                      <a:endParaRPr lang="es-MX" sz="18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719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b="0" dirty="0">
                          <a:effectLst/>
                        </a:rPr>
                        <a:t>Elaboración de productos lácteos</a:t>
                      </a:r>
                      <a:endParaRPr lang="es-MX" sz="18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719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b="0" dirty="0">
                          <a:effectLst/>
                        </a:rPr>
                        <a:t>Fabricación de metales comunes.</a:t>
                      </a:r>
                      <a:endParaRPr lang="es-MX" sz="18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719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b="0" dirty="0">
                          <a:effectLst/>
                        </a:rPr>
                        <a:t>Fabricación de muebles.</a:t>
                      </a:r>
                      <a:endParaRPr lang="es-MX" sz="18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719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b="0" dirty="0">
                          <a:effectLst/>
                        </a:rPr>
                        <a:t>Fabricación de productos de caucho y plástico.</a:t>
                      </a:r>
                      <a:endParaRPr lang="es-MX" sz="18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719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b="0" dirty="0">
                          <a:effectLst/>
                        </a:rPr>
                        <a:t>Fabricación de productos farmacéuticos</a:t>
                      </a:r>
                      <a:endParaRPr lang="es-MX" sz="18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719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b="0" dirty="0">
                          <a:effectLst/>
                        </a:rPr>
                        <a:t>Fabricación de sustancias y productos químicos.</a:t>
                      </a:r>
                      <a:endParaRPr lang="es-MX" sz="18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719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b="0" dirty="0">
                          <a:effectLst/>
                        </a:rPr>
                        <a:t>Industrias manufactureras n.c.p.</a:t>
                      </a:r>
                      <a:endParaRPr lang="es-MX" sz="18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719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b="0" dirty="0">
                          <a:effectLst/>
                        </a:rPr>
                        <a:t>Madera y corcho</a:t>
                      </a:r>
                      <a:endParaRPr lang="es-MX" sz="18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1719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b="1" dirty="0">
                          <a:effectLst/>
                        </a:rPr>
                        <a:t>Otros cultivos</a:t>
                      </a:r>
                      <a:endParaRPr lang="es-MX" sz="1800" b="1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1719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b="1" dirty="0">
                          <a:effectLst/>
                        </a:rPr>
                        <a:t>Pesca y acuicultura</a:t>
                      </a:r>
                      <a:endParaRPr lang="es-MX" sz="1800" b="1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  <a:tr h="1719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b="0" dirty="0">
                          <a:effectLst/>
                        </a:rPr>
                        <a:t>Procesamiento y conservación de pescado</a:t>
                      </a:r>
                      <a:endParaRPr lang="es-MX" sz="18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25"/>
                  </a:ext>
                </a:extLst>
              </a:tr>
              <a:tr h="1719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b="0" dirty="0">
                          <a:effectLst/>
                        </a:rPr>
                        <a:t>Silvicultura</a:t>
                      </a:r>
                      <a:endParaRPr lang="es-MX" sz="18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26"/>
                  </a:ext>
                </a:extLst>
              </a:tr>
              <a:tr h="1719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b="0" dirty="0">
                          <a:effectLst/>
                        </a:rPr>
                        <a:t>Suministro de agua y alcantarillado</a:t>
                      </a:r>
                      <a:endParaRPr lang="es-MX" sz="1800" b="0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27"/>
                  </a:ext>
                </a:extLst>
              </a:tr>
            </a:tbl>
          </a:graphicData>
        </a:graphic>
      </p:graphicFrame>
      <p:sp>
        <p:nvSpPr>
          <p:cNvPr id="11" name="Rectángulo 10"/>
          <p:cNvSpPr/>
          <p:nvPr/>
        </p:nvSpPr>
        <p:spPr>
          <a:xfrm>
            <a:off x="15482" y="260648"/>
            <a:ext cx="10441160" cy="792088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MX" sz="2800" b="1" i="1" dirty="0">
                <a:solidFill>
                  <a:schemeClr val="accent1">
                    <a:lumMod val="50000"/>
                  </a:schemeClr>
                </a:solidFill>
              </a:rPr>
              <a:t>Análisis de las relaciones sectoriales ponderados por Demanda Final</a:t>
            </a:r>
          </a:p>
        </p:txBody>
      </p:sp>
    </p:spTree>
    <p:extLst>
      <p:ext uri="{BB962C8B-B14F-4D97-AF65-F5344CB8AC3E}">
        <p14:creationId xmlns:p14="http://schemas.microsoft.com/office/powerpoint/2010/main" val="31701751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/>
          </p:cNvSpPr>
          <p:nvPr/>
        </p:nvSpPr>
        <p:spPr>
          <a:xfrm>
            <a:off x="407368" y="2204864"/>
            <a:ext cx="11449272" cy="136207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algn="ctr">
              <a:spcBef>
                <a:spcPct val="0"/>
              </a:spcBef>
              <a:buNone/>
              <a:defRPr sz="4400" b="1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/>
              <a:t>PRINCIPALES RESULTADOS DEL ANALISIS INSUMO PRODUCTO COMPARADOS 2005 y 2014</a:t>
            </a:r>
          </a:p>
        </p:txBody>
      </p:sp>
    </p:spTree>
    <p:extLst>
      <p:ext uri="{BB962C8B-B14F-4D97-AF65-F5344CB8AC3E}">
        <p14:creationId xmlns:p14="http://schemas.microsoft.com/office/powerpoint/2010/main" val="15441963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35360" y="214290"/>
            <a:ext cx="9721080" cy="646331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MX" sz="2800" b="1" i="1" dirty="0">
                <a:solidFill>
                  <a:schemeClr val="accent1">
                    <a:lumMod val="50000"/>
                  </a:schemeClr>
                </a:solidFill>
              </a:rPr>
              <a:t>Los principales cambios de la MIP2014 respecto a MIP2005 en actividades relacionadas a la rama industrial y de servicios</a:t>
            </a:r>
          </a:p>
        </p:txBody>
      </p:sp>
      <p:sp>
        <p:nvSpPr>
          <p:cNvPr id="4" name="3 Rectángulo redondeado"/>
          <p:cNvSpPr/>
          <p:nvPr/>
        </p:nvSpPr>
        <p:spPr>
          <a:xfrm>
            <a:off x="1598773" y="1327559"/>
            <a:ext cx="3993171" cy="60990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SV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Elaboración de aceites y grasas de origen vegetal y animal</a:t>
            </a:r>
            <a:endParaRPr lang="es-MX" dirty="0">
              <a:solidFill>
                <a:srgbClr val="002060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619939" y="2863841"/>
            <a:ext cx="1560964" cy="34427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Clave</a:t>
            </a:r>
          </a:p>
        </p:txBody>
      </p:sp>
      <p:sp>
        <p:nvSpPr>
          <p:cNvPr id="7" name="6 Rectángulo"/>
          <p:cNvSpPr/>
          <p:nvPr/>
        </p:nvSpPr>
        <p:spPr>
          <a:xfrm>
            <a:off x="3746201" y="2868699"/>
            <a:ext cx="1584176" cy="3442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bg1"/>
                </a:solidFill>
              </a:rPr>
              <a:t>Independiente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1672789" y="2618130"/>
            <a:ext cx="15081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6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s-MX" sz="1400" b="0" dirty="0"/>
              <a:t>2005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3731156" y="2615918"/>
            <a:ext cx="15992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6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s-MX" sz="1400" b="0" dirty="0"/>
              <a:t>2014</a:t>
            </a:r>
          </a:p>
        </p:txBody>
      </p:sp>
      <p:cxnSp>
        <p:nvCxnSpPr>
          <p:cNvPr id="11" name="10 Conector recto de flecha"/>
          <p:cNvCxnSpPr>
            <a:stCxn id="5" idx="3"/>
            <a:endCxn id="7" idx="1"/>
          </p:cNvCxnSpPr>
          <p:nvPr/>
        </p:nvCxnSpPr>
        <p:spPr>
          <a:xfrm>
            <a:off x="3180903" y="3035980"/>
            <a:ext cx="565298" cy="485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15 Rectángulo redondeado"/>
          <p:cNvSpPr/>
          <p:nvPr/>
        </p:nvSpPr>
        <p:spPr>
          <a:xfrm>
            <a:off x="6096000" y="1979995"/>
            <a:ext cx="4110609" cy="60990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SV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Elaboración de productos de molinería y almidones</a:t>
            </a:r>
            <a:endParaRPr lang="es-MX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30 Rectángulo redondeado"/>
          <p:cNvSpPr/>
          <p:nvPr/>
        </p:nvSpPr>
        <p:spPr>
          <a:xfrm>
            <a:off x="550519" y="3609858"/>
            <a:ext cx="3066478" cy="60990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SV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Actividades de impresión</a:t>
            </a:r>
            <a:endParaRPr lang="es-MX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31 Rectángulo"/>
          <p:cNvSpPr/>
          <p:nvPr/>
        </p:nvSpPr>
        <p:spPr>
          <a:xfrm>
            <a:off x="604612" y="4464473"/>
            <a:ext cx="1133068" cy="34427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bg1"/>
                </a:solidFill>
              </a:rPr>
              <a:t>Impulso</a:t>
            </a:r>
          </a:p>
        </p:txBody>
      </p:sp>
      <p:sp>
        <p:nvSpPr>
          <p:cNvPr id="33" name="32 Rectángulo"/>
          <p:cNvSpPr/>
          <p:nvPr/>
        </p:nvSpPr>
        <p:spPr>
          <a:xfrm>
            <a:off x="2296064" y="4472870"/>
            <a:ext cx="1190215" cy="34427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Arrastre</a:t>
            </a:r>
          </a:p>
        </p:txBody>
      </p:sp>
      <p:cxnSp>
        <p:nvCxnSpPr>
          <p:cNvPr id="36" name="35 Conector recto de flecha"/>
          <p:cNvCxnSpPr>
            <a:stCxn id="32" idx="3"/>
            <a:endCxn id="33" idx="1"/>
          </p:cNvCxnSpPr>
          <p:nvPr/>
        </p:nvCxnSpPr>
        <p:spPr>
          <a:xfrm>
            <a:off x="1737680" y="4636612"/>
            <a:ext cx="558384" cy="8397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36 Rectángulo redondeado"/>
          <p:cNvSpPr/>
          <p:nvPr/>
        </p:nvSpPr>
        <p:spPr>
          <a:xfrm>
            <a:off x="6096056" y="1327560"/>
            <a:ext cx="4111735" cy="60990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Fabricación de coque y productos refinados de petróleo</a:t>
            </a:r>
          </a:p>
        </p:txBody>
      </p:sp>
      <p:sp>
        <p:nvSpPr>
          <p:cNvPr id="38" name="37 Rectángulo"/>
          <p:cNvSpPr/>
          <p:nvPr/>
        </p:nvSpPr>
        <p:spPr>
          <a:xfrm>
            <a:off x="6197576" y="2860565"/>
            <a:ext cx="1419058" cy="34427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bg1"/>
                </a:solidFill>
              </a:rPr>
              <a:t>Impulso</a:t>
            </a:r>
          </a:p>
        </p:txBody>
      </p:sp>
      <p:sp>
        <p:nvSpPr>
          <p:cNvPr id="39" name="38 Rectángulo"/>
          <p:cNvSpPr/>
          <p:nvPr/>
        </p:nvSpPr>
        <p:spPr>
          <a:xfrm>
            <a:off x="8606990" y="2863840"/>
            <a:ext cx="1531901" cy="34427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Clave</a:t>
            </a:r>
          </a:p>
        </p:txBody>
      </p:sp>
      <p:sp>
        <p:nvSpPr>
          <p:cNvPr id="40" name="39 CuadroTexto"/>
          <p:cNvSpPr txBox="1"/>
          <p:nvPr/>
        </p:nvSpPr>
        <p:spPr>
          <a:xfrm>
            <a:off x="6179473" y="2616629"/>
            <a:ext cx="15081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6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s-MX" sz="1400" b="0" dirty="0"/>
              <a:t>2005</a:t>
            </a:r>
          </a:p>
        </p:txBody>
      </p:sp>
      <p:sp>
        <p:nvSpPr>
          <p:cNvPr id="41" name="40 CuadroTexto"/>
          <p:cNvSpPr txBox="1"/>
          <p:nvPr/>
        </p:nvSpPr>
        <p:spPr>
          <a:xfrm>
            <a:off x="8598112" y="2623812"/>
            <a:ext cx="15407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6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s-MX" sz="1400" b="0" dirty="0"/>
              <a:t>2014</a:t>
            </a:r>
          </a:p>
        </p:txBody>
      </p:sp>
      <p:cxnSp>
        <p:nvCxnSpPr>
          <p:cNvPr id="42" name="41 Conector recto de flecha"/>
          <p:cNvCxnSpPr>
            <a:stCxn id="38" idx="3"/>
            <a:endCxn id="39" idx="1"/>
          </p:cNvCxnSpPr>
          <p:nvPr/>
        </p:nvCxnSpPr>
        <p:spPr>
          <a:xfrm>
            <a:off x="7616634" y="3032704"/>
            <a:ext cx="990356" cy="3275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42 Rectángulo redondeado"/>
          <p:cNvSpPr/>
          <p:nvPr/>
        </p:nvSpPr>
        <p:spPr>
          <a:xfrm>
            <a:off x="4617779" y="3609858"/>
            <a:ext cx="3066478" cy="60990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SV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Fabricación de productos farmacéuticos</a:t>
            </a:r>
            <a:endParaRPr lang="es-MX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4535036" y="4464473"/>
            <a:ext cx="1560964" cy="3442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bg1"/>
                </a:solidFill>
              </a:rPr>
              <a:t>Independiente</a:t>
            </a:r>
          </a:p>
        </p:txBody>
      </p:sp>
      <p:sp>
        <p:nvSpPr>
          <p:cNvPr id="45" name="44 Rectángulo"/>
          <p:cNvSpPr/>
          <p:nvPr/>
        </p:nvSpPr>
        <p:spPr>
          <a:xfrm>
            <a:off x="6376940" y="4472870"/>
            <a:ext cx="1309236" cy="34427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Arrastre</a:t>
            </a:r>
          </a:p>
        </p:txBody>
      </p:sp>
      <p:cxnSp>
        <p:nvCxnSpPr>
          <p:cNvPr id="48" name="47 Conector recto de flecha"/>
          <p:cNvCxnSpPr>
            <a:stCxn id="44" idx="3"/>
            <a:endCxn id="45" idx="1"/>
          </p:cNvCxnSpPr>
          <p:nvPr/>
        </p:nvCxnSpPr>
        <p:spPr>
          <a:xfrm>
            <a:off x="6096000" y="4636612"/>
            <a:ext cx="280940" cy="8397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48 Rectángulo redondeado"/>
          <p:cNvSpPr/>
          <p:nvPr/>
        </p:nvSpPr>
        <p:spPr>
          <a:xfrm>
            <a:off x="564303" y="5288427"/>
            <a:ext cx="3054005" cy="60990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Fabricación de productos de caucho y plástico</a:t>
            </a:r>
          </a:p>
        </p:txBody>
      </p:sp>
      <p:sp>
        <p:nvSpPr>
          <p:cNvPr id="50" name="49 Rectángulo"/>
          <p:cNvSpPr/>
          <p:nvPr/>
        </p:nvSpPr>
        <p:spPr>
          <a:xfrm>
            <a:off x="551156" y="6157314"/>
            <a:ext cx="1246375" cy="312979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bg1"/>
                </a:solidFill>
              </a:rPr>
              <a:t>Impulso</a:t>
            </a:r>
          </a:p>
        </p:txBody>
      </p:sp>
      <p:sp>
        <p:nvSpPr>
          <p:cNvPr id="51" name="50 Rectángulo"/>
          <p:cNvSpPr/>
          <p:nvPr/>
        </p:nvSpPr>
        <p:spPr>
          <a:xfrm>
            <a:off x="2102280" y="6165711"/>
            <a:ext cx="1584176" cy="31297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bg1"/>
                </a:solidFill>
              </a:rPr>
              <a:t>Independiente</a:t>
            </a:r>
          </a:p>
        </p:txBody>
      </p:sp>
      <p:cxnSp>
        <p:nvCxnSpPr>
          <p:cNvPr id="54" name="53 Conector recto de flecha"/>
          <p:cNvCxnSpPr>
            <a:stCxn id="50" idx="3"/>
            <a:endCxn id="51" idx="1"/>
          </p:cNvCxnSpPr>
          <p:nvPr/>
        </p:nvCxnSpPr>
        <p:spPr>
          <a:xfrm>
            <a:off x="1797531" y="6313804"/>
            <a:ext cx="304749" cy="8397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55 Rectángulo redondeado"/>
          <p:cNvSpPr/>
          <p:nvPr/>
        </p:nvSpPr>
        <p:spPr>
          <a:xfrm>
            <a:off x="1598773" y="1979995"/>
            <a:ext cx="3993171" cy="60990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Fabricación de metales comunes</a:t>
            </a:r>
          </a:p>
        </p:txBody>
      </p:sp>
      <p:sp>
        <p:nvSpPr>
          <p:cNvPr id="57" name="56 Rectángulo"/>
          <p:cNvSpPr/>
          <p:nvPr/>
        </p:nvSpPr>
        <p:spPr>
          <a:xfrm>
            <a:off x="8716756" y="6165304"/>
            <a:ext cx="1290053" cy="31297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Arrastre</a:t>
            </a:r>
          </a:p>
        </p:txBody>
      </p:sp>
      <p:sp>
        <p:nvSpPr>
          <p:cNvPr id="58" name="57 Rectángulo"/>
          <p:cNvSpPr/>
          <p:nvPr/>
        </p:nvSpPr>
        <p:spPr>
          <a:xfrm>
            <a:off x="10301325" y="6170162"/>
            <a:ext cx="1584176" cy="31297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bg1"/>
                </a:solidFill>
              </a:rPr>
              <a:t>Independiente</a:t>
            </a:r>
          </a:p>
        </p:txBody>
      </p:sp>
      <p:cxnSp>
        <p:nvCxnSpPr>
          <p:cNvPr id="61" name="60 Conector recto de flecha"/>
          <p:cNvCxnSpPr>
            <a:stCxn id="57" idx="3"/>
            <a:endCxn id="58" idx="1"/>
          </p:cNvCxnSpPr>
          <p:nvPr/>
        </p:nvCxnSpPr>
        <p:spPr>
          <a:xfrm>
            <a:off x="10006809" y="6321794"/>
            <a:ext cx="294516" cy="485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61 Rectángulo redondeado"/>
          <p:cNvSpPr/>
          <p:nvPr/>
        </p:nvSpPr>
        <p:spPr>
          <a:xfrm>
            <a:off x="8534368" y="3609858"/>
            <a:ext cx="3373125" cy="60990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Suministro de electricidad, gas, vapor y aire acondicionado</a:t>
            </a:r>
          </a:p>
        </p:txBody>
      </p:sp>
      <p:sp>
        <p:nvSpPr>
          <p:cNvPr id="63" name="62 Rectángulo"/>
          <p:cNvSpPr/>
          <p:nvPr/>
        </p:nvSpPr>
        <p:spPr>
          <a:xfrm>
            <a:off x="8615434" y="4464473"/>
            <a:ext cx="1419058" cy="34427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Clave</a:t>
            </a:r>
          </a:p>
        </p:txBody>
      </p:sp>
      <p:sp>
        <p:nvSpPr>
          <p:cNvPr id="64" name="63 Rectángulo"/>
          <p:cNvSpPr/>
          <p:nvPr/>
        </p:nvSpPr>
        <p:spPr>
          <a:xfrm>
            <a:off x="10685469" y="4472870"/>
            <a:ext cx="1190215" cy="34427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bg1"/>
                </a:solidFill>
              </a:rPr>
              <a:t>Impulso</a:t>
            </a:r>
          </a:p>
        </p:txBody>
      </p:sp>
      <p:cxnSp>
        <p:nvCxnSpPr>
          <p:cNvPr id="67" name="66 Conector recto de flecha"/>
          <p:cNvCxnSpPr>
            <a:stCxn id="63" idx="3"/>
            <a:endCxn id="64" idx="1"/>
          </p:cNvCxnSpPr>
          <p:nvPr/>
        </p:nvCxnSpPr>
        <p:spPr>
          <a:xfrm>
            <a:off x="10034492" y="4636612"/>
            <a:ext cx="650977" cy="8397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67 Rectángulo redondeado"/>
          <p:cNvSpPr/>
          <p:nvPr/>
        </p:nvSpPr>
        <p:spPr>
          <a:xfrm>
            <a:off x="4617780" y="5271200"/>
            <a:ext cx="3066479" cy="60990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Suministro de agua y alcantarillado</a:t>
            </a:r>
          </a:p>
        </p:txBody>
      </p:sp>
      <p:sp>
        <p:nvSpPr>
          <p:cNvPr id="69" name="68 Rectángulo"/>
          <p:cNvSpPr/>
          <p:nvPr/>
        </p:nvSpPr>
        <p:spPr>
          <a:xfrm>
            <a:off x="4681060" y="6165304"/>
            <a:ext cx="1133068" cy="31297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Arrastre</a:t>
            </a:r>
          </a:p>
        </p:txBody>
      </p:sp>
      <p:sp>
        <p:nvSpPr>
          <p:cNvPr id="70" name="69 Rectángulo"/>
          <p:cNvSpPr/>
          <p:nvPr/>
        </p:nvSpPr>
        <p:spPr>
          <a:xfrm>
            <a:off x="6516528" y="6173701"/>
            <a:ext cx="1190215" cy="312979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bg1"/>
                </a:solidFill>
              </a:rPr>
              <a:t>Impulso</a:t>
            </a:r>
          </a:p>
        </p:txBody>
      </p:sp>
      <p:cxnSp>
        <p:nvCxnSpPr>
          <p:cNvPr id="73" name="72 Conector recto de flecha"/>
          <p:cNvCxnSpPr>
            <a:stCxn id="69" idx="3"/>
            <a:endCxn id="70" idx="1"/>
          </p:cNvCxnSpPr>
          <p:nvPr/>
        </p:nvCxnSpPr>
        <p:spPr>
          <a:xfrm>
            <a:off x="5814128" y="6321794"/>
            <a:ext cx="702400" cy="8397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73 Rectángulo redondeado"/>
          <p:cNvSpPr/>
          <p:nvPr/>
        </p:nvSpPr>
        <p:spPr>
          <a:xfrm>
            <a:off x="8687692" y="5266279"/>
            <a:ext cx="3066477" cy="60990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Construcción y servicios de construcción</a:t>
            </a:r>
          </a:p>
        </p:txBody>
      </p:sp>
      <p:sp>
        <p:nvSpPr>
          <p:cNvPr id="55" name="54 CuadroTexto"/>
          <p:cNvSpPr txBox="1"/>
          <p:nvPr/>
        </p:nvSpPr>
        <p:spPr>
          <a:xfrm>
            <a:off x="411422" y="4225539"/>
            <a:ext cx="15081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6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s-MX" sz="1400" b="0" dirty="0"/>
              <a:t>2005</a:t>
            </a:r>
          </a:p>
        </p:txBody>
      </p:sp>
      <p:sp>
        <p:nvSpPr>
          <p:cNvPr id="75" name="74 CuadroTexto"/>
          <p:cNvSpPr txBox="1"/>
          <p:nvPr/>
        </p:nvSpPr>
        <p:spPr>
          <a:xfrm>
            <a:off x="2063552" y="4223327"/>
            <a:ext cx="15992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6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s-MX" sz="1400" b="0" dirty="0"/>
              <a:t>2014</a:t>
            </a:r>
          </a:p>
        </p:txBody>
      </p:sp>
      <p:sp>
        <p:nvSpPr>
          <p:cNvPr id="76" name="75 CuadroTexto"/>
          <p:cNvSpPr txBox="1"/>
          <p:nvPr/>
        </p:nvSpPr>
        <p:spPr>
          <a:xfrm>
            <a:off x="4565446" y="4227750"/>
            <a:ext cx="15081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6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s-MX" sz="1400" b="0" dirty="0"/>
              <a:t>2005</a:t>
            </a:r>
          </a:p>
        </p:txBody>
      </p:sp>
      <p:sp>
        <p:nvSpPr>
          <p:cNvPr id="77" name="76 CuadroTexto"/>
          <p:cNvSpPr txBox="1"/>
          <p:nvPr/>
        </p:nvSpPr>
        <p:spPr>
          <a:xfrm>
            <a:off x="6240016" y="4225538"/>
            <a:ext cx="15992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6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s-MX" sz="1400" b="0" dirty="0"/>
              <a:t>2014</a:t>
            </a:r>
          </a:p>
        </p:txBody>
      </p:sp>
      <p:sp>
        <p:nvSpPr>
          <p:cNvPr id="78" name="77 CuadroTexto"/>
          <p:cNvSpPr txBox="1"/>
          <p:nvPr/>
        </p:nvSpPr>
        <p:spPr>
          <a:xfrm>
            <a:off x="8544272" y="4223300"/>
            <a:ext cx="15081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6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s-MX" sz="1400" b="0" dirty="0"/>
              <a:t>2005</a:t>
            </a:r>
          </a:p>
        </p:txBody>
      </p:sp>
      <p:sp>
        <p:nvSpPr>
          <p:cNvPr id="79" name="78 CuadroTexto"/>
          <p:cNvSpPr txBox="1"/>
          <p:nvPr/>
        </p:nvSpPr>
        <p:spPr>
          <a:xfrm>
            <a:off x="10458415" y="4221088"/>
            <a:ext cx="15992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6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s-MX" sz="1400" b="0" dirty="0"/>
              <a:t>2014</a:t>
            </a:r>
          </a:p>
        </p:txBody>
      </p:sp>
      <p:sp>
        <p:nvSpPr>
          <p:cNvPr id="80" name="79 CuadroTexto"/>
          <p:cNvSpPr txBox="1"/>
          <p:nvPr/>
        </p:nvSpPr>
        <p:spPr>
          <a:xfrm>
            <a:off x="411422" y="5917386"/>
            <a:ext cx="15081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6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s-MX" sz="1400" b="0" dirty="0"/>
              <a:t>2005</a:t>
            </a:r>
          </a:p>
        </p:txBody>
      </p:sp>
      <p:sp>
        <p:nvSpPr>
          <p:cNvPr id="81" name="80 CuadroTexto"/>
          <p:cNvSpPr txBox="1"/>
          <p:nvPr/>
        </p:nvSpPr>
        <p:spPr>
          <a:xfrm>
            <a:off x="2063552" y="5915174"/>
            <a:ext cx="15992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6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s-MX" sz="1400" b="0" dirty="0"/>
              <a:t>2014</a:t>
            </a:r>
          </a:p>
        </p:txBody>
      </p:sp>
      <p:sp>
        <p:nvSpPr>
          <p:cNvPr id="82" name="81 CuadroTexto"/>
          <p:cNvSpPr txBox="1"/>
          <p:nvPr/>
        </p:nvSpPr>
        <p:spPr>
          <a:xfrm>
            <a:off x="4515878" y="5892964"/>
            <a:ext cx="15081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6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s-MX" sz="1400" b="0" dirty="0"/>
              <a:t>2005</a:t>
            </a:r>
          </a:p>
        </p:txBody>
      </p:sp>
      <p:sp>
        <p:nvSpPr>
          <p:cNvPr id="83" name="82 CuadroTexto"/>
          <p:cNvSpPr txBox="1"/>
          <p:nvPr/>
        </p:nvSpPr>
        <p:spPr>
          <a:xfrm>
            <a:off x="6312024" y="5890752"/>
            <a:ext cx="15992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6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s-MX" sz="1400" b="0" dirty="0"/>
              <a:t>2014</a:t>
            </a:r>
          </a:p>
        </p:txBody>
      </p:sp>
      <p:sp>
        <p:nvSpPr>
          <p:cNvPr id="84" name="83 CuadroTexto"/>
          <p:cNvSpPr txBox="1"/>
          <p:nvPr/>
        </p:nvSpPr>
        <p:spPr>
          <a:xfrm>
            <a:off x="8620334" y="5892964"/>
            <a:ext cx="15081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6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s-MX" sz="1400" b="0" dirty="0"/>
              <a:t>2005</a:t>
            </a:r>
          </a:p>
        </p:txBody>
      </p:sp>
      <p:sp>
        <p:nvSpPr>
          <p:cNvPr id="85" name="84 CuadroTexto"/>
          <p:cNvSpPr txBox="1"/>
          <p:nvPr/>
        </p:nvSpPr>
        <p:spPr>
          <a:xfrm>
            <a:off x="10272464" y="5890752"/>
            <a:ext cx="15992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6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s-MX" sz="1400" b="0" dirty="0"/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37092520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30 Rectángulo redondeado"/>
          <p:cNvSpPr/>
          <p:nvPr/>
        </p:nvSpPr>
        <p:spPr>
          <a:xfrm>
            <a:off x="381382" y="2055899"/>
            <a:ext cx="3373126" cy="67089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Fabricación de papel y de productos de papel</a:t>
            </a:r>
          </a:p>
        </p:txBody>
      </p:sp>
      <p:sp>
        <p:nvSpPr>
          <p:cNvPr id="32" name="31 Rectángulo"/>
          <p:cNvSpPr/>
          <p:nvPr/>
        </p:nvSpPr>
        <p:spPr>
          <a:xfrm>
            <a:off x="343480" y="3045346"/>
            <a:ext cx="1576056" cy="37870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bg1"/>
                </a:solidFill>
              </a:rPr>
              <a:t>Independiente</a:t>
            </a:r>
          </a:p>
        </p:txBody>
      </p:sp>
      <p:sp>
        <p:nvSpPr>
          <p:cNvPr id="33" name="32 Rectángulo"/>
          <p:cNvSpPr/>
          <p:nvPr/>
        </p:nvSpPr>
        <p:spPr>
          <a:xfrm>
            <a:off x="2372967" y="3043479"/>
            <a:ext cx="1440160" cy="37870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Arrastre</a:t>
            </a:r>
          </a:p>
        </p:txBody>
      </p:sp>
      <p:cxnSp>
        <p:nvCxnSpPr>
          <p:cNvPr id="36" name="35 Conector recto de flecha"/>
          <p:cNvCxnSpPr>
            <a:stCxn id="32" idx="3"/>
            <a:endCxn id="33" idx="1"/>
          </p:cNvCxnSpPr>
          <p:nvPr/>
        </p:nvCxnSpPr>
        <p:spPr>
          <a:xfrm flipV="1">
            <a:off x="1919536" y="3232832"/>
            <a:ext cx="453431" cy="1867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42 Rectángulo redondeado"/>
          <p:cNvSpPr/>
          <p:nvPr/>
        </p:nvSpPr>
        <p:spPr>
          <a:xfrm>
            <a:off x="4448642" y="2055899"/>
            <a:ext cx="3373126" cy="67089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SV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Actividades de impresión</a:t>
            </a:r>
            <a:endParaRPr lang="es-MX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4460918" y="3046255"/>
            <a:ext cx="1419058" cy="37870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bg1"/>
                </a:solidFill>
              </a:rPr>
              <a:t>Impulso</a:t>
            </a:r>
          </a:p>
        </p:txBody>
      </p:sp>
      <p:sp>
        <p:nvSpPr>
          <p:cNvPr id="45" name="44 Rectángulo"/>
          <p:cNvSpPr/>
          <p:nvPr/>
        </p:nvSpPr>
        <p:spPr>
          <a:xfrm>
            <a:off x="6312024" y="3045346"/>
            <a:ext cx="1584176" cy="37870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bg1"/>
                </a:solidFill>
              </a:rPr>
              <a:t>Independiente</a:t>
            </a:r>
          </a:p>
        </p:txBody>
      </p:sp>
      <p:cxnSp>
        <p:nvCxnSpPr>
          <p:cNvPr id="48" name="47 Conector recto de flecha"/>
          <p:cNvCxnSpPr>
            <a:stCxn id="44" idx="3"/>
            <a:endCxn id="45" idx="1"/>
          </p:cNvCxnSpPr>
          <p:nvPr/>
        </p:nvCxnSpPr>
        <p:spPr>
          <a:xfrm flipV="1">
            <a:off x="5879976" y="3234699"/>
            <a:ext cx="432048" cy="909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48 Rectángulo redondeado"/>
          <p:cNvSpPr/>
          <p:nvPr/>
        </p:nvSpPr>
        <p:spPr>
          <a:xfrm>
            <a:off x="396475" y="4459260"/>
            <a:ext cx="3373126" cy="67089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Fabricación de productos de caucho y plástico</a:t>
            </a:r>
          </a:p>
        </p:txBody>
      </p:sp>
      <p:sp>
        <p:nvSpPr>
          <p:cNvPr id="50" name="49 Rectángulo"/>
          <p:cNvSpPr/>
          <p:nvPr/>
        </p:nvSpPr>
        <p:spPr>
          <a:xfrm>
            <a:off x="404507" y="5524188"/>
            <a:ext cx="1371013" cy="37870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bg1"/>
                </a:solidFill>
              </a:rPr>
              <a:t>Impulso</a:t>
            </a:r>
          </a:p>
        </p:txBody>
      </p:sp>
      <p:sp>
        <p:nvSpPr>
          <p:cNvPr id="51" name="50 Rectángulo"/>
          <p:cNvSpPr/>
          <p:nvPr/>
        </p:nvSpPr>
        <p:spPr>
          <a:xfrm>
            <a:off x="2207568" y="5532585"/>
            <a:ext cx="1584176" cy="37870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bg1"/>
                </a:solidFill>
              </a:rPr>
              <a:t>Independiente</a:t>
            </a:r>
          </a:p>
        </p:txBody>
      </p:sp>
      <p:cxnSp>
        <p:nvCxnSpPr>
          <p:cNvPr id="54" name="53 Conector recto de flecha"/>
          <p:cNvCxnSpPr>
            <a:stCxn id="50" idx="3"/>
            <a:endCxn id="51" idx="1"/>
          </p:cNvCxnSpPr>
          <p:nvPr/>
        </p:nvCxnSpPr>
        <p:spPr>
          <a:xfrm>
            <a:off x="1775520" y="5713541"/>
            <a:ext cx="432048" cy="8397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56 Rectángulo"/>
          <p:cNvSpPr/>
          <p:nvPr/>
        </p:nvSpPr>
        <p:spPr>
          <a:xfrm>
            <a:off x="8495476" y="5514251"/>
            <a:ext cx="1560964" cy="37870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Clave</a:t>
            </a:r>
          </a:p>
        </p:txBody>
      </p:sp>
      <p:sp>
        <p:nvSpPr>
          <p:cNvPr id="58" name="57 Rectángulo"/>
          <p:cNvSpPr/>
          <p:nvPr/>
        </p:nvSpPr>
        <p:spPr>
          <a:xfrm>
            <a:off x="10488488" y="5519109"/>
            <a:ext cx="1440160" cy="37870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Arrastre</a:t>
            </a:r>
          </a:p>
        </p:txBody>
      </p:sp>
      <p:cxnSp>
        <p:nvCxnSpPr>
          <p:cNvPr id="61" name="60 Conector recto de flecha"/>
          <p:cNvCxnSpPr>
            <a:stCxn id="57" idx="3"/>
            <a:endCxn id="58" idx="1"/>
          </p:cNvCxnSpPr>
          <p:nvPr/>
        </p:nvCxnSpPr>
        <p:spPr>
          <a:xfrm>
            <a:off x="10056440" y="5703604"/>
            <a:ext cx="432048" cy="485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61 Rectángulo redondeado"/>
          <p:cNvSpPr/>
          <p:nvPr/>
        </p:nvSpPr>
        <p:spPr>
          <a:xfrm>
            <a:off x="8365981" y="2055899"/>
            <a:ext cx="3373126" cy="67089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Fabricación de coque y productos refinados de petróleo</a:t>
            </a:r>
          </a:p>
        </p:txBody>
      </p:sp>
      <p:sp>
        <p:nvSpPr>
          <p:cNvPr id="63" name="62 Rectángulo"/>
          <p:cNvSpPr/>
          <p:nvPr/>
        </p:nvSpPr>
        <p:spPr>
          <a:xfrm>
            <a:off x="8444480" y="3050295"/>
            <a:ext cx="1419058" cy="37870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bg1"/>
                </a:solidFill>
              </a:rPr>
              <a:t>Impulso</a:t>
            </a:r>
          </a:p>
        </p:txBody>
      </p:sp>
      <p:sp>
        <p:nvSpPr>
          <p:cNvPr id="64" name="63 Rectángulo"/>
          <p:cNvSpPr/>
          <p:nvPr/>
        </p:nvSpPr>
        <p:spPr>
          <a:xfrm>
            <a:off x="10357566" y="3048234"/>
            <a:ext cx="1440160" cy="37870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Clave</a:t>
            </a:r>
          </a:p>
        </p:txBody>
      </p:sp>
      <p:cxnSp>
        <p:nvCxnSpPr>
          <p:cNvPr id="67" name="66 Conector recto de flecha"/>
          <p:cNvCxnSpPr>
            <a:stCxn id="63" idx="3"/>
            <a:endCxn id="64" idx="1"/>
          </p:cNvCxnSpPr>
          <p:nvPr/>
        </p:nvCxnSpPr>
        <p:spPr>
          <a:xfrm flipV="1">
            <a:off x="9863538" y="3237587"/>
            <a:ext cx="494028" cy="2061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67 Rectángulo redondeado"/>
          <p:cNvSpPr/>
          <p:nvPr/>
        </p:nvSpPr>
        <p:spPr>
          <a:xfrm>
            <a:off x="4520651" y="4442033"/>
            <a:ext cx="3373126" cy="67089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Fabricación de metales comunes</a:t>
            </a:r>
          </a:p>
        </p:txBody>
      </p:sp>
      <p:sp>
        <p:nvSpPr>
          <p:cNvPr id="69" name="68 Rectángulo"/>
          <p:cNvSpPr/>
          <p:nvPr/>
        </p:nvSpPr>
        <p:spPr>
          <a:xfrm>
            <a:off x="4511824" y="5506961"/>
            <a:ext cx="1371013" cy="37870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Clave</a:t>
            </a:r>
          </a:p>
        </p:txBody>
      </p:sp>
      <p:sp>
        <p:nvSpPr>
          <p:cNvPr id="70" name="69 Rectángulo"/>
          <p:cNvSpPr/>
          <p:nvPr/>
        </p:nvSpPr>
        <p:spPr>
          <a:xfrm>
            <a:off x="6440228" y="5515358"/>
            <a:ext cx="1584176" cy="37870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bg1"/>
                </a:solidFill>
              </a:rPr>
              <a:t>Independiente</a:t>
            </a:r>
          </a:p>
        </p:txBody>
      </p:sp>
      <p:cxnSp>
        <p:nvCxnSpPr>
          <p:cNvPr id="73" name="72 Conector recto de flecha"/>
          <p:cNvCxnSpPr>
            <a:stCxn id="69" idx="3"/>
            <a:endCxn id="70" idx="1"/>
          </p:cNvCxnSpPr>
          <p:nvPr/>
        </p:nvCxnSpPr>
        <p:spPr>
          <a:xfrm>
            <a:off x="5882837" y="5696314"/>
            <a:ext cx="557391" cy="8397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73 Rectángulo redondeado"/>
          <p:cNvSpPr/>
          <p:nvPr/>
        </p:nvSpPr>
        <p:spPr>
          <a:xfrm>
            <a:off x="8518555" y="4437112"/>
            <a:ext cx="3373125" cy="67089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Otros servicios</a:t>
            </a:r>
          </a:p>
        </p:txBody>
      </p:sp>
      <p:sp>
        <p:nvSpPr>
          <p:cNvPr id="55" name="Rectángulo 1"/>
          <p:cNvSpPr/>
          <p:nvPr/>
        </p:nvSpPr>
        <p:spPr>
          <a:xfrm>
            <a:off x="335360" y="153128"/>
            <a:ext cx="9721080" cy="923330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MX" sz="2800" b="1" i="1" dirty="0">
                <a:solidFill>
                  <a:schemeClr val="accent1">
                    <a:lumMod val="50000"/>
                  </a:schemeClr>
                </a:solidFill>
              </a:rPr>
              <a:t>Los datos insumo producto ponderados por demanda final de la MIP2014 con cambios respecto a MIP 2005 en actividades relacionadas a la rama industrial</a:t>
            </a:r>
          </a:p>
        </p:txBody>
      </p:sp>
      <p:sp>
        <p:nvSpPr>
          <p:cNvPr id="40" name="39 CuadroTexto"/>
          <p:cNvSpPr txBox="1"/>
          <p:nvPr/>
        </p:nvSpPr>
        <p:spPr>
          <a:xfrm>
            <a:off x="8365981" y="5207581"/>
            <a:ext cx="1576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6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s-MX" sz="1400" b="0" dirty="0"/>
              <a:t>2005</a:t>
            </a:r>
          </a:p>
        </p:txBody>
      </p:sp>
      <p:sp>
        <p:nvSpPr>
          <p:cNvPr id="41" name="40 CuadroTexto"/>
          <p:cNvSpPr txBox="1"/>
          <p:nvPr/>
        </p:nvSpPr>
        <p:spPr>
          <a:xfrm>
            <a:off x="10548183" y="5224808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6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s-MX" sz="1400" b="0" dirty="0"/>
              <a:t>2014</a:t>
            </a:r>
          </a:p>
        </p:txBody>
      </p:sp>
      <p:sp>
        <p:nvSpPr>
          <p:cNvPr id="56" name="55 CuadroTexto"/>
          <p:cNvSpPr txBox="1"/>
          <p:nvPr/>
        </p:nvSpPr>
        <p:spPr>
          <a:xfrm>
            <a:off x="4352121" y="2740262"/>
            <a:ext cx="1439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6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s-MX" sz="1400" b="0" dirty="0"/>
              <a:t>2005</a:t>
            </a:r>
          </a:p>
        </p:txBody>
      </p:sp>
      <p:sp>
        <p:nvSpPr>
          <p:cNvPr id="75" name="74 CuadroTexto"/>
          <p:cNvSpPr txBox="1"/>
          <p:nvPr/>
        </p:nvSpPr>
        <p:spPr>
          <a:xfrm>
            <a:off x="6381607" y="2738050"/>
            <a:ext cx="15707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6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s-MX" sz="1400" b="0" dirty="0"/>
              <a:t>2014</a:t>
            </a:r>
          </a:p>
        </p:txBody>
      </p:sp>
      <p:sp>
        <p:nvSpPr>
          <p:cNvPr id="76" name="75 CuadroTexto"/>
          <p:cNvSpPr txBox="1"/>
          <p:nvPr/>
        </p:nvSpPr>
        <p:spPr>
          <a:xfrm>
            <a:off x="8328079" y="2756234"/>
            <a:ext cx="1576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6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s-MX" sz="1400" b="0" dirty="0"/>
              <a:t>2005</a:t>
            </a:r>
          </a:p>
        </p:txBody>
      </p:sp>
      <p:sp>
        <p:nvSpPr>
          <p:cNvPr id="77" name="76 CuadroTexto"/>
          <p:cNvSpPr txBox="1"/>
          <p:nvPr/>
        </p:nvSpPr>
        <p:spPr>
          <a:xfrm>
            <a:off x="10357566" y="2754022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6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s-MX" sz="1400" b="0" dirty="0"/>
              <a:t>2014</a:t>
            </a:r>
          </a:p>
        </p:txBody>
      </p:sp>
      <p:sp>
        <p:nvSpPr>
          <p:cNvPr id="78" name="77 CuadroTexto"/>
          <p:cNvSpPr txBox="1"/>
          <p:nvPr/>
        </p:nvSpPr>
        <p:spPr>
          <a:xfrm>
            <a:off x="278931" y="5228733"/>
            <a:ext cx="1576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6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s-MX" sz="1400" b="0" dirty="0"/>
              <a:t>2005</a:t>
            </a:r>
          </a:p>
        </p:txBody>
      </p:sp>
      <p:sp>
        <p:nvSpPr>
          <p:cNvPr id="79" name="78 CuadroTexto"/>
          <p:cNvSpPr txBox="1"/>
          <p:nvPr/>
        </p:nvSpPr>
        <p:spPr>
          <a:xfrm>
            <a:off x="2308418" y="5226521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6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s-MX" sz="1400" b="0" dirty="0"/>
              <a:t>2014</a:t>
            </a:r>
          </a:p>
        </p:txBody>
      </p:sp>
      <p:sp>
        <p:nvSpPr>
          <p:cNvPr id="80" name="79 CuadroTexto"/>
          <p:cNvSpPr txBox="1"/>
          <p:nvPr/>
        </p:nvSpPr>
        <p:spPr>
          <a:xfrm>
            <a:off x="4482748" y="5235449"/>
            <a:ext cx="1576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6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s-MX" sz="1400" b="0" dirty="0"/>
              <a:t>2005</a:t>
            </a:r>
          </a:p>
        </p:txBody>
      </p:sp>
      <p:sp>
        <p:nvSpPr>
          <p:cNvPr id="81" name="80 CuadroTexto"/>
          <p:cNvSpPr txBox="1"/>
          <p:nvPr/>
        </p:nvSpPr>
        <p:spPr>
          <a:xfrm>
            <a:off x="6512235" y="5233237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6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s-MX" sz="1400" b="0" dirty="0"/>
              <a:t>2014</a:t>
            </a:r>
          </a:p>
        </p:txBody>
      </p:sp>
      <p:sp>
        <p:nvSpPr>
          <p:cNvPr id="82" name="81 CuadroTexto"/>
          <p:cNvSpPr txBox="1"/>
          <p:nvPr/>
        </p:nvSpPr>
        <p:spPr>
          <a:xfrm>
            <a:off x="335360" y="2756234"/>
            <a:ext cx="1576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6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s-MX" sz="1400" b="0" dirty="0"/>
              <a:t>2005</a:t>
            </a:r>
          </a:p>
        </p:txBody>
      </p:sp>
      <p:sp>
        <p:nvSpPr>
          <p:cNvPr id="83" name="82 CuadroTexto"/>
          <p:cNvSpPr txBox="1"/>
          <p:nvPr/>
        </p:nvSpPr>
        <p:spPr>
          <a:xfrm>
            <a:off x="2364847" y="2754022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6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s-MX" sz="1400" b="0" dirty="0"/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35054031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44238" y="359290"/>
            <a:ext cx="8496944" cy="360040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MX" sz="2800" b="1" i="1" dirty="0">
                <a:solidFill>
                  <a:schemeClr val="accent1">
                    <a:lumMod val="50000"/>
                  </a:schemeClr>
                </a:solidFill>
              </a:rPr>
              <a:t>Conclusiones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19336" y="908720"/>
            <a:ext cx="11863377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SV" sz="2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MIP muestra las relaciones formales entre los diversos sectores  y agentes económicos, por lo que se convierte en un instrumento indispensable para las simulaciones de política económica y la planificación</a:t>
            </a:r>
          </a:p>
          <a:p>
            <a:pPr marL="3429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partir de la MIP es posible realizar análisis estructural de la economía donde se analice</a:t>
            </a:r>
            <a:r>
              <a:rPr lang="es-SV" sz="2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relación de las importaciones con los requerimientos de insumos, a partir del conocimiento de las interrelaciones sectoriales </a:t>
            </a:r>
          </a:p>
          <a:p>
            <a:pPr marL="342900" indent="-342900" algn="just">
              <a:spcBef>
                <a:spcPts val="1200"/>
              </a:spcBef>
              <a:buSzPts val="1800"/>
              <a:buFont typeface="Arial" panose="020B0604020202020204" pitchFamily="34" charset="0"/>
              <a:buChar char="•"/>
            </a:pPr>
            <a:r>
              <a:rPr lang="es-SV" sz="2000" dirty="0">
                <a:solidFill>
                  <a:schemeClr val="tx2"/>
                </a:solidFill>
                <a:latin typeface="Calibri" panose="020F0502020204030204" pitchFamily="34" charset="0"/>
              </a:rPr>
              <a:t>Los análisis económicos realizados a partir del análisis insumo producto permiten determinar la industria en donde están ubicados los compradores de los bienes y servicios que produce así como la ruta que siguen los bienes y servicios hasta llegar a la demanda final.</a:t>
            </a:r>
          </a:p>
          <a:p>
            <a:pPr marL="800100" lvl="1" indent="-342900" algn="just">
              <a:spcBef>
                <a:spcPts val="1200"/>
              </a:spcBef>
              <a:buSzPts val="1800"/>
              <a:buFont typeface="Wingdings" panose="05000000000000000000" pitchFamily="2" charset="2"/>
              <a:buChar char="v"/>
            </a:pPr>
            <a:r>
              <a:rPr lang="es-SV" dirty="0">
                <a:solidFill>
                  <a:schemeClr val="tx2"/>
                </a:solidFill>
                <a:latin typeface="Calibri" panose="020F0502020204030204" pitchFamily="34" charset="0"/>
              </a:rPr>
              <a:t>El Cultivo de cereales, legumbres y oleaginosas, dinamiza tres actividades industriales con su producción. </a:t>
            </a:r>
          </a:p>
          <a:p>
            <a:pPr marL="800100" lvl="1" indent="-342900" algn="just">
              <a:spcBef>
                <a:spcPts val="1200"/>
              </a:spcBef>
              <a:buSzPts val="1800"/>
              <a:buFont typeface="Wingdings" panose="05000000000000000000" pitchFamily="2" charset="2"/>
              <a:buChar char="v"/>
            </a:pPr>
            <a:r>
              <a:rPr lang="es-SV" dirty="0">
                <a:solidFill>
                  <a:schemeClr val="tx2"/>
                </a:solidFill>
                <a:latin typeface="Calibri" panose="020F0502020204030204" pitchFamily="34" charset="0"/>
              </a:rPr>
              <a:t>Las Actividades de apoyo a la agricultura y Otros productos alimenticios se ven incrementados sus demandas como insumos por el aumento de la producción de las actividades de la agricultura analizadas.</a:t>
            </a:r>
          </a:p>
          <a:p>
            <a:pPr marL="342900" indent="-342900" algn="just">
              <a:spcBef>
                <a:spcPts val="1200"/>
              </a:spcBef>
              <a:buSzPts val="1800"/>
              <a:buFont typeface="Arial" panose="020B0604020202020204" pitchFamily="34" charset="0"/>
              <a:buChar char="•"/>
            </a:pPr>
            <a:r>
              <a:rPr lang="es-SV" sz="2000" dirty="0">
                <a:solidFill>
                  <a:schemeClr val="tx2"/>
                </a:solidFill>
                <a:latin typeface="Calibri" panose="020F0502020204030204" pitchFamily="34" charset="0"/>
              </a:rPr>
              <a:t>El multiplicador de la producción de la Industria de la Cría de aves de corral y producción de huevos es de los mas importantes del sector agropecuario, seguido del multiplicador de </a:t>
            </a:r>
            <a:r>
              <a:rPr lang="es-MX" sz="2000" dirty="0">
                <a:solidFill>
                  <a:schemeClr val="tx2"/>
                </a:solidFill>
                <a:latin typeface="Calibri" panose="020F0502020204030204" pitchFamily="34" charset="0"/>
              </a:rPr>
              <a:t>Cría de ganado bovino y producción de leche cruda.</a:t>
            </a:r>
            <a:endParaRPr lang="es-SV" sz="20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342900" indent="-342900" algn="just">
              <a:spcBef>
                <a:spcPts val="1200"/>
              </a:spcBef>
              <a:buSzPts val="1800"/>
              <a:buFont typeface="Arial" panose="020B0604020202020204" pitchFamily="34" charset="0"/>
              <a:buChar char="•"/>
            </a:pPr>
            <a:r>
              <a:rPr lang="es-SV" sz="2000" dirty="0">
                <a:solidFill>
                  <a:schemeClr val="tx2"/>
                </a:solidFill>
                <a:latin typeface="Calibri" panose="020F0502020204030204" pitchFamily="34" charset="0"/>
              </a:rPr>
              <a:t>La Industria de Cría de aves de corral y producción de huevos es un sector clave de la economía en el análisis insumo producto. </a:t>
            </a:r>
          </a:p>
        </p:txBody>
      </p:sp>
    </p:spTree>
    <p:extLst>
      <p:ext uri="{BB962C8B-B14F-4D97-AF65-F5344CB8AC3E}">
        <p14:creationId xmlns:p14="http://schemas.microsoft.com/office/powerpoint/2010/main" val="8598543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35483" y="332656"/>
            <a:ext cx="9288909" cy="432048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MX" sz="2800" b="1" i="1" dirty="0">
                <a:solidFill>
                  <a:schemeClr val="accent1">
                    <a:lumMod val="50000"/>
                  </a:schemeClr>
                </a:solidFill>
              </a:rPr>
              <a:t>Recomendaciones</a:t>
            </a:r>
          </a:p>
        </p:txBody>
      </p:sp>
      <p:sp>
        <p:nvSpPr>
          <p:cNvPr id="5" name="Rectángulo 4"/>
          <p:cNvSpPr/>
          <p:nvPr/>
        </p:nvSpPr>
        <p:spPr>
          <a:xfrm>
            <a:off x="479376" y="1484784"/>
            <a:ext cx="11233248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22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Aprovechar la MIP como base para futuras líneas de investigación sobre las interrelaciones entre oferta y demanda entre los diferentes agentes de la economía, considerando esencialmente el impacto que tendría en la demanda final</a:t>
            </a:r>
          </a:p>
          <a:p>
            <a:pPr marL="342900" indent="-342900" algn="just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22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Considerar la MIP para la evaluación de los encadenamientos productivos y evaluación de los sectores clave, de arrastre e impulso que fundamente propuestas de política pública que lleven a un mayor nivel el crecimiento potencial del país y el bienestar de la población </a:t>
            </a:r>
          </a:p>
          <a:p>
            <a:pPr marL="342900" indent="-342900" algn="just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22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Utilizar los resultados de la MIP como una herramienta para el análisis insumo-producto para la planificación económica, al análisis de </a:t>
            </a:r>
            <a:r>
              <a:rPr lang="es-SV" sz="22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comercio internacional y de sensibilidad económica, considerando los sectores claves detallados en el estudio. </a:t>
            </a:r>
          </a:p>
        </p:txBody>
      </p:sp>
    </p:spTree>
    <p:extLst>
      <p:ext uri="{BB962C8B-B14F-4D97-AF65-F5344CB8AC3E}">
        <p14:creationId xmlns:p14="http://schemas.microsoft.com/office/powerpoint/2010/main" val="18943162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CuadroTexto 4"/>
          <p:cNvSpPr txBox="1"/>
          <p:nvPr/>
        </p:nvSpPr>
        <p:spPr>
          <a:xfrm>
            <a:off x="2372497" y="4547286"/>
            <a:ext cx="8637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3600" b="1" dirty="0">
                <a:solidFill>
                  <a:srgbClr val="B9925C"/>
                </a:solidFill>
              </a:rPr>
              <a:t>Titulo de la presentación de 28 a 44pt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0" y="667"/>
            <a:ext cx="12189630" cy="6856666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1878676" y="4122679"/>
            <a:ext cx="8437017" cy="13077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0" rIns="91422" bIns="45710" rtlCol="0" anchor="ctr"/>
          <a:lstStyle/>
          <a:p>
            <a:pPr algn="ctr" defTabSz="609478"/>
            <a:r>
              <a:rPr lang="es-MX" sz="2000" dirty="0">
                <a:solidFill>
                  <a:schemeClr val="bg1"/>
                </a:solidFill>
              </a:rPr>
              <a:t>Están invitados a visitar el sitio web SCNES para conocer  más de las cuentas nacionales de </a:t>
            </a:r>
            <a:r>
              <a:rPr lang="es-MX" dirty="0">
                <a:solidFill>
                  <a:schemeClr val="bg1"/>
                </a:solidFill>
              </a:rPr>
              <a:t>las cuentas nacionales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2372497" y="5331940"/>
            <a:ext cx="8129804" cy="400087"/>
          </a:xfrm>
          <a:prstGeom prst="rect">
            <a:avLst/>
          </a:prstGeom>
        </p:spPr>
        <p:txBody>
          <a:bodyPr wrap="square" lIns="121896" tIns="60949" rIns="121896" bIns="60949">
            <a:spAutoFit/>
          </a:bodyPr>
          <a:lstStyle/>
          <a:p>
            <a:pPr algn="ctr" defTabSz="609478"/>
            <a:r>
              <a:rPr lang="es-MX" dirty="0">
                <a:solidFill>
                  <a:schemeClr val="bg1"/>
                </a:solidFill>
                <a:hlinkClick r:id="rId3"/>
              </a:rPr>
              <a:t>http://www.bcr.gob.sv/bcrsite/?cat=1000&amp;lang=es#ancla1047</a:t>
            </a:r>
            <a:endParaRPr lang="es-MX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050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5 Grupo"/>
          <p:cNvGrpSpPr/>
          <p:nvPr/>
        </p:nvGrpSpPr>
        <p:grpSpPr>
          <a:xfrm>
            <a:off x="703148" y="101182"/>
            <a:ext cx="10939882" cy="6274784"/>
            <a:chOff x="432121" y="117273"/>
            <a:chExt cx="10938459" cy="6274785"/>
          </a:xfrm>
        </p:grpSpPr>
        <p:cxnSp>
          <p:nvCxnSpPr>
            <p:cNvPr id="29" name="28 Conector recto"/>
            <p:cNvCxnSpPr/>
            <p:nvPr/>
          </p:nvCxnSpPr>
          <p:spPr>
            <a:xfrm>
              <a:off x="9719785" y="4077072"/>
              <a:ext cx="0" cy="861375"/>
            </a:xfrm>
            <a:prstGeom prst="line">
              <a:avLst/>
            </a:prstGeom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pic>
          <p:nvPicPr>
            <p:cNvPr id="4" name="3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4402" y="5032729"/>
              <a:ext cx="1728192" cy="135932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graphicFrame>
          <p:nvGraphicFramePr>
            <p:cNvPr id="5" name="4 Diagrama"/>
            <p:cNvGraphicFramePr/>
            <p:nvPr>
              <p:extLst>
                <p:ext uri="{D42A27DB-BD31-4B8C-83A1-F6EECF244321}">
                  <p14:modId xmlns:p14="http://schemas.microsoft.com/office/powerpoint/2010/main" val="1989585466"/>
                </p:ext>
              </p:extLst>
            </p:nvPr>
          </p:nvGraphicFramePr>
          <p:xfrm>
            <a:off x="432121" y="1346455"/>
            <a:ext cx="9262184" cy="388843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22" name="21 CuadroTexto"/>
            <p:cNvSpPr txBox="1"/>
            <p:nvPr/>
          </p:nvSpPr>
          <p:spPr>
            <a:xfrm>
              <a:off x="4252984" y="4055909"/>
              <a:ext cx="136815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78"/>
              <a:r>
                <a:rPr lang="es-SV" sz="1500" b="1" dirty="0">
                  <a:solidFill>
                    <a:prstClr val="black"/>
                  </a:solidFill>
                </a:rPr>
                <a:t>Realizado por</a:t>
              </a:r>
            </a:p>
          </p:txBody>
        </p:sp>
        <p:sp>
          <p:nvSpPr>
            <p:cNvPr id="26" name="Conector recto 4"/>
            <p:cNvSpPr/>
            <p:nvPr/>
          </p:nvSpPr>
          <p:spPr>
            <a:xfrm rot="3178216" flipH="1">
              <a:off x="8144956" y="1956977"/>
              <a:ext cx="31246" cy="457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algn="ctr" defTabSz="22220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SV" sz="5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35" name="34 CuadroTexto"/>
            <p:cNvSpPr txBox="1"/>
            <p:nvPr/>
          </p:nvSpPr>
          <p:spPr>
            <a:xfrm>
              <a:off x="6752093" y="3237549"/>
              <a:ext cx="12851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09478"/>
              <a:r>
                <a:rPr lang="es-SV" sz="1500" b="1" dirty="0">
                  <a:solidFill>
                    <a:prstClr val="black"/>
                  </a:solidFill>
                </a:rPr>
                <a:t>Clasificadas </a:t>
              </a:r>
            </a:p>
          </p:txBody>
        </p:sp>
        <p:sp>
          <p:nvSpPr>
            <p:cNvPr id="48" name="Conector recto 4"/>
            <p:cNvSpPr/>
            <p:nvPr/>
          </p:nvSpPr>
          <p:spPr>
            <a:xfrm rot="3233748">
              <a:off x="11135766" y="4741909"/>
              <a:ext cx="54823" cy="548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algn="ctr" defTabSz="22220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SV" sz="5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cxnSp>
          <p:nvCxnSpPr>
            <p:cNvPr id="1032" name="1031 Conector recto"/>
            <p:cNvCxnSpPr/>
            <p:nvPr/>
          </p:nvCxnSpPr>
          <p:spPr>
            <a:xfrm flipH="1">
              <a:off x="7389150" y="3700622"/>
              <a:ext cx="648073" cy="844193"/>
            </a:xfrm>
            <a:prstGeom prst="line">
              <a:avLst/>
            </a:prstGeom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77" name="1 Título"/>
            <p:cNvSpPr txBox="1">
              <a:spLocks/>
            </p:cNvSpPr>
            <p:nvPr/>
          </p:nvSpPr>
          <p:spPr>
            <a:xfrm>
              <a:off x="464060" y="117273"/>
              <a:ext cx="9262182" cy="937028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s-MX" sz="2400" b="1" i="1" dirty="0">
                  <a:solidFill>
                    <a:srgbClr val="00375E"/>
                  </a:solidFill>
                  <a:latin typeface="+mn-lt"/>
                </a:rPr>
                <a:t>El Sector Agropecuario posee una oferta de productos para el consumo de las empresas y los hogares</a:t>
              </a:r>
            </a:p>
          </p:txBody>
        </p:sp>
        <p:grpSp>
          <p:nvGrpSpPr>
            <p:cNvPr id="24" name="23 Grupo"/>
            <p:cNvGrpSpPr/>
            <p:nvPr/>
          </p:nvGrpSpPr>
          <p:grpSpPr>
            <a:xfrm>
              <a:off x="9669392" y="4905882"/>
              <a:ext cx="1701188" cy="1115405"/>
              <a:chOff x="7485785" y="1526306"/>
              <a:chExt cx="1701188" cy="850594"/>
            </a:xfrm>
            <a:solidFill>
              <a:schemeClr val="accent5">
                <a:lumMod val="50000"/>
              </a:schemeClr>
            </a:solidFill>
          </p:grpSpPr>
          <p:sp>
            <p:nvSpPr>
              <p:cNvPr id="25" name="24 Rectángulo redondeado"/>
              <p:cNvSpPr/>
              <p:nvPr/>
            </p:nvSpPr>
            <p:spPr>
              <a:xfrm>
                <a:off x="7485785" y="1526306"/>
                <a:ext cx="1701188" cy="850594"/>
              </a:xfrm>
              <a:prstGeom prst="roundRect">
                <a:avLst>
                  <a:gd name="adj" fmla="val 10000"/>
                </a:avLst>
              </a:prstGeom>
              <a:solidFill>
                <a:schemeClr val="accent1"/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7" name="26 Rectángulo"/>
              <p:cNvSpPr/>
              <p:nvPr/>
            </p:nvSpPr>
            <p:spPr>
              <a:xfrm>
                <a:off x="7510698" y="1551140"/>
                <a:ext cx="1651362" cy="80076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890" tIns="8890" rIns="8890" bIns="8890" numCol="1" spcCol="1270" anchor="ctr" anchorCtr="0">
                <a:noAutofit/>
              </a:bodyPr>
              <a:lstStyle/>
              <a:p>
                <a:pPr algn="ctr" defTabSz="622176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SV" sz="1600" b="1" dirty="0">
                    <a:solidFill>
                      <a:prstClr val="white"/>
                    </a:solidFill>
                  </a:rPr>
                  <a:t>  Grupos de productos</a:t>
                </a:r>
              </a:p>
            </p:txBody>
          </p:sp>
        </p:grpSp>
        <p:sp>
          <p:nvSpPr>
            <p:cNvPr id="28" name="27 CuadroTexto"/>
            <p:cNvSpPr txBox="1"/>
            <p:nvPr/>
          </p:nvSpPr>
          <p:spPr>
            <a:xfrm>
              <a:off x="9767057" y="4523138"/>
              <a:ext cx="93666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78"/>
              <a:r>
                <a:rPr lang="es-SV" sz="1500" b="1" dirty="0">
                  <a:solidFill>
                    <a:prstClr val="black"/>
                  </a:solidFill>
                </a:rPr>
                <a:t>Incluyen</a:t>
              </a:r>
            </a:p>
          </p:txBody>
        </p:sp>
      </p:grpSp>
      <p:pic>
        <p:nvPicPr>
          <p:cNvPr id="1026" name="Picture 2" descr="Resultado de imagen para agricultura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265" y="905372"/>
            <a:ext cx="1152278" cy="106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097" y="4362982"/>
            <a:ext cx="2118755" cy="151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2396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6970" y="6242"/>
            <a:ext cx="9262295" cy="1143000"/>
          </a:xfrm>
        </p:spPr>
        <p:txBody>
          <a:bodyPr>
            <a:noAutofit/>
          </a:bodyPr>
          <a:lstStyle/>
          <a:p>
            <a:pPr lvl="0" algn="l"/>
            <a:r>
              <a:rPr lang="es-MX" sz="2400" b="1" i="1" dirty="0">
                <a:solidFill>
                  <a:srgbClr val="00375E"/>
                </a:solidFill>
                <a:latin typeface="+mn-lt"/>
              </a:rPr>
              <a:t>Se tiene mayor desagregación en las actividades económicas: de 9 a 11 actividades </a:t>
            </a:r>
          </a:p>
        </p:txBody>
      </p:sp>
      <p:cxnSp>
        <p:nvCxnSpPr>
          <p:cNvPr id="11" name="26 Conector recto de flecha"/>
          <p:cNvCxnSpPr/>
          <p:nvPr/>
        </p:nvCxnSpPr>
        <p:spPr>
          <a:xfrm>
            <a:off x="21495961" y="12406313"/>
            <a:ext cx="566811" cy="0"/>
          </a:xfrm>
          <a:prstGeom prst="straightConnector1">
            <a:avLst/>
          </a:prstGeom>
          <a:ln>
            <a:solidFill>
              <a:sysClr val="windowText" lastClr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7 Conector recto de flecha"/>
          <p:cNvCxnSpPr/>
          <p:nvPr/>
        </p:nvCxnSpPr>
        <p:spPr>
          <a:xfrm>
            <a:off x="21499140" y="12407901"/>
            <a:ext cx="568399" cy="252413"/>
          </a:xfrm>
          <a:prstGeom prst="straightConnector1">
            <a:avLst/>
          </a:prstGeom>
          <a:ln>
            <a:solidFill>
              <a:sysClr val="windowText" lastClr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28 Conector recto de flecha"/>
          <p:cNvCxnSpPr/>
          <p:nvPr/>
        </p:nvCxnSpPr>
        <p:spPr>
          <a:xfrm>
            <a:off x="21581698" y="13085763"/>
            <a:ext cx="496952" cy="0"/>
          </a:xfrm>
          <a:prstGeom prst="straightConnector1">
            <a:avLst/>
          </a:prstGeom>
          <a:ln>
            <a:solidFill>
              <a:sysClr val="windowText" lastClr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44 Conector recto de flecha"/>
          <p:cNvCxnSpPr/>
          <p:nvPr/>
        </p:nvCxnSpPr>
        <p:spPr>
          <a:xfrm>
            <a:off x="21621390" y="14341475"/>
            <a:ext cx="463610" cy="0"/>
          </a:xfrm>
          <a:prstGeom prst="straightConnector1">
            <a:avLst/>
          </a:prstGeom>
          <a:ln w="12700">
            <a:solidFill>
              <a:sysClr val="windowText" lastClr="00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45 Conector recto de flecha"/>
          <p:cNvCxnSpPr/>
          <p:nvPr/>
        </p:nvCxnSpPr>
        <p:spPr>
          <a:xfrm>
            <a:off x="21622981" y="14519275"/>
            <a:ext cx="454084" cy="0"/>
          </a:xfrm>
          <a:prstGeom prst="straightConnector1">
            <a:avLst/>
          </a:prstGeom>
          <a:ln w="12700">
            <a:solidFill>
              <a:sysClr val="windowText" lastClr="00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46 Conector recto de flecha"/>
          <p:cNvCxnSpPr/>
          <p:nvPr/>
        </p:nvCxnSpPr>
        <p:spPr>
          <a:xfrm>
            <a:off x="21578523" y="12887325"/>
            <a:ext cx="500127" cy="0"/>
          </a:xfrm>
          <a:prstGeom prst="straightConnector1">
            <a:avLst/>
          </a:prstGeom>
          <a:ln w="12700">
            <a:solidFill>
              <a:sysClr val="windowText" lastClr="00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47 Conector recto de flecha"/>
          <p:cNvCxnSpPr/>
          <p:nvPr/>
        </p:nvCxnSpPr>
        <p:spPr>
          <a:xfrm>
            <a:off x="21611862" y="13949363"/>
            <a:ext cx="471549" cy="0"/>
          </a:xfrm>
          <a:prstGeom prst="straightConnector1">
            <a:avLst/>
          </a:prstGeom>
          <a:ln w="12700">
            <a:solidFill>
              <a:sysClr val="windowText" lastClr="00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49 Conector recto de flecha"/>
          <p:cNvCxnSpPr/>
          <p:nvPr/>
        </p:nvCxnSpPr>
        <p:spPr>
          <a:xfrm>
            <a:off x="21588049" y="11901488"/>
            <a:ext cx="501714" cy="0"/>
          </a:xfrm>
          <a:prstGeom prst="straightConnector1">
            <a:avLst/>
          </a:prstGeom>
          <a:ln w="12700">
            <a:solidFill>
              <a:sysClr val="windowText" lastClr="00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50 Conector recto de flecha"/>
          <p:cNvCxnSpPr/>
          <p:nvPr/>
        </p:nvCxnSpPr>
        <p:spPr>
          <a:xfrm>
            <a:off x="21597575" y="9024939"/>
            <a:ext cx="477898" cy="0"/>
          </a:xfrm>
          <a:prstGeom prst="straightConnector1">
            <a:avLst/>
          </a:prstGeom>
          <a:ln w="12700">
            <a:solidFill>
              <a:sysClr val="windowText" lastClr="00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51 Conector recto de flecha"/>
          <p:cNvCxnSpPr/>
          <p:nvPr/>
        </p:nvCxnSpPr>
        <p:spPr>
          <a:xfrm>
            <a:off x="21584875" y="9182100"/>
            <a:ext cx="492189" cy="0"/>
          </a:xfrm>
          <a:prstGeom prst="straightConnector1">
            <a:avLst/>
          </a:prstGeom>
          <a:ln w="12700">
            <a:solidFill>
              <a:sysClr val="windowText" lastClr="00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52 Conector recto de flecha"/>
          <p:cNvCxnSpPr/>
          <p:nvPr/>
        </p:nvCxnSpPr>
        <p:spPr>
          <a:xfrm>
            <a:off x="21610276" y="9410700"/>
            <a:ext cx="463610" cy="0"/>
          </a:xfrm>
          <a:prstGeom prst="straightConnector1">
            <a:avLst/>
          </a:prstGeom>
          <a:ln w="12700">
            <a:solidFill>
              <a:sysClr val="windowText" lastClr="00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53 Conector recto de flecha"/>
          <p:cNvCxnSpPr/>
          <p:nvPr/>
        </p:nvCxnSpPr>
        <p:spPr>
          <a:xfrm>
            <a:off x="21588048" y="10369551"/>
            <a:ext cx="493776" cy="0"/>
          </a:xfrm>
          <a:prstGeom prst="straightConnector1">
            <a:avLst/>
          </a:prstGeom>
          <a:ln w="12700">
            <a:solidFill>
              <a:sysClr val="windowText" lastClr="00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61 Conector recto de flecha"/>
          <p:cNvCxnSpPr/>
          <p:nvPr/>
        </p:nvCxnSpPr>
        <p:spPr>
          <a:xfrm>
            <a:off x="21530891" y="9771063"/>
            <a:ext cx="541408" cy="0"/>
          </a:xfrm>
          <a:prstGeom prst="straightConnector1">
            <a:avLst/>
          </a:prstGeom>
          <a:ln>
            <a:solidFill>
              <a:sysClr val="windowText" lastClr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62 Conector recto de flecha"/>
          <p:cNvCxnSpPr/>
          <p:nvPr/>
        </p:nvCxnSpPr>
        <p:spPr>
          <a:xfrm>
            <a:off x="21529303" y="9771065"/>
            <a:ext cx="541408" cy="427037"/>
          </a:xfrm>
          <a:prstGeom prst="straightConnector1">
            <a:avLst/>
          </a:prstGeom>
          <a:ln>
            <a:solidFill>
              <a:sysClr val="windowText" lastClr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75 Conector recto de flecha"/>
          <p:cNvCxnSpPr/>
          <p:nvPr/>
        </p:nvCxnSpPr>
        <p:spPr>
          <a:xfrm>
            <a:off x="21605516" y="11090275"/>
            <a:ext cx="462023" cy="0"/>
          </a:xfrm>
          <a:prstGeom prst="straightConnector1">
            <a:avLst/>
          </a:prstGeom>
          <a:ln>
            <a:solidFill>
              <a:sysClr val="windowText" lastClr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78 Conector recto de flecha"/>
          <p:cNvCxnSpPr/>
          <p:nvPr/>
        </p:nvCxnSpPr>
        <p:spPr>
          <a:xfrm>
            <a:off x="21562647" y="10541000"/>
            <a:ext cx="509653" cy="0"/>
          </a:xfrm>
          <a:prstGeom prst="straightConnector1">
            <a:avLst/>
          </a:prstGeom>
          <a:ln>
            <a:solidFill>
              <a:sysClr val="windowText" lastClr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79 Conector recto de flecha"/>
          <p:cNvCxnSpPr/>
          <p:nvPr/>
        </p:nvCxnSpPr>
        <p:spPr>
          <a:xfrm>
            <a:off x="21551532" y="10541003"/>
            <a:ext cx="496954" cy="188913"/>
          </a:xfrm>
          <a:prstGeom prst="straightConnector1">
            <a:avLst/>
          </a:prstGeom>
          <a:ln>
            <a:solidFill>
              <a:sysClr val="windowText" lastClr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80 Conector recto de flecha"/>
          <p:cNvCxnSpPr/>
          <p:nvPr/>
        </p:nvCxnSpPr>
        <p:spPr>
          <a:xfrm>
            <a:off x="21548355" y="13298488"/>
            <a:ext cx="528707" cy="0"/>
          </a:xfrm>
          <a:prstGeom prst="straightConnector1">
            <a:avLst/>
          </a:prstGeom>
          <a:ln>
            <a:solidFill>
              <a:sysClr val="windowText" lastClr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81 Conector recto de flecha"/>
          <p:cNvCxnSpPr/>
          <p:nvPr/>
        </p:nvCxnSpPr>
        <p:spPr>
          <a:xfrm>
            <a:off x="21546770" y="13298491"/>
            <a:ext cx="530295" cy="250825"/>
          </a:xfrm>
          <a:prstGeom prst="straightConnector1">
            <a:avLst/>
          </a:prstGeom>
          <a:ln>
            <a:solidFill>
              <a:sysClr val="windowText" lastClr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86 Conector recto de flecha"/>
          <p:cNvCxnSpPr/>
          <p:nvPr/>
        </p:nvCxnSpPr>
        <p:spPr>
          <a:xfrm>
            <a:off x="21575348" y="15630525"/>
            <a:ext cx="500127" cy="0"/>
          </a:xfrm>
          <a:prstGeom prst="straightConnector1">
            <a:avLst/>
          </a:prstGeom>
          <a:ln>
            <a:solidFill>
              <a:sysClr val="windowText" lastClr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87 Conector recto de flecha"/>
          <p:cNvCxnSpPr/>
          <p:nvPr/>
        </p:nvCxnSpPr>
        <p:spPr>
          <a:xfrm>
            <a:off x="21578525" y="15630526"/>
            <a:ext cx="503303" cy="142875"/>
          </a:xfrm>
          <a:prstGeom prst="straightConnector1">
            <a:avLst/>
          </a:prstGeom>
          <a:ln>
            <a:solidFill>
              <a:sysClr val="windowText" lastClr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97 Abrir llave"/>
          <p:cNvSpPr/>
          <p:nvPr/>
        </p:nvSpPr>
        <p:spPr>
          <a:xfrm>
            <a:off x="22002440" y="14803437"/>
            <a:ext cx="130192" cy="519112"/>
          </a:xfrm>
          <a:prstGeom prst="leftBrace">
            <a:avLst/>
          </a:prstGeom>
          <a:ln>
            <a:solidFill>
              <a:sysClr val="windowText" lastClr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2" tIns="45710" rIns="91422" bIns="45710" rtlCol="0" anchor="t"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78"/>
            <a:endParaRPr lang="es-SV">
              <a:solidFill>
                <a:prstClr val="black"/>
              </a:solidFill>
            </a:endParaRPr>
          </a:p>
        </p:txBody>
      </p:sp>
      <p:sp>
        <p:nvSpPr>
          <p:cNvPr id="33" name="98 Cerrar llave"/>
          <p:cNvSpPr/>
          <p:nvPr/>
        </p:nvSpPr>
        <p:spPr>
          <a:xfrm>
            <a:off x="21416577" y="14801849"/>
            <a:ext cx="157182" cy="522288"/>
          </a:xfrm>
          <a:prstGeom prst="rightBrace">
            <a:avLst/>
          </a:prstGeom>
          <a:ln>
            <a:solidFill>
              <a:sysClr val="windowText" lastClr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2" tIns="45710" rIns="91422" bIns="45710" rtlCol="0" anchor="t"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78"/>
            <a:endParaRPr lang="es-SV">
              <a:solidFill>
                <a:prstClr val="black"/>
              </a:solidFill>
            </a:endParaRPr>
          </a:p>
        </p:txBody>
      </p:sp>
      <p:cxnSp>
        <p:nvCxnSpPr>
          <p:cNvPr id="34" name="99 Conector recto de flecha"/>
          <p:cNvCxnSpPr/>
          <p:nvPr/>
        </p:nvCxnSpPr>
        <p:spPr>
          <a:xfrm>
            <a:off x="21573760" y="15062200"/>
            <a:ext cx="428682" cy="0"/>
          </a:xfrm>
          <a:prstGeom prst="straightConnector1">
            <a:avLst/>
          </a:prstGeom>
          <a:ln>
            <a:solidFill>
              <a:sysClr val="windowText" lastClr="0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48 Conector recto de flecha"/>
          <p:cNvCxnSpPr/>
          <p:nvPr/>
        </p:nvCxnSpPr>
        <p:spPr>
          <a:xfrm>
            <a:off x="21583287" y="11717339"/>
            <a:ext cx="517592" cy="0"/>
          </a:xfrm>
          <a:prstGeom prst="straightConnector1">
            <a:avLst/>
          </a:prstGeom>
          <a:ln w="12700">
            <a:solidFill>
              <a:sysClr val="windowText" lastClr="00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49 Conector recto de flecha"/>
          <p:cNvCxnSpPr/>
          <p:nvPr/>
        </p:nvCxnSpPr>
        <p:spPr>
          <a:xfrm>
            <a:off x="21575347" y="12161839"/>
            <a:ext cx="501714" cy="0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38" name="26 Conector recto de flecha"/>
          <p:cNvCxnSpPr/>
          <p:nvPr/>
        </p:nvCxnSpPr>
        <p:spPr>
          <a:xfrm>
            <a:off x="21495961" y="12406313"/>
            <a:ext cx="566811" cy="0"/>
          </a:xfrm>
          <a:prstGeom prst="straightConnector1">
            <a:avLst/>
          </a:prstGeom>
          <a:ln>
            <a:solidFill>
              <a:sysClr val="windowText" lastClr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27 Conector recto de flecha"/>
          <p:cNvCxnSpPr/>
          <p:nvPr/>
        </p:nvCxnSpPr>
        <p:spPr>
          <a:xfrm>
            <a:off x="21499140" y="12407901"/>
            <a:ext cx="568399" cy="252413"/>
          </a:xfrm>
          <a:prstGeom prst="straightConnector1">
            <a:avLst/>
          </a:prstGeom>
          <a:ln>
            <a:solidFill>
              <a:sysClr val="windowText" lastClr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28 Conector recto de flecha"/>
          <p:cNvCxnSpPr/>
          <p:nvPr/>
        </p:nvCxnSpPr>
        <p:spPr>
          <a:xfrm>
            <a:off x="21581698" y="13085763"/>
            <a:ext cx="496952" cy="0"/>
          </a:xfrm>
          <a:prstGeom prst="straightConnector1">
            <a:avLst/>
          </a:prstGeom>
          <a:ln>
            <a:solidFill>
              <a:sysClr val="windowText" lastClr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44 Conector recto de flecha"/>
          <p:cNvCxnSpPr/>
          <p:nvPr/>
        </p:nvCxnSpPr>
        <p:spPr>
          <a:xfrm>
            <a:off x="21621390" y="14341475"/>
            <a:ext cx="463610" cy="0"/>
          </a:xfrm>
          <a:prstGeom prst="straightConnector1">
            <a:avLst/>
          </a:prstGeom>
          <a:ln w="12700">
            <a:solidFill>
              <a:sysClr val="windowText" lastClr="00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45 Conector recto de flecha"/>
          <p:cNvCxnSpPr/>
          <p:nvPr/>
        </p:nvCxnSpPr>
        <p:spPr>
          <a:xfrm>
            <a:off x="21622981" y="14519275"/>
            <a:ext cx="454084" cy="0"/>
          </a:xfrm>
          <a:prstGeom prst="straightConnector1">
            <a:avLst/>
          </a:prstGeom>
          <a:ln w="12700">
            <a:solidFill>
              <a:sysClr val="windowText" lastClr="00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46 Conector recto de flecha"/>
          <p:cNvCxnSpPr/>
          <p:nvPr/>
        </p:nvCxnSpPr>
        <p:spPr>
          <a:xfrm>
            <a:off x="21578523" y="12887325"/>
            <a:ext cx="500127" cy="0"/>
          </a:xfrm>
          <a:prstGeom prst="straightConnector1">
            <a:avLst/>
          </a:prstGeom>
          <a:ln w="12700">
            <a:solidFill>
              <a:sysClr val="windowText" lastClr="00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4" name="47 Conector recto de flecha"/>
          <p:cNvCxnSpPr/>
          <p:nvPr/>
        </p:nvCxnSpPr>
        <p:spPr>
          <a:xfrm>
            <a:off x="21611862" y="13949363"/>
            <a:ext cx="471549" cy="0"/>
          </a:xfrm>
          <a:prstGeom prst="straightConnector1">
            <a:avLst/>
          </a:prstGeom>
          <a:ln w="12700">
            <a:solidFill>
              <a:sysClr val="windowText" lastClr="00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5" name="49 Conector recto de flecha"/>
          <p:cNvCxnSpPr/>
          <p:nvPr/>
        </p:nvCxnSpPr>
        <p:spPr>
          <a:xfrm>
            <a:off x="21588049" y="11901488"/>
            <a:ext cx="501714" cy="0"/>
          </a:xfrm>
          <a:prstGeom prst="straightConnector1">
            <a:avLst/>
          </a:prstGeom>
          <a:ln w="12700">
            <a:solidFill>
              <a:sysClr val="windowText" lastClr="00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6" name="50 Conector recto de flecha"/>
          <p:cNvCxnSpPr/>
          <p:nvPr/>
        </p:nvCxnSpPr>
        <p:spPr>
          <a:xfrm>
            <a:off x="21597575" y="9024939"/>
            <a:ext cx="477898" cy="0"/>
          </a:xfrm>
          <a:prstGeom prst="straightConnector1">
            <a:avLst/>
          </a:prstGeom>
          <a:ln w="12700">
            <a:solidFill>
              <a:sysClr val="windowText" lastClr="00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7" name="51 Conector recto de flecha"/>
          <p:cNvCxnSpPr/>
          <p:nvPr/>
        </p:nvCxnSpPr>
        <p:spPr>
          <a:xfrm>
            <a:off x="21584875" y="9182100"/>
            <a:ext cx="492189" cy="0"/>
          </a:xfrm>
          <a:prstGeom prst="straightConnector1">
            <a:avLst/>
          </a:prstGeom>
          <a:ln w="12700">
            <a:solidFill>
              <a:sysClr val="windowText" lastClr="00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0" name="52 Conector recto de flecha"/>
          <p:cNvCxnSpPr/>
          <p:nvPr/>
        </p:nvCxnSpPr>
        <p:spPr>
          <a:xfrm>
            <a:off x="21610276" y="9410700"/>
            <a:ext cx="463610" cy="0"/>
          </a:xfrm>
          <a:prstGeom prst="straightConnector1">
            <a:avLst/>
          </a:prstGeom>
          <a:ln w="12700">
            <a:solidFill>
              <a:sysClr val="windowText" lastClr="00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1" name="53 Conector recto de flecha"/>
          <p:cNvCxnSpPr/>
          <p:nvPr/>
        </p:nvCxnSpPr>
        <p:spPr>
          <a:xfrm>
            <a:off x="21588048" y="10369551"/>
            <a:ext cx="493776" cy="0"/>
          </a:xfrm>
          <a:prstGeom prst="straightConnector1">
            <a:avLst/>
          </a:prstGeom>
          <a:ln w="12700">
            <a:solidFill>
              <a:sysClr val="windowText" lastClr="00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2" name="61 Conector recto de flecha"/>
          <p:cNvCxnSpPr/>
          <p:nvPr/>
        </p:nvCxnSpPr>
        <p:spPr>
          <a:xfrm>
            <a:off x="21530891" y="9771063"/>
            <a:ext cx="541408" cy="0"/>
          </a:xfrm>
          <a:prstGeom prst="straightConnector1">
            <a:avLst/>
          </a:prstGeom>
          <a:ln>
            <a:solidFill>
              <a:sysClr val="windowText" lastClr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62 Conector recto de flecha"/>
          <p:cNvCxnSpPr/>
          <p:nvPr/>
        </p:nvCxnSpPr>
        <p:spPr>
          <a:xfrm>
            <a:off x="21529303" y="9771065"/>
            <a:ext cx="541408" cy="427037"/>
          </a:xfrm>
          <a:prstGeom prst="straightConnector1">
            <a:avLst/>
          </a:prstGeom>
          <a:ln>
            <a:solidFill>
              <a:sysClr val="windowText" lastClr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75 Conector recto de flecha"/>
          <p:cNvCxnSpPr/>
          <p:nvPr/>
        </p:nvCxnSpPr>
        <p:spPr>
          <a:xfrm>
            <a:off x="21605516" y="11090275"/>
            <a:ext cx="462023" cy="0"/>
          </a:xfrm>
          <a:prstGeom prst="straightConnector1">
            <a:avLst/>
          </a:prstGeom>
          <a:ln>
            <a:solidFill>
              <a:sysClr val="windowText" lastClr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78 Conector recto de flecha"/>
          <p:cNvCxnSpPr/>
          <p:nvPr/>
        </p:nvCxnSpPr>
        <p:spPr>
          <a:xfrm>
            <a:off x="21562647" y="10541000"/>
            <a:ext cx="509653" cy="0"/>
          </a:xfrm>
          <a:prstGeom prst="straightConnector1">
            <a:avLst/>
          </a:prstGeom>
          <a:ln>
            <a:solidFill>
              <a:sysClr val="windowText" lastClr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79 Conector recto de flecha"/>
          <p:cNvCxnSpPr/>
          <p:nvPr/>
        </p:nvCxnSpPr>
        <p:spPr>
          <a:xfrm>
            <a:off x="21551532" y="10541003"/>
            <a:ext cx="496954" cy="188913"/>
          </a:xfrm>
          <a:prstGeom prst="straightConnector1">
            <a:avLst/>
          </a:prstGeom>
          <a:ln>
            <a:solidFill>
              <a:sysClr val="windowText" lastClr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80 Conector recto de flecha"/>
          <p:cNvCxnSpPr/>
          <p:nvPr/>
        </p:nvCxnSpPr>
        <p:spPr>
          <a:xfrm>
            <a:off x="21548355" y="13298488"/>
            <a:ext cx="528707" cy="0"/>
          </a:xfrm>
          <a:prstGeom prst="straightConnector1">
            <a:avLst/>
          </a:prstGeom>
          <a:ln>
            <a:solidFill>
              <a:sysClr val="windowText" lastClr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81 Conector recto de flecha"/>
          <p:cNvCxnSpPr/>
          <p:nvPr/>
        </p:nvCxnSpPr>
        <p:spPr>
          <a:xfrm>
            <a:off x="21546770" y="13298491"/>
            <a:ext cx="530295" cy="250825"/>
          </a:xfrm>
          <a:prstGeom prst="straightConnector1">
            <a:avLst/>
          </a:prstGeom>
          <a:ln>
            <a:solidFill>
              <a:sysClr val="windowText" lastClr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86 Conector recto de flecha"/>
          <p:cNvCxnSpPr/>
          <p:nvPr/>
        </p:nvCxnSpPr>
        <p:spPr>
          <a:xfrm>
            <a:off x="21575348" y="15630525"/>
            <a:ext cx="500127" cy="0"/>
          </a:xfrm>
          <a:prstGeom prst="straightConnector1">
            <a:avLst/>
          </a:prstGeom>
          <a:ln>
            <a:solidFill>
              <a:sysClr val="windowText" lastClr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87 Conector recto de flecha"/>
          <p:cNvCxnSpPr/>
          <p:nvPr/>
        </p:nvCxnSpPr>
        <p:spPr>
          <a:xfrm>
            <a:off x="21578525" y="15630526"/>
            <a:ext cx="503303" cy="142875"/>
          </a:xfrm>
          <a:prstGeom prst="straightConnector1">
            <a:avLst/>
          </a:prstGeom>
          <a:ln>
            <a:solidFill>
              <a:sysClr val="windowText" lastClr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97 Abrir llave"/>
          <p:cNvSpPr/>
          <p:nvPr/>
        </p:nvSpPr>
        <p:spPr>
          <a:xfrm>
            <a:off x="22002440" y="14803437"/>
            <a:ext cx="130192" cy="519112"/>
          </a:xfrm>
          <a:prstGeom prst="leftBrace">
            <a:avLst/>
          </a:prstGeom>
          <a:ln>
            <a:solidFill>
              <a:sysClr val="windowText" lastClr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2" tIns="45710" rIns="91422" bIns="45710" rtlCol="0" anchor="t"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78"/>
            <a:endParaRPr lang="es-SV">
              <a:solidFill>
                <a:prstClr val="black"/>
              </a:solidFill>
            </a:endParaRPr>
          </a:p>
        </p:txBody>
      </p:sp>
      <p:sp>
        <p:nvSpPr>
          <p:cNvPr id="62" name="98 Cerrar llave"/>
          <p:cNvSpPr/>
          <p:nvPr/>
        </p:nvSpPr>
        <p:spPr>
          <a:xfrm>
            <a:off x="21416577" y="14801849"/>
            <a:ext cx="157182" cy="522288"/>
          </a:xfrm>
          <a:prstGeom prst="rightBrace">
            <a:avLst/>
          </a:prstGeom>
          <a:ln>
            <a:solidFill>
              <a:sysClr val="windowText" lastClr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2" tIns="45710" rIns="91422" bIns="45710" rtlCol="0" anchor="t"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78"/>
            <a:endParaRPr lang="es-SV">
              <a:solidFill>
                <a:prstClr val="black"/>
              </a:solidFill>
            </a:endParaRPr>
          </a:p>
        </p:txBody>
      </p:sp>
      <p:cxnSp>
        <p:nvCxnSpPr>
          <p:cNvPr id="63" name="99 Conector recto de flecha"/>
          <p:cNvCxnSpPr/>
          <p:nvPr/>
        </p:nvCxnSpPr>
        <p:spPr>
          <a:xfrm>
            <a:off x="21573760" y="15062200"/>
            <a:ext cx="428682" cy="0"/>
          </a:xfrm>
          <a:prstGeom prst="straightConnector1">
            <a:avLst/>
          </a:prstGeom>
          <a:ln>
            <a:solidFill>
              <a:sysClr val="windowText" lastClr="0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48 Conector recto de flecha"/>
          <p:cNvCxnSpPr/>
          <p:nvPr/>
        </p:nvCxnSpPr>
        <p:spPr>
          <a:xfrm>
            <a:off x="21583287" y="11717339"/>
            <a:ext cx="517592" cy="0"/>
          </a:xfrm>
          <a:prstGeom prst="straightConnector1">
            <a:avLst/>
          </a:prstGeom>
          <a:ln w="12700">
            <a:solidFill>
              <a:sysClr val="windowText" lastClr="00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5" name="49 Conector recto de flecha"/>
          <p:cNvCxnSpPr/>
          <p:nvPr/>
        </p:nvCxnSpPr>
        <p:spPr>
          <a:xfrm>
            <a:off x="21575347" y="12161839"/>
            <a:ext cx="501714" cy="0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78" name="26 Conector recto de flecha"/>
          <p:cNvCxnSpPr/>
          <p:nvPr/>
        </p:nvCxnSpPr>
        <p:spPr>
          <a:xfrm>
            <a:off x="21495961" y="12406313"/>
            <a:ext cx="566811" cy="0"/>
          </a:xfrm>
          <a:prstGeom prst="straightConnector1">
            <a:avLst/>
          </a:prstGeom>
          <a:ln>
            <a:solidFill>
              <a:sysClr val="windowText" lastClr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27 Conector recto de flecha"/>
          <p:cNvCxnSpPr/>
          <p:nvPr/>
        </p:nvCxnSpPr>
        <p:spPr>
          <a:xfrm>
            <a:off x="21499140" y="12407901"/>
            <a:ext cx="568399" cy="252413"/>
          </a:xfrm>
          <a:prstGeom prst="straightConnector1">
            <a:avLst/>
          </a:prstGeom>
          <a:ln>
            <a:solidFill>
              <a:sysClr val="windowText" lastClr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28 Conector recto de flecha"/>
          <p:cNvCxnSpPr/>
          <p:nvPr/>
        </p:nvCxnSpPr>
        <p:spPr>
          <a:xfrm>
            <a:off x="21581698" y="13085763"/>
            <a:ext cx="496952" cy="0"/>
          </a:xfrm>
          <a:prstGeom prst="straightConnector1">
            <a:avLst/>
          </a:prstGeom>
          <a:ln>
            <a:solidFill>
              <a:sysClr val="windowText" lastClr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44 Conector recto de flecha"/>
          <p:cNvCxnSpPr/>
          <p:nvPr/>
        </p:nvCxnSpPr>
        <p:spPr>
          <a:xfrm>
            <a:off x="21621390" y="14341475"/>
            <a:ext cx="463610" cy="0"/>
          </a:xfrm>
          <a:prstGeom prst="straightConnector1">
            <a:avLst/>
          </a:prstGeom>
          <a:ln w="12700">
            <a:solidFill>
              <a:sysClr val="windowText" lastClr="00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2" name="45 Conector recto de flecha"/>
          <p:cNvCxnSpPr/>
          <p:nvPr/>
        </p:nvCxnSpPr>
        <p:spPr>
          <a:xfrm>
            <a:off x="21622981" y="14519275"/>
            <a:ext cx="454084" cy="0"/>
          </a:xfrm>
          <a:prstGeom prst="straightConnector1">
            <a:avLst/>
          </a:prstGeom>
          <a:ln w="12700">
            <a:solidFill>
              <a:sysClr val="windowText" lastClr="00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3" name="46 Conector recto de flecha"/>
          <p:cNvCxnSpPr/>
          <p:nvPr/>
        </p:nvCxnSpPr>
        <p:spPr>
          <a:xfrm>
            <a:off x="21578523" y="12887325"/>
            <a:ext cx="500127" cy="0"/>
          </a:xfrm>
          <a:prstGeom prst="straightConnector1">
            <a:avLst/>
          </a:prstGeom>
          <a:ln w="12700">
            <a:solidFill>
              <a:sysClr val="windowText" lastClr="00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4" name="47 Conector recto de flecha"/>
          <p:cNvCxnSpPr/>
          <p:nvPr/>
        </p:nvCxnSpPr>
        <p:spPr>
          <a:xfrm>
            <a:off x="21611862" y="13949363"/>
            <a:ext cx="471549" cy="0"/>
          </a:xfrm>
          <a:prstGeom prst="straightConnector1">
            <a:avLst/>
          </a:prstGeom>
          <a:ln w="12700">
            <a:solidFill>
              <a:sysClr val="windowText" lastClr="00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5" name="49 Conector recto de flecha"/>
          <p:cNvCxnSpPr/>
          <p:nvPr/>
        </p:nvCxnSpPr>
        <p:spPr>
          <a:xfrm>
            <a:off x="21588049" y="11901488"/>
            <a:ext cx="501714" cy="0"/>
          </a:xfrm>
          <a:prstGeom prst="straightConnector1">
            <a:avLst/>
          </a:prstGeom>
          <a:ln w="12700">
            <a:solidFill>
              <a:sysClr val="windowText" lastClr="00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6" name="50 Conector recto de flecha"/>
          <p:cNvCxnSpPr/>
          <p:nvPr/>
        </p:nvCxnSpPr>
        <p:spPr>
          <a:xfrm>
            <a:off x="21597575" y="9024939"/>
            <a:ext cx="477898" cy="0"/>
          </a:xfrm>
          <a:prstGeom prst="straightConnector1">
            <a:avLst/>
          </a:prstGeom>
          <a:ln w="12700">
            <a:solidFill>
              <a:sysClr val="windowText" lastClr="00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7" name="51 Conector recto de flecha"/>
          <p:cNvCxnSpPr/>
          <p:nvPr/>
        </p:nvCxnSpPr>
        <p:spPr>
          <a:xfrm>
            <a:off x="21584875" y="9182100"/>
            <a:ext cx="492189" cy="0"/>
          </a:xfrm>
          <a:prstGeom prst="straightConnector1">
            <a:avLst/>
          </a:prstGeom>
          <a:ln w="12700">
            <a:solidFill>
              <a:sysClr val="windowText" lastClr="00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8" name="52 Conector recto de flecha"/>
          <p:cNvCxnSpPr/>
          <p:nvPr/>
        </p:nvCxnSpPr>
        <p:spPr>
          <a:xfrm>
            <a:off x="21610276" y="9410700"/>
            <a:ext cx="463610" cy="0"/>
          </a:xfrm>
          <a:prstGeom prst="straightConnector1">
            <a:avLst/>
          </a:prstGeom>
          <a:ln w="12700">
            <a:solidFill>
              <a:sysClr val="windowText" lastClr="00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9" name="53 Conector recto de flecha"/>
          <p:cNvCxnSpPr/>
          <p:nvPr/>
        </p:nvCxnSpPr>
        <p:spPr>
          <a:xfrm>
            <a:off x="21588048" y="10369551"/>
            <a:ext cx="493776" cy="0"/>
          </a:xfrm>
          <a:prstGeom prst="straightConnector1">
            <a:avLst/>
          </a:prstGeom>
          <a:ln w="12700">
            <a:solidFill>
              <a:sysClr val="windowText" lastClr="00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0" name="61 Conector recto de flecha"/>
          <p:cNvCxnSpPr/>
          <p:nvPr/>
        </p:nvCxnSpPr>
        <p:spPr>
          <a:xfrm>
            <a:off x="21530891" y="9771063"/>
            <a:ext cx="541408" cy="0"/>
          </a:xfrm>
          <a:prstGeom prst="straightConnector1">
            <a:avLst/>
          </a:prstGeom>
          <a:ln>
            <a:solidFill>
              <a:sysClr val="windowText" lastClr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62 Conector recto de flecha"/>
          <p:cNvCxnSpPr/>
          <p:nvPr/>
        </p:nvCxnSpPr>
        <p:spPr>
          <a:xfrm>
            <a:off x="21529303" y="9771065"/>
            <a:ext cx="541408" cy="427037"/>
          </a:xfrm>
          <a:prstGeom prst="straightConnector1">
            <a:avLst/>
          </a:prstGeom>
          <a:ln>
            <a:solidFill>
              <a:sysClr val="windowText" lastClr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75 Conector recto de flecha"/>
          <p:cNvCxnSpPr/>
          <p:nvPr/>
        </p:nvCxnSpPr>
        <p:spPr>
          <a:xfrm>
            <a:off x="21605516" y="11090275"/>
            <a:ext cx="462023" cy="0"/>
          </a:xfrm>
          <a:prstGeom prst="straightConnector1">
            <a:avLst/>
          </a:prstGeom>
          <a:ln>
            <a:solidFill>
              <a:sysClr val="windowText" lastClr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78 Conector recto de flecha"/>
          <p:cNvCxnSpPr/>
          <p:nvPr/>
        </p:nvCxnSpPr>
        <p:spPr>
          <a:xfrm>
            <a:off x="21562647" y="10541000"/>
            <a:ext cx="509653" cy="0"/>
          </a:xfrm>
          <a:prstGeom prst="straightConnector1">
            <a:avLst/>
          </a:prstGeom>
          <a:ln>
            <a:solidFill>
              <a:sysClr val="windowText" lastClr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79 Conector recto de flecha"/>
          <p:cNvCxnSpPr/>
          <p:nvPr/>
        </p:nvCxnSpPr>
        <p:spPr>
          <a:xfrm>
            <a:off x="21551532" y="10541003"/>
            <a:ext cx="496954" cy="188913"/>
          </a:xfrm>
          <a:prstGeom prst="straightConnector1">
            <a:avLst/>
          </a:prstGeom>
          <a:ln>
            <a:solidFill>
              <a:sysClr val="windowText" lastClr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80 Conector recto de flecha"/>
          <p:cNvCxnSpPr/>
          <p:nvPr/>
        </p:nvCxnSpPr>
        <p:spPr>
          <a:xfrm>
            <a:off x="21548355" y="13298488"/>
            <a:ext cx="528707" cy="0"/>
          </a:xfrm>
          <a:prstGeom prst="straightConnector1">
            <a:avLst/>
          </a:prstGeom>
          <a:ln>
            <a:solidFill>
              <a:sysClr val="windowText" lastClr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81 Conector recto de flecha"/>
          <p:cNvCxnSpPr/>
          <p:nvPr/>
        </p:nvCxnSpPr>
        <p:spPr>
          <a:xfrm>
            <a:off x="21546770" y="13298491"/>
            <a:ext cx="530295" cy="250825"/>
          </a:xfrm>
          <a:prstGeom prst="straightConnector1">
            <a:avLst/>
          </a:prstGeom>
          <a:ln>
            <a:solidFill>
              <a:sysClr val="windowText" lastClr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86 Conector recto de flecha"/>
          <p:cNvCxnSpPr/>
          <p:nvPr/>
        </p:nvCxnSpPr>
        <p:spPr>
          <a:xfrm>
            <a:off x="21575348" y="15630525"/>
            <a:ext cx="500127" cy="0"/>
          </a:xfrm>
          <a:prstGeom prst="straightConnector1">
            <a:avLst/>
          </a:prstGeom>
          <a:ln>
            <a:solidFill>
              <a:sysClr val="windowText" lastClr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87 Conector recto de flecha"/>
          <p:cNvCxnSpPr/>
          <p:nvPr/>
        </p:nvCxnSpPr>
        <p:spPr>
          <a:xfrm>
            <a:off x="21578525" y="15630526"/>
            <a:ext cx="503303" cy="142875"/>
          </a:xfrm>
          <a:prstGeom prst="straightConnector1">
            <a:avLst/>
          </a:prstGeom>
          <a:ln>
            <a:solidFill>
              <a:sysClr val="windowText" lastClr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97 Abrir llave"/>
          <p:cNvSpPr/>
          <p:nvPr/>
        </p:nvSpPr>
        <p:spPr>
          <a:xfrm>
            <a:off x="22002440" y="14803437"/>
            <a:ext cx="130192" cy="519112"/>
          </a:xfrm>
          <a:prstGeom prst="leftBrace">
            <a:avLst/>
          </a:prstGeom>
          <a:ln>
            <a:solidFill>
              <a:sysClr val="windowText" lastClr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2" tIns="45710" rIns="91422" bIns="45710" rtlCol="0" anchor="t"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78"/>
            <a:endParaRPr lang="es-SV">
              <a:solidFill>
                <a:prstClr val="black"/>
              </a:solidFill>
            </a:endParaRPr>
          </a:p>
        </p:txBody>
      </p:sp>
      <p:sp>
        <p:nvSpPr>
          <p:cNvPr id="100" name="98 Cerrar llave"/>
          <p:cNvSpPr/>
          <p:nvPr/>
        </p:nvSpPr>
        <p:spPr>
          <a:xfrm>
            <a:off x="21416577" y="14801849"/>
            <a:ext cx="157182" cy="522288"/>
          </a:xfrm>
          <a:prstGeom prst="rightBrace">
            <a:avLst/>
          </a:prstGeom>
          <a:ln>
            <a:solidFill>
              <a:sysClr val="windowText" lastClr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2" tIns="45710" rIns="91422" bIns="45710" rtlCol="0" anchor="t"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78"/>
            <a:endParaRPr lang="es-SV">
              <a:solidFill>
                <a:prstClr val="black"/>
              </a:solidFill>
            </a:endParaRPr>
          </a:p>
        </p:txBody>
      </p:sp>
      <p:cxnSp>
        <p:nvCxnSpPr>
          <p:cNvPr id="101" name="99 Conector recto de flecha"/>
          <p:cNvCxnSpPr/>
          <p:nvPr/>
        </p:nvCxnSpPr>
        <p:spPr>
          <a:xfrm>
            <a:off x="21573760" y="15062200"/>
            <a:ext cx="428682" cy="0"/>
          </a:xfrm>
          <a:prstGeom prst="straightConnector1">
            <a:avLst/>
          </a:prstGeom>
          <a:ln>
            <a:solidFill>
              <a:sysClr val="windowText" lastClr="0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48 Conector recto de flecha"/>
          <p:cNvCxnSpPr/>
          <p:nvPr/>
        </p:nvCxnSpPr>
        <p:spPr>
          <a:xfrm>
            <a:off x="21583287" y="11717339"/>
            <a:ext cx="517592" cy="0"/>
          </a:xfrm>
          <a:prstGeom prst="straightConnector1">
            <a:avLst/>
          </a:prstGeom>
          <a:ln w="12700">
            <a:solidFill>
              <a:sysClr val="windowText" lastClr="00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3" name="49 Conector recto de flecha"/>
          <p:cNvCxnSpPr/>
          <p:nvPr/>
        </p:nvCxnSpPr>
        <p:spPr>
          <a:xfrm>
            <a:off x="21575347" y="12161839"/>
            <a:ext cx="501714" cy="0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109" name="108 CuadroTexto"/>
          <p:cNvSpPr txBox="1"/>
          <p:nvPr/>
        </p:nvSpPr>
        <p:spPr>
          <a:xfrm>
            <a:off x="2030641" y="793008"/>
            <a:ext cx="26638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400" b="1" dirty="0">
                <a:solidFill>
                  <a:srgbClr val="002060"/>
                </a:solidFill>
              </a:rPr>
              <a:t>Base 1990 </a:t>
            </a:r>
          </a:p>
          <a:p>
            <a:pPr algn="ctr"/>
            <a:r>
              <a:rPr lang="es-MX" sz="1400" b="1" dirty="0">
                <a:solidFill>
                  <a:srgbClr val="002060"/>
                </a:solidFill>
              </a:rPr>
              <a:t>(Nomenclatura según CIIU Rev. 2)</a:t>
            </a:r>
          </a:p>
        </p:txBody>
      </p:sp>
      <p:sp>
        <p:nvSpPr>
          <p:cNvPr id="110" name="109 CuadroTexto"/>
          <p:cNvSpPr txBox="1"/>
          <p:nvPr/>
        </p:nvSpPr>
        <p:spPr>
          <a:xfrm>
            <a:off x="6744965" y="783597"/>
            <a:ext cx="26638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400" b="1" dirty="0">
                <a:solidFill>
                  <a:srgbClr val="002060"/>
                </a:solidFill>
              </a:rPr>
              <a:t>Base 2005</a:t>
            </a:r>
          </a:p>
          <a:p>
            <a:pPr algn="ctr"/>
            <a:r>
              <a:rPr lang="es-MX" sz="1400" b="1" dirty="0">
                <a:solidFill>
                  <a:srgbClr val="002060"/>
                </a:solidFill>
              </a:rPr>
              <a:t>(Nomenclatura según CIIU Rev. 4)</a:t>
            </a: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185289"/>
              </p:ext>
            </p:extLst>
          </p:nvPr>
        </p:nvGraphicFramePr>
        <p:xfrm>
          <a:off x="1097280" y="1319431"/>
          <a:ext cx="4466974" cy="5189431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46697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01518">
                <a:tc>
                  <a:txBody>
                    <a:bodyPr/>
                    <a:lstStyle/>
                    <a:p>
                      <a:r>
                        <a:rPr lang="es-MX" sz="1600" dirty="0"/>
                        <a:t>1. Agricultura, Caza,</a:t>
                      </a:r>
                      <a:r>
                        <a:rPr lang="es-MX" sz="1600" baseline="0" dirty="0"/>
                        <a:t> Silvicultura y Pesca</a:t>
                      </a:r>
                      <a:endParaRPr lang="es-MX" sz="1600" dirty="0"/>
                    </a:p>
                  </a:txBody>
                  <a:tcPr marL="91452" marR="91452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1518">
                <a:tc>
                  <a:txBody>
                    <a:bodyPr/>
                    <a:lstStyle/>
                    <a:p>
                      <a:r>
                        <a:rPr lang="es-MX" sz="1400" baseline="0" dirty="0"/>
                        <a:t>Café oro</a:t>
                      </a:r>
                      <a:endParaRPr lang="es-MX" sz="1400" dirty="0"/>
                    </a:p>
                  </a:txBody>
                  <a:tcPr marL="91452" marR="91452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1518">
                <a:tc>
                  <a:txBody>
                    <a:bodyPr/>
                    <a:lstStyle/>
                    <a:p>
                      <a:r>
                        <a:rPr lang="es-MX" sz="1400" dirty="0"/>
                        <a:t>Granos básicos</a:t>
                      </a:r>
                    </a:p>
                  </a:txBody>
                  <a:tcPr marL="91452" marR="91452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01518">
                <a:tc>
                  <a:txBody>
                    <a:bodyPr/>
                    <a:lstStyle/>
                    <a:p>
                      <a:r>
                        <a:rPr lang="es-MX" sz="1400" dirty="0"/>
                        <a:t>Caña de azúcar</a:t>
                      </a:r>
                    </a:p>
                  </a:txBody>
                  <a:tcPr marL="91452" marR="91452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01518">
                <a:tc>
                  <a:txBody>
                    <a:bodyPr/>
                    <a:lstStyle/>
                    <a:p>
                      <a:r>
                        <a:rPr lang="es-MX" sz="1400" dirty="0"/>
                        <a:t>Algodón</a:t>
                      </a:r>
                    </a:p>
                  </a:txBody>
                  <a:tcPr marL="91452" marR="91452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03037">
                <a:tc>
                  <a:txBody>
                    <a:bodyPr/>
                    <a:lstStyle/>
                    <a:p>
                      <a:r>
                        <a:rPr lang="es-MX" sz="1400" dirty="0"/>
                        <a:t>Otras producciones agrícolas</a:t>
                      </a:r>
                    </a:p>
                  </a:txBody>
                  <a:tcPr marL="91452" marR="91452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174250">
                <a:tc>
                  <a:txBody>
                    <a:bodyPr/>
                    <a:lstStyle/>
                    <a:p>
                      <a:endParaRPr lang="es-MX" sz="1400" dirty="0"/>
                    </a:p>
                    <a:p>
                      <a:endParaRPr lang="es-MX" sz="1400" dirty="0"/>
                    </a:p>
                    <a:p>
                      <a:r>
                        <a:rPr lang="es-MX" sz="1400" dirty="0"/>
                        <a:t>Ganadería</a:t>
                      </a:r>
                    </a:p>
                    <a:p>
                      <a:endParaRPr lang="es-MX" sz="1400" dirty="0"/>
                    </a:p>
                    <a:p>
                      <a:endParaRPr lang="es-MX" sz="1400" dirty="0"/>
                    </a:p>
                  </a:txBody>
                  <a:tcPr marL="91452" marR="91452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01518">
                <a:tc>
                  <a:txBody>
                    <a:bodyPr/>
                    <a:lstStyle/>
                    <a:p>
                      <a:r>
                        <a:rPr lang="es-MX" sz="1400" dirty="0"/>
                        <a:t>Avicultura</a:t>
                      </a:r>
                    </a:p>
                  </a:txBody>
                  <a:tcPr marL="91452" marR="91452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01518">
                <a:tc>
                  <a:txBody>
                    <a:bodyPr/>
                    <a:lstStyle/>
                    <a:p>
                      <a:r>
                        <a:rPr lang="es-MX" sz="1400" dirty="0"/>
                        <a:t>Silvicultura</a:t>
                      </a:r>
                    </a:p>
                  </a:txBody>
                  <a:tcPr marL="91452" marR="91452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01518">
                <a:tc>
                  <a:txBody>
                    <a:bodyPr/>
                    <a:lstStyle/>
                    <a:p>
                      <a:r>
                        <a:rPr lang="es-MX" sz="1400" dirty="0"/>
                        <a:t>Productos</a:t>
                      </a:r>
                      <a:r>
                        <a:rPr lang="es-MX" sz="1400" baseline="0" dirty="0"/>
                        <a:t> de la caza y la pesca</a:t>
                      </a:r>
                      <a:endParaRPr lang="es-MX" sz="1400" dirty="0"/>
                    </a:p>
                  </a:txBody>
                  <a:tcPr marL="91452" marR="91452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graphicFrame>
        <p:nvGraphicFramePr>
          <p:cNvPr id="111" name="11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9295682"/>
              </p:ext>
            </p:extLst>
          </p:nvPr>
        </p:nvGraphicFramePr>
        <p:xfrm>
          <a:off x="6113169" y="1319431"/>
          <a:ext cx="5257268" cy="518262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2572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93617">
                <a:tc>
                  <a:txBody>
                    <a:bodyPr/>
                    <a:lstStyle/>
                    <a:p>
                      <a:r>
                        <a:rPr lang="es-MX" sz="1600" dirty="0"/>
                        <a:t>Sección A. Agricultura, Ganadería, Silvicultura</a:t>
                      </a:r>
                      <a:r>
                        <a:rPr lang="es-MX" sz="1600" baseline="0" dirty="0"/>
                        <a:t> y Pesca</a:t>
                      </a:r>
                      <a:endParaRPr lang="es-MX" sz="1600" dirty="0"/>
                    </a:p>
                  </a:txBody>
                  <a:tcPr marL="91452" marR="91452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8385">
                <a:tc>
                  <a:txBody>
                    <a:bodyPr/>
                    <a:lstStyle/>
                    <a:p>
                      <a:r>
                        <a:rPr lang="es-MX" sz="1400" baseline="0" dirty="0"/>
                        <a:t>Cultivo y beneficio de Café</a:t>
                      </a:r>
                      <a:endParaRPr lang="es-MX" sz="1400" dirty="0"/>
                    </a:p>
                  </a:txBody>
                  <a:tcPr marL="91452" marR="91452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8385">
                <a:tc>
                  <a:txBody>
                    <a:bodyPr/>
                    <a:lstStyle/>
                    <a:p>
                      <a:r>
                        <a:rPr lang="es-MX" sz="1400" dirty="0"/>
                        <a:t>Cultivo de cereales,</a:t>
                      </a:r>
                      <a:r>
                        <a:rPr lang="es-MX" sz="1400" baseline="0" dirty="0"/>
                        <a:t> legumbres y oleaginosas</a:t>
                      </a:r>
                      <a:endParaRPr lang="es-MX" sz="1400" dirty="0"/>
                    </a:p>
                  </a:txBody>
                  <a:tcPr marL="91452" marR="91452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8385">
                <a:tc>
                  <a:txBody>
                    <a:bodyPr/>
                    <a:lstStyle/>
                    <a:p>
                      <a:r>
                        <a:rPr lang="es-MX" sz="1400" dirty="0"/>
                        <a:t>Cultivo de caña de Azúcar</a:t>
                      </a:r>
                    </a:p>
                  </a:txBody>
                  <a:tcPr marL="91452" marR="91452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36771">
                <a:tc>
                  <a:txBody>
                    <a:bodyPr/>
                    <a:lstStyle/>
                    <a:p>
                      <a:r>
                        <a:rPr lang="es-MX" sz="1400" dirty="0"/>
                        <a:t>Otros cultivos</a:t>
                      </a:r>
                    </a:p>
                  </a:txBody>
                  <a:tcPr marL="91452" marR="91452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36771">
                <a:tc>
                  <a:txBody>
                    <a:bodyPr/>
                    <a:lstStyle/>
                    <a:p>
                      <a:pPr marL="0" marR="0" indent="0" algn="l" defTabSz="6095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dirty="0"/>
                        <a:t>Actividades de apoyo a la agricultura</a:t>
                      </a:r>
                      <a:r>
                        <a:rPr lang="es-MX" sz="1400" baseline="0" dirty="0"/>
                        <a:t> y actividades posteriores a la recolección de cultivos y explotación mixta</a:t>
                      </a:r>
                      <a:endParaRPr lang="es-MX" sz="1400" dirty="0"/>
                    </a:p>
                  </a:txBody>
                  <a:tcPr marL="91452" marR="91452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8385">
                <a:tc>
                  <a:txBody>
                    <a:bodyPr/>
                    <a:lstStyle/>
                    <a:p>
                      <a:r>
                        <a:rPr lang="es-MX" sz="1400" dirty="0"/>
                        <a:t>Cría</a:t>
                      </a:r>
                      <a:r>
                        <a:rPr lang="es-MX" sz="1400" baseline="0" dirty="0"/>
                        <a:t> de ganado bovino y producción de leche cruda</a:t>
                      </a:r>
                      <a:endParaRPr lang="es-MX" sz="1400" dirty="0"/>
                    </a:p>
                  </a:txBody>
                  <a:tcPr marL="91452" marR="91452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68385">
                <a:tc>
                  <a:txBody>
                    <a:bodyPr/>
                    <a:lstStyle/>
                    <a:p>
                      <a:r>
                        <a:rPr lang="es-MX" sz="1400" dirty="0"/>
                        <a:t>Cría de ganado</a:t>
                      </a:r>
                      <a:r>
                        <a:rPr lang="es-MX" sz="1400" baseline="0" dirty="0"/>
                        <a:t> porcino</a:t>
                      </a:r>
                      <a:endParaRPr lang="es-MX" sz="1400" dirty="0"/>
                    </a:p>
                  </a:txBody>
                  <a:tcPr marL="91452" marR="91452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68385">
                <a:tc>
                  <a:txBody>
                    <a:bodyPr/>
                    <a:lstStyle/>
                    <a:p>
                      <a:pPr marL="0" marR="0" indent="0" algn="l" defTabSz="6095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dirty="0"/>
                        <a:t>Cría de otros animales y productos de origen animal </a:t>
                      </a:r>
                      <a:r>
                        <a:rPr lang="es-MX" sz="1400" dirty="0" err="1"/>
                        <a:t>n.c.p</a:t>
                      </a:r>
                      <a:r>
                        <a:rPr lang="es-MX" sz="1400" dirty="0"/>
                        <a:t>.</a:t>
                      </a:r>
                    </a:p>
                  </a:txBody>
                  <a:tcPr marL="91452" marR="91452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68385">
                <a:tc>
                  <a:txBody>
                    <a:bodyPr/>
                    <a:lstStyle/>
                    <a:p>
                      <a:pPr marL="0" marR="0" indent="0" algn="l" defTabSz="6095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dirty="0"/>
                        <a:t>Cría</a:t>
                      </a:r>
                      <a:r>
                        <a:rPr lang="es-MX" sz="1400" baseline="0" dirty="0"/>
                        <a:t> de aves de corral y producción de huevos</a:t>
                      </a:r>
                      <a:endParaRPr lang="es-MX" sz="1400" dirty="0"/>
                    </a:p>
                  </a:txBody>
                  <a:tcPr marL="91452" marR="91452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68385">
                <a:tc>
                  <a:txBody>
                    <a:bodyPr/>
                    <a:lstStyle/>
                    <a:p>
                      <a:r>
                        <a:rPr lang="es-MX" sz="1400" dirty="0"/>
                        <a:t>Silvicultura, extracción de madera y otros productos forestales y caza</a:t>
                      </a:r>
                    </a:p>
                  </a:txBody>
                  <a:tcPr marL="91452" marR="91452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68385">
                <a:tc>
                  <a:txBody>
                    <a:bodyPr/>
                    <a:lstStyle/>
                    <a:p>
                      <a:r>
                        <a:rPr lang="es-MX" sz="1400" dirty="0"/>
                        <a:t>Pesca y acuicultura</a:t>
                      </a:r>
                    </a:p>
                  </a:txBody>
                  <a:tcPr marL="91452" marR="91452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cxnSp>
        <p:nvCxnSpPr>
          <p:cNvPr id="5" name="4 Conector recto de flecha"/>
          <p:cNvCxnSpPr/>
          <p:nvPr/>
        </p:nvCxnSpPr>
        <p:spPr>
          <a:xfrm>
            <a:off x="5641824" y="1913909"/>
            <a:ext cx="36008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103 Conector recto de flecha"/>
          <p:cNvCxnSpPr/>
          <p:nvPr/>
        </p:nvCxnSpPr>
        <p:spPr>
          <a:xfrm>
            <a:off x="5641824" y="2345957"/>
            <a:ext cx="36008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104 Conector recto de flecha"/>
          <p:cNvCxnSpPr/>
          <p:nvPr/>
        </p:nvCxnSpPr>
        <p:spPr>
          <a:xfrm>
            <a:off x="5641824" y="2705997"/>
            <a:ext cx="36008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107 Conector recto de flecha"/>
          <p:cNvCxnSpPr/>
          <p:nvPr/>
        </p:nvCxnSpPr>
        <p:spPr>
          <a:xfrm>
            <a:off x="5614201" y="3156605"/>
            <a:ext cx="387710" cy="1080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125 Conector recto de flecha"/>
          <p:cNvCxnSpPr/>
          <p:nvPr/>
        </p:nvCxnSpPr>
        <p:spPr>
          <a:xfrm>
            <a:off x="5628013" y="5586317"/>
            <a:ext cx="36008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1" name="130 Grupo"/>
          <p:cNvGrpSpPr/>
          <p:nvPr/>
        </p:nvGrpSpPr>
        <p:grpSpPr>
          <a:xfrm>
            <a:off x="5564254" y="4581015"/>
            <a:ext cx="459728" cy="537250"/>
            <a:chOff x="5611558" y="4871970"/>
            <a:chExt cx="459668" cy="537250"/>
          </a:xfrm>
        </p:grpSpPr>
        <p:grpSp>
          <p:nvGrpSpPr>
            <p:cNvPr id="127" name="126 Grupo"/>
            <p:cNvGrpSpPr/>
            <p:nvPr/>
          </p:nvGrpSpPr>
          <p:grpSpPr>
            <a:xfrm>
              <a:off x="5611558" y="4871970"/>
              <a:ext cx="459668" cy="537250"/>
              <a:chOff x="5601419" y="3861048"/>
              <a:chExt cx="459668" cy="537250"/>
            </a:xfrm>
          </p:grpSpPr>
          <p:cxnSp>
            <p:nvCxnSpPr>
              <p:cNvPr id="107" name="106 Conector recto de flecha"/>
              <p:cNvCxnSpPr/>
              <p:nvPr/>
            </p:nvCxnSpPr>
            <p:spPr>
              <a:xfrm flipV="1">
                <a:off x="5620808" y="3861048"/>
                <a:ext cx="402390" cy="21602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115 Conector recto de flecha"/>
              <p:cNvCxnSpPr/>
              <p:nvPr/>
            </p:nvCxnSpPr>
            <p:spPr>
              <a:xfrm>
                <a:off x="5601419" y="4077072"/>
                <a:ext cx="459668" cy="32122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8" name="127 Conector recto de flecha"/>
            <p:cNvCxnSpPr/>
            <p:nvPr/>
          </p:nvCxnSpPr>
          <p:spPr>
            <a:xfrm>
              <a:off x="5652122" y="5101686"/>
              <a:ext cx="36004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9" name="128 Conector recto de flecha"/>
          <p:cNvCxnSpPr/>
          <p:nvPr/>
        </p:nvCxnSpPr>
        <p:spPr>
          <a:xfrm>
            <a:off x="5641824" y="5946357"/>
            <a:ext cx="36008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129 Conector recto de flecha"/>
          <p:cNvCxnSpPr/>
          <p:nvPr/>
        </p:nvCxnSpPr>
        <p:spPr>
          <a:xfrm>
            <a:off x="5641824" y="6306397"/>
            <a:ext cx="36008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131 Conector recto de flecha"/>
          <p:cNvCxnSpPr/>
          <p:nvPr/>
        </p:nvCxnSpPr>
        <p:spPr>
          <a:xfrm flipV="1">
            <a:off x="5641824" y="3498086"/>
            <a:ext cx="382158" cy="2880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134 Conector recto de flecha"/>
          <p:cNvCxnSpPr/>
          <p:nvPr/>
        </p:nvCxnSpPr>
        <p:spPr>
          <a:xfrm>
            <a:off x="5641824" y="3794502"/>
            <a:ext cx="382158" cy="2076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461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55483" y="-30356"/>
            <a:ext cx="9262295" cy="1143000"/>
          </a:xfrm>
        </p:spPr>
        <p:txBody>
          <a:bodyPr>
            <a:noAutofit/>
          </a:bodyPr>
          <a:lstStyle/>
          <a:p>
            <a:pPr lvl="0" algn="l"/>
            <a:r>
              <a:rPr lang="es-MX" sz="2400" b="1" i="1" dirty="0">
                <a:solidFill>
                  <a:srgbClr val="00375E"/>
                </a:solidFill>
                <a:latin typeface="+mn-lt"/>
              </a:rPr>
              <a:t>Las fuentes de información de la Agricultura, ganadería, silvicultura y pesca son esencialmente registros administrativos</a:t>
            </a:r>
          </a:p>
        </p:txBody>
      </p:sp>
      <p:sp>
        <p:nvSpPr>
          <p:cNvPr id="39" name="38 CuadroTexto"/>
          <p:cNvSpPr txBox="1"/>
          <p:nvPr/>
        </p:nvSpPr>
        <p:spPr>
          <a:xfrm>
            <a:off x="3908263" y="3077882"/>
            <a:ext cx="4032973" cy="338555"/>
          </a:xfrm>
          <a:prstGeom prst="rect">
            <a:avLst/>
          </a:prstGeom>
          <a:noFill/>
        </p:spPr>
        <p:txBody>
          <a:bodyPr wrap="square" lIns="91422" tIns="45710" rIns="91422" bIns="45710" rtlCol="0">
            <a:spAutoFit/>
          </a:bodyPr>
          <a:lstStyle/>
          <a:p>
            <a:pPr algn="ctr" defTabSz="609478"/>
            <a:r>
              <a:rPr lang="es-SV" sz="1600" dirty="0">
                <a:solidFill>
                  <a:prstClr val="white"/>
                </a:solidFill>
              </a:rPr>
              <a:t>Ministerio de Hacienda</a:t>
            </a:r>
          </a:p>
        </p:txBody>
      </p:sp>
      <p:sp>
        <p:nvSpPr>
          <p:cNvPr id="25" name="24 CuadroTexto"/>
          <p:cNvSpPr txBox="1"/>
          <p:nvPr/>
        </p:nvSpPr>
        <p:spPr>
          <a:xfrm>
            <a:off x="3816175" y="2110774"/>
            <a:ext cx="4032973" cy="584775"/>
          </a:xfrm>
          <a:prstGeom prst="rect">
            <a:avLst/>
          </a:prstGeom>
          <a:noFill/>
        </p:spPr>
        <p:txBody>
          <a:bodyPr wrap="square" lIns="91422" tIns="45710" rIns="91422" bIns="45710" rtlCol="0">
            <a:spAutoFit/>
          </a:bodyPr>
          <a:lstStyle/>
          <a:p>
            <a:pPr defTabSz="609478"/>
            <a:r>
              <a:rPr lang="es-SV" sz="1600" dirty="0">
                <a:solidFill>
                  <a:prstClr val="white"/>
                </a:solidFill>
              </a:rPr>
              <a:t>Instituto Salvadoreño del Seguro Social (ISSS): cotizantes y salarios</a:t>
            </a: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2685024254"/>
              </p:ext>
            </p:extLst>
          </p:nvPr>
        </p:nvGraphicFramePr>
        <p:xfrm>
          <a:off x="694696" y="1556792"/>
          <a:ext cx="7417790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608" y="2403160"/>
            <a:ext cx="3168764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05413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609603" y="0"/>
            <a:ext cx="9262295" cy="1143000"/>
          </a:xfrm>
        </p:spPr>
        <p:txBody>
          <a:bodyPr>
            <a:noAutofit/>
          </a:bodyPr>
          <a:lstStyle/>
          <a:p>
            <a:pPr lvl="0" algn="l"/>
            <a:r>
              <a:rPr lang="es-SV" sz="2800" b="1" i="1" dirty="0">
                <a:solidFill>
                  <a:srgbClr val="00375E"/>
                </a:solidFill>
                <a:latin typeface="+mn-lt"/>
              </a:rPr>
              <a:t>Cobertura de la Agricultura, </a:t>
            </a:r>
            <a:r>
              <a:rPr lang="es-SV" sz="2800" b="1" i="1" dirty="0">
                <a:solidFill>
                  <a:srgbClr val="002060"/>
                </a:solidFill>
                <a:latin typeface="+mn-lt"/>
              </a:rPr>
              <a:t>g</a:t>
            </a:r>
            <a:r>
              <a:rPr lang="es-SV" sz="2800" b="1" i="1" dirty="0">
                <a:solidFill>
                  <a:srgbClr val="00375E"/>
                </a:solidFill>
                <a:latin typeface="+mn-lt"/>
              </a:rPr>
              <a:t>anadería, </a:t>
            </a:r>
            <a:r>
              <a:rPr lang="es-SV" sz="2800" b="1" i="1" dirty="0">
                <a:solidFill>
                  <a:srgbClr val="002060"/>
                </a:solidFill>
                <a:latin typeface="+mn-lt"/>
              </a:rPr>
              <a:t>s</a:t>
            </a:r>
            <a:r>
              <a:rPr lang="es-SV" sz="2800" b="1" i="1" dirty="0">
                <a:solidFill>
                  <a:srgbClr val="00375E"/>
                </a:solidFill>
                <a:latin typeface="+mn-lt"/>
              </a:rPr>
              <a:t>ilvicultura y </a:t>
            </a:r>
            <a:r>
              <a:rPr lang="es-SV" sz="2800" b="1" i="1" dirty="0">
                <a:solidFill>
                  <a:srgbClr val="002060"/>
                </a:solidFill>
                <a:latin typeface="+mn-lt"/>
              </a:rPr>
              <a:t>p</a:t>
            </a:r>
            <a:r>
              <a:rPr lang="es-SV" sz="2800" b="1" i="1" dirty="0">
                <a:solidFill>
                  <a:srgbClr val="00375E"/>
                </a:solidFill>
                <a:latin typeface="+mn-lt"/>
              </a:rPr>
              <a:t>esca</a:t>
            </a:r>
          </a:p>
        </p:txBody>
      </p:sp>
      <p:sp>
        <p:nvSpPr>
          <p:cNvPr id="86" name="ZoneTexte 12"/>
          <p:cNvSpPr txBox="1"/>
          <p:nvPr/>
        </p:nvSpPr>
        <p:spPr>
          <a:xfrm>
            <a:off x="609603" y="1297721"/>
            <a:ext cx="1950625" cy="861754"/>
          </a:xfrm>
          <a:prstGeom prst="rect">
            <a:avLst/>
          </a:prstGeom>
          <a:noFill/>
        </p:spPr>
        <p:txBody>
          <a:bodyPr wrap="square" lIns="0" tIns="45710" rIns="91422" bIns="45710" rtlCol="0" anchor="ctr">
            <a:spAutoFit/>
          </a:bodyPr>
          <a:lstStyle>
            <a:defPPr>
              <a:defRPr lang="fr-FR"/>
            </a:defPPr>
            <a:lvl1pPr>
              <a:defRPr sz="2400" b="1" cap="small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algn="ctr" defTabSz="914218">
              <a:defRPr/>
            </a:pPr>
            <a:r>
              <a:rPr lang="en-US" sz="2000" kern="0" dirty="0">
                <a:solidFill>
                  <a:srgbClr val="4F81BD">
                    <a:lumMod val="75000"/>
                  </a:srgbClr>
                </a:solidFill>
              </a:rPr>
              <a:t>Nivel Nacional:</a:t>
            </a:r>
          </a:p>
          <a:p>
            <a:pPr marL="285694" indent="-285694" defTabSz="914218">
              <a:buFont typeface="Arial" pitchFamily="34" charset="0"/>
              <a:buChar char="•"/>
              <a:defRPr/>
            </a:pPr>
            <a:r>
              <a:rPr lang="en-US" sz="1500" kern="0" dirty="0">
                <a:solidFill>
                  <a:srgbClr val="4F81BD">
                    <a:lumMod val="75000"/>
                  </a:srgbClr>
                </a:solidFill>
              </a:rPr>
              <a:t>Zona Urbana </a:t>
            </a:r>
          </a:p>
          <a:p>
            <a:pPr marL="285694" indent="-285694" defTabSz="914218">
              <a:buFont typeface="Arial" pitchFamily="34" charset="0"/>
              <a:buChar char="•"/>
              <a:defRPr/>
            </a:pPr>
            <a:r>
              <a:rPr lang="en-US" sz="1500" kern="0" dirty="0">
                <a:solidFill>
                  <a:srgbClr val="4F81BD">
                    <a:lumMod val="75000"/>
                  </a:srgbClr>
                </a:solidFill>
              </a:rPr>
              <a:t>Zona Rural </a:t>
            </a:r>
          </a:p>
        </p:txBody>
      </p:sp>
      <p:sp>
        <p:nvSpPr>
          <p:cNvPr id="87" name="ZoneTexte 16"/>
          <p:cNvSpPr txBox="1"/>
          <p:nvPr/>
        </p:nvSpPr>
        <p:spPr>
          <a:xfrm>
            <a:off x="7385026" y="1276742"/>
            <a:ext cx="4161454" cy="861754"/>
          </a:xfrm>
          <a:prstGeom prst="rect">
            <a:avLst/>
          </a:prstGeom>
          <a:noFill/>
        </p:spPr>
        <p:txBody>
          <a:bodyPr wrap="square" lIns="0" tIns="45710" rIns="91422" bIns="45710" rtlCol="0" anchor="ctr">
            <a:spAutoFit/>
          </a:bodyPr>
          <a:lstStyle/>
          <a:p>
            <a:pPr defTabSz="914218">
              <a:defRPr/>
            </a:pPr>
            <a:r>
              <a:rPr lang="en-US" sz="2000" b="1" kern="0" cap="small" dirty="0">
                <a:solidFill>
                  <a:srgbClr val="4F81BD">
                    <a:lumMod val="75000"/>
                  </a:srgbClr>
                </a:solidFill>
              </a:rPr>
              <a:t>10 </a:t>
            </a:r>
            <a:r>
              <a:rPr lang="en-US" sz="2000" b="1" kern="0" cap="small" dirty="0" err="1">
                <a:solidFill>
                  <a:srgbClr val="4F81BD">
                    <a:lumMod val="75000"/>
                  </a:srgbClr>
                </a:solidFill>
              </a:rPr>
              <a:t>grupos</a:t>
            </a:r>
            <a:r>
              <a:rPr lang="en-US" sz="2000" b="1" kern="0" cap="small" dirty="0">
                <a:solidFill>
                  <a:srgbClr val="4F81BD">
                    <a:lumMod val="75000"/>
                  </a:srgbClr>
                </a:solidFill>
              </a:rPr>
              <a:t> de productos</a:t>
            </a:r>
          </a:p>
          <a:p>
            <a:pPr marL="742802" lvl="1" indent="-285694" defTabSz="609478">
              <a:buFont typeface="Arial" pitchFamily="34" charset="0"/>
              <a:buChar char="•"/>
              <a:defRPr/>
            </a:pPr>
            <a:r>
              <a:rPr lang="en-US" sz="1500" b="1" kern="0" cap="small" dirty="0">
                <a:solidFill>
                  <a:srgbClr val="4F81BD">
                    <a:lumMod val="75000"/>
                  </a:srgbClr>
                </a:solidFill>
              </a:rPr>
              <a:t>Para el </a:t>
            </a:r>
            <a:r>
              <a:rPr lang="en-US" sz="1500" b="1" kern="0" cap="small" dirty="0" err="1">
                <a:solidFill>
                  <a:srgbClr val="4F81BD">
                    <a:lumMod val="75000"/>
                  </a:srgbClr>
                </a:solidFill>
              </a:rPr>
              <a:t>consumo</a:t>
            </a:r>
            <a:r>
              <a:rPr lang="en-US" sz="1500" b="1" kern="0" cap="small" dirty="0">
                <a:solidFill>
                  <a:srgbClr val="4F81BD">
                    <a:lumMod val="75000"/>
                  </a:srgbClr>
                </a:solidFill>
              </a:rPr>
              <a:t> de </a:t>
            </a:r>
            <a:r>
              <a:rPr lang="en-US" sz="1500" b="1" kern="0" cap="small" dirty="0" err="1">
                <a:solidFill>
                  <a:srgbClr val="4F81BD">
                    <a:lumMod val="75000"/>
                  </a:srgbClr>
                </a:solidFill>
              </a:rPr>
              <a:t>empresas</a:t>
            </a:r>
            <a:r>
              <a:rPr lang="en-US" sz="1500" b="1" kern="0" cap="small" dirty="0">
                <a:solidFill>
                  <a:srgbClr val="4F81BD">
                    <a:lumMod val="75000"/>
                  </a:srgbClr>
                </a:solidFill>
              </a:rPr>
              <a:t> y </a:t>
            </a:r>
            <a:r>
              <a:rPr lang="en-US" sz="1500" b="1" kern="0" cap="small" dirty="0" err="1">
                <a:solidFill>
                  <a:srgbClr val="4F81BD">
                    <a:lumMod val="75000"/>
                  </a:srgbClr>
                </a:solidFill>
              </a:rPr>
              <a:t>hogares</a:t>
            </a:r>
            <a:endParaRPr lang="en-US" sz="1500" b="1" kern="0" cap="small" dirty="0">
              <a:solidFill>
                <a:srgbClr val="4F81BD">
                  <a:lumMod val="75000"/>
                </a:srgbClr>
              </a:solidFill>
            </a:endParaRPr>
          </a:p>
          <a:p>
            <a:pPr marL="742802" lvl="1" indent="-285694" defTabSz="609478">
              <a:buFont typeface="Arial" pitchFamily="34" charset="0"/>
              <a:buChar char="•"/>
              <a:defRPr/>
            </a:pPr>
            <a:r>
              <a:rPr lang="en-US" sz="1500" b="1" kern="0" cap="small" dirty="0" err="1">
                <a:solidFill>
                  <a:srgbClr val="4F81BD">
                    <a:lumMod val="75000"/>
                  </a:srgbClr>
                </a:solidFill>
              </a:rPr>
              <a:t>Insumos</a:t>
            </a:r>
            <a:r>
              <a:rPr lang="en-US" sz="1500" b="1" kern="0" cap="small" dirty="0">
                <a:solidFill>
                  <a:srgbClr val="4F81BD">
                    <a:lumMod val="75000"/>
                  </a:srgbClr>
                </a:solidFill>
              </a:rPr>
              <a:t> de </a:t>
            </a:r>
            <a:r>
              <a:rPr lang="en-US" sz="1500" b="1" kern="0" cap="small" dirty="0" err="1">
                <a:solidFill>
                  <a:srgbClr val="4F81BD">
                    <a:lumMod val="75000"/>
                  </a:srgbClr>
                </a:solidFill>
              </a:rPr>
              <a:t>las</a:t>
            </a:r>
            <a:r>
              <a:rPr lang="en-US" sz="1500" b="1" kern="0" cap="small" dirty="0">
                <a:solidFill>
                  <a:srgbClr val="4F81BD">
                    <a:lumMod val="75000"/>
                  </a:srgbClr>
                </a:solidFill>
              </a:rPr>
              <a:t> </a:t>
            </a:r>
            <a:r>
              <a:rPr lang="en-US" sz="1500" b="1" kern="0" cap="small" dirty="0" err="1">
                <a:solidFill>
                  <a:srgbClr val="4F81BD">
                    <a:lumMod val="75000"/>
                  </a:srgbClr>
                </a:solidFill>
              </a:rPr>
              <a:t>industrias</a:t>
            </a:r>
            <a:r>
              <a:rPr lang="en-US" sz="1500" b="1" kern="0" cap="small" dirty="0">
                <a:solidFill>
                  <a:srgbClr val="4F81BD">
                    <a:lumMod val="75000"/>
                  </a:srgbClr>
                </a:solidFill>
              </a:rPr>
              <a:t> </a:t>
            </a:r>
            <a:r>
              <a:rPr lang="en-US" sz="1500" b="1" kern="0" cap="small" dirty="0" err="1">
                <a:solidFill>
                  <a:srgbClr val="4F81BD">
                    <a:lumMod val="75000"/>
                  </a:srgbClr>
                </a:solidFill>
              </a:rPr>
              <a:t>manufactureras</a:t>
            </a:r>
            <a:endParaRPr lang="en-US" sz="1500" b="1" kern="0" cap="small" dirty="0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010" y="1276742"/>
            <a:ext cx="3572340" cy="2619375"/>
          </a:xfrm>
          <a:prstGeom prst="rect">
            <a:avLst/>
          </a:prstGeom>
        </p:spPr>
      </p:pic>
      <p:sp>
        <p:nvSpPr>
          <p:cNvPr id="15" name="ZoneTexte 12"/>
          <p:cNvSpPr txBox="1"/>
          <p:nvPr/>
        </p:nvSpPr>
        <p:spPr>
          <a:xfrm>
            <a:off x="4799686" y="4687368"/>
            <a:ext cx="1950625" cy="1169531"/>
          </a:xfrm>
          <a:prstGeom prst="rect">
            <a:avLst/>
          </a:prstGeom>
          <a:noFill/>
        </p:spPr>
        <p:txBody>
          <a:bodyPr wrap="square" lIns="0" tIns="45710" rIns="91422" bIns="45710" rtlCol="0" anchor="ctr">
            <a:spAutoFit/>
          </a:bodyPr>
          <a:lstStyle>
            <a:defPPr>
              <a:defRPr lang="fr-FR"/>
            </a:defPPr>
            <a:lvl1pPr>
              <a:defRPr sz="2400" b="1" cap="small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algn="ctr" defTabSz="914218">
              <a:defRPr/>
            </a:pPr>
            <a:r>
              <a:rPr lang="en-US" sz="2000" kern="0" dirty="0" err="1">
                <a:solidFill>
                  <a:srgbClr val="4F81BD">
                    <a:lumMod val="75000"/>
                  </a:srgbClr>
                </a:solidFill>
              </a:rPr>
              <a:t>Sectores</a:t>
            </a:r>
            <a:r>
              <a:rPr lang="en-US" sz="2000" kern="0" dirty="0">
                <a:solidFill>
                  <a:srgbClr val="4F81BD">
                    <a:lumMod val="75000"/>
                  </a:srgbClr>
                </a:solidFill>
              </a:rPr>
              <a:t> </a:t>
            </a:r>
            <a:r>
              <a:rPr lang="en-US" sz="2000" kern="0" dirty="0" err="1">
                <a:solidFill>
                  <a:srgbClr val="4F81BD">
                    <a:lumMod val="75000"/>
                  </a:srgbClr>
                </a:solidFill>
              </a:rPr>
              <a:t>institucionales</a:t>
            </a:r>
            <a:r>
              <a:rPr lang="en-US" sz="2000" kern="0" dirty="0">
                <a:solidFill>
                  <a:srgbClr val="4F81BD">
                    <a:lumMod val="75000"/>
                  </a:srgbClr>
                </a:solidFill>
              </a:rPr>
              <a:t>:</a:t>
            </a:r>
          </a:p>
          <a:p>
            <a:pPr marL="285694" indent="-285694" defTabSz="914218">
              <a:buFont typeface="Arial" pitchFamily="34" charset="0"/>
              <a:buChar char="•"/>
              <a:defRPr/>
            </a:pPr>
            <a:r>
              <a:rPr lang="en-US" sz="1500" kern="0" dirty="0" err="1">
                <a:solidFill>
                  <a:srgbClr val="4F81BD">
                    <a:lumMod val="75000"/>
                  </a:srgbClr>
                </a:solidFill>
              </a:rPr>
              <a:t>Empresas</a:t>
            </a:r>
            <a:endParaRPr lang="en-US" sz="1500" kern="0" dirty="0">
              <a:solidFill>
                <a:srgbClr val="4F81BD">
                  <a:lumMod val="75000"/>
                </a:srgbClr>
              </a:solidFill>
            </a:endParaRPr>
          </a:p>
          <a:p>
            <a:pPr marL="285694" indent="-285694" defTabSz="914218">
              <a:buFont typeface="Arial" pitchFamily="34" charset="0"/>
              <a:buChar char="•"/>
              <a:defRPr/>
            </a:pPr>
            <a:r>
              <a:rPr lang="en-US" sz="1500" kern="0" dirty="0" err="1">
                <a:solidFill>
                  <a:srgbClr val="4F81BD">
                    <a:lumMod val="75000"/>
                  </a:srgbClr>
                </a:solidFill>
              </a:rPr>
              <a:t>Hogares</a:t>
            </a:r>
            <a:endParaRPr lang="en-US" sz="1500" kern="0" dirty="0">
              <a:solidFill>
                <a:srgbClr val="4F81BD">
                  <a:lumMod val="75000"/>
                </a:srgbClr>
              </a:solidFill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8112486" y="2261369"/>
            <a:ext cx="2697502" cy="3226309"/>
            <a:chOff x="7895406" y="2276872"/>
            <a:chExt cx="3384376" cy="4127435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41" t="9838" r="2402" b="4194"/>
            <a:stretch/>
          </p:blipFill>
          <p:spPr bwMode="auto">
            <a:xfrm>
              <a:off x="7906741" y="4356626"/>
              <a:ext cx="3373041" cy="2047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5406" y="2276872"/>
              <a:ext cx="3384376" cy="2079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7" name="Picture 9" descr="Resultado de imagen para agriculto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975" y="4133575"/>
            <a:ext cx="2382998" cy="206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161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58905" y="2276872"/>
            <a:ext cx="9500094" cy="1143000"/>
          </a:xfrm>
        </p:spPr>
        <p:txBody>
          <a:bodyPr>
            <a:noAutofit/>
          </a:bodyPr>
          <a:lstStyle/>
          <a:p>
            <a:pPr algn="ctr"/>
            <a:r>
              <a:rPr lang="es-MX" b="1" cap="none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Principales resultados de la Agricultura</a:t>
            </a:r>
            <a:r>
              <a:rPr lang="es-MX" b="1" dirty="0">
                <a:latin typeface="+mn-lt"/>
              </a:rPr>
              <a:t>, ganadería, silvicultura y pesca</a:t>
            </a:r>
            <a:endParaRPr lang="es-SV" b="1" dirty="0">
              <a:latin typeface="+mn-lt"/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489338" y="3656751"/>
            <a:ext cx="11800156" cy="1932965"/>
            <a:chOff x="489274" y="2708920"/>
            <a:chExt cx="11798620" cy="1932965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274" y="2708920"/>
              <a:ext cx="2880319" cy="1932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6251" y="2708920"/>
              <a:ext cx="3828628" cy="1914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4879" y="2718245"/>
              <a:ext cx="2871471" cy="1914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046350" y="2708920"/>
              <a:ext cx="2241544" cy="1914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4566799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4366</Words>
  <Application>Microsoft Office PowerPoint</Application>
  <PresentationFormat>Personalizado</PresentationFormat>
  <Paragraphs>695</Paragraphs>
  <Slides>48</Slides>
  <Notes>41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48</vt:i4>
      </vt:variant>
    </vt:vector>
  </HeadingPairs>
  <TitlesOfParts>
    <vt:vector size="49" baseType="lpstr">
      <vt:lpstr>Tema de Office</vt:lpstr>
      <vt:lpstr>Presentación de PowerPoint</vt:lpstr>
      <vt:lpstr>Contenido de Presentación</vt:lpstr>
      <vt:lpstr>Presentación de PowerPoint</vt:lpstr>
      <vt:lpstr>Presentación de PowerPoint</vt:lpstr>
      <vt:lpstr>Presentación de PowerPoint</vt:lpstr>
      <vt:lpstr>Se tiene mayor desagregación en las actividades económicas: de 9 a 11 actividades </vt:lpstr>
      <vt:lpstr>Las fuentes de información de la Agricultura, ganadería, silvicultura y pesca son esencialmente registros administrativos</vt:lpstr>
      <vt:lpstr>Cobertura de la Agricultura, ganadería, silvicultura y pesca</vt:lpstr>
      <vt:lpstr>Principales resultados de la Agricultura, ganadería, silvicultura y pesca</vt:lpstr>
      <vt:lpstr>El Sector Agropecuario, en el nuevo SCNES, ha reducido considerablemente  su aporte al Valor Agregado de la economía salvadoreña</vt:lpstr>
      <vt:lpstr> </vt:lpstr>
      <vt:lpstr>Se ha mantenido la participación de la Agricultura, ganadería, silvicultura y pesca en el PIB corriente entre 2005-2018, con un promedio de 6.2%</vt:lpstr>
      <vt:lpstr>Presentación de PowerPoint</vt:lpstr>
      <vt:lpstr>Participación del Valor Agregado de las actividades Agropecuarias en el VAB de la Agricultura, ganadería, silvicultura y pesca en 1990, 2005 y  2014 (Cifras en porcentajes)</vt:lpstr>
      <vt:lpstr>La evolución de las actividades agropecuarias se han visto afectadas por fenómenos naturales…</vt:lpstr>
      <vt:lpstr>Consideraciones</vt:lpstr>
      <vt:lpstr>Sistema de Cuentas Nacionales de El Salvador (SCNES) Cadenas productivas y sectores clave de la economía  Matriz de Insumo Producto de El Salvador  2005 y 2014   2019 </vt:lpstr>
      <vt:lpstr>Contenido</vt:lpstr>
      <vt:lpstr>El primer análisis insumo producto de El Salvador data de 1978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Mónica Alejandra Cabrera Burgos</dc:creator>
  <cp:lastModifiedBy>Flor Idania Romero de Fernández</cp:lastModifiedBy>
  <cp:revision>21</cp:revision>
  <dcterms:created xsi:type="dcterms:W3CDTF">2019-06-04T21:53:25Z</dcterms:created>
  <dcterms:modified xsi:type="dcterms:W3CDTF">2019-10-09T23:11:07Z</dcterms:modified>
</cp:coreProperties>
</file>