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6" r:id="rId5"/>
    <p:sldId id="267" r:id="rId6"/>
    <p:sldId id="264" r:id="rId7"/>
    <p:sldId id="260" r:id="rId8"/>
    <p:sldId id="262" r:id="rId9"/>
    <p:sldId id="265" r:id="rId10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734"/>
    <a:srgbClr val="C0A289"/>
    <a:srgbClr val="383B46"/>
    <a:srgbClr val="DAD8D9"/>
    <a:srgbClr val="EAEBE6"/>
    <a:srgbClr val="6E7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02"/>
    <p:restoredTop sz="86471" autoAdjust="0"/>
  </p:normalViewPr>
  <p:slideViewPr>
    <p:cSldViewPr snapToGrid="0" snapToObjects="1">
      <p:cViewPr varScale="1">
        <p:scale>
          <a:sx n="60" d="100"/>
          <a:sy n="60" d="100"/>
        </p:scale>
        <p:origin x="11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9" d="100"/>
          <a:sy n="129" d="100"/>
        </p:scale>
        <p:origin x="577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1D6AB-222A-E540-82BC-FD45649B835F}" type="datetimeFigureOut">
              <a:rPr lang="es-ES_tradnl" smtClean="0"/>
              <a:t>16/07/2019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0C690-7342-EB46-9584-A821F5346A8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39354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C610C-12CD-C84C-B485-EAD1052E55FA}" type="datetimeFigureOut">
              <a:rPr lang="es-ES_tradnl" smtClean="0"/>
              <a:t>16/07/2019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EB1FDB-B598-7748-AA27-3D681FD2603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8824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B1FDB-B598-7748-AA27-3D681FD26038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7659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B1FDB-B598-7748-AA27-3D681FD26038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83957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1624" y="2640075"/>
            <a:ext cx="5223853" cy="1790578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rgbClr val="DAD8D9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624" y="4632326"/>
            <a:ext cx="5223853" cy="1128712"/>
          </a:xfrm>
        </p:spPr>
        <p:txBody>
          <a:bodyPr>
            <a:normAutofit/>
          </a:bodyPr>
          <a:lstStyle>
            <a:lvl1pPr marL="0" indent="0" algn="ctr">
              <a:buNone/>
              <a:defRPr sz="2100">
                <a:solidFill>
                  <a:srgbClr val="DAD8D9"/>
                </a:solidFill>
                <a:latin typeface="+mj-lt"/>
                <a:ea typeface="Adefebia Free Font" charset="0"/>
                <a:cs typeface="Adefebia Free Font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D903-28F3-CB4D-9554-B1A4F23A7C9B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774" y="676911"/>
            <a:ext cx="3578352" cy="1554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FA978-DC4E-644F-90BD-330A6CAB9879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92" y="6087374"/>
            <a:ext cx="730744" cy="67482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80" y="261910"/>
            <a:ext cx="2301708" cy="10596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FA978-DC4E-644F-90BD-330A6CAB9879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7" name="Marcador de medios 6"/>
          <p:cNvSpPr>
            <a:spLocks noGrp="1"/>
          </p:cNvSpPr>
          <p:nvPr>
            <p:ph type="media" sz="quarter" idx="13"/>
          </p:nvPr>
        </p:nvSpPr>
        <p:spPr>
          <a:xfrm>
            <a:off x="628650" y="1481138"/>
            <a:ext cx="7886700" cy="4563400"/>
          </a:xfrm>
        </p:spPr>
        <p:txBody>
          <a:bodyPr/>
          <a:lstStyle/>
          <a:p>
            <a:endParaRPr lang="es-ES_tradnl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92" y="6087374"/>
            <a:ext cx="730744" cy="67482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80" y="261910"/>
            <a:ext cx="2301708" cy="10596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1624" y="3589369"/>
            <a:ext cx="5223853" cy="692486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rgbClr val="DAD8D9"/>
                </a:solidFill>
              </a:defRPr>
            </a:lvl1pPr>
          </a:lstStyle>
          <a:p>
            <a:r>
              <a:rPr lang="es-ES_tradnl" dirty="0" smtClean="0"/>
              <a:t>MUCHAS GRACIAS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623" y="4281855"/>
            <a:ext cx="5223853" cy="1128712"/>
          </a:xfrm>
        </p:spPr>
        <p:txBody>
          <a:bodyPr>
            <a:normAutofit/>
          </a:bodyPr>
          <a:lstStyle>
            <a:lvl1pPr marL="0" indent="0" algn="ctr">
              <a:buNone/>
              <a:defRPr sz="2100">
                <a:solidFill>
                  <a:srgbClr val="DAD8D9"/>
                </a:solidFill>
                <a:latin typeface="+mj-lt"/>
                <a:ea typeface="Adefebia Free Font" charset="0"/>
                <a:cs typeface="Adefebia Free Font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6B42D-87B3-D14A-BD68-B1DF986A5F22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774" y="1279942"/>
            <a:ext cx="3578352" cy="1554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3FE1-B40D-964E-ACC3-C28B6A7BD0B0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EDF6-078A-5C48-984D-4153953D304D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71AE-FC47-CA41-A34F-40BF32E954D2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0650-6039-E74E-931D-61B49609AB2C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28950" y="378611"/>
            <a:ext cx="5486400" cy="826287"/>
          </a:xfrm>
        </p:spPr>
        <p:txBody>
          <a:bodyPr>
            <a:normAutofit/>
          </a:bodyPr>
          <a:lstStyle>
            <a:lvl1pPr algn="r">
              <a:defRPr sz="3000">
                <a:solidFill>
                  <a:srgbClr val="383B46"/>
                </a:solidFill>
                <a:latin typeface="+mj-lt"/>
              </a:defRPr>
            </a:lvl1pPr>
          </a:lstStyle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+mj-lt"/>
              </a:defRPr>
            </a:lvl1pPr>
            <a:lvl2pPr>
              <a:defRPr sz="2300"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D24E-875D-9F45-B394-29021FEF0E89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92" y="6087374"/>
            <a:ext cx="730744" cy="67482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80" y="261910"/>
            <a:ext cx="2301708" cy="10596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5"/>
            <a:ext cx="9144000" cy="685571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917" y="2285"/>
            <a:ext cx="346708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7" y="3376492"/>
            <a:ext cx="7886700" cy="889245"/>
          </a:xfrm>
        </p:spPr>
        <p:txBody>
          <a:bodyPr anchor="b">
            <a:normAutofit/>
          </a:bodyPr>
          <a:lstStyle>
            <a:lvl1pPr algn="ctr">
              <a:defRPr sz="4000">
                <a:solidFill>
                  <a:srgbClr val="6E7478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65737"/>
            <a:ext cx="78867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6E747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ED96-0DFD-614B-BE27-3D61E64835B0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798924" y="911311"/>
            <a:ext cx="3621154" cy="15561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86050" y="319218"/>
            <a:ext cx="5829300" cy="885336"/>
          </a:xfrm>
        </p:spPr>
        <p:txBody>
          <a:bodyPr>
            <a:normAutofit/>
          </a:bodyPr>
          <a:lstStyle>
            <a:lvl1pPr algn="r">
              <a:defRPr sz="3000">
                <a:solidFill>
                  <a:srgbClr val="383B46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218913"/>
          </a:xfrm>
        </p:spPr>
        <p:txBody>
          <a:bodyPr/>
          <a:lstStyle>
            <a:lvl1pPr>
              <a:defRPr sz="2400"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218913"/>
          </a:xfrm>
        </p:spPr>
        <p:txBody>
          <a:bodyPr/>
          <a:lstStyle>
            <a:lvl1pPr>
              <a:defRPr sz="2400"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92AF-732B-EA4A-BB9E-83A1EC77D0FA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58" y="6044538"/>
            <a:ext cx="728178" cy="676938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80" y="261910"/>
            <a:ext cx="2301708" cy="10596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86050" y="318236"/>
            <a:ext cx="5829300" cy="885336"/>
          </a:xfrm>
        </p:spPr>
        <p:txBody>
          <a:bodyPr>
            <a:normAutofit/>
          </a:bodyPr>
          <a:lstStyle>
            <a:lvl1pPr algn="r">
              <a:defRPr sz="3000">
                <a:solidFill>
                  <a:srgbClr val="383B46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218913"/>
          </a:xfrm>
        </p:spPr>
        <p:txBody>
          <a:bodyPr/>
          <a:lstStyle>
            <a:lvl1pPr>
              <a:defRPr sz="2400">
                <a:latin typeface="+mj-lt"/>
              </a:defRPr>
            </a:lvl1pPr>
            <a:lvl2pPr>
              <a:defRPr sz="2300"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92AF-732B-EA4A-BB9E-83A1EC77D0FA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1" name="Marcador de imagen 10"/>
          <p:cNvSpPr>
            <a:spLocks noGrp="1"/>
          </p:cNvSpPr>
          <p:nvPr>
            <p:ph type="pic" sz="quarter" idx="13"/>
          </p:nvPr>
        </p:nvSpPr>
        <p:spPr>
          <a:xfrm>
            <a:off x="447675" y="1825625"/>
            <a:ext cx="3965575" cy="4218913"/>
          </a:xfrm>
        </p:spPr>
        <p:txBody>
          <a:bodyPr/>
          <a:lstStyle/>
          <a:p>
            <a:endParaRPr lang="es-ES_tradnl"/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92" y="6087374"/>
            <a:ext cx="730744" cy="67482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80" y="261910"/>
            <a:ext cx="2301708" cy="10596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86050" y="319218"/>
            <a:ext cx="5829300" cy="885336"/>
          </a:xfrm>
        </p:spPr>
        <p:txBody>
          <a:bodyPr>
            <a:normAutofit/>
          </a:bodyPr>
          <a:lstStyle>
            <a:lvl1pPr algn="r">
              <a:defRPr sz="3000">
                <a:solidFill>
                  <a:srgbClr val="383B46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681" y="1760051"/>
            <a:ext cx="3416011" cy="4284487"/>
          </a:xfrm>
        </p:spPr>
        <p:txBody>
          <a:bodyPr/>
          <a:lstStyle>
            <a:lvl1pPr>
              <a:defRPr sz="2400">
                <a:latin typeface="+mj-lt"/>
              </a:defRPr>
            </a:lvl1pPr>
            <a:lvl2pPr>
              <a:defRPr sz="2300"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92AF-732B-EA4A-BB9E-83A1EC77D0FA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1" name="Marcador de imagen 10"/>
          <p:cNvSpPr>
            <a:spLocks noGrp="1"/>
          </p:cNvSpPr>
          <p:nvPr>
            <p:ph type="pic" sz="quarter" idx="13"/>
          </p:nvPr>
        </p:nvSpPr>
        <p:spPr>
          <a:xfrm>
            <a:off x="4023360" y="1760051"/>
            <a:ext cx="4491990" cy="4284487"/>
          </a:xfrm>
        </p:spPr>
        <p:txBody>
          <a:bodyPr/>
          <a:lstStyle/>
          <a:p>
            <a:endParaRPr lang="es-ES_tradnl"/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92" y="6087374"/>
            <a:ext cx="730744" cy="67482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80" y="261910"/>
            <a:ext cx="2301708" cy="10596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15184" y="383415"/>
            <a:ext cx="5900166" cy="839420"/>
          </a:xfrm>
        </p:spPr>
        <p:txBody>
          <a:bodyPr>
            <a:normAutofit/>
          </a:bodyPr>
          <a:lstStyle>
            <a:lvl1pPr algn="r">
              <a:defRPr sz="3000">
                <a:solidFill>
                  <a:srgbClr val="383B46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539463"/>
          </a:xfrm>
        </p:spPr>
        <p:txBody>
          <a:bodyPr/>
          <a:lstStyle>
            <a:lvl1pPr>
              <a:defRPr sz="2400">
                <a:latin typeface="+mj-lt"/>
              </a:defRPr>
            </a:lvl1pPr>
            <a:lvl2pPr>
              <a:defRPr sz="2300"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539463"/>
          </a:xfrm>
        </p:spPr>
        <p:txBody>
          <a:bodyPr/>
          <a:lstStyle>
            <a:lvl1pPr>
              <a:defRPr sz="2400">
                <a:latin typeface="+mj-lt"/>
              </a:defRPr>
            </a:lvl1pPr>
            <a:lvl2pPr>
              <a:defRPr sz="2300"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748F-58B6-BF4D-A9EE-DA1FDC9E5F7E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92" y="6087374"/>
            <a:ext cx="730744" cy="67482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80" y="261910"/>
            <a:ext cx="2301708" cy="10596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86050" y="365127"/>
            <a:ext cx="5829300" cy="1006474"/>
          </a:xfrm>
        </p:spPr>
        <p:txBody>
          <a:bodyPr>
            <a:normAutofit/>
          </a:bodyPr>
          <a:lstStyle>
            <a:lvl1pPr algn="r">
              <a:defRPr sz="3000">
                <a:solidFill>
                  <a:srgbClr val="383B46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25737-3DB6-7A4D-92D9-3F98BFC46034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92" y="6087374"/>
            <a:ext cx="730744" cy="67482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80" y="261910"/>
            <a:ext cx="2301708" cy="10596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6040" y="365127"/>
            <a:ext cx="5909310" cy="1006474"/>
          </a:xfrm>
        </p:spPr>
        <p:txBody>
          <a:bodyPr>
            <a:normAutofit/>
          </a:bodyPr>
          <a:lstStyle>
            <a:lvl1pPr algn="r">
              <a:defRPr sz="3000">
                <a:solidFill>
                  <a:srgbClr val="383B46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25737-3DB6-7A4D-92D9-3F98BFC46034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Marcador de imagen 9"/>
          <p:cNvSpPr>
            <a:spLocks noGrp="1"/>
          </p:cNvSpPr>
          <p:nvPr>
            <p:ph type="pic" sz="quarter" idx="13"/>
          </p:nvPr>
        </p:nvSpPr>
        <p:spPr>
          <a:xfrm>
            <a:off x="628650" y="1878108"/>
            <a:ext cx="7886700" cy="4157663"/>
          </a:xfrm>
        </p:spPr>
        <p:txBody>
          <a:bodyPr/>
          <a:lstStyle/>
          <a:p>
            <a:endParaRPr lang="es-ES_tradnl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92" y="6087374"/>
            <a:ext cx="730744" cy="67482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80" y="261910"/>
            <a:ext cx="2301708" cy="105968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5B53C-4925-9649-B9EE-02B993C92BB9}" type="datetime1">
              <a:rPr lang="es-SV" smtClean="0"/>
              <a:t>16/7/2019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364D-E3A2-A649-804F-DF26C5A4C4A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531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3" r:id="rId5"/>
    <p:sldLayoutId id="2147483674" r:id="rId6"/>
    <p:sldLayoutId id="2147483665" r:id="rId7"/>
    <p:sldLayoutId id="2147483666" r:id="rId8"/>
    <p:sldLayoutId id="2147483675" r:id="rId9"/>
    <p:sldLayoutId id="2147483667" r:id="rId10"/>
    <p:sldLayoutId id="2147483676" r:id="rId11"/>
    <p:sldLayoutId id="2147483672" r:id="rId12"/>
    <p:sldLayoutId id="2147483668" r:id="rId13"/>
    <p:sldLayoutId id="2147483669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1624" y="2640075"/>
            <a:ext cx="6556376" cy="179057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SV" sz="2400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PRESUPUESTO APROBADO Y EJECUTADO </a:t>
            </a:r>
            <a:r>
              <a:rPr lang="es-SV" sz="2400" dirty="0" smtClean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A JUNIO 2019 </a:t>
            </a:r>
            <a:r>
              <a:rPr lang="es-SV" sz="2400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s-SV" sz="2400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</a:b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1624" y="4430653"/>
            <a:ext cx="5589222" cy="1174750"/>
          </a:xfrm>
        </p:spPr>
        <p:txBody>
          <a:bodyPr>
            <a:normAutofit fontScale="92500" lnSpcReduction="10000"/>
          </a:bodyPr>
          <a:lstStyle/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s-SV" sz="1800" dirty="0" smtClean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BANCO </a:t>
            </a:r>
            <a:r>
              <a:rPr lang="es-SV" sz="1800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DE DESARROLLO DE EL SALVADO</a:t>
            </a:r>
            <a:r>
              <a:rPr lang="es-SV" sz="1800" dirty="0" smtClean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BANCO </a:t>
            </a:r>
          </a:p>
          <a:p>
            <a:pPr marL="457200" lvl="0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s-SV" sz="2000" dirty="0" smtClean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FONDO </a:t>
            </a:r>
            <a:r>
              <a:rPr lang="es-SV" sz="2000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DE DESARROLLO ECONOMICO</a:t>
            </a:r>
          </a:p>
          <a:p>
            <a:pPr marL="457200" lvl="0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s-SV" sz="2000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FONDO SALVADOREÑO DE GARANTIA </a:t>
            </a:r>
          </a:p>
          <a:p>
            <a:pPr marL="619125" lvl="0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265113" algn="l"/>
              </a:tabLst>
            </a:pPr>
            <a:r>
              <a:rPr lang="es-SV" sz="2000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GASTOS DE FOMENTO AL DESARROLLO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2</a:t>
            </a:fld>
            <a:endParaRPr lang="es-ES_tradnl"/>
          </a:p>
        </p:txBody>
      </p:sp>
      <p:sp>
        <p:nvSpPr>
          <p:cNvPr id="2" name="CuadroTexto 1"/>
          <p:cNvSpPr txBox="1"/>
          <p:nvPr/>
        </p:nvSpPr>
        <p:spPr>
          <a:xfrm>
            <a:off x="1874520" y="6647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37429" y="1865337"/>
            <a:ext cx="7437579" cy="2525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s-SV" sz="3000" dirty="0" smtClean="0">
                <a:solidFill>
                  <a:prstClr val="white"/>
                </a:solidFill>
                <a:latin typeface="Calibri"/>
              </a:rPr>
              <a:t/>
            </a:r>
            <a:br>
              <a:rPr lang="es-SV" sz="3000" dirty="0" smtClean="0">
                <a:solidFill>
                  <a:prstClr val="white"/>
                </a:solidFill>
                <a:latin typeface="Calibri"/>
              </a:rPr>
            </a:br>
            <a:r>
              <a:rPr lang="es-SV" dirty="0" smtClean="0">
                <a:solidFill>
                  <a:prstClr val="black"/>
                </a:solidFill>
                <a:latin typeface="Calibri"/>
              </a:rPr>
              <a:t>PRESUPUESTO </a:t>
            </a:r>
          </a:p>
          <a:p>
            <a:pPr algn="ctr">
              <a:defRPr/>
            </a:pPr>
            <a:r>
              <a:rPr lang="es-SV" dirty="0" smtClean="0">
                <a:solidFill>
                  <a:prstClr val="black"/>
                </a:solidFill>
                <a:latin typeface="Calibri"/>
              </a:rPr>
              <a:t>BANCO DE DESARROLLO DE EL SALVADOR “BDES”</a:t>
            </a:r>
            <a:br>
              <a:rPr lang="es-SV" dirty="0" smtClean="0">
                <a:solidFill>
                  <a:prstClr val="black"/>
                </a:solidFill>
                <a:latin typeface="Calibri"/>
              </a:rPr>
            </a:br>
            <a:r>
              <a:rPr lang="es-SV" dirty="0" smtClean="0">
                <a:solidFill>
                  <a:prstClr val="black"/>
                </a:solidFill>
                <a:latin typeface="Calibri"/>
              </a:rPr>
              <a:t>EJERCICIO 2019</a:t>
            </a:r>
            <a:endParaRPr lang="es-E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996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674961" y="672451"/>
            <a:ext cx="4825338" cy="776438"/>
          </a:xfrm>
        </p:spPr>
        <p:txBody>
          <a:bodyPr>
            <a:noAutofit/>
          </a:bodyPr>
          <a:lstStyle/>
          <a:p>
            <a:pPr algn="ctr"/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s-ES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PRESUPUESTO APROBADO Y EJECUTADO A JUNIO    </a:t>
            </a:r>
            <a:r>
              <a:rPr lang="es-ES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expresado en US$</a:t>
            </a:r>
            <a:r>
              <a:rPr lang="es-ES" sz="1400" b="1" dirty="0"/>
              <a:t> </a:t>
            </a:r>
            <a:endParaRPr lang="es-ES_tradnl" sz="1400" b="1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3</a:t>
            </a:fld>
            <a:endParaRPr lang="es-ES_tradnl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108204"/>
              </p:ext>
            </p:extLst>
          </p:nvPr>
        </p:nvGraphicFramePr>
        <p:xfrm>
          <a:off x="368489" y="1448889"/>
          <a:ext cx="8379724" cy="4224931"/>
        </p:xfrm>
        <a:graphic>
          <a:graphicData uri="http://schemas.openxmlformats.org/drawingml/2006/table">
            <a:tbl>
              <a:tblPr/>
              <a:tblGrid>
                <a:gridCol w="671354">
                  <a:extLst>
                    <a:ext uri="{9D8B030D-6E8A-4147-A177-3AD203B41FA5}">
                      <a16:colId xmlns:a16="http://schemas.microsoft.com/office/drawing/2014/main" val="2281349126"/>
                    </a:ext>
                  </a:extLst>
                </a:gridCol>
                <a:gridCol w="2656809">
                  <a:extLst>
                    <a:ext uri="{9D8B030D-6E8A-4147-A177-3AD203B41FA5}">
                      <a16:colId xmlns:a16="http://schemas.microsoft.com/office/drawing/2014/main" val="1592995565"/>
                    </a:ext>
                  </a:extLst>
                </a:gridCol>
                <a:gridCol w="1159590">
                  <a:extLst>
                    <a:ext uri="{9D8B030D-6E8A-4147-A177-3AD203B41FA5}">
                      <a16:colId xmlns:a16="http://schemas.microsoft.com/office/drawing/2014/main" val="2491585754"/>
                    </a:ext>
                  </a:extLst>
                </a:gridCol>
                <a:gridCol w="1075764">
                  <a:extLst>
                    <a:ext uri="{9D8B030D-6E8A-4147-A177-3AD203B41FA5}">
                      <a16:colId xmlns:a16="http://schemas.microsoft.com/office/drawing/2014/main" val="3837788854"/>
                    </a:ext>
                  </a:extLst>
                </a:gridCol>
                <a:gridCol w="1040178">
                  <a:extLst>
                    <a:ext uri="{9D8B030D-6E8A-4147-A177-3AD203B41FA5}">
                      <a16:colId xmlns:a16="http://schemas.microsoft.com/office/drawing/2014/main" val="3426370122"/>
                    </a:ext>
                  </a:extLst>
                </a:gridCol>
                <a:gridCol w="974813">
                  <a:extLst>
                    <a:ext uri="{9D8B030D-6E8A-4147-A177-3AD203B41FA5}">
                      <a16:colId xmlns:a16="http://schemas.microsoft.com/office/drawing/2014/main" val="3574818422"/>
                    </a:ext>
                  </a:extLst>
                </a:gridCol>
                <a:gridCol w="801216">
                  <a:extLst>
                    <a:ext uri="{9D8B030D-6E8A-4147-A177-3AD203B41FA5}">
                      <a16:colId xmlns:a16="http://schemas.microsoft.com/office/drawing/2014/main" val="1815256661"/>
                    </a:ext>
                  </a:extLst>
                </a:gridCol>
              </a:tblGrid>
              <a:tr h="32323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Anual 2019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Presupuestado   a  Junio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Ejecutado a  Junio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de Ejecución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087142"/>
                  </a:ext>
                </a:extLst>
              </a:tr>
              <a:tr h="2061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2,551,000.20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1,275,500.10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1,202,872.02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72,628.08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508563"/>
                  </a:ext>
                </a:extLst>
              </a:tr>
              <a:tr h="2061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1,289,963.33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670,365.13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553,397.52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116,967.61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325110"/>
                  </a:ext>
                </a:extLst>
              </a:tr>
              <a:tr h="2061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206,939.17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103,469.76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80,370.95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23,098.81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8019396"/>
                  </a:ext>
                </a:extLst>
              </a:tr>
              <a:tr h="2061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811004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Del Directorio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274,170.00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137,085.00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97,545.64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39,539.36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2011242"/>
                  </a:ext>
                </a:extLst>
              </a:tr>
              <a:tr h="25115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133,644.00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66,822.00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46,493.35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20,328.65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584470"/>
                  </a:ext>
                </a:extLst>
              </a:tr>
              <a:tr h="16588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9099" marR="9099" marT="90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De Func. Empleados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4,455,716.70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2,253,241.99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1,980,679.48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272,562.51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954024"/>
                  </a:ext>
                </a:extLst>
              </a:tr>
              <a:tr h="25115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65,684.68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32,954.82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16,615.73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16,339.09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302822"/>
                  </a:ext>
                </a:extLst>
              </a:tr>
              <a:tr h="2061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560,849.32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280,424.70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182,993.71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97,430.99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371901"/>
                  </a:ext>
                </a:extLst>
              </a:tr>
              <a:tr h="2061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488,454.22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255,280.19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195,390.09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59,890.10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789661"/>
                  </a:ext>
                </a:extLst>
              </a:tr>
              <a:tr h="2061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294,254.80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146,736.15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11,831.06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134,905.09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5966"/>
                  </a:ext>
                </a:extLst>
              </a:tr>
              <a:tr h="25115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76,390.00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38,195.00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27,139.93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11,055.07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9575814"/>
                  </a:ext>
                </a:extLst>
              </a:tr>
              <a:tr h="25115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35,318.98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17,659.54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15,835.01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1,824.53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1513949"/>
                  </a:ext>
                </a:extLst>
              </a:tr>
              <a:tr h="25115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192,786.08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140,643.04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5,807.89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134,835.15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61484"/>
                  </a:ext>
                </a:extLst>
              </a:tr>
              <a:tr h="2061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812008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Superintendencia Del Sistema Financiero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509,947.80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254,973.90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239,643.48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15,330.42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2927636"/>
                  </a:ext>
                </a:extLst>
              </a:tr>
              <a:tr h="25115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133,367.17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66,508.61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39,341.33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27,167.28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961433"/>
                  </a:ext>
                </a:extLst>
              </a:tr>
              <a:tr h="27335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Generales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2,357,053.05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1,233,375.95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734,598.23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498,777.72 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2792852"/>
                  </a:ext>
                </a:extLst>
              </a:tr>
              <a:tr h="25115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099" marR="9099" marT="90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6,812,769.75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3,486,617.94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2,715,277.71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</a:t>
                      </a:r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771,340.23 </a:t>
                      </a:r>
                    </a:p>
                  </a:txBody>
                  <a:tcPr marL="9099" marR="9099" marT="909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099" marR="9099" marT="9099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02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26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4</a:t>
            </a:fld>
            <a:endParaRPr lang="es-ES_tradnl"/>
          </a:p>
        </p:txBody>
      </p:sp>
      <p:sp>
        <p:nvSpPr>
          <p:cNvPr id="3" name="Rectángulo 2"/>
          <p:cNvSpPr/>
          <p:nvPr/>
        </p:nvSpPr>
        <p:spPr>
          <a:xfrm>
            <a:off x="1050877" y="1901967"/>
            <a:ext cx="59640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PRESUPUESTO</a:t>
            </a:r>
          </a:p>
          <a:p>
            <a:pPr algn="ctr"/>
            <a:r>
              <a:rPr lang="es-ES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es-ES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FONDO </a:t>
            </a:r>
            <a:r>
              <a:rPr lang="es-ES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DE DESARROLLO ECONOMICO "FDE" </a:t>
            </a:r>
            <a:endParaRPr lang="es-ES" sz="16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s-ES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EJERCICIO 2019</a:t>
            </a:r>
          </a:p>
        </p:txBody>
      </p:sp>
    </p:spTree>
    <p:extLst>
      <p:ext uri="{BB962C8B-B14F-4D97-AF65-F5344CB8AC3E}">
        <p14:creationId xmlns:p14="http://schemas.microsoft.com/office/powerpoint/2010/main" val="159517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86050" y="365127"/>
            <a:ext cx="4874810" cy="1006474"/>
          </a:xfrm>
        </p:spPr>
        <p:txBody>
          <a:bodyPr/>
          <a:lstStyle/>
          <a:p>
            <a:pPr algn="ctr"/>
            <a:r>
              <a:rPr lang="es-ES" sz="1600" b="1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+mn-cs"/>
              </a:rPr>
              <a:t> APROBADO Y EJECUTADO  A JUNIO  2019</a:t>
            </a:r>
            <a:br>
              <a:rPr lang="es-ES" sz="1600" b="1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+mn-cs"/>
              </a:rPr>
            </a:br>
            <a:r>
              <a:rPr lang="es-ES" sz="1600" b="1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+mn-cs"/>
              </a:rPr>
              <a:t>expresado en US$  </a:t>
            </a:r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5</a:t>
            </a:fld>
            <a:endParaRPr lang="es-ES_tradnl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98046"/>
              </p:ext>
            </p:extLst>
          </p:nvPr>
        </p:nvGraphicFramePr>
        <p:xfrm>
          <a:off x="490466" y="1944930"/>
          <a:ext cx="8024884" cy="3818592"/>
        </p:xfrm>
        <a:graphic>
          <a:graphicData uri="http://schemas.openxmlformats.org/drawingml/2006/table">
            <a:tbl>
              <a:tblPr/>
              <a:tblGrid>
                <a:gridCol w="806071">
                  <a:extLst>
                    <a:ext uri="{9D8B030D-6E8A-4147-A177-3AD203B41FA5}">
                      <a16:colId xmlns:a16="http://schemas.microsoft.com/office/drawing/2014/main" val="2836753143"/>
                    </a:ext>
                  </a:extLst>
                </a:gridCol>
                <a:gridCol w="2076213">
                  <a:extLst>
                    <a:ext uri="{9D8B030D-6E8A-4147-A177-3AD203B41FA5}">
                      <a16:colId xmlns:a16="http://schemas.microsoft.com/office/drawing/2014/main" val="703711942"/>
                    </a:ext>
                  </a:extLst>
                </a:gridCol>
                <a:gridCol w="1122573">
                  <a:extLst>
                    <a:ext uri="{9D8B030D-6E8A-4147-A177-3AD203B41FA5}">
                      <a16:colId xmlns:a16="http://schemas.microsoft.com/office/drawing/2014/main" val="2496798226"/>
                    </a:ext>
                  </a:extLst>
                </a:gridCol>
                <a:gridCol w="1046723">
                  <a:extLst>
                    <a:ext uri="{9D8B030D-6E8A-4147-A177-3AD203B41FA5}">
                      <a16:colId xmlns:a16="http://schemas.microsoft.com/office/drawing/2014/main" val="3652037543"/>
                    </a:ext>
                  </a:extLst>
                </a:gridCol>
                <a:gridCol w="1092234">
                  <a:extLst>
                    <a:ext uri="{9D8B030D-6E8A-4147-A177-3AD203B41FA5}">
                      <a16:colId xmlns:a16="http://schemas.microsoft.com/office/drawing/2014/main" val="2357669625"/>
                    </a:ext>
                  </a:extLst>
                </a:gridCol>
                <a:gridCol w="1061895">
                  <a:extLst>
                    <a:ext uri="{9D8B030D-6E8A-4147-A177-3AD203B41FA5}">
                      <a16:colId xmlns:a16="http://schemas.microsoft.com/office/drawing/2014/main" val="1884918379"/>
                    </a:ext>
                  </a:extLst>
                </a:gridCol>
                <a:gridCol w="819175">
                  <a:extLst>
                    <a:ext uri="{9D8B030D-6E8A-4147-A177-3AD203B41FA5}">
                      <a16:colId xmlns:a16="http://schemas.microsoft.com/office/drawing/2014/main" val="2648836194"/>
                    </a:ext>
                  </a:extLst>
                </a:gridCol>
              </a:tblGrid>
              <a:tr h="35159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</a:t>
                      </a:r>
                    </a:p>
                    <a:p>
                      <a:pPr algn="ctr" fontAlgn="ctr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Anual </a:t>
                      </a:r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Presupuestado   a  Junio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Ejecutado a  Junio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de Ejecución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985748"/>
                  </a:ext>
                </a:extLst>
              </a:tr>
              <a:tr h="22643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798,231.60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399,115.80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368,083.51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31,032.29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9191970"/>
                  </a:ext>
                </a:extLst>
              </a:tr>
              <a:tr h="18914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415,706.71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213,322.59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171,380.47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41,942.12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161387"/>
                  </a:ext>
                </a:extLst>
              </a:tr>
              <a:tr h="22643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62,659.20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31,337.37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24,755.06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6,582.31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946838"/>
                  </a:ext>
                </a:extLst>
              </a:tr>
              <a:tr h="22643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61,620.00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30,810.02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16,521.44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14,288.58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506339"/>
                  </a:ext>
                </a:extLst>
              </a:tr>
              <a:tr h="2264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 </a:t>
                      </a:r>
                      <a:r>
                        <a:rPr lang="es-SV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</a:t>
                      </a:r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Empleados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1,338,217.51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674,585.78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580,740.48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93,845.30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7600805"/>
                  </a:ext>
                </a:extLst>
              </a:tr>
              <a:tr h="22643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21,192.96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10,596.42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5,978.45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4,617.97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005702"/>
                  </a:ext>
                </a:extLst>
              </a:tr>
              <a:tr h="30876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150,299.19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75,149.52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19,725.48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55,424.04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2681170"/>
                  </a:ext>
                </a:extLst>
              </a:tr>
              <a:tr h="22643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186,998.63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99,674.21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48,534.60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51,139.61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217959"/>
                  </a:ext>
                </a:extLst>
              </a:tr>
              <a:tr h="22643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273,880.40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111,642.40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10,715.80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100,926.60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422465"/>
                  </a:ext>
                </a:extLst>
              </a:tr>
              <a:tr h="22643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18,185.00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9,092.52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6,359.47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2,733.05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472419"/>
                  </a:ext>
                </a:extLst>
              </a:tr>
              <a:tr h="22643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10,778.42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5,389.20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4,675.37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713.83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258344"/>
                  </a:ext>
                </a:extLst>
              </a:tr>
              <a:tr h="22643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38,516.00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19,757.98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1,819.76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17,938.22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279768"/>
                  </a:ext>
                </a:extLst>
              </a:tr>
              <a:tr h="22643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84,900.00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42,450.00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31,490.19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10,959.81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4318181"/>
                  </a:ext>
                </a:extLst>
              </a:tr>
              <a:tr h="17931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Generales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784,750.60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373,752.25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129,299.12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244,453.13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604324"/>
                  </a:ext>
                </a:extLst>
              </a:tr>
              <a:tr h="18025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 Operación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2,122,968.11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1,048,338.03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710,039.60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338,298.43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874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85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6</a:t>
            </a:fld>
            <a:endParaRPr lang="es-ES_tradnl"/>
          </a:p>
        </p:txBody>
      </p:sp>
      <p:sp>
        <p:nvSpPr>
          <p:cNvPr id="3" name="Rectángulo 2"/>
          <p:cNvSpPr/>
          <p:nvPr/>
        </p:nvSpPr>
        <p:spPr>
          <a:xfrm>
            <a:off x="2286000" y="315200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b="1" dirty="0">
                <a:solidFill>
                  <a:srgbClr val="000000"/>
                </a:solidFill>
                <a:latin typeface="Calibri" panose="020F0502020204030204" pitchFamily="34" charset="0"/>
              </a:rPr>
              <a:t>PRESUPUESTO </a:t>
            </a:r>
            <a:endParaRPr lang="es-ES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s-ES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FONDO </a:t>
            </a:r>
            <a:r>
              <a:rPr lang="es-ES" b="1" dirty="0">
                <a:solidFill>
                  <a:srgbClr val="000000"/>
                </a:solidFill>
                <a:latin typeface="Calibri" panose="020F0502020204030204" pitchFamily="34" charset="0"/>
              </a:rPr>
              <a:t>SALVADOAREÑO DE </a:t>
            </a:r>
            <a:r>
              <a:rPr lang="es-ES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GARANTIA"FSG</a:t>
            </a:r>
            <a:r>
              <a:rPr lang="es-ES" sz="1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“</a:t>
            </a:r>
          </a:p>
          <a:p>
            <a:pPr algn="ctr"/>
            <a:r>
              <a:rPr lang="es-ES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EJECICIO 2019</a:t>
            </a:r>
            <a:endParaRPr lang="es-SV" sz="2800" b="1" dirty="0"/>
          </a:p>
        </p:txBody>
      </p:sp>
    </p:spTree>
    <p:extLst>
      <p:ext uri="{BB962C8B-B14F-4D97-AF65-F5344CB8AC3E}">
        <p14:creationId xmlns:p14="http://schemas.microsoft.com/office/powerpoint/2010/main" val="123919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56196" y="318236"/>
            <a:ext cx="5829300" cy="885336"/>
          </a:xfrm>
        </p:spPr>
        <p:txBody>
          <a:bodyPr>
            <a:noAutofit/>
          </a:bodyPr>
          <a:lstStyle/>
          <a:p>
            <a:pPr algn="ctr"/>
            <a: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APROBADO Y EJECUTADO  </a:t>
            </a:r>
            <a:r>
              <a:rPr lang="es-E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A  </a:t>
            </a:r>
            <a: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JUNIO </a:t>
            </a:r>
            <a:b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E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FONDO SALVADOAREÑO DE GARANTIA"FSG"  </a:t>
            </a:r>
            <a: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expresado </a:t>
            </a:r>
            <a:r>
              <a:rPr lang="es-E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en US$</a:t>
            </a:r>
            <a:r>
              <a:rPr lang="es-ES" sz="1600" b="1" dirty="0"/>
              <a:t> </a:t>
            </a:r>
            <a:endParaRPr lang="es-ES_tradnl" sz="1600" b="1" dirty="0"/>
          </a:p>
        </p:txBody>
      </p:sp>
      <p:sp>
        <p:nvSpPr>
          <p:cNvPr id="16" name="Marcador de número de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7</a:t>
            </a:fld>
            <a:endParaRPr lang="es-ES_tradnl"/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975814"/>
              </p:ext>
            </p:extLst>
          </p:nvPr>
        </p:nvGraphicFramePr>
        <p:xfrm>
          <a:off x="272955" y="1316495"/>
          <a:ext cx="8526439" cy="4322734"/>
        </p:xfrm>
        <a:graphic>
          <a:graphicData uri="http://schemas.openxmlformats.org/drawingml/2006/table">
            <a:tbl>
              <a:tblPr/>
              <a:tblGrid>
                <a:gridCol w="804065">
                  <a:extLst>
                    <a:ext uri="{9D8B030D-6E8A-4147-A177-3AD203B41FA5}">
                      <a16:colId xmlns:a16="http://schemas.microsoft.com/office/drawing/2014/main" val="3033807617"/>
                    </a:ext>
                  </a:extLst>
                </a:gridCol>
                <a:gridCol w="2812592">
                  <a:extLst>
                    <a:ext uri="{9D8B030D-6E8A-4147-A177-3AD203B41FA5}">
                      <a16:colId xmlns:a16="http://schemas.microsoft.com/office/drawing/2014/main" val="94279474"/>
                    </a:ext>
                  </a:extLst>
                </a:gridCol>
                <a:gridCol w="1100525">
                  <a:extLst>
                    <a:ext uri="{9D8B030D-6E8A-4147-A177-3AD203B41FA5}">
                      <a16:colId xmlns:a16="http://schemas.microsoft.com/office/drawing/2014/main" val="492315955"/>
                    </a:ext>
                  </a:extLst>
                </a:gridCol>
                <a:gridCol w="1115639">
                  <a:extLst>
                    <a:ext uri="{9D8B030D-6E8A-4147-A177-3AD203B41FA5}">
                      <a16:colId xmlns:a16="http://schemas.microsoft.com/office/drawing/2014/main" val="3876219506"/>
                    </a:ext>
                  </a:extLst>
                </a:gridCol>
                <a:gridCol w="804065">
                  <a:extLst>
                    <a:ext uri="{9D8B030D-6E8A-4147-A177-3AD203B41FA5}">
                      <a16:colId xmlns:a16="http://schemas.microsoft.com/office/drawing/2014/main" val="868792265"/>
                    </a:ext>
                  </a:extLst>
                </a:gridCol>
                <a:gridCol w="1085488">
                  <a:extLst>
                    <a:ext uri="{9D8B030D-6E8A-4147-A177-3AD203B41FA5}">
                      <a16:colId xmlns:a16="http://schemas.microsoft.com/office/drawing/2014/main" val="4085575776"/>
                    </a:ext>
                  </a:extLst>
                </a:gridCol>
                <a:gridCol w="804065">
                  <a:extLst>
                    <a:ext uri="{9D8B030D-6E8A-4147-A177-3AD203B41FA5}">
                      <a16:colId xmlns:a16="http://schemas.microsoft.com/office/drawing/2014/main" val="870722215"/>
                    </a:ext>
                  </a:extLst>
                </a:gridCol>
              </a:tblGrid>
              <a:tr h="38780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Anual 2019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Presupuestado   a  Junio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Ejecutado a  Junio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</a:t>
                      </a:r>
                      <a:r>
                        <a:rPr lang="es-SV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Ejecutado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de Ejecución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2039537"/>
                  </a:ext>
                </a:extLst>
              </a:tr>
              <a:tr h="26997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250,140.00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125,070.00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107,522.00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17,548.00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5409528"/>
                  </a:ext>
                </a:extLst>
              </a:tr>
              <a:tr h="26997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130,610.70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66,604.00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51,851.97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14,752.03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2268277"/>
                  </a:ext>
                </a:extLst>
              </a:tr>
              <a:tr h="26997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19,915.08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9,957.54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7,067.70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2,889.84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0638977"/>
                  </a:ext>
                </a:extLst>
              </a:tr>
              <a:tr h="26997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811006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23,064.00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8,982.02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6,890.02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2,092.00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2337984"/>
                  </a:ext>
                </a:extLst>
              </a:tr>
              <a:tr h="17985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 </a:t>
                      </a:r>
                      <a:r>
                        <a:rPr lang="es-SV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</a:t>
                      </a:r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Empleados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423,729.78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210,613.56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173,331.69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37,281.87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0734344"/>
                  </a:ext>
                </a:extLst>
              </a:tr>
              <a:tr h="26997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5,094.96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2,547.48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2,386.91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160.57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184335"/>
                  </a:ext>
                </a:extLst>
              </a:tr>
              <a:tr h="26997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26,461.44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13,230.72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4,606.95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8,623.77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82384"/>
                  </a:ext>
                </a:extLst>
              </a:tr>
              <a:tr h="31007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18,121.38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9,275.03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1,515.77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7,759.26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3463215"/>
                  </a:ext>
                </a:extLst>
              </a:tr>
              <a:tr h="2742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25,929.20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10,609.20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402.00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10,207.20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0636403"/>
                  </a:ext>
                </a:extLst>
              </a:tr>
              <a:tr h="3057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1,085.00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542.52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372.20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170.32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016234"/>
                  </a:ext>
                </a:extLst>
              </a:tr>
              <a:tr h="21289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5,216.90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2,608.44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2,356.01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252.43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577398"/>
                  </a:ext>
                </a:extLst>
              </a:tr>
              <a:tr h="2047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37,835.04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16,917.52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16,917.52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807024"/>
                  </a:ext>
                </a:extLst>
              </a:tr>
              <a:tr h="2632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38,161.00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15,260.00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1,002.95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14,257.05 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707" marR="7707" marT="77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446655"/>
                  </a:ext>
                </a:extLst>
              </a:tr>
              <a:tr h="3325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</a:t>
                      </a:r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Generales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157,904.92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</a:t>
                      </a:r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70,990.91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12,642.79 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</a:t>
                      </a:r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58,348.12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8482005"/>
                  </a:ext>
                </a:extLst>
              </a:tr>
              <a:tr h="209693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7707" marR="7707" marT="77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</a:t>
                      </a:r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581,634.70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</a:t>
                      </a:r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281,604.47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185,974.48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</a:t>
                      </a:r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95,629.99 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7707" marR="7707" marT="7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206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1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8</a:t>
            </a:fld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s-ES" b="1" dirty="0">
                <a:solidFill>
                  <a:srgbClr val="000000"/>
                </a:solidFill>
                <a:latin typeface="Calibri" panose="020F0502020204030204" pitchFamily="34" charset="0"/>
              </a:rPr>
              <a:t>PRESUPUESTO </a:t>
            </a:r>
          </a:p>
          <a:p>
            <a:pPr lvl="0" algn="ctr"/>
            <a:r>
              <a:rPr lang="es-ES" b="1" dirty="0">
                <a:solidFill>
                  <a:srgbClr val="000000"/>
                </a:solidFill>
                <a:latin typeface="Calibri" panose="020F0502020204030204" pitchFamily="34" charset="0"/>
              </a:rPr>
              <a:t>GASTOS DE FOMENTO AL DESARROLLO “GFD</a:t>
            </a:r>
            <a:r>
              <a:rPr lang="es-ES" sz="1600" b="1" dirty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+mj-cs"/>
              </a:rPr>
              <a:t>" </a:t>
            </a:r>
            <a:r>
              <a:rPr lang="es-ES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EJECICIO </a:t>
            </a:r>
            <a:r>
              <a:rPr lang="es-ES" b="1" dirty="0">
                <a:solidFill>
                  <a:srgbClr val="000000"/>
                </a:solidFill>
                <a:latin typeface="Calibri" panose="020F0502020204030204" pitchFamily="34" charset="0"/>
              </a:rPr>
              <a:t>2019</a:t>
            </a:r>
            <a:endParaRPr lang="es-SV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74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943481" y="348812"/>
            <a:ext cx="4543169" cy="1006474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7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s-ES" sz="27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s-ES" sz="2700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s-ES" sz="27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s-ES" sz="2700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s-ES" sz="27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s-ES" sz="2700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s-ES" sz="27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s-ES" sz="2700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s-ES" sz="27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s-ES" sz="32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AL D</a:t>
            </a:r>
            <a:r>
              <a:rPr lang="es-E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s-E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es-ES" sz="1800" b="1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APROBADO </a:t>
            </a:r>
            <a:r>
              <a:rPr lang="es-E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Y EJECUTADO  A  JUNIO </a:t>
            </a:r>
            <a:br>
              <a:rPr lang="es-ES" sz="1800" b="1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s-E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GASTOS DE FOMENTO AL DESARROLLO “GFD"  </a:t>
            </a:r>
            <a:br>
              <a:rPr lang="es-ES" sz="1800" b="1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s-ES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	expresado </a:t>
            </a:r>
            <a:r>
              <a:rPr lang="es-E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en US$</a:t>
            </a:r>
            <a:r>
              <a:rPr lang="es-ES" sz="1600" b="1" dirty="0"/>
              <a:t> </a:t>
            </a:r>
            <a:r>
              <a:rPr lang="es-ES" sz="3200" dirty="0">
                <a:solidFill>
                  <a:srgbClr val="FFFFFF"/>
                </a:solidFill>
                <a:latin typeface="Calibri" panose="020F0502020204030204" pitchFamily="34" charset="0"/>
              </a:rPr>
              <a:t>TO </a:t>
            </a:r>
            <a:r>
              <a:rPr lang="es-ES" sz="32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ESARROLLO </a:t>
            </a:r>
            <a:r>
              <a:rPr lang="es-ES" sz="3200" dirty="0">
                <a:solidFill>
                  <a:srgbClr val="FFFFFF"/>
                </a:solidFill>
                <a:latin typeface="Calibri" panose="020F0502020204030204" pitchFamily="34" charset="0"/>
              </a:rPr>
              <a:t>"GFD"  expresado en US$ DESARROLLO  "GFD" expresado en US$</a:t>
            </a:r>
            <a:r>
              <a:rPr lang="es-ES" sz="3200" dirty="0"/>
              <a:t> </a:t>
            </a:r>
            <a:r>
              <a:rPr lang="es-ES" sz="32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NTO </a:t>
            </a:r>
            <a:r>
              <a:rPr lang="es-ES" sz="3200" dirty="0">
                <a:solidFill>
                  <a:srgbClr val="FFFFFF"/>
                </a:solidFill>
                <a:latin typeface="Calibri" panose="020F0502020204030204" pitchFamily="34" charset="0"/>
              </a:rPr>
              <a:t>AL DESARROLLO  "GFD" expresado en US$</a:t>
            </a:r>
            <a:r>
              <a:rPr lang="es-ES" dirty="0"/>
              <a:t> 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364D-E3A2-A649-804F-DF26C5A4C4AB}" type="slidenum">
              <a:rPr lang="es-ES_tradnl" smtClean="0"/>
              <a:t>9</a:t>
            </a:fld>
            <a:endParaRPr lang="es-ES_tradnl"/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317161"/>
              </p:ext>
            </p:extLst>
          </p:nvPr>
        </p:nvGraphicFramePr>
        <p:xfrm>
          <a:off x="614143" y="1355286"/>
          <a:ext cx="7846615" cy="4768632"/>
        </p:xfrm>
        <a:graphic>
          <a:graphicData uri="http://schemas.openxmlformats.org/drawingml/2006/table">
            <a:tbl>
              <a:tblPr/>
              <a:tblGrid>
                <a:gridCol w="1008179">
                  <a:extLst>
                    <a:ext uri="{9D8B030D-6E8A-4147-A177-3AD203B41FA5}">
                      <a16:colId xmlns:a16="http://schemas.microsoft.com/office/drawing/2014/main" val="563091520"/>
                    </a:ext>
                  </a:extLst>
                </a:gridCol>
                <a:gridCol w="1569097">
                  <a:extLst>
                    <a:ext uri="{9D8B030D-6E8A-4147-A177-3AD203B41FA5}">
                      <a16:colId xmlns:a16="http://schemas.microsoft.com/office/drawing/2014/main" val="2003371979"/>
                    </a:ext>
                  </a:extLst>
                </a:gridCol>
                <a:gridCol w="1270173">
                  <a:extLst>
                    <a:ext uri="{9D8B030D-6E8A-4147-A177-3AD203B41FA5}">
                      <a16:colId xmlns:a16="http://schemas.microsoft.com/office/drawing/2014/main" val="1766550437"/>
                    </a:ext>
                  </a:extLst>
                </a:gridCol>
                <a:gridCol w="930624">
                  <a:extLst>
                    <a:ext uri="{9D8B030D-6E8A-4147-A177-3AD203B41FA5}">
                      <a16:colId xmlns:a16="http://schemas.microsoft.com/office/drawing/2014/main" val="3000873060"/>
                    </a:ext>
                  </a:extLst>
                </a:gridCol>
                <a:gridCol w="848163">
                  <a:extLst>
                    <a:ext uri="{9D8B030D-6E8A-4147-A177-3AD203B41FA5}">
                      <a16:colId xmlns:a16="http://schemas.microsoft.com/office/drawing/2014/main" val="1339094873"/>
                    </a:ext>
                  </a:extLst>
                </a:gridCol>
                <a:gridCol w="776492">
                  <a:extLst>
                    <a:ext uri="{9D8B030D-6E8A-4147-A177-3AD203B41FA5}">
                      <a16:colId xmlns:a16="http://schemas.microsoft.com/office/drawing/2014/main" val="987221104"/>
                    </a:ext>
                  </a:extLst>
                </a:gridCol>
                <a:gridCol w="869158">
                  <a:extLst>
                    <a:ext uri="{9D8B030D-6E8A-4147-A177-3AD203B41FA5}">
                      <a16:colId xmlns:a16="http://schemas.microsoft.com/office/drawing/2014/main" val="800520264"/>
                    </a:ext>
                  </a:extLst>
                </a:gridCol>
                <a:gridCol w="574729">
                  <a:extLst>
                    <a:ext uri="{9D8B030D-6E8A-4147-A177-3AD203B41FA5}">
                      <a16:colId xmlns:a16="http://schemas.microsoft.com/office/drawing/2014/main" val="1725650616"/>
                    </a:ext>
                  </a:extLst>
                </a:gridCol>
              </a:tblGrid>
              <a:tr h="40354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Anual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Presupuestado   a  Junio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Ejecutado a  Junio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de Ejecución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839037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 (Proyectos)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Agropecuario E Industrial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25,000.00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10,000.00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3,097.35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13,097.35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9333325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82700000000001002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 (Proyectos)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Exportaciones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10,000.00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10,000.00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-  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10,000.00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8805256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Instituciones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134,480.00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45,700.00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1,275.00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46,975.00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3475666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de Finanzas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515,000.00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248,863.65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195,772.52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444,636.17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287363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 (Proyectos)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25,000.00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10,000.00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2,670.00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12,670.00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3341473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82700000000001006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Direción de Gestión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Mercados Financieros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22,500.00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</a:t>
                      </a:r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12,900.00 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12,900.00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  </a:t>
                      </a:r>
                      <a:endParaRPr kumimoji="0" lang="es-SV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SV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2237584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 de Genero y C </a:t>
                      </a:r>
                      <a:r>
                        <a:rPr lang="es-E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Formac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171,470.00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74,982.50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23,966.14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98,948.64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9424448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 (Proyectos)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12,750.00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2,750.00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65.50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2,815.50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314761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Comunicaciones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249,500.00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75,500.00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42,525.01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118,025.01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2396127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82700000000001010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 (Proyectos)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71,500.00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22,200.00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1,373.26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23,573.26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300406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 (Proyectos)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Estudiantes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15,000.00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2,500.00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-  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2,500.00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47127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82700000000001015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 (Proyectos)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10,000.00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10,000.00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-  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10,000.00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918710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82700000000001017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 Medio Ambiente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 ambiente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45,000.00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11,000.00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5,777.46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16,777.46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8051785"/>
                  </a:ext>
                </a:extLst>
              </a:tr>
              <a:tr h="31042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 Fomento al Desarrollo</a:t>
                      </a:r>
                    </a:p>
                  </a:txBody>
                  <a:tcPr marL="6992" marR="6992" marT="69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SV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1,307,200.00 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534,746.15 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289,422.24 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824,168.39 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186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93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1078</TotalTime>
  <Words>1037</Words>
  <Application>Microsoft Office PowerPoint</Application>
  <PresentationFormat>Presentación en pantalla (4:3)</PresentationFormat>
  <Paragraphs>500</Paragraphs>
  <Slides>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Adefebia Free Font</vt:lpstr>
      <vt:lpstr>Arial</vt:lpstr>
      <vt:lpstr>Calibri</vt:lpstr>
      <vt:lpstr>Calibri Light</vt:lpstr>
      <vt:lpstr>Wingdings</vt:lpstr>
      <vt:lpstr>Tema de Office</vt:lpstr>
      <vt:lpstr>PRESUPUESTO APROBADO Y EJECUTADO A JUNIO 2019  </vt:lpstr>
      <vt:lpstr>Presentación de PowerPoint</vt:lpstr>
      <vt:lpstr> PRESUPUESTO APROBADO Y EJECUTADO A JUNIO    expresado en US$ </vt:lpstr>
      <vt:lpstr>Presentación de PowerPoint</vt:lpstr>
      <vt:lpstr> APROBADO Y EJECUTADO  A JUNIO  2019 expresado en US$  </vt:lpstr>
      <vt:lpstr>Presentación de PowerPoint</vt:lpstr>
      <vt:lpstr>APROBADO Y EJECUTADO  A  JUNIO   FONDO SALVADOAREÑO DE GARANTIA"FSG"   expresado en US$ </vt:lpstr>
      <vt:lpstr>Presentación de PowerPoint</vt:lpstr>
      <vt:lpstr>     AL D    APROBADO Y EJECUTADO  A  JUNIO  GASTOS DE FOMENTO AL DESARROLLO “GFD"    expresado en US$ TO ESARROLLO "GFD"  expresado en US$ DESARROLLO  "GFD" expresado en US$ NTO AL DESARROLLO  "GFD" expresado en US$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Martha Hernandez</dc:creator>
  <cp:lastModifiedBy>Roberto Méndez</cp:lastModifiedBy>
  <cp:revision>63</cp:revision>
  <dcterms:created xsi:type="dcterms:W3CDTF">2019-06-11T21:09:40Z</dcterms:created>
  <dcterms:modified xsi:type="dcterms:W3CDTF">2019-07-16T15:44:47Z</dcterms:modified>
</cp:coreProperties>
</file>